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2"/>
  </p:notesMasterIdLst>
  <p:sldIdLst>
    <p:sldId id="256" r:id="rId3"/>
    <p:sldId id="259" r:id="rId4"/>
    <p:sldId id="257" r:id="rId5"/>
    <p:sldId id="261" r:id="rId6"/>
    <p:sldId id="262" r:id="rId7"/>
    <p:sldId id="445"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480" r:id="rId41"/>
    <p:sldId id="481" r:id="rId42"/>
    <p:sldId id="482" r:id="rId43"/>
    <p:sldId id="483" r:id="rId44"/>
    <p:sldId id="530" r:id="rId45"/>
    <p:sldId id="485" r:id="rId46"/>
    <p:sldId id="486" r:id="rId47"/>
    <p:sldId id="487" r:id="rId48"/>
    <p:sldId id="488" r:id="rId49"/>
    <p:sldId id="489" r:id="rId50"/>
    <p:sldId id="490" r:id="rId51"/>
    <p:sldId id="491" r:id="rId52"/>
    <p:sldId id="492" r:id="rId53"/>
    <p:sldId id="493" r:id="rId54"/>
    <p:sldId id="494" r:id="rId55"/>
    <p:sldId id="495" r:id="rId56"/>
    <p:sldId id="496" r:id="rId57"/>
    <p:sldId id="497" r:id="rId58"/>
    <p:sldId id="498" r:id="rId59"/>
    <p:sldId id="499" r:id="rId60"/>
    <p:sldId id="500" r:id="rId61"/>
    <p:sldId id="501" r:id="rId62"/>
    <p:sldId id="502" r:id="rId63"/>
    <p:sldId id="503" r:id="rId64"/>
    <p:sldId id="504" r:id="rId65"/>
    <p:sldId id="505" r:id="rId66"/>
    <p:sldId id="506" r:id="rId67"/>
    <p:sldId id="507" r:id="rId68"/>
    <p:sldId id="508" r:id="rId69"/>
    <p:sldId id="509" r:id="rId70"/>
    <p:sldId id="510" r:id="rId71"/>
    <p:sldId id="511" r:id="rId72"/>
    <p:sldId id="512" r:id="rId73"/>
    <p:sldId id="513" r:id="rId74"/>
    <p:sldId id="514" r:id="rId75"/>
    <p:sldId id="515" r:id="rId76"/>
    <p:sldId id="516" r:id="rId77"/>
    <p:sldId id="517" r:id="rId78"/>
    <p:sldId id="518" r:id="rId79"/>
    <p:sldId id="519" r:id="rId80"/>
    <p:sldId id="520" r:id="rId81"/>
    <p:sldId id="521" r:id="rId82"/>
    <p:sldId id="522" r:id="rId83"/>
    <p:sldId id="523" r:id="rId84"/>
    <p:sldId id="524" r:id="rId85"/>
    <p:sldId id="525" r:id="rId86"/>
    <p:sldId id="526" r:id="rId87"/>
    <p:sldId id="527" r:id="rId88"/>
    <p:sldId id="528" r:id="rId89"/>
    <p:sldId id="529" r:id="rId90"/>
    <p:sldId id="354" r:id="rId9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8" autoAdjust="0"/>
    <p:restoredTop sz="0" autoAdjust="0"/>
  </p:normalViewPr>
  <p:slideViewPr>
    <p:cSldViewPr>
      <p:cViewPr>
        <p:scale>
          <a:sx n="81" d="100"/>
          <a:sy n="81" d="100"/>
        </p:scale>
        <p:origin x="-1170" y="-72"/>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19/10/2015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7E7FA1C-A53B-4D03-A6E9-33BFAECCB2B4}" type="slidenum">
              <a:rPr lang="en-US" altLang="zh-CN" smtClean="0"/>
              <a:pPr eaLnBrk="1" hangingPunct="1"/>
              <a:t>49</a:t>
            </a:fld>
            <a:endParaRPr lang="en-US" altLang="zh-CN"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Source from the IBM analysis.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E7A90A7-7014-4187-8B34-B9A5183E34B4}" type="slidenum">
              <a:rPr lang="en-US" altLang="zh-CN" smtClean="0"/>
              <a:pPr eaLnBrk="1" hangingPunct="1"/>
              <a:t>58</a:t>
            </a:fld>
            <a:endParaRPr lang="en-US" altLang="zh-CN"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According to the Interactive Advertising Bureau (IAB):</a:t>
            </a:r>
          </a:p>
          <a:p>
            <a:pPr eaLnBrk="1" hangingPunct="1"/>
            <a:r>
              <a:rPr lang="en-US" altLang="zh-CN" smtClean="0">
                <a:latin typeface="Arial" pitchFamily="34" charset="0"/>
              </a:rPr>
              <a:t>In USA, online advertising revenues reached $5.8 billion for the first quarter of 2008 which represents a 18.2 percent increase over the same period in 2007.</a:t>
            </a:r>
          </a:p>
          <a:p>
            <a:pPr eaLnBrk="1" hangingPunct="1"/>
            <a:endParaRPr lang="en-US" altLang="zh-CN"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3F6862E-EA24-4507-8927-EEAD19CBD2C9}" type="slidenum">
              <a:rPr lang="en-US" altLang="zh-CN" smtClean="0"/>
              <a:pPr eaLnBrk="1" hangingPunct="1"/>
              <a:t>59</a:t>
            </a:fld>
            <a:endParaRPr lang="en-US" altLang="zh-CN"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According to the eMarketer.com:</a:t>
            </a:r>
          </a:p>
          <a:p>
            <a:pPr eaLnBrk="1" hangingPunct="1"/>
            <a:r>
              <a:rPr lang="en-US" altLang="zh-CN" smtClean="0">
                <a:latin typeface="Arial" pitchFamily="34" charset="0"/>
              </a:rPr>
              <a:t>In 2008, the US online advertising spending was $25.9 billion! </a:t>
            </a:r>
          </a:p>
          <a:p>
            <a:pPr eaLnBrk="1" hangingPunct="1"/>
            <a:r>
              <a:rPr lang="en-US" altLang="zh-CN" smtClean="0">
                <a:latin typeface="Arial" pitchFamily="34" charset="0"/>
              </a:rPr>
              <a:t>And this spending will be $30 in 2009 and will reach $51 billion by the end of 2012!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A4AA6B3E-CB34-4C9F-9033-464C9096CF57}" type="slidenum">
              <a:rPr lang="en-US" altLang="zh-CN" smtClean="0"/>
              <a:pPr eaLnBrk="1" hangingPunct="1"/>
              <a:t>60</a:t>
            </a:fld>
            <a:endParaRPr lang="en-US" altLang="zh-CN"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337E837-CD5B-46F3-A189-ED447F8AE9F3}" type="slidenum">
              <a:rPr lang="en-US" altLang="zh-CN" smtClean="0"/>
              <a:pPr eaLnBrk="1" hangingPunct="1"/>
              <a:t>61</a:t>
            </a:fld>
            <a:endParaRPr lang="en-US" altLang="zh-CN"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Source from Nielsen.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0C7DCA0-049F-43FE-B84C-4B621EE238EE}" type="slidenum">
              <a:rPr lang="en-US" altLang="zh-CN" smtClean="0"/>
              <a:pPr eaLnBrk="1" hangingPunct="1"/>
              <a:t>68</a:t>
            </a:fld>
            <a:endParaRPr lang="en-US" altLang="zh-CN"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He sees the result pages. Your advertisements will appear in the sponsor’s link section. </a:t>
            </a:r>
          </a:p>
          <a:p>
            <a:pPr eaLnBrk="1" hangingPunct="1"/>
            <a:r>
              <a:rPr lang="en-US" altLang="zh-CN" smtClean="0">
                <a:latin typeface="Arial" pitchFamily="34" charset="0"/>
              </a:rPr>
              <a:t>If he clicks on your advertisement, he will come to your website…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15CB1A6B-02FE-4F25-9EEA-D499D94ADD5C}" type="slidenum">
              <a:rPr lang="en-US" altLang="zh-CN" smtClean="0"/>
              <a:pPr eaLnBrk="1" hangingPunct="1"/>
              <a:t>73</a:t>
            </a:fld>
            <a:endParaRPr lang="en-US" altLang="zh-CN"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The difference between the two accounts.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9892403-BC58-41F3-8F90-B562C47BDF01}" type="slidenum">
              <a:rPr lang="en-US" altLang="zh-CN" smtClean="0"/>
              <a:pPr eaLnBrk="1" hangingPunct="1"/>
              <a:t>75</a:t>
            </a:fld>
            <a:endParaRPr lang="en-US" altLang="zh-CN"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Google AdWords gives you a basic structure to work within. From here, it's essentially up to you to organize your own campaigns, ad groups, keywords and placements in a way that makes the most sense. Organization is a key component to starting off strong and to helping you determine what works and what doesn't.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4CAAB55-DDE5-4C1A-AE3C-CF57EE8F4889}" type="slidenum">
              <a:rPr lang="en-US" altLang="zh-CN" smtClean="0"/>
              <a:pPr eaLnBrk="1" hangingPunct="1"/>
              <a:t>76</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Think hard about your keywords and placements. When choosing keywords, think of what words someone would use to search for on Google when seeking your product. Try writing down every keyword that comes to mind. You can refine them later.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084">
              <a:defRPr sz="1500">
                <a:solidFill>
                  <a:schemeClr val="tx1"/>
                </a:solidFill>
                <a:latin typeface="Helvetica" charset="0"/>
                <a:ea typeface="MS PGothic" pitchFamily="34" charset="-128"/>
              </a:defRPr>
            </a:lvl1pPr>
            <a:lvl2pPr marL="686263" indent="-263947" defTabSz="912084">
              <a:defRPr sz="1500">
                <a:solidFill>
                  <a:schemeClr val="tx1"/>
                </a:solidFill>
                <a:latin typeface="Helvetica" charset="0"/>
                <a:ea typeface="MS PGothic" pitchFamily="34" charset="-128"/>
              </a:defRPr>
            </a:lvl2pPr>
            <a:lvl3pPr marL="1055789" indent="-211158" defTabSz="912084">
              <a:defRPr sz="1500">
                <a:solidFill>
                  <a:schemeClr val="tx1"/>
                </a:solidFill>
                <a:latin typeface="Helvetica" charset="0"/>
                <a:ea typeface="MS PGothic" pitchFamily="34" charset="-128"/>
              </a:defRPr>
            </a:lvl3pPr>
            <a:lvl4pPr marL="1478105" indent="-211158" defTabSz="912084">
              <a:defRPr sz="1500">
                <a:solidFill>
                  <a:schemeClr val="tx1"/>
                </a:solidFill>
                <a:latin typeface="Helvetica" charset="0"/>
                <a:ea typeface="MS PGothic" pitchFamily="34" charset="-128"/>
              </a:defRPr>
            </a:lvl4pPr>
            <a:lvl5pPr marL="1900420" indent="-211158" defTabSz="912084">
              <a:defRPr sz="1500">
                <a:solidFill>
                  <a:schemeClr val="tx1"/>
                </a:solidFill>
                <a:latin typeface="Helvetica" charset="0"/>
                <a:ea typeface="MS PGothic" pitchFamily="34" charset="-128"/>
              </a:defRPr>
            </a:lvl5pPr>
            <a:lvl6pPr marL="2322736" indent="-211158" defTabSz="912084" eaLnBrk="0" fontAlgn="base" hangingPunct="0">
              <a:spcBef>
                <a:spcPct val="0"/>
              </a:spcBef>
              <a:spcAft>
                <a:spcPct val="0"/>
              </a:spcAft>
              <a:defRPr sz="1500">
                <a:solidFill>
                  <a:schemeClr val="tx1"/>
                </a:solidFill>
                <a:latin typeface="Helvetica" charset="0"/>
                <a:ea typeface="MS PGothic" pitchFamily="34" charset="-128"/>
              </a:defRPr>
            </a:lvl6pPr>
            <a:lvl7pPr marL="2745052" indent="-211158" defTabSz="912084" eaLnBrk="0" fontAlgn="base" hangingPunct="0">
              <a:spcBef>
                <a:spcPct val="0"/>
              </a:spcBef>
              <a:spcAft>
                <a:spcPct val="0"/>
              </a:spcAft>
              <a:defRPr sz="1500">
                <a:solidFill>
                  <a:schemeClr val="tx1"/>
                </a:solidFill>
                <a:latin typeface="Helvetica" charset="0"/>
                <a:ea typeface="MS PGothic" pitchFamily="34" charset="-128"/>
              </a:defRPr>
            </a:lvl7pPr>
            <a:lvl8pPr marL="3167367" indent="-211158" defTabSz="912084" eaLnBrk="0" fontAlgn="base" hangingPunct="0">
              <a:spcBef>
                <a:spcPct val="0"/>
              </a:spcBef>
              <a:spcAft>
                <a:spcPct val="0"/>
              </a:spcAft>
              <a:defRPr sz="1500">
                <a:solidFill>
                  <a:schemeClr val="tx1"/>
                </a:solidFill>
                <a:latin typeface="Helvetica" charset="0"/>
                <a:ea typeface="MS PGothic" pitchFamily="34" charset="-128"/>
              </a:defRPr>
            </a:lvl8pPr>
            <a:lvl9pPr marL="3589683" indent="-211158" defTabSz="912084" eaLnBrk="0" fontAlgn="base" hangingPunct="0">
              <a:spcBef>
                <a:spcPct val="0"/>
              </a:spcBef>
              <a:spcAft>
                <a:spcPct val="0"/>
              </a:spcAft>
              <a:defRPr sz="1500">
                <a:solidFill>
                  <a:schemeClr val="tx1"/>
                </a:solidFill>
                <a:latin typeface="Helvetica" charset="0"/>
                <a:ea typeface="MS PGothic" pitchFamily="34" charset="-128"/>
              </a:defRPr>
            </a:lvl9pPr>
          </a:lstStyle>
          <a:p>
            <a:fld id="{C0063B3C-9655-45A3-A3EC-F4D887727FB4}" type="slidenum">
              <a:rPr lang="en-US" altLang="el-GR" sz="1200"/>
              <a:pPr/>
              <a:t>19</a:t>
            </a:fld>
            <a:endParaRPr lang="en-US" altLang="el-G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AAC1BE90-2AC8-4201-8622-20C76765C5C9}" type="slidenum">
              <a:rPr lang="en-US" altLang="zh-CN" smtClean="0"/>
              <a:pPr eaLnBrk="1" hangingPunct="1"/>
              <a:t>48</a:t>
            </a:fld>
            <a:endParaRPr lang="en-US" altLang="zh-CN"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itchFamily="34" charset="0"/>
              </a:rPr>
              <a:t>The Interactive Advertising Bureau estimates that advertisers waste — that is, they send messages that reach the wrong audience or none at all — $112 billion a year in America and $220 billion worldwide, or just over half of their total spending.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rot="5400000" flipH="1" flipV="1">
            <a:off x="0" y="1143000"/>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flipV="1">
            <a:off x="457200" y="1143000"/>
            <a:ext cx="82296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userDrawn="1"/>
        </p:nvCxnSpPr>
        <p:spPr>
          <a:xfrm>
            <a:off x="457200" y="6248400"/>
            <a:ext cx="8229600" cy="1588"/>
          </a:xfrm>
          <a:prstGeom prst="line">
            <a:avLst/>
          </a:prstGeom>
        </p:spPr>
        <p:style>
          <a:lnRef idx="1">
            <a:schemeClr val="dk1"/>
          </a:lnRef>
          <a:fillRef idx="0">
            <a:schemeClr val="dk1"/>
          </a:fillRef>
          <a:effectRef idx="0">
            <a:schemeClr val="dk1"/>
          </a:effectRef>
          <a:fontRef idx="minor">
            <a:schemeClr val="tx1"/>
          </a:fontRef>
        </p:style>
      </p:cxnSp>
      <p:sp>
        <p:nvSpPr>
          <p:cNvPr id="8"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6"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D4D6CBEE-5F75-420A-B9CB-93477BB03C44}" type="datetimeFigureOut">
              <a:rPr lang="en-US"/>
              <a:pPr>
                <a:defRPr/>
              </a:pPr>
              <a:t>10/19/2015</a:t>
            </a:fld>
            <a:endParaRPr lang="en-GB"/>
          </a:p>
        </p:txBody>
      </p:sp>
      <p:sp>
        <p:nvSpPr>
          <p:cNvPr id="7"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4"/>
          <p:cNvSpPr>
            <a:spLocks noGrp="1"/>
          </p:cNvSpPr>
          <p:nvPr>
            <p:ph type="sldNum" sz="quarter" idx="12"/>
          </p:nvPr>
        </p:nvSpPr>
        <p:spPr/>
        <p:txBody>
          <a:bodyPr/>
          <a:lstStyle>
            <a:lvl1pPr>
              <a:defRPr/>
            </a:lvl1pPr>
          </a:lstStyle>
          <a:p>
            <a:pPr>
              <a:defRPr/>
            </a:pPr>
            <a:fld id="{5DF016A0-A7A7-4DB0-A1EE-164565CF85B7}" type="slidenum">
              <a:rPr lang="en-GB"/>
              <a:pPr>
                <a:defRPr/>
              </a:pPr>
              <a:t>‹#›</a:t>
            </a:fld>
            <a:endParaRPr lang="en-GB"/>
          </a:p>
        </p:txBody>
      </p:sp>
    </p:spTree>
    <p:extLst>
      <p:ext uri="{BB962C8B-B14F-4D97-AF65-F5344CB8AC3E}">
        <p14:creationId xmlns:p14="http://schemas.microsoft.com/office/powerpoint/2010/main" val="150820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ovielens.umn.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arxiv.org/pdf/1205.3193.pdf" TargetMode="External"/><Relationship Id="rId2" Type="http://schemas.openxmlformats.org/officeDocument/2006/relationships/hyperlink" Target="http://www11.in.tum.de/Veranstaltungen/CSCW2:UserModeling,PersonalizationandRecommenderSystems(IN211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webmd.com/brain/news/20080418/too_many_choices_exhaust_the_brai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Algorithm" TargetMode="External"/><Relationship Id="rId2" Type="http://schemas.openxmlformats.org/officeDocument/2006/relationships/hyperlink" Target="http://en.wikipedia.org/wiki/Netflix_Prize"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a:t>Εξόρυξη γνώσης από Βάσεις Δεδομένων και τον Παγκόσμιο Ιστό</a:t>
            </a:r>
          </a:p>
        </p:txBody>
      </p:sp>
      <p:sp>
        <p:nvSpPr>
          <p:cNvPr id="3" name="Υπότιτλος 2"/>
          <p:cNvSpPr>
            <a:spLocks noGrp="1"/>
          </p:cNvSpPr>
          <p:nvPr>
            <p:ph type="subTitle" idx="1"/>
          </p:nvPr>
        </p:nvSpPr>
        <p:spPr>
          <a:xfrm>
            <a:off x="683568" y="3645024"/>
            <a:ext cx="7776864" cy="1752600"/>
          </a:xfrm>
        </p:spPr>
        <p:txBody>
          <a:bodyPr>
            <a:noAutofit/>
          </a:bodyPr>
          <a:lstStyle/>
          <a:p>
            <a:r>
              <a:rPr lang="el-GR" sz="2400" b="1" dirty="0"/>
              <a:t>Ενότητα </a:t>
            </a:r>
            <a:r>
              <a:rPr lang="en-US" sz="2400" b="1" dirty="0" smtClean="0"/>
              <a:t># 6</a:t>
            </a:r>
            <a:r>
              <a:rPr lang="el-GR" sz="2400" b="1" dirty="0" smtClean="0"/>
              <a:t>:</a:t>
            </a:r>
            <a:r>
              <a:rPr lang="en-US" sz="2400" dirty="0" smtClean="0"/>
              <a:t> </a:t>
            </a:r>
            <a:r>
              <a:rPr lang="en-US" sz="2400" dirty="0"/>
              <a:t>Web </a:t>
            </a:r>
            <a:r>
              <a:rPr lang="en-US" sz="2400" dirty="0" smtClean="0"/>
              <a:t>Mining</a:t>
            </a:r>
          </a:p>
          <a:p>
            <a:r>
              <a:rPr lang="el-GR" sz="2400" b="1" dirty="0" smtClean="0"/>
              <a:t>Διδάσκων: </a:t>
            </a:r>
            <a:r>
              <a:rPr lang="el-GR" sz="2400" dirty="0" smtClean="0"/>
              <a:t>Μιχάλης </a:t>
            </a:r>
            <a:r>
              <a:rPr lang="el-GR" sz="2400" dirty="0" err="1" smtClean="0"/>
              <a:t>Βαζιργιάννης</a:t>
            </a:r>
            <a:endParaRPr lang="en-US" sz="2400" dirty="0" smtClean="0"/>
          </a:p>
          <a:p>
            <a:r>
              <a:rPr lang="el-GR" sz="2400" b="1" dirty="0" smtClean="0"/>
              <a:t>Τμήμα: </a:t>
            </a:r>
            <a:r>
              <a:rPr lang="el-GR" sz="2400" dirty="0" smtClean="0"/>
              <a:t>Προπτυχιακό </a:t>
            </a:r>
            <a:r>
              <a:rPr lang="el-GR" sz="2400" dirty="0"/>
              <a:t>Πρόγραμμα Σπουδών </a:t>
            </a:r>
            <a:r>
              <a:rPr lang="el-GR" sz="2400" dirty="0" smtClean="0"/>
              <a:t>“Πληροφορικής”</a:t>
            </a:r>
            <a:endParaRPr lang="el-GR" sz="2400" b="1" dirty="0"/>
          </a:p>
          <a:p>
            <a:endParaRPr lang="el-GR" sz="2400" dirty="0" smtClean="0"/>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User-Item Ranking</a:t>
            </a:r>
            <a:endParaRPr lang="en-US" dirty="0">
              <a:ea typeface="ＭＳ Ｐゴシック" charset="-128"/>
            </a:endParaRPr>
          </a:p>
        </p:txBody>
      </p:sp>
      <p:sp>
        <p:nvSpPr>
          <p:cNvPr id="3" name="Content Placeholder 2"/>
          <p:cNvSpPr>
            <a:spLocks noGrp="1"/>
          </p:cNvSpPr>
          <p:nvPr>
            <p:ph idx="1"/>
          </p:nvPr>
        </p:nvSpPr>
        <p:spPr>
          <a:xfrm>
            <a:off x="814388" y="1511895"/>
            <a:ext cx="7661275" cy="2838450"/>
          </a:xfrm>
        </p:spPr>
        <p:txBody>
          <a:bodyPr>
            <a:normAutofit/>
          </a:bodyPr>
          <a:lstStyle/>
          <a:p>
            <a:pPr>
              <a:lnSpc>
                <a:spcPct val="80000"/>
              </a:lnSpc>
            </a:pPr>
            <a:r>
              <a:rPr lang="en-US" sz="2400" dirty="0" smtClean="0"/>
              <a:t>Recommendation often based on ratings of an item </a:t>
            </a:r>
            <a:r>
              <a:rPr lang="en-US" sz="2400" dirty="0" err="1" smtClean="0"/>
              <a:t>ij</a:t>
            </a:r>
            <a:r>
              <a:rPr lang="en-US" sz="2400" dirty="0" smtClean="0"/>
              <a:t> by a user </a:t>
            </a:r>
            <a:r>
              <a:rPr lang="en-US" sz="2400" dirty="0" err="1" smtClean="0"/>
              <a:t>u</a:t>
            </a:r>
            <a:r>
              <a:rPr lang="en-US" sz="2400" baseline="-25000" dirty="0" err="1" smtClean="0"/>
              <a:t>k</a:t>
            </a:r>
            <a:r>
              <a:rPr lang="en-US" sz="2400" dirty="0" smtClean="0"/>
              <a:t>:</a:t>
            </a:r>
          </a:p>
          <a:p>
            <a:pPr>
              <a:lnSpc>
                <a:spcPct val="80000"/>
              </a:lnSpc>
            </a:pPr>
            <a:r>
              <a:rPr lang="en-US" sz="2400" dirty="0" smtClean="0"/>
              <a:t>Rating </a:t>
            </a:r>
            <a:r>
              <a:rPr lang="en-US" sz="2400" dirty="0" err="1" smtClean="0"/>
              <a:t>r</a:t>
            </a:r>
            <a:r>
              <a:rPr lang="en-US" sz="2400" baseline="-25000" dirty="0" err="1" smtClean="0"/>
              <a:t>j,k</a:t>
            </a:r>
            <a:r>
              <a:rPr lang="en-US" sz="2400" dirty="0" smtClean="0"/>
              <a:t>: I </a:t>
            </a:r>
            <a:r>
              <a:rPr lang="en-US" sz="2400" dirty="0" smtClean="0">
                <a:sym typeface="Wingdings" pitchFamily="2" charset="2"/>
              </a:rPr>
              <a:t> </a:t>
            </a:r>
            <a:r>
              <a:rPr lang="en-US" sz="2400" dirty="0" smtClean="0"/>
              <a:t>[0,1] </a:t>
            </a:r>
            <a:r>
              <a:rPr lang="en-US" sz="2400" dirty="0" smtClean="0">
                <a:latin typeface="Lucida Sans Unicode" pitchFamily="34" charset="0"/>
                <a:cs typeface="Lucida Sans Unicode" pitchFamily="34" charset="0"/>
              </a:rPr>
              <a:t>⋃</a:t>
            </a:r>
            <a:r>
              <a:rPr lang="en-US" sz="2400" dirty="0" smtClean="0"/>
              <a:t> ø</a:t>
            </a:r>
          </a:p>
          <a:p>
            <a:pPr>
              <a:lnSpc>
                <a:spcPct val="80000"/>
              </a:lnSpc>
            </a:pPr>
            <a:r>
              <a:rPr lang="en-US" sz="2400" dirty="0" smtClean="0"/>
              <a:t>Other range of values possible, e.g. {*, **, ***, ****, *****}</a:t>
            </a:r>
          </a:p>
          <a:p>
            <a:pPr>
              <a:lnSpc>
                <a:spcPct val="80000"/>
              </a:lnSpc>
            </a:pPr>
            <a:r>
              <a:rPr lang="en-US" sz="2400" dirty="0" smtClean="0"/>
              <a:t>ø := no rating for Item (or “0”)</a:t>
            </a:r>
          </a:p>
          <a:p>
            <a:pPr>
              <a:lnSpc>
                <a:spcPct val="80000"/>
              </a:lnSpc>
            </a:pPr>
            <a:r>
              <a:rPr lang="en-US" sz="2400" dirty="0" smtClean="0"/>
              <a:t>Example user-item matrix of ratings</a:t>
            </a:r>
          </a:p>
          <a:p>
            <a:pPr>
              <a:lnSpc>
                <a:spcPct val="80000"/>
              </a:lnSpc>
            </a:pPr>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val="2133657977"/>
              </p:ext>
            </p:extLst>
          </p:nvPr>
        </p:nvGraphicFramePr>
        <p:xfrm>
          <a:off x="825500" y="4451945"/>
          <a:ext cx="7493000" cy="1857375"/>
        </p:xfrm>
        <a:graphic>
          <a:graphicData uri="http://schemas.openxmlformats.org/drawingml/2006/table">
            <a:tbl>
              <a:tblPr/>
              <a:tblGrid>
                <a:gridCol w="1243013"/>
                <a:gridCol w="1754187"/>
                <a:gridCol w="1787525"/>
                <a:gridCol w="1341438"/>
                <a:gridCol w="1366837"/>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V for Vendetta</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La Vita e Bella</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Lion King</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Wall-e</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Alice</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4</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3</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2</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4</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Bob</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4</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5</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5</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Cindy</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2</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2</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4</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alpha val="20000"/>
                      </a:srgbClr>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David</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3</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t>
                      </a: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5</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Helvetica" charset="0"/>
                          <a:ea typeface="MS PGothic" pitchFamily="34" charset="-128"/>
                        </a:rPr>
                        <a:t>2</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3" marR="914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24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Types of Recommender Systems</a:t>
            </a:r>
            <a:endParaRPr lang="en-US" dirty="0">
              <a:ea typeface="ＭＳ Ｐゴシック" charset="-128"/>
            </a:endParaRPr>
          </a:p>
        </p:txBody>
      </p:sp>
      <p:sp>
        <p:nvSpPr>
          <p:cNvPr id="3" name="Content Placeholder 2"/>
          <p:cNvSpPr>
            <a:spLocks noGrp="1"/>
          </p:cNvSpPr>
          <p:nvPr>
            <p:ph idx="1"/>
          </p:nvPr>
        </p:nvSpPr>
        <p:spPr/>
        <p:txBody>
          <a:bodyPr>
            <a:noAutofit/>
          </a:bodyPr>
          <a:lstStyle/>
          <a:p>
            <a:pPr>
              <a:defRPr/>
            </a:pPr>
            <a:r>
              <a:rPr lang="en-US" sz="1800" dirty="0" smtClean="0">
                <a:ea typeface="ＭＳ Ｐゴシック" charset="-128"/>
              </a:rPr>
              <a:t>Collaborative filtering (CF)</a:t>
            </a:r>
          </a:p>
          <a:p>
            <a:pPr>
              <a:defRPr/>
            </a:pPr>
            <a:r>
              <a:rPr lang="en-US" sz="1800" dirty="0" smtClean="0">
                <a:ea typeface="ＭＳ Ｐゴシック" charset="-128"/>
              </a:rPr>
              <a:t>Content-based filtering (CB)</a:t>
            </a:r>
          </a:p>
          <a:p>
            <a:pPr lvl="1">
              <a:defRPr/>
            </a:pPr>
            <a:r>
              <a:rPr lang="en-US" sz="1800" dirty="0" smtClean="0">
                <a:ea typeface="ＭＳ Ｐゴシック" charset="-128"/>
              </a:rPr>
              <a:t>Individual recommender algorithms</a:t>
            </a:r>
          </a:p>
          <a:p>
            <a:pPr lvl="1">
              <a:defRPr/>
            </a:pPr>
            <a:r>
              <a:rPr lang="en-US" sz="1800" dirty="0" smtClean="0">
                <a:ea typeface="ＭＳ Ｐゴシック" charset="-128"/>
              </a:rPr>
              <a:t>Also utility- or knowledge-based approaches</a:t>
            </a:r>
          </a:p>
          <a:p>
            <a:pPr>
              <a:defRPr/>
            </a:pPr>
            <a:r>
              <a:rPr lang="en-US" sz="1800" dirty="0" smtClean="0">
                <a:ea typeface="ＭＳ Ｐゴシック" charset="-128"/>
              </a:rPr>
              <a:t>Case-based recommendation</a:t>
            </a:r>
          </a:p>
          <a:p>
            <a:pPr>
              <a:defRPr/>
            </a:pPr>
            <a:r>
              <a:rPr lang="en-US" sz="1800" dirty="0" smtClean="0">
                <a:ea typeface="ＭＳ Ｐゴシック" charset="-128"/>
              </a:rPr>
              <a:t>Hybrid recommender systems</a:t>
            </a:r>
          </a:p>
          <a:p>
            <a:pPr lvl="1">
              <a:defRPr/>
            </a:pPr>
            <a:r>
              <a:rPr lang="en-US" sz="1800" dirty="0" smtClean="0">
                <a:ea typeface="ＭＳ Ｐゴシック" charset="-128"/>
              </a:rPr>
              <a:t>Combination of several other recommenders</a:t>
            </a:r>
          </a:p>
          <a:p>
            <a:pPr>
              <a:defRPr/>
            </a:pPr>
            <a:r>
              <a:rPr lang="en-US" sz="1800" dirty="0" smtClean="0">
                <a:ea typeface="ＭＳ Ｐゴシック" charset="-128"/>
              </a:rPr>
              <a:t>Additional important variants</a:t>
            </a:r>
          </a:p>
          <a:p>
            <a:pPr lvl="1">
              <a:defRPr/>
            </a:pPr>
            <a:r>
              <a:rPr lang="en-US" sz="1800" dirty="0" smtClean="0">
                <a:ea typeface="ＭＳ Ｐゴシック" charset="-128"/>
              </a:rPr>
              <a:t>Context-aware and multi-dimensional recommenders</a:t>
            </a:r>
          </a:p>
          <a:p>
            <a:pPr lvl="1">
              <a:defRPr/>
            </a:pPr>
            <a:r>
              <a:rPr lang="en-US" sz="1800" dirty="0" smtClean="0">
                <a:ea typeface="ＭＳ Ｐゴシック" charset="-128"/>
              </a:rPr>
              <a:t>Decentralized recommender systems</a:t>
            </a:r>
          </a:p>
          <a:p>
            <a:pPr lvl="1">
              <a:defRPr/>
            </a:pPr>
            <a:r>
              <a:rPr lang="en-US" sz="1800" dirty="0" smtClean="0">
                <a:ea typeface="ＭＳ Ｐゴシック" charset="-128"/>
              </a:rPr>
              <a:t>Recommending for groups</a:t>
            </a:r>
          </a:p>
        </p:txBody>
      </p:sp>
    </p:spTree>
    <p:extLst>
      <p:ext uri="{BB962C8B-B14F-4D97-AF65-F5344CB8AC3E}">
        <p14:creationId xmlns:p14="http://schemas.microsoft.com/office/powerpoint/2010/main" val="5083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Example: Product Page on Amazon</a:t>
            </a:r>
            <a:endParaRPr lang="en-US" dirty="0">
              <a:ea typeface="ＭＳ Ｐゴシック" charset="-128"/>
            </a:endParaRPr>
          </a:p>
        </p:txBody>
      </p:sp>
      <p:pic>
        <p:nvPicPr>
          <p:cNvPr id="18435" name="Content Placeholder 3" descr="amazo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1268760"/>
            <a:ext cx="8905875" cy="4730750"/>
          </a:xfrm>
        </p:spPr>
      </p:pic>
    </p:spTree>
    <p:extLst>
      <p:ext uri="{BB962C8B-B14F-4D97-AF65-F5344CB8AC3E}">
        <p14:creationId xmlns:p14="http://schemas.microsoft.com/office/powerpoint/2010/main" val="384267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Issues of Recommender Systems </a:t>
            </a:r>
            <a:endParaRPr lang="en-US" dirty="0">
              <a:ea typeface="ＭＳ Ｐゴシック" charset="-128"/>
            </a:endParaRPr>
          </a:p>
        </p:txBody>
      </p:sp>
      <p:sp>
        <p:nvSpPr>
          <p:cNvPr id="3" name="Content Placeholder 2"/>
          <p:cNvSpPr>
            <a:spLocks noGrp="1"/>
          </p:cNvSpPr>
          <p:nvPr>
            <p:ph idx="1"/>
          </p:nvPr>
        </p:nvSpPr>
        <p:spPr/>
        <p:txBody>
          <a:bodyPr>
            <a:normAutofit fontScale="85000" lnSpcReduction="20000"/>
          </a:bodyPr>
          <a:lstStyle/>
          <a:p>
            <a:pPr>
              <a:defRPr/>
            </a:pPr>
            <a:r>
              <a:rPr lang="en-US" dirty="0" smtClean="0">
                <a:ea typeface="ＭＳ Ｐゴシック" charset="-128"/>
              </a:rPr>
              <a:t>Cold start and latency problems</a:t>
            </a:r>
          </a:p>
          <a:p>
            <a:pPr>
              <a:defRPr/>
            </a:pPr>
            <a:r>
              <a:rPr lang="en-US" dirty="0" smtClean="0">
                <a:ea typeface="ＭＳ Ｐゴシック" charset="-128"/>
              </a:rPr>
              <a:t>Sparseness of user-item matrix</a:t>
            </a:r>
          </a:p>
          <a:p>
            <a:pPr>
              <a:defRPr/>
            </a:pPr>
            <a:r>
              <a:rPr lang="en-US" dirty="0" smtClean="0">
                <a:ea typeface="ＭＳ Ｐゴシック" charset="-128"/>
              </a:rPr>
              <a:t>Diversity of recommendations</a:t>
            </a:r>
          </a:p>
          <a:p>
            <a:pPr>
              <a:defRPr/>
            </a:pPr>
            <a:r>
              <a:rPr lang="en-US" dirty="0" smtClean="0">
                <a:ea typeface="ＭＳ Ｐゴシック" charset="-128"/>
              </a:rPr>
              <a:t>Scalability</a:t>
            </a:r>
          </a:p>
          <a:p>
            <a:pPr>
              <a:defRPr/>
            </a:pPr>
            <a:r>
              <a:rPr lang="en-US" dirty="0" smtClean="0">
                <a:ea typeface="ＭＳ Ｐゴシック" charset="-128"/>
              </a:rPr>
              <a:t>Privacy and trust</a:t>
            </a:r>
          </a:p>
          <a:p>
            <a:pPr>
              <a:defRPr/>
            </a:pPr>
            <a:r>
              <a:rPr lang="en-US" dirty="0" smtClean="0">
                <a:ea typeface="ＭＳ Ｐゴシック" charset="-128"/>
              </a:rPr>
              <a:t>Robustness</a:t>
            </a:r>
          </a:p>
          <a:p>
            <a:pPr>
              <a:defRPr/>
            </a:pPr>
            <a:r>
              <a:rPr lang="en-US" dirty="0" smtClean="0">
                <a:ea typeface="ＭＳ Ｐゴシック" charset="-128"/>
              </a:rPr>
              <a:t>Utilization of domain knowledge</a:t>
            </a:r>
          </a:p>
          <a:p>
            <a:pPr>
              <a:defRPr/>
            </a:pPr>
            <a:r>
              <a:rPr lang="en-US" dirty="0" smtClean="0">
                <a:ea typeface="ＭＳ Ｐゴシック" charset="-128"/>
              </a:rPr>
              <a:t>Changing user interests (dynamics)</a:t>
            </a:r>
          </a:p>
          <a:p>
            <a:pPr>
              <a:defRPr/>
            </a:pPr>
            <a:r>
              <a:rPr lang="en-US" dirty="0" smtClean="0">
                <a:ea typeface="ＭＳ Ｐゴシック" charset="-128"/>
              </a:rPr>
              <a:t>Evaluation of recommender systems</a:t>
            </a:r>
          </a:p>
          <a:p>
            <a:pPr>
              <a:buFont typeface="Monotype Sorts" charset="2"/>
              <a:buNone/>
              <a:defRPr/>
            </a:pPr>
            <a:endParaRPr lang="en-US" dirty="0">
              <a:ea typeface="ＭＳ Ｐゴシック" charset="-128"/>
            </a:endParaRPr>
          </a:p>
        </p:txBody>
      </p:sp>
    </p:spTree>
    <p:extLst>
      <p:ext uri="{BB962C8B-B14F-4D97-AF65-F5344CB8AC3E}">
        <p14:creationId xmlns:p14="http://schemas.microsoft.com/office/powerpoint/2010/main" val="136607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Cold Start Problems</a:t>
            </a:r>
            <a:endParaRPr lang="en-US" dirty="0">
              <a:ea typeface="ＭＳ Ｐゴシック" charset="-128"/>
            </a:endParaRPr>
          </a:p>
        </p:txBody>
      </p:sp>
      <p:sp>
        <p:nvSpPr>
          <p:cNvPr id="3" name="Content Placeholder 2"/>
          <p:cNvSpPr>
            <a:spLocks noGrp="1"/>
          </p:cNvSpPr>
          <p:nvPr>
            <p:ph idx="1"/>
          </p:nvPr>
        </p:nvSpPr>
        <p:spPr/>
        <p:txBody>
          <a:bodyPr>
            <a:normAutofit fontScale="62500" lnSpcReduction="20000"/>
          </a:bodyPr>
          <a:lstStyle/>
          <a:p>
            <a:pPr>
              <a:defRPr/>
            </a:pPr>
            <a:r>
              <a:rPr lang="en-US" dirty="0" smtClean="0">
                <a:ea typeface="ＭＳ Ｐゴシック" charset="-128"/>
              </a:rPr>
              <a:t>“New user” and “new item” problem</a:t>
            </a:r>
          </a:p>
          <a:p>
            <a:pPr>
              <a:defRPr/>
            </a:pPr>
            <a:r>
              <a:rPr lang="en-US" dirty="0" smtClean="0">
                <a:ea typeface="ＭＳ Ｐゴシック" charset="-128"/>
              </a:rPr>
              <a:t>Systems cannot recommend items to new users with no profile or no interaction history</a:t>
            </a:r>
          </a:p>
          <a:p>
            <a:pPr>
              <a:defRPr/>
            </a:pPr>
            <a:r>
              <a:rPr lang="en-US" dirty="0" smtClean="0">
                <a:ea typeface="ＭＳ Ｐゴシック" charset="-128"/>
              </a:rPr>
              <a:t>Same for new items</a:t>
            </a:r>
          </a:p>
          <a:p>
            <a:pPr lvl="1">
              <a:defRPr/>
            </a:pPr>
            <a:r>
              <a:rPr lang="en-US" dirty="0" smtClean="0">
                <a:ea typeface="ＭＳ Ｐゴシック" charset="-128"/>
              </a:rPr>
              <a:t>Also “latency problem”: items need some time until they can be recommended</a:t>
            </a:r>
          </a:p>
          <a:p>
            <a:pPr>
              <a:defRPr/>
            </a:pPr>
            <a:r>
              <a:rPr lang="en-US" dirty="0" smtClean="0">
                <a:ea typeface="ＭＳ Ｐゴシック" charset="-128"/>
              </a:rPr>
              <a:t>Chicken-and-egg problem</a:t>
            </a:r>
          </a:p>
          <a:p>
            <a:pPr lvl="1">
              <a:defRPr/>
            </a:pPr>
            <a:r>
              <a:rPr lang="en-US" dirty="0" smtClean="0">
                <a:ea typeface="ＭＳ Ｐゴシック" charset="-128"/>
              </a:rPr>
              <a:t>Users will not use system without good recommendations</a:t>
            </a:r>
          </a:p>
          <a:p>
            <a:pPr lvl="1">
              <a:defRPr/>
            </a:pPr>
            <a:r>
              <a:rPr lang="en-US" dirty="0" smtClean="0">
                <a:ea typeface="ＭＳ Ｐゴシック" charset="-128"/>
              </a:rPr>
              <a:t>No incentive to rate items etc.</a:t>
            </a:r>
          </a:p>
          <a:p>
            <a:pPr lvl="1">
              <a:defRPr/>
            </a:pPr>
            <a:r>
              <a:rPr lang="en-US" dirty="0" smtClean="0">
                <a:ea typeface="ＭＳ Ｐゴシック" charset="-128"/>
              </a:rPr>
              <a:t>System cannot generate good recommendations</a:t>
            </a:r>
          </a:p>
          <a:p>
            <a:pPr>
              <a:defRPr/>
            </a:pPr>
            <a:r>
              <a:rPr lang="en-US" dirty="0" smtClean="0">
                <a:ea typeface="ＭＳ Ｐゴシック" charset="-128"/>
              </a:rPr>
              <a:t>Possible solutions</a:t>
            </a:r>
          </a:p>
          <a:p>
            <a:pPr lvl="1">
              <a:defRPr/>
            </a:pPr>
            <a:r>
              <a:rPr lang="en-US" dirty="0" smtClean="0">
                <a:ea typeface="ＭＳ Ｐゴシック" charset="-128"/>
              </a:rPr>
              <a:t>include explicit user profiling methods to start interaction</a:t>
            </a:r>
          </a:p>
          <a:p>
            <a:pPr>
              <a:defRPr/>
            </a:pPr>
            <a:endParaRPr lang="en-US" dirty="0">
              <a:ea typeface="ＭＳ Ｐゴシック" charset="-128"/>
            </a:endParaRPr>
          </a:p>
        </p:txBody>
      </p:sp>
    </p:spTree>
    <p:extLst>
      <p:ext uri="{BB962C8B-B14F-4D97-AF65-F5344CB8AC3E}">
        <p14:creationId xmlns:p14="http://schemas.microsoft.com/office/powerpoint/2010/main" val="226708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Data Sparseness</a:t>
            </a:r>
            <a:endParaRPr lang="en-US" dirty="0">
              <a:ea typeface="ＭＳ Ｐゴシック" charset="-128"/>
            </a:endParaRPr>
          </a:p>
        </p:txBody>
      </p:sp>
      <p:sp>
        <p:nvSpPr>
          <p:cNvPr id="3" name="Content Placeholder 2"/>
          <p:cNvSpPr>
            <a:spLocks noGrp="1"/>
          </p:cNvSpPr>
          <p:nvPr>
            <p:ph idx="1"/>
          </p:nvPr>
        </p:nvSpPr>
        <p:spPr/>
        <p:txBody>
          <a:bodyPr>
            <a:normAutofit fontScale="62500" lnSpcReduction="20000"/>
          </a:bodyPr>
          <a:lstStyle/>
          <a:p>
            <a:pPr>
              <a:defRPr/>
            </a:pPr>
            <a:r>
              <a:rPr lang="en-US" dirty="0" smtClean="0">
                <a:ea typeface="ＭＳ Ｐゴシック" charset="-128"/>
              </a:rPr>
              <a:t>Common situation</a:t>
            </a:r>
          </a:p>
          <a:p>
            <a:pPr lvl="1">
              <a:defRPr/>
            </a:pPr>
            <a:r>
              <a:rPr lang="en-US" dirty="0" smtClean="0">
                <a:ea typeface="ＭＳ Ｐゴシック" charset="-128"/>
              </a:rPr>
              <a:t>Lots of users and items</a:t>
            </a:r>
          </a:p>
          <a:p>
            <a:pPr lvl="1">
              <a:defRPr/>
            </a:pPr>
            <a:r>
              <a:rPr lang="en-US" dirty="0" smtClean="0">
                <a:ea typeface="ＭＳ Ｐゴシック" charset="-128"/>
              </a:rPr>
              <a:t>But only few ratings</a:t>
            </a:r>
          </a:p>
          <a:p>
            <a:pPr lvl="1">
              <a:defRPr/>
            </a:pPr>
            <a:r>
              <a:rPr lang="en-US" dirty="0" smtClean="0">
                <a:ea typeface="ＭＳ Ｐゴシック" charset="-128"/>
              </a:rPr>
              <a:t>Sparseness of user-item matrix</a:t>
            </a:r>
          </a:p>
          <a:p>
            <a:pPr lvl="1">
              <a:defRPr/>
            </a:pPr>
            <a:r>
              <a:rPr lang="en-US" dirty="0" smtClean="0">
                <a:ea typeface="ＭＳ Ｐゴシック" charset="-128"/>
              </a:rPr>
              <a:t>Recommender algorithms will not work very well</a:t>
            </a:r>
          </a:p>
          <a:p>
            <a:pPr>
              <a:defRPr/>
            </a:pPr>
            <a:r>
              <a:rPr lang="en-US" dirty="0" smtClean="0">
                <a:ea typeface="ＭＳ Ｐゴシック" charset="-128"/>
              </a:rPr>
              <a:t>In addition, new items are continuously added</a:t>
            </a:r>
          </a:p>
          <a:p>
            <a:pPr lvl="1">
              <a:defRPr/>
            </a:pPr>
            <a:r>
              <a:rPr lang="en-US" dirty="0" smtClean="0">
                <a:ea typeface="ＭＳ Ｐゴシック" charset="-128"/>
              </a:rPr>
              <a:t>Users should also rate these items</a:t>
            </a:r>
          </a:p>
          <a:p>
            <a:pPr lvl="1">
              <a:defRPr/>
            </a:pPr>
            <a:r>
              <a:rPr lang="en-US" dirty="0" smtClean="0">
                <a:ea typeface="ＭＳ Ｐゴシック" charset="-128"/>
              </a:rPr>
              <a:t>Number of ratings has to keep up with new users and items</a:t>
            </a:r>
          </a:p>
          <a:p>
            <a:pPr>
              <a:defRPr/>
            </a:pPr>
            <a:r>
              <a:rPr lang="en-US" dirty="0" smtClean="0">
                <a:ea typeface="ＭＳ Ｐゴシック" charset="-128"/>
              </a:rPr>
              <a:t>Possible solution </a:t>
            </a:r>
          </a:p>
          <a:p>
            <a:pPr lvl="1">
              <a:defRPr/>
            </a:pPr>
            <a:r>
              <a:rPr lang="en-US" dirty="0" smtClean="0">
                <a:ea typeface="ＭＳ Ｐゴシック" charset="-128"/>
              </a:rPr>
              <a:t>Include the automatic generation of ratings</a:t>
            </a:r>
          </a:p>
          <a:p>
            <a:pPr lvl="1">
              <a:defRPr/>
            </a:pPr>
            <a:r>
              <a:rPr lang="en-US" dirty="0" smtClean="0">
                <a:ea typeface="ＭＳ Ｐゴシック" charset="-128"/>
              </a:rPr>
              <a:t>Implicit user profiling, use of transaction history of users, e.g. click on a video constitutes a positive rating</a:t>
            </a:r>
          </a:p>
          <a:p>
            <a:pPr>
              <a:defRPr/>
            </a:pPr>
            <a:endParaRPr lang="en-US" dirty="0">
              <a:ea typeface="ＭＳ Ｐゴシック" charset="-128"/>
            </a:endParaRPr>
          </a:p>
        </p:txBody>
      </p:sp>
    </p:spTree>
    <p:extLst>
      <p:ext uri="{BB962C8B-B14F-4D97-AF65-F5344CB8AC3E}">
        <p14:creationId xmlns:p14="http://schemas.microsoft.com/office/powerpoint/2010/main" val="83343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Diversity of Recommendations</a:t>
            </a:r>
            <a:endParaRPr lang="en-US" dirty="0">
              <a:ea typeface="ＭＳ Ｐゴシック" charset="-128"/>
            </a:endParaRPr>
          </a:p>
        </p:txBody>
      </p:sp>
      <p:sp>
        <p:nvSpPr>
          <p:cNvPr id="3" name="Content Placeholder 2"/>
          <p:cNvSpPr>
            <a:spLocks noGrp="1"/>
          </p:cNvSpPr>
          <p:nvPr>
            <p:ph idx="1"/>
          </p:nvPr>
        </p:nvSpPr>
        <p:spPr/>
        <p:txBody>
          <a:bodyPr>
            <a:normAutofit fontScale="70000" lnSpcReduction="20000"/>
          </a:bodyPr>
          <a:lstStyle/>
          <a:p>
            <a:pPr>
              <a:defRPr/>
            </a:pPr>
            <a:r>
              <a:rPr lang="en-US" dirty="0" smtClean="0">
                <a:ea typeface="ＭＳ Ｐゴシック" charset="-128"/>
              </a:rPr>
              <a:t>Focus usually on generating recommendations as “good” as possible</a:t>
            </a:r>
          </a:p>
          <a:p>
            <a:pPr lvl="1">
              <a:defRPr/>
            </a:pPr>
            <a:r>
              <a:rPr lang="en-US" dirty="0" smtClean="0">
                <a:ea typeface="ＭＳ Ｐゴシック" charset="-128"/>
              </a:rPr>
              <a:t>But also important: new, unexpected items</a:t>
            </a:r>
          </a:p>
          <a:p>
            <a:pPr lvl="1">
              <a:defRPr/>
            </a:pPr>
            <a:r>
              <a:rPr lang="en-US" dirty="0" smtClean="0">
                <a:ea typeface="ＭＳ Ｐゴシック" charset="-128"/>
              </a:rPr>
              <a:t>Do not recommend items that are already known</a:t>
            </a:r>
          </a:p>
          <a:p>
            <a:pPr lvl="1">
              <a:defRPr/>
            </a:pPr>
            <a:r>
              <a:rPr lang="en-US" dirty="0" smtClean="0">
                <a:ea typeface="ＭＳ Ｐゴシック" charset="-128"/>
              </a:rPr>
              <a:t>Do not recommend items that are too similar to already known items</a:t>
            </a:r>
          </a:p>
          <a:p>
            <a:pPr lvl="2">
              <a:buFont typeface="Arial" charset="0"/>
              <a:buChar char="•"/>
              <a:defRPr/>
            </a:pPr>
            <a:r>
              <a:rPr lang="en-US" dirty="0" smtClean="0">
                <a:ea typeface="ＭＳ Ｐゴシック" charset="-128"/>
              </a:rPr>
              <a:t>E.g. user likes “Lord of the Rings 1” </a:t>
            </a:r>
            <a:r>
              <a:rPr lang="de-DE" dirty="0" smtClean="0">
                <a:ea typeface="ＭＳ Ｐゴシック" charset="-128"/>
                <a:sym typeface="Wingdings" pitchFamily="2" charset="2"/>
              </a:rPr>
              <a:t></a:t>
            </a:r>
            <a:r>
              <a:rPr lang="en-US" dirty="0" smtClean="0">
                <a:ea typeface="ＭＳ Ｐゴシック" charset="-128"/>
              </a:rPr>
              <a:t> user possibly also likes “Lord of the Rings 2”, but is this really a useful recommendation?</a:t>
            </a:r>
          </a:p>
          <a:p>
            <a:pPr>
              <a:defRPr/>
            </a:pPr>
            <a:r>
              <a:rPr lang="en-US" dirty="0" smtClean="0">
                <a:ea typeface="ＭＳ Ｐゴシック" charset="-128"/>
              </a:rPr>
              <a:t>Possible solutions</a:t>
            </a:r>
          </a:p>
          <a:p>
            <a:pPr lvl="1">
              <a:defRPr/>
            </a:pPr>
            <a:r>
              <a:rPr lang="en-US" dirty="0" smtClean="0">
                <a:ea typeface="ＭＳ Ｐゴシック" charset="-128"/>
              </a:rPr>
              <a:t>Use content-based approaches to easier integrate new items in recommendation process</a:t>
            </a:r>
          </a:p>
          <a:p>
            <a:pPr lvl="1">
              <a:defRPr/>
            </a:pPr>
            <a:r>
              <a:rPr lang="en-US" dirty="0" smtClean="0">
                <a:ea typeface="ＭＳ Ｐゴシック" charset="-128"/>
              </a:rPr>
              <a:t>Use collaborative filtering to allow “cross-domain” recommendations</a:t>
            </a:r>
          </a:p>
          <a:p>
            <a:pPr>
              <a:defRPr/>
            </a:pPr>
            <a:endParaRPr lang="en-US" dirty="0">
              <a:ea typeface="ＭＳ Ｐゴシック" charset="-128"/>
            </a:endParaRPr>
          </a:p>
        </p:txBody>
      </p:sp>
    </p:spTree>
    <p:extLst>
      <p:ext uri="{BB962C8B-B14F-4D97-AF65-F5344CB8AC3E}">
        <p14:creationId xmlns:p14="http://schemas.microsoft.com/office/powerpoint/2010/main" val="4008254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Scalability</a:t>
            </a:r>
            <a:endParaRPr lang="en-US" dirty="0">
              <a:ea typeface="ＭＳ Ｐゴシック" charset="-128"/>
            </a:endParaRPr>
          </a:p>
        </p:txBody>
      </p:sp>
      <p:sp>
        <p:nvSpPr>
          <p:cNvPr id="3" name="Content Placeholder 2"/>
          <p:cNvSpPr>
            <a:spLocks noGrp="1"/>
          </p:cNvSpPr>
          <p:nvPr>
            <p:ph idx="1"/>
          </p:nvPr>
        </p:nvSpPr>
        <p:spPr>
          <a:xfrm>
            <a:off x="457200" y="1412776"/>
            <a:ext cx="8229600" cy="4525963"/>
          </a:xfrm>
        </p:spPr>
        <p:txBody>
          <a:bodyPr>
            <a:noAutofit/>
          </a:bodyPr>
          <a:lstStyle/>
          <a:p>
            <a:pPr>
              <a:defRPr/>
            </a:pPr>
            <a:r>
              <a:rPr lang="en-US" sz="1800" dirty="0" smtClean="0">
                <a:ea typeface="ＭＳ Ｐゴシック" charset="-128"/>
              </a:rPr>
              <a:t>Algorithms are based on matching users and items</a:t>
            </a:r>
          </a:p>
          <a:p>
            <a:pPr lvl="1">
              <a:defRPr/>
            </a:pPr>
            <a:r>
              <a:rPr lang="en-US" sz="1800" dirty="0" smtClean="0">
                <a:ea typeface="ＭＳ Ｐゴシック" charset="-128"/>
              </a:rPr>
              <a:t>The more items and users, the higher the computational effort to analyze the data</a:t>
            </a:r>
          </a:p>
          <a:p>
            <a:pPr lvl="2">
              <a:buFont typeface="Arial" charset="0"/>
              <a:buChar char="•"/>
              <a:defRPr/>
            </a:pPr>
            <a:r>
              <a:rPr lang="en-US" sz="1800" dirty="0" smtClean="0">
                <a:ea typeface="ＭＳ Ｐゴシック" charset="-128"/>
              </a:rPr>
              <a:t>Storage/memory and runtime complexity</a:t>
            </a:r>
          </a:p>
          <a:p>
            <a:pPr lvl="2">
              <a:buFont typeface="Arial" charset="0"/>
              <a:buChar char="•"/>
              <a:defRPr/>
            </a:pPr>
            <a:r>
              <a:rPr lang="en-US" sz="1800" dirty="0" smtClean="0">
                <a:ea typeface="ＭＳ Ｐゴシック" charset="-128"/>
              </a:rPr>
              <a:t>Alternatively, the quality of recommendations suffer</a:t>
            </a:r>
          </a:p>
          <a:p>
            <a:pPr lvl="1">
              <a:defRPr/>
            </a:pPr>
            <a:r>
              <a:rPr lang="en-US" sz="1800" dirty="0" smtClean="0">
                <a:ea typeface="ＭＳ Ｐゴシック" charset="-128"/>
              </a:rPr>
              <a:t>Scalability of recommender systems is an issue in practice</a:t>
            </a:r>
          </a:p>
          <a:p>
            <a:pPr>
              <a:defRPr/>
            </a:pPr>
            <a:r>
              <a:rPr lang="en-US" sz="1800" dirty="0" smtClean="0">
                <a:ea typeface="ＭＳ Ｐゴシック" charset="-128"/>
              </a:rPr>
              <a:t>Problem in particular with memory-based approaches</a:t>
            </a:r>
          </a:p>
          <a:p>
            <a:pPr>
              <a:defRPr/>
            </a:pPr>
            <a:r>
              <a:rPr lang="en-US" sz="1800" dirty="0" smtClean="0">
                <a:ea typeface="ＭＳ Ｐゴシック" charset="-128"/>
              </a:rPr>
              <a:t>Possible solutions include</a:t>
            </a:r>
          </a:p>
          <a:p>
            <a:pPr lvl="1">
              <a:defRPr/>
            </a:pPr>
            <a:r>
              <a:rPr lang="en-US" sz="1800" dirty="0" smtClean="0">
                <a:ea typeface="ＭＳ Ｐゴシック" charset="-128"/>
              </a:rPr>
              <a:t>Use model-based approach</a:t>
            </a:r>
          </a:p>
          <a:p>
            <a:pPr lvl="1">
              <a:defRPr/>
            </a:pPr>
            <a:r>
              <a:rPr lang="en-US" sz="1800" dirty="0" smtClean="0">
                <a:ea typeface="ＭＳ Ｐゴシック" charset="-128"/>
              </a:rPr>
              <a:t>Limit the number of items and/or users</a:t>
            </a:r>
          </a:p>
          <a:p>
            <a:pPr lvl="2">
              <a:buFont typeface="Arial" charset="0"/>
              <a:buChar char="•"/>
              <a:defRPr/>
            </a:pPr>
            <a:r>
              <a:rPr lang="en-US" sz="1800" dirty="0" smtClean="0">
                <a:ea typeface="ＭＳ Ｐゴシック" charset="-128"/>
              </a:rPr>
              <a:t>E.g. only consider items that received at least k ratings</a:t>
            </a:r>
          </a:p>
          <a:p>
            <a:pPr lvl="1">
              <a:defRPr/>
            </a:pPr>
            <a:r>
              <a:rPr lang="en-US" sz="1800" dirty="0" smtClean="0">
                <a:ea typeface="ＭＳ Ｐゴシック" charset="-128"/>
              </a:rPr>
              <a:t>Pre-compute recommendations for users</a:t>
            </a:r>
          </a:p>
          <a:p>
            <a:pPr lvl="2">
              <a:buFont typeface="Arial" charset="0"/>
              <a:buChar char="•"/>
              <a:defRPr/>
            </a:pPr>
            <a:r>
              <a:rPr lang="en-US" sz="1800" dirty="0" smtClean="0">
                <a:ea typeface="ＭＳ Ｐゴシック" charset="-128"/>
              </a:rPr>
              <a:t>Will reduce runtime </a:t>
            </a:r>
            <a:endParaRPr lang="en-US" sz="1800" dirty="0">
              <a:ea typeface="ＭＳ Ｐゴシック" charset="-128"/>
            </a:endParaRPr>
          </a:p>
        </p:txBody>
      </p:sp>
    </p:spTree>
    <p:extLst>
      <p:ext uri="{BB962C8B-B14F-4D97-AF65-F5344CB8AC3E}">
        <p14:creationId xmlns:p14="http://schemas.microsoft.com/office/powerpoint/2010/main" val="52535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Privacy and Trust</a:t>
            </a:r>
            <a:endParaRPr lang="en-US" dirty="0">
              <a:ea typeface="ＭＳ Ｐゴシック" charset="-128"/>
            </a:endParaRPr>
          </a:p>
        </p:txBody>
      </p:sp>
      <p:sp>
        <p:nvSpPr>
          <p:cNvPr id="3" name="Content Placeholder 2"/>
          <p:cNvSpPr>
            <a:spLocks noGrp="1"/>
          </p:cNvSpPr>
          <p:nvPr>
            <p:ph idx="1"/>
          </p:nvPr>
        </p:nvSpPr>
        <p:spPr>
          <a:xfrm>
            <a:off x="457200" y="1412776"/>
            <a:ext cx="8229600" cy="4525963"/>
          </a:xfrm>
        </p:spPr>
        <p:txBody>
          <a:bodyPr>
            <a:noAutofit/>
          </a:bodyPr>
          <a:lstStyle/>
          <a:p>
            <a:pPr>
              <a:defRPr/>
            </a:pPr>
            <a:r>
              <a:rPr lang="en-US" sz="1600" dirty="0" smtClean="0">
                <a:ea typeface="ＭＳ Ｐゴシック" charset="-128"/>
              </a:rPr>
              <a:t>Collecting and interpreting personal data, e.g. ratings</a:t>
            </a:r>
          </a:p>
          <a:p>
            <a:pPr lvl="1">
              <a:defRPr/>
            </a:pPr>
            <a:r>
              <a:rPr lang="en-US" sz="1600" dirty="0" smtClean="0">
                <a:ea typeface="ＭＳ Ｐゴシック" charset="-128"/>
              </a:rPr>
              <a:t>For example, bought items or visited product  Web pages on Amazon</a:t>
            </a:r>
          </a:p>
          <a:p>
            <a:pPr lvl="1">
              <a:defRPr/>
            </a:pPr>
            <a:r>
              <a:rPr lang="en-US" sz="1600" dirty="0" smtClean="0">
                <a:ea typeface="ＭＳ Ｐゴシック" charset="-128"/>
              </a:rPr>
              <a:t>Control for users?</a:t>
            </a:r>
          </a:p>
          <a:p>
            <a:pPr lvl="2">
              <a:buFont typeface="Arial" charset="0"/>
              <a:buChar char="•"/>
              <a:defRPr/>
            </a:pPr>
            <a:r>
              <a:rPr lang="en-US" sz="1600" dirty="0" smtClean="0">
                <a:ea typeface="ＭＳ Ｐゴシック" charset="-128"/>
              </a:rPr>
              <a:t>Bought product may have been gift for other person</a:t>
            </a:r>
          </a:p>
          <a:p>
            <a:pPr lvl="1">
              <a:defRPr/>
            </a:pPr>
            <a:r>
              <a:rPr lang="en-US" sz="1600" dirty="0" smtClean="0">
                <a:ea typeface="ＭＳ Ｐゴシック" charset="-128"/>
              </a:rPr>
              <a:t>Privacy problem!</a:t>
            </a:r>
          </a:p>
          <a:p>
            <a:pPr>
              <a:defRPr/>
            </a:pPr>
            <a:r>
              <a:rPr lang="en-US" sz="1600" dirty="0" smtClean="0">
                <a:ea typeface="ＭＳ Ｐゴシック" charset="-128"/>
              </a:rPr>
              <a:t>Tradeoff with recommender quality</a:t>
            </a:r>
          </a:p>
          <a:p>
            <a:pPr lvl="1">
              <a:defRPr/>
            </a:pPr>
            <a:r>
              <a:rPr lang="en-US" sz="1600" dirty="0" smtClean="0">
                <a:ea typeface="ＭＳ Ｐゴシック" charset="-128"/>
              </a:rPr>
              <a:t>The more information about the user the system is able to collect, the higher the recommendation quality is in general</a:t>
            </a:r>
          </a:p>
          <a:p>
            <a:pPr>
              <a:defRPr/>
            </a:pPr>
            <a:r>
              <a:rPr lang="en-US" sz="1600" dirty="0" smtClean="0">
                <a:ea typeface="ＭＳ Ｐゴシック" charset="-128"/>
              </a:rPr>
              <a:t>Also trust, how can user trust the quality of a recommended item?</a:t>
            </a:r>
          </a:p>
          <a:p>
            <a:pPr>
              <a:defRPr/>
            </a:pPr>
            <a:r>
              <a:rPr lang="en-US" sz="1600" dirty="0" smtClean="0">
                <a:ea typeface="ＭＳ Ｐゴシック" charset="-128"/>
              </a:rPr>
              <a:t>Possible solutions include</a:t>
            </a:r>
          </a:p>
          <a:p>
            <a:pPr lvl="1">
              <a:defRPr/>
            </a:pPr>
            <a:r>
              <a:rPr lang="en-US" sz="1600" dirty="0" smtClean="0">
                <a:ea typeface="ＭＳ Ｐゴシック" charset="-128"/>
              </a:rPr>
              <a:t>Consider social relationships (“social recommender”, “Web of Trust”)</a:t>
            </a:r>
          </a:p>
          <a:p>
            <a:pPr lvl="1">
              <a:defRPr/>
            </a:pPr>
            <a:r>
              <a:rPr lang="en-US" sz="1600" dirty="0" smtClean="0">
                <a:ea typeface="ＭＳ Ｐゴシック" charset="-128"/>
              </a:rPr>
              <a:t>Let user control their profile information</a:t>
            </a:r>
          </a:p>
          <a:p>
            <a:pPr lvl="1">
              <a:defRPr/>
            </a:pPr>
            <a:r>
              <a:rPr lang="en-US" sz="1600" dirty="0" smtClean="0">
                <a:ea typeface="ＭＳ Ｐゴシック" charset="-128"/>
              </a:rPr>
              <a:t>Explanations of recommendations</a:t>
            </a:r>
          </a:p>
          <a:p>
            <a:pPr lvl="2">
              <a:buFont typeface="Arial" charset="0"/>
              <a:buChar char="•"/>
              <a:defRPr/>
            </a:pPr>
            <a:r>
              <a:rPr lang="en-US" sz="1600" dirty="0" smtClean="0">
                <a:ea typeface="ＭＳ Ｐゴシック" charset="-128"/>
              </a:rPr>
              <a:t>Why was an item recommended?</a:t>
            </a:r>
            <a:endParaRPr lang="en-US" sz="1600" dirty="0">
              <a:ea typeface="ＭＳ Ｐゴシック" charset="-128"/>
            </a:endParaRPr>
          </a:p>
        </p:txBody>
      </p:sp>
    </p:spTree>
    <p:extLst>
      <p:ext uri="{BB962C8B-B14F-4D97-AF65-F5344CB8AC3E}">
        <p14:creationId xmlns:p14="http://schemas.microsoft.com/office/powerpoint/2010/main" val="3265008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Robustness</a:t>
            </a:r>
            <a:endParaRPr lang="en-US" dirty="0">
              <a:ea typeface="ＭＳ Ｐゴシック" charset="-128"/>
            </a:endParaRPr>
          </a:p>
        </p:txBody>
      </p:sp>
      <p:sp>
        <p:nvSpPr>
          <p:cNvPr id="3" name="Content Placeholder 2"/>
          <p:cNvSpPr>
            <a:spLocks noGrp="1"/>
          </p:cNvSpPr>
          <p:nvPr>
            <p:ph idx="1"/>
          </p:nvPr>
        </p:nvSpPr>
        <p:spPr/>
        <p:txBody>
          <a:bodyPr>
            <a:noAutofit/>
          </a:bodyPr>
          <a:lstStyle/>
          <a:p>
            <a:pPr>
              <a:defRPr/>
            </a:pPr>
            <a:r>
              <a:rPr lang="en-US" sz="1800" dirty="0" smtClean="0">
                <a:ea typeface="ＭＳ Ｐゴシック" charset="-128"/>
              </a:rPr>
              <a:t>Quality of (collaborative) recommenders depends on quality of ratings</a:t>
            </a:r>
          </a:p>
          <a:p>
            <a:pPr lvl="1">
              <a:defRPr/>
            </a:pPr>
            <a:r>
              <a:rPr lang="en-US" sz="1800" dirty="0" smtClean="0">
                <a:ea typeface="ＭＳ Ｐゴシック" charset="-128"/>
              </a:rPr>
              <a:t>Manipulation by users possible</a:t>
            </a:r>
          </a:p>
          <a:p>
            <a:pPr lvl="2">
              <a:buFont typeface="Arial" charset="0"/>
              <a:buChar char="•"/>
              <a:defRPr/>
            </a:pPr>
            <a:r>
              <a:rPr lang="en-US" sz="1800" dirty="0" smtClean="0">
                <a:ea typeface="ＭＳ Ｐゴシック" charset="-128"/>
              </a:rPr>
              <a:t>E.g. by automatic registration of a large number of “users” and ratings</a:t>
            </a:r>
          </a:p>
          <a:p>
            <a:pPr lvl="1">
              <a:defRPr/>
            </a:pPr>
            <a:r>
              <a:rPr lang="en-US" sz="1800" dirty="0" smtClean="0">
                <a:ea typeface="ＭＳ Ｐゴシック" charset="-128"/>
              </a:rPr>
              <a:t>Also called “shilling”, “profile injection”</a:t>
            </a:r>
          </a:p>
          <a:p>
            <a:pPr lvl="1">
              <a:defRPr/>
            </a:pPr>
            <a:r>
              <a:rPr lang="en-US" sz="1800" dirty="0" smtClean="0">
                <a:ea typeface="ＭＳ Ｐゴシック" charset="-128"/>
              </a:rPr>
              <a:t>Attacks in principle</a:t>
            </a:r>
          </a:p>
          <a:p>
            <a:pPr lvl="2">
              <a:buFont typeface="Arial" charset="0"/>
              <a:buChar char="•"/>
              <a:defRPr/>
            </a:pPr>
            <a:r>
              <a:rPr lang="en-US" sz="1800" dirty="0" smtClean="0">
                <a:ea typeface="ＭＳ Ｐゴシック" charset="-128"/>
              </a:rPr>
              <a:t>“push”: Aim is to push item(s) by inserting a large number of good ratings</a:t>
            </a:r>
          </a:p>
          <a:p>
            <a:pPr lvl="2">
              <a:buFont typeface="Arial" charset="0"/>
              <a:buChar char="•"/>
              <a:defRPr/>
            </a:pPr>
            <a:r>
              <a:rPr lang="en-US" sz="1800" dirty="0" smtClean="0">
                <a:ea typeface="ＭＳ Ｐゴシック" charset="-128"/>
              </a:rPr>
              <a:t>“nuke”: Same with negative ratings</a:t>
            </a:r>
          </a:p>
          <a:p>
            <a:pPr>
              <a:defRPr/>
            </a:pPr>
            <a:r>
              <a:rPr lang="en-US" sz="1800" dirty="0" smtClean="0">
                <a:ea typeface="ＭＳ Ｐゴシック" charset="-128"/>
              </a:rPr>
              <a:t>Possible solutions include</a:t>
            </a:r>
          </a:p>
          <a:p>
            <a:pPr lvl="1">
              <a:defRPr/>
            </a:pPr>
            <a:r>
              <a:rPr lang="en-US" sz="1800" dirty="0" smtClean="0">
                <a:ea typeface="ＭＳ Ｐゴシック" charset="-128"/>
              </a:rPr>
              <a:t>Make registration for service harder, e.g. request and check personal information</a:t>
            </a:r>
          </a:p>
          <a:p>
            <a:pPr lvl="1">
              <a:defRPr/>
            </a:pPr>
            <a:r>
              <a:rPr lang="en-US" sz="1800" dirty="0" smtClean="0">
                <a:ea typeface="ＭＳ Ｐゴシック" charset="-128"/>
              </a:rPr>
              <a:t>Detect attacks and remove corresponding users and ratings</a:t>
            </a:r>
          </a:p>
          <a:p>
            <a:pPr lvl="1">
              <a:defRPr/>
            </a:pPr>
            <a:r>
              <a:rPr lang="en-US" sz="1800" dirty="0" smtClean="0">
                <a:ea typeface="ＭＳ Ｐゴシック" charset="-128"/>
              </a:rPr>
              <a:t>Adjust algorithms, some algorithms have proven to be more robust</a:t>
            </a:r>
          </a:p>
          <a:p>
            <a:pPr>
              <a:defRPr/>
            </a:pPr>
            <a:endParaRPr lang="en-US" sz="1800" dirty="0">
              <a:ea typeface="ＭＳ Ｐゴシック" charset="-128"/>
            </a:endParaRPr>
          </a:p>
        </p:txBody>
      </p:sp>
    </p:spTree>
    <p:extLst>
      <p:ext uri="{BB962C8B-B14F-4D97-AF65-F5344CB8AC3E}">
        <p14:creationId xmlns:p14="http://schemas.microsoft.com/office/powerpoint/2010/main" val="399584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Utilization of Domain Knowledge</a:t>
            </a:r>
            <a:endParaRPr lang="en-US" dirty="0">
              <a:ea typeface="ＭＳ Ｐゴシック" charset="-128"/>
            </a:endParaRPr>
          </a:p>
        </p:txBody>
      </p:sp>
      <p:sp>
        <p:nvSpPr>
          <p:cNvPr id="3" name="Content Placeholder 2"/>
          <p:cNvSpPr>
            <a:spLocks noGrp="1"/>
          </p:cNvSpPr>
          <p:nvPr>
            <p:ph idx="1"/>
          </p:nvPr>
        </p:nvSpPr>
        <p:spPr/>
        <p:txBody>
          <a:bodyPr>
            <a:noAutofit/>
          </a:bodyPr>
          <a:lstStyle/>
          <a:p>
            <a:pPr>
              <a:defRPr/>
            </a:pPr>
            <a:r>
              <a:rPr lang="en-US" sz="1800" dirty="0" smtClean="0">
                <a:ea typeface="ＭＳ Ｐゴシック" charset="-128"/>
              </a:rPr>
              <a:t>Systems often regard items in isolation</a:t>
            </a:r>
          </a:p>
          <a:p>
            <a:pPr lvl="1">
              <a:defRPr/>
            </a:pPr>
            <a:r>
              <a:rPr lang="en-US" sz="1800" dirty="0" smtClean="0">
                <a:ea typeface="ＭＳ Ｐゴシック" charset="-128"/>
              </a:rPr>
              <a:t>No relationships between items </a:t>
            </a:r>
          </a:p>
          <a:p>
            <a:pPr lvl="1">
              <a:defRPr/>
            </a:pPr>
            <a:r>
              <a:rPr lang="en-US" sz="1800" dirty="0" smtClean="0">
                <a:ea typeface="ＭＳ Ｐゴシック" charset="-128"/>
              </a:rPr>
              <a:t>No domain knowledge</a:t>
            </a:r>
          </a:p>
          <a:p>
            <a:pPr>
              <a:defRPr/>
            </a:pPr>
            <a:r>
              <a:rPr lang="en-US" sz="1800" dirty="0" smtClean="0">
                <a:ea typeface="ＭＳ Ｐゴシック" charset="-128"/>
              </a:rPr>
              <a:t>Example: searching for (books or other products on) “baseball”</a:t>
            </a:r>
          </a:p>
          <a:p>
            <a:pPr lvl="1">
              <a:defRPr/>
            </a:pPr>
            <a:r>
              <a:rPr lang="en-US" sz="1800" dirty="0" smtClean="0">
                <a:ea typeface="ＭＳ Ｐゴシック" charset="-128"/>
              </a:rPr>
              <a:t>Too many hits </a:t>
            </a:r>
            <a:r>
              <a:rPr lang="de-DE" sz="1800" dirty="0" smtClean="0">
                <a:ea typeface="ＭＳ Ｐゴシック" charset="-128"/>
                <a:sym typeface="Wingdings" pitchFamily="2" charset="2"/>
              </a:rPr>
              <a:t></a:t>
            </a:r>
            <a:r>
              <a:rPr lang="en-US" sz="1800" dirty="0" smtClean="0">
                <a:ea typeface="ＭＳ Ｐゴシック" charset="-128"/>
              </a:rPr>
              <a:t> restriction to “baseball technique”, or “baseball player”, for example</a:t>
            </a:r>
          </a:p>
          <a:p>
            <a:pPr lvl="2">
              <a:buFont typeface="Arial" charset="0"/>
              <a:buChar char="•"/>
              <a:defRPr/>
            </a:pPr>
            <a:r>
              <a:rPr lang="en-US" sz="1800" dirty="0" smtClean="0">
                <a:ea typeface="ＭＳ Ｐゴシック" charset="-128"/>
              </a:rPr>
              <a:t>Based on user model and domain ontology</a:t>
            </a:r>
          </a:p>
          <a:p>
            <a:pPr lvl="1">
              <a:defRPr/>
            </a:pPr>
            <a:r>
              <a:rPr lang="en-US" sz="1800" dirty="0" smtClean="0">
                <a:ea typeface="ＭＳ Ｐゴシック" charset="-128"/>
              </a:rPr>
              <a:t>Too few hits </a:t>
            </a:r>
            <a:r>
              <a:rPr lang="de-DE" sz="1800" dirty="0" smtClean="0">
                <a:ea typeface="ＭＳ Ｐゴシック" charset="-128"/>
                <a:sym typeface="Wingdings" pitchFamily="2" charset="2"/>
              </a:rPr>
              <a:t></a:t>
            </a:r>
            <a:r>
              <a:rPr lang="en-US" sz="1800" dirty="0" smtClean="0">
                <a:ea typeface="ＭＳ Ｐゴシック" charset="-128"/>
              </a:rPr>
              <a:t> </a:t>
            </a:r>
            <a:r>
              <a:rPr lang="en-US" sz="1800" dirty="0" err="1" smtClean="0">
                <a:ea typeface="ＭＳ Ｐゴシック" charset="-128"/>
              </a:rPr>
              <a:t>broading</a:t>
            </a:r>
            <a:r>
              <a:rPr lang="en-US" sz="1800" dirty="0" smtClean="0">
                <a:ea typeface="ＭＳ Ｐゴシック" charset="-128"/>
              </a:rPr>
              <a:t> to “sport”, for example</a:t>
            </a:r>
          </a:p>
          <a:p>
            <a:pPr>
              <a:defRPr/>
            </a:pPr>
            <a:r>
              <a:rPr lang="en-US" sz="1800" dirty="0" smtClean="0">
                <a:ea typeface="ＭＳ Ｐゴシック" charset="-128"/>
              </a:rPr>
              <a:t>Some approaches in current research literature utilize Semantic Web technologies</a:t>
            </a:r>
          </a:p>
          <a:p>
            <a:pPr lvl="1">
              <a:defRPr/>
            </a:pPr>
            <a:r>
              <a:rPr lang="en-US" sz="1800" dirty="0" smtClean="0">
                <a:ea typeface="ＭＳ Ｐゴシック" charset="-128"/>
              </a:rPr>
              <a:t>Build and maintain item </a:t>
            </a:r>
            <a:r>
              <a:rPr lang="en-US" sz="1800" dirty="0" err="1" smtClean="0">
                <a:ea typeface="ＭＳ Ｐゴシック" charset="-128"/>
              </a:rPr>
              <a:t>ontologies</a:t>
            </a:r>
            <a:endParaRPr lang="en-US" sz="1800" dirty="0" smtClean="0">
              <a:ea typeface="ＭＳ Ｐゴシック" charset="-128"/>
            </a:endParaRPr>
          </a:p>
          <a:p>
            <a:pPr lvl="1">
              <a:defRPr/>
            </a:pPr>
            <a:r>
              <a:rPr lang="en-US" sz="1800" dirty="0" smtClean="0">
                <a:ea typeface="ＭＳ Ｐゴシック" charset="-128"/>
              </a:rPr>
              <a:t>Also for users</a:t>
            </a:r>
          </a:p>
          <a:p>
            <a:pPr lvl="2">
              <a:buFont typeface="Arial" charset="0"/>
              <a:buChar char="•"/>
              <a:defRPr/>
            </a:pPr>
            <a:r>
              <a:rPr lang="en-US" sz="1800" dirty="0" smtClean="0">
                <a:ea typeface="ＭＳ Ｐゴシック" charset="-128"/>
              </a:rPr>
              <a:t>E.g. „GUMO“ (General User Modeling Ontology)</a:t>
            </a:r>
          </a:p>
          <a:p>
            <a:pPr>
              <a:defRPr/>
            </a:pPr>
            <a:endParaRPr lang="en-US" sz="1800" dirty="0">
              <a:ea typeface="ＭＳ Ｐゴシック" charset="-128"/>
            </a:endParaRPr>
          </a:p>
        </p:txBody>
      </p:sp>
    </p:spTree>
    <p:extLst>
      <p:ext uri="{BB962C8B-B14F-4D97-AF65-F5344CB8AC3E}">
        <p14:creationId xmlns:p14="http://schemas.microsoft.com/office/powerpoint/2010/main" val="3762648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ＭＳ Ｐゴシック" charset="-128"/>
              </a:rPr>
              <a:t>Changing User Interests (Dynamics)</a:t>
            </a:r>
            <a:endParaRPr lang="en-US" dirty="0">
              <a:ea typeface="ＭＳ Ｐゴシック" charset="-128"/>
            </a:endParaRPr>
          </a:p>
        </p:txBody>
      </p:sp>
      <p:sp>
        <p:nvSpPr>
          <p:cNvPr id="3" name="Content Placeholder 2"/>
          <p:cNvSpPr>
            <a:spLocks noGrp="1"/>
          </p:cNvSpPr>
          <p:nvPr>
            <p:ph idx="1"/>
          </p:nvPr>
        </p:nvSpPr>
        <p:spPr/>
        <p:txBody>
          <a:bodyPr>
            <a:noAutofit/>
          </a:bodyPr>
          <a:lstStyle/>
          <a:p>
            <a:pPr>
              <a:defRPr/>
            </a:pPr>
            <a:r>
              <a:rPr lang="en-US" sz="1800" dirty="0" smtClean="0">
                <a:ea typeface="ＭＳ Ｐゴシック" charset="-128"/>
              </a:rPr>
              <a:t>User model is often relatively static</a:t>
            </a:r>
          </a:p>
          <a:p>
            <a:pPr>
              <a:defRPr/>
            </a:pPr>
            <a:r>
              <a:rPr lang="en-US" sz="1800" dirty="0" smtClean="0">
                <a:ea typeface="ＭＳ Ｐゴシック" charset="-128"/>
              </a:rPr>
              <a:t>But dynamic evolution over user interests</a:t>
            </a:r>
          </a:p>
          <a:p>
            <a:pPr lvl="1">
              <a:defRPr/>
            </a:pPr>
            <a:r>
              <a:rPr lang="en-US" sz="1800" dirty="0" smtClean="0">
                <a:ea typeface="ＭＳ Ｐゴシック" charset="-128"/>
              </a:rPr>
              <a:t>Changes over time, older ratings may not be valid any more</a:t>
            </a:r>
          </a:p>
          <a:p>
            <a:pPr>
              <a:defRPr/>
            </a:pPr>
            <a:r>
              <a:rPr lang="en-US" sz="1800" dirty="0" smtClean="0">
                <a:ea typeface="ＭＳ Ｐゴシック" charset="-128"/>
              </a:rPr>
              <a:t>Also the context of recommendations</a:t>
            </a:r>
          </a:p>
          <a:p>
            <a:pPr lvl="1">
              <a:defRPr/>
            </a:pPr>
            <a:r>
              <a:rPr lang="en-US" sz="1800" dirty="0" smtClean="0">
                <a:ea typeface="ＭＳ Ｐゴシック" charset="-128"/>
              </a:rPr>
              <a:t>Example: Mobile restaurant guide</a:t>
            </a:r>
          </a:p>
          <a:p>
            <a:pPr lvl="2">
              <a:buFont typeface="Arial" charset="0"/>
              <a:buChar char="•"/>
              <a:defRPr/>
            </a:pPr>
            <a:r>
              <a:rPr lang="en-US" sz="1800" dirty="0" smtClean="0">
                <a:ea typeface="ＭＳ Ｐゴシック" charset="-128"/>
              </a:rPr>
              <a:t>Restaurant may be too far away from current position (location)</a:t>
            </a:r>
          </a:p>
          <a:p>
            <a:pPr lvl="2">
              <a:buFont typeface="Arial" charset="0"/>
              <a:buChar char="•"/>
              <a:defRPr/>
            </a:pPr>
            <a:r>
              <a:rPr lang="en-US" sz="1800" dirty="0" smtClean="0">
                <a:ea typeface="ＭＳ Ｐゴシック" charset="-128"/>
              </a:rPr>
              <a:t>Restaurant may be closed today (time)</a:t>
            </a:r>
          </a:p>
          <a:p>
            <a:pPr lvl="1">
              <a:defRPr/>
            </a:pPr>
            <a:r>
              <a:rPr lang="en-US" sz="1800" dirty="0" smtClean="0">
                <a:ea typeface="ＭＳ Ｐゴシック" charset="-128"/>
              </a:rPr>
              <a:t>A good rating for a restaurant after a dinner on a weekend may not be relevant for recommending a restaurant for a quick lunch on a workday</a:t>
            </a:r>
          </a:p>
          <a:p>
            <a:pPr>
              <a:defRPr/>
            </a:pPr>
            <a:r>
              <a:rPr lang="en-US" sz="1800" dirty="0" smtClean="0">
                <a:ea typeface="ＭＳ Ｐゴシック" charset="-128"/>
              </a:rPr>
              <a:t>Solutions in research literature include</a:t>
            </a:r>
          </a:p>
          <a:p>
            <a:pPr lvl="1">
              <a:defRPr/>
            </a:pPr>
            <a:r>
              <a:rPr lang="en-US" sz="1800" dirty="0" smtClean="0">
                <a:ea typeface="ＭＳ Ｐゴシック" charset="-128"/>
              </a:rPr>
              <a:t>E.g. explicit distinction between short- and long-term interests</a:t>
            </a:r>
          </a:p>
          <a:p>
            <a:pPr lvl="1">
              <a:defRPr/>
            </a:pPr>
            <a:r>
              <a:rPr lang="en-US" sz="1800" dirty="0" smtClean="0">
                <a:ea typeface="ＭＳ Ｐゴシック" charset="-128"/>
              </a:rPr>
              <a:t>Context-aware recommender systems</a:t>
            </a:r>
          </a:p>
          <a:p>
            <a:pPr>
              <a:defRPr/>
            </a:pPr>
            <a:endParaRPr lang="en-US" sz="1800" dirty="0">
              <a:ea typeface="ＭＳ Ｐゴシック" charset="-128"/>
            </a:endParaRPr>
          </a:p>
        </p:txBody>
      </p:sp>
    </p:spTree>
    <p:extLst>
      <p:ext uri="{BB962C8B-B14F-4D97-AF65-F5344CB8AC3E}">
        <p14:creationId xmlns:p14="http://schemas.microsoft.com/office/powerpoint/2010/main" val="242438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ＭＳ Ｐゴシック" charset="-128"/>
              </a:rPr>
              <a:t>Evaluation of Recommender Systems</a:t>
            </a:r>
            <a:endParaRPr lang="en-US" dirty="0">
              <a:ea typeface="ＭＳ Ｐゴシック" charset="-128"/>
            </a:endParaRPr>
          </a:p>
        </p:txBody>
      </p:sp>
      <p:sp>
        <p:nvSpPr>
          <p:cNvPr id="3" name="Content Placeholder 2"/>
          <p:cNvSpPr>
            <a:spLocks noGrp="1"/>
          </p:cNvSpPr>
          <p:nvPr>
            <p:ph idx="1"/>
          </p:nvPr>
        </p:nvSpPr>
        <p:spPr>
          <a:xfrm>
            <a:off x="457200" y="1412776"/>
            <a:ext cx="8229600" cy="4525963"/>
          </a:xfrm>
        </p:spPr>
        <p:txBody>
          <a:bodyPr>
            <a:noAutofit/>
          </a:bodyPr>
          <a:lstStyle/>
          <a:p>
            <a:pPr>
              <a:defRPr/>
            </a:pPr>
            <a:r>
              <a:rPr lang="en-US" sz="2000" dirty="0" smtClean="0">
                <a:ea typeface="ＭＳ Ｐゴシック" charset="-128"/>
              </a:rPr>
              <a:t>Goal of personalization is to improve the interaction of users with the system</a:t>
            </a:r>
          </a:p>
          <a:p>
            <a:pPr lvl="1">
              <a:defRPr/>
            </a:pPr>
            <a:r>
              <a:rPr lang="en-US" sz="2000" dirty="0" smtClean="0">
                <a:ea typeface="ＭＳ Ｐゴシック" charset="-128"/>
              </a:rPr>
              <a:t>May be subjective, hard to evaluate</a:t>
            </a:r>
          </a:p>
          <a:p>
            <a:pPr>
              <a:defRPr/>
            </a:pPr>
            <a:r>
              <a:rPr lang="en-US" sz="2000" dirty="0" smtClean="0">
                <a:ea typeface="ＭＳ Ｐゴシック" charset="-128"/>
              </a:rPr>
              <a:t>General method for recommender systems</a:t>
            </a:r>
          </a:p>
          <a:p>
            <a:pPr lvl="1">
              <a:defRPr/>
            </a:pPr>
            <a:r>
              <a:rPr lang="en-US" sz="2000" dirty="0" smtClean="0">
                <a:ea typeface="ＭＳ Ｐゴシック" charset="-128"/>
              </a:rPr>
              <a:t>Let users rate recommended items and compare actual user ratings with predicted rating</a:t>
            </a:r>
          </a:p>
          <a:p>
            <a:pPr lvl="1">
              <a:defRPr/>
            </a:pPr>
            <a:r>
              <a:rPr lang="en-US" sz="2000" dirty="0" smtClean="0">
                <a:ea typeface="ＭＳ Ｐゴシック" charset="-128"/>
              </a:rPr>
              <a:t>Most important metrics</a:t>
            </a:r>
          </a:p>
          <a:p>
            <a:pPr lvl="2">
              <a:buFont typeface="Arial" charset="0"/>
              <a:buChar char="•"/>
              <a:defRPr/>
            </a:pPr>
            <a:r>
              <a:rPr lang="en-US" sz="2000" dirty="0" smtClean="0">
                <a:ea typeface="ＭＳ Ｐゴシック" charset="-128"/>
              </a:rPr>
              <a:t>“precision”: probability rate that users did like recommended items</a:t>
            </a:r>
          </a:p>
          <a:p>
            <a:pPr lvl="2">
              <a:buFont typeface="Arial" charset="0"/>
              <a:buChar char="•"/>
              <a:defRPr/>
            </a:pPr>
            <a:r>
              <a:rPr lang="en-US" sz="2000" dirty="0" smtClean="0">
                <a:ea typeface="ＭＳ Ｐゴシック" charset="-128"/>
              </a:rPr>
              <a:t>“recall”: probability rate that preferred items by users are recommended</a:t>
            </a:r>
          </a:p>
          <a:p>
            <a:pPr lvl="1">
              <a:defRPr/>
            </a:pPr>
            <a:r>
              <a:rPr lang="en-US" sz="2000" dirty="0" smtClean="0">
                <a:ea typeface="ＭＳ Ｐゴシック" charset="-128"/>
              </a:rPr>
              <a:t>In addition user studies</a:t>
            </a:r>
          </a:p>
          <a:p>
            <a:pPr lvl="2">
              <a:buFont typeface="Arial" charset="0"/>
              <a:buChar char="•"/>
              <a:defRPr/>
            </a:pPr>
            <a:r>
              <a:rPr lang="en-US" sz="2000" dirty="0" smtClean="0">
                <a:ea typeface="ＭＳ Ｐゴシック" charset="-128"/>
              </a:rPr>
              <a:t>User evaluate system in questionnaire etc.</a:t>
            </a:r>
          </a:p>
          <a:p>
            <a:pPr>
              <a:defRPr/>
            </a:pPr>
            <a:endParaRPr lang="en-US" sz="2000" dirty="0">
              <a:ea typeface="ＭＳ Ｐゴシック" charset="-128"/>
            </a:endParaRPr>
          </a:p>
        </p:txBody>
      </p:sp>
    </p:spTree>
    <p:extLst>
      <p:ext uri="{BB962C8B-B14F-4D97-AF65-F5344CB8AC3E}">
        <p14:creationId xmlns:p14="http://schemas.microsoft.com/office/powerpoint/2010/main" val="413657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a:defRPr/>
            </a:pPr>
            <a:r>
              <a:rPr lang="de-DE" dirty="0" smtClean="0">
                <a:ea typeface="ＭＳ Ｐゴシック" charset="-128"/>
              </a:rPr>
              <a:t>Collaborative </a:t>
            </a:r>
            <a:r>
              <a:rPr lang="de-DE" dirty="0" err="1" smtClean="0">
                <a:ea typeface="ＭＳ Ｐゴシック" charset="-128"/>
              </a:rPr>
              <a:t>Filtering</a:t>
            </a:r>
            <a:r>
              <a:rPr lang="de-DE" dirty="0" smtClean="0">
                <a:ea typeface="ＭＳ Ｐゴシック" charset="-128"/>
              </a:rPr>
              <a:t> (CF)</a:t>
            </a:r>
          </a:p>
        </p:txBody>
      </p:sp>
      <p:sp>
        <p:nvSpPr>
          <p:cNvPr id="36869" name="Rectangle 3"/>
          <p:cNvSpPr>
            <a:spLocks noGrp="1" noChangeArrowheads="1"/>
          </p:cNvSpPr>
          <p:nvPr>
            <p:ph idx="1"/>
          </p:nvPr>
        </p:nvSpPr>
        <p:spPr/>
        <p:txBody>
          <a:bodyPr>
            <a:normAutofit fontScale="92500" lnSpcReduction="20000"/>
          </a:bodyPr>
          <a:lstStyle/>
          <a:p>
            <a:pPr>
              <a:lnSpc>
                <a:spcPct val="90000"/>
              </a:lnSpc>
              <a:defRPr/>
            </a:pPr>
            <a:r>
              <a:rPr lang="en-US" dirty="0" smtClean="0">
                <a:ea typeface="ＭＳ Ｐゴシック" charset="-128"/>
              </a:rPr>
              <a:t>Basic idea: System recommends items which were preferred by </a:t>
            </a:r>
            <a:r>
              <a:rPr lang="en-US" sz="4000" dirty="0" smtClean="0">
                <a:ea typeface="ＭＳ Ｐゴシック" charset="-128"/>
              </a:rPr>
              <a:t>similar </a:t>
            </a:r>
            <a:r>
              <a:rPr lang="en-US" dirty="0" smtClean="0">
                <a:ea typeface="ＭＳ Ｐゴシック" charset="-128"/>
              </a:rPr>
              <a:t>users in the past</a:t>
            </a:r>
          </a:p>
          <a:p>
            <a:pPr lvl="1">
              <a:lnSpc>
                <a:spcPct val="90000"/>
              </a:lnSpc>
              <a:defRPr/>
            </a:pPr>
            <a:r>
              <a:rPr lang="en-US" sz="2000" dirty="0" smtClean="0">
                <a:ea typeface="ＭＳ Ｐゴシック" charset="-128"/>
              </a:rPr>
              <a:t>Based on ratings</a:t>
            </a:r>
          </a:p>
          <a:p>
            <a:pPr lvl="2">
              <a:lnSpc>
                <a:spcPct val="90000"/>
              </a:lnSpc>
              <a:buFont typeface="Arial" charset="0"/>
              <a:buChar char="•"/>
              <a:defRPr/>
            </a:pPr>
            <a:r>
              <a:rPr lang="en-US" sz="1800" dirty="0" smtClean="0">
                <a:ea typeface="ＭＳ Ｐゴシック" charset="-128"/>
              </a:rPr>
              <a:t>Expressed preferences of the active user</a:t>
            </a:r>
          </a:p>
          <a:p>
            <a:pPr lvl="2">
              <a:lnSpc>
                <a:spcPct val="90000"/>
              </a:lnSpc>
              <a:buFont typeface="Arial" charset="0"/>
              <a:buChar char="•"/>
              <a:defRPr/>
            </a:pPr>
            <a:r>
              <a:rPr lang="en-US" sz="1800" dirty="0" smtClean="0">
                <a:ea typeface="ＭＳ Ｐゴシック" charset="-128"/>
              </a:rPr>
              <a:t>And also other users </a:t>
            </a:r>
            <a:r>
              <a:rPr lang="en-US" sz="1800" dirty="0" smtClean="0">
                <a:ea typeface="ＭＳ Ｐゴシック" charset="-128"/>
                <a:sym typeface="Wingdings" pitchFamily="2" charset="2"/>
              </a:rPr>
              <a:t> C</a:t>
            </a:r>
            <a:r>
              <a:rPr lang="en-US" sz="1800" dirty="0" smtClean="0">
                <a:ea typeface="ＭＳ Ｐゴシック" charset="-128"/>
              </a:rPr>
              <a:t>ollaborative approach</a:t>
            </a:r>
          </a:p>
          <a:p>
            <a:pPr lvl="1">
              <a:lnSpc>
                <a:spcPct val="90000"/>
              </a:lnSpc>
              <a:defRPr/>
            </a:pPr>
            <a:r>
              <a:rPr lang="en-US" sz="2000" dirty="0" smtClean="0">
                <a:ea typeface="ＭＳ Ｐゴシック" charset="-128"/>
              </a:rPr>
              <a:t>Works on user-item matrix</a:t>
            </a:r>
          </a:p>
          <a:p>
            <a:pPr lvl="2">
              <a:lnSpc>
                <a:spcPct val="90000"/>
              </a:lnSpc>
              <a:buFont typeface="Arial" charset="0"/>
              <a:buChar char="•"/>
              <a:defRPr/>
            </a:pPr>
            <a:r>
              <a:rPr lang="en-US" sz="1800" dirty="0" smtClean="0">
                <a:ea typeface="ＭＳ Ｐゴシック" charset="-128"/>
              </a:rPr>
              <a:t>Memory-based or model-based</a:t>
            </a:r>
          </a:p>
          <a:p>
            <a:pPr lvl="2">
              <a:lnSpc>
                <a:spcPct val="90000"/>
              </a:lnSpc>
              <a:buFont typeface="Arial" charset="0"/>
              <a:buChar char="•"/>
              <a:defRPr/>
            </a:pPr>
            <a:r>
              <a:rPr lang="en-US" sz="1800" dirty="0" smtClean="0">
                <a:ea typeface="ＭＳ Ｐゴシック" charset="-128"/>
              </a:rPr>
              <a:t>No item meta data etc.!</a:t>
            </a:r>
          </a:p>
          <a:p>
            <a:pPr>
              <a:lnSpc>
                <a:spcPct val="90000"/>
              </a:lnSpc>
              <a:defRPr/>
            </a:pPr>
            <a:r>
              <a:rPr lang="en-US" sz="2600" dirty="0" smtClean="0">
                <a:ea typeface="ＭＳ Ｐゴシック" charset="-128"/>
              </a:rPr>
              <a:t>Assumption: Similar taste in the past  implies similar taste in future</a:t>
            </a:r>
          </a:p>
          <a:p>
            <a:pPr>
              <a:lnSpc>
                <a:spcPct val="90000"/>
              </a:lnSpc>
              <a:defRPr/>
            </a:pPr>
            <a:r>
              <a:rPr lang="en-US" dirty="0" smtClean="0">
                <a:ea typeface="ＭＳ Ｐゴシック" charset="-128"/>
              </a:rPr>
              <a:t>CF is formalization of “word of mouth“ among buddies</a:t>
            </a:r>
          </a:p>
        </p:txBody>
      </p:sp>
    </p:spTree>
    <p:extLst>
      <p:ext uri="{BB962C8B-B14F-4D97-AF65-F5344CB8AC3E}">
        <p14:creationId xmlns:p14="http://schemas.microsoft.com/office/powerpoint/2010/main" val="11364872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a:defRPr/>
            </a:pPr>
            <a:r>
              <a:rPr lang="de-DE" smtClean="0">
                <a:ea typeface="ＭＳ Ｐゴシック" charset="-128"/>
              </a:rPr>
              <a:t>General Process</a:t>
            </a:r>
          </a:p>
        </p:txBody>
      </p:sp>
      <p:sp>
        <p:nvSpPr>
          <p:cNvPr id="345091" name="Rectangle 3"/>
          <p:cNvSpPr>
            <a:spLocks noGrp="1" noChangeArrowheads="1"/>
          </p:cNvSpPr>
          <p:nvPr>
            <p:ph idx="1"/>
          </p:nvPr>
        </p:nvSpPr>
        <p:spPr/>
        <p:txBody>
          <a:bodyPr>
            <a:normAutofit fontScale="92500" lnSpcReduction="20000"/>
          </a:bodyPr>
          <a:lstStyle/>
          <a:p>
            <a:pPr marL="533400" indent="-533400">
              <a:buFont typeface="Wingdings" pitchFamily="2" charset="2"/>
              <a:buAutoNum type="arabicPeriod"/>
              <a:defRPr/>
            </a:pPr>
            <a:r>
              <a:rPr lang="en-US" dirty="0" smtClean="0">
                <a:ea typeface="ＭＳ Ｐゴシック" charset="-128"/>
              </a:rPr>
              <a:t>Users rate items</a:t>
            </a:r>
          </a:p>
          <a:p>
            <a:pPr marL="533400" indent="-533400">
              <a:buFont typeface="Wingdings" pitchFamily="2" charset="2"/>
              <a:buAutoNum type="arabicPeriod"/>
              <a:defRPr/>
            </a:pPr>
            <a:r>
              <a:rPr lang="en-US" dirty="0" smtClean="0">
                <a:ea typeface="ＭＳ Ｐゴシック" charset="-128"/>
              </a:rPr>
              <a:t>Find set S of users which have rated similar to the active user  u in the past (</a:t>
            </a:r>
            <a:r>
              <a:rPr lang="en-US" dirty="0" smtClean="0">
                <a:ea typeface="ＭＳ Ｐゴシック" charset="-128"/>
                <a:sym typeface="Wingdings" pitchFamily="2" charset="2"/>
              </a:rPr>
              <a:t> neighborhood)</a:t>
            </a:r>
          </a:p>
          <a:p>
            <a:pPr marL="914400" lvl="1" indent="-457200">
              <a:buFont typeface="Wingdings" pitchFamily="2" charset="2"/>
              <a:buChar char="§"/>
              <a:defRPr/>
            </a:pPr>
            <a:r>
              <a:rPr lang="en-US" sz="2000" dirty="0" smtClean="0">
                <a:ea typeface="ＭＳ Ｐゴシック" charset="-128"/>
              </a:rPr>
              <a:t>Similarity calculation</a:t>
            </a:r>
          </a:p>
          <a:p>
            <a:pPr marL="914400" lvl="1" indent="-457200">
              <a:buFont typeface="Wingdings" pitchFamily="2" charset="2"/>
              <a:buChar char="§"/>
              <a:defRPr/>
            </a:pPr>
            <a:r>
              <a:rPr lang="en-US" sz="2000" dirty="0" smtClean="0">
                <a:ea typeface="ＭＳ Ｐゴシック" charset="-128"/>
              </a:rPr>
              <a:t>Select the k nearest users to the active user</a:t>
            </a:r>
          </a:p>
          <a:p>
            <a:pPr marL="533400" indent="-533400">
              <a:buFont typeface="Wingdings" pitchFamily="2" charset="2"/>
              <a:buAutoNum type="arabicPeriod"/>
              <a:defRPr/>
            </a:pPr>
            <a:r>
              <a:rPr lang="en-US" dirty="0" smtClean="0">
                <a:ea typeface="ＭＳ Ｐゴシック" charset="-128"/>
              </a:rPr>
              <a:t>Generate candidate items for recommendation</a:t>
            </a:r>
          </a:p>
          <a:p>
            <a:pPr marL="914400" lvl="1" indent="-457200">
              <a:buFont typeface="Wingdings" pitchFamily="2" charset="2"/>
              <a:buChar char="§"/>
              <a:defRPr/>
            </a:pPr>
            <a:r>
              <a:rPr lang="en-US" sz="2000" dirty="0" smtClean="0">
                <a:ea typeface="ＭＳ Ｐゴシック" charset="-128"/>
              </a:rPr>
              <a:t>Items which were rated in neighborhood of u,</a:t>
            </a:r>
          </a:p>
          <a:p>
            <a:pPr marL="914400" lvl="1" indent="-457200">
              <a:buFont typeface="Wingdings" pitchFamily="2" charset="2"/>
              <a:buChar char="§"/>
              <a:defRPr/>
            </a:pPr>
            <a:r>
              <a:rPr lang="en-US" sz="2000" dirty="0" smtClean="0">
                <a:ea typeface="ＭＳ Ｐゴシック" charset="-128"/>
              </a:rPr>
              <a:t>but were not rated by u yet</a:t>
            </a:r>
          </a:p>
          <a:p>
            <a:pPr marL="533400" indent="-533400">
              <a:buFont typeface="Wingdings" pitchFamily="2" charset="2"/>
              <a:buAutoNum type="arabicPeriod"/>
              <a:defRPr/>
            </a:pPr>
            <a:r>
              <a:rPr lang="en-US" dirty="0" smtClean="0">
                <a:ea typeface="ＭＳ Ｐゴシック" charset="-128"/>
              </a:rPr>
              <a:t>Predict rating of u for candidate items</a:t>
            </a:r>
          </a:p>
          <a:p>
            <a:pPr marL="914400" lvl="1" indent="-457200">
              <a:buFont typeface="Wingdings" pitchFamily="2" charset="2"/>
              <a:buChar char="§"/>
              <a:defRPr/>
            </a:pPr>
            <a:r>
              <a:rPr lang="en-US" sz="2000" dirty="0" smtClean="0">
                <a:solidFill>
                  <a:srgbClr val="333333"/>
                </a:solidFill>
                <a:ea typeface="ＭＳ Ｐゴシック" charset="-128"/>
              </a:rPr>
              <a:t>Select and display n best items</a:t>
            </a:r>
          </a:p>
          <a:p>
            <a:pPr marL="933450" lvl="1" indent="-533400">
              <a:buFontTx/>
              <a:buNone/>
              <a:defRPr/>
            </a:pPr>
            <a:endParaRPr lang="de-DE" dirty="0">
              <a:ea typeface="ＭＳ Ｐゴシック" charset="-128"/>
            </a:endParaRPr>
          </a:p>
        </p:txBody>
      </p:sp>
    </p:spTree>
    <p:extLst>
      <p:ext uri="{BB962C8B-B14F-4D97-AF65-F5344CB8AC3E}">
        <p14:creationId xmlns:p14="http://schemas.microsoft.com/office/powerpoint/2010/main" val="1194146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a:defRPr/>
            </a:pPr>
            <a:r>
              <a:rPr lang="de-DE" smtClean="0">
                <a:ea typeface="ＭＳ Ｐゴシック" charset="-128"/>
              </a:rPr>
              <a:t>Example (I)</a:t>
            </a:r>
          </a:p>
        </p:txBody>
      </p:sp>
      <p:sp>
        <p:nvSpPr>
          <p:cNvPr id="32771" name="Rectangle 5"/>
          <p:cNvSpPr>
            <a:spLocks noChangeArrowheads="1"/>
          </p:cNvSpPr>
          <p:nvPr/>
        </p:nvSpPr>
        <p:spPr bwMode="auto">
          <a:xfrm>
            <a:off x="3786188" y="6000750"/>
            <a:ext cx="518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l-GR" sz="1400"/>
              <a:t>Source: http://www.dfki.de/~jameson/ijcai03-tutorial/</a:t>
            </a:r>
            <a:endParaRPr lang="de-DE" altLang="el-GR" sz="1400"/>
          </a:p>
        </p:txBody>
      </p:sp>
      <p:pic>
        <p:nvPicPr>
          <p:cNvPr id="327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779938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3" name="Oval 7"/>
          <p:cNvSpPr>
            <a:spLocks noChangeArrowheads="1"/>
          </p:cNvSpPr>
          <p:nvPr/>
        </p:nvSpPr>
        <p:spPr bwMode="auto">
          <a:xfrm>
            <a:off x="6300788" y="2133600"/>
            <a:ext cx="2232025" cy="7207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Tree>
    <p:extLst>
      <p:ext uri="{BB962C8B-B14F-4D97-AF65-F5344CB8AC3E}">
        <p14:creationId xmlns:p14="http://schemas.microsoft.com/office/powerpoint/2010/main" val="1343030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4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471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347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3" grpId="0" animBg="1"/>
      <p:bldP spid="347143" grpId="1" animBg="1"/>
      <p:bldP spid="347143"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a:defRPr/>
            </a:pPr>
            <a:r>
              <a:rPr lang="de-DE" smtClean="0">
                <a:ea typeface="ＭＳ Ｐゴシック" charset="-128"/>
              </a:rPr>
              <a:t>Example (II)</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779938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9" name="Oval 5"/>
          <p:cNvSpPr>
            <a:spLocks noChangeArrowheads="1"/>
          </p:cNvSpPr>
          <p:nvPr/>
        </p:nvSpPr>
        <p:spPr bwMode="auto">
          <a:xfrm>
            <a:off x="2268538" y="5373688"/>
            <a:ext cx="6477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0" name="Oval 6"/>
          <p:cNvSpPr>
            <a:spLocks noChangeArrowheads="1"/>
          </p:cNvSpPr>
          <p:nvPr/>
        </p:nvSpPr>
        <p:spPr bwMode="auto">
          <a:xfrm>
            <a:off x="4427538" y="2205038"/>
            <a:ext cx="6477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1" name="Oval 7"/>
          <p:cNvSpPr>
            <a:spLocks noChangeArrowheads="1"/>
          </p:cNvSpPr>
          <p:nvPr/>
        </p:nvSpPr>
        <p:spPr bwMode="auto">
          <a:xfrm>
            <a:off x="2268538" y="2205038"/>
            <a:ext cx="6477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2" name="Oval 8"/>
          <p:cNvSpPr>
            <a:spLocks noChangeArrowheads="1"/>
          </p:cNvSpPr>
          <p:nvPr/>
        </p:nvSpPr>
        <p:spPr bwMode="auto">
          <a:xfrm>
            <a:off x="4427538" y="5373688"/>
            <a:ext cx="6477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3" name="Oval 9"/>
          <p:cNvSpPr>
            <a:spLocks noChangeArrowheads="1"/>
          </p:cNvSpPr>
          <p:nvPr/>
        </p:nvSpPr>
        <p:spPr bwMode="auto">
          <a:xfrm>
            <a:off x="3348038" y="4868863"/>
            <a:ext cx="647700" cy="576262"/>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5" name="Oval 11"/>
          <p:cNvSpPr>
            <a:spLocks noChangeArrowheads="1"/>
          </p:cNvSpPr>
          <p:nvPr/>
        </p:nvSpPr>
        <p:spPr bwMode="auto">
          <a:xfrm>
            <a:off x="3348038" y="2276475"/>
            <a:ext cx="647700" cy="576263"/>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6" name="Oval 12"/>
          <p:cNvSpPr>
            <a:spLocks noChangeArrowheads="1"/>
          </p:cNvSpPr>
          <p:nvPr/>
        </p:nvSpPr>
        <p:spPr bwMode="auto">
          <a:xfrm>
            <a:off x="684213" y="5300663"/>
            <a:ext cx="15113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7" name="Oval 13"/>
          <p:cNvSpPr>
            <a:spLocks noChangeArrowheads="1"/>
          </p:cNvSpPr>
          <p:nvPr/>
        </p:nvSpPr>
        <p:spPr bwMode="auto">
          <a:xfrm>
            <a:off x="682625" y="4797425"/>
            <a:ext cx="1512888" cy="576263"/>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8" name="Oval 14"/>
          <p:cNvSpPr>
            <a:spLocks noChangeArrowheads="1"/>
          </p:cNvSpPr>
          <p:nvPr/>
        </p:nvSpPr>
        <p:spPr bwMode="auto">
          <a:xfrm>
            <a:off x="2268538" y="2205038"/>
            <a:ext cx="647700" cy="576262"/>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4319" name="Oval 15"/>
          <p:cNvSpPr>
            <a:spLocks noChangeArrowheads="1"/>
          </p:cNvSpPr>
          <p:nvPr/>
        </p:nvSpPr>
        <p:spPr bwMode="auto">
          <a:xfrm>
            <a:off x="2268538" y="4868863"/>
            <a:ext cx="647700" cy="576262"/>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Tree>
    <p:extLst>
      <p:ext uri="{BB962C8B-B14F-4D97-AF65-F5344CB8AC3E}">
        <p14:creationId xmlns:p14="http://schemas.microsoft.com/office/powerpoint/2010/main" val="1583881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43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43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43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43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43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43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43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43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43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4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9" grpId="0" animBg="1"/>
      <p:bldP spid="354310" grpId="0" animBg="1"/>
      <p:bldP spid="354311" grpId="0" animBg="1"/>
      <p:bldP spid="354312" grpId="0" animBg="1"/>
      <p:bldP spid="354313" grpId="0" animBg="1"/>
      <p:bldP spid="354315" grpId="0" animBg="1"/>
      <p:bldP spid="354316" grpId="0" animBg="1"/>
      <p:bldP spid="354317" grpId="0" animBg="1"/>
      <p:bldP spid="354318" grpId="0" animBg="1"/>
      <p:bldP spid="3543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a:defRPr/>
            </a:pPr>
            <a:r>
              <a:rPr lang="de-DE" smtClean="0">
                <a:ea typeface="ＭＳ Ｐゴシック" charset="-128"/>
              </a:rPr>
              <a:t>Example (III)</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7799387"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8" name="Oval 6"/>
          <p:cNvSpPr>
            <a:spLocks noChangeArrowheads="1"/>
          </p:cNvSpPr>
          <p:nvPr/>
        </p:nvSpPr>
        <p:spPr bwMode="auto">
          <a:xfrm>
            <a:off x="6516688" y="2205038"/>
            <a:ext cx="6477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6360" name="Oval 8"/>
          <p:cNvSpPr>
            <a:spLocks noChangeArrowheads="1"/>
          </p:cNvSpPr>
          <p:nvPr/>
        </p:nvSpPr>
        <p:spPr bwMode="auto">
          <a:xfrm>
            <a:off x="6516688" y="5373688"/>
            <a:ext cx="6477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6361" name="Oval 9"/>
          <p:cNvSpPr>
            <a:spLocks noChangeArrowheads="1"/>
          </p:cNvSpPr>
          <p:nvPr/>
        </p:nvSpPr>
        <p:spPr bwMode="auto">
          <a:xfrm>
            <a:off x="7596188" y="4868863"/>
            <a:ext cx="647700" cy="576262"/>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56362" name="Oval 10"/>
          <p:cNvSpPr>
            <a:spLocks noChangeArrowheads="1"/>
          </p:cNvSpPr>
          <p:nvPr/>
        </p:nvSpPr>
        <p:spPr bwMode="auto">
          <a:xfrm>
            <a:off x="7596188" y="2205038"/>
            <a:ext cx="647700" cy="576262"/>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4824" name="Oval 11"/>
          <p:cNvSpPr>
            <a:spLocks noChangeArrowheads="1"/>
          </p:cNvSpPr>
          <p:nvPr/>
        </p:nvSpPr>
        <p:spPr bwMode="auto">
          <a:xfrm>
            <a:off x="684213" y="5300663"/>
            <a:ext cx="1511300" cy="5762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
        <p:nvSpPr>
          <p:cNvPr id="34825" name="Oval 12"/>
          <p:cNvSpPr>
            <a:spLocks noChangeArrowheads="1"/>
          </p:cNvSpPr>
          <p:nvPr/>
        </p:nvSpPr>
        <p:spPr bwMode="auto">
          <a:xfrm>
            <a:off x="682625" y="4797425"/>
            <a:ext cx="1512888" cy="576263"/>
          </a:xfrm>
          <a:prstGeom prst="ellipse">
            <a:avLst/>
          </a:prstGeom>
          <a:noFill/>
          <a:ln w="254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altLang="el-GR"/>
          </a:p>
        </p:txBody>
      </p:sp>
    </p:spTree>
    <p:extLst>
      <p:ext uri="{BB962C8B-B14F-4D97-AF65-F5344CB8AC3E}">
        <p14:creationId xmlns:p14="http://schemas.microsoft.com/office/powerpoint/2010/main" val="839737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63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6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animBg="1"/>
      <p:bldP spid="356360" grpId="0" animBg="1"/>
      <p:bldP spid="356361" grpId="0" animBg="1"/>
      <p:bldP spid="3563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a:defRPr/>
            </a:pPr>
            <a:r>
              <a:rPr lang="de-DE" smtClean="0">
                <a:ea typeface="ＭＳ Ｐゴシック" charset="-128"/>
              </a:rPr>
              <a:t>Required Metrics</a:t>
            </a:r>
          </a:p>
        </p:txBody>
      </p:sp>
      <p:sp>
        <p:nvSpPr>
          <p:cNvPr id="41989" name="Rectangle 3"/>
          <p:cNvSpPr>
            <a:spLocks noGrp="1" noChangeArrowheads="1"/>
          </p:cNvSpPr>
          <p:nvPr>
            <p:ph idx="1"/>
          </p:nvPr>
        </p:nvSpPr>
        <p:spPr/>
        <p:txBody>
          <a:bodyPr>
            <a:normAutofit fontScale="92500" lnSpcReduction="10000"/>
          </a:bodyPr>
          <a:lstStyle/>
          <a:p>
            <a:pPr>
              <a:defRPr/>
            </a:pPr>
            <a:r>
              <a:rPr lang="en-US" dirty="0" smtClean="0">
                <a:ea typeface="ＭＳ Ｐゴシック" charset="-128"/>
              </a:rPr>
              <a:t>Metric for user-user similarity</a:t>
            </a:r>
          </a:p>
          <a:p>
            <a:pPr lvl="1">
              <a:defRPr/>
            </a:pPr>
            <a:r>
              <a:rPr lang="en-US" sz="2000" dirty="0" smtClean="0">
                <a:ea typeface="ＭＳ Ｐゴシック" charset="-128"/>
              </a:rPr>
              <a:t>Mean-squared difference</a:t>
            </a:r>
          </a:p>
          <a:p>
            <a:pPr lvl="1">
              <a:defRPr/>
            </a:pPr>
            <a:r>
              <a:rPr lang="en-US" sz="2000" dirty="0" smtClean="0">
                <a:ea typeface="ＭＳ Ｐゴシック" charset="-128"/>
              </a:rPr>
              <a:t>Cosine</a:t>
            </a:r>
          </a:p>
          <a:p>
            <a:pPr lvl="1">
              <a:defRPr/>
            </a:pPr>
            <a:r>
              <a:rPr lang="en-US" sz="2000" dirty="0" smtClean="0">
                <a:ea typeface="ＭＳ Ｐゴシック" charset="-128"/>
              </a:rPr>
              <a:t>Pearson/Spearman correlation</a:t>
            </a:r>
          </a:p>
          <a:p>
            <a:pPr>
              <a:defRPr/>
            </a:pPr>
            <a:r>
              <a:rPr lang="en-US" dirty="0" smtClean="0">
                <a:ea typeface="ＭＳ Ｐゴシック" charset="-128"/>
              </a:rPr>
              <a:t>Select set S of most similar users (to active user u)</a:t>
            </a:r>
          </a:p>
          <a:p>
            <a:pPr lvl="1">
              <a:defRPr/>
            </a:pPr>
            <a:r>
              <a:rPr lang="en-US" sz="2000" dirty="0" smtClean="0">
                <a:ea typeface="ＭＳ Ｐゴシック" charset="-128"/>
              </a:rPr>
              <a:t>Similarity threshold</a:t>
            </a:r>
          </a:p>
          <a:p>
            <a:pPr lvl="1">
              <a:defRPr/>
            </a:pPr>
            <a:r>
              <a:rPr lang="en-US" sz="2000" dirty="0" smtClean="0">
                <a:ea typeface="ＭＳ Ｐゴシック" charset="-128"/>
              </a:rPr>
              <a:t>Aggregate neighborhood</a:t>
            </a:r>
          </a:p>
          <a:p>
            <a:pPr lvl="1">
              <a:defRPr/>
            </a:pPr>
            <a:r>
              <a:rPr lang="en-US" sz="2000" dirty="0" smtClean="0">
                <a:ea typeface="ＭＳ Ｐゴシック" charset="-128"/>
              </a:rPr>
              <a:t>Center-based</a:t>
            </a:r>
          </a:p>
          <a:p>
            <a:pPr>
              <a:defRPr/>
            </a:pPr>
            <a:r>
              <a:rPr lang="en-US" dirty="0" smtClean="0">
                <a:ea typeface="ＭＳ Ｐゴシック" charset="-128"/>
              </a:rPr>
              <a:t>Metric to predict the rating of u for an item </a:t>
            </a:r>
            <a:r>
              <a:rPr lang="en-US" dirty="0" err="1" smtClean="0">
                <a:ea typeface="ＭＳ Ｐゴシック" charset="-128"/>
              </a:rPr>
              <a:t>i</a:t>
            </a:r>
            <a:endParaRPr lang="en-US" dirty="0" smtClean="0">
              <a:ea typeface="ＭＳ Ｐゴシック" charset="-128"/>
            </a:endParaRPr>
          </a:p>
        </p:txBody>
      </p:sp>
    </p:spTree>
    <p:extLst>
      <p:ext uri="{BB962C8B-B14F-4D97-AF65-F5344CB8AC3E}">
        <p14:creationId xmlns:p14="http://schemas.microsoft.com/office/powerpoint/2010/main" val="9559015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a:defRPr/>
            </a:pPr>
            <a:r>
              <a:rPr lang="de-DE" smtClean="0">
                <a:ea typeface="ＭＳ Ｐゴシック" charset="-128"/>
              </a:rPr>
              <a:t>Required Metrics</a:t>
            </a:r>
          </a:p>
        </p:txBody>
      </p:sp>
      <p:sp>
        <p:nvSpPr>
          <p:cNvPr id="43013" name="Rectangle 3"/>
          <p:cNvSpPr>
            <a:spLocks noGrp="1" noChangeArrowheads="1"/>
          </p:cNvSpPr>
          <p:nvPr>
            <p:ph idx="1"/>
          </p:nvPr>
        </p:nvSpPr>
        <p:spPr/>
        <p:txBody>
          <a:bodyPr>
            <a:normAutofit fontScale="92500" lnSpcReduction="10000"/>
          </a:bodyPr>
          <a:lstStyle/>
          <a:p>
            <a:pPr>
              <a:defRPr/>
            </a:pPr>
            <a:r>
              <a:rPr lang="en-US" dirty="0" smtClean="0">
                <a:ea typeface="ＭＳ Ｐゴシック" charset="-128"/>
              </a:rPr>
              <a:t>Metric for user-user similarity</a:t>
            </a:r>
          </a:p>
          <a:p>
            <a:pPr lvl="1">
              <a:defRPr/>
            </a:pPr>
            <a:r>
              <a:rPr lang="en-US" sz="2000" dirty="0" smtClean="0">
                <a:ea typeface="ＭＳ Ｐゴシック" charset="-128"/>
              </a:rPr>
              <a:t>Mean-squared difference</a:t>
            </a:r>
          </a:p>
          <a:p>
            <a:pPr lvl="1">
              <a:defRPr/>
            </a:pPr>
            <a:r>
              <a:rPr lang="en-US" sz="2000" dirty="0" smtClean="0">
                <a:ea typeface="ＭＳ Ｐゴシック" charset="-128"/>
              </a:rPr>
              <a:t>Cosine similarity</a:t>
            </a:r>
          </a:p>
          <a:p>
            <a:pPr lvl="1">
              <a:defRPr/>
            </a:pPr>
            <a:r>
              <a:rPr lang="en-US" sz="2000" dirty="0" smtClean="0">
                <a:ea typeface="ＭＳ Ｐゴシック" charset="-128"/>
              </a:rPr>
              <a:t>Pearson/Spearman correlation</a:t>
            </a:r>
          </a:p>
          <a:p>
            <a:pPr>
              <a:defRPr/>
            </a:pPr>
            <a:r>
              <a:rPr lang="en-US" dirty="0" smtClean="0">
                <a:ea typeface="ＭＳ Ｐゴシック" charset="-128"/>
              </a:rPr>
              <a:t>Select set S of most similar users (to active user u)</a:t>
            </a:r>
          </a:p>
          <a:p>
            <a:pPr lvl="1">
              <a:defRPr/>
            </a:pPr>
            <a:r>
              <a:rPr lang="en-US" sz="2000" dirty="0" smtClean="0">
                <a:ea typeface="ＭＳ Ｐゴシック" charset="-128"/>
              </a:rPr>
              <a:t>Similarity threshold</a:t>
            </a:r>
          </a:p>
          <a:p>
            <a:pPr lvl="1">
              <a:defRPr/>
            </a:pPr>
            <a:r>
              <a:rPr lang="en-US" sz="2000" dirty="0" smtClean="0">
                <a:ea typeface="ＭＳ Ｐゴシック" charset="-128"/>
              </a:rPr>
              <a:t>Aggregate neighborhood</a:t>
            </a:r>
          </a:p>
          <a:p>
            <a:pPr lvl="1">
              <a:defRPr/>
            </a:pPr>
            <a:r>
              <a:rPr lang="en-US" sz="2000" dirty="0" smtClean="0">
                <a:ea typeface="ＭＳ Ｐゴシック" charset="-128"/>
              </a:rPr>
              <a:t>Center-based</a:t>
            </a:r>
          </a:p>
          <a:p>
            <a:pPr>
              <a:defRPr/>
            </a:pPr>
            <a:r>
              <a:rPr lang="en-US" dirty="0" smtClean="0">
                <a:ea typeface="ＭＳ Ｐゴシック" charset="-128"/>
              </a:rPr>
              <a:t>Metric to predict the rating of u for an item </a:t>
            </a:r>
            <a:r>
              <a:rPr lang="en-US" dirty="0" err="1" smtClean="0">
                <a:ea typeface="ＭＳ Ｐゴシック" charset="-128"/>
              </a:rPr>
              <a:t>i</a:t>
            </a:r>
            <a:endParaRPr lang="en-US" dirty="0" smtClean="0">
              <a:ea typeface="ＭＳ Ｐゴシック" charset="-128"/>
            </a:endParaRPr>
          </a:p>
        </p:txBody>
      </p:sp>
    </p:spTree>
    <p:extLst>
      <p:ext uri="{BB962C8B-B14F-4D97-AF65-F5344CB8AC3E}">
        <p14:creationId xmlns:p14="http://schemas.microsoft.com/office/powerpoint/2010/main" val="6391120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 .</a:t>
            </a:r>
          </a:p>
          <a:p>
            <a:pPr algn="l"/>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a:defRPr/>
            </a:pPr>
            <a:r>
              <a:rPr lang="de-DE" dirty="0" smtClean="0">
                <a:ea typeface="ＭＳ Ｐゴシック" charset="-128"/>
              </a:rPr>
              <a:t>User-User </a:t>
            </a:r>
            <a:r>
              <a:rPr lang="de-DE" dirty="0" err="1" smtClean="0">
                <a:ea typeface="ＭＳ Ｐゴシック" charset="-128"/>
              </a:rPr>
              <a:t>Similarity</a:t>
            </a:r>
            <a:endParaRPr lang="de-DE" dirty="0" smtClean="0">
              <a:ea typeface="ＭＳ Ｐゴシック" charset="-128"/>
            </a:endParaRPr>
          </a:p>
        </p:txBody>
      </p:sp>
      <p:sp>
        <p:nvSpPr>
          <p:cNvPr id="44038" name="Inhaltsplatzhalter 6"/>
          <p:cNvSpPr>
            <a:spLocks noGrp="1"/>
          </p:cNvSpPr>
          <p:nvPr>
            <p:ph idx="1"/>
          </p:nvPr>
        </p:nvSpPr>
        <p:spPr/>
        <p:txBody>
          <a:bodyPr>
            <a:normAutofit fontScale="70000" lnSpcReduction="20000"/>
          </a:bodyPr>
          <a:lstStyle/>
          <a:p>
            <a:pPr>
              <a:defRPr/>
            </a:pPr>
            <a:r>
              <a:rPr lang="en-US" dirty="0" smtClean="0">
                <a:ea typeface="ＭＳ Ｐゴシック" charset="-128"/>
              </a:rPr>
              <a:t>Item set I</a:t>
            </a:r>
          </a:p>
          <a:p>
            <a:pPr>
              <a:defRPr/>
            </a:pPr>
            <a:r>
              <a:rPr lang="en-US" dirty="0" smtClean="0">
                <a:ea typeface="ＭＳ Ｐゴシック" charset="-128"/>
              </a:rPr>
              <a:t>Users U,V with u[</a:t>
            </a:r>
            <a:r>
              <a:rPr lang="en-US" dirty="0" err="1" smtClean="0">
                <a:ea typeface="ＭＳ Ｐゴシック" charset="-128"/>
              </a:rPr>
              <a:t>i</a:t>
            </a:r>
            <a:r>
              <a:rPr lang="en-US" dirty="0" smtClean="0">
                <a:ea typeface="ＭＳ Ｐゴシック" charset="-128"/>
              </a:rPr>
              <a:t>] denoting rating of item </a:t>
            </a:r>
            <a:r>
              <a:rPr lang="en-US" dirty="0" err="1" smtClean="0">
                <a:ea typeface="ＭＳ Ｐゴシック" charset="-128"/>
              </a:rPr>
              <a:t>i</a:t>
            </a:r>
            <a:r>
              <a:rPr lang="en-US" dirty="0" smtClean="0">
                <a:ea typeface="ＭＳ Ｐゴシック" charset="-128"/>
              </a:rPr>
              <a:t> by user u</a:t>
            </a:r>
          </a:p>
          <a:p>
            <a:pPr lvl="1">
              <a:defRPr/>
            </a:pPr>
            <a:r>
              <a:rPr lang="en-US" dirty="0" smtClean="0">
                <a:ea typeface="ＭＳ Ｐゴシック" charset="-128"/>
              </a:rPr>
              <a:t>the rating vector of user u is denoted by </a:t>
            </a:r>
          </a:p>
          <a:p>
            <a:pPr lvl="1">
              <a:defRPr/>
            </a:pPr>
            <a:r>
              <a:rPr lang="en-US" dirty="0" smtClean="0">
                <a:ea typeface="ＭＳ Ｐゴシック" charset="-128"/>
              </a:rPr>
              <a:t>the vector norm is denoted by </a:t>
            </a:r>
          </a:p>
          <a:p>
            <a:pPr lvl="1">
              <a:defRPr/>
            </a:pPr>
            <a:r>
              <a:rPr lang="en-US" dirty="0" smtClean="0">
                <a:ea typeface="ＭＳ Ｐゴシック" charset="-128"/>
              </a:rPr>
              <a:t>n is the number of items rated by both U and V</a:t>
            </a:r>
          </a:p>
          <a:p>
            <a:pPr>
              <a:defRPr/>
            </a:pPr>
            <a:endParaRPr lang="en-US" dirty="0" smtClean="0">
              <a:ea typeface="ＭＳ Ｐゴシック" charset="-128"/>
            </a:endParaRPr>
          </a:p>
          <a:p>
            <a:pPr>
              <a:defRPr/>
            </a:pPr>
            <a:r>
              <a:rPr lang="en-US" dirty="0" smtClean="0">
                <a:ea typeface="ＭＳ Ｐゴシック" charset="-128"/>
              </a:rPr>
              <a:t>Mean squared difference:</a:t>
            </a:r>
          </a:p>
          <a:p>
            <a:pPr lvl="1">
              <a:defRPr/>
            </a:pPr>
            <a:r>
              <a:rPr lang="en-US" dirty="0" smtClean="0">
                <a:ea typeface="ＭＳ Ｐゴシック" charset="-128"/>
              </a:rPr>
              <a:t>Small values show similar users</a:t>
            </a:r>
          </a:p>
          <a:p>
            <a:pPr>
              <a:buFont typeface="Monotype Sorts" charset="2"/>
              <a:buNone/>
              <a:defRPr/>
            </a:pPr>
            <a:endParaRPr lang="en-US" dirty="0" smtClean="0">
              <a:ea typeface="ＭＳ Ｐゴシック" charset="-128"/>
            </a:endParaRPr>
          </a:p>
          <a:p>
            <a:pPr>
              <a:defRPr/>
            </a:pPr>
            <a:r>
              <a:rPr lang="en-US" dirty="0" smtClean="0">
                <a:ea typeface="ＭＳ Ｐゴシック" charset="-128"/>
              </a:rPr>
              <a:t>Cosine similarity:</a:t>
            </a:r>
          </a:p>
          <a:p>
            <a:pPr lvl="1">
              <a:defRPr/>
            </a:pPr>
            <a:r>
              <a:rPr lang="en-US" dirty="0" smtClean="0">
                <a:ea typeface="ＭＳ Ｐゴシック" charset="-128"/>
              </a:rPr>
              <a:t>Large values show similar users</a:t>
            </a:r>
          </a:p>
          <a:p>
            <a:pPr>
              <a:defRPr/>
            </a:pPr>
            <a:endParaRPr lang="en-US" dirty="0" smtClean="0">
              <a:ea typeface="ＭＳ Ｐゴシック" charset="-128"/>
            </a:endParaRPr>
          </a:p>
        </p:txBody>
      </p:sp>
      <p:pic>
        <p:nvPicPr>
          <p:cNvPr id="3789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352303"/>
            <a:ext cx="2905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5308054"/>
            <a:ext cx="2841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780928"/>
            <a:ext cx="4699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0" descr="untitled.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149080"/>
            <a:ext cx="26860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5607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a:defRPr/>
            </a:pPr>
            <a:r>
              <a:rPr lang="de-DE" smtClean="0">
                <a:ea typeface="ＭＳ Ｐゴシック" charset="-128"/>
              </a:rPr>
              <a:t>Pearson/Spearman Correlation</a:t>
            </a:r>
          </a:p>
        </p:txBody>
      </p:sp>
      <p:sp>
        <p:nvSpPr>
          <p:cNvPr id="46085" name="Rectangle 3"/>
          <p:cNvSpPr>
            <a:spLocks noGrp="1" noChangeArrowheads="1"/>
          </p:cNvSpPr>
          <p:nvPr>
            <p:ph idx="1"/>
          </p:nvPr>
        </p:nvSpPr>
        <p:spPr/>
        <p:txBody>
          <a:bodyPr/>
          <a:lstStyle/>
          <a:p>
            <a:pPr>
              <a:lnSpc>
                <a:spcPct val="90000"/>
              </a:lnSpc>
              <a:defRPr/>
            </a:pPr>
            <a:r>
              <a:rPr lang="en-US" dirty="0" smtClean="0">
                <a:ea typeface="ＭＳ Ｐゴシック" charset="-128"/>
              </a:rPr>
              <a:t>Average rating is taken into account</a:t>
            </a:r>
          </a:p>
          <a:p>
            <a:pPr lvl="1">
              <a:lnSpc>
                <a:spcPct val="90000"/>
              </a:lnSpc>
              <a:defRPr/>
            </a:pPr>
            <a:r>
              <a:rPr lang="en-US" dirty="0" smtClean="0">
                <a:ea typeface="ＭＳ Ｐゴシック" charset="-128"/>
              </a:rPr>
              <a:t>The vector of average ratings is denoted by</a:t>
            </a:r>
          </a:p>
          <a:p>
            <a:pPr>
              <a:lnSpc>
                <a:spcPct val="90000"/>
              </a:lnSpc>
              <a:defRPr/>
            </a:pPr>
            <a:r>
              <a:rPr lang="en-US" dirty="0" smtClean="0">
                <a:ea typeface="ＭＳ Ｐゴシック" charset="-128"/>
              </a:rPr>
              <a:t>Not suitable for unary ratings</a:t>
            </a:r>
          </a:p>
          <a:p>
            <a:pPr lvl="1">
              <a:lnSpc>
                <a:spcPct val="90000"/>
              </a:lnSpc>
              <a:defRPr/>
            </a:pPr>
            <a:r>
              <a:rPr lang="en-US" sz="2000" dirty="0" smtClean="0">
                <a:ea typeface="ＭＳ Ｐゴシック" charset="-128"/>
              </a:rPr>
              <a:t>Unary: Item is marked (or not)</a:t>
            </a:r>
          </a:p>
          <a:p>
            <a:pPr lvl="2">
              <a:lnSpc>
                <a:spcPct val="90000"/>
              </a:lnSpc>
              <a:buFont typeface="Arial" charset="0"/>
              <a:buChar char="•"/>
              <a:defRPr/>
            </a:pPr>
            <a:r>
              <a:rPr lang="en-US" sz="1800" dirty="0" smtClean="0">
                <a:ea typeface="ＭＳ Ｐゴシック" charset="-128"/>
              </a:rPr>
              <a:t>e.g. “Product was purchased“</a:t>
            </a:r>
          </a:p>
          <a:p>
            <a:pPr lvl="1">
              <a:lnSpc>
                <a:spcPct val="90000"/>
              </a:lnSpc>
              <a:defRPr/>
            </a:pPr>
            <a:r>
              <a:rPr lang="en-US" sz="2000" dirty="0" smtClean="0">
                <a:ea typeface="ＭＳ Ｐゴシック" charset="-128"/>
              </a:rPr>
              <a:t>Binary: good/bad, +/- etc.</a:t>
            </a:r>
          </a:p>
          <a:p>
            <a:pPr lvl="1">
              <a:lnSpc>
                <a:spcPct val="90000"/>
              </a:lnSpc>
              <a:defRPr/>
            </a:pPr>
            <a:r>
              <a:rPr lang="en-US" sz="2000" dirty="0" smtClean="0">
                <a:ea typeface="ＭＳ Ｐゴシック" charset="-128"/>
              </a:rPr>
              <a:t>Scalar: Numerical rating (e.g. 1-5) etc.</a:t>
            </a:r>
          </a:p>
          <a:p>
            <a:pPr lvl="1">
              <a:lnSpc>
                <a:spcPct val="90000"/>
              </a:lnSpc>
              <a:defRPr/>
            </a:pPr>
            <a:r>
              <a:rPr lang="en-US" sz="2000" dirty="0" smtClean="0">
                <a:ea typeface="ＭＳ Ｐゴシック" charset="-128"/>
              </a:rPr>
              <a:t>Consider only items which were rated by both users</a:t>
            </a:r>
          </a:p>
          <a:p>
            <a:pPr>
              <a:lnSpc>
                <a:spcPct val="90000"/>
              </a:lnSpc>
              <a:defRPr/>
            </a:pPr>
            <a:r>
              <a:rPr lang="en-US" dirty="0" smtClean="0">
                <a:ea typeface="ＭＳ Ｐゴシック" charset="-128"/>
              </a:rPr>
              <a:t>Values near 1 show similar users</a:t>
            </a:r>
          </a:p>
        </p:txBody>
      </p:sp>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425" y="5272806"/>
            <a:ext cx="494665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154759"/>
            <a:ext cx="301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9982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Example Calculation</a:t>
            </a:r>
            <a:endParaRPr lang="en-US" dirty="0">
              <a:ea typeface="ＭＳ Ｐゴシック" charset="-128"/>
            </a:endParaRPr>
          </a:p>
        </p:txBody>
      </p:sp>
      <p:graphicFrame>
        <p:nvGraphicFramePr>
          <p:cNvPr id="4" name="Content Placeholder 7"/>
          <p:cNvGraphicFramePr>
            <a:graphicFrameLocks/>
          </p:cNvGraphicFramePr>
          <p:nvPr/>
        </p:nvGraphicFramePr>
        <p:xfrm>
          <a:off x="1054100" y="1962150"/>
          <a:ext cx="3376611" cy="3059115"/>
        </p:xfrm>
        <a:graphic>
          <a:graphicData uri="http://schemas.openxmlformats.org/drawingml/2006/table">
            <a:tbl>
              <a:tblPr firstRow="1" bandRow="1">
                <a:tableStyleId>{616DA210-FB5B-4158-B5E0-FEB733F419BA}</a:tableStyleId>
              </a:tblPr>
              <a:tblGrid>
                <a:gridCol w="1259952"/>
                <a:gridCol w="363108"/>
                <a:gridCol w="345396"/>
                <a:gridCol w="354253"/>
                <a:gridCol w="345396"/>
                <a:gridCol w="354253"/>
                <a:gridCol w="354253"/>
              </a:tblGrid>
              <a:tr h="648154">
                <a:tc>
                  <a:txBody>
                    <a:bodyPr/>
                    <a:lstStyle/>
                    <a:p>
                      <a:pPr algn="ctr"/>
                      <a:r>
                        <a:rPr lang="en-US" sz="1800" dirty="0" smtClean="0"/>
                        <a:t>User/item</a:t>
                      </a:r>
                      <a:endParaRPr lang="en-US" sz="1800" dirty="0"/>
                    </a:p>
                  </a:txBody>
                  <a:tcPr marL="91460" marR="91460" marT="45726" marB="45726" anchor="ctr"/>
                </a:tc>
                <a:tc>
                  <a:txBody>
                    <a:bodyPr/>
                    <a:lstStyle/>
                    <a:p>
                      <a:pPr algn="ctr"/>
                      <a:r>
                        <a:rPr lang="en-US" sz="1800" dirty="0" smtClean="0"/>
                        <a:t>a</a:t>
                      </a:r>
                      <a:endParaRPr lang="en-US" sz="1800" dirty="0"/>
                    </a:p>
                  </a:txBody>
                  <a:tcPr marL="91460" marR="91460" marT="45726" marB="45726" anchor="ctr"/>
                </a:tc>
                <a:tc>
                  <a:txBody>
                    <a:bodyPr/>
                    <a:lstStyle/>
                    <a:p>
                      <a:pPr algn="ctr"/>
                      <a:r>
                        <a:rPr lang="en-US" sz="1800" dirty="0" smtClean="0"/>
                        <a:t>b</a:t>
                      </a:r>
                      <a:endParaRPr lang="en-US" sz="1800" dirty="0"/>
                    </a:p>
                  </a:txBody>
                  <a:tcPr marL="91460" marR="91460" marT="45726" marB="45726" anchor="ctr"/>
                </a:tc>
                <a:tc>
                  <a:txBody>
                    <a:bodyPr/>
                    <a:lstStyle/>
                    <a:p>
                      <a:pPr algn="ctr"/>
                      <a:r>
                        <a:rPr lang="en-US" sz="1800" dirty="0" smtClean="0"/>
                        <a:t>c</a:t>
                      </a:r>
                      <a:endParaRPr lang="en-US" sz="1800" dirty="0"/>
                    </a:p>
                  </a:txBody>
                  <a:tcPr marL="91460" marR="91460" marT="45726" marB="45726" anchor="ctr"/>
                </a:tc>
                <a:tc>
                  <a:txBody>
                    <a:bodyPr/>
                    <a:lstStyle/>
                    <a:p>
                      <a:pPr algn="ctr"/>
                      <a:r>
                        <a:rPr lang="en-US" sz="1800" dirty="0" smtClean="0"/>
                        <a:t>d</a:t>
                      </a:r>
                      <a:endParaRPr lang="en-US" sz="1800" dirty="0"/>
                    </a:p>
                  </a:txBody>
                  <a:tcPr marL="91460" marR="91460" marT="45726" marB="45726" anchor="ctr"/>
                </a:tc>
                <a:tc>
                  <a:txBody>
                    <a:bodyPr/>
                    <a:lstStyle/>
                    <a:p>
                      <a:pPr algn="ctr"/>
                      <a:r>
                        <a:rPr lang="en-US" sz="1800" dirty="0" smtClean="0"/>
                        <a:t>e</a:t>
                      </a:r>
                      <a:endParaRPr lang="en-US" sz="1800" dirty="0"/>
                    </a:p>
                  </a:txBody>
                  <a:tcPr marL="91460" marR="91460" marT="45726" marB="45726" anchor="ctr"/>
                </a:tc>
                <a:tc>
                  <a:txBody>
                    <a:bodyPr/>
                    <a:lstStyle/>
                    <a:p>
                      <a:pPr algn="ctr"/>
                      <a:r>
                        <a:rPr lang="en-US" sz="1800" dirty="0" smtClean="0"/>
                        <a:t>f</a:t>
                      </a:r>
                      <a:endParaRPr lang="en-US" sz="1800" dirty="0"/>
                    </a:p>
                  </a:txBody>
                  <a:tcPr marL="91460" marR="91460" marT="45726" marB="45726" anchor="ctr"/>
                </a:tc>
              </a:tr>
              <a:tr h="484849">
                <a:tc>
                  <a:txBody>
                    <a:bodyPr/>
                    <a:lstStyle/>
                    <a:p>
                      <a:pPr algn="l"/>
                      <a:r>
                        <a:rPr lang="en-US" sz="1800" dirty="0" smtClean="0"/>
                        <a:t>U</a:t>
                      </a:r>
                      <a:endParaRPr lang="en-US" sz="1800" dirty="0"/>
                    </a:p>
                  </a:txBody>
                  <a:tcPr marL="91460" marR="91460" marT="45726" marB="45726" anchor="ctr"/>
                </a:tc>
                <a:tc>
                  <a:txBody>
                    <a:bodyPr/>
                    <a:lstStyle/>
                    <a:p>
                      <a:pPr algn="ctr"/>
                      <a:r>
                        <a:rPr lang="en-US" sz="1800" dirty="0" smtClean="0"/>
                        <a:t>5</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3</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4</a:t>
                      </a:r>
                      <a:endParaRPr lang="en-US" sz="1800" dirty="0"/>
                    </a:p>
                  </a:txBody>
                  <a:tcPr marL="91460" marR="91460" marT="45726" marB="45726" anchor="ctr"/>
                </a:tc>
                <a:tc>
                  <a:txBody>
                    <a:bodyPr/>
                    <a:lstStyle/>
                    <a:p>
                      <a:pPr algn="ctr"/>
                      <a:endParaRPr lang="en-US" sz="1800"/>
                    </a:p>
                  </a:txBody>
                  <a:tcPr marL="91460" marR="91460" marT="45726" marB="45726" anchor="ctr"/>
                </a:tc>
              </a:tr>
              <a:tr h="484849">
                <a:tc>
                  <a:txBody>
                    <a:bodyPr/>
                    <a:lstStyle/>
                    <a:p>
                      <a:pPr algn="l"/>
                      <a:r>
                        <a:rPr lang="en-US" sz="1800" dirty="0" smtClean="0"/>
                        <a:t>A</a:t>
                      </a:r>
                      <a:endParaRPr lang="en-US" sz="1800" dirty="0"/>
                    </a:p>
                  </a:txBody>
                  <a:tcPr marL="91460" marR="91460" marT="45726" marB="45726" anchor="ctr"/>
                </a:tc>
                <a:tc>
                  <a:txBody>
                    <a:bodyPr/>
                    <a:lstStyle/>
                    <a:p>
                      <a:pPr algn="ctr"/>
                      <a:r>
                        <a:rPr lang="en-US" sz="1800" dirty="0" smtClean="0"/>
                        <a:t>1</a:t>
                      </a:r>
                      <a:endParaRPr lang="en-US" sz="1800" dirty="0"/>
                    </a:p>
                  </a:txBody>
                  <a:tcPr marL="91460" marR="91460" marT="45726" marB="45726" anchor="ctr"/>
                </a:tc>
                <a:tc>
                  <a:txBody>
                    <a:bodyPr/>
                    <a:lstStyle/>
                    <a:p>
                      <a:pPr algn="ctr"/>
                      <a:r>
                        <a:rPr lang="en-US" sz="1800" dirty="0" smtClean="0"/>
                        <a:t>1</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1</a:t>
                      </a:r>
                      <a:endParaRPr lang="en-US" sz="1800" dirty="0"/>
                    </a:p>
                  </a:txBody>
                  <a:tcPr marL="91460" marR="91460" marT="45726" marB="45726" anchor="ctr"/>
                </a:tc>
                <a:tc>
                  <a:txBody>
                    <a:bodyPr/>
                    <a:lstStyle/>
                    <a:p>
                      <a:pPr algn="ctr"/>
                      <a:endParaRPr lang="en-US" sz="1800"/>
                    </a:p>
                  </a:txBody>
                  <a:tcPr marL="91460" marR="91460" marT="45726" marB="45726" anchor="ctr"/>
                </a:tc>
                <a:tc>
                  <a:txBody>
                    <a:bodyPr/>
                    <a:lstStyle/>
                    <a:p>
                      <a:pPr algn="ctr"/>
                      <a:endParaRPr lang="en-US" sz="1800"/>
                    </a:p>
                  </a:txBody>
                  <a:tcPr marL="91460" marR="91460" marT="45726" marB="45726" anchor="ctr"/>
                </a:tc>
              </a:tr>
              <a:tr h="484849">
                <a:tc>
                  <a:txBody>
                    <a:bodyPr/>
                    <a:lstStyle/>
                    <a:p>
                      <a:pPr algn="l"/>
                      <a:r>
                        <a:rPr lang="en-US" sz="1800" dirty="0" smtClean="0"/>
                        <a:t>B</a:t>
                      </a:r>
                      <a:endParaRPr lang="en-US" sz="1800" dirty="0"/>
                    </a:p>
                  </a:txBody>
                  <a:tcPr marL="91460" marR="91460" marT="45726" marB="45726" anchor="ctr"/>
                </a:tc>
                <a:tc>
                  <a:txBody>
                    <a:bodyPr/>
                    <a:lstStyle/>
                    <a:p>
                      <a:pPr algn="ctr"/>
                      <a:r>
                        <a:rPr lang="en-US" sz="1800" dirty="0" smtClean="0"/>
                        <a:t>1</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3</a:t>
                      </a:r>
                      <a:endParaRPr lang="en-US" sz="1800" dirty="0"/>
                    </a:p>
                  </a:txBody>
                  <a:tcPr marL="91460" marR="91460" marT="45726" marB="45726" anchor="ctr"/>
                </a:tc>
                <a:tc>
                  <a:txBody>
                    <a:bodyPr/>
                    <a:lstStyle/>
                    <a:p>
                      <a:pPr algn="ctr"/>
                      <a:r>
                        <a:rPr lang="en-US" sz="1800" dirty="0" smtClean="0"/>
                        <a:t>1</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endParaRPr lang="en-US" sz="1800" dirty="0"/>
                    </a:p>
                  </a:txBody>
                  <a:tcPr marL="91460" marR="91460" marT="45726" marB="45726" anchor="ctr"/>
                </a:tc>
              </a:tr>
              <a:tr h="478207">
                <a:tc>
                  <a:txBody>
                    <a:bodyPr/>
                    <a:lstStyle/>
                    <a:p>
                      <a:pPr algn="l"/>
                      <a:r>
                        <a:rPr lang="en-US" sz="1800" dirty="0" smtClean="0"/>
                        <a:t>C</a:t>
                      </a:r>
                      <a:endParaRPr lang="en-US" sz="1800" dirty="0"/>
                    </a:p>
                  </a:txBody>
                  <a:tcPr marL="91460" marR="91460" marT="45726" marB="45726" anchor="ctr"/>
                </a:tc>
                <a:tc>
                  <a:txBody>
                    <a:bodyPr/>
                    <a:lstStyle/>
                    <a:p>
                      <a:pPr algn="ctr"/>
                      <a:r>
                        <a:rPr lang="en-US" sz="1800" dirty="0" smtClean="0"/>
                        <a:t>5</a:t>
                      </a:r>
                      <a:endParaRPr lang="en-US" sz="1800" dirty="0"/>
                    </a:p>
                  </a:txBody>
                  <a:tcPr marL="91460" marR="91460" marT="45726" marB="45726" anchor="ctr"/>
                </a:tc>
                <a:tc>
                  <a:txBody>
                    <a:bodyPr/>
                    <a:lstStyle/>
                    <a:p>
                      <a:pPr algn="ctr"/>
                      <a:r>
                        <a:rPr lang="en-US" sz="1800" dirty="0" smtClean="0"/>
                        <a:t>2</a:t>
                      </a:r>
                      <a:endParaRPr lang="en-US" sz="1800" dirty="0"/>
                    </a:p>
                  </a:txBody>
                  <a:tcPr marL="91460" marR="91460" marT="45726" marB="45726" anchor="ctr"/>
                </a:tc>
                <a:tc>
                  <a:txBody>
                    <a:bodyPr/>
                    <a:lstStyle/>
                    <a:p>
                      <a:pPr algn="ctr"/>
                      <a:r>
                        <a:rPr lang="en-US" sz="1800" dirty="0" smtClean="0"/>
                        <a:t>2</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5</a:t>
                      </a:r>
                      <a:endParaRPr lang="en-US" sz="1800" dirty="0"/>
                    </a:p>
                  </a:txBody>
                  <a:tcPr marL="91460" marR="91460" marT="45726" marB="45726" anchor="ctr"/>
                </a:tc>
                <a:tc>
                  <a:txBody>
                    <a:bodyPr/>
                    <a:lstStyle/>
                    <a:p>
                      <a:pPr algn="ctr"/>
                      <a:r>
                        <a:rPr lang="en-US" sz="1800" dirty="0" smtClean="0"/>
                        <a:t>4</a:t>
                      </a:r>
                      <a:endParaRPr lang="en-US" sz="1800" dirty="0"/>
                    </a:p>
                  </a:txBody>
                  <a:tcPr marL="91460" marR="91460" marT="45726" marB="45726" anchor="ctr"/>
                </a:tc>
              </a:tr>
              <a:tr h="478207">
                <a:tc>
                  <a:txBody>
                    <a:bodyPr/>
                    <a:lstStyle/>
                    <a:p>
                      <a:pPr algn="l"/>
                      <a:r>
                        <a:rPr lang="en-US" sz="1800" dirty="0" smtClean="0"/>
                        <a:t>D</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3</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r>
                        <a:rPr lang="en-US" sz="1800" dirty="0" smtClean="0"/>
                        <a:t>2</a:t>
                      </a:r>
                      <a:endParaRPr lang="en-US" sz="1800" dirty="0"/>
                    </a:p>
                  </a:txBody>
                  <a:tcPr marL="91460" marR="91460" marT="45726" marB="45726" anchor="ctr"/>
                </a:tc>
                <a:tc>
                  <a:txBody>
                    <a:bodyPr/>
                    <a:lstStyle/>
                    <a:p>
                      <a:pPr algn="ctr"/>
                      <a:endParaRPr lang="en-US" sz="1800" dirty="0"/>
                    </a:p>
                  </a:txBody>
                  <a:tcPr marL="91460" marR="91460" marT="45726" marB="45726" anchor="ctr"/>
                </a:tc>
                <a:tc>
                  <a:txBody>
                    <a:bodyPr/>
                    <a:lstStyle/>
                    <a:p>
                      <a:pPr algn="ctr"/>
                      <a:endParaRPr lang="en-US" sz="1800" dirty="0"/>
                    </a:p>
                  </a:txBody>
                  <a:tcPr marL="91460" marR="91460" marT="45726" marB="45726" anchor="ctr"/>
                </a:tc>
              </a:tr>
            </a:tbl>
          </a:graphicData>
        </a:graphic>
      </p:graphicFrame>
      <p:graphicFrame>
        <p:nvGraphicFramePr>
          <p:cNvPr id="5" name="Table 4"/>
          <p:cNvGraphicFramePr>
            <a:graphicFrameLocks noGrp="1"/>
          </p:cNvGraphicFramePr>
          <p:nvPr/>
        </p:nvGraphicFramePr>
        <p:xfrm>
          <a:off x="4625975" y="1962150"/>
          <a:ext cx="3684588" cy="3055938"/>
        </p:xfrm>
        <a:graphic>
          <a:graphicData uri="http://schemas.openxmlformats.org/drawingml/2006/table">
            <a:tbl>
              <a:tblPr/>
              <a:tblGrid>
                <a:gridCol w="1228725"/>
                <a:gridCol w="1227138"/>
                <a:gridCol w="1228725"/>
              </a:tblGrid>
              <a:tr h="6477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Sim</a:t>
                      </a:r>
                      <a:r>
                        <a:rPr kumimoji="0" lang="en-US" sz="1800" b="1" i="0" u="none" strike="noStrike" cap="none" normalizeH="0" baseline="-25000" smtClean="0">
                          <a:ln>
                            <a:noFill/>
                          </a:ln>
                          <a:solidFill>
                            <a:schemeClr val="tx1"/>
                          </a:solidFill>
                          <a:effectLst/>
                          <a:latin typeface="Helvetica" charset="0"/>
                          <a:ea typeface="MS PGothic" pitchFamily="34" charset="-128"/>
                        </a:rPr>
                        <a:t>1</a:t>
                      </a:r>
                      <a:r>
                        <a:rPr kumimoji="0" lang="en-US" sz="1800" b="1" i="0" u="none" strike="noStrike" cap="none" normalizeH="0" baseline="0" smtClean="0">
                          <a:ln>
                            <a:noFill/>
                          </a:ln>
                          <a:solidFill>
                            <a:schemeClr val="tx1"/>
                          </a:solidFill>
                          <a:effectLst/>
                          <a:latin typeface="Helvetica" charset="0"/>
                          <a:ea typeface="MS PGothic" pitchFamily="34" charset="-128"/>
                        </a:rPr>
                        <a:t>(U,V)</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Sim</a:t>
                      </a:r>
                      <a:r>
                        <a:rPr kumimoji="0" lang="en-US" sz="1800" b="1" i="0" u="none" strike="noStrike" cap="none" normalizeH="0" baseline="-25000" smtClean="0">
                          <a:ln>
                            <a:noFill/>
                          </a:ln>
                          <a:solidFill>
                            <a:schemeClr val="tx1"/>
                          </a:solidFill>
                          <a:effectLst/>
                          <a:latin typeface="Helvetica" charset="0"/>
                          <a:ea typeface="MS PGothic" pitchFamily="34" charset="-128"/>
                        </a:rPr>
                        <a:t>2</a:t>
                      </a:r>
                      <a:r>
                        <a:rPr kumimoji="0" lang="en-US" sz="1800" b="1" i="0" u="none" strike="noStrike" cap="none" normalizeH="0" baseline="0" smtClean="0">
                          <a:ln>
                            <a:noFill/>
                          </a:ln>
                          <a:solidFill>
                            <a:schemeClr val="tx1"/>
                          </a:solidFill>
                          <a:effectLst/>
                          <a:latin typeface="Helvetica" charset="0"/>
                          <a:ea typeface="MS PGothic" pitchFamily="34" charset="-128"/>
                        </a:rPr>
                        <a:t>(U,V)</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ea typeface="MS PGothic" pitchFamily="34" charset="-128"/>
                        </a:rPr>
                        <a:t>Sim</a:t>
                      </a:r>
                      <a:r>
                        <a:rPr kumimoji="0" lang="en-US" sz="1800" b="1" i="0" u="none" strike="noStrike" cap="none" normalizeH="0" baseline="-25000" smtClean="0">
                          <a:ln>
                            <a:noFill/>
                          </a:ln>
                          <a:solidFill>
                            <a:schemeClr val="tx1"/>
                          </a:solidFill>
                          <a:effectLst/>
                          <a:latin typeface="Helvetica" charset="0"/>
                          <a:ea typeface="MS PGothic" pitchFamily="34" charset="-128"/>
                        </a:rPr>
                        <a:t>3</a:t>
                      </a:r>
                      <a:r>
                        <a:rPr kumimoji="0" lang="en-US" sz="1800" b="1" i="0" u="none" strike="noStrike" cap="none" normalizeH="0" baseline="0" smtClean="0">
                          <a:ln>
                            <a:noFill/>
                          </a:ln>
                          <a:solidFill>
                            <a:schemeClr val="tx1"/>
                          </a:solidFill>
                          <a:effectLst/>
                          <a:latin typeface="Helvetica" charset="0"/>
                          <a:ea typeface="MS PGothic" pitchFamily="34" charset="-128"/>
                        </a:rPr>
                        <a:t>(U,V)</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488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16</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1</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0</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8</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0.76</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-1</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488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2/3</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0.98</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ea typeface="MS PGothic" pitchFamily="34" charset="-128"/>
                        </a:rPr>
                        <a:t>0.833</a:t>
                      </a: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Unicode" pitchFamily="34" charset="0"/>
                          <a:ea typeface="MS PGothic" pitchFamily="34" charset="-128"/>
                          <a:cs typeface="Lucida Sans Unicode" pitchFamily="34" charset="0"/>
                        </a:rPr>
                        <a:t>∞</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Unicode" pitchFamily="34" charset="0"/>
                          <a:ea typeface="MS PGothic" pitchFamily="34" charset="-128"/>
                          <a:cs typeface="Lucida Sans Unicode" pitchFamily="34" charset="0"/>
                        </a:rPr>
                        <a:t>∞</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Unicode" pitchFamily="34" charset="0"/>
                          <a:ea typeface="MS PGothic" pitchFamily="34" charset="-128"/>
                          <a:cs typeface="Lucida Sans Unicode" pitchFamily="34" charset="0"/>
                        </a:rPr>
                        <a:t>∞</a:t>
                      </a:r>
                      <a:endParaRPr kumimoji="0" lang="en-US" sz="1800" b="0" i="0" u="none" strike="noStrike" cap="none" normalizeH="0" baseline="0" smtClean="0">
                        <a:ln>
                          <a:noFill/>
                        </a:ln>
                        <a:solidFill>
                          <a:schemeClr val="tx1"/>
                        </a:solidFill>
                        <a:effectLst/>
                        <a:latin typeface="Helvetica" charset="0"/>
                        <a:ea typeface="MS PGothic" pitchFamily="34" charset="-128"/>
                      </a:endParaRPr>
                    </a:p>
                  </a:txBody>
                  <a:tcPr marL="91449" marR="91449"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Tree>
    <p:extLst>
      <p:ext uri="{BB962C8B-B14F-4D97-AF65-F5344CB8AC3E}">
        <p14:creationId xmlns:p14="http://schemas.microsoft.com/office/powerpoint/2010/main" val="956967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a:defRPr/>
            </a:pPr>
            <a:r>
              <a:rPr lang="de-DE" smtClean="0">
                <a:ea typeface="ＭＳ Ｐゴシック" charset="-128"/>
              </a:rPr>
              <a:t>Required Metrics</a:t>
            </a:r>
          </a:p>
        </p:txBody>
      </p:sp>
      <p:sp>
        <p:nvSpPr>
          <p:cNvPr id="47109" name="Rectangle 3"/>
          <p:cNvSpPr>
            <a:spLocks noGrp="1" noChangeArrowheads="1"/>
          </p:cNvSpPr>
          <p:nvPr>
            <p:ph idx="1"/>
          </p:nvPr>
        </p:nvSpPr>
        <p:spPr/>
        <p:txBody>
          <a:bodyPr>
            <a:normAutofit fontScale="92500" lnSpcReduction="10000"/>
          </a:bodyPr>
          <a:lstStyle/>
          <a:p>
            <a:pPr>
              <a:defRPr/>
            </a:pPr>
            <a:r>
              <a:rPr lang="en-US" dirty="0" smtClean="0">
                <a:ea typeface="ＭＳ Ｐゴシック" charset="-128"/>
              </a:rPr>
              <a:t>Metric for user-user similarity</a:t>
            </a:r>
          </a:p>
          <a:p>
            <a:pPr lvl="1">
              <a:defRPr/>
            </a:pPr>
            <a:r>
              <a:rPr lang="en-US" sz="2000" dirty="0" smtClean="0">
                <a:ea typeface="ＭＳ Ｐゴシック" charset="-128"/>
              </a:rPr>
              <a:t>Mean-squared difference</a:t>
            </a:r>
          </a:p>
          <a:p>
            <a:pPr lvl="1">
              <a:defRPr/>
            </a:pPr>
            <a:r>
              <a:rPr lang="en-US" sz="2000" dirty="0" smtClean="0">
                <a:ea typeface="ＭＳ Ｐゴシック" charset="-128"/>
              </a:rPr>
              <a:t>Cosine</a:t>
            </a:r>
          </a:p>
          <a:p>
            <a:pPr lvl="1">
              <a:defRPr/>
            </a:pPr>
            <a:r>
              <a:rPr lang="en-US" sz="2000" dirty="0" smtClean="0">
                <a:ea typeface="ＭＳ Ｐゴシック" charset="-128"/>
              </a:rPr>
              <a:t>Pearson/Spearman correlation</a:t>
            </a:r>
          </a:p>
          <a:p>
            <a:pPr>
              <a:defRPr/>
            </a:pPr>
            <a:r>
              <a:rPr lang="en-US" dirty="0" smtClean="0">
                <a:ea typeface="ＭＳ Ｐゴシック" charset="-128"/>
              </a:rPr>
              <a:t>Select set S of most similar users (to active user u)</a:t>
            </a:r>
          </a:p>
          <a:p>
            <a:pPr lvl="1">
              <a:defRPr/>
            </a:pPr>
            <a:r>
              <a:rPr lang="en-US" sz="2000" dirty="0" smtClean="0">
                <a:ea typeface="ＭＳ Ｐゴシック" charset="-128"/>
              </a:rPr>
              <a:t>Similarity threshold</a:t>
            </a:r>
          </a:p>
          <a:p>
            <a:pPr lvl="1">
              <a:defRPr/>
            </a:pPr>
            <a:r>
              <a:rPr lang="en-US" sz="2000" dirty="0" smtClean="0">
                <a:ea typeface="ＭＳ Ｐゴシック" charset="-128"/>
              </a:rPr>
              <a:t>Aggregate neighborhood</a:t>
            </a:r>
          </a:p>
          <a:p>
            <a:pPr lvl="1">
              <a:defRPr/>
            </a:pPr>
            <a:r>
              <a:rPr lang="en-US" sz="2000" dirty="0" smtClean="0">
                <a:ea typeface="ＭＳ Ｐゴシック" charset="-128"/>
              </a:rPr>
              <a:t>Center-based</a:t>
            </a:r>
          </a:p>
          <a:p>
            <a:pPr>
              <a:defRPr/>
            </a:pPr>
            <a:r>
              <a:rPr lang="en-US" dirty="0" smtClean="0">
                <a:ea typeface="ＭＳ Ｐゴシック" charset="-128"/>
              </a:rPr>
              <a:t>Metric to predict the rating of u for an item </a:t>
            </a:r>
            <a:r>
              <a:rPr lang="en-US" dirty="0" err="1" smtClean="0">
                <a:ea typeface="ＭＳ Ｐゴシック" charset="-128"/>
              </a:rPr>
              <a:t>i</a:t>
            </a:r>
            <a:endParaRPr lang="en-US" dirty="0" smtClean="0">
              <a:ea typeface="ＭＳ Ｐゴシック" charset="-128"/>
            </a:endParaRPr>
          </a:p>
        </p:txBody>
      </p:sp>
    </p:spTree>
    <p:extLst>
      <p:ext uri="{BB962C8B-B14F-4D97-AF65-F5344CB8AC3E}">
        <p14:creationId xmlns:p14="http://schemas.microsoft.com/office/powerpoint/2010/main" val="152585216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a:defRPr/>
            </a:pPr>
            <a:r>
              <a:rPr lang="de-DE" smtClean="0">
                <a:ea typeface="ＭＳ Ｐゴシック" charset="-128"/>
              </a:rPr>
              <a:t>Neighborhood of Similar Users</a:t>
            </a:r>
          </a:p>
        </p:txBody>
      </p:sp>
      <p:sp>
        <p:nvSpPr>
          <p:cNvPr id="357379" name="Rectangle 3"/>
          <p:cNvSpPr>
            <a:spLocks noGrp="1" noChangeArrowheads="1"/>
          </p:cNvSpPr>
          <p:nvPr>
            <p:ph idx="1"/>
          </p:nvPr>
        </p:nvSpPr>
        <p:spPr/>
        <p:txBody>
          <a:bodyPr>
            <a:normAutofit fontScale="77500" lnSpcReduction="20000"/>
          </a:bodyPr>
          <a:lstStyle/>
          <a:p>
            <a:pPr>
              <a:lnSpc>
                <a:spcPct val="90000"/>
              </a:lnSpc>
              <a:defRPr/>
            </a:pPr>
            <a:r>
              <a:rPr lang="en-US" dirty="0" smtClean="0">
                <a:ea typeface="ＭＳ Ｐゴシック" charset="-128"/>
              </a:rPr>
              <a:t>Goal: Determine set S of users which are most similar to the active user u</a:t>
            </a:r>
          </a:p>
          <a:p>
            <a:pPr>
              <a:lnSpc>
                <a:spcPct val="90000"/>
              </a:lnSpc>
              <a:defRPr/>
            </a:pPr>
            <a:r>
              <a:rPr lang="en-US" dirty="0" smtClean="0">
                <a:ea typeface="ＭＳ Ｐゴシック" charset="-128"/>
              </a:rPr>
              <a:t>Center-based</a:t>
            </a:r>
          </a:p>
          <a:p>
            <a:pPr lvl="1">
              <a:lnSpc>
                <a:spcPct val="90000"/>
              </a:lnSpc>
              <a:defRPr/>
            </a:pPr>
            <a:r>
              <a:rPr lang="en-US" sz="1900" dirty="0" smtClean="0">
                <a:ea typeface="ＭＳ Ｐゴシック" charset="-128"/>
              </a:rPr>
              <a:t>S contains k most similar users</a:t>
            </a:r>
          </a:p>
          <a:p>
            <a:pPr lvl="2">
              <a:lnSpc>
                <a:spcPct val="90000"/>
              </a:lnSpc>
              <a:buFont typeface="Arial" charset="0"/>
              <a:buChar char="•"/>
              <a:defRPr/>
            </a:pPr>
            <a:r>
              <a:rPr lang="en-US" sz="1700" dirty="0" smtClean="0">
                <a:ea typeface="ＭＳ Ｐゴシック" charset="-128"/>
              </a:rPr>
              <a:t>Problem: maybe some of the users are not really that similar, if k was chosen too large, deviators possible</a:t>
            </a:r>
          </a:p>
          <a:p>
            <a:pPr>
              <a:lnSpc>
                <a:spcPct val="90000"/>
              </a:lnSpc>
              <a:defRPr/>
            </a:pPr>
            <a:r>
              <a:rPr lang="en-US" dirty="0" smtClean="0">
                <a:ea typeface="ＭＳ Ｐゴシック" charset="-128"/>
              </a:rPr>
              <a:t>Similarity threshold</a:t>
            </a:r>
          </a:p>
          <a:p>
            <a:pPr lvl="1">
              <a:lnSpc>
                <a:spcPct val="90000"/>
              </a:lnSpc>
              <a:defRPr/>
            </a:pPr>
            <a:r>
              <a:rPr lang="en-US" sz="2000" dirty="0" smtClean="0">
                <a:ea typeface="ＭＳ Ｐゴシック" charset="-128"/>
              </a:rPr>
              <a:t>S contains all users with a similarity bigger than a threshold t</a:t>
            </a:r>
          </a:p>
          <a:p>
            <a:pPr lvl="2">
              <a:lnSpc>
                <a:spcPct val="90000"/>
              </a:lnSpc>
              <a:buFont typeface="Arial" charset="0"/>
              <a:buChar char="•"/>
              <a:defRPr/>
            </a:pPr>
            <a:r>
              <a:rPr lang="en-US" sz="1700" dirty="0" smtClean="0">
                <a:ea typeface="ＭＳ Ｐゴシック" charset="-128"/>
              </a:rPr>
              <a:t>Problem: maybe too few users in S</a:t>
            </a:r>
          </a:p>
          <a:p>
            <a:pPr>
              <a:lnSpc>
                <a:spcPct val="90000"/>
              </a:lnSpc>
              <a:defRPr/>
            </a:pPr>
            <a:r>
              <a:rPr lang="en-US" dirty="0" smtClean="0">
                <a:ea typeface="ＭＳ Ｐゴシック" charset="-128"/>
              </a:rPr>
              <a:t>Aggregate neighborhood</a:t>
            </a:r>
          </a:p>
          <a:p>
            <a:pPr lvl="1">
              <a:lnSpc>
                <a:spcPct val="90000"/>
              </a:lnSpc>
              <a:defRPr/>
            </a:pPr>
            <a:r>
              <a:rPr lang="en-US" sz="2000" dirty="0" smtClean="0">
                <a:ea typeface="ＭＳ Ｐゴシック" charset="-128"/>
              </a:rPr>
              <a:t>Follow similarity threshold method first</a:t>
            </a:r>
          </a:p>
          <a:p>
            <a:pPr lvl="1">
              <a:lnSpc>
                <a:spcPct val="90000"/>
              </a:lnSpc>
              <a:defRPr/>
            </a:pPr>
            <a:r>
              <a:rPr lang="en-US" sz="2000" dirty="0" smtClean="0">
                <a:ea typeface="ＭＳ Ｐゴシック" charset="-128"/>
              </a:rPr>
              <a:t>If S is too small (less than k users)</a:t>
            </a:r>
          </a:p>
          <a:p>
            <a:pPr lvl="2">
              <a:lnSpc>
                <a:spcPct val="90000"/>
              </a:lnSpc>
              <a:buFont typeface="Arial" charset="0"/>
              <a:buChar char="•"/>
              <a:defRPr/>
            </a:pPr>
            <a:r>
              <a:rPr lang="en-US" sz="1800" dirty="0" smtClean="0">
                <a:ea typeface="ＭＳ Ｐゴシック" charset="-128"/>
              </a:rPr>
              <a:t>Determine “</a:t>
            </a:r>
            <a:r>
              <a:rPr lang="en-US" sz="1800" dirty="0" err="1" smtClean="0">
                <a:ea typeface="ＭＳ Ｐゴシック" charset="-128"/>
              </a:rPr>
              <a:t>centroid</a:t>
            </a:r>
            <a:r>
              <a:rPr lang="en-US" sz="1800" dirty="0" smtClean="0">
                <a:ea typeface="ＭＳ Ｐゴシック" charset="-128"/>
              </a:rPr>
              <a:t>” of set S and add users which are most similar to </a:t>
            </a:r>
            <a:r>
              <a:rPr lang="en-US" sz="1800" dirty="0" err="1" smtClean="0">
                <a:ea typeface="ＭＳ Ｐゴシック" charset="-128"/>
              </a:rPr>
              <a:t>centroid</a:t>
            </a:r>
            <a:r>
              <a:rPr lang="en-US" sz="1800" dirty="0" smtClean="0">
                <a:ea typeface="ＭＳ Ｐゴシック" charset="-128"/>
              </a:rPr>
              <a:t> (</a:t>
            </a:r>
            <a:r>
              <a:rPr lang="en-US" sz="1800" dirty="0" smtClean="0">
                <a:ea typeface="ＭＳ Ｐゴシック" charset="-128"/>
                <a:sym typeface="Wingdings" pitchFamily="2" charset="2"/>
              </a:rPr>
              <a:t> less deviators than center-based method</a:t>
            </a:r>
            <a:r>
              <a:rPr lang="en-US" sz="1800" dirty="0" smtClean="0">
                <a:ea typeface="ＭＳ Ｐゴシック" charset="-128"/>
              </a:rPr>
              <a:t>)</a:t>
            </a:r>
            <a:endParaRPr lang="en-US" sz="1800" dirty="0">
              <a:ea typeface="ＭＳ Ｐゴシック" charset="-128"/>
            </a:endParaRPr>
          </a:p>
        </p:txBody>
      </p:sp>
    </p:spTree>
    <p:extLst>
      <p:ext uri="{BB962C8B-B14F-4D97-AF65-F5344CB8AC3E}">
        <p14:creationId xmlns:p14="http://schemas.microsoft.com/office/powerpoint/2010/main" val="3779622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a:defRPr/>
            </a:pPr>
            <a:r>
              <a:rPr lang="de-DE" smtClean="0">
                <a:ea typeface="ＭＳ Ｐゴシック" charset="-128"/>
              </a:rPr>
              <a:t>Required Metrics</a:t>
            </a:r>
          </a:p>
        </p:txBody>
      </p:sp>
      <p:sp>
        <p:nvSpPr>
          <p:cNvPr id="49157" name="Rectangle 3"/>
          <p:cNvSpPr>
            <a:spLocks noGrp="1" noChangeArrowheads="1"/>
          </p:cNvSpPr>
          <p:nvPr>
            <p:ph idx="1"/>
          </p:nvPr>
        </p:nvSpPr>
        <p:spPr/>
        <p:txBody>
          <a:bodyPr>
            <a:normAutofit fontScale="92500" lnSpcReduction="10000"/>
          </a:bodyPr>
          <a:lstStyle/>
          <a:p>
            <a:pPr>
              <a:defRPr/>
            </a:pPr>
            <a:r>
              <a:rPr lang="en-US" dirty="0" smtClean="0">
                <a:ea typeface="ＭＳ Ｐゴシック" charset="-128"/>
              </a:rPr>
              <a:t>Metric for user-user similarity</a:t>
            </a:r>
          </a:p>
          <a:p>
            <a:pPr lvl="1">
              <a:defRPr/>
            </a:pPr>
            <a:r>
              <a:rPr lang="en-US" sz="2000" dirty="0" smtClean="0">
                <a:ea typeface="ＭＳ Ｐゴシック" charset="-128"/>
              </a:rPr>
              <a:t>Mean-squared difference</a:t>
            </a:r>
          </a:p>
          <a:p>
            <a:pPr lvl="1">
              <a:defRPr/>
            </a:pPr>
            <a:r>
              <a:rPr lang="en-US" sz="2000" dirty="0" smtClean="0">
                <a:ea typeface="ＭＳ Ｐゴシック" charset="-128"/>
              </a:rPr>
              <a:t>Cosine</a:t>
            </a:r>
          </a:p>
          <a:p>
            <a:pPr lvl="1">
              <a:defRPr/>
            </a:pPr>
            <a:r>
              <a:rPr lang="en-US" sz="2000" dirty="0" smtClean="0">
                <a:ea typeface="ＭＳ Ｐゴシック" charset="-128"/>
              </a:rPr>
              <a:t>Pearson/Spearman correlation</a:t>
            </a:r>
          </a:p>
          <a:p>
            <a:pPr>
              <a:defRPr/>
            </a:pPr>
            <a:r>
              <a:rPr lang="en-US" dirty="0" smtClean="0">
                <a:ea typeface="ＭＳ Ｐゴシック" charset="-128"/>
              </a:rPr>
              <a:t>Select set S of most similar users (to active user u)</a:t>
            </a:r>
          </a:p>
          <a:p>
            <a:pPr lvl="1">
              <a:defRPr/>
            </a:pPr>
            <a:r>
              <a:rPr lang="en-US" sz="2000" dirty="0" smtClean="0">
                <a:ea typeface="ＭＳ Ｐゴシック" charset="-128"/>
              </a:rPr>
              <a:t>Similarity threshold</a:t>
            </a:r>
          </a:p>
          <a:p>
            <a:pPr lvl="1">
              <a:defRPr/>
            </a:pPr>
            <a:r>
              <a:rPr lang="en-US" sz="2000" dirty="0" smtClean="0">
                <a:ea typeface="ＭＳ Ｐゴシック" charset="-128"/>
              </a:rPr>
              <a:t>Aggregate neighborhood</a:t>
            </a:r>
          </a:p>
          <a:p>
            <a:pPr lvl="1">
              <a:defRPr/>
            </a:pPr>
            <a:r>
              <a:rPr lang="en-US" sz="2000" dirty="0" smtClean="0">
                <a:ea typeface="ＭＳ Ｐゴシック" charset="-128"/>
              </a:rPr>
              <a:t>Center-based</a:t>
            </a:r>
          </a:p>
          <a:p>
            <a:pPr>
              <a:defRPr/>
            </a:pPr>
            <a:r>
              <a:rPr lang="en-US" dirty="0" smtClean="0">
                <a:ea typeface="ＭＳ Ｐゴシック" charset="-128"/>
              </a:rPr>
              <a:t>Metric to predict the rating of u for an item </a:t>
            </a:r>
            <a:r>
              <a:rPr lang="en-US" dirty="0" err="1" smtClean="0">
                <a:ea typeface="ＭＳ Ｐゴシック" charset="-128"/>
              </a:rPr>
              <a:t>i</a:t>
            </a:r>
            <a:endParaRPr lang="en-US" dirty="0" smtClean="0">
              <a:ea typeface="ＭＳ Ｐゴシック" charset="-128"/>
            </a:endParaRPr>
          </a:p>
        </p:txBody>
      </p:sp>
    </p:spTree>
    <p:extLst>
      <p:ext uri="{BB962C8B-B14F-4D97-AF65-F5344CB8AC3E}">
        <p14:creationId xmlns:p14="http://schemas.microsoft.com/office/powerpoint/2010/main" val="9193828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a:defRPr/>
            </a:pPr>
            <a:r>
              <a:rPr lang="de-DE" dirty="0" smtClean="0">
                <a:ea typeface="ＭＳ Ｐゴシック" charset="-128"/>
              </a:rPr>
              <a:t>CF </a:t>
            </a:r>
            <a:r>
              <a:rPr lang="de-DE" dirty="0" err="1" smtClean="0">
                <a:ea typeface="ＭＳ Ｐゴシック" charset="-128"/>
              </a:rPr>
              <a:t>Recommender</a:t>
            </a:r>
            <a:r>
              <a:rPr lang="de-DE" dirty="0" smtClean="0">
                <a:ea typeface="ＭＳ Ｐゴシック" charset="-128"/>
              </a:rPr>
              <a:t> (I)</a:t>
            </a:r>
          </a:p>
        </p:txBody>
      </p:sp>
      <p:sp>
        <p:nvSpPr>
          <p:cNvPr id="362499" name="Rectangle 3"/>
          <p:cNvSpPr>
            <a:spLocks noGrp="1" noChangeArrowheads="1"/>
          </p:cNvSpPr>
          <p:nvPr>
            <p:ph idx="1"/>
          </p:nvPr>
        </p:nvSpPr>
        <p:spPr/>
        <p:txBody>
          <a:bodyPr>
            <a:normAutofit fontScale="70000" lnSpcReduction="20000"/>
          </a:bodyPr>
          <a:lstStyle/>
          <a:p>
            <a:pPr>
              <a:defRPr/>
            </a:pPr>
            <a:r>
              <a:rPr lang="en-US" dirty="0" smtClean="0">
                <a:ea typeface="ＭＳ Ｐゴシック" charset="-128"/>
              </a:rPr>
              <a:t>Given</a:t>
            </a:r>
          </a:p>
          <a:p>
            <a:pPr lvl="1">
              <a:defRPr/>
            </a:pPr>
            <a:r>
              <a:rPr lang="en-US" dirty="0" smtClean="0">
                <a:ea typeface="ＭＳ Ｐゴシック" charset="-128"/>
              </a:rPr>
              <a:t>Set S with most similar users to u</a:t>
            </a:r>
          </a:p>
          <a:p>
            <a:pPr lvl="1">
              <a:defRPr/>
            </a:pPr>
            <a:r>
              <a:rPr lang="en-US" dirty="0" smtClean="0">
                <a:ea typeface="ＭＳ Ｐゴシック" charset="-128"/>
              </a:rPr>
              <a:t>s[</a:t>
            </a:r>
            <a:r>
              <a:rPr lang="en-US" dirty="0" err="1" smtClean="0">
                <a:ea typeface="ＭＳ Ｐゴシック" charset="-128"/>
              </a:rPr>
              <a:t>i</a:t>
            </a:r>
            <a:r>
              <a:rPr lang="en-US" dirty="0" smtClean="0">
                <a:ea typeface="ＭＳ Ｐゴシック" charset="-128"/>
              </a:rPr>
              <a:t>] rating of a user (from S) from an item </a:t>
            </a:r>
            <a:r>
              <a:rPr lang="en-US" dirty="0" err="1" smtClean="0">
                <a:ea typeface="ＭＳ Ｐゴシック" charset="-128"/>
              </a:rPr>
              <a:t>i</a:t>
            </a:r>
            <a:endParaRPr lang="en-US" dirty="0" smtClean="0">
              <a:ea typeface="ＭＳ Ｐゴシック" charset="-128"/>
            </a:endParaRPr>
          </a:p>
          <a:p>
            <a:pPr>
              <a:defRPr/>
            </a:pPr>
            <a:r>
              <a:rPr lang="en-US" dirty="0" smtClean="0">
                <a:ea typeface="ＭＳ Ｐゴシック" charset="-128"/>
              </a:rPr>
              <a:t>Goal: Predict the rating of u for </a:t>
            </a:r>
            <a:r>
              <a:rPr lang="en-US" dirty="0" err="1" smtClean="0">
                <a:ea typeface="ＭＳ Ｐゴシック" charset="-128"/>
              </a:rPr>
              <a:t>i</a:t>
            </a:r>
            <a:endParaRPr lang="en-US" dirty="0" smtClean="0">
              <a:ea typeface="ＭＳ Ｐゴシック" charset="-128"/>
            </a:endParaRPr>
          </a:p>
          <a:p>
            <a:pPr>
              <a:defRPr/>
            </a:pPr>
            <a:r>
              <a:rPr lang="en-US" dirty="0" smtClean="0">
                <a:ea typeface="ＭＳ Ｐゴシック" charset="-128"/>
              </a:rPr>
              <a:t>Easiest option: Arithmetic mean</a:t>
            </a:r>
          </a:p>
          <a:p>
            <a:pPr>
              <a:defRPr/>
            </a:pP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a:p>
            <a:pPr>
              <a:defRPr/>
            </a:pPr>
            <a:r>
              <a:rPr lang="en-US" dirty="0" smtClean="0">
                <a:ea typeface="ＭＳ Ｐゴシック" charset="-128"/>
              </a:rPr>
              <a:t>Problems</a:t>
            </a:r>
          </a:p>
          <a:p>
            <a:pPr lvl="1">
              <a:defRPr/>
            </a:pPr>
            <a:r>
              <a:rPr lang="en-US" dirty="0" smtClean="0">
                <a:ea typeface="ＭＳ Ｐゴシック" charset="-128"/>
              </a:rPr>
              <a:t>Similarity of u with members of S is not taken into account</a:t>
            </a:r>
          </a:p>
          <a:p>
            <a:pPr lvl="2">
              <a:buFont typeface="Arial" charset="0"/>
              <a:buChar char="•"/>
              <a:defRPr/>
            </a:pPr>
            <a:r>
              <a:rPr lang="en-US" dirty="0" smtClean="0">
                <a:ea typeface="ＭＳ Ｐゴシック" charset="-128"/>
              </a:rPr>
              <a:t>Solution: Weighting based on similarity</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585889"/>
            <a:ext cx="314325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1240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defRPr/>
            </a:pPr>
            <a:r>
              <a:rPr lang="de-DE" smtClean="0">
                <a:ea typeface="ＭＳ Ｐゴシック" charset="-128"/>
              </a:rPr>
              <a:t>CF Recommender (II)</a:t>
            </a:r>
          </a:p>
        </p:txBody>
      </p:sp>
      <p:sp>
        <p:nvSpPr>
          <p:cNvPr id="51205" name="Rectangle 3"/>
          <p:cNvSpPr>
            <a:spLocks noGrp="1" noChangeArrowheads="1"/>
          </p:cNvSpPr>
          <p:nvPr>
            <p:ph idx="1"/>
          </p:nvPr>
        </p:nvSpPr>
        <p:spPr/>
        <p:txBody>
          <a:bodyPr>
            <a:normAutofit fontScale="92500" lnSpcReduction="10000"/>
          </a:bodyPr>
          <a:lstStyle/>
          <a:p>
            <a:pPr>
              <a:defRPr/>
            </a:pPr>
            <a:r>
              <a:rPr lang="en-US" dirty="0" smtClean="0">
                <a:ea typeface="ＭＳ Ｐゴシック" charset="-128"/>
              </a:rPr>
              <a:t>Different users utilize rating scale differently</a:t>
            </a:r>
          </a:p>
          <a:p>
            <a:pPr lvl="1">
              <a:defRPr/>
            </a:pPr>
            <a:r>
              <a:rPr lang="en-US" dirty="0" smtClean="0">
                <a:ea typeface="ＭＳ Ｐゴシック" charset="-128"/>
              </a:rPr>
              <a:t>Solution: Consider deviation from average rating (for user)</a:t>
            </a:r>
          </a:p>
          <a:p>
            <a:pPr>
              <a:defRPr/>
            </a:pPr>
            <a:endParaRPr lang="en-US" dirty="0" smtClean="0">
              <a:ea typeface="ＭＳ Ｐゴシック" charset="-128"/>
            </a:endParaRPr>
          </a:p>
          <a:p>
            <a:pPr>
              <a:defRPr/>
            </a:pPr>
            <a:endParaRPr lang="en-US" dirty="0" smtClean="0">
              <a:ea typeface="ＭＳ Ｐゴシック" charset="-128"/>
            </a:endParaRPr>
          </a:p>
          <a:p>
            <a:pPr>
              <a:buFont typeface="Monotype Sorts" charset="2"/>
              <a:buNone/>
              <a:defRPr/>
            </a:pPr>
            <a:endParaRPr lang="en-US" dirty="0" smtClean="0">
              <a:ea typeface="ＭＳ Ｐゴシック" charset="-128"/>
            </a:endParaRPr>
          </a:p>
          <a:p>
            <a:pPr>
              <a:defRPr/>
            </a:pPr>
            <a:r>
              <a:rPr lang="en-US" dirty="0" smtClean="0">
                <a:ea typeface="ＭＳ Ｐゴシック" charset="-128"/>
              </a:rPr>
              <a:t>Note</a:t>
            </a:r>
          </a:p>
          <a:p>
            <a:pPr lvl="1">
              <a:defRPr/>
            </a:pPr>
            <a:r>
              <a:rPr lang="en-US" sz="2000" dirty="0" smtClean="0">
                <a:ea typeface="ＭＳ Ｐゴシック" charset="-128"/>
              </a:rPr>
              <a:t>Many variations of algorithms in research literature</a:t>
            </a:r>
          </a:p>
          <a:p>
            <a:pPr lvl="2">
              <a:buFont typeface="Arial" charset="0"/>
              <a:buChar char="•"/>
              <a:defRPr/>
            </a:pPr>
            <a:r>
              <a:rPr lang="en-US" sz="1800" dirty="0" smtClean="0">
                <a:ea typeface="ＭＳ Ｐゴシック" charset="-128"/>
              </a:rPr>
              <a:t>For various application domains, with different properties</a:t>
            </a:r>
            <a:endParaRPr lang="de-DE" sz="1800" dirty="0" smtClean="0">
              <a:ea typeface="ＭＳ Ｐゴシック" charset="-128"/>
            </a:endParaRP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140968"/>
            <a:ext cx="75438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43509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a:defRPr/>
            </a:pPr>
            <a:r>
              <a:rPr lang="de-DE" smtClean="0">
                <a:ea typeface="ＭＳ Ｐゴシック" charset="-128"/>
              </a:rPr>
              <a:t>Collaborative Filtering</a:t>
            </a:r>
          </a:p>
        </p:txBody>
      </p:sp>
      <p:sp>
        <p:nvSpPr>
          <p:cNvPr id="52229" name="Rectangle 3"/>
          <p:cNvSpPr>
            <a:spLocks noGrp="1" noChangeArrowheads="1"/>
          </p:cNvSpPr>
          <p:nvPr>
            <p:ph idx="1"/>
          </p:nvPr>
        </p:nvSpPr>
        <p:spPr/>
        <p:txBody>
          <a:bodyPr>
            <a:normAutofit fontScale="92500"/>
          </a:bodyPr>
          <a:lstStyle/>
          <a:p>
            <a:pPr>
              <a:defRPr/>
            </a:pPr>
            <a:r>
              <a:rPr lang="en-US" dirty="0" smtClean="0">
                <a:ea typeface="ＭＳ Ｐゴシック" charset="-128"/>
              </a:rPr>
              <a:t>Amazon and other commercial service use some form of collaborative filtering</a:t>
            </a:r>
          </a:p>
          <a:p>
            <a:pPr lvl="1">
              <a:defRPr/>
            </a:pPr>
            <a:r>
              <a:rPr lang="en-US" sz="2000" dirty="0" smtClean="0">
                <a:ea typeface="ＭＳ Ｐゴシック" charset="-128"/>
              </a:rPr>
              <a:t>Exact method usually not published</a:t>
            </a:r>
          </a:p>
          <a:p>
            <a:pPr>
              <a:defRPr/>
            </a:pPr>
            <a:r>
              <a:rPr lang="en-US" dirty="0" smtClean="0">
                <a:ea typeface="ＭＳ Ｐゴシック" charset="-128"/>
              </a:rPr>
              <a:t>Non-commercial example with published algorithms: </a:t>
            </a:r>
            <a:r>
              <a:rPr lang="en-US" dirty="0" smtClean="0">
                <a:ea typeface="ＭＳ Ｐゴシック" charset="-128"/>
                <a:hlinkClick r:id="rId2"/>
              </a:rPr>
              <a:t>http://www.movielens.umn.edu</a:t>
            </a:r>
            <a:endParaRPr lang="en-US" dirty="0" smtClean="0">
              <a:ea typeface="ＭＳ Ｐゴシック" charset="-128"/>
            </a:endParaRPr>
          </a:p>
          <a:p>
            <a:pPr>
              <a:defRPr/>
            </a:pPr>
            <a:r>
              <a:rPr lang="en-US" dirty="0" smtClean="0">
                <a:ea typeface="ＭＳ Ｐゴシック" charset="-128"/>
              </a:rPr>
              <a:t>Exercise </a:t>
            </a:r>
            <a:r>
              <a:rPr lang="en-US" dirty="0" smtClean="0">
                <a:ea typeface="ＭＳ Ｐゴシック" charset="-128"/>
                <a:sym typeface="Wingdings" pitchFamily="2" charset="2"/>
              </a:rPr>
              <a:t></a:t>
            </a:r>
            <a:endParaRPr lang="en-US" dirty="0" smtClean="0">
              <a:ea typeface="ＭＳ Ｐゴシック" charset="-128"/>
            </a:endParaRPr>
          </a:p>
          <a:p>
            <a:pPr lvl="1">
              <a:defRPr/>
            </a:pPr>
            <a:r>
              <a:rPr lang="en-US" sz="2000" dirty="0" smtClean="0">
                <a:ea typeface="ＭＳ Ｐゴシック" charset="-128"/>
              </a:rPr>
              <a:t>Comprehend calculation for introductory example</a:t>
            </a:r>
          </a:p>
          <a:p>
            <a:pPr lvl="1">
              <a:defRPr/>
            </a:pPr>
            <a:r>
              <a:rPr lang="en-US" sz="2000" dirty="0" smtClean="0">
                <a:ea typeface="ＭＳ Ｐゴシック" charset="-128"/>
              </a:rPr>
              <a:t>Substitute 1:=A, 2:=B etc.</a:t>
            </a:r>
          </a:p>
          <a:p>
            <a:pPr lvl="1">
              <a:defRPr/>
            </a:pPr>
            <a:r>
              <a:rPr lang="en-US" sz="2000" dirty="0" smtClean="0">
                <a:ea typeface="ＭＳ Ｐゴシック" charset="-128"/>
              </a:rPr>
              <a:t>Calculate predicted rating of user “Joe“ for movies “Blimp“ and “Rocky XV”</a:t>
            </a:r>
          </a:p>
        </p:txBody>
      </p:sp>
    </p:spTree>
    <p:extLst>
      <p:ext uri="{BB962C8B-B14F-4D97-AF65-F5344CB8AC3E}">
        <p14:creationId xmlns:p14="http://schemas.microsoft.com/office/powerpoint/2010/main" val="23388960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a:lnSpc>
                <a:spcPct val="90000"/>
              </a:lnSpc>
              <a:defRPr/>
            </a:pPr>
            <a:r>
              <a:rPr lang="de-DE" smtClean="0">
                <a:ea typeface="ＭＳ Ｐゴシック" charset="-128"/>
              </a:rPr>
              <a:t>Advantages Collaborative Filtering</a:t>
            </a:r>
          </a:p>
        </p:txBody>
      </p:sp>
      <p:sp>
        <p:nvSpPr>
          <p:cNvPr id="367619" name="Rectangle 3"/>
          <p:cNvSpPr>
            <a:spLocks noGrp="1" noChangeArrowheads="1"/>
          </p:cNvSpPr>
          <p:nvPr>
            <p:ph idx="1"/>
          </p:nvPr>
        </p:nvSpPr>
        <p:spPr/>
        <p:txBody>
          <a:bodyPr>
            <a:normAutofit fontScale="77500" lnSpcReduction="20000"/>
          </a:bodyPr>
          <a:lstStyle/>
          <a:p>
            <a:pPr>
              <a:lnSpc>
                <a:spcPct val="90000"/>
              </a:lnSpc>
              <a:defRPr/>
            </a:pPr>
            <a:r>
              <a:rPr lang="en-US" dirty="0" smtClean="0">
                <a:ea typeface="ＭＳ Ｐゴシック" charset="-128"/>
              </a:rPr>
              <a:t>Works well in practice</a:t>
            </a:r>
          </a:p>
          <a:p>
            <a:pPr>
              <a:lnSpc>
                <a:spcPct val="90000"/>
              </a:lnSpc>
              <a:defRPr/>
            </a:pPr>
            <a:r>
              <a:rPr lang="en-US" dirty="0" smtClean="0">
                <a:ea typeface="ＭＳ Ｐゴシック" charset="-128"/>
              </a:rPr>
              <a:t>Quality of recommendations improves with density of ratings</a:t>
            </a:r>
          </a:p>
          <a:p>
            <a:pPr>
              <a:lnSpc>
                <a:spcPct val="90000"/>
              </a:lnSpc>
              <a:defRPr/>
            </a:pPr>
            <a:r>
              <a:rPr lang="en-US" dirty="0" smtClean="0">
                <a:ea typeface="ＭＳ Ｐゴシック" charset="-128"/>
              </a:rPr>
              <a:t>Only ratings as input data required</a:t>
            </a:r>
          </a:p>
          <a:p>
            <a:pPr lvl="1">
              <a:lnSpc>
                <a:spcPct val="90000"/>
              </a:lnSpc>
              <a:defRPr/>
            </a:pPr>
            <a:r>
              <a:rPr lang="en-US" dirty="0" smtClean="0">
                <a:ea typeface="ＭＳ Ｐゴシック" charset="-128"/>
              </a:rPr>
              <a:t>In particular, no information (meta data, description) about items needed</a:t>
            </a:r>
          </a:p>
          <a:p>
            <a:pPr>
              <a:lnSpc>
                <a:spcPct val="90000"/>
              </a:lnSpc>
              <a:defRPr/>
            </a:pPr>
            <a:r>
              <a:rPr lang="en-US" dirty="0" smtClean="0">
                <a:ea typeface="ＭＳ Ｐゴシック" charset="-128"/>
              </a:rPr>
              <a:t>CF is able to generate cross-domain (“cross genre”) recommendations </a:t>
            </a:r>
            <a:r>
              <a:rPr lang="en-US" dirty="0" smtClean="0">
                <a:ea typeface="ＭＳ Ｐゴシック" charset="-128"/>
                <a:sym typeface="Wingdings" pitchFamily="2" charset="2"/>
              </a:rPr>
              <a:t> high diversity</a:t>
            </a:r>
            <a:endParaRPr lang="en-US" dirty="0" smtClean="0">
              <a:ea typeface="ＭＳ Ｐゴシック" charset="-128"/>
            </a:endParaRPr>
          </a:p>
          <a:p>
            <a:pPr lvl="1">
              <a:lnSpc>
                <a:spcPct val="90000"/>
              </a:lnSpc>
              <a:defRPr/>
            </a:pPr>
            <a:r>
              <a:rPr lang="en-US" dirty="0" smtClean="0">
                <a:ea typeface="ＭＳ Ｐゴシック" charset="-128"/>
              </a:rPr>
              <a:t>Because item categories etc. are not considered</a:t>
            </a:r>
          </a:p>
          <a:p>
            <a:pPr lvl="1">
              <a:lnSpc>
                <a:spcPct val="90000"/>
              </a:lnSpc>
              <a:defRPr/>
            </a:pPr>
            <a:r>
              <a:rPr lang="en-US" dirty="0" smtClean="0">
                <a:ea typeface="ＭＳ Ｐゴシック" charset="-128"/>
              </a:rPr>
              <a:t>Has proven useful in practice</a:t>
            </a:r>
          </a:p>
          <a:p>
            <a:pPr>
              <a:lnSpc>
                <a:spcPct val="90000"/>
              </a:lnSpc>
              <a:defRPr/>
            </a:pPr>
            <a:r>
              <a:rPr lang="en-US" dirty="0" smtClean="0">
                <a:ea typeface="ＭＳ Ｐゴシック" charset="-128"/>
              </a:rPr>
              <a:t>Implicit user feedback often adequate (CTR)</a:t>
            </a:r>
          </a:p>
          <a:p>
            <a:pPr lvl="1">
              <a:lnSpc>
                <a:spcPct val="90000"/>
              </a:lnSpc>
              <a:defRPr/>
            </a:pPr>
            <a:r>
              <a:rPr lang="en-US" dirty="0" smtClean="0">
                <a:ea typeface="ＭＳ Ｐゴシック" charset="-128"/>
              </a:rPr>
              <a:t>Unary ratings, e.g. rating = “Click on product Web page”</a:t>
            </a:r>
            <a:endParaRPr lang="en-US" dirty="0">
              <a:ea typeface="ＭＳ Ｐゴシック" charset="-128"/>
            </a:endParaRPr>
          </a:p>
        </p:txBody>
      </p:sp>
    </p:spTree>
    <p:extLst>
      <p:ext uri="{BB962C8B-B14F-4D97-AF65-F5344CB8AC3E}">
        <p14:creationId xmlns:p14="http://schemas.microsoft.com/office/powerpoint/2010/main" val="7406632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Εισαγωγή </a:t>
            </a:r>
            <a:r>
              <a:rPr lang="el-GR" dirty="0"/>
              <a:t>και </a:t>
            </a:r>
            <a:r>
              <a:rPr lang="el-GR" dirty="0" smtClean="0"/>
              <a:t>εξοικείωση </a:t>
            </a:r>
            <a:r>
              <a:rPr lang="el-GR" dirty="0"/>
              <a:t>με τις </a:t>
            </a:r>
            <a:r>
              <a:rPr lang="el-GR" dirty="0" smtClean="0"/>
              <a:t>μεθόδους</a:t>
            </a:r>
            <a:r>
              <a:rPr lang="en-US" dirty="0" smtClean="0"/>
              <a:t> </a:t>
            </a:r>
            <a:r>
              <a:rPr lang="en-US" dirty="0"/>
              <a:t>Web personalization and recommendations (collaborative </a:t>
            </a:r>
            <a:r>
              <a:rPr lang="en-US" dirty="0" smtClean="0"/>
              <a:t>filtering), Web Advertising.</a:t>
            </a:r>
            <a:endParaRPr lang="en-US"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normAutofit fontScale="90000"/>
          </a:bodyPr>
          <a:lstStyle/>
          <a:p>
            <a:pPr>
              <a:defRPr/>
            </a:pPr>
            <a:r>
              <a:rPr lang="de-DE" smtClean="0">
                <a:ea typeface="ＭＳ Ｐゴシック" charset="-128"/>
              </a:rPr>
              <a:t>Disadvantages Collaborative Filtering</a:t>
            </a:r>
          </a:p>
        </p:txBody>
      </p:sp>
      <p:sp>
        <p:nvSpPr>
          <p:cNvPr id="54277" name="Rectangle 3"/>
          <p:cNvSpPr>
            <a:spLocks noGrp="1" noChangeArrowheads="1"/>
          </p:cNvSpPr>
          <p:nvPr>
            <p:ph idx="1"/>
          </p:nvPr>
        </p:nvSpPr>
        <p:spPr/>
        <p:txBody>
          <a:bodyPr>
            <a:normAutofit fontScale="92500" lnSpcReduction="10000"/>
          </a:bodyPr>
          <a:lstStyle/>
          <a:p>
            <a:pPr>
              <a:defRPr/>
            </a:pPr>
            <a:r>
              <a:rPr lang="en-US" sz="2600" dirty="0" smtClean="0">
                <a:ea typeface="ＭＳ Ｐゴシック" charset="-128"/>
              </a:rPr>
              <a:t>New user and new item problem</a:t>
            </a:r>
          </a:p>
          <a:p>
            <a:pPr lvl="1">
              <a:defRPr/>
            </a:pPr>
            <a:r>
              <a:rPr lang="en-US" sz="2000" dirty="0" smtClean="0">
                <a:ea typeface="ＭＳ Ｐゴシック" charset="-128"/>
              </a:rPr>
              <a:t>Serious issue in practice</a:t>
            </a:r>
          </a:p>
          <a:p>
            <a:pPr>
              <a:defRPr/>
            </a:pPr>
            <a:r>
              <a:rPr lang="en-US" sz="2600" dirty="0" smtClean="0">
                <a:ea typeface="ＭＳ Ｐゴシック" charset="-128"/>
              </a:rPr>
              <a:t>Often sparseness in user-item matrix</a:t>
            </a:r>
          </a:p>
          <a:p>
            <a:pPr lvl="1">
              <a:defRPr/>
            </a:pPr>
            <a:r>
              <a:rPr lang="en-US" sz="2000" dirty="0" smtClean="0">
                <a:ea typeface="ＭＳ Ｐゴシック" charset="-128"/>
              </a:rPr>
              <a:t>Algorithms generate worse results with too few ratings</a:t>
            </a:r>
          </a:p>
          <a:p>
            <a:pPr>
              <a:defRPr/>
            </a:pPr>
            <a:r>
              <a:rPr lang="en-US" sz="2600" dirty="0" smtClean="0">
                <a:ea typeface="ＭＳ Ｐゴシック" charset="-128"/>
              </a:rPr>
              <a:t>“Grey sheep” problem</a:t>
            </a:r>
          </a:p>
          <a:p>
            <a:pPr lvl="1">
              <a:defRPr/>
            </a:pPr>
            <a:r>
              <a:rPr lang="en-US" sz="2000" dirty="0" smtClean="0">
                <a:ea typeface="ＭＳ Ｐゴシック" charset="-128"/>
              </a:rPr>
              <a:t>Does not work very well for users with “extraordinary” taste</a:t>
            </a:r>
          </a:p>
          <a:p>
            <a:pPr lvl="2">
              <a:buFont typeface="Arial" charset="0"/>
              <a:buChar char="•"/>
              <a:defRPr/>
            </a:pPr>
            <a:r>
              <a:rPr lang="en-US" dirty="0" smtClean="0">
                <a:ea typeface="ＭＳ Ｐゴシック" charset="-128"/>
              </a:rPr>
              <a:t>Because similar users are not available</a:t>
            </a:r>
          </a:p>
          <a:p>
            <a:pPr lvl="1">
              <a:defRPr/>
            </a:pPr>
            <a:r>
              <a:rPr lang="en-US" sz="2000" dirty="0" smtClean="0">
                <a:ea typeface="ＭＳ Ｐゴシック" charset="-128"/>
              </a:rPr>
              <a:t>Also “black sheep”, users that intentionally make incorrect ratings</a:t>
            </a:r>
          </a:p>
          <a:p>
            <a:pPr lvl="2">
              <a:buFont typeface="Arial" charset="0"/>
              <a:buChar char="•"/>
              <a:defRPr/>
            </a:pPr>
            <a:r>
              <a:rPr lang="en-US" dirty="0" smtClean="0">
                <a:ea typeface="ＭＳ Ｐゴシック" charset="-128"/>
              </a:rPr>
              <a:t>CF is prone to manipulation</a:t>
            </a:r>
          </a:p>
          <a:p>
            <a:pPr lvl="2">
              <a:buFont typeface="Arial" charset="0"/>
              <a:buChar char="•"/>
              <a:defRPr/>
            </a:pPr>
            <a:r>
              <a:rPr lang="en-US" dirty="0" smtClean="0">
                <a:ea typeface="ＭＳ Ｐゴシック" charset="-128"/>
              </a:rPr>
              <a:t>Trust and robustness are issues</a:t>
            </a:r>
          </a:p>
        </p:txBody>
      </p:sp>
    </p:spTree>
    <p:extLst>
      <p:ext uri="{BB962C8B-B14F-4D97-AF65-F5344CB8AC3E}">
        <p14:creationId xmlns:p14="http://schemas.microsoft.com/office/powerpoint/2010/main" val="3759361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b="1" dirty="0" smtClean="0">
                <a:ea typeface="Calibri" pitchFamily="34" charset="0"/>
                <a:cs typeface="Calibri" pitchFamily="34" charset="0"/>
              </a:rPr>
              <a:t>Item-to-Item Collaborative filtering</a:t>
            </a:r>
            <a:r>
              <a:rPr lang="el-GR" b="1" dirty="0" smtClean="0">
                <a:ea typeface="Calibri" pitchFamily="34" charset="0"/>
                <a:cs typeface="Calibri" pitchFamily="34" charset="0"/>
              </a:rPr>
              <a:t> </a:t>
            </a:r>
            <a:r>
              <a:rPr lang="en-US" b="1" dirty="0" smtClean="0">
                <a:ea typeface="Calibri" pitchFamily="34" charset="0"/>
                <a:cs typeface="Calibri" pitchFamily="34" charset="0"/>
              </a:rPr>
              <a:t>(Amazon)</a:t>
            </a:r>
            <a:endParaRPr lang="en-US" b="1" dirty="0">
              <a:ea typeface="ＭＳ Ｐゴシック" charset="-128"/>
            </a:endParaRPr>
          </a:p>
        </p:txBody>
      </p:sp>
      <p:sp>
        <p:nvSpPr>
          <p:cNvPr id="3" name="Content Placeholder 2"/>
          <p:cNvSpPr>
            <a:spLocks noGrp="1"/>
          </p:cNvSpPr>
          <p:nvPr>
            <p:ph idx="1"/>
          </p:nvPr>
        </p:nvSpPr>
        <p:spPr>
          <a:xfrm>
            <a:off x="814388" y="1649909"/>
            <a:ext cx="7661275" cy="2643187"/>
          </a:xfrm>
        </p:spPr>
        <p:txBody>
          <a:bodyPr>
            <a:normAutofit fontScale="70000" lnSpcReduction="20000"/>
          </a:bodyPr>
          <a:lstStyle/>
          <a:p>
            <a:pPr>
              <a:defRPr/>
            </a:pPr>
            <a:r>
              <a:rPr lang="en-US" dirty="0" smtClean="0">
                <a:ea typeface="ＭＳ Ｐゴシック" charset="-128"/>
              </a:rPr>
              <a:t>Item representation through a N-dimensional vector.</a:t>
            </a:r>
          </a:p>
          <a:p>
            <a:pPr lvl="1">
              <a:defRPr/>
            </a:pPr>
            <a:r>
              <a:rPr lang="en-US" dirty="0" smtClean="0">
                <a:ea typeface="ＭＳ Ｐゴシック" charset="-128"/>
              </a:rPr>
              <a:t>Each dimension corresponds to a user’s action on this item.</a:t>
            </a:r>
          </a:p>
          <a:p>
            <a:pPr>
              <a:defRPr/>
            </a:pPr>
            <a:r>
              <a:rPr lang="en-US" dirty="0" smtClean="0">
                <a:ea typeface="ＭＳ Ｐゴシック" charset="-128"/>
              </a:rPr>
              <a:t>Rather than matching the user to similar customers, build a similar-items table by finding that customers tend to purchase together.</a:t>
            </a:r>
          </a:p>
          <a:p>
            <a:pPr>
              <a:defRPr/>
            </a:pPr>
            <a:r>
              <a:rPr lang="en-US" dirty="0" smtClean="0">
                <a:ea typeface="ＭＳ Ｐゴシック" charset="-128"/>
              </a:rPr>
              <a:t>Recommend items with high-ranking based on similarity</a:t>
            </a:r>
          </a:p>
          <a:p>
            <a:pPr>
              <a:defRPr/>
            </a:pPr>
            <a:endParaRPr lang="en-US" dirty="0">
              <a:ea typeface="ＭＳ Ｐゴシック" charset="-128"/>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1" y="3914475"/>
            <a:ext cx="2591966" cy="2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94013"/>
            <a:ext cx="54022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8424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128"/>
              </a:rPr>
              <a:t>References</a:t>
            </a:r>
            <a:endParaRPr lang="en-US" dirty="0">
              <a:ea typeface="ＭＳ Ｐゴシック" charset="-128"/>
            </a:endParaRPr>
          </a:p>
        </p:txBody>
      </p:sp>
      <p:sp>
        <p:nvSpPr>
          <p:cNvPr id="54275" name="Content Placeholder 2"/>
          <p:cNvSpPr>
            <a:spLocks noGrp="1"/>
          </p:cNvSpPr>
          <p:nvPr>
            <p:ph idx="1"/>
          </p:nvPr>
        </p:nvSpPr>
        <p:spPr/>
        <p:txBody>
          <a:bodyPr>
            <a:normAutofit fontScale="70000" lnSpcReduction="20000"/>
          </a:bodyPr>
          <a:lstStyle/>
          <a:p>
            <a:pPr>
              <a:buFont typeface="Monotype Sorts" charset="2"/>
              <a:buNone/>
            </a:pPr>
            <a:r>
              <a:rPr lang="en-US" altLang="el-GR" dirty="0" smtClean="0"/>
              <a:t> -   presentation inspired by slides of Wolfgang </a:t>
            </a:r>
            <a:r>
              <a:rPr lang="en-US" altLang="el-GR" dirty="0" err="1" smtClean="0"/>
              <a:t>Wörndl</a:t>
            </a:r>
            <a:r>
              <a:rPr lang="en-US" altLang="el-GR" dirty="0" smtClean="0"/>
              <a:t> for “User Modeling, Personalization and Recommender Systems” course in Technical University Munich</a:t>
            </a:r>
            <a:endParaRPr lang="en-US" altLang="el-GR" dirty="0" smtClean="0">
              <a:hlinkClick r:id="rId2"/>
            </a:endParaRPr>
          </a:p>
          <a:p>
            <a:pPr>
              <a:buFont typeface="Monotype Sorts" charset="2"/>
              <a:buNone/>
            </a:pPr>
            <a:r>
              <a:rPr lang="en-US" altLang="el-GR" dirty="0" smtClean="0"/>
              <a:t>	</a:t>
            </a:r>
            <a:r>
              <a:rPr lang="en-US" altLang="el-GR" dirty="0" smtClean="0">
                <a:hlinkClick r:id="rId2"/>
              </a:rPr>
              <a:t>http://www11.in.tum.de/Veranstaltungen/CSCW2:UserModeling,PersonalizationandRecommenderSystems%28IN2119%29</a:t>
            </a:r>
            <a:endParaRPr lang="en-US" altLang="el-GR" dirty="0" smtClean="0"/>
          </a:p>
          <a:p>
            <a:r>
              <a:rPr lang="en-US" dirty="0"/>
              <a:t>D. </a:t>
            </a:r>
            <a:r>
              <a:rPr lang="en-US" dirty="0" err="1"/>
              <a:t>Billsus</a:t>
            </a:r>
            <a:r>
              <a:rPr lang="en-US" dirty="0"/>
              <a:t> and M. J. </a:t>
            </a:r>
            <a:r>
              <a:rPr lang="en-US" dirty="0" err="1" smtClean="0"/>
              <a:t>Pazzani</a:t>
            </a:r>
            <a:r>
              <a:rPr lang="en-US" dirty="0" smtClean="0"/>
              <a:t>,  “Learning </a:t>
            </a:r>
            <a:r>
              <a:rPr lang="en-US" dirty="0"/>
              <a:t>collaborative information </a:t>
            </a:r>
            <a:r>
              <a:rPr lang="en-US" dirty="0" smtClean="0"/>
              <a:t>filters”, In Proceedings</a:t>
            </a:r>
            <a:r>
              <a:rPr lang="en-US" dirty="0"/>
              <a:t> </a:t>
            </a:r>
            <a:r>
              <a:rPr lang="en-US" dirty="0" smtClean="0"/>
              <a:t>of </a:t>
            </a:r>
            <a:r>
              <a:rPr lang="en-US" dirty="0"/>
              <a:t>the Fifteenth International Conference on Machine </a:t>
            </a:r>
            <a:r>
              <a:rPr lang="en-US" dirty="0" smtClean="0"/>
              <a:t>Learning, </a:t>
            </a:r>
            <a:r>
              <a:rPr lang="en-US" dirty="0"/>
              <a:t>pages 46{54, </a:t>
            </a:r>
            <a:r>
              <a:rPr lang="en-US" dirty="0" smtClean="0"/>
              <a:t>1998</a:t>
            </a:r>
            <a:endParaRPr lang="en-US" altLang="el-GR" dirty="0" smtClean="0"/>
          </a:p>
          <a:p>
            <a:r>
              <a:rPr lang="en-US" dirty="0" smtClean="0"/>
              <a:t>“A </a:t>
            </a:r>
            <a:r>
              <a:rPr lang="en-US" dirty="0"/>
              <a:t>Comparative Study of Collaborative </a:t>
            </a:r>
            <a:r>
              <a:rPr lang="en-US" dirty="0" smtClean="0"/>
              <a:t>Filtering Algorithms”, </a:t>
            </a:r>
            <a:r>
              <a:rPr lang="en-US" dirty="0" err="1" smtClean="0"/>
              <a:t>Joonseok</a:t>
            </a:r>
            <a:r>
              <a:rPr lang="en-US" dirty="0" smtClean="0"/>
              <a:t> </a:t>
            </a:r>
            <a:r>
              <a:rPr lang="en-US" dirty="0"/>
              <a:t>Lee, </a:t>
            </a:r>
            <a:r>
              <a:rPr lang="en-US" dirty="0" err="1"/>
              <a:t>Mingxuan</a:t>
            </a:r>
            <a:r>
              <a:rPr lang="en-US" dirty="0"/>
              <a:t> Sun, Guy Lebanon, </a:t>
            </a:r>
            <a:r>
              <a:rPr lang="en-US" dirty="0">
                <a:hlinkClick r:id="rId3"/>
              </a:rPr>
              <a:t>http://</a:t>
            </a:r>
            <a:r>
              <a:rPr lang="en-US" dirty="0" smtClean="0">
                <a:hlinkClick r:id="rId3"/>
              </a:rPr>
              <a:t>arxiv.org/pdf/1205.3193.pdf</a:t>
            </a:r>
            <a:r>
              <a:rPr lang="en-US" dirty="0" smtClean="0"/>
              <a:t> </a:t>
            </a:r>
          </a:p>
          <a:p>
            <a:r>
              <a:rPr lang="en-US" dirty="0"/>
              <a:t>A. </a:t>
            </a:r>
            <a:r>
              <a:rPr lang="en-US" dirty="0" err="1"/>
              <a:t>Paterek</a:t>
            </a:r>
            <a:r>
              <a:rPr lang="en-US" dirty="0"/>
              <a:t>. Improving regularized singular value decomposition for collaborative  </a:t>
            </a:r>
            <a:r>
              <a:rPr lang="en-US" dirty="0" smtClean="0"/>
              <a:t>filtering, Statistics,  </a:t>
            </a:r>
            <a:r>
              <a:rPr lang="en-US" dirty="0"/>
              <a:t>2007:2{5, 2007.</a:t>
            </a:r>
          </a:p>
          <a:p>
            <a:endParaRPr lang="en-US" dirty="0"/>
          </a:p>
          <a:p>
            <a:pPr>
              <a:buFont typeface="Monotype Sorts" charset="2"/>
              <a:buNone/>
            </a:pPr>
            <a:endParaRPr lang="en-US" altLang="el-GR" dirty="0" smtClean="0"/>
          </a:p>
          <a:p>
            <a:endParaRPr lang="en-US" altLang="el-GR" dirty="0" smtClean="0"/>
          </a:p>
        </p:txBody>
      </p:sp>
    </p:spTree>
    <p:extLst>
      <p:ext uri="{BB962C8B-B14F-4D97-AF65-F5344CB8AC3E}">
        <p14:creationId xmlns:p14="http://schemas.microsoft.com/office/powerpoint/2010/main" val="228386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a:bodyPr>
          <a:lstStyle/>
          <a:p>
            <a:pPr algn="l"/>
            <a:r>
              <a:rPr lang="en-US" dirty="0"/>
              <a:t>Web Advertising </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6</a:t>
            </a:r>
            <a:r>
              <a:rPr lang="el-GR" sz="2400" b="1" dirty="0" smtClean="0"/>
              <a:t>:</a:t>
            </a:r>
            <a:r>
              <a:rPr lang="en-US" sz="2400" b="1" dirty="0" smtClean="0"/>
              <a:t> </a:t>
            </a:r>
            <a:r>
              <a:rPr lang="en-US" sz="2400" dirty="0"/>
              <a:t>Web Mining </a:t>
            </a:r>
            <a:endParaRPr lang="en-US" sz="2400" dirty="0" smtClean="0"/>
          </a:p>
          <a:p>
            <a:pPr algn="l"/>
            <a:r>
              <a:rPr lang="el-GR" sz="2400" b="1" dirty="0" smtClean="0"/>
              <a:t>Διδάσκων: </a:t>
            </a:r>
            <a:r>
              <a:rPr lang="el-GR" sz="2400" dirty="0"/>
              <a:t>Μιχάλης </a:t>
            </a:r>
            <a:r>
              <a:rPr lang="el-GR" sz="2400" dirty="0" err="1"/>
              <a:t>Βαζιργιάννης</a:t>
            </a:r>
            <a:endParaRPr lang="el-GR" sz="2400" dirty="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3647578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CN" b="1" dirty="0" smtClean="0"/>
              <a:t>Advertising</a:t>
            </a:r>
          </a:p>
        </p:txBody>
      </p:sp>
      <p:sp>
        <p:nvSpPr>
          <p:cNvPr id="6147" name="Rectangle 3"/>
          <p:cNvSpPr>
            <a:spLocks noGrp="1" noChangeArrowheads="1"/>
          </p:cNvSpPr>
          <p:nvPr>
            <p:ph type="body" idx="1"/>
          </p:nvPr>
        </p:nvSpPr>
        <p:spPr/>
        <p:txBody>
          <a:bodyPr/>
          <a:lstStyle/>
          <a:p>
            <a:pPr eaLnBrk="1" hangingPunct="1"/>
            <a:r>
              <a:rPr lang="en-US" altLang="zh-CN" smtClean="0"/>
              <a:t>Why is the advertising important?</a:t>
            </a:r>
          </a:p>
          <a:p>
            <a:pPr eaLnBrk="1" hangingPunct="1">
              <a:buFontTx/>
              <a:buNone/>
            </a:pPr>
            <a:r>
              <a:rPr lang="en-US" altLang="zh-CN" smtClean="0"/>
              <a:t>	</a:t>
            </a:r>
            <a:r>
              <a:rPr lang="en-US" altLang="zh-CN" sz="2400" smtClean="0"/>
              <a:t>“Advertising is a form of communication that typically attempts to persuade potential customers to purchase or to consume more of a particular brand of product or service. ”</a:t>
            </a:r>
          </a:p>
          <a:p>
            <a:pPr algn="r" eaLnBrk="1" hangingPunct="1">
              <a:buFontTx/>
              <a:buNone/>
            </a:pPr>
            <a:r>
              <a:rPr lang="en-US" altLang="zh-CN" sz="2400" smtClean="0"/>
              <a:t>---- Wikipedia</a:t>
            </a:r>
          </a:p>
        </p:txBody>
      </p:sp>
      <p:sp>
        <p:nvSpPr>
          <p:cNvPr id="6150"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2311043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altLang="zh-CN" b="1" smtClean="0"/>
              <a:t>The advertising market</a:t>
            </a:r>
          </a:p>
        </p:txBody>
      </p:sp>
      <p:sp>
        <p:nvSpPr>
          <p:cNvPr id="7171" name="Rectangle 3"/>
          <p:cNvSpPr>
            <a:spLocks noGrp="1" noChangeArrowheads="1"/>
          </p:cNvSpPr>
          <p:nvPr>
            <p:ph type="body" idx="1"/>
          </p:nvPr>
        </p:nvSpPr>
        <p:spPr>
          <a:xfrm>
            <a:off x="457200" y="1600200"/>
            <a:ext cx="8229600" cy="4852988"/>
          </a:xfrm>
        </p:spPr>
        <p:txBody>
          <a:bodyPr/>
          <a:lstStyle/>
          <a:p>
            <a:pPr eaLnBrk="1" hangingPunct="1">
              <a:lnSpc>
                <a:spcPct val="90000"/>
              </a:lnSpc>
            </a:pPr>
            <a:r>
              <a:rPr lang="en-US" altLang="zh-CN" sz="2400" dirty="0" smtClean="0"/>
              <a:t>According to &lt;&lt;The Economics&gt;&gt;, the global advertising industry was worth $428 billion in revenues in 2006.</a:t>
            </a:r>
          </a:p>
          <a:p>
            <a:pPr eaLnBrk="1" hangingPunct="1">
              <a:lnSpc>
                <a:spcPct val="90000"/>
              </a:lnSpc>
            </a:pPr>
            <a:r>
              <a:rPr lang="en-US" altLang="zh-CN" sz="2400" dirty="0" smtClean="0"/>
              <a:t>The global advertising market grew to just over $600 billion in 2007, according to The Kelsey Group.</a:t>
            </a:r>
          </a:p>
          <a:p>
            <a:pPr eaLnBrk="1" hangingPunct="1">
              <a:lnSpc>
                <a:spcPct val="90000"/>
              </a:lnSpc>
            </a:pPr>
            <a:r>
              <a:rPr lang="en-US" altLang="zh-CN" sz="2400" dirty="0" smtClean="0"/>
              <a:t>The United States is the world’s largest advertising market who worth $172 billion in 2008, increased by 53% in last ten years.</a:t>
            </a:r>
          </a:p>
          <a:p>
            <a:pPr eaLnBrk="1" hangingPunct="1">
              <a:lnSpc>
                <a:spcPct val="90000"/>
              </a:lnSpc>
            </a:pPr>
            <a:r>
              <a:rPr lang="en-US" altLang="zh-CN" sz="2400" dirty="0" smtClean="0"/>
              <a:t>The world’s second largest advertising market is China who worth $50 billion, increased by 1200% in the last ten years. </a:t>
            </a:r>
          </a:p>
          <a:p>
            <a:pPr eaLnBrk="1" hangingPunct="1">
              <a:lnSpc>
                <a:spcPct val="90000"/>
              </a:lnSpc>
            </a:pPr>
            <a:r>
              <a:rPr lang="en-US" altLang="zh-CN" sz="2400" dirty="0" smtClean="0"/>
              <a:t>Followed by Japan who worth $34 billion, UK and German.</a:t>
            </a:r>
          </a:p>
          <a:p>
            <a:pPr eaLnBrk="1" hangingPunct="1">
              <a:lnSpc>
                <a:spcPct val="90000"/>
              </a:lnSpc>
            </a:pPr>
            <a:endParaRPr lang="en-US" altLang="zh-CN" sz="2400" dirty="0" smtClean="0"/>
          </a:p>
        </p:txBody>
      </p:sp>
      <p:sp>
        <p:nvSpPr>
          <p:cNvPr id="7174"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537093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sz="4000" b="1" dirty="0" smtClean="0"/>
              <a:t>Categories of the advertising</a:t>
            </a:r>
            <a:r>
              <a:rPr lang="en-US" altLang="zh-CN" sz="4000" dirty="0" smtClean="0"/>
              <a:t> </a:t>
            </a:r>
          </a:p>
        </p:txBody>
      </p:sp>
      <p:sp>
        <p:nvSpPr>
          <p:cNvPr id="9219" name="Rectangle 3"/>
          <p:cNvSpPr>
            <a:spLocks noGrp="1" noChangeArrowheads="1"/>
          </p:cNvSpPr>
          <p:nvPr>
            <p:ph type="body" idx="1"/>
          </p:nvPr>
        </p:nvSpPr>
        <p:spPr>
          <a:xfrm>
            <a:off x="468313" y="1412875"/>
            <a:ext cx="4619625" cy="4525963"/>
          </a:xfrm>
        </p:spPr>
        <p:txBody>
          <a:bodyPr/>
          <a:lstStyle/>
          <a:p>
            <a:pPr eaLnBrk="1" hangingPunct="1"/>
            <a:r>
              <a:rPr lang="en-US" altLang="zh-CN" b="1" dirty="0" smtClean="0"/>
              <a:t>The traditional one:</a:t>
            </a:r>
          </a:p>
          <a:p>
            <a:pPr eaLnBrk="1" hangingPunct="1">
              <a:buFontTx/>
              <a:buNone/>
            </a:pPr>
            <a:r>
              <a:rPr lang="en-US" altLang="zh-CN" sz="2800" dirty="0" smtClean="0"/>
              <a:t>	Based on the traditional media: television, radio, newspapers, billboard.</a:t>
            </a:r>
          </a:p>
          <a:p>
            <a:pPr eaLnBrk="1" hangingPunct="1">
              <a:buFontTx/>
              <a:buNone/>
            </a:pPr>
            <a:endParaRPr lang="en-US" altLang="zh-CN" dirty="0" smtClean="0"/>
          </a:p>
          <a:p>
            <a:pPr eaLnBrk="1" hangingPunct="1"/>
            <a:r>
              <a:rPr lang="en-US" altLang="zh-CN" b="1" dirty="0" smtClean="0"/>
              <a:t>The new one:</a:t>
            </a:r>
          </a:p>
          <a:p>
            <a:pPr eaLnBrk="1" hangingPunct="1">
              <a:buFontTx/>
              <a:buNone/>
            </a:pPr>
            <a:r>
              <a:rPr lang="en-US" altLang="zh-CN" sz="2800" dirty="0" smtClean="0"/>
              <a:t>	Based on the internet: Web (online) advertising.</a:t>
            </a:r>
          </a:p>
        </p:txBody>
      </p:sp>
      <p:pic>
        <p:nvPicPr>
          <p:cNvPr id="9220" name="Picture 4" descr="traditional_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484313"/>
            <a:ext cx="29527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web_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076700"/>
            <a:ext cx="29527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650632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b="1" dirty="0" smtClean="0"/>
              <a:t>Traditional advertising</a:t>
            </a:r>
          </a:p>
        </p:txBody>
      </p:sp>
      <p:sp>
        <p:nvSpPr>
          <p:cNvPr id="10243" name="Rectangle 3"/>
          <p:cNvSpPr>
            <a:spLocks noGrp="1" noChangeArrowheads="1"/>
          </p:cNvSpPr>
          <p:nvPr>
            <p:ph type="body" idx="1"/>
          </p:nvPr>
        </p:nvSpPr>
        <p:spPr/>
        <p:txBody>
          <a:bodyPr/>
          <a:lstStyle/>
          <a:p>
            <a:pPr eaLnBrk="1" hangingPunct="1">
              <a:buFontTx/>
              <a:buNone/>
            </a:pPr>
            <a:r>
              <a:rPr lang="en-US" altLang="zh-CN" smtClean="0"/>
              <a:t>Forms:</a:t>
            </a:r>
          </a:p>
          <a:p>
            <a:pPr eaLnBrk="1" hangingPunct="1">
              <a:buFontTx/>
              <a:buNone/>
            </a:pPr>
            <a:r>
              <a:rPr lang="en-US" altLang="zh-CN" smtClean="0"/>
              <a:t>	</a:t>
            </a:r>
            <a:r>
              <a:rPr lang="en-US" altLang="zh-CN" sz="2800" smtClean="0"/>
              <a:t>Television, Radio, Newspaper, Magazine, Billboard, Outdoor, etc.</a:t>
            </a:r>
            <a:endParaRPr lang="en-US" altLang="zh-CN" sz="3600" smtClean="0"/>
          </a:p>
        </p:txBody>
      </p:sp>
      <p:pic>
        <p:nvPicPr>
          <p:cNvPr id="10244" name="Picture 4" descr="news-google-tv-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16338"/>
            <a:ext cx="21447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ill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716338"/>
            <a:ext cx="2624137"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newspapaer 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716338"/>
            <a:ext cx="219551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Footer Placeholder 10"/>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321659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b="1" dirty="0" smtClean="0"/>
              <a:t>Traditional advertising</a:t>
            </a:r>
          </a:p>
        </p:txBody>
      </p:sp>
      <p:sp>
        <p:nvSpPr>
          <p:cNvPr id="11267" name="Rectangle 3"/>
          <p:cNvSpPr>
            <a:spLocks noGrp="1" noChangeArrowheads="1"/>
          </p:cNvSpPr>
          <p:nvPr>
            <p:ph type="body" idx="1"/>
          </p:nvPr>
        </p:nvSpPr>
        <p:spPr>
          <a:xfrm>
            <a:off x="395288" y="1341438"/>
            <a:ext cx="8229600" cy="5183187"/>
          </a:xfrm>
        </p:spPr>
        <p:txBody>
          <a:bodyPr/>
          <a:lstStyle/>
          <a:p>
            <a:pPr eaLnBrk="1" hangingPunct="1">
              <a:lnSpc>
                <a:spcPct val="80000"/>
              </a:lnSpc>
              <a:buFontTx/>
              <a:buNone/>
            </a:pPr>
            <a:r>
              <a:rPr lang="en-US" altLang="zh-CN" sz="2400" dirty="0" smtClean="0"/>
              <a:t>Advantages:</a:t>
            </a:r>
          </a:p>
          <a:p>
            <a:pPr eaLnBrk="1" hangingPunct="1">
              <a:lnSpc>
                <a:spcPct val="80000"/>
              </a:lnSpc>
            </a:pPr>
            <a:r>
              <a:rPr lang="en-US" altLang="zh-CN" sz="2000" dirty="0" smtClean="0"/>
              <a:t>Huge coverage</a:t>
            </a:r>
          </a:p>
          <a:p>
            <a:pPr eaLnBrk="1" hangingPunct="1">
              <a:lnSpc>
                <a:spcPct val="80000"/>
              </a:lnSpc>
            </a:pPr>
            <a:r>
              <a:rPr lang="en-US" altLang="zh-CN" sz="2000" dirty="0" smtClean="0"/>
              <a:t>Big spread range</a:t>
            </a:r>
          </a:p>
          <a:p>
            <a:pPr eaLnBrk="1" hangingPunct="1">
              <a:lnSpc>
                <a:spcPct val="80000"/>
              </a:lnSpc>
              <a:buFontTx/>
              <a:buNone/>
            </a:pPr>
            <a:r>
              <a:rPr lang="en-US" altLang="zh-CN" sz="2000" dirty="0" smtClean="0"/>
              <a:t>	Example: there are more than 1 billion audiences watched the Beijing Olympic Games Opening Ceremony all over the world!</a:t>
            </a:r>
          </a:p>
          <a:p>
            <a:pPr eaLnBrk="1" hangingPunct="1">
              <a:lnSpc>
                <a:spcPct val="80000"/>
              </a:lnSpc>
              <a:buFontTx/>
              <a:buNone/>
            </a:pPr>
            <a:r>
              <a:rPr lang="en-US" altLang="zh-CN" sz="2400" dirty="0" smtClean="0"/>
              <a:t>Defects:</a:t>
            </a:r>
          </a:p>
          <a:p>
            <a:pPr eaLnBrk="1" hangingPunct="1">
              <a:lnSpc>
                <a:spcPct val="80000"/>
              </a:lnSpc>
            </a:pPr>
            <a:r>
              <a:rPr lang="en-US" altLang="zh-CN" sz="2000" dirty="0" smtClean="0"/>
              <a:t>High investment</a:t>
            </a:r>
          </a:p>
          <a:p>
            <a:pPr eaLnBrk="1" hangingPunct="1">
              <a:lnSpc>
                <a:spcPct val="80000"/>
              </a:lnSpc>
              <a:buFontTx/>
              <a:buNone/>
            </a:pPr>
            <a:r>
              <a:rPr lang="en-US" altLang="zh-CN" sz="2000" dirty="0" smtClean="0"/>
              <a:t>	The cost of the advertisement in the Opening Ceremony is about $49,000 per second! </a:t>
            </a:r>
          </a:p>
          <a:p>
            <a:pPr eaLnBrk="1" hangingPunct="1">
              <a:lnSpc>
                <a:spcPct val="80000"/>
              </a:lnSpc>
            </a:pPr>
            <a:r>
              <a:rPr lang="en-US" altLang="zh-CN" sz="2000" dirty="0" smtClean="0"/>
              <a:t>The ROI (return on investment) is low</a:t>
            </a:r>
          </a:p>
          <a:p>
            <a:pPr eaLnBrk="1" hangingPunct="1">
              <a:lnSpc>
                <a:spcPct val="80000"/>
              </a:lnSpc>
              <a:buFontTx/>
              <a:buNone/>
            </a:pPr>
            <a:r>
              <a:rPr lang="en-US" altLang="zh-CN" sz="2000" dirty="0" smtClean="0"/>
              <a:t>	“Half the money I spend on advertising is wasted, the trouble is, I don’t know which half.”</a:t>
            </a:r>
          </a:p>
          <a:p>
            <a:pPr eaLnBrk="1" hangingPunct="1">
              <a:lnSpc>
                <a:spcPct val="80000"/>
              </a:lnSpc>
              <a:buFontTx/>
              <a:buNone/>
            </a:pPr>
            <a:r>
              <a:rPr lang="en-US" altLang="zh-CN" sz="2000" dirty="0" smtClean="0"/>
              <a:t>	---- John Nelson Wanamaker</a:t>
            </a:r>
          </a:p>
        </p:txBody>
      </p:sp>
      <p:sp>
        <p:nvSpPr>
          <p:cNvPr id="11270"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4882595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0825" y="188913"/>
            <a:ext cx="8675688" cy="1655762"/>
          </a:xfrm>
        </p:spPr>
        <p:txBody>
          <a:bodyPr/>
          <a:lstStyle/>
          <a:p>
            <a:pPr algn="l" eaLnBrk="1" hangingPunct="1"/>
            <a:r>
              <a:rPr lang="en-US" altLang="zh-CN" sz="3200" smtClean="0"/>
              <a:t>The traditional advertising is still a major component of the advertising market, however, it is challenged by Online advertising…</a:t>
            </a:r>
          </a:p>
        </p:txBody>
      </p:sp>
      <p:pic>
        <p:nvPicPr>
          <p:cNvPr id="13315" name="Picture 5" descr="US_advertising_and_maketing_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842486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093366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n-US" dirty="0"/>
              <a:t>Web personalization and recommendations (collaborative filtering</a:t>
            </a:r>
            <a:r>
              <a:rPr lang="en-US" dirty="0" smtClean="0"/>
              <a:t>)</a:t>
            </a:r>
            <a:endParaRPr lang="en-US" dirty="0"/>
          </a:p>
          <a:p>
            <a:r>
              <a:rPr lang="en-US" dirty="0"/>
              <a:t>Web Advertising </a:t>
            </a:r>
          </a:p>
          <a:p>
            <a:pPr marL="0" indent="0">
              <a:buNone/>
            </a:pP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b="1" dirty="0" smtClean="0"/>
              <a:t>Online advertising</a:t>
            </a:r>
          </a:p>
        </p:txBody>
      </p:sp>
      <p:sp>
        <p:nvSpPr>
          <p:cNvPr id="14339" name="Rectangle 3"/>
          <p:cNvSpPr>
            <a:spLocks noGrp="1" noChangeArrowheads="1"/>
          </p:cNvSpPr>
          <p:nvPr>
            <p:ph type="body" idx="1"/>
          </p:nvPr>
        </p:nvSpPr>
        <p:spPr>
          <a:xfrm>
            <a:off x="395288" y="1412875"/>
            <a:ext cx="8229600" cy="4968875"/>
          </a:xfrm>
        </p:spPr>
        <p:txBody>
          <a:bodyPr>
            <a:normAutofit lnSpcReduction="10000"/>
          </a:bodyPr>
          <a:lstStyle/>
          <a:p>
            <a:pPr eaLnBrk="1" hangingPunct="1">
              <a:lnSpc>
                <a:spcPct val="90000"/>
              </a:lnSpc>
            </a:pPr>
            <a:r>
              <a:rPr lang="en-US" altLang="zh-CN" smtClean="0"/>
              <a:t>Forms:</a:t>
            </a:r>
          </a:p>
          <a:p>
            <a:pPr eaLnBrk="1" hangingPunct="1">
              <a:lnSpc>
                <a:spcPct val="90000"/>
              </a:lnSpc>
              <a:buFontTx/>
              <a:buNone/>
            </a:pPr>
            <a:r>
              <a:rPr lang="en-US" altLang="zh-CN" smtClean="0"/>
              <a:t>	</a:t>
            </a:r>
            <a:r>
              <a:rPr lang="en-US" altLang="zh-CN" sz="2800" smtClean="0"/>
              <a:t>Online advertising is a form of promotion that uses the Internet and World Wide Web for the expressed purpose of delivering marketing messages to attract customers. </a:t>
            </a:r>
          </a:p>
          <a:p>
            <a:pPr algn="r" eaLnBrk="1" hangingPunct="1">
              <a:lnSpc>
                <a:spcPct val="90000"/>
              </a:lnSpc>
              <a:buFontTx/>
              <a:buNone/>
            </a:pPr>
            <a:r>
              <a:rPr lang="en-US" altLang="zh-CN" sz="2800" smtClean="0"/>
              <a:t>	------ Wikipedia</a:t>
            </a:r>
            <a:endParaRPr lang="en-US" altLang="zh-CN" smtClean="0"/>
          </a:p>
          <a:p>
            <a:pPr eaLnBrk="1" hangingPunct="1">
              <a:lnSpc>
                <a:spcPct val="90000"/>
              </a:lnSpc>
            </a:pPr>
            <a:r>
              <a:rPr lang="en-US" altLang="zh-CN" smtClean="0"/>
              <a:t>Categories:</a:t>
            </a:r>
          </a:p>
          <a:p>
            <a:pPr lvl="1" eaLnBrk="1" hangingPunct="1">
              <a:lnSpc>
                <a:spcPct val="90000"/>
              </a:lnSpc>
            </a:pPr>
            <a:r>
              <a:rPr lang="en-US" altLang="zh-CN" smtClean="0"/>
              <a:t>CPI</a:t>
            </a:r>
          </a:p>
          <a:p>
            <a:pPr lvl="1" eaLnBrk="1" hangingPunct="1">
              <a:lnSpc>
                <a:spcPct val="90000"/>
              </a:lnSpc>
            </a:pPr>
            <a:r>
              <a:rPr lang="en-US" altLang="zh-CN" smtClean="0"/>
              <a:t>CPC</a:t>
            </a:r>
          </a:p>
          <a:p>
            <a:pPr lvl="1" eaLnBrk="1" hangingPunct="1">
              <a:lnSpc>
                <a:spcPct val="90000"/>
              </a:lnSpc>
            </a:pPr>
            <a:r>
              <a:rPr lang="en-US" altLang="zh-CN" smtClean="0"/>
              <a:t>CPA</a:t>
            </a:r>
          </a:p>
        </p:txBody>
      </p:sp>
      <p:sp>
        <p:nvSpPr>
          <p:cNvPr id="14342"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533995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b="1" dirty="0" smtClean="0"/>
              <a:t>Online advertising</a:t>
            </a:r>
          </a:p>
        </p:txBody>
      </p:sp>
      <p:sp>
        <p:nvSpPr>
          <p:cNvPr id="15363" name="Rectangle 3"/>
          <p:cNvSpPr>
            <a:spLocks noGrp="1" noChangeArrowheads="1"/>
          </p:cNvSpPr>
          <p:nvPr>
            <p:ph type="body" idx="1"/>
          </p:nvPr>
        </p:nvSpPr>
        <p:spPr/>
        <p:txBody>
          <a:bodyPr/>
          <a:lstStyle/>
          <a:p>
            <a:pPr eaLnBrk="1" hangingPunct="1">
              <a:lnSpc>
                <a:spcPct val="90000"/>
              </a:lnSpc>
            </a:pPr>
            <a:r>
              <a:rPr lang="en-US" altLang="zh-CN" sz="3600" b="1" dirty="0" smtClean="0"/>
              <a:t>CPI (CPM)</a:t>
            </a:r>
          </a:p>
          <a:p>
            <a:pPr eaLnBrk="1" hangingPunct="1">
              <a:lnSpc>
                <a:spcPct val="90000"/>
              </a:lnSpc>
              <a:buFontTx/>
              <a:buNone/>
            </a:pPr>
            <a:r>
              <a:rPr lang="en-US" altLang="zh-CN" sz="3600" b="1" dirty="0" smtClean="0"/>
              <a:t>	</a:t>
            </a:r>
            <a:r>
              <a:rPr lang="en-US" altLang="zh-CN" dirty="0" smtClean="0"/>
              <a:t>Cost Per Impression, often abbreviated to CPI, is a phrase often used in online advertising and marketing related to web traffic. It is used for measuring the worth and cost of a specific e-marketing campaign. It is also called CPM, Cost Per Mille. “Per mille" means per thousand impressions.</a:t>
            </a:r>
          </a:p>
        </p:txBody>
      </p:sp>
      <p:sp>
        <p:nvSpPr>
          <p:cNvPr id="15366"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9146310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CN" b="1" dirty="0" smtClean="0"/>
              <a:t>Online advertising</a:t>
            </a:r>
          </a:p>
        </p:txBody>
      </p:sp>
      <p:sp>
        <p:nvSpPr>
          <p:cNvPr id="16387" name="Rectangle 3"/>
          <p:cNvSpPr>
            <a:spLocks noGrp="1" noChangeArrowheads="1"/>
          </p:cNvSpPr>
          <p:nvPr>
            <p:ph type="body" idx="1"/>
          </p:nvPr>
        </p:nvSpPr>
        <p:spPr>
          <a:xfrm>
            <a:off x="468313" y="1341438"/>
            <a:ext cx="8229600" cy="4525962"/>
          </a:xfrm>
        </p:spPr>
        <p:txBody>
          <a:bodyPr/>
          <a:lstStyle/>
          <a:p>
            <a:pPr eaLnBrk="1" hangingPunct="1"/>
            <a:r>
              <a:rPr lang="en-US" altLang="zh-CN" smtClean="0"/>
              <a:t>Example</a:t>
            </a:r>
          </a:p>
          <a:p>
            <a:pPr eaLnBrk="1" hangingPunct="1"/>
            <a:endParaRPr lang="en-US" altLang="zh-CN" smtClean="0"/>
          </a:p>
        </p:txBody>
      </p:sp>
      <p:pic>
        <p:nvPicPr>
          <p:cNvPr id="16388" name="Picture 4" descr="cpi_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79216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927986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b="1" dirty="0" smtClean="0"/>
              <a:t>Online advertising</a:t>
            </a:r>
          </a:p>
        </p:txBody>
      </p:sp>
      <p:sp>
        <p:nvSpPr>
          <p:cNvPr id="17411" name="Rectangle 3"/>
          <p:cNvSpPr>
            <a:spLocks noGrp="1" noChangeArrowheads="1"/>
          </p:cNvSpPr>
          <p:nvPr>
            <p:ph type="body" idx="1"/>
          </p:nvPr>
        </p:nvSpPr>
        <p:spPr/>
        <p:txBody>
          <a:bodyPr/>
          <a:lstStyle/>
          <a:p>
            <a:pPr eaLnBrk="1" hangingPunct="1"/>
            <a:r>
              <a:rPr lang="en-US" altLang="zh-CN" sz="3600" b="1" dirty="0" smtClean="0"/>
              <a:t>CPC</a:t>
            </a:r>
          </a:p>
          <a:p>
            <a:pPr eaLnBrk="1" hangingPunct="1">
              <a:buFontTx/>
              <a:buNone/>
            </a:pPr>
            <a:r>
              <a:rPr lang="en-US" altLang="zh-CN" sz="3600" dirty="0" smtClean="0"/>
              <a:t>	</a:t>
            </a:r>
            <a:r>
              <a:rPr lang="en-US" altLang="zh-CN" dirty="0" smtClean="0"/>
              <a:t>Cost Per Click (CPC) is the amount  an advertiser pays search engines and other Internet publishers for a single click on its advertisement that brings one visitor to its website. </a:t>
            </a:r>
          </a:p>
        </p:txBody>
      </p:sp>
      <p:sp>
        <p:nvSpPr>
          <p:cNvPr id="17414"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35072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b="1" dirty="0" smtClean="0"/>
              <a:t>Online advertising</a:t>
            </a:r>
          </a:p>
        </p:txBody>
      </p:sp>
      <p:pic>
        <p:nvPicPr>
          <p:cNvPr id="18436" name="Picture 4" descr="cpc_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6327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608786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b="1" dirty="0" smtClean="0"/>
              <a:t>Online advertising</a:t>
            </a:r>
          </a:p>
        </p:txBody>
      </p:sp>
      <p:sp>
        <p:nvSpPr>
          <p:cNvPr id="19459" name="Rectangle 3"/>
          <p:cNvSpPr>
            <a:spLocks noGrp="1" noChangeArrowheads="1"/>
          </p:cNvSpPr>
          <p:nvPr>
            <p:ph type="body" idx="1"/>
          </p:nvPr>
        </p:nvSpPr>
        <p:spPr/>
        <p:txBody>
          <a:bodyPr/>
          <a:lstStyle/>
          <a:p>
            <a:pPr eaLnBrk="1" hangingPunct="1"/>
            <a:r>
              <a:rPr lang="en-US" altLang="zh-CN" sz="3600" b="1" dirty="0" smtClean="0"/>
              <a:t>CPA</a:t>
            </a:r>
          </a:p>
          <a:p>
            <a:pPr eaLnBrk="1" hangingPunct="1">
              <a:buFontTx/>
              <a:buNone/>
            </a:pPr>
            <a:r>
              <a:rPr lang="en-US" altLang="zh-CN" sz="3600" b="1" dirty="0" smtClean="0"/>
              <a:t>	</a:t>
            </a:r>
            <a:r>
              <a:rPr lang="en-US" altLang="zh-CN" dirty="0" smtClean="0"/>
              <a:t>Cost Per Action or CPA (sometimes known as Pay Per Action or PPA) is an online advertising pricing model, where the advertiser pays for each specified action (a purchase, a form submission, and so on) linked to the advertisement.</a:t>
            </a:r>
          </a:p>
        </p:txBody>
      </p:sp>
      <p:sp>
        <p:nvSpPr>
          <p:cNvPr id="19462"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9614803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b="1" dirty="0" smtClean="0"/>
              <a:t>Online advertising</a:t>
            </a:r>
          </a:p>
        </p:txBody>
      </p:sp>
      <p:sp>
        <p:nvSpPr>
          <p:cNvPr id="21507" name="Rectangle 3"/>
          <p:cNvSpPr>
            <a:spLocks noGrp="1" noChangeArrowheads="1"/>
          </p:cNvSpPr>
          <p:nvPr>
            <p:ph type="body" idx="1"/>
          </p:nvPr>
        </p:nvSpPr>
        <p:spPr>
          <a:xfrm>
            <a:off x="468313" y="1268413"/>
            <a:ext cx="8229600" cy="4525962"/>
          </a:xfrm>
        </p:spPr>
        <p:txBody>
          <a:bodyPr>
            <a:normAutofit fontScale="92500"/>
          </a:bodyPr>
          <a:lstStyle/>
          <a:p>
            <a:pPr eaLnBrk="1" hangingPunct="1"/>
            <a:r>
              <a:rPr lang="en-US" altLang="zh-CN" sz="2800" smtClean="0"/>
              <a:t>Online advertising is targeted.</a:t>
            </a:r>
          </a:p>
          <a:p>
            <a:pPr eaLnBrk="1" hangingPunct="1">
              <a:buFontTx/>
              <a:buNone/>
            </a:pPr>
            <a:r>
              <a:rPr lang="en-US" altLang="zh-CN" sz="2400" smtClean="0"/>
              <a:t>	Ensure that ad  viewers are the ones most likely to buy. </a:t>
            </a:r>
          </a:p>
          <a:p>
            <a:pPr eaLnBrk="1" hangingPunct="1"/>
            <a:r>
              <a:rPr lang="en-US" altLang="zh-CN" sz="2800" smtClean="0"/>
              <a:t>Online advertising enables </a:t>
            </a:r>
            <a:r>
              <a:rPr lang="en-US" altLang="zh-CN" sz="2800" i="1" smtClean="0"/>
              <a:t>good conversion tracking.</a:t>
            </a:r>
          </a:p>
          <a:p>
            <a:pPr eaLnBrk="1" hangingPunct="1">
              <a:buFontTx/>
              <a:buNone/>
            </a:pPr>
            <a:r>
              <a:rPr lang="en-US" altLang="zh-CN" sz="2400" smtClean="0"/>
              <a:t>	Tracking the reach of newspaper and television advertisements is difficult.  However, internet advertising allows advertiser to track: </a:t>
            </a:r>
          </a:p>
          <a:p>
            <a:pPr eaLnBrk="1" hangingPunct="1">
              <a:buFontTx/>
              <a:buChar char="-"/>
            </a:pPr>
            <a:r>
              <a:rPr lang="en-US" altLang="zh-CN" sz="2400" smtClean="0"/>
              <a:t>number of impressions (how many people see it), </a:t>
            </a:r>
          </a:p>
          <a:p>
            <a:pPr eaLnBrk="1" hangingPunct="1">
              <a:buFontTx/>
              <a:buChar char="-"/>
            </a:pPr>
            <a:r>
              <a:rPr lang="en-US" altLang="zh-CN" sz="2400" smtClean="0"/>
              <a:t># visits their business web site gets from particular ads, </a:t>
            </a:r>
          </a:p>
          <a:p>
            <a:pPr eaLnBrk="1" hangingPunct="1">
              <a:buFontTx/>
              <a:buChar char="-"/>
            </a:pPr>
            <a:r>
              <a:rPr lang="en-US" altLang="zh-CN" sz="2400" smtClean="0"/>
              <a:t>conversion rates internet advertisements are getting.</a:t>
            </a:r>
          </a:p>
          <a:p>
            <a:pPr eaLnBrk="1" hangingPunct="1">
              <a:buFontTx/>
              <a:buNone/>
            </a:pPr>
            <a:r>
              <a:rPr lang="en-US" altLang="zh-CN" sz="2400" smtClean="0"/>
              <a:t>y. </a:t>
            </a:r>
            <a:endParaRPr lang="en-US" altLang="zh-CN" sz="2000" smtClean="0"/>
          </a:p>
        </p:txBody>
      </p:sp>
      <p:sp>
        <p:nvSpPr>
          <p:cNvPr id="21510"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22438245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b="1" dirty="0" smtClean="0"/>
              <a:t>Online advertising</a:t>
            </a:r>
          </a:p>
        </p:txBody>
      </p:sp>
      <p:sp>
        <p:nvSpPr>
          <p:cNvPr id="22531" name="Rectangle 3"/>
          <p:cNvSpPr>
            <a:spLocks noGrp="1" noChangeArrowheads="1"/>
          </p:cNvSpPr>
          <p:nvPr>
            <p:ph type="body" idx="1"/>
          </p:nvPr>
        </p:nvSpPr>
        <p:spPr/>
        <p:txBody>
          <a:bodyPr/>
          <a:lstStyle/>
          <a:p>
            <a:pPr eaLnBrk="1" hangingPunct="1"/>
            <a:r>
              <a:rPr lang="en-US" altLang="zh-CN" sz="2800" dirty="0" smtClean="0"/>
              <a:t>Online advertising can be much cheaper.</a:t>
            </a:r>
          </a:p>
          <a:p>
            <a:pPr eaLnBrk="1" hangingPunct="1">
              <a:buFontTx/>
              <a:buNone/>
            </a:pPr>
            <a:r>
              <a:rPr lang="en-US" altLang="zh-CN" sz="2800" dirty="0" smtClean="0"/>
              <a:t>	</a:t>
            </a:r>
            <a:r>
              <a:rPr lang="en-US" altLang="zh-CN" sz="2400" dirty="0" smtClean="0"/>
              <a:t>Because of the targeted nature of internet advertising and the ability to track the effectiveness of ads, conversion rates from internet advertising is typically much better than traditional mediums. </a:t>
            </a:r>
          </a:p>
          <a:p>
            <a:pPr eaLnBrk="1" hangingPunct="1">
              <a:buFontTx/>
              <a:buNone/>
            </a:pPr>
            <a:r>
              <a:rPr lang="en-US" altLang="zh-CN" sz="2400" dirty="0" smtClean="0"/>
              <a:t>	So the ROI can be much higher.</a:t>
            </a:r>
          </a:p>
          <a:p>
            <a:pPr eaLnBrk="1" hangingPunct="1"/>
            <a:endParaRPr lang="en-US" altLang="zh-CN" sz="2400" dirty="0" smtClean="0"/>
          </a:p>
        </p:txBody>
      </p:sp>
      <p:sp>
        <p:nvSpPr>
          <p:cNvPr id="22534"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877627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zh-CN" b="1" smtClean="0"/>
              <a:t>Online advertising market</a:t>
            </a:r>
          </a:p>
        </p:txBody>
      </p:sp>
      <p:pic>
        <p:nvPicPr>
          <p:cNvPr id="24579" name="Picture 4" descr="internet_advertising_q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8748712"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355438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b="1" smtClean="0"/>
              <a:t>Online advertising market</a:t>
            </a:r>
          </a:p>
        </p:txBody>
      </p:sp>
      <p:pic>
        <p:nvPicPr>
          <p:cNvPr id="25603" name="Picture 4" descr="us_web_ad_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4882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416211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5800" y="2130425"/>
            <a:ext cx="7772400" cy="1730623"/>
          </a:xfrm>
        </p:spPr>
        <p:txBody>
          <a:bodyPr>
            <a:normAutofit fontScale="90000"/>
          </a:bodyPr>
          <a:lstStyle/>
          <a:p>
            <a:pPr algn="l"/>
            <a:r>
              <a:rPr lang="en-US" dirty="0"/>
              <a:t>Web personalization and recommendations (collaborative filtering</a:t>
            </a:r>
            <a:r>
              <a:rPr lang="en-US" dirty="0" smtClean="0"/>
              <a:t>)</a:t>
            </a:r>
            <a:r>
              <a:rPr lang="en-US" dirty="0"/>
              <a:t>	</a:t>
            </a:r>
          </a:p>
        </p:txBody>
      </p:sp>
      <p:sp>
        <p:nvSpPr>
          <p:cNvPr id="6" name="Θέση κειμένου 5"/>
          <p:cNvSpPr txBox="1">
            <a:spLocks/>
          </p:cNvSpPr>
          <p:nvPr/>
        </p:nvSpPr>
        <p:spPr>
          <a:xfrm>
            <a:off x="683568" y="4305077"/>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Μάθημα: </a:t>
            </a:r>
            <a:r>
              <a:rPr lang="el-GR" sz="2400" dirty="0"/>
              <a:t>Εξόρυξη γνώσης από Βάσεις Δεδομένων και τον Παγκόσμιο Ιστό</a:t>
            </a:r>
            <a:endParaRPr lang="en-US" sz="2400" dirty="0" smtClean="0"/>
          </a:p>
          <a:p>
            <a:pPr algn="l"/>
            <a:r>
              <a:rPr lang="el-GR" sz="2400" b="1" dirty="0" smtClean="0"/>
              <a:t>Ενότητα </a:t>
            </a:r>
            <a:r>
              <a:rPr lang="en-US" sz="2400" b="1" dirty="0" smtClean="0"/>
              <a:t># 6</a:t>
            </a:r>
            <a:r>
              <a:rPr lang="el-GR" sz="2400" b="1" dirty="0" smtClean="0"/>
              <a:t>:</a:t>
            </a:r>
            <a:r>
              <a:rPr lang="en-US" sz="2400" b="1" dirty="0" smtClean="0"/>
              <a:t> </a:t>
            </a:r>
            <a:r>
              <a:rPr lang="en-US" sz="2400" dirty="0"/>
              <a:t>Web Mining </a:t>
            </a:r>
            <a:endParaRPr lang="en-US" sz="2400" dirty="0" smtClean="0"/>
          </a:p>
          <a:p>
            <a:pPr algn="l"/>
            <a:r>
              <a:rPr lang="el-GR" sz="2400" b="1" dirty="0" smtClean="0"/>
              <a:t>Διδάσκων: </a:t>
            </a:r>
            <a:r>
              <a:rPr lang="el-GR" sz="2400" dirty="0"/>
              <a:t>Μιχάλης </a:t>
            </a:r>
            <a:r>
              <a:rPr lang="el-GR" sz="2400" dirty="0" err="1"/>
              <a:t>Βαζιργιάννης</a:t>
            </a:r>
            <a:endParaRPr lang="el-GR" sz="2400" dirty="0"/>
          </a:p>
          <a:p>
            <a:pPr algn="l"/>
            <a:r>
              <a:rPr lang="el-GR" sz="2400" b="1" dirty="0" smtClean="0"/>
              <a:t>Τμήμα: </a:t>
            </a:r>
            <a:r>
              <a:rPr lang="el-GR" sz="2400" dirty="0"/>
              <a:t>Προπτυχιακό Πρόγραμμα Σπουδών </a:t>
            </a:r>
            <a:r>
              <a:rPr lang="el-GR" sz="2400" dirty="0" smtClean="0"/>
              <a:t>“Πληροφορικής”</a:t>
            </a:r>
            <a:endParaRPr lang="el-GR" sz="2400" b="1" dirty="0"/>
          </a:p>
          <a:p>
            <a:pPr algn="l"/>
            <a:endParaRPr lang="el-GR" sz="2400" b="1" dirty="0"/>
          </a:p>
          <a:p>
            <a:pPr algn="l"/>
            <a:endParaRPr lang="el-GR" sz="2400" dirty="0" smtClean="0"/>
          </a:p>
          <a:p>
            <a:pPr algn="l"/>
            <a:endParaRPr lang="el-GR" sz="2400" dirty="0"/>
          </a:p>
        </p:txBody>
      </p:sp>
    </p:spTree>
    <p:extLst>
      <p:ext uri="{BB962C8B-B14F-4D97-AF65-F5344CB8AC3E}">
        <p14:creationId xmlns:p14="http://schemas.microsoft.com/office/powerpoint/2010/main" val="246490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b="1" dirty="0" smtClean="0"/>
              <a:t>Conclusion</a:t>
            </a:r>
          </a:p>
        </p:txBody>
      </p:sp>
      <p:sp>
        <p:nvSpPr>
          <p:cNvPr id="27651" name="Rectangle 3"/>
          <p:cNvSpPr>
            <a:spLocks noGrp="1" noChangeArrowheads="1"/>
          </p:cNvSpPr>
          <p:nvPr>
            <p:ph type="body" idx="1"/>
          </p:nvPr>
        </p:nvSpPr>
        <p:spPr>
          <a:xfrm>
            <a:off x="468313" y="1341438"/>
            <a:ext cx="8229600" cy="5256212"/>
          </a:xfrm>
        </p:spPr>
        <p:txBody>
          <a:bodyPr/>
          <a:lstStyle/>
          <a:p>
            <a:pPr eaLnBrk="1" hangingPunct="1"/>
            <a:r>
              <a:rPr lang="en-US" altLang="zh-CN" u="sng" smtClean="0"/>
              <a:t>Online advertising spreads fast.</a:t>
            </a:r>
          </a:p>
          <a:p>
            <a:pPr eaLnBrk="1" hangingPunct="1">
              <a:buFontTx/>
              <a:buNone/>
            </a:pPr>
            <a:r>
              <a:rPr lang="en-US" altLang="zh-CN" smtClean="0"/>
              <a:t>	its efficiency is much higher than the traditional way.</a:t>
            </a:r>
            <a:r>
              <a:rPr lang="en-US" altLang="zh-CN" sz="2800" smtClean="0"/>
              <a:t> </a:t>
            </a:r>
            <a:endParaRPr lang="en-US" altLang="zh-CN" smtClean="0"/>
          </a:p>
          <a:p>
            <a:pPr eaLnBrk="1" hangingPunct="1"/>
            <a:r>
              <a:rPr lang="en-US" altLang="zh-CN" u="sng" smtClean="0"/>
              <a:t>Online advertising can  track advertising effectiveness.</a:t>
            </a:r>
          </a:p>
          <a:p>
            <a:pPr eaLnBrk="1" hangingPunct="1"/>
            <a:r>
              <a:rPr lang="en-US" altLang="zh-CN" u="sng" smtClean="0"/>
              <a:t>Online advertising has a high ROI ( return on investment)</a:t>
            </a:r>
          </a:p>
          <a:p>
            <a:pPr eaLnBrk="1" hangingPunct="1"/>
            <a:endParaRPr lang="en-US" altLang="zh-CN" u="sng" smtClean="0"/>
          </a:p>
          <a:p>
            <a:pPr eaLnBrk="1" hangingPunct="1">
              <a:buFontTx/>
              <a:buNone/>
            </a:pPr>
            <a:r>
              <a:rPr lang="en-US" altLang="zh-CN" smtClean="0"/>
              <a:t>	</a:t>
            </a:r>
          </a:p>
        </p:txBody>
      </p:sp>
      <p:sp>
        <p:nvSpPr>
          <p:cNvPr id="27654"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52519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b="1" smtClean="0"/>
              <a:t>Search engine market share</a:t>
            </a:r>
          </a:p>
        </p:txBody>
      </p:sp>
      <p:sp>
        <p:nvSpPr>
          <p:cNvPr id="28675" name="Rectangle 3"/>
          <p:cNvSpPr>
            <a:spLocks noGrp="1" noChangeArrowheads="1"/>
          </p:cNvSpPr>
          <p:nvPr>
            <p:ph type="body" idx="1"/>
          </p:nvPr>
        </p:nvSpPr>
        <p:spPr>
          <a:xfrm>
            <a:off x="611188" y="5805488"/>
            <a:ext cx="8229600" cy="825500"/>
          </a:xfrm>
        </p:spPr>
        <p:txBody>
          <a:bodyPr/>
          <a:lstStyle/>
          <a:p>
            <a:pPr algn="ctr" eaLnBrk="1" hangingPunct="1">
              <a:buFontTx/>
              <a:buNone/>
            </a:pPr>
            <a:r>
              <a:rPr lang="en-US" altLang="zh-CN" smtClean="0"/>
              <a:t> 2008</a:t>
            </a:r>
          </a:p>
        </p:txBody>
      </p:sp>
      <p:pic>
        <p:nvPicPr>
          <p:cNvPr id="28676" name="Picture 5" descr="se_market_share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12875"/>
            <a:ext cx="6624637"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927191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zh-CN" b="1" smtClean="0"/>
              <a:t>Search engine market share</a:t>
            </a:r>
          </a:p>
        </p:txBody>
      </p:sp>
      <p:sp>
        <p:nvSpPr>
          <p:cNvPr id="29699" name="Rectangle 3"/>
          <p:cNvSpPr>
            <a:spLocks noGrp="1" noChangeArrowheads="1"/>
          </p:cNvSpPr>
          <p:nvPr>
            <p:ph type="body" idx="1"/>
          </p:nvPr>
        </p:nvSpPr>
        <p:spPr>
          <a:xfrm>
            <a:off x="468313" y="1341438"/>
            <a:ext cx="8229600" cy="4924425"/>
          </a:xfrm>
        </p:spPr>
        <p:txBody>
          <a:bodyPr/>
          <a:lstStyle/>
          <a:p>
            <a:pPr eaLnBrk="1" hangingPunct="1">
              <a:lnSpc>
                <a:spcPct val="90000"/>
              </a:lnSpc>
            </a:pPr>
            <a:r>
              <a:rPr lang="en-US" altLang="zh-CN" sz="2800" dirty="0" smtClean="0"/>
              <a:t>The search engine giant ---- Google.</a:t>
            </a:r>
          </a:p>
          <a:p>
            <a:pPr eaLnBrk="1" hangingPunct="1">
              <a:lnSpc>
                <a:spcPct val="90000"/>
              </a:lnSpc>
            </a:pPr>
            <a:r>
              <a:rPr lang="en-US" altLang="zh-CN" sz="2800" dirty="0" smtClean="0"/>
              <a:t>Google is the most widely used search engine on the internet today. More than 60% of internet searches done online is via Google in the world. It’s market share has increased by 15% in the last 3 years!</a:t>
            </a:r>
          </a:p>
          <a:p>
            <a:pPr eaLnBrk="1" hangingPunct="1">
              <a:lnSpc>
                <a:spcPct val="90000"/>
              </a:lnSpc>
            </a:pPr>
            <a:r>
              <a:rPr lang="en-US" altLang="zh-CN" sz="2800" dirty="0" smtClean="0"/>
              <a:t>In UK, Google has gained 79% of the search engine market!</a:t>
            </a:r>
          </a:p>
          <a:p>
            <a:pPr eaLnBrk="1" hangingPunct="1">
              <a:lnSpc>
                <a:spcPct val="90000"/>
              </a:lnSpc>
            </a:pPr>
            <a:r>
              <a:rPr lang="en-US" altLang="zh-CN" sz="2800" dirty="0" smtClean="0"/>
              <a:t>In USA, Google maintained 72% of the search engine market, increased by nearly 30% since last three years!</a:t>
            </a:r>
          </a:p>
        </p:txBody>
      </p:sp>
      <p:sp>
        <p:nvSpPr>
          <p:cNvPr id="29702" name="Footer Placeholder 7"/>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440570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CN" b="1" dirty="0" smtClean="0"/>
              <a:t>Web Advertising</a:t>
            </a:r>
          </a:p>
        </p:txBody>
      </p:sp>
      <p:sp>
        <p:nvSpPr>
          <p:cNvPr id="31747" name="Rectangle 3"/>
          <p:cNvSpPr>
            <a:spLocks noGrp="1" noChangeArrowheads="1"/>
          </p:cNvSpPr>
          <p:nvPr>
            <p:ph type="body" idx="1"/>
          </p:nvPr>
        </p:nvSpPr>
        <p:spPr>
          <a:xfrm>
            <a:off x="468313" y="1557338"/>
            <a:ext cx="8229600" cy="4967287"/>
          </a:xfrm>
        </p:spPr>
        <p:txBody>
          <a:bodyPr/>
          <a:lstStyle/>
          <a:p>
            <a:pPr eaLnBrk="1" hangingPunct="1">
              <a:lnSpc>
                <a:spcPct val="90000"/>
              </a:lnSpc>
            </a:pPr>
            <a:r>
              <a:rPr lang="en-US" altLang="zh-CN" dirty="0" smtClean="0"/>
              <a:t>Google ---- the most powerful search engine in the world.</a:t>
            </a:r>
          </a:p>
          <a:p>
            <a:pPr eaLnBrk="1" hangingPunct="1">
              <a:lnSpc>
                <a:spcPct val="90000"/>
              </a:lnSpc>
            </a:pPr>
            <a:r>
              <a:rPr lang="en-US" altLang="zh-CN" dirty="0" smtClean="0"/>
              <a:t>More than </a:t>
            </a:r>
            <a:r>
              <a:rPr lang="en-US" altLang="zh-CN" dirty="0" smtClean="0">
                <a:solidFill>
                  <a:srgbClr val="FF0000"/>
                </a:solidFill>
              </a:rPr>
              <a:t>60%</a:t>
            </a:r>
            <a:r>
              <a:rPr lang="en-US" altLang="zh-CN" dirty="0" smtClean="0"/>
              <a:t> of internet searches done online is via Google in the world. Which means, there are more than </a:t>
            </a:r>
            <a:r>
              <a:rPr lang="en-US" altLang="zh-CN" dirty="0" smtClean="0">
                <a:solidFill>
                  <a:srgbClr val="FF0000"/>
                </a:solidFill>
              </a:rPr>
              <a:t>200 million</a:t>
            </a:r>
            <a:r>
              <a:rPr lang="en-US" altLang="zh-CN" dirty="0" smtClean="0"/>
              <a:t> queries searched on Google everyday!</a:t>
            </a:r>
          </a:p>
          <a:p>
            <a:pPr eaLnBrk="1" hangingPunct="1">
              <a:lnSpc>
                <a:spcPct val="90000"/>
              </a:lnSpc>
            </a:pPr>
            <a:r>
              <a:rPr lang="en-US" altLang="zh-CN" dirty="0" smtClean="0"/>
              <a:t>Google is a platform which collect a great popularity, based on this, it’s an ideal intermediate for the dissemination of information, included the advertisements.</a:t>
            </a:r>
          </a:p>
        </p:txBody>
      </p:sp>
      <p:sp>
        <p:nvSpPr>
          <p:cNvPr id="31751"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520014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b="1" dirty="0" smtClean="0"/>
              <a:t>Web Advertising</a:t>
            </a:r>
          </a:p>
        </p:txBody>
      </p:sp>
      <p:sp>
        <p:nvSpPr>
          <p:cNvPr id="32771" name="Rectangle 3"/>
          <p:cNvSpPr>
            <a:spLocks noGrp="1" noChangeArrowheads="1"/>
          </p:cNvSpPr>
          <p:nvPr>
            <p:ph type="body" idx="1"/>
          </p:nvPr>
        </p:nvSpPr>
        <p:spPr/>
        <p:txBody>
          <a:bodyPr/>
          <a:lstStyle/>
          <a:p>
            <a:pPr eaLnBrk="1" hangingPunct="1"/>
            <a:r>
              <a:rPr lang="en-US" altLang="zh-CN" smtClean="0"/>
              <a:t>The three most common ways of web advertising:</a:t>
            </a:r>
          </a:p>
          <a:p>
            <a:pPr lvl="1" eaLnBrk="1" hangingPunct="1"/>
            <a:r>
              <a:rPr lang="en-US" altLang="zh-CN" smtClean="0"/>
              <a:t>Cost Per Impression (CPI)</a:t>
            </a:r>
          </a:p>
          <a:p>
            <a:pPr lvl="1" eaLnBrk="1" hangingPunct="1"/>
            <a:r>
              <a:rPr lang="en-US" altLang="zh-CN" smtClean="0"/>
              <a:t>Cost Per Action / Acquisition (CPA)</a:t>
            </a:r>
          </a:p>
          <a:p>
            <a:pPr lvl="1" eaLnBrk="1" hangingPunct="1"/>
            <a:r>
              <a:rPr lang="en-US" altLang="zh-CN" smtClean="0"/>
              <a:t>Cost Per Click (CPC) / Pay Per Click (PPC)</a:t>
            </a:r>
          </a:p>
        </p:txBody>
      </p:sp>
      <p:sp>
        <p:nvSpPr>
          <p:cNvPr id="32775"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605865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zh-CN" b="1" smtClean="0"/>
              <a:t>Google AdWords</a:t>
            </a:r>
          </a:p>
        </p:txBody>
      </p:sp>
      <p:sp>
        <p:nvSpPr>
          <p:cNvPr id="33795" name="Rectangle 3"/>
          <p:cNvSpPr>
            <a:spLocks noGrp="1" noChangeArrowheads="1"/>
          </p:cNvSpPr>
          <p:nvPr>
            <p:ph type="body" idx="1"/>
          </p:nvPr>
        </p:nvSpPr>
        <p:spPr>
          <a:xfrm>
            <a:off x="457200" y="1600200"/>
            <a:ext cx="8229600" cy="4924425"/>
          </a:xfrm>
        </p:spPr>
        <p:txBody>
          <a:bodyPr/>
          <a:lstStyle/>
          <a:p>
            <a:pPr eaLnBrk="1" hangingPunct="1">
              <a:buFontTx/>
              <a:buNone/>
            </a:pPr>
            <a:r>
              <a:rPr lang="en-US" altLang="zh-CN" sz="2800" dirty="0" smtClean="0"/>
              <a:t>	</a:t>
            </a:r>
            <a:r>
              <a:rPr lang="en-US" altLang="zh-CN" sz="2800" b="1" dirty="0" smtClean="0"/>
              <a:t>What is Google </a:t>
            </a:r>
            <a:r>
              <a:rPr lang="en-US" altLang="zh-CN" sz="2800" b="1" dirty="0" err="1" smtClean="0"/>
              <a:t>AdWords</a:t>
            </a:r>
            <a:r>
              <a:rPr lang="en-US" altLang="zh-CN" sz="2800" b="1" dirty="0" smtClean="0"/>
              <a:t>? </a:t>
            </a:r>
          </a:p>
          <a:p>
            <a:pPr eaLnBrk="1" hangingPunct="1">
              <a:buFontTx/>
              <a:buNone/>
            </a:pPr>
            <a:r>
              <a:rPr lang="en-US" altLang="zh-CN" sz="2800" b="1" dirty="0" smtClean="0"/>
              <a:t>	</a:t>
            </a:r>
            <a:r>
              <a:rPr lang="en-US" altLang="zh-CN" sz="2400" b="1" dirty="0" smtClean="0"/>
              <a:t>---- Google's flagship advertising product.</a:t>
            </a:r>
          </a:p>
          <a:p>
            <a:pPr eaLnBrk="1" hangingPunct="1"/>
            <a:r>
              <a:rPr lang="en-US" altLang="zh-CN" sz="2400" dirty="0" smtClean="0"/>
              <a:t>In 2003 Google introduced site-targeted advertising ---- Google </a:t>
            </a:r>
            <a:r>
              <a:rPr lang="en-US" altLang="zh-CN" sz="2400" dirty="0" err="1" smtClean="0"/>
              <a:t>AdWords</a:t>
            </a:r>
            <a:r>
              <a:rPr lang="en-US" altLang="zh-CN" sz="2400" dirty="0" smtClean="0"/>
              <a:t>.</a:t>
            </a:r>
          </a:p>
          <a:p>
            <a:pPr eaLnBrk="1" hangingPunct="1"/>
            <a:r>
              <a:rPr lang="en-US" altLang="zh-CN" sz="2400" dirty="0" err="1" smtClean="0"/>
              <a:t>AdWords</a:t>
            </a:r>
            <a:r>
              <a:rPr lang="en-US" altLang="zh-CN" sz="2400" dirty="0" smtClean="0"/>
              <a:t> offers CPC advertising, and site-targeted advertising for both text and banner ads.</a:t>
            </a:r>
          </a:p>
          <a:p>
            <a:pPr eaLnBrk="1" hangingPunct="1"/>
            <a:r>
              <a:rPr lang="en-US" altLang="zh-CN" sz="2400" dirty="0" err="1" smtClean="0"/>
              <a:t>AdWords</a:t>
            </a:r>
            <a:r>
              <a:rPr lang="en-US" altLang="zh-CN" sz="2400" dirty="0" smtClean="0"/>
              <a:t> also offers CPI advertising.</a:t>
            </a:r>
          </a:p>
          <a:p>
            <a:pPr eaLnBrk="1" hangingPunct="1"/>
            <a:r>
              <a:rPr lang="en-US" altLang="zh-CN" sz="2400" dirty="0" smtClean="0"/>
              <a:t>This advertising product became the main source revenue of Google, which brought a revenue of </a:t>
            </a:r>
            <a:r>
              <a:rPr lang="en-US" altLang="zh-CN" sz="2400" dirty="0" smtClean="0">
                <a:solidFill>
                  <a:srgbClr val="FF0000"/>
                </a:solidFill>
              </a:rPr>
              <a:t>$50.6 BN$ </a:t>
            </a:r>
            <a:r>
              <a:rPr lang="en-US" altLang="zh-CN" sz="2400" dirty="0" smtClean="0"/>
              <a:t> in 2013 </a:t>
            </a:r>
          </a:p>
        </p:txBody>
      </p:sp>
      <p:pic>
        <p:nvPicPr>
          <p:cNvPr id="33796" name="Picture 7"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25348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altLang="zh-CN" b="1" dirty="0" smtClean="0"/>
              <a:t>Google AdWords</a:t>
            </a:r>
          </a:p>
        </p:txBody>
      </p:sp>
      <p:sp>
        <p:nvSpPr>
          <p:cNvPr id="34819" name="Rectangle 3"/>
          <p:cNvSpPr>
            <a:spLocks noGrp="1" noChangeArrowheads="1"/>
          </p:cNvSpPr>
          <p:nvPr>
            <p:ph type="body" idx="1"/>
          </p:nvPr>
        </p:nvSpPr>
        <p:spPr>
          <a:xfrm>
            <a:off x="457200" y="1341438"/>
            <a:ext cx="8229600" cy="4852987"/>
          </a:xfrm>
        </p:spPr>
        <p:txBody>
          <a:bodyPr/>
          <a:lstStyle/>
          <a:p>
            <a:pPr eaLnBrk="1" hangingPunct="1">
              <a:buFontTx/>
              <a:buNone/>
            </a:pPr>
            <a:r>
              <a:rPr lang="en-US" altLang="zh-CN" sz="2800" b="1" dirty="0" smtClean="0"/>
              <a:t>How does it work?</a:t>
            </a:r>
          </a:p>
          <a:p>
            <a:pPr eaLnBrk="1" hangingPunct="1"/>
            <a:r>
              <a:rPr lang="en-US" altLang="zh-CN" sz="2400" dirty="0" smtClean="0"/>
              <a:t>Using the </a:t>
            </a:r>
            <a:r>
              <a:rPr lang="en-US" altLang="zh-CN" sz="2400" dirty="0" err="1" smtClean="0"/>
              <a:t>AdWords</a:t>
            </a:r>
            <a:r>
              <a:rPr lang="en-US" altLang="zh-CN" sz="2400" dirty="0" smtClean="0"/>
              <a:t> control panel, advertisers can enter keywords, domain names, topics, and demographic targeting preferences, and Google places the ads on what they see as relevant sites within their content network. </a:t>
            </a:r>
          </a:p>
          <a:p>
            <a:pPr eaLnBrk="1" hangingPunct="1"/>
            <a:r>
              <a:rPr lang="en-US" altLang="zh-CN" sz="2400" dirty="0" smtClean="0"/>
              <a:t>If domain names are targeted, Google also provides a list of related sites for placement. </a:t>
            </a:r>
          </a:p>
          <a:p>
            <a:pPr eaLnBrk="1" hangingPunct="1"/>
            <a:r>
              <a:rPr lang="en-US" altLang="zh-CN" sz="2400" dirty="0" smtClean="0"/>
              <a:t>Once the somebody searches a keyword on Google, besides the natural results, Google will display the relevant advertisements on the other side.</a:t>
            </a:r>
          </a:p>
          <a:p>
            <a:pPr eaLnBrk="1" hangingPunct="1"/>
            <a:r>
              <a:rPr lang="en-US" altLang="zh-CN" sz="2400" dirty="0" smtClean="0"/>
              <a:t>Example:</a:t>
            </a:r>
          </a:p>
        </p:txBody>
      </p:sp>
      <p:pic>
        <p:nvPicPr>
          <p:cNvPr id="34820"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4894509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altLang="zh-CN" b="1" smtClean="0"/>
              <a:t>Google AdWords</a:t>
            </a:r>
          </a:p>
        </p:txBody>
      </p:sp>
      <p:sp>
        <p:nvSpPr>
          <p:cNvPr id="35843" name="Rectangle 3"/>
          <p:cNvSpPr>
            <a:spLocks noGrp="1" noChangeArrowheads="1"/>
          </p:cNvSpPr>
          <p:nvPr>
            <p:ph type="body" idx="1"/>
          </p:nvPr>
        </p:nvSpPr>
        <p:spPr>
          <a:xfrm>
            <a:off x="468313" y="1484313"/>
            <a:ext cx="8229600" cy="1223962"/>
          </a:xfrm>
        </p:spPr>
        <p:txBody>
          <a:bodyPr>
            <a:normAutofit/>
          </a:bodyPr>
          <a:lstStyle/>
          <a:p>
            <a:pPr marL="609600" indent="-609600" eaLnBrk="1" hangingPunct="1">
              <a:buFontTx/>
              <a:buAutoNum type="arabicPeriod"/>
            </a:pPr>
            <a:r>
              <a:rPr lang="en-US" altLang="zh-CN" sz="3000" dirty="0" smtClean="0"/>
              <a:t>When somebody searches on Google for a particular product or service…</a:t>
            </a:r>
          </a:p>
        </p:txBody>
      </p:sp>
      <p:pic>
        <p:nvPicPr>
          <p:cNvPr id="35844"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adwords_e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924175"/>
            <a:ext cx="74168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830171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en-US" altLang="zh-CN" b="1" smtClean="0"/>
              <a:t>Google AdWords</a:t>
            </a:r>
          </a:p>
        </p:txBody>
      </p:sp>
      <p:pic>
        <p:nvPicPr>
          <p:cNvPr id="36867" name="Picture 4" descr="google-adword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adwords_ex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844675"/>
            <a:ext cx="7705725"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6"/>
          <p:cNvSpPr>
            <a:spLocks noGrp="1" noChangeArrowheads="1"/>
          </p:cNvSpPr>
          <p:nvPr>
            <p:ph type="body" idx="1"/>
          </p:nvPr>
        </p:nvSpPr>
        <p:spPr>
          <a:xfrm>
            <a:off x="468313" y="1196975"/>
            <a:ext cx="8229600" cy="720725"/>
          </a:xfrm>
        </p:spPr>
        <p:txBody>
          <a:bodyPr>
            <a:normAutofit/>
          </a:bodyPr>
          <a:lstStyle/>
          <a:p>
            <a:pPr marL="609600" indent="-609600" eaLnBrk="1" hangingPunct="1">
              <a:buFontTx/>
              <a:buAutoNum type="arabicPeriod" startAt="2"/>
            </a:pPr>
            <a:r>
              <a:rPr lang="en-US" altLang="zh-CN" sz="3000" dirty="0" smtClean="0"/>
              <a:t>The results given by Google…</a:t>
            </a:r>
          </a:p>
        </p:txBody>
      </p:sp>
      <p:sp>
        <p:nvSpPr>
          <p:cNvPr id="36872"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205212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altLang="zh-CN" b="1" smtClean="0"/>
              <a:t>Google AdWords</a:t>
            </a:r>
          </a:p>
        </p:txBody>
      </p:sp>
      <p:sp>
        <p:nvSpPr>
          <p:cNvPr id="37891" name="Rectangle 3"/>
          <p:cNvSpPr>
            <a:spLocks noGrp="1" noChangeArrowheads="1"/>
          </p:cNvSpPr>
          <p:nvPr>
            <p:ph type="body" idx="1"/>
          </p:nvPr>
        </p:nvSpPr>
        <p:spPr>
          <a:xfrm>
            <a:off x="468313" y="1412875"/>
            <a:ext cx="8229600" cy="676275"/>
          </a:xfrm>
        </p:spPr>
        <p:txBody>
          <a:bodyPr>
            <a:normAutofit/>
          </a:bodyPr>
          <a:lstStyle/>
          <a:p>
            <a:pPr marL="609600" indent="-609600" eaLnBrk="1" hangingPunct="1">
              <a:buFontTx/>
              <a:buAutoNum type="arabicPeriod" startAt="3"/>
            </a:pPr>
            <a:r>
              <a:rPr lang="en-US" altLang="zh-CN" sz="3000" dirty="0" smtClean="0"/>
              <a:t>Once a clicks on advertisement…</a:t>
            </a:r>
          </a:p>
        </p:txBody>
      </p:sp>
      <p:pic>
        <p:nvPicPr>
          <p:cNvPr id="37892"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adwords_e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60575"/>
            <a:ext cx="74168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21415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a:t>Web personalization and </a:t>
            </a:r>
            <a:r>
              <a:rPr lang="en-US" b="1" dirty="0" smtClean="0"/>
              <a:t>recommendations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~25</a:t>
            </a:r>
            <a:r>
              <a:rPr lang="en-US" dirty="0"/>
              <a:t>% of Internet users </a:t>
            </a:r>
            <a:r>
              <a:rPr lang="en-US" dirty="0" smtClean="0"/>
              <a:t> reading </a:t>
            </a:r>
            <a:r>
              <a:rPr lang="en-US" dirty="0"/>
              <a:t>online reviews prior to paying for an offline service, </a:t>
            </a:r>
            <a:endParaRPr lang="en-US" dirty="0" smtClean="0"/>
          </a:p>
          <a:p>
            <a:pPr lvl="1"/>
            <a:r>
              <a:rPr lang="en-US" dirty="0" smtClean="0"/>
              <a:t>80</a:t>
            </a:r>
            <a:r>
              <a:rPr lang="en-US" dirty="0"/>
              <a:t>% </a:t>
            </a:r>
            <a:r>
              <a:rPr lang="en-US" dirty="0" smtClean="0"/>
              <a:t>claimed reviews </a:t>
            </a:r>
            <a:r>
              <a:rPr lang="en-US" dirty="0"/>
              <a:t>had </a:t>
            </a:r>
            <a:r>
              <a:rPr lang="en-US" dirty="0" smtClean="0"/>
              <a:t>significant </a:t>
            </a:r>
            <a:r>
              <a:rPr lang="en-US" dirty="0"/>
              <a:t>influence </a:t>
            </a:r>
            <a:r>
              <a:rPr lang="en-US" dirty="0" smtClean="0"/>
              <a:t>on their </a:t>
            </a:r>
            <a:r>
              <a:rPr lang="en-US" dirty="0"/>
              <a:t>purchasing habits. </a:t>
            </a:r>
            <a:endParaRPr lang="en-US" dirty="0" smtClean="0"/>
          </a:p>
          <a:p>
            <a:r>
              <a:rPr lang="en-US" dirty="0" smtClean="0"/>
              <a:t>Users pay </a:t>
            </a:r>
            <a:r>
              <a:rPr lang="en-US" dirty="0"/>
              <a:t>a mark-up of 20% to 100% for </a:t>
            </a:r>
            <a:r>
              <a:rPr lang="en-US" dirty="0" smtClean="0"/>
              <a:t>services/products </a:t>
            </a:r>
            <a:r>
              <a:rPr lang="en-US" dirty="0"/>
              <a:t>with excellent peer ratings on review sites</a:t>
            </a:r>
            <a:r>
              <a:rPr lang="en-US" dirty="0" smtClean="0"/>
              <a:t>.</a:t>
            </a:r>
          </a:p>
          <a:p>
            <a:r>
              <a:rPr lang="en-US" dirty="0"/>
              <a:t>Humans are </a:t>
            </a:r>
            <a:r>
              <a:rPr lang="en-US" dirty="0">
                <a:hlinkClick r:id="rId2"/>
              </a:rPr>
              <a:t>notoriously bad at choosing</a:t>
            </a:r>
            <a:r>
              <a:rPr lang="en-US" dirty="0"/>
              <a:t> between too many </a:t>
            </a:r>
            <a:r>
              <a:rPr lang="en-US" dirty="0" smtClean="0"/>
              <a:t>choices, </a:t>
            </a:r>
          </a:p>
          <a:p>
            <a:pPr lvl="1"/>
            <a:r>
              <a:rPr lang="en-US" dirty="0" smtClean="0"/>
              <a:t>rely </a:t>
            </a:r>
            <a:r>
              <a:rPr lang="en-US" dirty="0"/>
              <a:t>on external </a:t>
            </a:r>
            <a:r>
              <a:rPr lang="en-US" dirty="0" smtClean="0"/>
              <a:t> recommendations </a:t>
            </a:r>
            <a:r>
              <a:rPr lang="en-US" dirty="0"/>
              <a:t>and reviews to narrow the set of possible choices.</a:t>
            </a:r>
          </a:p>
        </p:txBody>
      </p:sp>
    </p:spTree>
    <p:extLst>
      <p:ext uri="{BB962C8B-B14F-4D97-AF65-F5344CB8AC3E}">
        <p14:creationId xmlns:p14="http://schemas.microsoft.com/office/powerpoint/2010/main" val="3191071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r>
              <a:rPr lang="en-US" altLang="zh-CN" b="1" smtClean="0"/>
              <a:t>Google AdWords</a:t>
            </a:r>
          </a:p>
        </p:txBody>
      </p:sp>
      <p:sp>
        <p:nvSpPr>
          <p:cNvPr id="38915" name="Rectangle 3"/>
          <p:cNvSpPr>
            <a:spLocks noGrp="1" noChangeArrowheads="1"/>
          </p:cNvSpPr>
          <p:nvPr>
            <p:ph type="body" idx="1"/>
          </p:nvPr>
        </p:nvSpPr>
        <p:spPr>
          <a:xfrm>
            <a:off x="457200" y="1600200"/>
            <a:ext cx="8229600" cy="4997450"/>
          </a:xfrm>
        </p:spPr>
        <p:txBody>
          <a:bodyPr/>
          <a:lstStyle/>
          <a:p>
            <a:pPr eaLnBrk="1" hangingPunct="1">
              <a:lnSpc>
                <a:spcPct val="80000"/>
              </a:lnSpc>
              <a:buFontTx/>
              <a:buNone/>
            </a:pPr>
            <a:r>
              <a:rPr lang="en-US" altLang="zh-CN" sz="2800" smtClean="0"/>
              <a:t>	</a:t>
            </a:r>
            <a:r>
              <a:rPr lang="en-US" altLang="zh-CN" b="1" smtClean="0"/>
              <a:t>What are the benefits of using Google AdWords?</a:t>
            </a:r>
          </a:p>
          <a:p>
            <a:pPr eaLnBrk="1" hangingPunct="1">
              <a:lnSpc>
                <a:spcPct val="80000"/>
              </a:lnSpc>
            </a:pPr>
            <a:r>
              <a:rPr lang="en-US" altLang="zh-CN" sz="2800" smtClean="0"/>
              <a:t>High popularity, huge number of potential customer.</a:t>
            </a:r>
          </a:p>
          <a:p>
            <a:pPr eaLnBrk="1" hangingPunct="1">
              <a:lnSpc>
                <a:spcPct val="80000"/>
              </a:lnSpc>
              <a:buFontTx/>
              <a:buNone/>
            </a:pPr>
            <a:r>
              <a:rPr lang="en-US" altLang="zh-CN" sz="2800" smtClean="0"/>
              <a:t>	Google is the most powerful search engine in the world, </a:t>
            </a:r>
            <a:r>
              <a:rPr lang="en-US" altLang="zh-CN" sz="2800" smtClean="0">
                <a:solidFill>
                  <a:srgbClr val="FF0000"/>
                </a:solidFill>
              </a:rPr>
              <a:t>more than 60% search engine market share.</a:t>
            </a:r>
          </a:p>
          <a:p>
            <a:pPr eaLnBrk="1" hangingPunct="1">
              <a:lnSpc>
                <a:spcPct val="80000"/>
              </a:lnSpc>
            </a:pPr>
            <a:r>
              <a:rPr lang="en-US" altLang="zh-CN" sz="2800" smtClean="0"/>
              <a:t>High ROI.</a:t>
            </a:r>
          </a:p>
          <a:p>
            <a:pPr eaLnBrk="1" hangingPunct="1">
              <a:lnSpc>
                <a:spcPct val="80000"/>
              </a:lnSpc>
              <a:buFontTx/>
              <a:buNone/>
            </a:pPr>
            <a:r>
              <a:rPr lang="en-US" altLang="zh-CN" sz="2800" smtClean="0"/>
              <a:t>	Search engines drive extremely targeted traffic. He who finds your site through a search engine is already actively looking for exactly what you provide.</a:t>
            </a:r>
            <a:r>
              <a:rPr lang="en-US" altLang="zh-CN" sz="2400" smtClean="0"/>
              <a:t> </a:t>
            </a:r>
          </a:p>
          <a:p>
            <a:pPr eaLnBrk="1" hangingPunct="1">
              <a:lnSpc>
                <a:spcPct val="80000"/>
              </a:lnSpc>
            </a:pPr>
            <a:endParaRPr lang="en-US" altLang="zh-CN" sz="2800" smtClean="0"/>
          </a:p>
        </p:txBody>
      </p:sp>
      <p:pic>
        <p:nvPicPr>
          <p:cNvPr id="38916" name="Picture 5" descr="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04813"/>
            <a:ext cx="2628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descr="google-adword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2785374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altLang="zh-CN" b="1" smtClean="0"/>
              <a:t>Google AdWords</a:t>
            </a:r>
          </a:p>
        </p:txBody>
      </p:sp>
      <p:sp>
        <p:nvSpPr>
          <p:cNvPr id="39939" name="Rectangle 3"/>
          <p:cNvSpPr>
            <a:spLocks noGrp="1" noChangeArrowheads="1"/>
          </p:cNvSpPr>
          <p:nvPr>
            <p:ph type="body" idx="1"/>
          </p:nvPr>
        </p:nvSpPr>
        <p:spPr>
          <a:xfrm>
            <a:off x="468313" y="1484313"/>
            <a:ext cx="8229600" cy="3989387"/>
          </a:xfrm>
        </p:spPr>
        <p:txBody>
          <a:bodyPr/>
          <a:lstStyle/>
          <a:p>
            <a:pPr eaLnBrk="1" hangingPunct="1">
              <a:lnSpc>
                <a:spcPct val="80000"/>
              </a:lnSpc>
              <a:buFontTx/>
              <a:buNone/>
            </a:pPr>
            <a:r>
              <a:rPr lang="en-US" altLang="zh-CN" sz="2400" dirty="0" smtClean="0"/>
              <a:t>	</a:t>
            </a:r>
            <a:r>
              <a:rPr lang="en-US" altLang="zh-CN" sz="2800" b="1" dirty="0" smtClean="0"/>
              <a:t>What are the benefits of using Google </a:t>
            </a:r>
            <a:r>
              <a:rPr lang="en-US" altLang="zh-CN" sz="2800" b="1" dirty="0" err="1" smtClean="0"/>
              <a:t>AdWords</a:t>
            </a:r>
            <a:r>
              <a:rPr lang="en-US" altLang="zh-CN" sz="2800" b="1" dirty="0" smtClean="0"/>
              <a:t>?</a:t>
            </a:r>
          </a:p>
          <a:p>
            <a:pPr eaLnBrk="1" hangingPunct="1">
              <a:lnSpc>
                <a:spcPct val="80000"/>
              </a:lnSpc>
            </a:pPr>
            <a:r>
              <a:rPr lang="en-US" altLang="zh-CN" sz="2400" dirty="0" smtClean="0"/>
              <a:t>Board range, variety in forms, easy to implement.</a:t>
            </a:r>
          </a:p>
          <a:p>
            <a:pPr eaLnBrk="1" hangingPunct="1">
              <a:lnSpc>
                <a:spcPct val="80000"/>
              </a:lnSpc>
              <a:buFontTx/>
              <a:buNone/>
            </a:pPr>
            <a:r>
              <a:rPr lang="en-US" altLang="zh-CN" sz="2400" dirty="0" smtClean="0"/>
              <a:t>	The </a:t>
            </a:r>
            <a:r>
              <a:rPr lang="en-US" altLang="zh-CN" sz="2400" dirty="0" err="1" smtClean="0"/>
              <a:t>AdWords</a:t>
            </a:r>
            <a:r>
              <a:rPr lang="en-US" altLang="zh-CN" sz="2400" dirty="0" smtClean="0"/>
              <a:t> program includes local, national, and international distribution. Google's text advertisements are short, consisting of one title line and two content text lines. Image ads can be one of several different Interactive Advertising Bureau (IAB) standard sizes.</a:t>
            </a:r>
          </a:p>
          <a:p>
            <a:pPr eaLnBrk="1" hangingPunct="1">
              <a:lnSpc>
                <a:spcPct val="80000"/>
              </a:lnSpc>
            </a:pPr>
            <a:r>
              <a:rPr lang="en-US" altLang="zh-CN" sz="2400" dirty="0" smtClean="0"/>
              <a:t>Advertisers also have the option of enabling their ads to show on </a:t>
            </a:r>
            <a:r>
              <a:rPr lang="en-US" altLang="zh-CN" sz="2400" i="1" dirty="0" smtClean="0"/>
              <a:t>Google's partner networks</a:t>
            </a:r>
            <a:r>
              <a:rPr lang="en-US" altLang="zh-CN" sz="2400" dirty="0" smtClean="0"/>
              <a:t>. The "search network" includes AOL search, Ask.com, youtube.com, etc. </a:t>
            </a:r>
          </a:p>
        </p:txBody>
      </p:sp>
      <p:pic>
        <p:nvPicPr>
          <p:cNvPr id="39940"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adwords_e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516563"/>
            <a:ext cx="74898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4111678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en-US" altLang="zh-CN" b="1" smtClean="0"/>
              <a:t>Google AdWords</a:t>
            </a:r>
          </a:p>
        </p:txBody>
      </p:sp>
      <p:sp>
        <p:nvSpPr>
          <p:cNvPr id="40963" name="Rectangle 3"/>
          <p:cNvSpPr>
            <a:spLocks noGrp="1" noChangeArrowheads="1"/>
          </p:cNvSpPr>
          <p:nvPr>
            <p:ph type="body" idx="1"/>
          </p:nvPr>
        </p:nvSpPr>
        <p:spPr>
          <a:xfrm>
            <a:off x="457200" y="1600200"/>
            <a:ext cx="8229600" cy="4781550"/>
          </a:xfrm>
        </p:spPr>
        <p:txBody>
          <a:bodyPr/>
          <a:lstStyle/>
          <a:p>
            <a:pPr marL="609600" indent="-609600" eaLnBrk="1" hangingPunct="1">
              <a:lnSpc>
                <a:spcPct val="90000"/>
              </a:lnSpc>
              <a:buFontTx/>
              <a:buNone/>
            </a:pPr>
            <a:r>
              <a:rPr lang="en-US" altLang="zh-CN" sz="3600" b="1" smtClean="0"/>
              <a:t>How to use Google AdWords?</a:t>
            </a:r>
          </a:p>
          <a:p>
            <a:pPr marL="609600" indent="-609600" eaLnBrk="1" hangingPunct="1">
              <a:lnSpc>
                <a:spcPct val="90000"/>
              </a:lnSpc>
              <a:buFontTx/>
              <a:buAutoNum type="arabicPeriod"/>
            </a:pPr>
            <a:r>
              <a:rPr lang="en-US" altLang="zh-CN" smtClean="0"/>
              <a:t>Create your own account.</a:t>
            </a:r>
          </a:p>
          <a:p>
            <a:pPr marL="609600" indent="-609600" eaLnBrk="1" hangingPunct="1">
              <a:lnSpc>
                <a:spcPct val="90000"/>
              </a:lnSpc>
              <a:buFontTx/>
              <a:buAutoNum type="arabicPeriod"/>
            </a:pPr>
            <a:r>
              <a:rPr lang="en-US" altLang="zh-CN" smtClean="0"/>
              <a:t>Getting start with Organization, Keywords, Placements and Ad Text.</a:t>
            </a:r>
          </a:p>
          <a:p>
            <a:pPr marL="609600" indent="-609600" eaLnBrk="1" hangingPunct="1">
              <a:lnSpc>
                <a:spcPct val="90000"/>
              </a:lnSpc>
              <a:buFontTx/>
              <a:buAutoNum type="arabicPeriod"/>
            </a:pPr>
            <a:r>
              <a:rPr lang="en-US" altLang="zh-CN" smtClean="0"/>
              <a:t>Set the maximum CPC bid ---- the bid cost. </a:t>
            </a:r>
          </a:p>
          <a:p>
            <a:pPr marL="609600" indent="-609600" eaLnBrk="1" hangingPunct="1">
              <a:lnSpc>
                <a:spcPct val="90000"/>
              </a:lnSpc>
              <a:buFontTx/>
              <a:buAutoNum type="arabicPeriod"/>
            </a:pPr>
            <a:r>
              <a:rPr lang="en-US" altLang="zh-CN" smtClean="0"/>
              <a:t>Improve your quality ---- quality score.</a:t>
            </a:r>
          </a:p>
          <a:p>
            <a:pPr marL="609600" indent="-609600" eaLnBrk="1" hangingPunct="1">
              <a:lnSpc>
                <a:spcPct val="90000"/>
              </a:lnSpc>
              <a:buFontTx/>
              <a:buAutoNum type="arabicPeriod"/>
            </a:pPr>
            <a:r>
              <a:rPr lang="en-US" altLang="zh-CN" smtClean="0"/>
              <a:t>Improve the rank of your ad ---- ad rank.</a:t>
            </a:r>
          </a:p>
          <a:p>
            <a:pPr marL="609600" indent="-609600" eaLnBrk="1" hangingPunct="1">
              <a:lnSpc>
                <a:spcPct val="90000"/>
              </a:lnSpc>
              <a:buFontTx/>
              <a:buAutoNum type="arabicPeriod"/>
            </a:pPr>
            <a:r>
              <a:rPr lang="en-US" altLang="zh-CN" smtClean="0"/>
              <a:t>Pay the actual cost.</a:t>
            </a:r>
          </a:p>
        </p:txBody>
      </p:sp>
      <p:pic>
        <p:nvPicPr>
          <p:cNvPr id="40964"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694186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n-US" altLang="zh-CN" b="1" smtClean="0"/>
              <a:t>Google AdWords</a:t>
            </a:r>
          </a:p>
        </p:txBody>
      </p:sp>
      <p:pic>
        <p:nvPicPr>
          <p:cNvPr id="41987" name="Picture 4" descr="google-adword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adwords_ex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838835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28549566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r>
              <a:rPr lang="en-US" altLang="zh-CN" b="1" smtClean="0"/>
              <a:t>Google AdWords</a:t>
            </a:r>
          </a:p>
        </p:txBody>
      </p:sp>
      <p:sp>
        <p:nvSpPr>
          <p:cNvPr id="43011" name="Rectangle 3"/>
          <p:cNvSpPr>
            <a:spLocks noGrp="1" noChangeArrowheads="1"/>
          </p:cNvSpPr>
          <p:nvPr>
            <p:ph type="body" idx="1"/>
          </p:nvPr>
        </p:nvSpPr>
        <p:spPr>
          <a:xfrm>
            <a:off x="468313" y="1341438"/>
            <a:ext cx="8229600" cy="936625"/>
          </a:xfrm>
        </p:spPr>
        <p:txBody>
          <a:bodyPr/>
          <a:lstStyle/>
          <a:p>
            <a:pPr marL="609600" indent="-609600" eaLnBrk="1" hangingPunct="1">
              <a:lnSpc>
                <a:spcPct val="90000"/>
              </a:lnSpc>
              <a:buFontTx/>
              <a:buAutoNum type="arabicPeriod" startAt="2"/>
            </a:pPr>
            <a:r>
              <a:rPr lang="en-US" altLang="zh-CN" sz="2800" smtClean="0"/>
              <a:t>Getting start with Organization, Keywords, Placements and Ad Text. </a:t>
            </a:r>
          </a:p>
        </p:txBody>
      </p:sp>
      <p:pic>
        <p:nvPicPr>
          <p:cNvPr id="43012"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adwords_ex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05038"/>
            <a:ext cx="7993062"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6377481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altLang="zh-CN" b="1" smtClean="0"/>
              <a:t>Google AdWords</a:t>
            </a:r>
          </a:p>
        </p:txBody>
      </p:sp>
      <p:sp>
        <p:nvSpPr>
          <p:cNvPr id="44035" name="Rectangle 3"/>
          <p:cNvSpPr>
            <a:spLocks noGrp="1" noChangeArrowheads="1"/>
          </p:cNvSpPr>
          <p:nvPr>
            <p:ph type="body" idx="1"/>
          </p:nvPr>
        </p:nvSpPr>
        <p:spPr>
          <a:xfrm>
            <a:off x="457200" y="1268413"/>
            <a:ext cx="4043363" cy="5257800"/>
          </a:xfrm>
        </p:spPr>
        <p:txBody>
          <a:bodyPr>
            <a:normAutofit/>
          </a:bodyPr>
          <a:lstStyle/>
          <a:p>
            <a:pPr marL="609600" indent="-609600" eaLnBrk="1" hangingPunct="1">
              <a:lnSpc>
                <a:spcPct val="80000"/>
              </a:lnSpc>
              <a:buFontTx/>
              <a:buAutoNum type="arabicPeriod" startAt="2"/>
            </a:pPr>
            <a:r>
              <a:rPr lang="en-US" altLang="zh-CN" sz="2400" dirty="0" smtClean="0"/>
              <a:t>Getting start with Organization, Keywords, Placements and Ad Text.</a:t>
            </a:r>
          </a:p>
          <a:p>
            <a:pPr marL="609600" indent="-609600" eaLnBrk="1" hangingPunct="1">
              <a:lnSpc>
                <a:spcPct val="80000"/>
              </a:lnSpc>
              <a:buFontTx/>
              <a:buNone/>
            </a:pPr>
            <a:r>
              <a:rPr lang="en-US" altLang="zh-CN" sz="2400" dirty="0" smtClean="0"/>
              <a:t>	</a:t>
            </a:r>
            <a:r>
              <a:rPr lang="en-US" altLang="zh-CN" sz="2400" b="1" dirty="0" smtClean="0"/>
              <a:t>Campaign Strategy</a:t>
            </a:r>
            <a:r>
              <a:rPr lang="en-US" altLang="zh-CN" sz="2400" dirty="0" smtClean="0"/>
              <a:t> </a:t>
            </a:r>
          </a:p>
          <a:p>
            <a:pPr marL="609600" indent="-609600" eaLnBrk="1" hangingPunct="1">
              <a:lnSpc>
                <a:spcPct val="80000"/>
              </a:lnSpc>
              <a:buFontTx/>
              <a:buNone/>
            </a:pPr>
            <a:r>
              <a:rPr lang="en-US" altLang="zh-CN" sz="2400" dirty="0" smtClean="0"/>
              <a:t>	Every account starts with a single campaign. Each campaign — whether you have one or multiple — should reflect a single, goal. </a:t>
            </a:r>
          </a:p>
          <a:p>
            <a:pPr marL="609600" indent="-609600" eaLnBrk="1" hangingPunct="1">
              <a:lnSpc>
                <a:spcPct val="80000"/>
              </a:lnSpc>
              <a:buFontTx/>
              <a:buNone/>
            </a:pPr>
            <a:r>
              <a:rPr lang="en-US" altLang="zh-CN" sz="2400" dirty="0" smtClean="0"/>
              <a:t>	- target a certain audience, </a:t>
            </a:r>
          </a:p>
          <a:p>
            <a:pPr marL="609600" indent="-609600" eaLnBrk="1" hangingPunct="1">
              <a:lnSpc>
                <a:spcPct val="80000"/>
              </a:lnSpc>
              <a:buFontTx/>
              <a:buNone/>
            </a:pPr>
            <a:r>
              <a:rPr lang="en-US" altLang="zh-CN" sz="2400" dirty="0" smtClean="0"/>
              <a:t>	- sell more products,</a:t>
            </a:r>
          </a:p>
          <a:p>
            <a:pPr marL="609600" indent="-609600" eaLnBrk="1" hangingPunct="1">
              <a:lnSpc>
                <a:spcPct val="80000"/>
              </a:lnSpc>
              <a:buFontTx/>
              <a:buNone/>
            </a:pPr>
            <a:r>
              <a:rPr lang="en-US" altLang="zh-CN" sz="2400" dirty="0" smtClean="0"/>
              <a:t>	- increase signups, </a:t>
            </a:r>
          </a:p>
          <a:p>
            <a:pPr marL="609600" indent="-609600" eaLnBrk="1" hangingPunct="1">
              <a:lnSpc>
                <a:spcPct val="80000"/>
              </a:lnSpc>
              <a:buFontTx/>
              <a:buNone/>
            </a:pPr>
            <a:endParaRPr lang="en-US" altLang="zh-CN" sz="2400" dirty="0" smtClean="0"/>
          </a:p>
        </p:txBody>
      </p:sp>
      <p:pic>
        <p:nvPicPr>
          <p:cNvPr id="44036" name="Picture 4" descr="google-adword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adwords_ex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412875"/>
            <a:ext cx="36258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023824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n-US" altLang="zh-CN" b="1" smtClean="0"/>
              <a:t>Google AdWords</a:t>
            </a:r>
          </a:p>
        </p:txBody>
      </p:sp>
      <p:sp>
        <p:nvSpPr>
          <p:cNvPr id="45059" name="Rectangle 3"/>
          <p:cNvSpPr>
            <a:spLocks noGrp="1" noChangeArrowheads="1"/>
          </p:cNvSpPr>
          <p:nvPr>
            <p:ph type="body" idx="1"/>
          </p:nvPr>
        </p:nvSpPr>
        <p:spPr>
          <a:xfrm>
            <a:off x="457200" y="1341438"/>
            <a:ext cx="4330700" cy="4997450"/>
          </a:xfrm>
        </p:spPr>
        <p:txBody>
          <a:bodyPr/>
          <a:lstStyle/>
          <a:p>
            <a:pPr marL="609600" indent="-609600" eaLnBrk="1" hangingPunct="1">
              <a:lnSpc>
                <a:spcPct val="80000"/>
              </a:lnSpc>
              <a:buFontTx/>
              <a:buAutoNum type="arabicPeriod" startAt="2"/>
            </a:pPr>
            <a:r>
              <a:rPr lang="en-US" altLang="zh-CN" sz="2800" dirty="0" smtClean="0"/>
              <a:t>Getting start with Organization, Keywords, Placements and Ad Text.</a:t>
            </a:r>
          </a:p>
          <a:p>
            <a:pPr marL="609600" indent="-609600" eaLnBrk="1" hangingPunct="1">
              <a:lnSpc>
                <a:spcPct val="80000"/>
              </a:lnSpc>
              <a:buFontTx/>
              <a:buNone/>
            </a:pPr>
            <a:r>
              <a:rPr lang="en-US" altLang="zh-CN" sz="2800" b="1" dirty="0" smtClean="0"/>
              <a:t>	</a:t>
            </a:r>
            <a:r>
              <a:rPr lang="en-US" altLang="zh-CN" sz="2400" b="1" dirty="0" smtClean="0"/>
              <a:t>Ad Group Strategy</a:t>
            </a:r>
            <a:r>
              <a:rPr lang="en-US" altLang="zh-CN" sz="2400" dirty="0" smtClean="0"/>
              <a:t> </a:t>
            </a:r>
          </a:p>
          <a:p>
            <a:pPr marL="609600" indent="-609600" eaLnBrk="1" hangingPunct="1">
              <a:lnSpc>
                <a:spcPct val="80000"/>
              </a:lnSpc>
              <a:buFontTx/>
              <a:buNone/>
            </a:pPr>
            <a:r>
              <a:rPr lang="en-US" altLang="zh-CN" sz="2400" dirty="0" smtClean="0"/>
              <a:t>	Just like your campaigns, your ad groups should be organized by common theme, product, or goal. Often, picking keywords and placements can lay the groundwork for your ad group strategy. </a:t>
            </a:r>
          </a:p>
        </p:txBody>
      </p:sp>
      <p:pic>
        <p:nvPicPr>
          <p:cNvPr id="45060" name="Picture 4" descr="google-adword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adwords_ex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412875"/>
            <a:ext cx="36576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9215862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zh-CN" b="1" smtClean="0"/>
              <a:t>Google AdWords</a:t>
            </a:r>
          </a:p>
        </p:txBody>
      </p:sp>
      <p:sp>
        <p:nvSpPr>
          <p:cNvPr id="46083" name="Rectangle 3"/>
          <p:cNvSpPr>
            <a:spLocks noGrp="1" noChangeArrowheads="1"/>
          </p:cNvSpPr>
          <p:nvPr>
            <p:ph type="body" idx="1"/>
          </p:nvPr>
        </p:nvSpPr>
        <p:spPr>
          <a:xfrm>
            <a:off x="457200" y="1600200"/>
            <a:ext cx="8229600" cy="1828800"/>
          </a:xfrm>
        </p:spPr>
        <p:txBody>
          <a:bodyPr/>
          <a:lstStyle/>
          <a:p>
            <a:pPr marL="609600" indent="-609600" eaLnBrk="1" hangingPunct="1">
              <a:buFontTx/>
              <a:buAutoNum type="arabicPeriod" startAt="2"/>
            </a:pPr>
            <a:r>
              <a:rPr lang="en-US" altLang="zh-CN" smtClean="0"/>
              <a:t>Getting start with Organization, Keywords, Placements and Ad Text.</a:t>
            </a:r>
          </a:p>
          <a:p>
            <a:pPr marL="609600" indent="-609600" eaLnBrk="1" hangingPunct="1">
              <a:buFontTx/>
              <a:buNone/>
            </a:pPr>
            <a:r>
              <a:rPr lang="en-US" altLang="zh-CN" smtClean="0"/>
              <a:t>	</a:t>
            </a:r>
            <a:r>
              <a:rPr lang="en-US" altLang="zh-CN" sz="2800" b="1" smtClean="0"/>
              <a:t>Ad Text</a:t>
            </a:r>
          </a:p>
          <a:p>
            <a:pPr marL="609600" indent="-609600" eaLnBrk="1" hangingPunct="1"/>
            <a:endParaRPr lang="en-US" altLang="zh-CN" b="1" smtClean="0"/>
          </a:p>
        </p:txBody>
      </p:sp>
      <p:pic>
        <p:nvPicPr>
          <p:cNvPr id="46084"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adwords_ex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500438"/>
            <a:ext cx="806608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329399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n-US" altLang="zh-CN" b="1" smtClean="0"/>
              <a:t>Google AdWords</a:t>
            </a:r>
          </a:p>
        </p:txBody>
      </p:sp>
      <p:sp>
        <p:nvSpPr>
          <p:cNvPr id="47107" name="Rectangle 3"/>
          <p:cNvSpPr>
            <a:spLocks noGrp="1" noChangeArrowheads="1"/>
          </p:cNvSpPr>
          <p:nvPr>
            <p:ph type="body" idx="1"/>
          </p:nvPr>
        </p:nvSpPr>
        <p:spPr/>
        <p:txBody>
          <a:bodyPr/>
          <a:lstStyle/>
          <a:p>
            <a:pPr marL="609600" indent="-609600" eaLnBrk="1" hangingPunct="1">
              <a:lnSpc>
                <a:spcPct val="90000"/>
              </a:lnSpc>
              <a:buFontTx/>
              <a:buAutoNum type="arabicPeriod" startAt="3"/>
            </a:pPr>
            <a:r>
              <a:rPr lang="en-US" altLang="zh-CN" sz="2800" smtClean="0"/>
              <a:t>The bid cost </a:t>
            </a:r>
            <a:r>
              <a:rPr lang="en-US" altLang="zh-CN" sz="2400" smtClean="0">
                <a:solidFill>
                  <a:srgbClr val="FF0000"/>
                </a:solidFill>
              </a:rPr>
              <a:t>---- you usually pay less than this amount.</a:t>
            </a:r>
          </a:p>
          <a:p>
            <a:pPr marL="990600" lvl="1" indent="-533400" eaLnBrk="1" hangingPunct="1">
              <a:lnSpc>
                <a:spcPct val="90000"/>
              </a:lnSpc>
            </a:pPr>
            <a:r>
              <a:rPr lang="en-US" altLang="zh-CN" sz="2400" smtClean="0"/>
              <a:t>With Google AdWords, you set a cost-per-click (CPC) bid or cost-per-1000-impressions (CPM) bid. However, the AdWords Discounter works so you usually end up paying less than this amount.</a:t>
            </a:r>
          </a:p>
          <a:p>
            <a:pPr marL="990600" lvl="1" indent="-533400" eaLnBrk="1" hangingPunct="1">
              <a:lnSpc>
                <a:spcPct val="90000"/>
              </a:lnSpc>
            </a:pPr>
            <a:r>
              <a:rPr lang="en-US" altLang="zh-CN" sz="2400" smtClean="0"/>
              <a:t>AdWords Discounter calculates  actual CPC or CPM. This is the actual amount you pay to maintain your ad's position above the next lower ad. Your actual CPC or CPM is never more than the maximum CPC or CPM bid you specify. </a:t>
            </a:r>
          </a:p>
        </p:txBody>
      </p:sp>
      <p:pic>
        <p:nvPicPr>
          <p:cNvPr id="47108"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0202790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r>
              <a:rPr lang="en-US" altLang="zh-CN" b="1" smtClean="0"/>
              <a:t>Google AdWords</a:t>
            </a:r>
          </a:p>
        </p:txBody>
      </p:sp>
      <p:sp>
        <p:nvSpPr>
          <p:cNvPr id="48131" name="Rectangle 3"/>
          <p:cNvSpPr>
            <a:spLocks noGrp="1" noChangeArrowheads="1"/>
          </p:cNvSpPr>
          <p:nvPr>
            <p:ph type="body" idx="1"/>
          </p:nvPr>
        </p:nvSpPr>
        <p:spPr>
          <a:xfrm>
            <a:off x="250825" y="1646238"/>
            <a:ext cx="4321175" cy="5211762"/>
          </a:xfrm>
        </p:spPr>
        <p:txBody>
          <a:bodyPr/>
          <a:lstStyle/>
          <a:p>
            <a:pPr marL="609600" indent="-609600" eaLnBrk="1" hangingPunct="1">
              <a:lnSpc>
                <a:spcPct val="90000"/>
              </a:lnSpc>
              <a:buFontTx/>
              <a:buAutoNum type="arabicPeriod" startAt="3"/>
            </a:pPr>
            <a:r>
              <a:rPr lang="en-US" altLang="zh-CN" sz="2400" smtClean="0"/>
              <a:t>The bid cost </a:t>
            </a:r>
            <a:r>
              <a:rPr lang="en-US" altLang="zh-CN" sz="2000" smtClean="0"/>
              <a:t>---- Maximum CPC </a:t>
            </a:r>
          </a:p>
          <a:p>
            <a:pPr marL="609600" indent="-609600" eaLnBrk="1" hangingPunct="1">
              <a:lnSpc>
                <a:spcPct val="90000"/>
              </a:lnSpc>
              <a:buFontTx/>
              <a:buNone/>
            </a:pPr>
            <a:r>
              <a:rPr lang="en-US" altLang="zh-CN" sz="2400" smtClean="0"/>
              <a:t>	</a:t>
            </a:r>
            <a:r>
              <a:rPr lang="en-US" altLang="zh-CN" sz="2000" smtClean="0"/>
              <a:t>Your maximum cost-per-click (CPC) is the highest amount that you are willing to pay for a click on your ad. You can set a maximum CPC at the keyword- or ad group-level. The AdWords Discounter automatically reduces this amount so that the actual CPC you are charged is just one cent more than the minimum necessary to keep your position on the page.</a:t>
            </a:r>
          </a:p>
        </p:txBody>
      </p:sp>
      <p:pic>
        <p:nvPicPr>
          <p:cNvPr id="48132"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adwords_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773238"/>
            <a:ext cx="41306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Footer Placeholder 9"/>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71148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a:t>
            </a:r>
            <a:endParaRPr lang="en-US" dirty="0"/>
          </a:p>
        </p:txBody>
      </p:sp>
      <p:sp>
        <p:nvSpPr>
          <p:cNvPr id="3" name="Content Placeholder 2"/>
          <p:cNvSpPr>
            <a:spLocks noGrp="1"/>
          </p:cNvSpPr>
          <p:nvPr>
            <p:ph idx="1"/>
          </p:nvPr>
        </p:nvSpPr>
        <p:spPr/>
        <p:txBody>
          <a:bodyPr>
            <a:normAutofit/>
          </a:bodyPr>
          <a:lstStyle/>
          <a:p>
            <a:r>
              <a:rPr lang="en-US" dirty="0" smtClean="0"/>
              <a:t>Personalized reviews tend to dominate</a:t>
            </a:r>
          </a:p>
          <a:p>
            <a:r>
              <a:rPr lang="en-US" dirty="0" smtClean="0"/>
              <a:t>Netflix: personalized </a:t>
            </a:r>
            <a:r>
              <a:rPr lang="en-US" dirty="0"/>
              <a:t>video-recommendation system based on ratings and reviews by its customers. </a:t>
            </a:r>
            <a:endParaRPr lang="en-US" dirty="0" smtClean="0"/>
          </a:p>
          <a:p>
            <a:r>
              <a:rPr lang="en-US" dirty="0" smtClean="0"/>
              <a:t>In 2006</a:t>
            </a:r>
            <a:r>
              <a:rPr lang="en-US" dirty="0"/>
              <a:t>, </a:t>
            </a:r>
            <a:r>
              <a:rPr lang="en-US" dirty="0" smtClean="0"/>
              <a:t>offered </a:t>
            </a:r>
            <a:r>
              <a:rPr lang="en-US" dirty="0"/>
              <a:t>a </a:t>
            </a:r>
            <a:r>
              <a:rPr lang="en-US" dirty="0">
                <a:hlinkClick r:id="rId2" tooltip="Netflix Prize"/>
              </a:rPr>
              <a:t>$1,000,000 prize</a:t>
            </a:r>
            <a:r>
              <a:rPr lang="en-US" dirty="0"/>
              <a:t> to the first developer of a video-recommendation </a:t>
            </a:r>
            <a:r>
              <a:rPr lang="en-US" dirty="0">
                <a:hlinkClick r:id="rId3" tooltip="Algorithm"/>
              </a:rPr>
              <a:t>algorithm</a:t>
            </a:r>
            <a:r>
              <a:rPr lang="en-US" dirty="0"/>
              <a:t> that could beat its existing algorithm</a:t>
            </a:r>
            <a:endParaRPr lang="en-US" dirty="0" smtClean="0"/>
          </a:p>
        </p:txBody>
      </p:sp>
    </p:spTree>
    <p:extLst>
      <p:ext uri="{BB962C8B-B14F-4D97-AF65-F5344CB8AC3E}">
        <p14:creationId xmlns:p14="http://schemas.microsoft.com/office/powerpoint/2010/main" val="3216881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r>
              <a:rPr lang="en-US" altLang="zh-CN" b="1" smtClean="0"/>
              <a:t>Google AdWords</a:t>
            </a:r>
          </a:p>
        </p:txBody>
      </p:sp>
      <p:sp>
        <p:nvSpPr>
          <p:cNvPr id="49155" name="Rectangle 3"/>
          <p:cNvSpPr>
            <a:spLocks noGrp="1" noChangeArrowheads="1"/>
          </p:cNvSpPr>
          <p:nvPr>
            <p:ph type="body" idx="1"/>
          </p:nvPr>
        </p:nvSpPr>
        <p:spPr/>
        <p:txBody>
          <a:bodyPr/>
          <a:lstStyle/>
          <a:p>
            <a:pPr marL="609600" indent="-609600" eaLnBrk="1" hangingPunct="1">
              <a:lnSpc>
                <a:spcPct val="90000"/>
              </a:lnSpc>
              <a:buFontTx/>
              <a:buAutoNum type="arabicPeriod" startAt="4"/>
            </a:pPr>
            <a:r>
              <a:rPr lang="en-US" altLang="zh-CN" smtClean="0"/>
              <a:t>Quality Score </a:t>
            </a:r>
            <a:r>
              <a:rPr lang="en-US" altLang="zh-CN" sz="2800" smtClean="0"/>
              <a:t>---- the higher, the better</a:t>
            </a:r>
          </a:p>
          <a:p>
            <a:pPr marL="609600" indent="-609600" eaLnBrk="1" hangingPunct="1">
              <a:lnSpc>
                <a:spcPct val="90000"/>
              </a:lnSpc>
              <a:buFontTx/>
              <a:buNone/>
            </a:pPr>
            <a:r>
              <a:rPr lang="en-US" altLang="zh-CN" smtClean="0"/>
              <a:t>	</a:t>
            </a:r>
            <a:r>
              <a:rPr lang="en-US" altLang="zh-CN" sz="2800" smtClean="0"/>
              <a:t>The AdWords system calculates a 'Quality Score' for each of your keywords. It looks at a variety of factors to measure how relevant your keyword is to your ad text and to a user's search query. A keyword's Quality Score updates frequently and is closely related to its performance. In general, a high Quality Score means that your keyword will trigger ads in a higher position and at a lower cost-per-click (CPC).</a:t>
            </a:r>
          </a:p>
        </p:txBody>
      </p:sp>
      <p:pic>
        <p:nvPicPr>
          <p:cNvPr id="49156"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4813361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altLang="zh-CN" b="1" smtClean="0"/>
              <a:t>Google AdWords</a:t>
            </a:r>
          </a:p>
        </p:txBody>
      </p:sp>
      <p:sp>
        <p:nvSpPr>
          <p:cNvPr id="50179" name="Rectangle 3"/>
          <p:cNvSpPr>
            <a:spLocks noGrp="1" noChangeArrowheads="1"/>
          </p:cNvSpPr>
          <p:nvPr>
            <p:ph type="body" idx="1"/>
          </p:nvPr>
        </p:nvSpPr>
        <p:spPr/>
        <p:txBody>
          <a:bodyPr>
            <a:normAutofit fontScale="92500" lnSpcReduction="10000"/>
          </a:bodyPr>
          <a:lstStyle/>
          <a:p>
            <a:pPr marL="609600" indent="-609600" eaLnBrk="1" hangingPunct="1">
              <a:lnSpc>
                <a:spcPct val="80000"/>
              </a:lnSpc>
              <a:buFontTx/>
              <a:buAutoNum type="arabicPeriod" startAt="4"/>
            </a:pPr>
            <a:r>
              <a:rPr lang="en-US" altLang="zh-CN" sz="2800" dirty="0" smtClean="0"/>
              <a:t>Quality Score </a:t>
            </a:r>
            <a:r>
              <a:rPr lang="en-US" altLang="zh-CN" sz="2400" dirty="0" smtClean="0"/>
              <a:t>---- the higher, the better</a:t>
            </a:r>
          </a:p>
          <a:p>
            <a:pPr marL="990600" lvl="1" indent="-533400" eaLnBrk="1" hangingPunct="1">
              <a:lnSpc>
                <a:spcPct val="80000"/>
              </a:lnSpc>
            </a:pPr>
            <a:r>
              <a:rPr lang="en-US" altLang="zh-CN" sz="2400" dirty="0" smtClean="0"/>
              <a:t>A Quality Score is calculated every time your keyword matches a search query -- that is, every time your keyword has the potential to trigger an ad. </a:t>
            </a:r>
          </a:p>
          <a:p>
            <a:pPr marL="990600" lvl="1" indent="-533400" eaLnBrk="1" hangingPunct="1">
              <a:lnSpc>
                <a:spcPct val="80000"/>
              </a:lnSpc>
            </a:pPr>
            <a:r>
              <a:rPr lang="en-US" altLang="zh-CN" sz="2400" dirty="0" smtClean="0"/>
              <a:t>If the campaign uses cost-per-thousand-impression (CPM) bidding, Quality Score is based on: </a:t>
            </a:r>
          </a:p>
          <a:p>
            <a:pPr marL="990600" lvl="1" indent="-533400" eaLnBrk="1" hangingPunct="1">
              <a:lnSpc>
                <a:spcPct val="80000"/>
              </a:lnSpc>
              <a:buFontTx/>
              <a:buNone/>
            </a:pPr>
            <a:r>
              <a:rPr lang="en-US" altLang="zh-CN" sz="2400" dirty="0" smtClean="0"/>
              <a:t>	The quality of your landing page</a:t>
            </a:r>
          </a:p>
          <a:p>
            <a:pPr marL="990600" lvl="1" indent="-533400" eaLnBrk="1" hangingPunct="1">
              <a:lnSpc>
                <a:spcPct val="80000"/>
              </a:lnSpc>
            </a:pPr>
            <a:r>
              <a:rPr lang="en-US" altLang="zh-CN" sz="2400" dirty="0" smtClean="0"/>
              <a:t>If the campaign uses cost-per-click (CPC) bidding, Quality Score is based on: </a:t>
            </a:r>
          </a:p>
          <a:p>
            <a:pPr marL="990600" lvl="1" indent="-533400" eaLnBrk="1" hangingPunct="1">
              <a:lnSpc>
                <a:spcPct val="80000"/>
              </a:lnSpc>
              <a:buFontTx/>
              <a:buNone/>
            </a:pPr>
            <a:r>
              <a:rPr lang="en-US" altLang="zh-CN" sz="2400" dirty="0" smtClean="0"/>
              <a:t>	The historical CTR of the ad on this and similar sites </a:t>
            </a:r>
          </a:p>
          <a:p>
            <a:pPr marL="990600" lvl="1" indent="-533400" eaLnBrk="1" hangingPunct="1">
              <a:lnSpc>
                <a:spcPct val="80000"/>
              </a:lnSpc>
              <a:buFontTx/>
              <a:buNone/>
            </a:pPr>
            <a:r>
              <a:rPr lang="en-US" altLang="zh-CN" sz="2400" dirty="0" smtClean="0"/>
              <a:t>	The quality of your landing page</a:t>
            </a:r>
          </a:p>
          <a:p>
            <a:pPr marL="990600" lvl="1" indent="-533400" eaLnBrk="1" hangingPunct="1">
              <a:lnSpc>
                <a:spcPct val="80000"/>
              </a:lnSpc>
            </a:pPr>
            <a:r>
              <a:rPr lang="en-US" altLang="zh-CN" sz="2400" dirty="0" smtClean="0"/>
              <a:t>The best way to improve your keywords' Quality Scores is by optimizing your account. </a:t>
            </a:r>
          </a:p>
          <a:p>
            <a:pPr marL="990600" lvl="1" indent="-533400" eaLnBrk="1" hangingPunct="1">
              <a:lnSpc>
                <a:spcPct val="80000"/>
              </a:lnSpc>
              <a:buFontTx/>
              <a:buNone/>
            </a:pPr>
            <a:endParaRPr lang="en-US" altLang="zh-CN" sz="2400" dirty="0" smtClean="0"/>
          </a:p>
          <a:p>
            <a:pPr marL="990600" lvl="1" indent="-533400" eaLnBrk="1" hangingPunct="1">
              <a:lnSpc>
                <a:spcPct val="80000"/>
              </a:lnSpc>
              <a:buFontTx/>
              <a:buNone/>
            </a:pPr>
            <a:endParaRPr lang="en-US" altLang="zh-CN" sz="2400" dirty="0" smtClean="0"/>
          </a:p>
          <a:p>
            <a:pPr marL="990600" lvl="1" indent="-533400" eaLnBrk="1" hangingPunct="1">
              <a:lnSpc>
                <a:spcPct val="80000"/>
              </a:lnSpc>
            </a:pPr>
            <a:endParaRPr lang="en-US" altLang="zh-CN" sz="2400" dirty="0" smtClean="0"/>
          </a:p>
        </p:txBody>
      </p:sp>
      <p:pic>
        <p:nvPicPr>
          <p:cNvPr id="50180"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2477555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l" eaLnBrk="1" hangingPunct="1"/>
            <a:r>
              <a:rPr lang="en-US" altLang="zh-CN" b="1" smtClean="0"/>
              <a:t>Google AdWords</a:t>
            </a:r>
          </a:p>
        </p:txBody>
      </p:sp>
      <p:sp>
        <p:nvSpPr>
          <p:cNvPr id="51203" name="Rectangle 3"/>
          <p:cNvSpPr>
            <a:spLocks noGrp="1" noChangeArrowheads="1"/>
          </p:cNvSpPr>
          <p:nvPr>
            <p:ph type="body" idx="1"/>
          </p:nvPr>
        </p:nvSpPr>
        <p:spPr/>
        <p:txBody>
          <a:bodyPr/>
          <a:lstStyle/>
          <a:p>
            <a:pPr marL="609600" indent="-609600" eaLnBrk="1" hangingPunct="1">
              <a:lnSpc>
                <a:spcPct val="80000"/>
              </a:lnSpc>
              <a:buFontTx/>
              <a:buAutoNum type="arabicPeriod" startAt="5"/>
            </a:pPr>
            <a:r>
              <a:rPr lang="en-US" altLang="zh-CN" sz="2800" dirty="0" smtClean="0"/>
              <a:t>Ad Rank.</a:t>
            </a:r>
          </a:p>
          <a:p>
            <a:pPr marL="609600" indent="-609600" eaLnBrk="1" hangingPunct="1">
              <a:lnSpc>
                <a:spcPct val="80000"/>
              </a:lnSpc>
              <a:buFontTx/>
              <a:buNone/>
            </a:pPr>
            <a:r>
              <a:rPr lang="en-US" altLang="zh-CN" sz="2800" dirty="0" smtClean="0"/>
              <a:t>	</a:t>
            </a:r>
            <a:r>
              <a:rPr lang="en-US" altLang="zh-CN" sz="2400" dirty="0" smtClean="0"/>
              <a:t>Ads are positioned on search and content pages based on their Ad Rank. The ad with the highest Ad Rank appears in the first position, and so on down the page. </a:t>
            </a:r>
          </a:p>
          <a:p>
            <a:pPr marL="609600" indent="-609600" eaLnBrk="1" hangingPunct="1">
              <a:lnSpc>
                <a:spcPct val="80000"/>
              </a:lnSpc>
              <a:buFontTx/>
              <a:buNone/>
            </a:pPr>
            <a:r>
              <a:rPr lang="en-US" altLang="zh-CN" sz="2400" dirty="0" smtClean="0"/>
              <a:t>	Up to three AdWords ads are eligible to appear above the search results (as opposed to on the side). Only ads that exceed a certain Quality Score and CPC bid threshold may appear in these positions. If the three highest-ranked ads all surpass these thresholds, then they'll appear in order above the search results. If one or more of these ads don't meet the thresholds, then the next highest-ranked ad that does will be allowed to show above the search results. </a:t>
            </a:r>
          </a:p>
        </p:txBody>
      </p:sp>
      <p:pic>
        <p:nvPicPr>
          <p:cNvPr id="51204"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998348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altLang="zh-CN" b="1" smtClean="0"/>
              <a:t>Google AdWords</a:t>
            </a:r>
          </a:p>
        </p:txBody>
      </p:sp>
      <p:sp>
        <p:nvSpPr>
          <p:cNvPr id="52227" name="Rectangle 3"/>
          <p:cNvSpPr>
            <a:spLocks noGrp="1" noChangeArrowheads="1"/>
          </p:cNvSpPr>
          <p:nvPr>
            <p:ph type="body" idx="1"/>
          </p:nvPr>
        </p:nvSpPr>
        <p:spPr/>
        <p:txBody>
          <a:bodyPr/>
          <a:lstStyle/>
          <a:p>
            <a:pPr marL="609600" indent="-609600" eaLnBrk="1" hangingPunct="1">
              <a:buFontTx/>
              <a:buAutoNum type="arabicPeriod" startAt="5"/>
            </a:pPr>
            <a:r>
              <a:rPr lang="en-US" altLang="zh-CN" dirty="0" smtClean="0"/>
              <a:t>Ad Rank.</a:t>
            </a:r>
          </a:p>
          <a:p>
            <a:pPr marL="609600" indent="-609600" eaLnBrk="1" hangingPunct="1">
              <a:buFontTx/>
              <a:buNone/>
            </a:pPr>
            <a:r>
              <a:rPr lang="en-US" altLang="zh-CN" dirty="0" smtClean="0"/>
              <a:t>	</a:t>
            </a:r>
            <a:r>
              <a:rPr lang="en-US" altLang="zh-CN" sz="2800" b="1" dirty="0" smtClean="0"/>
              <a:t>Ad Rank formulas</a:t>
            </a:r>
          </a:p>
          <a:p>
            <a:pPr marL="609600" indent="-609600" eaLnBrk="1" hangingPunct="1">
              <a:buFontTx/>
              <a:buNone/>
            </a:pPr>
            <a:r>
              <a:rPr lang="en-US" altLang="zh-CN" sz="2800" dirty="0" smtClean="0"/>
              <a:t>	A keyword-targeted ad is ranked on a search result page based on the matched keyword's </a:t>
            </a:r>
            <a:r>
              <a:rPr lang="en-US" altLang="zh-CN" sz="2800" dirty="0" err="1" smtClean="0"/>
              <a:t>maximun</a:t>
            </a:r>
            <a:r>
              <a:rPr lang="en-US" altLang="zh-CN" sz="2800" dirty="0" smtClean="0"/>
              <a:t> CPC bid and Quality Score.</a:t>
            </a:r>
          </a:p>
          <a:p>
            <a:pPr marL="609600" indent="-609600" eaLnBrk="1" hangingPunct="1">
              <a:buFontTx/>
              <a:buNone/>
            </a:pPr>
            <a:r>
              <a:rPr lang="en-US" altLang="zh-CN" sz="2800" dirty="0" smtClean="0"/>
              <a:t>	</a:t>
            </a:r>
            <a:r>
              <a:rPr lang="en-US" altLang="zh-CN" b="1" dirty="0" smtClean="0"/>
              <a:t>Ad Rank = CPC bid × Quality Score</a:t>
            </a:r>
            <a:endParaRPr lang="en-US" altLang="zh-CN" dirty="0" smtClean="0"/>
          </a:p>
        </p:txBody>
      </p:sp>
      <p:pic>
        <p:nvPicPr>
          <p:cNvPr id="52228"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68030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altLang="zh-CN" b="1" smtClean="0"/>
              <a:t>Google AdWords</a:t>
            </a:r>
          </a:p>
        </p:txBody>
      </p:sp>
      <p:sp>
        <p:nvSpPr>
          <p:cNvPr id="53251" name="Rectangle 3"/>
          <p:cNvSpPr>
            <a:spLocks noGrp="1" noChangeArrowheads="1"/>
          </p:cNvSpPr>
          <p:nvPr>
            <p:ph type="body" idx="1"/>
          </p:nvPr>
        </p:nvSpPr>
        <p:spPr/>
        <p:txBody>
          <a:bodyPr/>
          <a:lstStyle/>
          <a:p>
            <a:pPr marL="609600" indent="-609600" eaLnBrk="1" hangingPunct="1">
              <a:buFontTx/>
              <a:buAutoNum type="arabicPeriod" startAt="5"/>
            </a:pPr>
            <a:r>
              <a:rPr lang="en-US" altLang="zh-CN" sz="2400" smtClean="0"/>
              <a:t>Ad Rank.</a:t>
            </a:r>
          </a:p>
          <a:p>
            <a:pPr marL="609600" indent="-609600" eaLnBrk="1" hangingPunct="1">
              <a:buFontTx/>
              <a:buNone/>
            </a:pPr>
            <a:r>
              <a:rPr lang="en-US" altLang="zh-CN" sz="2400" smtClean="0"/>
              <a:t>	</a:t>
            </a:r>
            <a:r>
              <a:rPr lang="en-US" altLang="zh-CN" sz="2000" b="1" smtClean="0"/>
              <a:t>Improving your ranking</a:t>
            </a:r>
            <a:r>
              <a:rPr lang="en-US" altLang="zh-CN" sz="2000" smtClean="0"/>
              <a:t> </a:t>
            </a:r>
          </a:p>
          <a:p>
            <a:pPr marL="609600" indent="-609600" eaLnBrk="1" hangingPunct="1">
              <a:buFontTx/>
              <a:buNone/>
            </a:pPr>
            <a:r>
              <a:rPr lang="en-US" altLang="zh-CN" sz="2000" smtClean="0"/>
              <a:t>	- Having relevant keywords and ad text, </a:t>
            </a:r>
          </a:p>
          <a:p>
            <a:pPr marL="609600" indent="-609600" eaLnBrk="1" hangingPunct="1">
              <a:buFontTx/>
              <a:buNone/>
            </a:pPr>
            <a:r>
              <a:rPr lang="en-US" altLang="zh-CN" sz="2000" smtClean="0"/>
              <a:t>	- a strong CTR on Google, </a:t>
            </a:r>
          </a:p>
          <a:p>
            <a:pPr marL="609600" indent="-609600" eaLnBrk="1" hangingPunct="1">
              <a:buFontTx/>
              <a:buNone/>
            </a:pPr>
            <a:r>
              <a:rPr lang="en-US" altLang="zh-CN" sz="2000" smtClean="0"/>
              <a:t>	- a high CPC bid will result in a higher position for your ad. </a:t>
            </a:r>
          </a:p>
          <a:p>
            <a:pPr marL="609600" indent="-609600" eaLnBrk="1" hangingPunct="1">
              <a:buFontTx/>
              <a:buNone/>
            </a:pPr>
            <a:r>
              <a:rPr lang="en-US" altLang="zh-CN" sz="2000" smtClean="0"/>
              <a:t>	Because this ranking system rewards well-targeted, you can't be locked out of the top position as you would be in a ranking system based solely on price. </a:t>
            </a:r>
          </a:p>
          <a:p>
            <a:pPr marL="609600" indent="-609600" eaLnBrk="1" hangingPunct="1">
              <a:buFontTx/>
              <a:buNone/>
            </a:pPr>
            <a:r>
              <a:rPr lang="en-US" altLang="zh-CN" sz="2000" smtClean="0"/>
              <a:t>	- AdWords Discounter monitors competition and automatically reduces actual CPC so you pay the lowest price possible for your ad's position on the page. </a:t>
            </a:r>
          </a:p>
          <a:p>
            <a:pPr marL="609600" indent="-609600" eaLnBrk="1" hangingPunct="1">
              <a:buFontTx/>
              <a:buNone/>
            </a:pPr>
            <a:endParaRPr lang="en-US" altLang="zh-CN" sz="2000" smtClean="0"/>
          </a:p>
        </p:txBody>
      </p:sp>
      <p:pic>
        <p:nvPicPr>
          <p:cNvPr id="53252"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2814454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zh-CN" b="1" smtClean="0"/>
              <a:t>Google AdWords</a:t>
            </a:r>
          </a:p>
        </p:txBody>
      </p:sp>
      <p:sp>
        <p:nvSpPr>
          <p:cNvPr id="54275" name="Rectangle 3"/>
          <p:cNvSpPr>
            <a:spLocks noGrp="1" noChangeArrowheads="1"/>
          </p:cNvSpPr>
          <p:nvPr>
            <p:ph type="body" idx="1"/>
          </p:nvPr>
        </p:nvSpPr>
        <p:spPr>
          <a:xfrm>
            <a:off x="457200" y="1600200"/>
            <a:ext cx="8229600" cy="4781550"/>
          </a:xfrm>
        </p:spPr>
        <p:txBody>
          <a:bodyPr/>
          <a:lstStyle/>
          <a:p>
            <a:pPr marL="609600" indent="-609600" eaLnBrk="1" hangingPunct="1">
              <a:lnSpc>
                <a:spcPct val="90000"/>
              </a:lnSpc>
              <a:buFontTx/>
              <a:buAutoNum type="arabicPeriod" startAt="6"/>
            </a:pPr>
            <a:r>
              <a:rPr lang="en-US" altLang="zh-CN" sz="2800" smtClean="0"/>
              <a:t>The actual cost</a:t>
            </a:r>
          </a:p>
          <a:p>
            <a:pPr marL="609600" indent="-609600" eaLnBrk="1" hangingPunct="1">
              <a:lnSpc>
                <a:spcPct val="90000"/>
              </a:lnSpc>
              <a:buFontTx/>
              <a:buNone/>
            </a:pPr>
            <a:r>
              <a:rPr lang="en-US" altLang="zh-CN" sz="2800" smtClean="0"/>
              <a:t>	</a:t>
            </a:r>
            <a:r>
              <a:rPr lang="en-US" altLang="zh-CN" sz="2400" smtClean="0"/>
              <a:t>- never pay more for a click on your ad than the matched keyword's maximum CPC bid (for search pages) or the ad group's content bid (for content pages). </a:t>
            </a:r>
          </a:p>
          <a:p>
            <a:pPr marL="609600" indent="-609600" eaLnBrk="1" hangingPunct="1">
              <a:lnSpc>
                <a:spcPct val="90000"/>
              </a:lnSpc>
              <a:buFontTx/>
              <a:buNone/>
            </a:pPr>
            <a:r>
              <a:rPr lang="en-US" altLang="zh-CN" sz="2400" smtClean="0"/>
              <a:t>	- quality-based pricing system ensures that you'll often pay less than that amount. </a:t>
            </a:r>
          </a:p>
          <a:p>
            <a:pPr marL="609600" indent="-609600" eaLnBrk="1" hangingPunct="1">
              <a:lnSpc>
                <a:spcPct val="90000"/>
              </a:lnSpc>
              <a:buFontTx/>
              <a:buNone/>
            </a:pPr>
            <a:r>
              <a:rPr lang="en-US" altLang="zh-CN" sz="2400" smtClean="0"/>
              <a:t>	</a:t>
            </a:r>
            <a:endParaRPr lang="en-US" altLang="zh-CN" sz="2800" smtClean="0"/>
          </a:p>
        </p:txBody>
      </p:sp>
      <p:pic>
        <p:nvPicPr>
          <p:cNvPr id="54276"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3461632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eaLnBrk="1" hangingPunct="1"/>
            <a:r>
              <a:rPr lang="en-US" altLang="zh-CN" b="1" smtClean="0"/>
              <a:t>Google AdWords</a:t>
            </a:r>
          </a:p>
        </p:txBody>
      </p:sp>
      <p:sp>
        <p:nvSpPr>
          <p:cNvPr id="55299" name="Rectangle 3"/>
          <p:cNvSpPr>
            <a:spLocks noGrp="1" noChangeArrowheads="1"/>
          </p:cNvSpPr>
          <p:nvPr>
            <p:ph type="body" idx="1"/>
          </p:nvPr>
        </p:nvSpPr>
        <p:spPr/>
        <p:txBody>
          <a:bodyPr>
            <a:normAutofit lnSpcReduction="10000"/>
          </a:bodyPr>
          <a:lstStyle/>
          <a:p>
            <a:pPr marL="609600" indent="-609600" eaLnBrk="1" hangingPunct="1">
              <a:buFontTx/>
              <a:buAutoNum type="arabicPeriod" startAt="6"/>
            </a:pPr>
            <a:r>
              <a:rPr lang="en-US" altLang="zh-CN" dirty="0" smtClean="0"/>
              <a:t>The actual cost</a:t>
            </a:r>
          </a:p>
          <a:p>
            <a:pPr marL="609600" indent="-609600" eaLnBrk="1" hangingPunct="1">
              <a:buFontTx/>
              <a:buNone/>
            </a:pPr>
            <a:r>
              <a:rPr lang="en-US" altLang="zh-CN" dirty="0" smtClean="0"/>
              <a:t>	</a:t>
            </a:r>
            <a:r>
              <a:rPr lang="en-US" altLang="zh-CN" sz="2800" b="1" dirty="0" smtClean="0"/>
              <a:t>Formula</a:t>
            </a:r>
          </a:p>
          <a:p>
            <a:pPr marL="609600" indent="-609600" eaLnBrk="1" hangingPunct="1">
              <a:buFontTx/>
              <a:buNone/>
            </a:pPr>
            <a:r>
              <a:rPr lang="en-US" altLang="zh-CN" sz="2800" dirty="0" smtClean="0"/>
              <a:t>	For search pages, Ad Rank is calculated by multiplying the matched keyword's CPC bid by its Quality Score. For content pages, Ad Rank is calculated by multiplying the ad group's content bid by its Quality Score. </a:t>
            </a:r>
          </a:p>
          <a:p>
            <a:pPr marL="609600" indent="-609600" eaLnBrk="1" hangingPunct="1">
              <a:buFontTx/>
              <a:buNone/>
            </a:pPr>
            <a:r>
              <a:rPr lang="en-US" altLang="zh-CN" sz="2800" dirty="0" smtClean="0"/>
              <a:t>	</a:t>
            </a:r>
            <a:r>
              <a:rPr lang="en-US" altLang="zh-CN" b="1" dirty="0" smtClean="0"/>
              <a:t>Actual CPC = (Ad Rank to beat / Quality Score) + $0.01</a:t>
            </a:r>
            <a:r>
              <a:rPr lang="en-US" altLang="zh-CN" sz="2800" dirty="0" smtClean="0"/>
              <a:t> </a:t>
            </a:r>
          </a:p>
        </p:txBody>
      </p:sp>
      <p:pic>
        <p:nvPicPr>
          <p:cNvPr id="55300"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548361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zh-CN" b="1" smtClean="0"/>
              <a:t>Google AdWords</a:t>
            </a:r>
          </a:p>
        </p:txBody>
      </p:sp>
      <p:sp>
        <p:nvSpPr>
          <p:cNvPr id="56323" name="Rectangle 3"/>
          <p:cNvSpPr>
            <a:spLocks noGrp="1" noChangeArrowheads="1"/>
          </p:cNvSpPr>
          <p:nvPr>
            <p:ph type="body" idx="1"/>
          </p:nvPr>
        </p:nvSpPr>
        <p:spPr/>
        <p:txBody>
          <a:bodyPr>
            <a:normAutofit lnSpcReduction="10000"/>
          </a:bodyPr>
          <a:lstStyle/>
          <a:p>
            <a:pPr eaLnBrk="1" hangingPunct="1"/>
            <a:r>
              <a:rPr lang="en-US" altLang="zh-CN" smtClean="0"/>
              <a:t>Example:</a:t>
            </a:r>
          </a:p>
          <a:p>
            <a:pPr lvl="1" eaLnBrk="1" hangingPunct="1"/>
            <a:r>
              <a:rPr lang="en-US" altLang="zh-CN" smtClean="0"/>
              <a:t>Assuming you bid $4/CPC for the keyword “car rental Greece”, with a quality score of 5.</a:t>
            </a:r>
          </a:p>
          <a:p>
            <a:pPr lvl="1" eaLnBrk="1" hangingPunct="1"/>
            <a:r>
              <a:rPr lang="en-US" altLang="zh-CN" smtClean="0"/>
              <a:t>And your competitor bids $5/CPC with his quality score equals 3.</a:t>
            </a:r>
          </a:p>
          <a:p>
            <a:pPr lvl="1" eaLnBrk="1" hangingPunct="1"/>
            <a:r>
              <a:rPr lang="en-US" altLang="zh-CN" smtClean="0"/>
              <a:t>So your pagerank will be:</a:t>
            </a:r>
          </a:p>
          <a:p>
            <a:pPr lvl="1" eaLnBrk="1" hangingPunct="1">
              <a:buFontTx/>
              <a:buNone/>
            </a:pPr>
            <a:r>
              <a:rPr lang="en-US" altLang="zh-CN" smtClean="0"/>
              <a:t>	4*5=20</a:t>
            </a:r>
          </a:p>
          <a:p>
            <a:pPr lvl="1" eaLnBrk="1" hangingPunct="1">
              <a:buFontTx/>
              <a:buNone/>
            </a:pPr>
            <a:r>
              <a:rPr lang="en-US" altLang="zh-CN" smtClean="0"/>
              <a:t>	And your competitor’s will be:</a:t>
            </a:r>
          </a:p>
          <a:p>
            <a:pPr lvl="1" eaLnBrk="1" hangingPunct="1">
              <a:buFontTx/>
              <a:buNone/>
            </a:pPr>
            <a:r>
              <a:rPr lang="en-US" altLang="zh-CN" smtClean="0"/>
              <a:t>	3*5=15</a:t>
            </a:r>
          </a:p>
        </p:txBody>
      </p:sp>
      <p:pic>
        <p:nvPicPr>
          <p:cNvPr id="56324"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14993709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eaLnBrk="1" hangingPunct="1"/>
            <a:r>
              <a:rPr lang="en-US" altLang="zh-CN" b="1" smtClean="0"/>
              <a:t>Google AdWords</a:t>
            </a:r>
          </a:p>
        </p:txBody>
      </p:sp>
      <p:sp>
        <p:nvSpPr>
          <p:cNvPr id="57347" name="Rectangle 3"/>
          <p:cNvSpPr>
            <a:spLocks noGrp="1" noChangeArrowheads="1"/>
          </p:cNvSpPr>
          <p:nvPr>
            <p:ph type="body" idx="1"/>
          </p:nvPr>
        </p:nvSpPr>
        <p:spPr/>
        <p:txBody>
          <a:bodyPr/>
          <a:lstStyle/>
          <a:p>
            <a:pPr lvl="1" eaLnBrk="1" hangingPunct="1"/>
            <a:r>
              <a:rPr lang="en-US" altLang="zh-CN" smtClean="0"/>
              <a:t>As you have a higher pagerank, your ad will be displayed in front of your competitor’s.</a:t>
            </a:r>
          </a:p>
          <a:p>
            <a:pPr lvl="1" eaLnBrk="1" hangingPunct="1"/>
            <a:r>
              <a:rPr lang="en-US" altLang="zh-CN" smtClean="0"/>
              <a:t>But the actual CPC is:</a:t>
            </a:r>
          </a:p>
          <a:p>
            <a:pPr lvl="1" eaLnBrk="1" hangingPunct="1">
              <a:buFontTx/>
              <a:buNone/>
            </a:pPr>
            <a:r>
              <a:rPr lang="en-US" altLang="zh-CN" smtClean="0"/>
              <a:t>	15 (the pagerank of advertiser behind you) / 5 (your quality score) + 0.01euros = $3.01</a:t>
            </a:r>
          </a:p>
          <a:p>
            <a:pPr lvl="1" eaLnBrk="1" hangingPunct="1"/>
            <a:r>
              <a:rPr lang="en-US" altLang="zh-CN" smtClean="0"/>
              <a:t>So the actual price you pay for each click is lower than your bid!</a:t>
            </a:r>
            <a:endParaRPr lang="en-US" smtClean="0"/>
          </a:p>
        </p:txBody>
      </p:sp>
      <p:pic>
        <p:nvPicPr>
          <p:cNvPr id="57348" name="Picture 4" descr="google-adwor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60350"/>
            <a:ext cx="2881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Footer Placeholder 8"/>
          <p:cNvSpPr>
            <a:spLocks noGrp="1"/>
          </p:cNvSpPr>
          <p:nvPr>
            <p:ph type="ftr" sz="quarter" idx="4294967295"/>
          </p:nvPr>
        </p:nvSpPr>
        <p:spPr>
          <a:xfrm>
            <a:off x="3124200" y="6356350"/>
            <a:ext cx="2895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US" altLang="zh-CN" dirty="0" smtClean="0"/>
              <a:t> </a:t>
            </a:r>
            <a:endParaRPr lang="en-US" altLang="zh-CN" dirty="0"/>
          </a:p>
        </p:txBody>
      </p:sp>
    </p:spTree>
    <p:extLst>
      <p:ext uri="{BB962C8B-B14F-4D97-AF65-F5344CB8AC3E}">
        <p14:creationId xmlns:p14="http://schemas.microsoft.com/office/powerpoint/2010/main" val="4824149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6</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a:t>Εξόρυξη γνώσης από Βάσεις Δεδομένων και τον Παγκόσμιο Ιστό, </a:t>
            </a:r>
            <a:r>
              <a:rPr lang="el-GR" b="1" dirty="0"/>
              <a:t>Ενότητα # </a:t>
            </a:r>
            <a:r>
              <a:rPr lang="en-US" b="1" dirty="0" smtClean="0"/>
              <a:t>6</a:t>
            </a:r>
            <a:r>
              <a:rPr lang="el-GR" b="1" dirty="0" smtClean="0"/>
              <a:t>: </a:t>
            </a:r>
            <a:r>
              <a:rPr lang="en-US" dirty="0"/>
              <a:t>Web </a:t>
            </a:r>
            <a:r>
              <a:rPr lang="en-US" dirty="0" smtClean="0"/>
              <a:t>Mining</a:t>
            </a:r>
          </a:p>
          <a:p>
            <a:r>
              <a:rPr lang="el-GR" b="1" dirty="0" smtClean="0"/>
              <a:t>Διδάσκων</a:t>
            </a:r>
            <a:r>
              <a:rPr lang="el-GR" b="1" dirty="0"/>
              <a:t>: </a:t>
            </a:r>
            <a:r>
              <a:rPr lang="el-GR" dirty="0"/>
              <a:t>Μιχάλης </a:t>
            </a:r>
            <a:r>
              <a:rPr lang="el-GR" dirty="0" err="1"/>
              <a:t>Βαζιργιάννης</a:t>
            </a:r>
            <a:r>
              <a:rPr lang="el-GR" b="1" dirty="0" smtClean="0"/>
              <a:t>, </a:t>
            </a:r>
            <a:r>
              <a:rPr lang="el-GR" b="1" dirty="0"/>
              <a:t>Τμήμα: </a:t>
            </a:r>
            <a:r>
              <a:rPr lang="el-GR" dirty="0"/>
              <a:t>Προπτυχιακό Πρόγραμμα Σπουδών </a:t>
            </a:r>
            <a:r>
              <a:rPr lang="el-GR" dirty="0" smtClean="0"/>
              <a:t>“Πληροφορικής”</a:t>
            </a:r>
            <a:endParaRPr lang="el-GR" b="1" dirty="0"/>
          </a:p>
          <a:p>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dirty="0" smtClean="0">
                <a:ea typeface="ＭＳ Ｐゴシック" charset="-128"/>
              </a:rPr>
              <a:t>Recommender Data Model</a:t>
            </a:r>
            <a:endParaRPr lang="en-US" b="1" dirty="0">
              <a:ea typeface="ＭＳ Ｐゴシック" charset="-128"/>
            </a:endParaRPr>
          </a:p>
        </p:txBody>
      </p:sp>
      <p:sp>
        <p:nvSpPr>
          <p:cNvPr id="3" name="Content Placeholder 2"/>
          <p:cNvSpPr>
            <a:spLocks noGrp="1"/>
          </p:cNvSpPr>
          <p:nvPr>
            <p:ph idx="1"/>
          </p:nvPr>
        </p:nvSpPr>
        <p:spPr>
          <a:xfrm>
            <a:off x="457200" y="1412776"/>
            <a:ext cx="8229600" cy="4525963"/>
          </a:xfrm>
        </p:spPr>
        <p:txBody>
          <a:bodyPr>
            <a:noAutofit/>
          </a:bodyPr>
          <a:lstStyle/>
          <a:p>
            <a:pPr>
              <a:defRPr/>
            </a:pPr>
            <a:r>
              <a:rPr lang="en-US" sz="2400" dirty="0" smtClean="0">
                <a:ea typeface="ＭＳ Ｐゴシック" charset="-128"/>
              </a:rPr>
              <a:t>Set U={u</a:t>
            </a:r>
            <a:r>
              <a:rPr lang="en-US" sz="2400" baseline="-25000" dirty="0" smtClean="0">
                <a:ea typeface="ＭＳ Ｐゴシック" charset="-128"/>
              </a:rPr>
              <a:t>1</a:t>
            </a:r>
            <a:r>
              <a:rPr lang="en-US" sz="2400" dirty="0" smtClean="0">
                <a:ea typeface="ＭＳ Ｐゴシック" charset="-128"/>
              </a:rPr>
              <a:t>, …, u</a:t>
            </a:r>
            <a:r>
              <a:rPr lang="en-US" sz="2400" baseline="-25000" dirty="0" smtClean="0">
                <a:ea typeface="ＭＳ Ｐゴシック" charset="-128"/>
              </a:rPr>
              <a:t>n</a:t>
            </a:r>
            <a:r>
              <a:rPr lang="en-US" sz="2400" dirty="0" smtClean="0">
                <a:ea typeface="ＭＳ Ｐゴシック" charset="-128"/>
              </a:rPr>
              <a:t>} of users</a:t>
            </a:r>
          </a:p>
          <a:p>
            <a:pPr>
              <a:defRPr/>
            </a:pPr>
            <a:r>
              <a:rPr lang="en-US" sz="2400" dirty="0" smtClean="0">
                <a:ea typeface="ＭＳ Ｐゴシック" charset="-128"/>
              </a:rPr>
              <a:t>Set I={i</a:t>
            </a:r>
            <a:r>
              <a:rPr lang="en-US" sz="2400" baseline="-25000" dirty="0" smtClean="0">
                <a:ea typeface="ＭＳ Ｐゴシック" charset="-128"/>
              </a:rPr>
              <a:t>1</a:t>
            </a:r>
            <a:r>
              <a:rPr lang="en-US" sz="2400" dirty="0" smtClean="0">
                <a:ea typeface="ＭＳ Ｐゴシック" charset="-128"/>
              </a:rPr>
              <a:t>, …, </a:t>
            </a:r>
            <a:r>
              <a:rPr lang="en-US" sz="2400" dirty="0" err="1" smtClean="0">
                <a:ea typeface="ＭＳ Ｐゴシック" charset="-128"/>
              </a:rPr>
              <a:t>i</a:t>
            </a:r>
            <a:r>
              <a:rPr lang="en-US" sz="2400" baseline="-25000" dirty="0" err="1" smtClean="0">
                <a:ea typeface="ＭＳ Ｐゴシック" charset="-128"/>
              </a:rPr>
              <a:t>m</a:t>
            </a:r>
            <a:r>
              <a:rPr lang="en-US" sz="2400" dirty="0" smtClean="0">
                <a:ea typeface="ＭＳ Ｐゴシック" charset="-128"/>
              </a:rPr>
              <a:t>} of items (e.g. products)</a:t>
            </a:r>
          </a:p>
          <a:p>
            <a:pPr>
              <a:defRPr/>
            </a:pPr>
            <a:r>
              <a:rPr lang="en-US" sz="2400" dirty="0" smtClean="0">
                <a:ea typeface="ＭＳ Ｐゴシック" charset="-128"/>
              </a:rPr>
              <a:t>Elements from U and I can be described by a vector respectively</a:t>
            </a:r>
          </a:p>
          <a:p>
            <a:pPr lvl="1">
              <a:defRPr/>
            </a:pPr>
            <a:r>
              <a:rPr lang="en-US" sz="2400" dirty="0" smtClean="0">
                <a:ea typeface="ＭＳ Ｐゴシック" charset="-128"/>
              </a:rPr>
              <a:t>(a</a:t>
            </a:r>
            <a:r>
              <a:rPr lang="en-US" sz="2400" baseline="-25000" dirty="0" smtClean="0">
                <a:ea typeface="ＭＳ Ｐゴシック" charset="-128"/>
              </a:rPr>
              <a:t>1</a:t>
            </a:r>
            <a:r>
              <a:rPr lang="en-US" sz="2400" dirty="0" smtClean="0">
                <a:ea typeface="ＭＳ Ｐゴシック" charset="-128"/>
              </a:rPr>
              <a:t>, …, a</a:t>
            </a:r>
            <a:r>
              <a:rPr lang="en-US" sz="2400" baseline="-25000" dirty="0" smtClean="0">
                <a:ea typeface="ＭＳ Ｐゴシック" charset="-128"/>
              </a:rPr>
              <a:t>s</a:t>
            </a:r>
            <a:r>
              <a:rPr lang="en-US" sz="2400" dirty="0" smtClean="0">
                <a:ea typeface="ＭＳ Ｐゴシック" charset="-128"/>
              </a:rPr>
              <a:t>) </a:t>
            </a:r>
            <a:r>
              <a:rPr lang="en-US" sz="2400" dirty="0" smtClean="0">
                <a:ea typeface="ＭＳ Ｐゴシック" charset="-128"/>
                <a:sym typeface="Wingdings" pitchFamily="2" charset="2"/>
              </a:rPr>
              <a:t></a:t>
            </a:r>
            <a:r>
              <a:rPr lang="en-US" sz="2400" dirty="0" smtClean="0">
                <a:ea typeface="ＭＳ Ｐゴシック" charset="-128"/>
              </a:rPr>
              <a:t> attributes of user profile</a:t>
            </a:r>
          </a:p>
          <a:p>
            <a:pPr lvl="1">
              <a:defRPr/>
            </a:pPr>
            <a:r>
              <a:rPr lang="en-US" sz="2400" dirty="0" smtClean="0">
                <a:ea typeface="ＭＳ Ｐゴシック" charset="-128"/>
              </a:rPr>
              <a:t>(b</a:t>
            </a:r>
            <a:r>
              <a:rPr lang="en-US" sz="2400" baseline="-25000" dirty="0" smtClean="0">
                <a:ea typeface="ＭＳ Ｐゴシック" charset="-128"/>
              </a:rPr>
              <a:t>1</a:t>
            </a:r>
            <a:r>
              <a:rPr lang="en-US" sz="2400" dirty="0" smtClean="0">
                <a:ea typeface="ＭＳ Ｐゴシック" charset="-128"/>
              </a:rPr>
              <a:t>, …, </a:t>
            </a:r>
            <a:r>
              <a:rPr lang="en-US" sz="2400" dirty="0" err="1" smtClean="0">
                <a:ea typeface="ＭＳ Ｐゴシック" charset="-128"/>
              </a:rPr>
              <a:t>b</a:t>
            </a:r>
            <a:r>
              <a:rPr lang="en-US" sz="2400" baseline="-25000" dirty="0" err="1" smtClean="0">
                <a:ea typeface="ＭＳ Ｐゴシック" charset="-128"/>
              </a:rPr>
              <a:t>t</a:t>
            </a:r>
            <a:r>
              <a:rPr lang="en-US" sz="2400" dirty="0" smtClean="0">
                <a:ea typeface="ＭＳ Ｐゴシック" charset="-128"/>
              </a:rPr>
              <a:t>) </a:t>
            </a:r>
            <a:r>
              <a:rPr lang="en-US" sz="2400" dirty="0" smtClean="0">
                <a:ea typeface="ＭＳ Ｐゴシック" charset="-128"/>
                <a:sym typeface="Wingdings" pitchFamily="2" charset="2"/>
              </a:rPr>
              <a:t></a:t>
            </a:r>
            <a:r>
              <a:rPr lang="en-US" sz="2400" dirty="0" smtClean="0">
                <a:latin typeface="Adobe Myungjo Std M"/>
                <a:ea typeface="Adobe Myungjo Std M"/>
              </a:rPr>
              <a:t> </a:t>
            </a:r>
            <a:r>
              <a:rPr lang="en-US" sz="2400" dirty="0" smtClean="0">
                <a:ea typeface="ＭＳ Ｐゴシック" charset="-128"/>
              </a:rPr>
              <a:t>description of items (meta data, features, …)</a:t>
            </a:r>
          </a:p>
          <a:p>
            <a:pPr>
              <a:defRPr/>
            </a:pPr>
            <a:r>
              <a:rPr lang="en-US" sz="2400" dirty="0" smtClean="0">
                <a:ea typeface="ＭＳ Ｐゴシック" charset="-128"/>
              </a:rPr>
              <a:t>Goal of recommendation process: recommend new items for an active user u</a:t>
            </a:r>
          </a:p>
          <a:p>
            <a:pPr>
              <a:defRPr/>
            </a:pPr>
            <a:r>
              <a:rPr lang="en-US" sz="2400" dirty="0" smtClean="0">
                <a:ea typeface="ＭＳ Ｐゴシック" charset="-128"/>
              </a:rPr>
              <a:t>Overview of process</a:t>
            </a:r>
          </a:p>
          <a:p>
            <a:pPr lvl="1">
              <a:defRPr/>
            </a:pPr>
            <a:r>
              <a:rPr lang="en-US" sz="2400" dirty="0" smtClean="0">
                <a:ea typeface="ＭＳ Ｐゴシック" charset="-128"/>
              </a:rPr>
              <a:t>User modeling (explicit or implicit, e.g. user rates items)</a:t>
            </a:r>
          </a:p>
          <a:p>
            <a:pPr lvl="1">
              <a:defRPr/>
            </a:pPr>
            <a:r>
              <a:rPr lang="en-US" sz="2400" dirty="0" smtClean="0">
                <a:ea typeface="ＭＳ Ｐゴシック" charset="-128"/>
              </a:rPr>
              <a:t>Personalization, generate list of recommended items</a:t>
            </a:r>
          </a:p>
          <a:p>
            <a:pPr>
              <a:defRPr/>
            </a:pPr>
            <a:endParaRPr lang="en-US" sz="2400" dirty="0">
              <a:ea typeface="ＭＳ Ｐゴシック" charset="-128"/>
            </a:endParaRPr>
          </a:p>
        </p:txBody>
      </p:sp>
    </p:spTree>
    <p:extLst>
      <p:ext uri="{BB962C8B-B14F-4D97-AF65-F5344CB8AC3E}">
        <p14:creationId xmlns:p14="http://schemas.microsoft.com/office/powerpoint/2010/main" val="163324070"/>
      </p:ext>
    </p:extLst>
  </p:cSld>
  <p:clrMapOvr>
    <a:masterClrMapping/>
  </p:clrMapOvr>
</p:sld>
</file>

<file path=ppt/theme/theme1.xml><?xml version="1.0" encoding="utf-8"?>
<a:theme xmlns:a="http://schemas.openxmlformats.org/drawingml/2006/main" name="Template_1_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Template_1_introduction</Template>
  <TotalTime>0</TotalTime>
  <Words>3734</Words>
  <Application>Microsoft Office PowerPoint</Application>
  <PresentationFormat>Προβολή στην οθόνη (4:3)</PresentationFormat>
  <Paragraphs>704</Paragraphs>
  <Slides>89</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89</vt:i4>
      </vt:variant>
    </vt:vector>
  </HeadingPairs>
  <TitlesOfParts>
    <vt:vector size="90" baseType="lpstr">
      <vt:lpstr>Template_1_introduction</vt:lpstr>
      <vt:lpstr>Εξόρυξη γνώσης από Βάσεις Δεδομένων και τον Παγκόσμιο Ιστό</vt:lpstr>
      <vt:lpstr>Χρηματοδότηση</vt:lpstr>
      <vt:lpstr>Άδειες Χρήσης</vt:lpstr>
      <vt:lpstr>Σκοποί ενότητας</vt:lpstr>
      <vt:lpstr>Περιεχόμενα ενότητας</vt:lpstr>
      <vt:lpstr>Web personalization and recommendations (collaborative filtering) </vt:lpstr>
      <vt:lpstr>Web personalization and recommendations</vt:lpstr>
      <vt:lpstr>Personalization</vt:lpstr>
      <vt:lpstr>Recommender Data Model</vt:lpstr>
      <vt:lpstr>User-Item Ranking</vt:lpstr>
      <vt:lpstr>Types of Recommender Systems</vt:lpstr>
      <vt:lpstr>Example: Product Page on Amazon</vt:lpstr>
      <vt:lpstr>Issues of Recommender Systems </vt:lpstr>
      <vt:lpstr>Cold Start Problems</vt:lpstr>
      <vt:lpstr>Data Sparseness</vt:lpstr>
      <vt:lpstr>Diversity of Recommendations</vt:lpstr>
      <vt:lpstr>Scalability</vt:lpstr>
      <vt:lpstr>Privacy and Trust</vt:lpstr>
      <vt:lpstr>Robustness</vt:lpstr>
      <vt:lpstr>Utilization of Domain Knowledge</vt:lpstr>
      <vt:lpstr>Changing User Interests (Dynamics)</vt:lpstr>
      <vt:lpstr>Evaluation of Recommender Systems</vt:lpstr>
      <vt:lpstr>Collaborative Filtering (CF)</vt:lpstr>
      <vt:lpstr>General Process</vt:lpstr>
      <vt:lpstr>Example (I)</vt:lpstr>
      <vt:lpstr>Example (II)</vt:lpstr>
      <vt:lpstr>Example (III)</vt:lpstr>
      <vt:lpstr>Required Metrics</vt:lpstr>
      <vt:lpstr>Required Metrics</vt:lpstr>
      <vt:lpstr>User-User Similarity</vt:lpstr>
      <vt:lpstr>Pearson/Spearman Correlation</vt:lpstr>
      <vt:lpstr>Example Calculation</vt:lpstr>
      <vt:lpstr>Required Metrics</vt:lpstr>
      <vt:lpstr>Neighborhood of Similar Users</vt:lpstr>
      <vt:lpstr>Required Metrics</vt:lpstr>
      <vt:lpstr>CF Recommender (I)</vt:lpstr>
      <vt:lpstr>CF Recommender (II)</vt:lpstr>
      <vt:lpstr>Collaborative Filtering</vt:lpstr>
      <vt:lpstr>Advantages Collaborative Filtering</vt:lpstr>
      <vt:lpstr>Disadvantages Collaborative Filtering</vt:lpstr>
      <vt:lpstr>Item-to-Item Collaborative filtering (Amazon)</vt:lpstr>
      <vt:lpstr>References</vt:lpstr>
      <vt:lpstr>Web Advertising </vt:lpstr>
      <vt:lpstr>Advertising</vt:lpstr>
      <vt:lpstr>The advertising market</vt:lpstr>
      <vt:lpstr>Categories of the advertising </vt:lpstr>
      <vt:lpstr>Traditional advertising</vt:lpstr>
      <vt:lpstr>Traditional advertising</vt:lpstr>
      <vt:lpstr>The traditional advertising is still a major component of the advertising market, however, it is challenged by Online advertising…</vt:lpstr>
      <vt:lpstr>Online advertising</vt:lpstr>
      <vt:lpstr>Online advertising</vt:lpstr>
      <vt:lpstr>Online advertising</vt:lpstr>
      <vt:lpstr>Online advertising</vt:lpstr>
      <vt:lpstr>Online advertising</vt:lpstr>
      <vt:lpstr>Online advertising</vt:lpstr>
      <vt:lpstr>Online advertising</vt:lpstr>
      <vt:lpstr>Online advertising</vt:lpstr>
      <vt:lpstr>Online advertising market</vt:lpstr>
      <vt:lpstr>Online advertising market</vt:lpstr>
      <vt:lpstr>Conclusion</vt:lpstr>
      <vt:lpstr>Search engine market share</vt:lpstr>
      <vt:lpstr>Search engine market share</vt:lpstr>
      <vt:lpstr>Web Advertising</vt:lpstr>
      <vt:lpstr>Web Advertising</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Google AdWords</vt:lpstr>
      <vt:lpstr>Τέλος Ενότητας # 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2015-08-24T08:47:06Z</dcterms:created>
  <dcterms:modified xsi:type="dcterms:W3CDTF">2015-10-19T13:01:26Z</dcterms:modified>
</cp:coreProperties>
</file>