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4"/>
  </p:notesMasterIdLst>
  <p:sldIdLst>
    <p:sldId id="256" r:id="rId3"/>
    <p:sldId id="259" r:id="rId4"/>
    <p:sldId id="257" r:id="rId5"/>
    <p:sldId id="261" r:id="rId6"/>
    <p:sldId id="262" r:id="rId7"/>
    <p:sldId id="480" r:id="rId8"/>
    <p:sldId id="374" r:id="rId9"/>
    <p:sldId id="481" r:id="rId10"/>
    <p:sldId id="482" r:id="rId11"/>
    <p:sldId id="483" r:id="rId12"/>
    <p:sldId id="484" r:id="rId13"/>
    <p:sldId id="485" r:id="rId14"/>
    <p:sldId id="486" r:id="rId15"/>
    <p:sldId id="488" r:id="rId16"/>
    <p:sldId id="487" r:id="rId17"/>
    <p:sldId id="489" r:id="rId18"/>
    <p:sldId id="490" r:id="rId19"/>
    <p:sldId id="491" r:id="rId20"/>
    <p:sldId id="492" r:id="rId21"/>
    <p:sldId id="493" r:id="rId22"/>
    <p:sldId id="494" r:id="rId23"/>
    <p:sldId id="495" r:id="rId24"/>
    <p:sldId id="496" r:id="rId25"/>
    <p:sldId id="497" r:id="rId26"/>
    <p:sldId id="498" r:id="rId27"/>
    <p:sldId id="499" r:id="rId28"/>
    <p:sldId id="500" r:id="rId29"/>
    <p:sldId id="501" r:id="rId30"/>
    <p:sldId id="502" r:id="rId31"/>
    <p:sldId id="503" r:id="rId32"/>
    <p:sldId id="504" r:id="rId33"/>
    <p:sldId id="505" r:id="rId34"/>
    <p:sldId id="506" r:id="rId35"/>
    <p:sldId id="507" r:id="rId36"/>
    <p:sldId id="509" r:id="rId37"/>
    <p:sldId id="508" r:id="rId38"/>
    <p:sldId id="510" r:id="rId39"/>
    <p:sldId id="511" r:id="rId40"/>
    <p:sldId id="512" r:id="rId41"/>
    <p:sldId id="513" r:id="rId42"/>
    <p:sldId id="514" r:id="rId43"/>
    <p:sldId id="515" r:id="rId44"/>
    <p:sldId id="516"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2" r:id="rId60"/>
    <p:sldId id="531" r:id="rId61"/>
    <p:sldId id="533" r:id="rId62"/>
    <p:sldId id="534"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354" r:id="rId9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9309" autoAdjust="0"/>
  </p:normalViewPr>
  <p:slideViewPr>
    <p:cSldViewPr>
      <p:cViewPr varScale="1">
        <p:scale>
          <a:sx n="71" d="100"/>
          <a:sy n="71" d="100"/>
        </p:scale>
        <p:origin x="1296" y="6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19498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50235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212203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132388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p14="http://schemas.microsoft.com/office/powerpoint/2010/main" val="175752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dirty="0"/>
          </a:p>
        </p:txBody>
      </p:sp>
    </p:spTree>
    <p:extLst>
      <p:ext uri="{BB962C8B-B14F-4D97-AF65-F5344CB8AC3E}">
        <p14:creationId xmlns:p14="http://schemas.microsoft.com/office/powerpoint/2010/main" val="88496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67</a:t>
            </a:fld>
            <a:endParaRPr lang="el-GR" dirty="0"/>
          </a:p>
        </p:txBody>
      </p:sp>
    </p:spTree>
    <p:extLst>
      <p:ext uri="{BB962C8B-B14F-4D97-AF65-F5344CB8AC3E}">
        <p14:creationId xmlns:p14="http://schemas.microsoft.com/office/powerpoint/2010/main" val="84316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343625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dirty="0"/>
          </a:p>
        </p:txBody>
      </p:sp>
    </p:spTree>
    <p:extLst>
      <p:ext uri="{BB962C8B-B14F-4D97-AF65-F5344CB8AC3E}">
        <p14:creationId xmlns:p14="http://schemas.microsoft.com/office/powerpoint/2010/main" val="243623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73748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60894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117826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n-US" smtClean="0"/>
              <a:t>Click to edit Master title style</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n-US" smtClean="0"/>
              <a:t>Click to edit Master title style</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Οικονομική Ανάπτυξη</a:t>
            </a:r>
            <a:endParaRPr lang="el-GR" dirty="0"/>
          </a:p>
        </p:txBody>
      </p:sp>
      <p:sp>
        <p:nvSpPr>
          <p:cNvPr id="3" name="Υπότιτλος 2"/>
          <p:cNvSpPr>
            <a:spLocks noGrp="1"/>
          </p:cNvSpPr>
          <p:nvPr>
            <p:ph type="subTitle" idx="1"/>
          </p:nvPr>
        </p:nvSpPr>
        <p:spPr>
          <a:xfrm>
            <a:off x="683568" y="3719772"/>
            <a:ext cx="7776864" cy="1752600"/>
          </a:xfrm>
        </p:spPr>
        <p:txBody>
          <a:bodyPr>
            <a:noAutofit/>
          </a:bodyPr>
          <a:lstStyle/>
          <a:p>
            <a:r>
              <a:rPr lang="el-GR" sz="2800" b="1" dirty="0"/>
              <a:t>Ενότητα </a:t>
            </a:r>
            <a:r>
              <a:rPr lang="en-US" sz="2800" b="1" dirty="0" smtClean="0"/>
              <a:t># </a:t>
            </a:r>
            <a:r>
              <a:rPr lang="el-GR" sz="2800" b="1" dirty="0" smtClean="0"/>
              <a:t>3: </a:t>
            </a:r>
            <a:r>
              <a:rPr lang="el-GR" sz="2800" dirty="0" smtClean="0"/>
              <a:t>Ανθρώπινοι πόροι</a:t>
            </a:r>
            <a:r>
              <a:rPr lang="en-US" sz="2800" dirty="0" smtClean="0"/>
              <a:t> </a:t>
            </a:r>
          </a:p>
          <a:p>
            <a:r>
              <a:rPr lang="el-GR" sz="2800" b="1" dirty="0" smtClean="0"/>
              <a:t>Διδάσκων:</a:t>
            </a:r>
            <a:r>
              <a:rPr lang="el-GR" sz="2800" dirty="0" smtClean="0"/>
              <a:t> Πάνος Τσακλόγλου</a:t>
            </a:r>
          </a:p>
          <a:p>
            <a:r>
              <a:rPr lang="el-GR" sz="2800" b="1" dirty="0" smtClean="0"/>
              <a:t>Τμήμα: </a:t>
            </a:r>
            <a:r>
              <a:rPr lang="el-GR" sz="2800" dirty="0" smtClean="0"/>
              <a:t>Διεθνών και Ευρωπαϊκών Οικονομικών Σπουδών</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(3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pic>
        <p:nvPicPr>
          <p:cNvPr id="5" name="Picture 1" descr="Προβλέψεις για την εξέλιξη του παγκόσμιου πληθυσμού. " title="Διαγράμματα"/>
          <p:cNvPicPr>
            <a:picLocks noGrp="1" noChangeAspect="1" noChangeArrowheads="1"/>
          </p:cNvPicPr>
          <p:nvPr>
            <p:ph idx="1"/>
          </p:nvPr>
        </p:nvPicPr>
        <p:blipFill>
          <a:blip r:embed="rId2" cstate="print">
            <a:lum bright="-30000" contrast="40000"/>
            <a:extLst>
              <a:ext uri="{28A0092B-C50C-407E-A947-70E740481C1C}">
                <a14:useLocalDpi xmlns:a14="http://schemas.microsoft.com/office/drawing/2010/main" val="0"/>
              </a:ext>
            </a:extLst>
          </a:blip>
          <a:srcRect/>
          <a:stretch>
            <a:fillRect/>
          </a:stretch>
        </p:blipFill>
        <p:spPr bwMode="auto">
          <a:xfrm>
            <a:off x="2687000" y="1600200"/>
            <a:ext cx="37699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51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(4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6" name="Picture 7" descr="Προβλέψεις για την εξέλιξη του παγκόσμιου πληθυσμού."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39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(5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
        <p:nvSpPr>
          <p:cNvPr id="3" name="Content Placeholder 2"/>
          <p:cNvSpPr>
            <a:spLocks noGrp="1"/>
          </p:cNvSpPr>
          <p:nvPr>
            <p:ph idx="1"/>
          </p:nvPr>
        </p:nvSpPr>
        <p:spPr/>
        <p:txBody>
          <a:bodyPr>
            <a:normAutofit fontScale="85000" lnSpcReduction="10000"/>
          </a:bodyPr>
          <a:lstStyle/>
          <a:p>
            <a:r>
              <a:rPr lang="el-GR" dirty="0"/>
              <a:t>Νομαδική περίοδος: 0.5 εκατ. χρόνια έως 10.000 π.Χ. </a:t>
            </a:r>
            <a:br>
              <a:rPr lang="el-GR" dirty="0"/>
            </a:br>
            <a:r>
              <a:rPr lang="el-GR" dirty="0"/>
              <a:t>Πολύ βραδείς ρυθμοί πληθυσμιακής μεγέθυνσης.  </a:t>
            </a:r>
          </a:p>
          <a:p>
            <a:r>
              <a:rPr lang="el-GR" dirty="0"/>
              <a:t>Πληθυσμός στο τέλος της περιόδου 5-100 </a:t>
            </a:r>
            <a:r>
              <a:rPr lang="el-GR" dirty="0" smtClean="0"/>
              <a:t>εκατομμύρια.</a:t>
            </a:r>
            <a:endParaRPr lang="el-GR" dirty="0"/>
          </a:p>
          <a:p>
            <a:r>
              <a:rPr lang="el-GR" dirty="0"/>
              <a:t>Αγροτική περίοδος: έως Βιομηχανική Επανάσταση.  </a:t>
            </a:r>
            <a:br>
              <a:rPr lang="el-GR" dirty="0"/>
            </a:br>
            <a:r>
              <a:rPr lang="el-GR" dirty="0"/>
              <a:t>Ασθένειες, μεγάλες διακυμάνσεις σε ρυθμούς αύξησης πληθυσμού (μέσος όρος 0.5%).  </a:t>
            </a:r>
          </a:p>
          <a:p>
            <a:r>
              <a:rPr lang="el-GR" dirty="0"/>
              <a:t>Πληθυσμός γύρω στο 1800: 900-1700 εκ.</a:t>
            </a:r>
          </a:p>
        </p:txBody>
      </p:sp>
    </p:spTree>
    <p:extLst>
      <p:ext uri="{BB962C8B-B14F-4D97-AF65-F5344CB8AC3E}">
        <p14:creationId xmlns:p14="http://schemas.microsoft.com/office/powerpoint/2010/main" val="35214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(6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
        <p:nvSpPr>
          <p:cNvPr id="3" name="Content Placeholder 2"/>
          <p:cNvSpPr>
            <a:spLocks noGrp="1"/>
          </p:cNvSpPr>
          <p:nvPr>
            <p:ph idx="1"/>
          </p:nvPr>
        </p:nvSpPr>
        <p:spPr/>
        <p:txBody>
          <a:bodyPr>
            <a:normAutofit/>
          </a:bodyPr>
          <a:lstStyle/>
          <a:p>
            <a:r>
              <a:rPr lang="el-GR" dirty="0"/>
              <a:t>Βιομηχανική επανάσταση έως Β' Παγκόσμιο Πόλεμο.  Μεταναστεύσεις, πρόοδος τεχνολογίας &amp; υγιεινής (στις ΒΧ).  Αύξηση 1%. </a:t>
            </a:r>
          </a:p>
          <a:p>
            <a:pPr lvl="1"/>
            <a:r>
              <a:rPr lang="el-GR" dirty="0"/>
              <a:t>Πληθυσμός 1950 2.5 </a:t>
            </a:r>
            <a:r>
              <a:rPr lang="el-GR" dirty="0" smtClean="0"/>
              <a:t>δις.</a:t>
            </a:r>
            <a:endParaRPr lang="el-GR" dirty="0"/>
          </a:p>
          <a:p>
            <a:r>
              <a:rPr lang="el-GR" dirty="0"/>
              <a:t>Μετά το Β' Παγκόσμιο Πόλεμο.  </a:t>
            </a:r>
            <a:br>
              <a:rPr lang="el-GR" dirty="0"/>
            </a:br>
            <a:r>
              <a:rPr lang="el-GR" dirty="0"/>
              <a:t>Πρόοδος υγιεινής στις ΑΧ.  Αύξηση 2.5%.</a:t>
            </a:r>
          </a:p>
          <a:p>
            <a:pPr lvl="1"/>
            <a:r>
              <a:rPr lang="el-GR" dirty="0"/>
              <a:t>1987: 5 </a:t>
            </a:r>
            <a:r>
              <a:rPr lang="el-GR" dirty="0" smtClean="0"/>
              <a:t>δις.</a:t>
            </a:r>
            <a:endParaRPr lang="el-GR" dirty="0"/>
          </a:p>
        </p:txBody>
      </p:sp>
    </p:spTree>
    <p:extLst>
      <p:ext uri="{BB962C8B-B14F-4D97-AF65-F5344CB8AC3E}">
        <p14:creationId xmlns:p14="http://schemas.microsoft.com/office/powerpoint/2010/main" val="130896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Μαλθουσιανή άποψη (1 από 2)</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
        <p:nvSpPr>
          <p:cNvPr id="3" name="Content Placeholder 2"/>
          <p:cNvSpPr>
            <a:spLocks noGrp="1"/>
          </p:cNvSpPr>
          <p:nvPr>
            <p:ph idx="1"/>
          </p:nvPr>
        </p:nvSpPr>
        <p:spPr/>
        <p:txBody>
          <a:bodyPr>
            <a:normAutofit fontScale="85000" lnSpcReduction="20000"/>
          </a:bodyPr>
          <a:lstStyle/>
          <a:p>
            <a:r>
              <a:rPr lang="el-GR" dirty="0"/>
              <a:t>Πληθυσμιακή αύξηση: Γεννήσεις – </a:t>
            </a:r>
            <a:r>
              <a:rPr lang="el-GR" dirty="0" smtClean="0"/>
              <a:t>θάνατοι.</a:t>
            </a:r>
            <a:endParaRPr lang="el-GR" dirty="0"/>
          </a:p>
          <a:p>
            <a:r>
              <a:rPr lang="el-GR" dirty="0" smtClean="0"/>
              <a:t>Γεννητικότητα-θνησιμότητα.</a:t>
            </a:r>
            <a:endParaRPr lang="el-GR" dirty="0"/>
          </a:p>
          <a:p>
            <a:r>
              <a:rPr lang="el-GR" dirty="0"/>
              <a:t>Θνησιμότητα σε πολλές ΑΧ όμοια με </a:t>
            </a:r>
            <a:r>
              <a:rPr lang="el-GR" dirty="0" smtClean="0"/>
              <a:t>ΒΧ.</a:t>
            </a:r>
            <a:endParaRPr lang="el-GR" dirty="0"/>
          </a:p>
          <a:p>
            <a:r>
              <a:rPr lang="el-GR" dirty="0"/>
              <a:t>Όμως διαφορετική δομή θνησιμότητας.</a:t>
            </a:r>
          </a:p>
          <a:p>
            <a:r>
              <a:rPr lang="el-GR" dirty="0"/>
              <a:t>Παλαιότερες απόψεις περί πληθυσμού: (Malthus) μισθοί σε επίπεδα επιβίωσης, μόλις αυξηθούν περισσότερα παιδιά, πιέσεις στους μισθούς ή/και πείνα μείωση γεννήσεων και πληθυσμού.</a:t>
            </a:r>
          </a:p>
          <a:p>
            <a:r>
              <a:rPr lang="el-GR" dirty="0"/>
              <a:t>Σύγχρονη εκδοχή αυτής της άποψης: </a:t>
            </a:r>
            <a:r>
              <a:rPr lang="el-GR" dirty="0" smtClean="0"/>
              <a:t>low </a:t>
            </a:r>
            <a:r>
              <a:rPr lang="el-GR" dirty="0"/>
              <a:t>level equilibrium </a:t>
            </a:r>
            <a:r>
              <a:rPr lang="el-GR" dirty="0" smtClean="0"/>
              <a:t>trap.</a:t>
            </a:r>
            <a:endParaRPr lang="el-GR" dirty="0"/>
          </a:p>
          <a:p>
            <a:endParaRPr lang="el-GR" dirty="0"/>
          </a:p>
          <a:p>
            <a:endParaRPr lang="el-GR" dirty="0"/>
          </a:p>
        </p:txBody>
      </p:sp>
    </p:spTree>
    <p:extLst>
      <p:ext uri="{BB962C8B-B14F-4D97-AF65-F5344CB8AC3E}">
        <p14:creationId xmlns:p14="http://schemas.microsoft.com/office/powerpoint/2010/main" val="28468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Μαλθουσιανή άποψη (2 από 2)</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Content Placeholder 4" descr="Low level equilibrium trap. " title="Διάγραμμα"/>
          <p:cNvPicPr>
            <a:picLocks noGrp="1" noChangeAspect="1" noChangeArrowheads="1"/>
          </p:cNvPicPr>
          <p:nvPr>
            <p:ph idx="1"/>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475656" y="1844824"/>
            <a:ext cx="6293504" cy="35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01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Δημογραφική μετάβαση (1 από 3)</a:t>
            </a:r>
            <a:endParaRPr lang="el-GR" dirty="0"/>
          </a:p>
        </p:txBody>
      </p:sp>
      <p:sp>
        <p:nvSpPr>
          <p:cNvPr id="3" name="Content Placeholder 2"/>
          <p:cNvSpPr>
            <a:spLocks noGrp="1"/>
          </p:cNvSpPr>
          <p:nvPr>
            <p:ph idx="1"/>
          </p:nvPr>
        </p:nvSpPr>
        <p:spPr/>
        <p:txBody>
          <a:bodyPr>
            <a:normAutofit fontScale="92500" lnSpcReduction="10000"/>
          </a:bodyPr>
          <a:lstStyle/>
          <a:p>
            <a:r>
              <a:rPr lang="el-GR" dirty="0"/>
              <a:t>Ενδιαφέρουσα παρατήρηση: πτώση θνησιμότητας πρώτα και πτώση γονιμότητας με σημαντική χρονική υστέρηση.  </a:t>
            </a:r>
          </a:p>
          <a:p>
            <a:r>
              <a:rPr lang="el-GR" dirty="0"/>
              <a:t>Εμπειρία Αγγλίας: Θνησιμότητα άρχισε να μειώνεται από το 1870, ενώ γονιμότητα από το 1930.  </a:t>
            </a:r>
          </a:p>
          <a:p>
            <a:r>
              <a:rPr lang="el-GR" dirty="0"/>
              <a:t>Σρι Λάνκα 1920 και 1960, </a:t>
            </a:r>
            <a:r>
              <a:rPr lang="el-GR" dirty="0" smtClean="0"/>
              <a:t>αντιστοίχως.</a:t>
            </a:r>
            <a:endParaRPr lang="el-GR" dirty="0"/>
          </a:p>
          <a:p>
            <a:r>
              <a:rPr lang="el-GR" dirty="0"/>
              <a:t>Άρα, το πρόβλημα θα λυθεί μόνο </a:t>
            </a:r>
            <a:r>
              <a:rPr lang="el-GR" dirty="0" smtClean="0"/>
              <a:t>του. Όμως </a:t>
            </a:r>
            <a:r>
              <a:rPr lang="el-GR" dirty="0"/>
              <a:t>μετά από πόσο καιρό;</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30572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Δημογραφική μετάβαση (2 από 3)</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pic>
        <p:nvPicPr>
          <p:cNvPr id="5" name="Picture 7" descr="Δημογραφική μετάβαση για την περίπτωση της Φινλανδίας."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05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Δημογραφική μετάβαση (3 από 3)</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6" name="Picture 3" descr="Δείκτες γονιμότητας σε διάφορες χρονικές περιόδους στις περιοχές του κόσμου."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75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Σύγχρονες θεωρίες γονιμότητας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577028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Σύγχρονες θεωρίες γονιμότητας (1 από 2)</a:t>
            </a:r>
            <a:endParaRPr lang="el-GR" dirty="0"/>
          </a:p>
        </p:txBody>
      </p:sp>
      <p:sp>
        <p:nvSpPr>
          <p:cNvPr id="3" name="Content Placeholder 2"/>
          <p:cNvSpPr>
            <a:spLocks noGrp="1"/>
          </p:cNvSpPr>
          <p:nvPr>
            <p:ph idx="1"/>
          </p:nvPr>
        </p:nvSpPr>
        <p:spPr/>
        <p:txBody>
          <a:bodyPr/>
          <a:lstStyle/>
          <a:p>
            <a:r>
              <a:rPr lang="el-GR" dirty="0"/>
              <a:t>Επιλογή γονέων ανάμεσα σε παιδιά και άλλα αγαθά</a:t>
            </a:r>
          </a:p>
          <a:p>
            <a:r>
              <a:rPr lang="el-GR" dirty="0"/>
              <a:t>Κρίσιμη σχέση: παιδιά και εισόδημα (εμπειρία τόσο διαστρωματική όσο και διαχρονική - αρνητική σχέση / άρα παιδιά κατώτερα αγαθά; - G. Becker στάθμιση με ποιότητα υγεία-εκπαίδευση / γονείς επενδύουν στην ποιότητα των παιδιών τους).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99887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Σύγχρονες θεωρίες γονιμότητας (2 από 2)</a:t>
            </a:r>
            <a:endParaRPr lang="el-GR" dirty="0"/>
          </a:p>
        </p:txBody>
      </p:sp>
      <p:sp>
        <p:nvSpPr>
          <p:cNvPr id="3" name="Content Placeholder 2"/>
          <p:cNvSpPr>
            <a:spLocks noGrp="1"/>
          </p:cNvSpPr>
          <p:nvPr>
            <p:ph idx="1"/>
          </p:nvPr>
        </p:nvSpPr>
        <p:spPr/>
        <p:txBody>
          <a:bodyPr/>
          <a:lstStyle/>
          <a:p>
            <a:r>
              <a:rPr lang="el-GR" dirty="0"/>
              <a:t>Επίσης Becker: προτιμήσεις </a:t>
            </a:r>
            <a:r>
              <a:rPr lang="el-GR" dirty="0" smtClean="0"/>
              <a:t>δεδομένες.</a:t>
            </a:r>
            <a:endParaRPr lang="el-GR" dirty="0"/>
          </a:p>
          <a:p>
            <a:r>
              <a:rPr lang="el-GR" dirty="0"/>
              <a:t>Easterlin: προτιμήσεις μεταβάλλονται (άρα χώρος για οικογενειακό προγραμματισμό) - επίσης στο κόστος των παιδιών πρέπει να συμπεριληφθεί τόσο το φυσικό όσο και το "ψυχικό" αντίθεση κοινωνίας στον οικογενειακό προγραμματισμό, κλπ.</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57345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Ανάπτυξη και πληθυσμιακή μεγέθυνση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755717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(1 από 9)</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pic>
        <p:nvPicPr>
          <p:cNvPr id="5" name="Picture 3" descr="Σχέση ανάπτυξης και πληθυσμιακής μεγέθυνσης."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1492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57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(2 από 9)</a:t>
            </a:r>
            <a:endParaRPr lang="el-GR" dirty="0"/>
          </a:p>
        </p:txBody>
      </p:sp>
      <p:sp>
        <p:nvSpPr>
          <p:cNvPr id="3" name="Content Placeholder 2"/>
          <p:cNvSpPr>
            <a:spLocks noGrp="1"/>
          </p:cNvSpPr>
          <p:nvPr>
            <p:ph idx="1"/>
          </p:nvPr>
        </p:nvSpPr>
        <p:spPr/>
        <p:txBody>
          <a:bodyPr>
            <a:normAutofit lnSpcReduction="10000"/>
          </a:bodyPr>
          <a:lstStyle/>
          <a:p>
            <a:r>
              <a:rPr lang="el-GR" dirty="0"/>
              <a:t>Παλαιότερες απόψεις: Όχι πρόβλημα γιατί ναι μεν υψηλότερη κατανάλωση αλλά και υψηλότερη παραγωγή (στόμα / χέρια</a:t>
            </a:r>
            <a:r>
              <a:rPr lang="el-GR" dirty="0" smtClean="0"/>
              <a:t>)</a:t>
            </a:r>
            <a:r>
              <a:rPr lang="en-US" dirty="0" smtClean="0"/>
              <a:t>.</a:t>
            </a:r>
            <a:endParaRPr lang="el-GR" dirty="0"/>
          </a:p>
          <a:p>
            <a:r>
              <a:rPr lang="el-GR" dirty="0"/>
              <a:t>Πρόβλημα με οικονομίες/αντιοικονομίες κλίμακας και, συνακόλουθα, ρόλος εργατικών εισροών (κεφάλαιο, φυσικοί πόροι, κλπ</a:t>
            </a:r>
            <a:r>
              <a:rPr lang="el-GR" dirty="0" smtClean="0"/>
              <a:t>)</a:t>
            </a:r>
            <a:r>
              <a:rPr lang="en-US" dirty="0" smtClean="0"/>
              <a:t>.</a:t>
            </a:r>
            <a:endParaRPr lang="el-GR" dirty="0"/>
          </a:p>
          <a:p>
            <a:r>
              <a:rPr lang="el-GR" dirty="0"/>
              <a:t>Κατόπιν, θεωρία άριστου πληθυσμού:  Για δεδομένη τεχνολογία και μη εργατικούς πόρους - στατική </a:t>
            </a:r>
            <a:r>
              <a:rPr lang="el-GR" dirty="0" smtClean="0"/>
              <a:t>άποψη</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145906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(3 από 9)</a:t>
            </a:r>
            <a:endParaRPr lang="el-GR" dirty="0"/>
          </a:p>
        </p:txBody>
      </p:sp>
      <p:sp>
        <p:nvSpPr>
          <p:cNvPr id="3" name="Content Placeholder 2"/>
          <p:cNvSpPr>
            <a:spLocks noGrp="1"/>
          </p:cNvSpPr>
          <p:nvPr>
            <p:ph idx="1"/>
          </p:nvPr>
        </p:nvSpPr>
        <p:spPr/>
        <p:txBody>
          <a:bodyPr>
            <a:normAutofit fontScale="92500" lnSpcReduction="20000"/>
          </a:bodyPr>
          <a:lstStyle/>
          <a:p>
            <a:r>
              <a:rPr lang="el-GR" dirty="0"/>
              <a:t>Αλλά από δυναμική άποψη; </a:t>
            </a:r>
          </a:p>
          <a:p>
            <a:r>
              <a:rPr lang="el-GR" dirty="0"/>
              <a:t>Solow αλλά και μελέτη Coale and Hoover για </a:t>
            </a:r>
            <a:r>
              <a:rPr lang="el-GR" dirty="0" smtClean="0"/>
              <a:t>Ινδία</a:t>
            </a:r>
            <a:r>
              <a:rPr lang="en-US" dirty="0" smtClean="0"/>
              <a:t>.</a:t>
            </a:r>
            <a:endParaRPr lang="el-GR" dirty="0"/>
          </a:p>
          <a:p>
            <a:r>
              <a:rPr lang="el-GR" dirty="0" smtClean="0"/>
              <a:t>Βραδύτερη </a:t>
            </a:r>
            <a:r>
              <a:rPr lang="el-GR" dirty="0"/>
              <a:t>πληθυσμιακή μεγέθυνση ευεργετική για ανάπτυξη.  </a:t>
            </a:r>
            <a:endParaRPr lang="en-US" dirty="0" smtClean="0"/>
          </a:p>
          <a:p>
            <a:pPr lvl="1"/>
            <a:r>
              <a:rPr lang="el-GR" dirty="0"/>
              <a:t>Λ</a:t>
            </a:r>
            <a:r>
              <a:rPr lang="el-GR" dirty="0" smtClean="0"/>
              <a:t>όγος </a:t>
            </a:r>
            <a:r>
              <a:rPr lang="el-GR" dirty="0"/>
              <a:t>εξάρτησης </a:t>
            </a:r>
            <a:r>
              <a:rPr lang="el-GR" dirty="0" smtClean="0"/>
              <a:t>– αποταμιεύσεις</a:t>
            </a:r>
            <a:r>
              <a:rPr lang="en-US" dirty="0" smtClean="0"/>
              <a:t>.</a:t>
            </a:r>
            <a:endParaRPr lang="el-GR" dirty="0"/>
          </a:p>
          <a:p>
            <a:pPr lvl="1"/>
            <a:r>
              <a:rPr lang="el-GR" dirty="0" smtClean="0"/>
              <a:t>15 </a:t>
            </a:r>
            <a:r>
              <a:rPr lang="el-GR" dirty="0"/>
              <a:t>χρόνια αργότερα όταν αυτοί που γεννιούνται τώρα μπαίνουν στην παραγωγή περισσότερο διαθέσιμο κεφάλαιο - αύξηση παραγωγικότητας =&gt; ταχύτερη ανάπτυξη.</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259418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(4 από 9)</a:t>
            </a:r>
            <a:endParaRPr lang="el-GR" dirty="0"/>
          </a:p>
        </p:txBody>
      </p:sp>
      <p:sp>
        <p:nvSpPr>
          <p:cNvPr id="3" name="Content Placeholder 2"/>
          <p:cNvSpPr>
            <a:spLocks noGrp="1"/>
          </p:cNvSpPr>
          <p:nvPr>
            <p:ph idx="1"/>
          </p:nvPr>
        </p:nvSpPr>
        <p:spPr/>
        <p:txBody>
          <a:bodyPr>
            <a:normAutofit fontScale="92500"/>
          </a:bodyPr>
          <a:lstStyle/>
          <a:p>
            <a:r>
              <a:rPr lang="el-GR" dirty="0"/>
              <a:t>Κύρια επιχειρήματα κατά της ταχύρρυθμης αύξησης </a:t>
            </a:r>
            <a:r>
              <a:rPr lang="el-GR" dirty="0" smtClean="0"/>
              <a:t>πληθυσμού.</a:t>
            </a:r>
            <a:endParaRPr lang="el-GR" dirty="0"/>
          </a:p>
          <a:p>
            <a:r>
              <a:rPr lang="el-GR" dirty="0"/>
              <a:t>Ταχύρρυθμη αύξηση του πληθυσμού =&gt; αύξηση κατανάλωσης &amp; μείωση αποταμιεύσεων =&gt; λιγότεροι πόροι διαθέσιμοι για επενδύσεις =&gt; χαμηλότερη αύξηση παραγωγικότητας και ρυθμών </a:t>
            </a:r>
            <a:r>
              <a:rPr lang="el-GR" dirty="0" smtClean="0"/>
              <a:t>μεγέθυνσης.</a:t>
            </a:r>
            <a:endParaRPr lang="el-GR" dirty="0"/>
          </a:p>
          <a:p>
            <a:pPr lvl="1"/>
            <a:r>
              <a:rPr lang="el-GR" dirty="0" smtClean="0"/>
              <a:t>Περισσότερο </a:t>
            </a:r>
            <a:r>
              <a:rPr lang="el-GR" dirty="0"/>
              <a:t>συνολικό αλλά λιγότερο κατά κεφαλή </a:t>
            </a:r>
            <a:r>
              <a:rPr lang="el-GR" dirty="0" smtClean="0"/>
              <a:t>εισόδημα.</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212647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(5 από 9)</a:t>
            </a:r>
            <a:endParaRPr lang="el-GR" dirty="0"/>
          </a:p>
        </p:txBody>
      </p:sp>
      <p:sp>
        <p:nvSpPr>
          <p:cNvPr id="3" name="Content Placeholder 2"/>
          <p:cNvSpPr>
            <a:spLocks noGrp="1"/>
          </p:cNvSpPr>
          <p:nvPr>
            <p:ph idx="1"/>
          </p:nvPr>
        </p:nvSpPr>
        <p:spPr/>
        <p:txBody>
          <a:bodyPr/>
          <a:lstStyle/>
          <a:p>
            <a:r>
              <a:rPr lang="el-GR" dirty="0"/>
              <a:t>Με δεδομένη τεχνολογία, κεφάλαιο και γη, ταχύρρυθμη αύξηση του πληθυσμού =&gt; ανεργία ή/και υποαπασχόληση =&gt; χαμηλότερο εισόδημα κατά κεφαλή (ειδικά αν MPLagr=0) =&gt; φτώχεια, ανισότητα (και, αν η εγχώρια παραγωγή τροφίμων είναι δεδομένη, πληθωρισμός ή/και προβλήματα ισοζυγίου πληρωμών</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262482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(6 από 9)</a:t>
            </a:r>
            <a:endParaRPr lang="el-GR" dirty="0"/>
          </a:p>
        </p:txBody>
      </p:sp>
      <p:sp>
        <p:nvSpPr>
          <p:cNvPr id="3" name="Content Placeholder 2"/>
          <p:cNvSpPr>
            <a:spLocks noGrp="1"/>
          </p:cNvSpPr>
          <p:nvPr>
            <p:ph idx="1"/>
          </p:nvPr>
        </p:nvSpPr>
        <p:spPr/>
        <p:txBody>
          <a:bodyPr>
            <a:normAutofit fontScale="92500" lnSpcReduction="20000"/>
          </a:bodyPr>
          <a:lstStyle/>
          <a:p>
            <a:r>
              <a:rPr lang="el-GR" dirty="0"/>
              <a:t>Μεγάλες πιέσεις στην ήδη ανεπαρκή υποδομή των ΑΧ (εκπαίδευση, υγεία, κλπ) και, ακόμα περισσότερο, στο περιβάλλον (εκκαθάριση γης από δάση για δημιουργία αγροτικών εκτάσεων =&gt; υποβάθμιση περιβάλλοντος =&gt; πλημμύρες και άλλες φυσικές καταστροφές).</a:t>
            </a:r>
          </a:p>
          <a:p>
            <a:r>
              <a:rPr lang="el-GR" dirty="0"/>
              <a:t>Υψηλοί ρυθμοί εγκατάλειψης παρακολούθησης σχολείου για να προσφέρουν εργασία στην οικογενειακή εκμετάλλευση =&gt; υποβάθμιση εργατικού δυναμικού =&gt; χαμηλότερη </a:t>
            </a:r>
            <a:r>
              <a:rPr lang="el-GR" dirty="0" smtClean="0"/>
              <a:t>παραγωγικότητα.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819031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(7 από 9)</a:t>
            </a:r>
            <a:endParaRPr lang="el-GR" dirty="0"/>
          </a:p>
        </p:txBody>
      </p:sp>
      <p:sp>
        <p:nvSpPr>
          <p:cNvPr id="3" name="Content Placeholder 2"/>
          <p:cNvSpPr>
            <a:spLocks noGrp="1"/>
          </p:cNvSpPr>
          <p:nvPr>
            <p:ph idx="1"/>
          </p:nvPr>
        </p:nvSpPr>
        <p:spPr/>
        <p:txBody>
          <a:bodyPr>
            <a:normAutofit fontScale="92500" lnSpcReduction="20000"/>
          </a:bodyPr>
          <a:lstStyle/>
          <a:p>
            <a:r>
              <a:rPr lang="el-GR" dirty="0"/>
              <a:t>Κύρια επιχειρήματα υπέρ της ταχύρρυθμης αύξησης πληθυσμού (κυρίως δυναμικά και μη οικονομικά</a:t>
            </a:r>
            <a:r>
              <a:rPr lang="el-GR" dirty="0" smtClean="0"/>
              <a:t>).</a:t>
            </a:r>
            <a:endParaRPr lang="el-GR" dirty="0"/>
          </a:p>
          <a:p>
            <a:r>
              <a:rPr lang="el-GR" dirty="0"/>
              <a:t>Οι δαπάνες των παιδιών καλύπτονται με μείωση της κατανάλωσης (όχι της αποταμίευσης</a:t>
            </a:r>
            <a:r>
              <a:rPr lang="el-GR" dirty="0" smtClean="0"/>
              <a:t>).</a:t>
            </a:r>
            <a:endParaRPr lang="el-GR" dirty="0"/>
          </a:p>
          <a:p>
            <a:r>
              <a:rPr lang="el-GR" dirty="0"/>
              <a:t>Θεωρίες μονίμου εισοδήματος / κύκλου ζωής</a:t>
            </a:r>
          </a:p>
          <a:p>
            <a:r>
              <a:rPr lang="el-GR" dirty="0"/>
              <a:t>Οι γονείς εργάζονται περισσότερο =&gt; αύξηση </a:t>
            </a:r>
            <a:r>
              <a:rPr lang="el-GR" dirty="0" smtClean="0"/>
              <a:t>εισοδήματος.</a:t>
            </a:r>
            <a:endParaRPr lang="el-GR" dirty="0"/>
          </a:p>
          <a:p>
            <a:r>
              <a:rPr lang="el-GR" dirty="0"/>
              <a:t>Μεγαλύτερες αγορές, οικονομίες κλίμακας, εξειδίκευση =&gt; αύξηση </a:t>
            </a:r>
            <a:r>
              <a:rPr lang="el-GR" dirty="0" smtClean="0"/>
              <a:t>παραγωγικότητας.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350109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a:t>
            </a:r>
            <a:r>
              <a:rPr lang="el-GR" sz="2800" dirty="0"/>
              <a:t>από το βιβλίο «Οικονομική της Ανάπτυξης», </a:t>
            </a:r>
            <a:r>
              <a:rPr lang="en-US" sz="2800" dirty="0"/>
              <a:t>M. Gillis, D.H. Perkins, M. Roemer, D.R. Snodgrass, </a:t>
            </a:r>
            <a:r>
              <a:rPr lang="el-GR" sz="2800" dirty="0"/>
              <a:t>1</a:t>
            </a:r>
            <a:r>
              <a:rPr lang="el-GR" sz="2800" baseline="30000" dirty="0"/>
              <a:t>η</a:t>
            </a:r>
            <a:r>
              <a:rPr lang="el-GR" sz="2800" dirty="0"/>
              <a:t> έκδοση, 2011, Εκδόσεις </a:t>
            </a:r>
            <a:r>
              <a:rPr lang="en-US" sz="2800" dirty="0"/>
              <a:t>Gutenberg</a:t>
            </a:r>
            <a:r>
              <a:rPr lang="el-GR" sz="2800"/>
              <a:t>.</a:t>
            </a:r>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(8 από 9)</a:t>
            </a:r>
            <a:endParaRPr lang="el-GR" dirty="0"/>
          </a:p>
        </p:txBody>
      </p:sp>
      <p:sp>
        <p:nvSpPr>
          <p:cNvPr id="3" name="Content Placeholder 2"/>
          <p:cNvSpPr>
            <a:spLocks noGrp="1"/>
          </p:cNvSpPr>
          <p:nvPr>
            <p:ph idx="1"/>
          </p:nvPr>
        </p:nvSpPr>
        <p:spPr/>
        <p:txBody>
          <a:bodyPr/>
          <a:lstStyle/>
          <a:p>
            <a:r>
              <a:rPr lang="el-GR" dirty="0"/>
              <a:t>Πιέσεις για τεχνολογική πρόοδο ώστε να ικανοποιηθούν οι ανάγκες του </a:t>
            </a:r>
            <a:r>
              <a:rPr lang="el-GR" dirty="0" smtClean="0"/>
              <a:t>πληθυσμού.</a:t>
            </a:r>
            <a:endParaRPr lang="el-GR" dirty="0"/>
          </a:p>
          <a:p>
            <a:r>
              <a:rPr lang="el-GR" dirty="0"/>
              <a:t>Βιομηχανική Επανάσταση, Πράσινη </a:t>
            </a:r>
            <a:r>
              <a:rPr lang="el-GR" dirty="0" smtClean="0"/>
              <a:t>Επανάσταση.</a:t>
            </a:r>
            <a:endParaRPr lang="el-GR" dirty="0"/>
          </a:p>
          <a:p>
            <a:r>
              <a:rPr lang="el-GR" dirty="0"/>
              <a:t>Ηλικιακά νεώτεροι πληθυσμοί είναι περισσότερο δεκτικοί σε νέες ιδέες =&gt; επιτάχυνση αναπτυξιακής </a:t>
            </a:r>
            <a:r>
              <a:rPr lang="el-GR" dirty="0" smtClean="0"/>
              <a:t>διαδικασίας.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251182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και πληθυσμιακή μεγέθυνση (9 από 9)</a:t>
            </a:r>
            <a:endParaRPr lang="el-GR" dirty="0"/>
          </a:p>
        </p:txBody>
      </p:sp>
      <p:sp>
        <p:nvSpPr>
          <p:cNvPr id="3" name="Content Placeholder 2"/>
          <p:cNvSpPr>
            <a:spLocks noGrp="1"/>
          </p:cNvSpPr>
          <p:nvPr>
            <p:ph idx="1"/>
          </p:nvPr>
        </p:nvSpPr>
        <p:spPr/>
        <p:txBody>
          <a:bodyPr/>
          <a:lstStyle/>
          <a:p>
            <a:r>
              <a:rPr lang="el-GR" dirty="0"/>
              <a:t>Προς γενικό consensus.  Πρόβλημα αλλά όχι τόσο σοβαρό όσο φαίνεται εκ πρώτης </a:t>
            </a:r>
            <a:r>
              <a:rPr lang="el-GR" dirty="0" smtClean="0"/>
              <a:t>όψεως.</a:t>
            </a:r>
            <a:endParaRPr lang="el-GR" dirty="0"/>
          </a:p>
          <a:p>
            <a:r>
              <a:rPr lang="el-GR" dirty="0"/>
              <a:t>Κόστος ταχύρρυθμης μεγέθυνσης του πληθυσμού: </a:t>
            </a:r>
            <a:endParaRPr lang="el-GR" dirty="0" smtClean="0"/>
          </a:p>
          <a:p>
            <a:pPr lvl="1"/>
            <a:r>
              <a:rPr lang="el-GR" dirty="0" smtClean="0"/>
              <a:t>ιδιωτικό </a:t>
            </a:r>
            <a:r>
              <a:rPr lang="el-GR" dirty="0"/>
              <a:t>(άρα βοήθησε τον πληθυσμό να το κατανοήσει</a:t>
            </a:r>
            <a:r>
              <a:rPr lang="el-GR" dirty="0" smtClean="0"/>
              <a:t>). </a:t>
            </a:r>
          </a:p>
          <a:p>
            <a:pPr lvl="1"/>
            <a:r>
              <a:rPr lang="el-GR" dirty="0" smtClean="0"/>
              <a:t>δημόσιο </a:t>
            </a:r>
            <a:r>
              <a:rPr lang="el-GR" dirty="0"/>
              <a:t>(άρα κυβερνητική παρέμβαση</a:t>
            </a:r>
            <a:r>
              <a:rPr lang="el-GR" dirty="0" smtClean="0"/>
              <a:t>).</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31</a:t>
            </a:fld>
            <a:endParaRPr lang="el-GR" dirty="0"/>
          </a:p>
        </p:txBody>
      </p:sp>
    </p:spTree>
    <p:extLst>
      <p:ext uri="{BB962C8B-B14F-4D97-AF65-F5344CB8AC3E}">
        <p14:creationId xmlns:p14="http://schemas.microsoft.com/office/powerpoint/2010/main" val="119899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Πολιτικές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63497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(1 από 7)</a:t>
            </a:r>
            <a:endParaRPr lang="el-GR" dirty="0"/>
          </a:p>
        </p:txBody>
      </p:sp>
      <p:sp>
        <p:nvSpPr>
          <p:cNvPr id="3" name="Content Placeholder 2"/>
          <p:cNvSpPr>
            <a:spLocks noGrp="1"/>
          </p:cNvSpPr>
          <p:nvPr>
            <p:ph idx="1"/>
          </p:nvPr>
        </p:nvSpPr>
        <p:spPr/>
        <p:txBody>
          <a:bodyPr/>
          <a:lstStyle/>
          <a:p>
            <a:r>
              <a:rPr lang="el-GR" dirty="0"/>
              <a:t>Αύξηση "αμέσου κόστους" </a:t>
            </a:r>
            <a:r>
              <a:rPr lang="el-GR" dirty="0" smtClean="0"/>
              <a:t>παιδιών.</a:t>
            </a:r>
          </a:p>
          <a:p>
            <a:endParaRPr lang="el-GR" dirty="0"/>
          </a:p>
          <a:p>
            <a:r>
              <a:rPr lang="el-GR" dirty="0" smtClean="0"/>
              <a:t>Φορολόγηση </a:t>
            </a:r>
            <a:r>
              <a:rPr lang="el-GR" dirty="0"/>
              <a:t>μεγαλυτέρων </a:t>
            </a:r>
            <a:r>
              <a:rPr lang="el-GR" dirty="0" smtClean="0"/>
              <a:t>οικογενειών.</a:t>
            </a:r>
          </a:p>
          <a:p>
            <a:endParaRPr lang="el-GR" dirty="0"/>
          </a:p>
          <a:p>
            <a:r>
              <a:rPr lang="el-GR" dirty="0"/>
              <a:t>Αύξηση ετών υποχρεωτικής </a:t>
            </a:r>
            <a:r>
              <a:rPr lang="el-GR" dirty="0" smtClean="0"/>
              <a:t>εκπαίδευσης.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dirty="0"/>
          </a:p>
        </p:txBody>
      </p:sp>
    </p:spTree>
    <p:extLst>
      <p:ext uri="{BB962C8B-B14F-4D97-AF65-F5344CB8AC3E}">
        <p14:creationId xmlns:p14="http://schemas.microsoft.com/office/powerpoint/2010/main" val="1339901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(2 από 7)</a:t>
            </a:r>
            <a:endParaRPr lang="el-GR" dirty="0"/>
          </a:p>
        </p:txBody>
      </p:sp>
      <p:sp>
        <p:nvSpPr>
          <p:cNvPr id="3" name="Content Placeholder 2"/>
          <p:cNvSpPr>
            <a:spLocks noGrp="1"/>
          </p:cNvSpPr>
          <p:nvPr>
            <p:ph idx="1"/>
          </p:nvPr>
        </p:nvSpPr>
        <p:spPr/>
        <p:txBody>
          <a:bodyPr>
            <a:normAutofit fontScale="85000" lnSpcReduction="20000"/>
          </a:bodyPr>
          <a:lstStyle/>
          <a:p>
            <a:r>
              <a:rPr lang="el-GR" dirty="0"/>
              <a:t>Αύξηση "εμμέσου κόστους" παιδιών.  </a:t>
            </a:r>
          </a:p>
          <a:p>
            <a:r>
              <a:rPr lang="el-GR" dirty="0"/>
              <a:t>Ενθάρρυνση συμμετοχής γυναικών στην αγορά εργασίας μέσω βελτίωσης των εκπαιδευτικών τους ευκαιριών.  </a:t>
            </a:r>
          </a:p>
          <a:p>
            <a:r>
              <a:rPr lang="el-GR" dirty="0" smtClean="0"/>
              <a:t>Αυξάνει </a:t>
            </a:r>
            <a:r>
              <a:rPr lang="el-GR" dirty="0"/>
              <a:t>το "κόστος ευκαιρίας" των παιδιών (μεγαλύτερες πιθανότητες απασχόλησης μητέρας).  </a:t>
            </a:r>
            <a:br>
              <a:rPr lang="el-GR" dirty="0"/>
            </a:br>
            <a:r>
              <a:rPr lang="el-GR" dirty="0"/>
              <a:t>Επιβραδύνει την ηλικία γάμου (άρα λιγότερα παιδιά).  </a:t>
            </a:r>
            <a:br>
              <a:rPr lang="el-GR" dirty="0"/>
            </a:br>
            <a:r>
              <a:rPr lang="el-GR" dirty="0"/>
              <a:t>Διαφοροποιεί τις προτιμήσεις (για επιθυμητό αριθμό παιδιών, οικογενειακό προγραμματισμό, κλπ).  </a:t>
            </a:r>
          </a:p>
          <a:p>
            <a:r>
              <a:rPr lang="el-GR" dirty="0"/>
              <a:t>Εμπειρικές μελέτες: μετά από βελτίωση εκπαιδευτικού επιπέδου γυναικών </a:t>
            </a:r>
            <a:r>
              <a:rPr lang="el-GR" dirty="0" smtClean="0"/>
              <a:t>=&gt; </a:t>
            </a:r>
            <a:r>
              <a:rPr lang="el-GR" dirty="0"/>
              <a:t>λιγότερα αλλά "καλύτερης ποιότητας" </a:t>
            </a:r>
            <a:r>
              <a:rPr lang="el-GR" dirty="0" smtClean="0"/>
              <a:t>παιδιά.</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dirty="0"/>
          </a:p>
        </p:txBody>
      </p:sp>
    </p:spTree>
    <p:extLst>
      <p:ext uri="{BB962C8B-B14F-4D97-AF65-F5344CB8AC3E}">
        <p14:creationId xmlns:p14="http://schemas.microsoft.com/office/powerpoint/2010/main" val="1249650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(3 από 7)</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dirty="0"/>
          </a:p>
        </p:txBody>
      </p:sp>
      <p:pic>
        <p:nvPicPr>
          <p:cNvPr id="5" name="Picture 3" descr="Δείκτες γονιμότητας σε 4 διαφορετικές χώρες ανά επίπεδο εκπαίδευσης της μητέρας."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466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(4 από 7)</a:t>
            </a:r>
            <a:endParaRPr lang="el-GR" dirty="0"/>
          </a:p>
        </p:txBody>
      </p:sp>
      <p:sp>
        <p:nvSpPr>
          <p:cNvPr id="3" name="Content Placeholder 2"/>
          <p:cNvSpPr>
            <a:spLocks noGrp="1"/>
          </p:cNvSpPr>
          <p:nvPr>
            <p:ph idx="1"/>
          </p:nvPr>
        </p:nvSpPr>
        <p:spPr/>
        <p:txBody>
          <a:bodyPr>
            <a:normAutofit lnSpcReduction="10000"/>
          </a:bodyPr>
          <a:lstStyle/>
          <a:p>
            <a:r>
              <a:rPr lang="el-GR" dirty="0"/>
              <a:t>Μείωση βρεφικής &amp; παιδικής θνησιμότητας.  </a:t>
            </a:r>
          </a:p>
          <a:p>
            <a:r>
              <a:rPr lang="el-GR" dirty="0"/>
              <a:t>Βελτίωση συστημάτων υγείας και, κυρίως, δομής τους (όχι συγκέντρωση πόρων σε νοσοκομεία αστικών περιοχών, αλλά προληπτική ιατρική σε αγροτικές περιοχές).  </a:t>
            </a:r>
          </a:p>
          <a:p>
            <a:r>
              <a:rPr lang="el-GR" dirty="0"/>
              <a:t>Όμως σημαντική χρονική υστέρηση μεταξύ πτώσης βρεφικής και παιδικής θνησιμότητας και πτώσης γονιμότητας (θεωρία δημογραφικής μετάβασης</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36</a:t>
            </a:fld>
            <a:endParaRPr lang="el-GR" dirty="0"/>
          </a:p>
        </p:txBody>
      </p:sp>
    </p:spTree>
    <p:extLst>
      <p:ext uri="{BB962C8B-B14F-4D97-AF65-F5344CB8AC3E}">
        <p14:creationId xmlns:p14="http://schemas.microsoft.com/office/powerpoint/2010/main" val="31530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(5 από 7)</a:t>
            </a:r>
            <a:endParaRPr lang="el-GR" dirty="0"/>
          </a:p>
        </p:txBody>
      </p:sp>
      <p:sp>
        <p:nvSpPr>
          <p:cNvPr id="3" name="Content Placeholder 2"/>
          <p:cNvSpPr>
            <a:spLocks noGrp="1"/>
          </p:cNvSpPr>
          <p:nvPr>
            <p:ph idx="1"/>
          </p:nvPr>
        </p:nvSpPr>
        <p:spPr/>
        <p:txBody>
          <a:bodyPr>
            <a:normAutofit fontScale="92500" lnSpcReduction="20000"/>
          </a:bodyPr>
          <a:lstStyle/>
          <a:p>
            <a:r>
              <a:rPr lang="el-GR" dirty="0"/>
              <a:t>Εισαγωγή ή βελτίωση συστημάτων κοινωνικής </a:t>
            </a:r>
            <a:r>
              <a:rPr lang="el-GR" dirty="0" smtClean="0"/>
              <a:t>ασφάλισης.</a:t>
            </a:r>
            <a:endParaRPr lang="el-GR" dirty="0"/>
          </a:p>
          <a:p>
            <a:r>
              <a:rPr lang="el-GR" dirty="0"/>
              <a:t>Ακριβό,  μόνο για ΑΧ πάνω από κάποιο επίπεδο </a:t>
            </a:r>
            <a:r>
              <a:rPr lang="el-GR" dirty="0" smtClean="0"/>
              <a:t>ανάπτυξης.</a:t>
            </a:r>
            <a:endParaRPr lang="el-GR" dirty="0"/>
          </a:p>
          <a:p>
            <a:r>
              <a:rPr lang="el-GR" dirty="0"/>
              <a:t>(Πλέον αμφιλεγόμενη) Οικογενειακός προγραμματισμός / </a:t>
            </a:r>
            <a:r>
              <a:rPr lang="el-GR" dirty="0" smtClean="0"/>
              <a:t>αντισύλληψη.</a:t>
            </a:r>
            <a:endParaRPr lang="el-GR" dirty="0"/>
          </a:p>
          <a:p>
            <a:r>
              <a:rPr lang="el-GR" dirty="0"/>
              <a:t>Υποκρισία: Πάντοτε εφαρμοζόταν αντισύλληψη (αλλιώς το μέσο μέγεθος της οικογένειας θα ήταν πολύ μεγαλύτερο από αυτό που παρατηρούμε</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304828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(6 από 7)</a:t>
            </a:r>
            <a:endParaRPr lang="el-GR" dirty="0"/>
          </a:p>
        </p:txBody>
      </p:sp>
      <p:sp>
        <p:nvSpPr>
          <p:cNvPr id="3" name="Content Placeholder 2"/>
          <p:cNvSpPr>
            <a:spLocks noGrp="1"/>
          </p:cNvSpPr>
          <p:nvPr>
            <p:ph idx="1"/>
          </p:nvPr>
        </p:nvSpPr>
        <p:spPr/>
        <p:txBody>
          <a:bodyPr>
            <a:normAutofit fontScale="77500" lnSpcReduction="20000"/>
          </a:bodyPr>
          <a:lstStyle/>
          <a:p>
            <a:r>
              <a:rPr lang="el-GR" dirty="0"/>
              <a:t>Αντικρουόμενες εμπειρίες χωρών σε σχέση με οικογενειακό </a:t>
            </a:r>
            <a:r>
              <a:rPr lang="el-GR" dirty="0" smtClean="0"/>
              <a:t>προγραμματισμό.</a:t>
            </a:r>
            <a:endParaRPr lang="el-GR" dirty="0"/>
          </a:p>
          <a:p>
            <a:r>
              <a:rPr lang="el-GR" dirty="0" smtClean="0"/>
              <a:t>Κένυα: Αν </a:t>
            </a:r>
            <a:r>
              <a:rPr lang="el-GR" dirty="0"/>
              <a:t>και οικογενειακός προγραμματισμός από το 1966, φυλές, ταχύτατη αύξηση </a:t>
            </a:r>
            <a:r>
              <a:rPr lang="el-GR" dirty="0" smtClean="0"/>
              <a:t>πληθυσμού.</a:t>
            </a:r>
            <a:endParaRPr lang="el-GR" dirty="0"/>
          </a:p>
          <a:p>
            <a:r>
              <a:rPr lang="el-GR" dirty="0" smtClean="0"/>
              <a:t>Κίνα: Αρχικά </a:t>
            </a:r>
            <a:r>
              <a:rPr lang="el-GR" dirty="0"/>
              <a:t>ασυνεπής πολιτική, μέγεθος πληθυσμού, ισχυρά κίνητρα για μικρές οικογένειες αύξηση ηλικίας γάμου / διαστήματα μεταξύ γεννήσεων / λιγότερα παιδιά, πολιτική οικογένειας με ένα μόνο παιδί - θάνατοι κοριτσιών κλπ - μόνο με αυταρχικό </a:t>
            </a:r>
            <a:r>
              <a:rPr lang="el-GR" dirty="0" smtClean="0"/>
              <a:t>κράτος.</a:t>
            </a:r>
            <a:endParaRPr lang="el-GR" dirty="0"/>
          </a:p>
          <a:p>
            <a:r>
              <a:rPr lang="el-GR" dirty="0" smtClean="0"/>
              <a:t>Ινδία: Δωρεάν </a:t>
            </a:r>
            <a:r>
              <a:rPr lang="el-GR" dirty="0"/>
              <a:t>οικογενειακός προγραμματισμός-στείρωση, κίνητρα-ραδιόφωνα, όταν στα 1970ς προχώρησαν σε πιο δυναμικές πρακτικές-εξαναγκασμό, ανατροπή </a:t>
            </a:r>
            <a:r>
              <a:rPr lang="el-GR" dirty="0" smtClean="0"/>
              <a:t>κυβέρνησης.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1403719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Πολιτικές (7 από 7)</a:t>
            </a:r>
            <a:endParaRPr lang="el-GR" dirty="0"/>
          </a:p>
        </p:txBody>
      </p:sp>
      <p:sp>
        <p:nvSpPr>
          <p:cNvPr id="3" name="Content Placeholder 2"/>
          <p:cNvSpPr>
            <a:spLocks noGrp="1"/>
          </p:cNvSpPr>
          <p:nvPr>
            <p:ph idx="1"/>
          </p:nvPr>
        </p:nvSpPr>
        <p:spPr/>
        <p:txBody>
          <a:bodyPr>
            <a:normAutofit fontScale="92500"/>
          </a:bodyPr>
          <a:lstStyle/>
          <a:p>
            <a:r>
              <a:rPr lang="el-GR" dirty="0" smtClean="0"/>
              <a:t>Ινδονησία: Πρόβλημα </a:t>
            </a:r>
            <a:r>
              <a:rPr lang="el-GR" dirty="0"/>
              <a:t>υψηλής πυκνοκατοίκησης Ιάβας, Μπαλί, αρχικά εθνικισμός, κατόπιν εισαγωγή οικογενειακού προγραμματισμού, παρ' ότι Μουσουλμάνοι και αγράμματοι, θεαματικά αποτελέσματα σε αγροτικές </a:t>
            </a:r>
            <a:r>
              <a:rPr lang="el-GR" dirty="0" smtClean="0"/>
              <a:t>περιοχές.</a:t>
            </a:r>
            <a:endParaRPr lang="el-GR" dirty="0"/>
          </a:p>
          <a:p>
            <a:r>
              <a:rPr lang="el-GR" dirty="0" smtClean="0"/>
              <a:t>Σιγκαπούρη: Οικονομικά </a:t>
            </a:r>
            <a:r>
              <a:rPr lang="el-GR" dirty="0"/>
              <a:t>κίνητρα-αντικίνητρα για μικρές οικογένειες, προτεραιότητα σε δημόσιες κατοικίες, φορολογία, δωρεάν εκπαίδευση κλπ – </a:t>
            </a:r>
            <a:br>
              <a:rPr lang="el-GR" dirty="0"/>
            </a:br>
            <a:r>
              <a:rPr lang="el-GR" dirty="0"/>
              <a:t>πρόβλημα: τιμωρούν παιδιά που δεν </a:t>
            </a:r>
            <a:r>
              <a:rPr lang="el-GR" dirty="0" smtClean="0"/>
              <a:t>φταίνε.</a:t>
            </a:r>
            <a:r>
              <a:rPr lang="el-GR" dirty="0"/>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39</a:t>
            </a:fld>
            <a:endParaRPr lang="el-GR" dirty="0"/>
          </a:p>
        </p:txBody>
      </p:sp>
    </p:spTree>
    <p:extLst>
      <p:ext uri="{BB962C8B-B14F-4D97-AF65-F5344CB8AC3E}">
        <p14:creationId xmlns:p14="http://schemas.microsoft.com/office/powerpoint/2010/main" val="6545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Κατανόηση των στοιχείων του παγκόσμιου πληθυσμού.</a:t>
            </a:r>
          </a:p>
          <a:p>
            <a:r>
              <a:rPr lang="el-GR" dirty="0" smtClean="0"/>
              <a:t>Κατανόηση των σύγχρονων θεωριών γονιμότητας και κατάλληλες πολιτικές.</a:t>
            </a:r>
          </a:p>
          <a:p>
            <a:r>
              <a:rPr lang="el-GR" dirty="0" smtClean="0"/>
              <a:t>Κατανόηση θεωριών μετανάστευσης και πολιτικών.</a:t>
            </a:r>
          </a:p>
          <a:p>
            <a:r>
              <a:rPr lang="el-GR" smtClean="0"/>
              <a:t>Παρουσίαση εκπαίδευσης στις ΑΧ και θεωρίας ανθρωπίνου κεφαλαίου.  </a:t>
            </a:r>
            <a:endParaRPr lang="el-GR" dirty="0" smtClean="0"/>
          </a:p>
          <a:p>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Απασχόληση στις αναπτυσσόμενες χώρες</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98091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Απασχόληση στις αναπτυσσόμενες </a:t>
            </a:r>
            <a:r>
              <a:rPr lang="el-GR" dirty="0" smtClean="0"/>
              <a:t>χώρες</a:t>
            </a:r>
            <a:r>
              <a:rPr lang="el-GR" dirty="0"/>
              <a:t/>
            </a:r>
            <a:br>
              <a:rPr lang="el-GR" dirty="0"/>
            </a:br>
            <a:endParaRPr lang="el-GR" dirty="0"/>
          </a:p>
        </p:txBody>
      </p:sp>
      <p:sp>
        <p:nvSpPr>
          <p:cNvPr id="3" name="Content Placeholder 2"/>
          <p:cNvSpPr>
            <a:spLocks noGrp="1"/>
          </p:cNvSpPr>
          <p:nvPr>
            <p:ph idx="1"/>
          </p:nvPr>
        </p:nvSpPr>
        <p:spPr/>
        <p:txBody>
          <a:bodyPr>
            <a:normAutofit lnSpcReduction="10000"/>
          </a:bodyPr>
          <a:lstStyle/>
          <a:p>
            <a:r>
              <a:rPr lang="el-GR" dirty="0"/>
              <a:t>Πληθυσμιακή αύξηση =&gt; αύξηση εργατικής δύναμης σε 15 περίπου χρόνια (ανάλογα με το μέσο χρονικό διάστημα της εκπαίδευσης</a:t>
            </a:r>
            <a:r>
              <a:rPr lang="el-GR" dirty="0" smtClean="0"/>
              <a:t>).</a:t>
            </a:r>
            <a:endParaRPr lang="el-GR" dirty="0"/>
          </a:p>
          <a:p>
            <a:r>
              <a:rPr lang="el-GR" dirty="0"/>
              <a:t>Που θα απασχοληθούν;  Υπάρχουσα δομή απασχόλησης: αγροτικός </a:t>
            </a:r>
            <a:r>
              <a:rPr lang="el-GR" dirty="0" smtClean="0"/>
              <a:t>τομέας.</a:t>
            </a:r>
            <a:endParaRPr lang="el-GR" dirty="0"/>
          </a:p>
          <a:p>
            <a:r>
              <a:rPr lang="el-GR" dirty="0" smtClean="0"/>
              <a:t>Όμως </a:t>
            </a:r>
            <a:r>
              <a:rPr lang="el-GR" dirty="0"/>
              <a:t>τομέας χαμηλής παραγωγικότητας (ειδικά αν MPL=0), βιομηχανίες και υψηλότεροι μισθοί στις </a:t>
            </a:r>
            <a:r>
              <a:rPr lang="el-GR" dirty="0" smtClean="0"/>
              <a:t>πόλεις.</a:t>
            </a:r>
          </a:p>
          <a:p>
            <a:r>
              <a:rPr lang="el-GR" dirty="0" smtClean="0"/>
              <a:t>Άρα </a:t>
            </a:r>
            <a:r>
              <a:rPr lang="el-GR" dirty="0"/>
              <a:t>(εσωτερική) μετανάστευση.</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3039860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Εσωτερική μετανάστευση (1 από 4)</a:t>
            </a:r>
            <a:endParaRPr lang="el-GR" dirty="0"/>
          </a:p>
        </p:txBody>
      </p:sp>
      <p:sp>
        <p:nvSpPr>
          <p:cNvPr id="3" name="Content Placeholder 2"/>
          <p:cNvSpPr>
            <a:spLocks noGrp="1"/>
          </p:cNvSpPr>
          <p:nvPr>
            <p:ph idx="1"/>
          </p:nvPr>
        </p:nvSpPr>
        <p:spPr/>
        <p:txBody>
          <a:bodyPr>
            <a:normAutofit fontScale="92500" lnSpcReduction="20000"/>
          </a:bodyPr>
          <a:lstStyle/>
          <a:p>
            <a:r>
              <a:rPr lang="el-GR" dirty="0"/>
              <a:t>Εμπειρία αναπτυγμένων χωρών: μετάβαση πληθυσμού από αγροτικό σε αστικό τομέα αλλά σταδιακή διαδικασία.</a:t>
            </a:r>
          </a:p>
          <a:p>
            <a:r>
              <a:rPr lang="el-GR" dirty="0"/>
              <a:t>Στις σημερινές ΑΧ η διαδικασία αυτή είναι ταχύτατη.</a:t>
            </a:r>
          </a:p>
          <a:p>
            <a:r>
              <a:rPr lang="el-GR" dirty="0" smtClean="0"/>
              <a:t>Πληθυσμιακή </a:t>
            </a:r>
            <a:r>
              <a:rPr lang="el-GR" dirty="0"/>
              <a:t>μερίδα του αστικού πληθυσμού όλου του κόσμου που ζει σε ΑΧ 1950: 38%, 1975: πάνω από 50%, 2000: 66% (2.1 δις</a:t>
            </a:r>
            <a:r>
              <a:rPr lang="el-GR" dirty="0" smtClean="0"/>
              <a:t>).</a:t>
            </a:r>
          </a:p>
          <a:p>
            <a:r>
              <a:rPr lang="el-GR" dirty="0"/>
              <a:t>Αποτέλεσμα: Ταχύτατη ανάπτυξη μεγαλουπόλεων σε </a:t>
            </a:r>
            <a:r>
              <a:rPr lang="el-GR" dirty="0" smtClean="0"/>
              <a:t>ΑΧ.</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42</a:t>
            </a:fld>
            <a:endParaRPr lang="el-GR" dirty="0"/>
          </a:p>
        </p:txBody>
      </p:sp>
    </p:spTree>
    <p:extLst>
      <p:ext uri="{BB962C8B-B14F-4D97-AF65-F5344CB8AC3E}">
        <p14:creationId xmlns:p14="http://schemas.microsoft.com/office/powerpoint/2010/main" val="3966940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Εσωτερική μετανάστευση (2 από 4)</a:t>
            </a:r>
            <a:endParaRPr lang="el-GR" dirty="0"/>
          </a:p>
        </p:txBody>
      </p:sp>
      <p:sp>
        <p:nvSpPr>
          <p:cNvPr id="3" name="Content Placeholder 2"/>
          <p:cNvSpPr>
            <a:spLocks noGrp="1"/>
          </p:cNvSpPr>
          <p:nvPr>
            <p:ph idx="1"/>
          </p:nvPr>
        </p:nvSpPr>
        <p:spPr/>
        <p:txBody>
          <a:bodyPr>
            <a:normAutofit lnSpcReduction="10000"/>
          </a:bodyPr>
          <a:lstStyle/>
          <a:p>
            <a:r>
              <a:rPr lang="el-GR" dirty="0"/>
              <a:t>Συνέπειες:</a:t>
            </a:r>
          </a:p>
          <a:p>
            <a:pPr lvl="1"/>
            <a:r>
              <a:rPr lang="el-GR" dirty="0" smtClean="0"/>
              <a:t>Τεράστιες </a:t>
            </a:r>
            <a:r>
              <a:rPr lang="el-GR" dirty="0"/>
              <a:t>παραγκουπόλεις με ανεπαρκέστατη </a:t>
            </a:r>
            <a:r>
              <a:rPr lang="el-GR" dirty="0" smtClean="0"/>
              <a:t>υποδομή.</a:t>
            </a:r>
          </a:p>
          <a:p>
            <a:pPr lvl="1"/>
            <a:r>
              <a:rPr lang="el-GR" dirty="0" smtClean="0"/>
              <a:t>Ανεργία/υποαπασχόληση.</a:t>
            </a:r>
          </a:p>
          <a:p>
            <a:pPr lvl="1"/>
            <a:endParaRPr lang="el-GR" dirty="0"/>
          </a:p>
          <a:p>
            <a:r>
              <a:rPr lang="el-GR" altLang="el-GR" dirty="0"/>
              <a:t>Το τελευταίο είναι συνέπεια δύο παραγόντων:</a:t>
            </a:r>
          </a:p>
          <a:p>
            <a:pPr lvl="1"/>
            <a:r>
              <a:rPr lang="el-GR" altLang="el-GR" sz="3200" dirty="0"/>
              <a:t>Ταχύρρυθμη αύξηση αστικού πληθυσμού </a:t>
            </a:r>
          </a:p>
          <a:p>
            <a:pPr lvl="1"/>
            <a:r>
              <a:rPr lang="el-GR" altLang="el-GR" sz="3200" dirty="0"/>
              <a:t>Εσωτερική μετανάστευση (35-65%)</a:t>
            </a:r>
          </a:p>
          <a:p>
            <a:pPr lvl="1"/>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43</a:t>
            </a:fld>
            <a:endParaRPr lang="el-GR" dirty="0"/>
          </a:p>
        </p:txBody>
      </p:sp>
    </p:spTree>
    <p:extLst>
      <p:ext uri="{BB962C8B-B14F-4D97-AF65-F5344CB8AC3E}">
        <p14:creationId xmlns:p14="http://schemas.microsoft.com/office/powerpoint/2010/main" val="286627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Εσωτερική μετανάστευση (3 από 4)</a:t>
            </a:r>
            <a:endParaRPr lang="el-GR" dirty="0"/>
          </a:p>
        </p:txBody>
      </p:sp>
      <p:sp>
        <p:nvSpPr>
          <p:cNvPr id="3" name="Content Placeholder 2"/>
          <p:cNvSpPr>
            <a:spLocks noGrp="1"/>
          </p:cNvSpPr>
          <p:nvPr>
            <p:ph idx="1"/>
          </p:nvPr>
        </p:nvSpPr>
        <p:spPr/>
        <p:txBody>
          <a:bodyPr>
            <a:normAutofit fontScale="85000" lnSpcReduction="20000"/>
          </a:bodyPr>
          <a:lstStyle/>
          <a:p>
            <a:r>
              <a:rPr lang="el-GR" dirty="0"/>
              <a:t>Παλαιότερα, πολλές κυβερνήσεις ΑΧ - υπό την επήρεια των υποδειγμάτων Harrod-Domar (εκβιομηχάνιση) και Lewis (MPLagr=0) παρείχαν κίνητρα για εσωτερική μετανάστευση.  </a:t>
            </a:r>
          </a:p>
          <a:p>
            <a:r>
              <a:rPr lang="el-GR" dirty="0"/>
              <a:t>Τώρα, οι περισσότερες προσπαθούν να αναστρέψουν ή τουλάχιστον να περιορίσουν αυτή τη μορφή μετανάστευσης.</a:t>
            </a:r>
          </a:p>
          <a:p>
            <a:r>
              <a:rPr lang="el-GR" dirty="0"/>
              <a:t>Ο βιομηχανικός τομέας των περισσοτέρων ΑΧ είναι μικρός.  Παρότι η αύξηση του προϊόντος του ήταν σε πολλές περιπτώσεις εντυπωσιακή, η αύξηση της βιομηχανικής απασχόλησης ήταν πολύ βραδύτερη </a:t>
            </a:r>
            <a:r>
              <a:rPr lang="el-GR" dirty="0" smtClean="0"/>
              <a:t>(</a:t>
            </a:r>
            <a:r>
              <a:rPr lang="el-GR" dirty="0"/>
              <a:t>σε ορισμένες περιπτώσεις ακόμα και αρνητική</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44</a:t>
            </a:fld>
            <a:endParaRPr lang="el-GR" dirty="0"/>
          </a:p>
        </p:txBody>
      </p:sp>
    </p:spTree>
    <p:extLst>
      <p:ext uri="{BB962C8B-B14F-4D97-AF65-F5344CB8AC3E}">
        <p14:creationId xmlns:p14="http://schemas.microsoft.com/office/powerpoint/2010/main" val="94123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Εσωτερική μετανάστευση (4 από 4)</a:t>
            </a:r>
            <a:endParaRPr lang="el-GR" dirty="0"/>
          </a:p>
        </p:txBody>
      </p:sp>
      <p:sp>
        <p:nvSpPr>
          <p:cNvPr id="3" name="Content Placeholder 2"/>
          <p:cNvSpPr>
            <a:spLocks noGrp="1"/>
          </p:cNvSpPr>
          <p:nvPr>
            <p:ph idx="1"/>
          </p:nvPr>
        </p:nvSpPr>
        <p:spPr/>
        <p:txBody>
          <a:bodyPr>
            <a:normAutofit fontScale="85000" lnSpcReduction="20000"/>
          </a:bodyPr>
          <a:lstStyle/>
          <a:p>
            <a:r>
              <a:rPr lang="el-GR" dirty="0"/>
              <a:t>Έχει υπολογισθεί ότι σε πολλές ΑΧ μόνο το 1/5 των νέων εργατών βρίσκει απασχόληση στη βιομηχανία.  </a:t>
            </a:r>
            <a:br>
              <a:rPr lang="el-GR" dirty="0"/>
            </a:br>
            <a:r>
              <a:rPr lang="el-GR" dirty="0"/>
              <a:t>Παρ' όλ' αυτά η εσωτερική μετανάστευση συνεχίζεται.  </a:t>
            </a:r>
          </a:p>
          <a:p>
            <a:r>
              <a:rPr lang="el-GR" dirty="0"/>
              <a:t>Στις ΑΧ, σε σχετικούς όρους, το ύψος των μισθών στη βιομηχανία είναι πολύ μεγαλύτερο από το ύψος των μισθών στην υπόλοιπη </a:t>
            </a:r>
            <a:r>
              <a:rPr lang="el-GR" dirty="0" smtClean="0"/>
              <a:t>οικονομία.</a:t>
            </a:r>
            <a:endParaRPr lang="el-GR" dirty="0"/>
          </a:p>
          <a:p>
            <a:r>
              <a:rPr lang="el-GR" dirty="0"/>
              <a:t>Έλλειψη ατόμων με κατάλληλα προσόντα, αλλά και άλλοι θεσμικοί </a:t>
            </a:r>
            <a:r>
              <a:rPr lang="el-GR" dirty="0" smtClean="0"/>
              <a:t>παράγοντες.</a:t>
            </a:r>
            <a:endParaRPr lang="el-GR" dirty="0"/>
          </a:p>
          <a:p>
            <a:r>
              <a:rPr lang="el-GR" dirty="0"/>
              <a:t>Αυτό το γεγονός προσελκύει πολλά άτομα στις πόλεις αν και η πιθανότητα να παραμείνουν άνεργοι μπορεί να είναι υψηλή.</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395654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Αγορά εργασίας </a:t>
            </a:r>
            <a:r>
              <a:rPr lang="el-GR" dirty="0"/>
              <a:t>στις αναπτυσσόμενες χώρες</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939714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Αγορά εργασίας στις ΑΧ (1 από 5)</a:t>
            </a:r>
            <a:endParaRPr lang="el-GR" dirty="0"/>
          </a:p>
        </p:txBody>
      </p:sp>
      <p:sp>
        <p:nvSpPr>
          <p:cNvPr id="3" name="Content Placeholder 2"/>
          <p:cNvSpPr>
            <a:spLocks noGrp="1"/>
          </p:cNvSpPr>
          <p:nvPr>
            <p:ph idx="1"/>
          </p:nvPr>
        </p:nvSpPr>
        <p:spPr/>
        <p:txBody>
          <a:bodyPr>
            <a:normAutofit fontScale="92500" lnSpcReduction="20000"/>
          </a:bodyPr>
          <a:lstStyle/>
          <a:p>
            <a:r>
              <a:rPr lang="el-GR" dirty="0"/>
              <a:t>Δομή αγοράς εργασίας στις ΑΧ.</a:t>
            </a:r>
          </a:p>
          <a:p>
            <a:r>
              <a:rPr lang="el-GR" dirty="0"/>
              <a:t>Τμηματοποιημένη αγορά εργασίας (segmented labour market).</a:t>
            </a:r>
          </a:p>
          <a:p>
            <a:r>
              <a:rPr lang="el-GR" dirty="0" smtClean="0"/>
              <a:t>Τυπικός </a:t>
            </a:r>
            <a:r>
              <a:rPr lang="el-GR" dirty="0"/>
              <a:t>αστικός τομέας (formal urban sector</a:t>
            </a:r>
            <a:r>
              <a:rPr lang="el-GR" dirty="0" smtClean="0"/>
              <a:t>).</a:t>
            </a:r>
            <a:endParaRPr lang="el-GR" dirty="0"/>
          </a:p>
          <a:p>
            <a:r>
              <a:rPr lang="el-GR" dirty="0"/>
              <a:t>Υψηλοί μισθοί (συνήθως πάνω από το επίπεδο εκκαθάρισης της αγοράς), σχετικά καλές συνθήκες και ασφάλεια </a:t>
            </a:r>
            <a:r>
              <a:rPr lang="el-GR" dirty="0" smtClean="0"/>
              <a:t>εργασίας.</a:t>
            </a:r>
            <a:endParaRPr lang="el-GR" dirty="0"/>
          </a:p>
          <a:p>
            <a:r>
              <a:rPr lang="el-GR" dirty="0"/>
              <a:t>Μεγάλες βιομηχανίες και εταιρείες παροχής υπηρεσιών (συχνά θυγατρικές πολυεθνικών επιχειρήσεων) και </a:t>
            </a:r>
            <a:r>
              <a:rPr lang="el-GR" dirty="0" smtClean="0"/>
              <a:t>κυβέρνηση.</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922645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Αγορά εργασίας στις ΑΧ (2 από 5)</a:t>
            </a:r>
            <a:endParaRPr lang="el-GR" dirty="0"/>
          </a:p>
        </p:txBody>
      </p:sp>
      <p:sp>
        <p:nvSpPr>
          <p:cNvPr id="3" name="Content Placeholder 2"/>
          <p:cNvSpPr>
            <a:spLocks noGrp="1"/>
          </p:cNvSpPr>
          <p:nvPr>
            <p:ph idx="1"/>
          </p:nvPr>
        </p:nvSpPr>
        <p:spPr/>
        <p:txBody>
          <a:bodyPr>
            <a:normAutofit/>
          </a:bodyPr>
          <a:lstStyle/>
          <a:p>
            <a:r>
              <a:rPr lang="el-GR" dirty="0"/>
              <a:t>Υψηλοί μισθοί: αποδόσεις ανθρωπίνου κεφαλαίου, συνδικάτα αλλά και "αποτελεσματικοί μισθοί" (efficiency wages) - τμήμα τους αντανακλά διαφορές τιμών αστικού/αγροτικού </a:t>
            </a:r>
            <a:r>
              <a:rPr lang="el-GR" dirty="0" smtClean="0"/>
              <a:t>τομέα.</a:t>
            </a:r>
            <a:endParaRPr lang="el-GR" dirty="0"/>
          </a:p>
          <a:p>
            <a:r>
              <a:rPr lang="el-GR" dirty="0"/>
              <a:t>Lewis: premium γύρω στο 30%, όμως σε πολλές ΑΧ 100-200</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120133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Αγορά εργασίας στις ΑΧ (3 από 5)</a:t>
            </a:r>
            <a:endParaRPr lang="el-GR" dirty="0"/>
          </a:p>
        </p:txBody>
      </p:sp>
      <p:sp>
        <p:nvSpPr>
          <p:cNvPr id="3" name="Content Placeholder 2"/>
          <p:cNvSpPr>
            <a:spLocks noGrp="1"/>
          </p:cNvSpPr>
          <p:nvPr>
            <p:ph idx="1"/>
          </p:nvPr>
        </p:nvSpPr>
        <p:spPr/>
        <p:txBody>
          <a:bodyPr>
            <a:normAutofit fontScale="85000" lnSpcReduction="20000"/>
          </a:bodyPr>
          <a:lstStyle/>
          <a:p>
            <a:r>
              <a:rPr lang="el-GR" dirty="0"/>
              <a:t>Άτυπος αστικός τομέας (informal urban sector</a:t>
            </a:r>
            <a:r>
              <a:rPr lang="el-GR" dirty="0" smtClean="0"/>
              <a:t>).</a:t>
            </a:r>
            <a:endParaRPr lang="el-GR" dirty="0"/>
          </a:p>
          <a:p>
            <a:r>
              <a:rPr lang="el-GR" dirty="0"/>
              <a:t>Πολύ μεγάλος σε αρκετές </a:t>
            </a:r>
            <a:r>
              <a:rPr lang="el-GR" dirty="0" smtClean="0"/>
              <a:t>ΑΧ.</a:t>
            </a:r>
            <a:endParaRPr lang="el-GR" dirty="0"/>
          </a:p>
          <a:p>
            <a:r>
              <a:rPr lang="el-GR" dirty="0"/>
              <a:t>Χαμηλοί μισθοί και παραγωγικότητα, κακές συνθήκες ασφάλειας και εργασίας, σε πολλές περιπτώσεις "θάλαμος αναμονής" για τον τυπικό αστικό </a:t>
            </a:r>
            <a:r>
              <a:rPr lang="el-GR" dirty="0" smtClean="0"/>
              <a:t>τομέα.</a:t>
            </a:r>
            <a:endParaRPr lang="el-GR" dirty="0"/>
          </a:p>
          <a:p>
            <a:r>
              <a:rPr lang="el-GR" dirty="0"/>
              <a:t>Μικρή βιομηχανία συμπληρωματική στις μεγάλες ΠΕ, υπηρεσίες, οικογενειακή παραγωγή, χαμηλές κεφαλαιακές ανάγκες και τεχνολογία έντασης εργασίας (χαμηλές τιμές προϊόντων, επιτρέπουν τη σχετική συγκράτηση των μισθών στον τυπικό αστικό τομέα).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49</a:t>
            </a:fld>
            <a:endParaRPr lang="el-GR" dirty="0"/>
          </a:p>
        </p:txBody>
      </p:sp>
    </p:spTree>
    <p:extLst>
      <p:ext uri="{BB962C8B-B14F-4D97-AF65-F5344CB8AC3E}">
        <p14:creationId xmlns:p14="http://schemas.microsoft.com/office/powerpoint/2010/main" val="2468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 από 2)</a:t>
            </a:r>
            <a:endParaRPr lang="el-GR" dirty="0"/>
          </a:p>
        </p:txBody>
      </p:sp>
      <p:sp>
        <p:nvSpPr>
          <p:cNvPr id="3" name="Content Placeholder 2"/>
          <p:cNvSpPr>
            <a:spLocks noGrp="1"/>
          </p:cNvSpPr>
          <p:nvPr>
            <p:ph idx="1"/>
          </p:nvPr>
        </p:nvSpPr>
        <p:spPr/>
        <p:txBody>
          <a:bodyPr>
            <a:normAutofit/>
          </a:bodyPr>
          <a:lstStyle/>
          <a:p>
            <a:r>
              <a:rPr lang="el-GR" altLang="el-GR" dirty="0" smtClean="0"/>
              <a:t>Παγκόσμιος πληθυσμός.</a:t>
            </a:r>
          </a:p>
          <a:p>
            <a:r>
              <a:rPr lang="el-GR" altLang="el-GR" dirty="0" smtClean="0"/>
              <a:t>Σύγχρονες θεωρίες γονιμότητας.</a:t>
            </a:r>
          </a:p>
          <a:p>
            <a:r>
              <a:rPr lang="el-GR" altLang="el-GR" dirty="0" smtClean="0"/>
              <a:t>Πολιτικές.</a:t>
            </a:r>
          </a:p>
          <a:p>
            <a:r>
              <a:rPr lang="el-GR" altLang="el-GR" dirty="0" smtClean="0"/>
              <a:t>Απασχόληση στις αναπτυσσόμενες χώρες.</a:t>
            </a:r>
          </a:p>
          <a:p>
            <a:r>
              <a:rPr lang="el-GR" altLang="el-GR" dirty="0" smtClean="0"/>
              <a:t>Αγορά εργασίας στις αναπτυσσόμενες χώρες.</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Αγορά εργασίας στις ΑΧ (4 από 5)</a:t>
            </a:r>
            <a:endParaRPr lang="el-GR" dirty="0"/>
          </a:p>
        </p:txBody>
      </p:sp>
      <p:sp>
        <p:nvSpPr>
          <p:cNvPr id="3" name="Content Placeholder 2"/>
          <p:cNvSpPr>
            <a:spLocks noGrp="1"/>
          </p:cNvSpPr>
          <p:nvPr>
            <p:ph idx="1"/>
          </p:nvPr>
        </p:nvSpPr>
        <p:spPr/>
        <p:txBody>
          <a:bodyPr>
            <a:normAutofit/>
          </a:bodyPr>
          <a:lstStyle/>
          <a:p>
            <a:r>
              <a:rPr lang="el-GR" dirty="0"/>
              <a:t>Αγροτικός τομέας (rural sector</a:t>
            </a:r>
            <a:r>
              <a:rPr lang="el-GR" dirty="0" smtClean="0"/>
              <a:t>).</a:t>
            </a:r>
            <a:endParaRPr lang="el-GR" dirty="0"/>
          </a:p>
          <a:p>
            <a:r>
              <a:rPr lang="el-GR" dirty="0"/>
              <a:t>Πολύ ελαστική προσφορά εργασίας, χαμηλοί "μισθοί" (στην πραγματικότητα μοίρασμα του προϊόντος μεταξύ των μελών της οικογένειας) και, ίσως, MPL=0.</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50</a:t>
            </a:fld>
            <a:endParaRPr lang="el-GR" dirty="0"/>
          </a:p>
        </p:txBody>
      </p:sp>
    </p:spTree>
    <p:extLst>
      <p:ext uri="{BB962C8B-B14F-4D97-AF65-F5344CB8AC3E}">
        <p14:creationId xmlns:p14="http://schemas.microsoft.com/office/powerpoint/2010/main" val="3971329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Αγορά εργασίας στις ΑΧ (5 από 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51</a:t>
            </a:fld>
            <a:endParaRPr lang="el-GR" dirty="0"/>
          </a:p>
        </p:txBody>
      </p:sp>
      <p:pic>
        <p:nvPicPr>
          <p:cNvPr id="5" name="Picture 1" descr="Αγορά εργασίας στις αναπτυσσόμενες χώρες. " title="Διαγράμματα"/>
          <p:cNvPicPr>
            <a:picLocks noGrp="1" noChangeAspect="1" noChangeArrowheads="1"/>
          </p:cNvPicPr>
          <p:nvPr>
            <p:ph idx="1"/>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140578" y="1417638"/>
            <a:ext cx="6862844" cy="332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1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Θεωρίες (εσωτερικής) μετανάστευσης</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200903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Θεωρίες (εσωτερικής) </a:t>
            </a:r>
            <a:r>
              <a:rPr lang="el-GR" dirty="0" smtClean="0"/>
              <a:t>μετανάστευσης (1 από 5)</a:t>
            </a:r>
            <a:r>
              <a:rPr lang="el-GR" dirty="0"/>
              <a:t/>
            </a:r>
            <a:br>
              <a:rPr lang="el-GR" dirty="0"/>
            </a:br>
            <a:endParaRPr lang="el-GR" dirty="0"/>
          </a:p>
        </p:txBody>
      </p:sp>
      <p:sp>
        <p:nvSpPr>
          <p:cNvPr id="3" name="Content Placeholder 2"/>
          <p:cNvSpPr>
            <a:spLocks noGrp="1"/>
          </p:cNvSpPr>
          <p:nvPr>
            <p:ph idx="1"/>
          </p:nvPr>
        </p:nvSpPr>
        <p:spPr/>
        <p:txBody>
          <a:bodyPr>
            <a:normAutofit fontScale="92500" lnSpcReduction="10000"/>
          </a:bodyPr>
          <a:lstStyle/>
          <a:p>
            <a:r>
              <a:rPr lang="el-GR" dirty="0"/>
              <a:t>Χαρακτηριστικά μεταναστών: </a:t>
            </a:r>
            <a:endParaRPr lang="el-GR" dirty="0" smtClean="0"/>
          </a:p>
          <a:p>
            <a:r>
              <a:rPr lang="el-GR" dirty="0" smtClean="0"/>
              <a:t>Νέοι . Παλαιότερα </a:t>
            </a:r>
            <a:r>
              <a:rPr lang="el-GR" dirty="0"/>
              <a:t>άνδρες, πρόσφατα και </a:t>
            </a:r>
            <a:r>
              <a:rPr lang="el-GR" dirty="0" smtClean="0"/>
              <a:t>γυναίκες.</a:t>
            </a:r>
            <a:endParaRPr lang="el-GR" dirty="0"/>
          </a:p>
          <a:p>
            <a:r>
              <a:rPr lang="el-GR" dirty="0" smtClean="0"/>
              <a:t>Σχετικά </a:t>
            </a:r>
            <a:r>
              <a:rPr lang="el-GR" dirty="0"/>
              <a:t>καλά μορφωμένοι </a:t>
            </a:r>
            <a:r>
              <a:rPr lang="el-GR" dirty="0" smtClean="0"/>
              <a:t>.</a:t>
            </a:r>
            <a:endParaRPr lang="el-GR" dirty="0"/>
          </a:p>
          <a:p>
            <a:r>
              <a:rPr lang="el-GR" dirty="0"/>
              <a:t>Σε σχέση με τον υπόλοιπο αγροτικό τομέα), </a:t>
            </a:r>
            <a:r>
              <a:rPr lang="el-GR" dirty="0" smtClean="0"/>
              <a:t>τουλάχιστον </a:t>
            </a:r>
            <a:r>
              <a:rPr lang="el-GR" dirty="0"/>
              <a:t>κατά τα πρώτα στάδια της παραμονής τους </a:t>
            </a:r>
            <a:r>
              <a:rPr lang="el-GR" dirty="0" smtClean="0"/>
              <a:t>στον </a:t>
            </a:r>
            <a:r>
              <a:rPr lang="el-GR" dirty="0"/>
              <a:t>αστικό τομέα διατηρούν δεσμούς με τον αγροτικό </a:t>
            </a:r>
            <a:r>
              <a:rPr lang="el-GR" dirty="0" smtClean="0"/>
              <a:t>τομέα.</a:t>
            </a:r>
            <a:endParaRPr lang="el-GR" dirty="0"/>
          </a:p>
          <a:p>
            <a:r>
              <a:rPr lang="el-GR" dirty="0"/>
              <a:t>Υποστήριξη, εμβάσματα, κλπ.</a:t>
            </a:r>
          </a:p>
        </p:txBody>
      </p:sp>
      <p:sp>
        <p:nvSpPr>
          <p:cNvPr id="4" name="Slide Number Placeholder 3"/>
          <p:cNvSpPr>
            <a:spLocks noGrp="1"/>
          </p:cNvSpPr>
          <p:nvPr>
            <p:ph type="sldNum" sz="quarter" idx="12"/>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716870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Θεωρίες (εσωτερικής) </a:t>
            </a:r>
            <a:r>
              <a:rPr lang="el-GR" dirty="0" smtClean="0"/>
              <a:t>μετανάστευσης (2 από 5)</a:t>
            </a:r>
            <a:r>
              <a:rPr lang="el-GR" dirty="0"/>
              <a:t/>
            </a:r>
            <a:br>
              <a:rPr lang="el-GR" dirty="0"/>
            </a:br>
            <a:endParaRPr lang="el-GR" dirty="0"/>
          </a:p>
        </p:txBody>
      </p:sp>
      <p:sp>
        <p:nvSpPr>
          <p:cNvPr id="3" name="Content Placeholder 2"/>
          <p:cNvSpPr>
            <a:spLocks noGrp="1"/>
          </p:cNvSpPr>
          <p:nvPr>
            <p:ph idx="1"/>
          </p:nvPr>
        </p:nvSpPr>
        <p:spPr/>
        <p:txBody>
          <a:bodyPr/>
          <a:lstStyle/>
          <a:p>
            <a:r>
              <a:rPr lang="el-GR" dirty="0"/>
              <a:t>Παλιότερες θεωρίες μετανάστευσης: έμφαση σε μη οικονομικούς παράγοντες (κοινωνικούς, δημογραφικούς, φυσικούς, πολιτισμικούς, κλπ).  </a:t>
            </a:r>
          </a:p>
          <a:p>
            <a:r>
              <a:rPr lang="el-GR" dirty="0"/>
              <a:t>Αυτοί είναι σημαντικοί αλλά όχι πρωτεύοντες.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652391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Θεωρίες (εσωτερικής) </a:t>
            </a:r>
            <a:r>
              <a:rPr lang="el-GR" dirty="0" smtClean="0"/>
              <a:t>μετανάστευσης (3 από 5)</a:t>
            </a:r>
            <a:r>
              <a:rPr lang="el-GR" dirty="0"/>
              <a:t/>
            </a:r>
            <a:br>
              <a:rPr lang="el-GR" dirty="0"/>
            </a:br>
            <a:endParaRPr lang="el-GR" dirty="0"/>
          </a:p>
        </p:txBody>
      </p:sp>
      <p:sp>
        <p:nvSpPr>
          <p:cNvPr id="3" name="Content Placeholder 2"/>
          <p:cNvSpPr>
            <a:spLocks noGrp="1"/>
          </p:cNvSpPr>
          <p:nvPr>
            <p:ph idx="1"/>
          </p:nvPr>
        </p:nvSpPr>
        <p:spPr/>
        <p:txBody>
          <a:bodyPr/>
          <a:lstStyle/>
          <a:p>
            <a:r>
              <a:rPr lang="el-GR" dirty="0"/>
              <a:t>Οικονομικές θεωρίες της μετανάστευσης (Harris-Todaro και διάφορες παραλλαγές).</a:t>
            </a:r>
          </a:p>
          <a:p>
            <a:r>
              <a:rPr lang="el-GR" dirty="0"/>
              <a:t>Μετανάστευση σαν επενδυτική </a:t>
            </a:r>
            <a:r>
              <a:rPr lang="el-GR" dirty="0" smtClean="0"/>
              <a:t>απόφαση.</a:t>
            </a:r>
            <a:endParaRPr lang="el-GR" dirty="0"/>
          </a:p>
          <a:p>
            <a:r>
              <a:rPr lang="el-GR" dirty="0" smtClean="0"/>
              <a:t>Ανάλυση </a:t>
            </a:r>
            <a:r>
              <a:rPr lang="el-GR" dirty="0"/>
              <a:t>κόστους </a:t>
            </a:r>
            <a:r>
              <a:rPr lang="el-GR" dirty="0" smtClean="0"/>
              <a:t>ωφέλειας.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55</a:t>
            </a:fld>
            <a:endParaRPr lang="el-GR" dirty="0"/>
          </a:p>
        </p:txBody>
      </p:sp>
    </p:spTree>
    <p:extLst>
      <p:ext uri="{BB962C8B-B14F-4D97-AF65-F5344CB8AC3E}">
        <p14:creationId xmlns:p14="http://schemas.microsoft.com/office/powerpoint/2010/main" val="1664576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Θεωρίες (εσωτερικής) </a:t>
            </a:r>
            <a:r>
              <a:rPr lang="el-GR" dirty="0" smtClean="0"/>
              <a:t>μετανάστευσης (4 από 5)</a:t>
            </a:r>
            <a:r>
              <a:rPr lang="el-GR" dirty="0"/>
              <a:t/>
            </a:r>
            <a:br>
              <a:rPr lang="el-GR" dirty="0"/>
            </a:br>
            <a:endParaRPr lang="el-GR" dirty="0"/>
          </a:p>
        </p:txBody>
      </p:sp>
      <p:sp>
        <p:nvSpPr>
          <p:cNvPr id="3" name="Content Placeholder 2"/>
          <p:cNvSpPr>
            <a:spLocks noGrp="1"/>
          </p:cNvSpPr>
          <p:nvPr>
            <p:ph idx="1"/>
          </p:nvPr>
        </p:nvSpPr>
        <p:spPr/>
        <p:txBody>
          <a:bodyPr>
            <a:normAutofit fontScale="77500" lnSpcReduction="20000"/>
          </a:bodyPr>
          <a:lstStyle/>
          <a:p>
            <a:r>
              <a:rPr lang="el-GR" dirty="0"/>
              <a:t>Ένας εργαζόμενος του αγροτικού τομέα θα αποφασίσει να μεταναστεύσει αν η προσδοκώμενη παρούσα αξία των μελλοντικών του εισοδημάτων στον αστικό τομέα είναι μεγαλύτερη από την παρούσα αξία των εισοδημάτων του στον αγροτικό </a:t>
            </a:r>
            <a:r>
              <a:rPr lang="el-GR" dirty="0" smtClean="0"/>
              <a:t>τομέα.</a:t>
            </a:r>
            <a:endParaRPr lang="el-GR" dirty="0"/>
          </a:p>
          <a:p>
            <a:r>
              <a:rPr lang="el-GR" dirty="0" smtClean="0"/>
              <a:t>V</a:t>
            </a:r>
            <a:r>
              <a:rPr lang="el-GR" baseline="-25000" dirty="0" smtClean="0"/>
              <a:t>0</a:t>
            </a:r>
            <a:r>
              <a:rPr lang="el-GR" dirty="0" smtClean="0"/>
              <a:t> </a:t>
            </a:r>
            <a:r>
              <a:rPr lang="el-GR" dirty="0"/>
              <a:t>= Σ</a:t>
            </a:r>
            <a:r>
              <a:rPr lang="el-GR" baseline="-25000" dirty="0"/>
              <a:t>i</a:t>
            </a:r>
            <a:r>
              <a:rPr lang="el-GR" dirty="0"/>
              <a:t>[(p</a:t>
            </a:r>
            <a:r>
              <a:rPr lang="el-GR" baseline="-25000" dirty="0"/>
              <a:t>i</a:t>
            </a:r>
            <a:r>
              <a:rPr lang="el-GR" dirty="0"/>
              <a:t>Y</a:t>
            </a:r>
            <a:r>
              <a:rPr lang="el-GR" baseline="-25000" dirty="0"/>
              <a:t>ui</a:t>
            </a:r>
            <a:r>
              <a:rPr lang="el-GR" dirty="0"/>
              <a:t> - Y</a:t>
            </a:r>
            <a:r>
              <a:rPr lang="el-GR" baseline="-25000" dirty="0"/>
              <a:t>ri</a:t>
            </a:r>
            <a:r>
              <a:rPr lang="el-GR" dirty="0"/>
              <a:t>)/(1+R)i] – </a:t>
            </a:r>
            <a:r>
              <a:rPr lang="el-GR" dirty="0" smtClean="0"/>
              <a:t>C</a:t>
            </a:r>
            <a:r>
              <a:rPr lang="el-GR" baseline="-25000" dirty="0" smtClean="0"/>
              <a:t>0</a:t>
            </a:r>
            <a:r>
              <a:rPr lang="en-US" dirty="0" smtClean="0"/>
              <a:t>, </a:t>
            </a:r>
            <a:r>
              <a:rPr lang="el-GR" dirty="0" smtClean="0"/>
              <a:t>όπου</a:t>
            </a:r>
            <a:r>
              <a:rPr lang="el-GR" dirty="0"/>
              <a:t>: V</a:t>
            </a:r>
            <a:r>
              <a:rPr lang="el-GR" baseline="-25000" dirty="0"/>
              <a:t>0</a:t>
            </a:r>
            <a:r>
              <a:rPr lang="el-GR" dirty="0"/>
              <a:t>: Καθαρά παρούσα αξία εισοδηματικών διαφορών αστικού-αγροτικού τομέα, </a:t>
            </a:r>
            <a:br>
              <a:rPr lang="el-GR" dirty="0"/>
            </a:br>
            <a:r>
              <a:rPr lang="el-GR" dirty="0"/>
              <a:t>Y</a:t>
            </a:r>
            <a:r>
              <a:rPr lang="el-GR" baseline="-25000" dirty="0"/>
              <a:t>ui</a:t>
            </a:r>
            <a:r>
              <a:rPr lang="el-GR" dirty="0"/>
              <a:t> (Y</a:t>
            </a:r>
            <a:r>
              <a:rPr lang="el-GR" baseline="-25000" dirty="0"/>
              <a:t>ri</a:t>
            </a:r>
            <a:r>
              <a:rPr lang="el-GR" dirty="0"/>
              <a:t>): Μέσος μισθός "τυπικού" αστικού (αγροτικού) τομέα το έτος </a:t>
            </a:r>
            <a:r>
              <a:rPr lang="el-GR" dirty="0" smtClean="0"/>
              <a:t>i</a:t>
            </a:r>
            <a:r>
              <a:rPr lang="en-US" dirty="0" smtClean="0"/>
              <a:t>.</a:t>
            </a:r>
            <a:endParaRPr lang="el-GR" dirty="0"/>
          </a:p>
          <a:p>
            <a:r>
              <a:rPr lang="el-GR" dirty="0" smtClean="0"/>
              <a:t>pi:</a:t>
            </a:r>
            <a:r>
              <a:rPr lang="en-US" dirty="0" smtClean="0"/>
              <a:t> </a:t>
            </a:r>
            <a:r>
              <a:rPr lang="el-GR" dirty="0" smtClean="0"/>
              <a:t>Πιθανότητα </a:t>
            </a:r>
            <a:r>
              <a:rPr lang="el-GR" dirty="0"/>
              <a:t>ότι ο μετανάστης θα έχει εργασία στον "τυπικό" αστικό </a:t>
            </a:r>
            <a:r>
              <a:rPr lang="el-GR" dirty="0" smtClean="0"/>
              <a:t>τομέα </a:t>
            </a:r>
            <a:r>
              <a:rPr lang="el-GR" dirty="0"/>
              <a:t>το έτος </a:t>
            </a:r>
            <a:r>
              <a:rPr lang="el-GR" dirty="0" smtClean="0"/>
              <a:t>i</a:t>
            </a:r>
            <a:r>
              <a:rPr lang="en-US" dirty="0" smtClean="0"/>
              <a:t>.</a:t>
            </a:r>
            <a:endParaRPr lang="el-GR" dirty="0"/>
          </a:p>
          <a:p>
            <a:r>
              <a:rPr lang="el-GR" dirty="0" smtClean="0"/>
              <a:t>C</a:t>
            </a:r>
            <a:r>
              <a:rPr lang="el-GR" baseline="-25000" dirty="0" smtClean="0"/>
              <a:t>0</a:t>
            </a:r>
            <a:r>
              <a:rPr lang="el-GR" dirty="0" smtClean="0"/>
              <a:t>:</a:t>
            </a:r>
            <a:r>
              <a:rPr lang="en-US" dirty="0" smtClean="0"/>
              <a:t> </a:t>
            </a:r>
            <a:r>
              <a:rPr lang="el-GR" dirty="0" smtClean="0"/>
              <a:t>Κόστος </a:t>
            </a:r>
            <a:r>
              <a:rPr lang="el-GR" dirty="0"/>
              <a:t>της μετανάστευσης  (+ ψυχικό κόστος</a:t>
            </a:r>
            <a:r>
              <a:rPr lang="el-GR" dirty="0" smtClean="0"/>
              <a:t>)</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spTree>
    <p:extLst>
      <p:ext uri="{BB962C8B-B14F-4D97-AF65-F5344CB8AC3E}">
        <p14:creationId xmlns:p14="http://schemas.microsoft.com/office/powerpoint/2010/main" val="1840110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Θεωρίες (εσωτερικής) </a:t>
            </a:r>
            <a:r>
              <a:rPr lang="el-GR" dirty="0" smtClean="0"/>
              <a:t>μετανάστευσης (5 από 5)</a:t>
            </a:r>
            <a:r>
              <a:rPr lang="el-GR" dirty="0"/>
              <a:t/>
            </a:r>
            <a:br>
              <a:rPr lang="el-GR" dirty="0"/>
            </a:br>
            <a:endParaRPr lang="el-GR" dirty="0"/>
          </a:p>
        </p:txBody>
      </p:sp>
      <p:sp>
        <p:nvSpPr>
          <p:cNvPr id="3" name="Content Placeholder 2"/>
          <p:cNvSpPr>
            <a:spLocks noGrp="1"/>
          </p:cNvSpPr>
          <p:nvPr>
            <p:ph idx="1"/>
          </p:nvPr>
        </p:nvSpPr>
        <p:spPr/>
        <p:txBody>
          <a:bodyPr>
            <a:normAutofit fontScale="77500" lnSpcReduction="20000"/>
          </a:bodyPr>
          <a:lstStyle/>
          <a:p>
            <a:r>
              <a:rPr lang="el-GR" dirty="0"/>
              <a:t>Τροποποίηση, αν συμπεριλάβουμε και «άτυπο» αστικό </a:t>
            </a:r>
            <a:r>
              <a:rPr lang="el-GR" dirty="0" smtClean="0"/>
              <a:t>τομέα.</a:t>
            </a:r>
            <a:endParaRPr lang="el-GR" dirty="0"/>
          </a:p>
          <a:p>
            <a:r>
              <a:rPr lang="el-GR" dirty="0"/>
              <a:t>Ίδια λογική [αντί p</a:t>
            </a:r>
            <a:r>
              <a:rPr lang="el-GR" baseline="-25000" dirty="0"/>
              <a:t>i</a:t>
            </a:r>
            <a:r>
              <a:rPr lang="el-GR" dirty="0"/>
              <a:t>Y</a:t>
            </a:r>
            <a:r>
              <a:rPr lang="el-GR" baseline="-25000" dirty="0"/>
              <a:t>ui</a:t>
            </a:r>
            <a:r>
              <a:rPr lang="el-GR" dirty="0"/>
              <a:t>  Ε(Υ</a:t>
            </a:r>
            <a:r>
              <a:rPr lang="el-GR" baseline="-25000" dirty="0"/>
              <a:t>u</a:t>
            </a:r>
            <a:r>
              <a:rPr lang="el-GR" dirty="0"/>
              <a:t>) </a:t>
            </a:r>
            <a:r>
              <a:rPr lang="el-GR" dirty="0" smtClean="0"/>
              <a:t>].</a:t>
            </a:r>
            <a:endParaRPr lang="el-GR" dirty="0"/>
          </a:p>
          <a:p>
            <a:r>
              <a:rPr lang="el-GR" dirty="0"/>
              <a:t>Κρίσιμος παράγοντας: </a:t>
            </a:r>
            <a:r>
              <a:rPr lang="el-GR" dirty="0" smtClean="0"/>
              <a:t>p</a:t>
            </a:r>
            <a:r>
              <a:rPr lang="el-GR" baseline="-25000" dirty="0" smtClean="0"/>
              <a:t>i</a:t>
            </a:r>
            <a:r>
              <a:rPr lang="el-GR" dirty="0" smtClean="0"/>
              <a:t>.</a:t>
            </a:r>
            <a:endParaRPr lang="el-GR" dirty="0"/>
          </a:p>
          <a:p>
            <a:r>
              <a:rPr lang="el-GR" dirty="0" smtClean="0"/>
              <a:t>Συνήθως </a:t>
            </a:r>
            <a:r>
              <a:rPr lang="el-GR" dirty="0"/>
              <a:t>υποθέτουμε ότι είναι συνάρτηση του χρόνου παραμονής στις αστικές </a:t>
            </a:r>
            <a:r>
              <a:rPr lang="el-GR" dirty="0" smtClean="0"/>
              <a:t>περιοχές.</a:t>
            </a:r>
            <a:endParaRPr lang="el-GR" dirty="0"/>
          </a:p>
          <a:p>
            <a:r>
              <a:rPr lang="el-GR" dirty="0"/>
              <a:t>Απόκτηση διασυνδέσεων, γνωριμιών αλλά και </a:t>
            </a:r>
            <a:r>
              <a:rPr lang="el-GR" dirty="0" smtClean="0"/>
              <a:t>εμπειρίας.</a:t>
            </a:r>
            <a:endParaRPr lang="el-GR" dirty="0"/>
          </a:p>
          <a:p>
            <a:r>
              <a:rPr lang="el-GR" dirty="0"/>
              <a:t>Εργασία στον “άτυπο” αστικό </a:t>
            </a:r>
            <a:r>
              <a:rPr lang="el-GR" dirty="0" smtClean="0"/>
              <a:t>τομέα.</a:t>
            </a:r>
            <a:endParaRPr lang="el-GR" dirty="0"/>
          </a:p>
          <a:p>
            <a:r>
              <a:rPr lang="el-GR" dirty="0"/>
              <a:t>Ερμηνεύει γιατί οι μετανάστες είναι κυρίως νέοι με σχετικά καλά εκπαιδευτικά </a:t>
            </a:r>
            <a:r>
              <a:rPr lang="el-GR" dirty="0" smtClean="0"/>
              <a:t>προσόντα.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57</a:t>
            </a:fld>
            <a:endParaRPr lang="el-GR" dirty="0"/>
          </a:p>
        </p:txBody>
      </p:sp>
    </p:spTree>
    <p:extLst>
      <p:ext uri="{BB962C8B-B14F-4D97-AF65-F5344CB8AC3E}">
        <p14:creationId xmlns:p14="http://schemas.microsoft.com/office/powerpoint/2010/main" val="762769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Πολιτικές </a:t>
            </a:r>
            <a:r>
              <a:rPr lang="el-GR" dirty="0"/>
              <a:t>μετανάστευσης</a:t>
            </a:r>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4438566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Πολιτικές μετανάστευσης (1 από 4)</a:t>
            </a:r>
            <a:r>
              <a:rPr lang="el-GR" dirty="0"/>
              <a:t/>
            </a:r>
            <a:br>
              <a:rPr lang="el-GR" dirty="0"/>
            </a:br>
            <a:endParaRPr lang="el-GR" dirty="0"/>
          </a:p>
        </p:txBody>
      </p:sp>
      <p:sp>
        <p:nvSpPr>
          <p:cNvPr id="3" name="Content Placeholder 2"/>
          <p:cNvSpPr>
            <a:spLocks noGrp="1"/>
          </p:cNvSpPr>
          <p:nvPr>
            <p:ph idx="1"/>
          </p:nvPr>
        </p:nvSpPr>
        <p:spPr/>
        <p:txBody>
          <a:bodyPr>
            <a:normAutofit fontScale="85000" lnSpcReduction="20000"/>
          </a:bodyPr>
          <a:lstStyle/>
          <a:p>
            <a:r>
              <a:rPr lang="el-GR" dirty="0"/>
              <a:t>Αν επιδίωξη είναι η επιβράδυνση του ρυθμού της εσωτερικής </a:t>
            </a:r>
            <a:r>
              <a:rPr lang="el-GR" dirty="0" smtClean="0"/>
              <a:t>μετανάστευσης.</a:t>
            </a:r>
            <a:endParaRPr lang="el-GR" dirty="0"/>
          </a:p>
          <a:p>
            <a:r>
              <a:rPr lang="el-GR" dirty="0"/>
              <a:t>Μείωση εισοδηματικών διαφορών </a:t>
            </a:r>
            <a:r>
              <a:rPr lang="el-GR" dirty="0" smtClean="0"/>
              <a:t>αστικών-αγροτικών </a:t>
            </a:r>
            <a:r>
              <a:rPr lang="el-GR" dirty="0"/>
              <a:t>περιοχών (απελευθέρωση αγορών</a:t>
            </a:r>
            <a:r>
              <a:rPr lang="el-GR" dirty="0" smtClean="0"/>
              <a:t>;).</a:t>
            </a:r>
            <a:endParaRPr lang="el-GR" dirty="0"/>
          </a:p>
          <a:p>
            <a:r>
              <a:rPr lang="el-GR" dirty="0"/>
              <a:t>Ελάχιστος μισθός  (πάνω από το επίπεδο εκκαθάρισης</a:t>
            </a:r>
            <a:r>
              <a:rPr lang="el-GR" dirty="0" smtClean="0"/>
              <a:t>).</a:t>
            </a:r>
            <a:endParaRPr lang="el-GR" dirty="0"/>
          </a:p>
          <a:p>
            <a:r>
              <a:rPr lang="el-GR" dirty="0"/>
              <a:t>Επιδοτήσεις κεφαλαιουχικών αγαθών (καθορισμός μεγίστων επιτοκίων) / υπερτίμηση συναλλαγματικής ισοτιμίας </a:t>
            </a:r>
            <a:r>
              <a:rPr lang="el-GR" dirty="0" smtClean="0"/>
              <a:t>=&gt; </a:t>
            </a:r>
            <a:r>
              <a:rPr lang="el-GR" dirty="0"/>
              <a:t>υποκατάσταση εργασίας από κεφάλαιο / ακατάλληλη τεχνολογία. </a:t>
            </a:r>
          </a:p>
          <a:p>
            <a:r>
              <a:rPr lang="el-GR" dirty="0"/>
              <a:t>Όμως, ελαστικότητα υποκατάστασης;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59</a:t>
            </a:fld>
            <a:endParaRPr lang="el-GR" dirty="0"/>
          </a:p>
        </p:txBody>
      </p:sp>
    </p:spTree>
    <p:extLst>
      <p:ext uri="{BB962C8B-B14F-4D97-AF65-F5344CB8AC3E}">
        <p14:creationId xmlns:p14="http://schemas.microsoft.com/office/powerpoint/2010/main" val="78533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a:t>
            </a:r>
            <a:r>
              <a:rPr lang="en-US" dirty="0" smtClean="0"/>
              <a:t>2 </a:t>
            </a:r>
            <a:r>
              <a:rPr lang="el-GR" dirty="0" smtClean="0"/>
              <a:t>από 2)</a:t>
            </a:r>
            <a:endParaRPr lang="el-GR" dirty="0"/>
          </a:p>
        </p:txBody>
      </p:sp>
      <p:sp>
        <p:nvSpPr>
          <p:cNvPr id="3" name="Content Placeholder 2"/>
          <p:cNvSpPr>
            <a:spLocks noGrp="1"/>
          </p:cNvSpPr>
          <p:nvPr>
            <p:ph idx="1"/>
          </p:nvPr>
        </p:nvSpPr>
        <p:spPr/>
        <p:txBody>
          <a:bodyPr>
            <a:normAutofit/>
          </a:bodyPr>
          <a:lstStyle/>
          <a:p>
            <a:r>
              <a:rPr lang="el-GR" altLang="el-GR" dirty="0" smtClean="0"/>
              <a:t>Θεωρίες (εσωτερικής) μετανάστευσης.</a:t>
            </a:r>
          </a:p>
          <a:p>
            <a:r>
              <a:rPr lang="el-GR" altLang="el-GR" dirty="0" smtClean="0"/>
              <a:t>Πολιτικές μετανάστευσης.</a:t>
            </a:r>
          </a:p>
          <a:p>
            <a:r>
              <a:rPr lang="el-GR" altLang="el-GR" dirty="0" smtClean="0"/>
              <a:t>Εκπαίδευση.</a:t>
            </a:r>
          </a:p>
          <a:p>
            <a:r>
              <a:rPr lang="el-GR" altLang="el-GR" dirty="0" smtClean="0"/>
              <a:t>Εκπαίδευση στις αναπτυσσόμενες χώρες.</a:t>
            </a:r>
          </a:p>
          <a:p>
            <a:r>
              <a:rPr lang="el-GR" altLang="el-GR" dirty="0" smtClean="0"/>
              <a:t>Θεωρία ανθρωπίνου κεφαλαίου.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936718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Πολιτικές μετανάστευσης (2 από 4)</a:t>
            </a:r>
            <a:r>
              <a:rPr lang="el-GR" dirty="0"/>
              <a:t/>
            </a:r>
            <a:br>
              <a:rPr lang="el-GR" dirty="0"/>
            </a:br>
            <a:endParaRPr lang="el-GR" dirty="0"/>
          </a:p>
        </p:txBody>
      </p:sp>
      <p:sp>
        <p:nvSpPr>
          <p:cNvPr id="3" name="Content Placeholder 2"/>
          <p:cNvSpPr>
            <a:spLocks noGrp="1"/>
          </p:cNvSpPr>
          <p:nvPr>
            <p:ph idx="1"/>
          </p:nvPr>
        </p:nvSpPr>
        <p:spPr/>
        <p:txBody>
          <a:bodyPr>
            <a:normAutofit/>
          </a:bodyPr>
          <a:lstStyle/>
          <a:p>
            <a:r>
              <a:rPr lang="el-GR" dirty="0"/>
              <a:t>Επίσης, οι περισσότερες βιομηχανικές τεχνολογίες δημιουργούνται στις αναπτυγμένες χώρες όπου υπάρχει σπάνις εργασίας, όχι κεφαλαίου.  </a:t>
            </a:r>
          </a:p>
          <a:p>
            <a:r>
              <a:rPr lang="el-GR" dirty="0"/>
              <a:t>Άρα πολλές απ' αυτές είναι σχεδόν εξ ορισμού ακατάλληλες για πολλές ΑΧ.</a:t>
            </a:r>
          </a:p>
        </p:txBody>
      </p:sp>
      <p:sp>
        <p:nvSpPr>
          <p:cNvPr id="4" name="Slide Number Placeholder 3"/>
          <p:cNvSpPr>
            <a:spLocks noGrp="1"/>
          </p:cNvSpPr>
          <p:nvPr>
            <p:ph type="sldNum" sz="quarter" idx="12"/>
          </p:nvPr>
        </p:nvSpPr>
        <p:spPr/>
        <p:txBody>
          <a:bodyPr/>
          <a:lstStyle/>
          <a:p>
            <a:fld id="{53C4726A-630D-4CB4-B088-BAB00F4188E9}" type="slidenum">
              <a:rPr lang="el-GR" smtClean="0"/>
              <a:pPr/>
              <a:t>60</a:t>
            </a:fld>
            <a:endParaRPr lang="el-GR" dirty="0"/>
          </a:p>
        </p:txBody>
      </p:sp>
    </p:spTree>
    <p:extLst>
      <p:ext uri="{BB962C8B-B14F-4D97-AF65-F5344CB8AC3E}">
        <p14:creationId xmlns:p14="http://schemas.microsoft.com/office/powerpoint/2010/main" val="792050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Πολιτικές μετανάστευσης (3 από 4)</a:t>
            </a:r>
            <a:endParaRPr lang="el-GR" dirty="0"/>
          </a:p>
        </p:txBody>
      </p:sp>
      <p:sp>
        <p:nvSpPr>
          <p:cNvPr id="3" name="Content Placeholder 2"/>
          <p:cNvSpPr>
            <a:spLocks noGrp="1"/>
          </p:cNvSpPr>
          <p:nvPr>
            <p:ph idx="1"/>
          </p:nvPr>
        </p:nvSpPr>
        <p:spPr/>
        <p:txBody>
          <a:bodyPr>
            <a:normAutofit lnSpcReduction="10000"/>
          </a:bodyPr>
          <a:lstStyle/>
          <a:p>
            <a:r>
              <a:rPr lang="el-GR" dirty="0"/>
              <a:t>Προγράμματα αγροτικής ανάπτυξης - περιφερειακή ανακατανομή επενδυτικών </a:t>
            </a:r>
            <a:r>
              <a:rPr lang="el-GR" dirty="0" smtClean="0"/>
              <a:t>πόρων.</a:t>
            </a:r>
            <a:endParaRPr lang="el-GR" dirty="0"/>
          </a:p>
          <a:p>
            <a:r>
              <a:rPr lang="el-GR" dirty="0"/>
              <a:t>Επενδύσεις υποδομών που αυξάνουν την παραγωγικότητα του αγροτικού τομέα (οδικό δίκτυο, αρδευτικό δίκτυο, κλπ</a:t>
            </a:r>
            <a:r>
              <a:rPr lang="el-GR" dirty="0" smtClean="0"/>
              <a:t>).</a:t>
            </a:r>
            <a:endParaRPr lang="el-GR" dirty="0"/>
          </a:p>
          <a:p>
            <a:r>
              <a:rPr lang="el-GR" dirty="0"/>
              <a:t>Επέκταση κοινωνικών υποδομών (υγείας, εκπαίδευσης και άλλων κοινωνικών υπηρεσιών) στις αγροτικές </a:t>
            </a:r>
            <a:r>
              <a:rPr lang="el-GR" dirty="0" smtClean="0"/>
              <a:t>περιοχές.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61</a:t>
            </a:fld>
            <a:endParaRPr lang="el-GR" dirty="0"/>
          </a:p>
        </p:txBody>
      </p:sp>
    </p:spTree>
    <p:extLst>
      <p:ext uri="{BB962C8B-B14F-4D97-AF65-F5344CB8AC3E}">
        <p14:creationId xmlns:p14="http://schemas.microsoft.com/office/powerpoint/2010/main" val="3224779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Πολιτικές μετανάστευσης (4 από 4)</a:t>
            </a:r>
            <a:endParaRPr lang="el-GR" dirty="0"/>
          </a:p>
        </p:txBody>
      </p:sp>
      <p:sp>
        <p:nvSpPr>
          <p:cNvPr id="3" name="Content Placeholder 2"/>
          <p:cNvSpPr>
            <a:spLocks noGrp="1"/>
          </p:cNvSpPr>
          <p:nvPr>
            <p:ph idx="1"/>
          </p:nvPr>
        </p:nvSpPr>
        <p:spPr/>
        <p:txBody>
          <a:bodyPr>
            <a:normAutofit/>
          </a:bodyPr>
          <a:lstStyle/>
          <a:p>
            <a:r>
              <a:rPr lang="el-GR" dirty="0"/>
              <a:t>Εκπαιδευτική πολιτική. </a:t>
            </a:r>
          </a:p>
          <a:p>
            <a:pPr lvl="1"/>
            <a:r>
              <a:rPr lang="el-GR" dirty="0"/>
              <a:t>Έμφαση σε πρωτοβάθμια εκπαίδευση και επιμόρφωση – αργότερα δευτεροβάθμια.</a:t>
            </a:r>
          </a:p>
          <a:p>
            <a:pPr lvl="1"/>
            <a:r>
              <a:rPr lang="el-GR" dirty="0"/>
              <a:t>Όχι προτεραιότητα στην τριτοβάθμια εκπαίδευση.</a:t>
            </a:r>
          </a:p>
          <a:p>
            <a:r>
              <a:rPr lang="el-GR" dirty="0"/>
              <a:t>Πολιτικές μείωσης ρυθμών πληθυσμιακής μεγέθυνσης.</a:t>
            </a:r>
          </a:p>
          <a:p>
            <a:r>
              <a:rPr lang="el-GR" dirty="0"/>
              <a:t>Μακροχρόνια.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62</a:t>
            </a:fld>
            <a:endParaRPr lang="el-GR" dirty="0"/>
          </a:p>
        </p:txBody>
      </p:sp>
    </p:spTree>
    <p:extLst>
      <p:ext uri="{BB962C8B-B14F-4D97-AF65-F5344CB8AC3E}">
        <p14:creationId xmlns:p14="http://schemas.microsoft.com/office/powerpoint/2010/main" val="3452314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Διεθνής μετανάστευση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5958952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Διεθνής μετανάστευση (1 από 3)</a:t>
            </a:r>
            <a:endParaRPr lang="el-GR" dirty="0"/>
          </a:p>
        </p:txBody>
      </p:sp>
      <p:sp>
        <p:nvSpPr>
          <p:cNvPr id="3" name="Content Placeholder 2"/>
          <p:cNvSpPr>
            <a:spLocks noGrp="1"/>
          </p:cNvSpPr>
          <p:nvPr>
            <p:ph idx="1"/>
          </p:nvPr>
        </p:nvSpPr>
        <p:spPr/>
        <p:txBody>
          <a:bodyPr>
            <a:normAutofit fontScale="85000" lnSpcReduction="20000"/>
          </a:bodyPr>
          <a:lstStyle/>
          <a:p>
            <a:r>
              <a:rPr lang="el-GR" dirty="0"/>
              <a:t>Πολύ παλαιό φαινόμενο.  Πρόσφατη αναζωπύρωση.  Λόγοι οικονομικοί αλλά και μη οικονομικοί.</a:t>
            </a:r>
          </a:p>
          <a:p>
            <a:r>
              <a:rPr lang="el-GR" dirty="0"/>
              <a:t>Παραδοσιακή θεωρία (παρόμοια με Ρικαρδιανή θεωρία διεθνούς εμπορίου)  Η διεθνής μετανάστευση οδηγεί σε καλύτερη κατανομή των πόρων διεθνώς.  </a:t>
            </a:r>
          </a:p>
          <a:p>
            <a:r>
              <a:rPr lang="el-GR" dirty="0"/>
              <a:t>Για τις ΑΧ: </a:t>
            </a:r>
          </a:p>
          <a:p>
            <a:pPr lvl="1"/>
            <a:r>
              <a:rPr lang="el-GR" dirty="0" smtClean="0"/>
              <a:t>χαμηλότερη ανεργία</a:t>
            </a:r>
            <a:r>
              <a:rPr lang="el-GR" dirty="0"/>
              <a:t>.</a:t>
            </a:r>
          </a:p>
          <a:p>
            <a:pPr lvl="1"/>
            <a:r>
              <a:rPr lang="el-GR" dirty="0" smtClean="0"/>
              <a:t>εμβάσματα </a:t>
            </a:r>
            <a:r>
              <a:rPr lang="el-GR" dirty="0"/>
              <a:t>μεταναστών και βελτίωση ισοζυγίου </a:t>
            </a:r>
            <a:r>
              <a:rPr lang="el-GR" dirty="0" smtClean="0"/>
              <a:t>πληρωμών</a:t>
            </a:r>
            <a:r>
              <a:rPr lang="el-GR" dirty="0"/>
              <a:t>.</a:t>
            </a:r>
          </a:p>
          <a:p>
            <a:pPr lvl="1"/>
            <a:r>
              <a:rPr lang="el-GR" dirty="0" smtClean="0"/>
              <a:t>υψηλότερη </a:t>
            </a:r>
            <a:r>
              <a:rPr lang="el-GR" dirty="0"/>
              <a:t>ζήτηση ή/και </a:t>
            </a:r>
            <a:r>
              <a:rPr lang="el-GR" dirty="0" smtClean="0"/>
              <a:t>αποταμιεύσεις</a:t>
            </a:r>
            <a:r>
              <a:rPr lang="el-GR" dirty="0"/>
              <a:t>.</a:t>
            </a:r>
          </a:p>
          <a:p>
            <a:pPr lvl="1"/>
            <a:r>
              <a:rPr lang="el-GR" dirty="0" smtClean="0"/>
              <a:t>χρήσιμα </a:t>
            </a:r>
            <a:r>
              <a:rPr lang="el-GR" dirty="0"/>
              <a:t>προσόντα παλιννοστούντων μεταναστών.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64</a:t>
            </a:fld>
            <a:endParaRPr lang="el-GR" dirty="0"/>
          </a:p>
        </p:txBody>
      </p:sp>
    </p:spTree>
    <p:extLst>
      <p:ext uri="{BB962C8B-B14F-4D97-AF65-F5344CB8AC3E}">
        <p14:creationId xmlns:p14="http://schemas.microsoft.com/office/powerpoint/2010/main" val="3088764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Διεθνής μετανάστευση (2 από 3)</a:t>
            </a:r>
            <a:endParaRPr lang="el-GR" dirty="0"/>
          </a:p>
        </p:txBody>
      </p:sp>
      <p:sp>
        <p:nvSpPr>
          <p:cNvPr id="3" name="Content Placeholder 2"/>
          <p:cNvSpPr>
            <a:spLocks noGrp="1"/>
          </p:cNvSpPr>
          <p:nvPr>
            <p:ph idx="1"/>
          </p:nvPr>
        </p:nvSpPr>
        <p:spPr/>
        <p:txBody>
          <a:bodyPr>
            <a:normAutofit fontScale="85000" lnSpcReduction="10000"/>
          </a:bodyPr>
          <a:lstStyle/>
          <a:p>
            <a:r>
              <a:rPr lang="el-GR" dirty="0"/>
              <a:t>Όμως, οι μετανάστες είναι σε πολλές περιπτώσεις κάποιοι από τους λίγους μορφωμένους των </a:t>
            </a:r>
            <a:r>
              <a:rPr lang="el-GR" dirty="0" smtClean="0"/>
              <a:t>ΑΧ.</a:t>
            </a:r>
            <a:endParaRPr lang="el-GR" dirty="0"/>
          </a:p>
          <a:p>
            <a:r>
              <a:rPr lang="el-GR" dirty="0"/>
              <a:t>«Διαρροή </a:t>
            </a:r>
            <a:r>
              <a:rPr lang="el-GR" dirty="0" smtClean="0"/>
              <a:t>εγκεφάλων» – «Brain drain».</a:t>
            </a:r>
            <a:endParaRPr lang="el-GR" dirty="0"/>
          </a:p>
          <a:p>
            <a:r>
              <a:rPr lang="el-GR" dirty="0"/>
              <a:t>Μεγάλο κόστος, λίγα οφέλη για τις ΑΧ.</a:t>
            </a:r>
          </a:p>
          <a:p>
            <a:r>
              <a:rPr lang="el-GR" dirty="0"/>
              <a:t>Πρόταση πολιτικής: φόρος στους ειδικευμένους μετανάστες που εργάζονται στις αναπτυγμένες χώρες και επιστροφή του ποσού αυτού στις ΑΧ προέλευσης.  </a:t>
            </a:r>
          </a:p>
          <a:p>
            <a:r>
              <a:rPr lang="el-GR" dirty="0"/>
              <a:t>Σύγκρουση συμφερόντων ΑΧ και αναπτυγμένων χωρών, καμία εφαρμογή του μέτρου.</a:t>
            </a:r>
          </a:p>
        </p:txBody>
      </p:sp>
      <p:sp>
        <p:nvSpPr>
          <p:cNvPr id="4" name="Slide Number Placeholder 3"/>
          <p:cNvSpPr>
            <a:spLocks noGrp="1"/>
          </p:cNvSpPr>
          <p:nvPr>
            <p:ph type="sldNum" sz="quarter" idx="12"/>
          </p:nvPr>
        </p:nvSpPr>
        <p:spPr/>
        <p:txBody>
          <a:bodyPr/>
          <a:lstStyle/>
          <a:p>
            <a:fld id="{53C4726A-630D-4CB4-B088-BAB00F4188E9}" type="slidenum">
              <a:rPr lang="el-GR" smtClean="0"/>
              <a:pPr/>
              <a:t>65</a:t>
            </a:fld>
            <a:endParaRPr lang="el-GR" dirty="0"/>
          </a:p>
        </p:txBody>
      </p:sp>
    </p:spTree>
    <p:extLst>
      <p:ext uri="{BB962C8B-B14F-4D97-AF65-F5344CB8AC3E}">
        <p14:creationId xmlns:p14="http://schemas.microsoft.com/office/powerpoint/2010/main" val="2587163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Διεθνής μετανάστευση (3 από 3)</a:t>
            </a:r>
            <a:endParaRPr lang="el-GR" dirty="0"/>
          </a:p>
        </p:txBody>
      </p:sp>
      <p:sp>
        <p:nvSpPr>
          <p:cNvPr id="3" name="Content Placeholder 2"/>
          <p:cNvSpPr>
            <a:spLocks noGrp="1"/>
          </p:cNvSpPr>
          <p:nvPr>
            <p:ph idx="1"/>
          </p:nvPr>
        </p:nvSpPr>
        <p:spPr/>
        <p:txBody>
          <a:bodyPr>
            <a:normAutofit/>
          </a:bodyPr>
          <a:lstStyle/>
          <a:p>
            <a:r>
              <a:rPr lang="el-GR" dirty="0"/>
              <a:t>Επίσης συχνά τα εμβάσματα επιτρέπουν τη διατήρηση της συναλλαγματικής ισοτιμίας σε "τεχνητά" υψηλά επίπεδα </a:t>
            </a:r>
            <a:r>
              <a:rPr lang="el-GR" dirty="0" smtClean="0"/>
              <a:t>=&gt; </a:t>
            </a:r>
            <a:r>
              <a:rPr lang="el-GR" dirty="0"/>
              <a:t>μείωση ανταγωνιστικότητας ή/και οδηγούν σε πληθωριστικές πιέσεις.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66</a:t>
            </a:fld>
            <a:endParaRPr lang="el-GR" dirty="0"/>
          </a:p>
        </p:txBody>
      </p:sp>
    </p:spTree>
    <p:extLst>
      <p:ext uri="{BB962C8B-B14F-4D97-AF65-F5344CB8AC3E}">
        <p14:creationId xmlns:p14="http://schemas.microsoft.com/office/powerpoint/2010/main" val="3398504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Εκπαίδευση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4260374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(1 από 4)</a:t>
            </a:r>
            <a:endParaRPr lang="el-GR" dirty="0"/>
          </a:p>
        </p:txBody>
      </p:sp>
      <p:sp>
        <p:nvSpPr>
          <p:cNvPr id="3" name="Content Placeholder 2"/>
          <p:cNvSpPr>
            <a:spLocks noGrp="1"/>
          </p:cNvSpPr>
          <p:nvPr>
            <p:ph idx="1"/>
          </p:nvPr>
        </p:nvSpPr>
        <p:spPr/>
        <p:txBody>
          <a:bodyPr>
            <a:normAutofit fontScale="92500" lnSpcReduction="20000"/>
          </a:bodyPr>
          <a:lstStyle/>
          <a:p>
            <a:r>
              <a:rPr lang="el-GR" dirty="0"/>
              <a:t>Μέχρι τώρα: εργασία ομογενής / όμως διαφορές στην "ποιότητα των εργαζομένων (προσόντα</a:t>
            </a:r>
            <a:r>
              <a:rPr lang="el-GR" dirty="0" smtClean="0"/>
              <a:t>).</a:t>
            </a:r>
            <a:endParaRPr lang="el-GR" dirty="0"/>
          </a:p>
          <a:p>
            <a:r>
              <a:rPr lang="el-GR" dirty="0"/>
              <a:t>Λογιστική μεγέθυνσης: σημαντικός ρόλος ποιότητας εργασίας (εκπαίδευση/κατάρτιση</a:t>
            </a:r>
            <a:r>
              <a:rPr lang="el-GR" dirty="0" smtClean="0"/>
              <a:t>).</a:t>
            </a:r>
            <a:endParaRPr lang="el-GR" dirty="0"/>
          </a:p>
          <a:p>
            <a:r>
              <a:rPr lang="el-GR" dirty="0"/>
              <a:t>Ισχυρή συσχέτιση μεταξύ εκπαίδευσης  και επιπέδου εισοδήματος τόσο σε διαστρωματικό επίπεδο πληθυσμού όσο και σε διαστρωματικό επίπεδο </a:t>
            </a:r>
            <a:r>
              <a:rPr lang="el-GR" dirty="0" smtClean="0"/>
              <a:t>χωρών.</a:t>
            </a:r>
            <a:endParaRPr lang="el-GR" dirty="0"/>
          </a:p>
          <a:p>
            <a:r>
              <a:rPr lang="el-GR" dirty="0"/>
              <a:t>Αιτιότητα μονόδρομη, αμφίδρομη ή τρίτος ενδιάμεσος παράγοντας;</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68</a:t>
            </a:fld>
            <a:endParaRPr lang="el-GR" dirty="0"/>
          </a:p>
        </p:txBody>
      </p:sp>
    </p:spTree>
    <p:extLst>
      <p:ext uri="{BB962C8B-B14F-4D97-AF65-F5344CB8AC3E}">
        <p14:creationId xmlns:p14="http://schemas.microsoft.com/office/powerpoint/2010/main" val="4052210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(2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69</a:t>
            </a:fld>
            <a:endParaRPr lang="el-GR" dirty="0"/>
          </a:p>
        </p:txBody>
      </p:sp>
      <p:pic>
        <p:nvPicPr>
          <p:cNvPr id="5" name="Picture 7" descr="Μορφωτεικό επίπεδο ανά περιοχή του κόσμου σε διαφορετικές χρονικές περιόδους. "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42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Παγκόσμιος πληθυσμός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(3 από 4)</a:t>
            </a:r>
            <a:endParaRPr lang="el-GR" dirty="0"/>
          </a:p>
        </p:txBody>
      </p:sp>
      <p:sp>
        <p:nvSpPr>
          <p:cNvPr id="3" name="Content Placeholder 2"/>
          <p:cNvSpPr>
            <a:spLocks noGrp="1"/>
          </p:cNvSpPr>
          <p:nvPr>
            <p:ph idx="1"/>
          </p:nvPr>
        </p:nvSpPr>
        <p:spPr/>
        <p:txBody>
          <a:bodyPr>
            <a:normAutofit/>
          </a:bodyPr>
          <a:lstStyle/>
          <a:p>
            <a:r>
              <a:rPr lang="el-GR" dirty="0"/>
              <a:t>Μέχρι 1960 μικρή σημασία στον οικονομικό ρόλο της εκπαίδευσης (Schultz), θεωρία ανθρωπίνου κεφαλαίου, Becker, Mincer</a:t>
            </a:r>
            <a:r>
              <a:rPr lang="el-GR" dirty="0" smtClean="0"/>
              <a:t>).</a:t>
            </a:r>
            <a:endParaRPr lang="el-GR" dirty="0"/>
          </a:p>
          <a:p>
            <a:r>
              <a:rPr lang="el-GR" dirty="0"/>
              <a:t>Μεγιστοποίηση καθαρής παρούσας αξίας εισοδημάτων </a:t>
            </a:r>
            <a:r>
              <a:rPr lang="el-GR" dirty="0" smtClean="0"/>
              <a:t>(</a:t>
            </a:r>
            <a:r>
              <a:rPr lang="el-GR" dirty="0"/>
              <a:t>απόφαση από γονείς</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70</a:t>
            </a:fld>
            <a:endParaRPr lang="el-GR" dirty="0"/>
          </a:p>
        </p:txBody>
      </p:sp>
    </p:spTree>
    <p:extLst>
      <p:ext uri="{BB962C8B-B14F-4D97-AF65-F5344CB8AC3E}">
        <p14:creationId xmlns:p14="http://schemas.microsoft.com/office/powerpoint/2010/main" val="2826726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(4 από 4)</a:t>
            </a:r>
            <a:endParaRPr lang="el-GR" dirty="0"/>
          </a:p>
        </p:txBody>
      </p:sp>
      <p:sp>
        <p:nvSpPr>
          <p:cNvPr id="3" name="Content Placeholder 2"/>
          <p:cNvSpPr>
            <a:spLocks noGrp="1"/>
          </p:cNvSpPr>
          <p:nvPr>
            <p:ph idx="1"/>
          </p:nvPr>
        </p:nvSpPr>
        <p:spPr/>
        <p:txBody>
          <a:bodyPr>
            <a:normAutofit/>
          </a:bodyPr>
          <a:lstStyle/>
          <a:p>
            <a:r>
              <a:rPr lang="el-GR" dirty="0"/>
              <a:t>Τύποι εκπαίδευσης: </a:t>
            </a:r>
          </a:p>
          <a:p>
            <a:pPr lvl="1"/>
            <a:r>
              <a:rPr lang="el-GR" dirty="0"/>
              <a:t>Τυπική (formal</a:t>
            </a:r>
            <a:r>
              <a:rPr lang="el-GR" dirty="0" smtClean="0"/>
              <a:t>): </a:t>
            </a:r>
            <a:r>
              <a:rPr lang="el-GR" dirty="0"/>
              <a:t>σχολεία για "κανονικούς" </a:t>
            </a:r>
            <a:r>
              <a:rPr lang="el-GR" dirty="0" smtClean="0"/>
              <a:t>μαθητές</a:t>
            </a:r>
            <a:r>
              <a:rPr lang="el-GR" dirty="0"/>
              <a:t>.</a:t>
            </a:r>
          </a:p>
          <a:p>
            <a:pPr lvl="1"/>
            <a:r>
              <a:rPr lang="el-GR" dirty="0"/>
              <a:t>Mη-τυπική (</a:t>
            </a:r>
            <a:r>
              <a:rPr lang="el-GR" dirty="0" smtClean="0"/>
              <a:t>non-formal): σύντομα </a:t>
            </a:r>
            <a:r>
              <a:rPr lang="el-GR" dirty="0"/>
              <a:t>εντατικά προγράμματα για ενήλικες </a:t>
            </a:r>
            <a:r>
              <a:rPr lang="el-GR" dirty="0" smtClean="0"/>
              <a:t>(</a:t>
            </a:r>
            <a:r>
              <a:rPr lang="el-GR" dirty="0"/>
              <a:t>εκπαίδευση ή κατάρτιση ή γενικά θέματα</a:t>
            </a:r>
            <a:r>
              <a:rPr lang="el-GR" dirty="0" smtClean="0"/>
              <a:t>). </a:t>
            </a:r>
            <a:endParaRPr lang="el-GR" dirty="0"/>
          </a:p>
          <a:p>
            <a:pPr lvl="1"/>
            <a:r>
              <a:rPr lang="el-GR" dirty="0"/>
              <a:t>Άτυπη (informal</a:t>
            </a:r>
            <a:r>
              <a:rPr lang="el-GR" dirty="0" smtClean="0"/>
              <a:t>): ειδικές </a:t>
            </a:r>
            <a:r>
              <a:rPr lang="el-GR" dirty="0"/>
              <a:t>γνώσεις στον τόπο δουλειάς, την κοινότητα ή το σπίτι.</a:t>
            </a:r>
          </a:p>
        </p:txBody>
      </p:sp>
      <p:sp>
        <p:nvSpPr>
          <p:cNvPr id="4" name="Slide Number Placeholder 3"/>
          <p:cNvSpPr>
            <a:spLocks noGrp="1"/>
          </p:cNvSpPr>
          <p:nvPr>
            <p:ph type="sldNum" sz="quarter" idx="12"/>
          </p:nvPr>
        </p:nvSpPr>
        <p:spPr/>
        <p:txBody>
          <a:bodyPr/>
          <a:lstStyle/>
          <a:p>
            <a:fld id="{53C4726A-630D-4CB4-B088-BAB00F4188E9}" type="slidenum">
              <a:rPr lang="el-GR" smtClean="0"/>
              <a:pPr/>
              <a:t>71</a:t>
            </a:fld>
            <a:endParaRPr lang="el-GR" dirty="0"/>
          </a:p>
        </p:txBody>
      </p:sp>
    </p:spTree>
    <p:extLst>
      <p:ext uri="{BB962C8B-B14F-4D97-AF65-F5344CB8AC3E}">
        <p14:creationId xmlns:p14="http://schemas.microsoft.com/office/powerpoint/2010/main" val="13264348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Εκπαίδευση στις ΑΧ</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2133540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(1 από 6)</a:t>
            </a:r>
            <a:endParaRPr lang="el-GR" dirty="0"/>
          </a:p>
        </p:txBody>
      </p:sp>
      <p:sp>
        <p:nvSpPr>
          <p:cNvPr id="3" name="Content Placeholder 2"/>
          <p:cNvSpPr>
            <a:spLocks noGrp="1"/>
          </p:cNvSpPr>
          <p:nvPr>
            <p:ph idx="1"/>
          </p:nvPr>
        </p:nvSpPr>
        <p:spPr/>
        <p:txBody>
          <a:bodyPr>
            <a:normAutofit fontScale="92500" lnSpcReduction="20000"/>
          </a:bodyPr>
          <a:lstStyle/>
          <a:p>
            <a:r>
              <a:rPr lang="el-GR" dirty="0"/>
              <a:t>Χαρακτηριστικά της εκπαίδευσης στις </a:t>
            </a:r>
            <a:r>
              <a:rPr lang="el-GR" dirty="0" smtClean="0"/>
              <a:t>ΑΧ.</a:t>
            </a:r>
            <a:endParaRPr lang="el-GR" dirty="0"/>
          </a:p>
          <a:p>
            <a:r>
              <a:rPr lang="el-GR" dirty="0"/>
              <a:t>Εξαιρετικά υψηλή ζήτηση υπηρεσιών </a:t>
            </a:r>
            <a:r>
              <a:rPr lang="el-GR" dirty="0" smtClean="0"/>
              <a:t>εκπαίδευσης.</a:t>
            </a:r>
            <a:endParaRPr lang="el-GR" dirty="0"/>
          </a:p>
          <a:p>
            <a:r>
              <a:rPr lang="el-GR" dirty="0"/>
              <a:t>Μετά το τέλος της αποικιοκρατίας, οικονομική ανάπτυξη αργή, εκπαιδευτικό σύστημα γρήγορη </a:t>
            </a:r>
            <a:r>
              <a:rPr lang="el-GR" dirty="0" smtClean="0"/>
              <a:t>επέκταση.</a:t>
            </a:r>
            <a:endParaRPr lang="el-GR" dirty="0"/>
          </a:p>
          <a:p>
            <a:r>
              <a:rPr lang="el-GR" dirty="0"/>
              <a:t>Πρώτα στοιχειώδης, μετά δευτεροβάθμια, τέλος </a:t>
            </a:r>
            <a:r>
              <a:rPr lang="el-GR" dirty="0" smtClean="0"/>
              <a:t>τριτοβάθμια.</a:t>
            </a:r>
            <a:endParaRPr lang="el-GR" dirty="0"/>
          </a:p>
          <a:p>
            <a:r>
              <a:rPr lang="el-GR" dirty="0"/>
              <a:t>Ορισμένες ΑΧ (Λ. Αμερική, Αφρική, Ν. Ασία) =&gt; έμφαση σε τριτοβάθμια </a:t>
            </a:r>
            <a:r>
              <a:rPr lang="el-GR" dirty="0" smtClean="0"/>
              <a:t>εκπαίδευση.</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73</a:t>
            </a:fld>
            <a:endParaRPr lang="el-GR" dirty="0"/>
          </a:p>
        </p:txBody>
      </p:sp>
    </p:spTree>
    <p:extLst>
      <p:ext uri="{BB962C8B-B14F-4D97-AF65-F5344CB8AC3E}">
        <p14:creationId xmlns:p14="http://schemas.microsoft.com/office/powerpoint/2010/main" val="4095499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(2 από 6)</a:t>
            </a:r>
            <a:endParaRPr lang="el-GR" dirty="0"/>
          </a:p>
        </p:txBody>
      </p:sp>
      <p:sp>
        <p:nvSpPr>
          <p:cNvPr id="3" name="Content Placeholder 2"/>
          <p:cNvSpPr>
            <a:spLocks noGrp="1"/>
          </p:cNvSpPr>
          <p:nvPr>
            <p:ph idx="1"/>
          </p:nvPr>
        </p:nvSpPr>
        <p:spPr/>
        <p:txBody>
          <a:bodyPr>
            <a:normAutofit/>
          </a:bodyPr>
          <a:lstStyle/>
          <a:p>
            <a:r>
              <a:rPr lang="el-GR" dirty="0"/>
              <a:t>Προβλήματα γρήγορης επέκτασης εκπαίδευσης στις </a:t>
            </a:r>
            <a:r>
              <a:rPr lang="el-GR" dirty="0" smtClean="0"/>
              <a:t>ΑΧ.</a:t>
            </a:r>
            <a:endParaRPr lang="el-GR" dirty="0"/>
          </a:p>
          <a:p>
            <a:r>
              <a:rPr lang="el-GR" dirty="0"/>
              <a:t>Έλλειψη κατάλληλων </a:t>
            </a:r>
            <a:r>
              <a:rPr lang="el-GR" dirty="0" smtClean="0"/>
              <a:t>δασκάλων.</a:t>
            </a:r>
            <a:endParaRPr lang="el-GR" dirty="0"/>
          </a:p>
          <a:p>
            <a:r>
              <a:rPr lang="el-GR" dirty="0"/>
              <a:t>Πρόωρη εγκατάλειψη σχολείου από </a:t>
            </a:r>
            <a:r>
              <a:rPr lang="el-GR" dirty="0" smtClean="0"/>
              <a:t>μαθητές. </a:t>
            </a:r>
            <a:endParaRPr lang="el-GR" dirty="0"/>
          </a:p>
          <a:p>
            <a:r>
              <a:rPr lang="el-GR" dirty="0" smtClean="0"/>
              <a:t>Δουλειά – εισόδημα.</a:t>
            </a:r>
            <a:endParaRPr lang="el-GR" dirty="0"/>
          </a:p>
          <a:p>
            <a:r>
              <a:rPr lang="el-GR" dirty="0"/>
              <a:t>Χαμηλή ποιότητα </a:t>
            </a:r>
            <a:r>
              <a:rPr lang="el-GR" dirty="0" smtClean="0"/>
              <a:t>προσόντων, συχνά ακατάλληλα.</a:t>
            </a:r>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74</a:t>
            </a:fld>
            <a:endParaRPr lang="el-GR" dirty="0"/>
          </a:p>
        </p:txBody>
      </p:sp>
    </p:spTree>
    <p:extLst>
      <p:ext uri="{BB962C8B-B14F-4D97-AF65-F5344CB8AC3E}">
        <p14:creationId xmlns:p14="http://schemas.microsoft.com/office/powerpoint/2010/main" val="1403658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(3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75</a:t>
            </a:fld>
            <a:endParaRPr lang="el-GR" dirty="0"/>
          </a:p>
        </p:txBody>
      </p:sp>
      <p:pic>
        <p:nvPicPr>
          <p:cNvPr id="5" name="Picture 7" descr="Επιδόσεις εκμάθησης σε χώρες με διαφορετικό επίπεδο εισοδήματος. "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438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(4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76</a:t>
            </a:fld>
            <a:endParaRPr lang="el-GR" dirty="0"/>
          </a:p>
        </p:txBody>
      </p:sp>
      <p:sp>
        <p:nvSpPr>
          <p:cNvPr id="3" name="Content Placeholder 2"/>
          <p:cNvSpPr>
            <a:spLocks noGrp="1"/>
          </p:cNvSpPr>
          <p:nvPr>
            <p:ph idx="1"/>
          </p:nvPr>
        </p:nvSpPr>
        <p:spPr/>
        <p:txBody>
          <a:bodyPr>
            <a:normAutofit fontScale="92500"/>
          </a:bodyPr>
          <a:lstStyle/>
          <a:p>
            <a:r>
              <a:rPr lang="el-GR" dirty="0"/>
              <a:t>Απώλεια προσόντων λόγω μη χρήσης </a:t>
            </a:r>
            <a:r>
              <a:rPr lang="el-GR" dirty="0" smtClean="0"/>
              <a:t>τους.</a:t>
            </a:r>
            <a:endParaRPr lang="el-GR" dirty="0"/>
          </a:p>
          <a:p>
            <a:r>
              <a:rPr lang="el-GR" dirty="0"/>
              <a:t>Άνεργοι </a:t>
            </a:r>
            <a:r>
              <a:rPr lang="el-GR" dirty="0" smtClean="0"/>
              <a:t>πτυχιούχοι.</a:t>
            </a:r>
            <a:endParaRPr lang="el-GR" dirty="0"/>
          </a:p>
          <a:p>
            <a:r>
              <a:rPr lang="el-GR" dirty="0"/>
              <a:t>Προβλήματα </a:t>
            </a:r>
            <a:r>
              <a:rPr lang="el-GR" dirty="0" smtClean="0"/>
              <a:t>χρηματοδότησης.</a:t>
            </a:r>
            <a:endParaRPr lang="el-GR" dirty="0"/>
          </a:p>
          <a:p>
            <a:r>
              <a:rPr lang="el-GR" dirty="0"/>
              <a:t>Εκπαίδευση και </a:t>
            </a:r>
            <a:r>
              <a:rPr lang="el-GR" dirty="0" smtClean="0"/>
              <a:t>ανισότητα.</a:t>
            </a:r>
            <a:endParaRPr lang="el-GR" dirty="0"/>
          </a:p>
          <a:p>
            <a:r>
              <a:rPr lang="el-GR" dirty="0"/>
              <a:t>Ακόμα και σήμερα: 100 εκ. παιδιά πρωτοβάθμιας σχολικής ηλικίας σε ΑΧ δεν πηγαίνουν σχολείο (κυρίως κορίτσια) και άλλα 100 εκ. δεν θα το τελειώσουν, 1 δις ενήλικες αναλφάβητοι.</a:t>
            </a:r>
          </a:p>
          <a:p>
            <a:endParaRPr lang="el-GR" dirty="0"/>
          </a:p>
          <a:p>
            <a:endParaRPr lang="el-GR" dirty="0"/>
          </a:p>
          <a:p>
            <a:endParaRPr lang="el-GR" dirty="0"/>
          </a:p>
        </p:txBody>
      </p:sp>
    </p:spTree>
    <p:extLst>
      <p:ext uri="{BB962C8B-B14F-4D97-AF65-F5344CB8AC3E}">
        <p14:creationId xmlns:p14="http://schemas.microsoft.com/office/powerpoint/2010/main" val="476521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(5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77</a:t>
            </a:fld>
            <a:endParaRPr lang="el-GR" dirty="0"/>
          </a:p>
        </p:txBody>
      </p:sp>
      <p:sp>
        <p:nvSpPr>
          <p:cNvPr id="3" name="Content Placeholder 2"/>
          <p:cNvSpPr>
            <a:spLocks noGrp="1"/>
          </p:cNvSpPr>
          <p:nvPr>
            <p:ph idx="1"/>
          </p:nvPr>
        </p:nvSpPr>
        <p:spPr/>
        <p:txBody>
          <a:bodyPr>
            <a:normAutofit/>
          </a:bodyPr>
          <a:lstStyle/>
          <a:p>
            <a:r>
              <a:rPr lang="el-GR" dirty="0"/>
              <a:t>Αρχικά (1960ς – Manpower planning):  </a:t>
            </a:r>
            <a:br>
              <a:rPr lang="el-GR" dirty="0"/>
            </a:br>
            <a:r>
              <a:rPr lang="el-GR" dirty="0"/>
              <a:t>Υπολογισμός μελλοντικών αναγκών οικονομίας και σχεδιασμός αντίστοιχων πολιτικών εξάπλωσης της εκπαίδευσης κατά βαθμίδα, κλάδο και τύπο </a:t>
            </a:r>
            <a:r>
              <a:rPr lang="el-GR" dirty="0" smtClean="0"/>
              <a:t>εκπαίδευσης.</a:t>
            </a:r>
            <a:endParaRPr lang="el-GR" dirty="0"/>
          </a:p>
          <a:p>
            <a:r>
              <a:rPr lang="el-GR" dirty="0"/>
              <a:t>Υπόθεση: Κάθε εργασία απαιτεί διαφορετικό τύπο </a:t>
            </a:r>
            <a:r>
              <a:rPr lang="el-GR" dirty="0" smtClean="0"/>
              <a:t>εκπαίδευσης.</a:t>
            </a:r>
            <a:endParaRPr lang="el-GR" dirty="0"/>
          </a:p>
        </p:txBody>
      </p:sp>
    </p:spTree>
    <p:extLst>
      <p:ext uri="{BB962C8B-B14F-4D97-AF65-F5344CB8AC3E}">
        <p14:creationId xmlns:p14="http://schemas.microsoft.com/office/powerpoint/2010/main" val="1108021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Εκπαίδευση στις ΑΧ (6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78</a:t>
            </a:fld>
            <a:endParaRPr lang="el-GR" dirty="0"/>
          </a:p>
        </p:txBody>
      </p:sp>
      <p:sp>
        <p:nvSpPr>
          <p:cNvPr id="3" name="Content Placeholder 2"/>
          <p:cNvSpPr>
            <a:spLocks noGrp="1"/>
          </p:cNvSpPr>
          <p:nvPr>
            <p:ph idx="1"/>
          </p:nvPr>
        </p:nvSpPr>
        <p:spPr/>
        <p:txBody>
          <a:bodyPr>
            <a:normAutofit/>
          </a:bodyPr>
          <a:lstStyle/>
          <a:p>
            <a:r>
              <a:rPr lang="el-GR" dirty="0"/>
              <a:t>Μεγάλες αστοχίες </a:t>
            </a:r>
            <a:r>
              <a:rPr lang="el-GR" dirty="0" smtClean="0"/>
              <a:t>προβλέψεων. </a:t>
            </a:r>
            <a:endParaRPr lang="el-GR" dirty="0"/>
          </a:p>
          <a:p>
            <a:r>
              <a:rPr lang="el-GR" dirty="0"/>
              <a:t>Βασίζονται σε μακροχρόνιες οικονομικές προβλέψεις  - </a:t>
            </a:r>
            <a:r>
              <a:rPr lang="el-GR" dirty="0" smtClean="0"/>
              <a:t>όχι </a:t>
            </a:r>
            <a:r>
              <a:rPr lang="el-GR" dirty="0"/>
              <a:t>σημαντικές τεχνολογικές </a:t>
            </a:r>
            <a:r>
              <a:rPr lang="el-GR" dirty="0" smtClean="0"/>
              <a:t>μεταβολές.</a:t>
            </a:r>
            <a:endParaRPr lang="el-GR" dirty="0"/>
          </a:p>
          <a:p>
            <a:r>
              <a:rPr lang="el-GR" dirty="0" smtClean="0"/>
              <a:t>Συχνό </a:t>
            </a:r>
            <a:r>
              <a:rPr lang="el-GR" dirty="0"/>
              <a:t>αποτέλεσμα: εκπαιδευτική </a:t>
            </a:r>
            <a:r>
              <a:rPr lang="el-GR" dirty="0" smtClean="0"/>
              <a:t>εμβάθυνση. </a:t>
            </a:r>
            <a:endParaRPr lang="el-GR" dirty="0"/>
          </a:p>
          <a:p>
            <a:r>
              <a:rPr lang="el-GR" dirty="0"/>
              <a:t>Εργασίες που εκτελούνται από εργαζόμενους με πολλά μη αναγκαία </a:t>
            </a:r>
            <a:r>
              <a:rPr lang="el-GR" dirty="0" smtClean="0"/>
              <a:t>προσόντα.</a:t>
            </a:r>
            <a:endParaRPr lang="el-GR" dirty="0"/>
          </a:p>
          <a:p>
            <a:endParaRPr lang="el-GR" dirty="0"/>
          </a:p>
        </p:txBody>
      </p:sp>
    </p:spTree>
    <p:extLst>
      <p:ext uri="{BB962C8B-B14F-4D97-AF65-F5344CB8AC3E}">
        <p14:creationId xmlns:p14="http://schemas.microsoft.com/office/powerpoint/2010/main" val="4278492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Θεωρία ανθρωπίνου κεφαλαίου</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smtClean="0"/>
              <a:t>3: </a:t>
            </a:r>
            <a:r>
              <a:rPr lang="el-GR" dirty="0" smtClean="0"/>
              <a:t> Ανθρώπινοι πόροι</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54899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(1 από 6)</a:t>
            </a:r>
            <a:endParaRPr lang="el-GR" dirty="0"/>
          </a:p>
        </p:txBody>
      </p:sp>
      <p:sp>
        <p:nvSpPr>
          <p:cNvPr id="3" name="Content Placeholder 2"/>
          <p:cNvSpPr>
            <a:spLocks noGrp="1"/>
          </p:cNvSpPr>
          <p:nvPr>
            <p:ph idx="1"/>
          </p:nvPr>
        </p:nvSpPr>
        <p:spPr/>
        <p:txBody>
          <a:bodyPr>
            <a:normAutofit fontScale="70000" lnSpcReduction="20000"/>
          </a:bodyPr>
          <a:lstStyle/>
          <a:p>
            <a:r>
              <a:rPr lang="el-GR" dirty="0"/>
              <a:t>Τύπος και ΜΜΕ: συχνά μεγάλη έμφαση στη σοβαρότητα του </a:t>
            </a:r>
            <a:r>
              <a:rPr lang="el-GR" dirty="0" smtClean="0"/>
              <a:t>προβλήματος. Πριν </a:t>
            </a:r>
            <a:r>
              <a:rPr lang="el-GR" dirty="0"/>
              <a:t>μερικές δεκαετίες πολύ </a:t>
            </a:r>
            <a:r>
              <a:rPr lang="el-GR" dirty="0" smtClean="0"/>
              <a:t>περισσότερο.</a:t>
            </a:r>
            <a:endParaRPr lang="el-GR" dirty="0"/>
          </a:p>
          <a:p>
            <a:r>
              <a:rPr lang="el-GR" dirty="0"/>
              <a:t>Πάντοτε ήταν έτσι </a:t>
            </a:r>
            <a:r>
              <a:rPr lang="el-GR" dirty="0" smtClean="0"/>
              <a:t>(Όμηρος, Malthus).</a:t>
            </a:r>
            <a:endParaRPr lang="el-GR" dirty="0"/>
          </a:p>
          <a:p>
            <a:r>
              <a:rPr lang="el-GR" dirty="0"/>
              <a:t>Διαστάσεις του προβλήματος: </a:t>
            </a:r>
          </a:p>
          <a:p>
            <a:pPr lvl="1"/>
            <a:r>
              <a:rPr lang="el-GR" dirty="0"/>
              <a:t>Γεωγραφική συγκέντρωση </a:t>
            </a:r>
            <a:r>
              <a:rPr lang="el-GR" dirty="0" smtClean="0"/>
              <a:t>πληθυσμού.</a:t>
            </a:r>
            <a:endParaRPr lang="el-GR" dirty="0"/>
          </a:p>
          <a:p>
            <a:pPr lvl="1"/>
            <a:r>
              <a:rPr lang="el-GR" dirty="0"/>
              <a:t>Σχέση δημογραφικών μεγεθών με ΑΕΠ </a:t>
            </a:r>
            <a:r>
              <a:rPr lang="el-GR" dirty="0" smtClean="0"/>
              <a:t>κκ.</a:t>
            </a:r>
            <a:endParaRPr lang="el-GR" dirty="0"/>
          </a:p>
          <a:p>
            <a:pPr lvl="1"/>
            <a:r>
              <a:rPr lang="el-GR" dirty="0"/>
              <a:t>Διαφορές μέσα σε ομάδες </a:t>
            </a:r>
            <a:r>
              <a:rPr lang="el-GR" dirty="0" smtClean="0"/>
              <a:t>χωρών. </a:t>
            </a:r>
            <a:endParaRPr lang="el-GR" dirty="0"/>
          </a:p>
          <a:p>
            <a:pPr lvl="1"/>
            <a:r>
              <a:rPr lang="el-GR" dirty="0"/>
              <a:t>Πληθυσμός και πληθυσμιακή μεγέθυνση επιλεγμένων χωρών</a:t>
            </a:r>
          </a:p>
          <a:p>
            <a:pPr lvl="1"/>
            <a:r>
              <a:rPr lang="el-GR" dirty="0"/>
              <a:t>Δομή </a:t>
            </a:r>
            <a:r>
              <a:rPr lang="el-GR" dirty="0" smtClean="0"/>
              <a:t>πληθυσμού.</a:t>
            </a:r>
            <a:endParaRPr lang="el-GR" dirty="0"/>
          </a:p>
          <a:p>
            <a:pPr lvl="1"/>
            <a:r>
              <a:rPr lang="el-GR" dirty="0"/>
              <a:t>Σχέση ρυθμού οικονομικής μεγέθυνσης και πληθυσμιακής </a:t>
            </a:r>
            <a:r>
              <a:rPr lang="el-GR" dirty="0" smtClean="0"/>
              <a:t>μεγέθυνσης.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273867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(1 από 11)</a:t>
            </a:r>
            <a:endParaRPr lang="el-GR" dirty="0"/>
          </a:p>
        </p:txBody>
      </p:sp>
      <p:sp>
        <p:nvSpPr>
          <p:cNvPr id="3" name="Content Placeholder 2"/>
          <p:cNvSpPr>
            <a:spLocks noGrp="1"/>
          </p:cNvSpPr>
          <p:nvPr>
            <p:ph idx="1"/>
          </p:nvPr>
        </p:nvSpPr>
        <p:spPr/>
        <p:txBody>
          <a:bodyPr>
            <a:normAutofit fontScale="92500" lnSpcReduction="10000"/>
          </a:bodyPr>
          <a:lstStyle/>
          <a:p>
            <a:r>
              <a:rPr lang="el-GR" dirty="0"/>
              <a:t>Υπόθεση: όχι καταναλωτικά οφέλη από την </a:t>
            </a:r>
            <a:r>
              <a:rPr lang="el-GR" dirty="0" smtClean="0"/>
              <a:t>εκπαίδευση.</a:t>
            </a:r>
            <a:endParaRPr lang="el-GR" dirty="0"/>
          </a:p>
          <a:p>
            <a:pPr lvl="1"/>
            <a:r>
              <a:rPr lang="el-GR" dirty="0"/>
              <a:t>Μπορεί να </a:t>
            </a:r>
            <a:r>
              <a:rPr lang="el-GR" dirty="0" smtClean="0"/>
              <a:t>τροποποιηθεί.</a:t>
            </a:r>
            <a:endParaRPr lang="el-GR" dirty="0"/>
          </a:p>
          <a:p>
            <a:r>
              <a:rPr lang="el-GR" dirty="0"/>
              <a:t>Προσδοκώμενο εισόδημα: με βάση τα τωρινά </a:t>
            </a:r>
            <a:r>
              <a:rPr lang="el-GR" dirty="0" smtClean="0"/>
              <a:t>εισοδήματα.</a:t>
            </a:r>
            <a:endParaRPr lang="el-GR" dirty="0"/>
          </a:p>
          <a:p>
            <a:pPr lvl="1"/>
            <a:r>
              <a:rPr lang="el-GR" dirty="0"/>
              <a:t>Μεγάλες πιθανότητες </a:t>
            </a:r>
            <a:r>
              <a:rPr lang="el-GR" dirty="0" smtClean="0"/>
              <a:t>σφάλματος.</a:t>
            </a:r>
            <a:endParaRPr lang="el-GR" dirty="0"/>
          </a:p>
          <a:p>
            <a:r>
              <a:rPr lang="el-GR" dirty="0"/>
              <a:t>Κόστος: άμεσο (διατροφή, βιβλία, δίδακτρα, κλπ) και έμμεσο (διαφυγόν εισόδημα - αυξάνει με την ηλικία).</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80</a:t>
            </a:fld>
            <a:endParaRPr lang="el-GR" dirty="0"/>
          </a:p>
        </p:txBody>
      </p:sp>
    </p:spTree>
    <p:extLst>
      <p:ext uri="{BB962C8B-B14F-4D97-AF65-F5344CB8AC3E}">
        <p14:creationId xmlns:p14="http://schemas.microsoft.com/office/powerpoint/2010/main" val="1735234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(2 από 11)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81</a:t>
            </a:fld>
            <a:endParaRPr lang="el-GR" dirty="0"/>
          </a:p>
        </p:txBody>
      </p:sp>
      <p:pic>
        <p:nvPicPr>
          <p:cNvPr id="5" name="Picture 3" descr="Προσδιοριστικοί παράγοντες των ιδιωτικών αποδόσεων της εκπαίδευσης. "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9334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(3 από 11)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82</a:t>
            </a:fld>
            <a:endParaRPr lang="el-GR" dirty="0"/>
          </a:p>
        </p:txBody>
      </p:sp>
      <p:pic>
        <p:nvPicPr>
          <p:cNvPr id="5" name="Picture 7" descr="Μισθοί ανά ηλικία και επίπεδο εκπαίδευσης των ανδρών στη Νικαράγουα."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096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(4 από 11)</a:t>
            </a:r>
            <a:endParaRPr lang="el-GR" dirty="0"/>
          </a:p>
        </p:txBody>
      </p:sp>
      <p:sp>
        <p:nvSpPr>
          <p:cNvPr id="3" name="Content Placeholder 2"/>
          <p:cNvSpPr>
            <a:spLocks noGrp="1"/>
          </p:cNvSpPr>
          <p:nvPr>
            <p:ph idx="1"/>
          </p:nvPr>
        </p:nvSpPr>
        <p:spPr/>
        <p:txBody>
          <a:bodyPr>
            <a:normAutofit fontScale="77500" lnSpcReduction="20000"/>
          </a:bodyPr>
          <a:lstStyle/>
          <a:p>
            <a:r>
              <a:rPr lang="el-GR" dirty="0"/>
              <a:t>Γιατί η κυβέρνηση μιας χώρας να παρέμβει στην αγορά εκπαιδευτικών υπηρεσιών;</a:t>
            </a:r>
          </a:p>
          <a:p>
            <a:r>
              <a:rPr lang="el-GR" dirty="0"/>
              <a:t>Εξωτερικότητες.  Οικονομικές όσο και πολιτισμικές / "ομογενοποίηση" και "κοινωνικοποίηση" </a:t>
            </a:r>
            <a:r>
              <a:rPr lang="el-GR" dirty="0" smtClean="0"/>
              <a:t>πληθυσμού.</a:t>
            </a:r>
            <a:endParaRPr lang="el-GR" dirty="0"/>
          </a:p>
          <a:p>
            <a:r>
              <a:rPr lang="el-GR" dirty="0"/>
              <a:t>Αντίστοιχοι υπολογισμοί και για δημόσιες </a:t>
            </a:r>
            <a:r>
              <a:rPr lang="el-GR" dirty="0" smtClean="0"/>
              <a:t>αποδόσεις.</a:t>
            </a:r>
            <a:endParaRPr lang="el-GR" dirty="0"/>
          </a:p>
          <a:p>
            <a:r>
              <a:rPr lang="el-GR" dirty="0"/>
              <a:t>Όμως, υπολογισμοί πάνω στο ακαθάριστο εισόδημα (οι φόροι είναι κόστος στον εργαζόμενο αλλά όχι στην κοινωνία)  και  πλήρες κόστος δαπανών εκπαίδευσης (επιδοτήσεις δωρεάν παιδείας, κόστος κεφαλαίου κλπ).  </a:t>
            </a:r>
          </a:p>
          <a:p>
            <a:pPr lvl="1"/>
            <a:r>
              <a:rPr lang="el-GR" dirty="0"/>
              <a:t>Άρα, τόσο το κόστος όσο και τα οφέλη είναι υψηλότερα από τη σκοπιά του Δημοσίου</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83</a:t>
            </a:fld>
            <a:endParaRPr lang="el-GR" dirty="0"/>
          </a:p>
        </p:txBody>
      </p:sp>
    </p:spTree>
    <p:extLst>
      <p:ext uri="{BB962C8B-B14F-4D97-AF65-F5344CB8AC3E}">
        <p14:creationId xmlns:p14="http://schemas.microsoft.com/office/powerpoint/2010/main" val="4053230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(5 από 11)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84</a:t>
            </a:fld>
            <a:endParaRPr lang="el-GR" dirty="0"/>
          </a:p>
        </p:txBody>
      </p:sp>
      <p:pic>
        <p:nvPicPr>
          <p:cNvPr id="5" name="Picture 3" descr="Προσδιοριστικοί παράγοντες των κοινωνικών αποδόσεων της εκπαίδευσης. " title="Διάγραμμα.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101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(6 από 11)</a:t>
            </a:r>
            <a:endParaRPr lang="el-GR" dirty="0"/>
          </a:p>
        </p:txBody>
      </p:sp>
      <p:sp>
        <p:nvSpPr>
          <p:cNvPr id="3" name="Content Placeholder 2"/>
          <p:cNvSpPr>
            <a:spLocks noGrp="1"/>
          </p:cNvSpPr>
          <p:nvPr>
            <p:ph idx="1"/>
          </p:nvPr>
        </p:nvSpPr>
        <p:spPr/>
        <p:txBody>
          <a:bodyPr/>
          <a:lstStyle/>
          <a:p>
            <a:r>
              <a:rPr lang="el-GR" dirty="0"/>
              <a:t>Συνήθως, λόγω μεγάλων επιδοτήσεων οι ιδιωτικοί ρυθμοί εσωτερικής απόδοσης είναι υψηλότεροι από τους αντίστοιχους δημόσιους. </a:t>
            </a:r>
          </a:p>
          <a:p>
            <a:r>
              <a:rPr lang="el-GR" dirty="0"/>
              <a:t>Όμως αυτή η ανάλυση δεν περιλαμβάνει τα οφέλη από τις μη οικονομικές διαστάσεις της εκπαίδευσης. </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85</a:t>
            </a:fld>
            <a:endParaRPr lang="el-GR" dirty="0"/>
          </a:p>
        </p:txBody>
      </p:sp>
    </p:spTree>
    <p:extLst>
      <p:ext uri="{BB962C8B-B14F-4D97-AF65-F5344CB8AC3E}">
        <p14:creationId xmlns:p14="http://schemas.microsoft.com/office/powerpoint/2010/main" val="1783083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(7 από 11)</a:t>
            </a:r>
            <a:endParaRPr lang="el-GR" dirty="0"/>
          </a:p>
        </p:txBody>
      </p:sp>
      <p:sp>
        <p:nvSpPr>
          <p:cNvPr id="3" name="Content Placeholder 2"/>
          <p:cNvSpPr>
            <a:spLocks noGrp="1"/>
          </p:cNvSpPr>
          <p:nvPr>
            <p:ph idx="1"/>
          </p:nvPr>
        </p:nvSpPr>
        <p:spPr/>
        <p:txBody>
          <a:bodyPr/>
          <a:lstStyle/>
          <a:p>
            <a:r>
              <a:rPr lang="el-GR" dirty="0"/>
              <a:t>Η κυβέρνηση μπορεί να συγκρίνει τις κοινωνικές αποδόσεις των επενδύσεων σε διάφορες βαθμίδες εκπαίδευσης με τις αποδόσεις άλλων επενδύσεων (πχ σε υποδομές, υγεία, κλπ) και να αποφασίσει που να στρέψει τους (περιορισμένους) διαθέσιμους πόρους της.</a:t>
            </a:r>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86</a:t>
            </a:fld>
            <a:endParaRPr lang="el-GR" dirty="0"/>
          </a:p>
        </p:txBody>
      </p:sp>
    </p:spTree>
    <p:extLst>
      <p:ext uri="{BB962C8B-B14F-4D97-AF65-F5344CB8AC3E}">
        <p14:creationId xmlns:p14="http://schemas.microsoft.com/office/powerpoint/2010/main" val="3206245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(8 από 11)</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Προβλήματα.</a:t>
            </a:r>
            <a:endParaRPr lang="el-GR" dirty="0"/>
          </a:p>
          <a:p>
            <a:r>
              <a:rPr lang="el-GR" dirty="0"/>
              <a:t>Γονείς επιλέγουν με βάση σημερινές αποδόσεις - μελλοντικές εξελίξεις διαφορετικές =&gt; </a:t>
            </a:r>
            <a:r>
              <a:rPr lang="el-GR" dirty="0" smtClean="0"/>
              <a:t>αστοχίες.</a:t>
            </a:r>
            <a:endParaRPr lang="el-GR" dirty="0"/>
          </a:p>
          <a:p>
            <a:r>
              <a:rPr lang="el-GR" dirty="0"/>
              <a:t>Επίσης, εκπαίδευση και καταναλωτικό αγαθό και λόγω επιδοτήσεων διάσταση ιδιωτικού&amp; δημόσιου </a:t>
            </a:r>
            <a:r>
              <a:rPr lang="el-GR" dirty="0" smtClean="0"/>
              <a:t>κόστους.</a:t>
            </a:r>
            <a:endParaRPr lang="el-GR" dirty="0"/>
          </a:p>
          <a:p>
            <a:r>
              <a:rPr lang="el-GR" dirty="0" smtClean="0"/>
              <a:t>Ανώτατη </a:t>
            </a:r>
            <a:r>
              <a:rPr lang="el-GR" dirty="0"/>
              <a:t>εκπαίδευση: καλή επένδυση για τον πτυχιούχο, αλλά όχι αναγκαστικά για το κοινωνικό σύνολο;</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87</a:t>
            </a:fld>
            <a:endParaRPr lang="el-GR" dirty="0"/>
          </a:p>
        </p:txBody>
      </p:sp>
    </p:spTree>
    <p:extLst>
      <p:ext uri="{BB962C8B-B14F-4D97-AF65-F5344CB8AC3E}">
        <p14:creationId xmlns:p14="http://schemas.microsoft.com/office/powerpoint/2010/main" val="4238774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(9 από 11)</a:t>
            </a:r>
            <a:endParaRPr lang="el-GR" dirty="0"/>
          </a:p>
        </p:txBody>
      </p:sp>
      <p:sp>
        <p:nvSpPr>
          <p:cNvPr id="3" name="Content Placeholder 2"/>
          <p:cNvSpPr>
            <a:spLocks noGrp="1"/>
          </p:cNvSpPr>
          <p:nvPr>
            <p:ph idx="1"/>
          </p:nvPr>
        </p:nvSpPr>
        <p:spPr/>
        <p:txBody>
          <a:bodyPr/>
          <a:lstStyle/>
          <a:p>
            <a:r>
              <a:rPr lang="el-GR" dirty="0"/>
              <a:t>Υψηλότεροι μισθοί σημαίνουν και υψηλότερη παραγωγικότητα; </a:t>
            </a:r>
          </a:p>
          <a:p>
            <a:r>
              <a:rPr lang="el-GR" dirty="0"/>
              <a:t>Όχι αναγκαστικά - ατέλειες αγοράς εργασίας, άρα προτιμότερες σκιώδεις τιμές  (τιμές που θα επικρατούσαν αν η αγορές ήταν ανταγωνιστικές - ειδικά η αγορά εργασίας).</a:t>
            </a:r>
          </a:p>
          <a:p>
            <a:r>
              <a:rPr lang="el-GR" dirty="0"/>
              <a:t>Δύσκολοι και αμφιλεγόμενοι υπολογισμοί.</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88</a:t>
            </a:fld>
            <a:endParaRPr lang="el-GR" dirty="0"/>
          </a:p>
        </p:txBody>
      </p:sp>
    </p:spTree>
    <p:extLst>
      <p:ext uri="{BB962C8B-B14F-4D97-AF65-F5344CB8AC3E}">
        <p14:creationId xmlns:p14="http://schemas.microsoft.com/office/powerpoint/2010/main" val="26508618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(10 από 11)</a:t>
            </a:r>
            <a:endParaRPr lang="el-GR" dirty="0"/>
          </a:p>
        </p:txBody>
      </p:sp>
      <p:sp>
        <p:nvSpPr>
          <p:cNvPr id="3" name="Content Placeholder 2"/>
          <p:cNvSpPr>
            <a:spLocks noGrp="1"/>
          </p:cNvSpPr>
          <p:nvPr>
            <p:ph idx="1"/>
          </p:nvPr>
        </p:nvSpPr>
        <p:spPr/>
        <p:txBody>
          <a:bodyPr>
            <a:normAutofit fontScale="85000" lnSpcReduction="20000"/>
          </a:bodyPr>
          <a:lstStyle/>
          <a:p>
            <a:r>
              <a:rPr lang="el-GR" dirty="0"/>
              <a:t>Αλλά ακόμα και αν οι υψηλότεροι μισθοί οφείλονται στην υψηλότερη παραγωγικότητα, το υψηλότερο εκπαιδευτικό επίπεδο σημαίνει και υψηλότερη αποδοτικότητα ή μήπως η εκπαίδευση αποτελεί απλώς ένα screening device για την τοποθέτηση σε θέσεις με υψηλότερη αποδοτικότητα</a:t>
            </a:r>
            <a:r>
              <a:rPr lang="el-GR" dirty="0" smtClean="0"/>
              <a:t>;</a:t>
            </a:r>
            <a:endParaRPr lang="el-GR" dirty="0"/>
          </a:p>
          <a:p>
            <a:r>
              <a:rPr lang="el-GR" dirty="0"/>
              <a:t>Ριζοσπαστικές </a:t>
            </a:r>
            <a:r>
              <a:rPr lang="el-GR" dirty="0" smtClean="0"/>
              <a:t>κριτικές: Εκπαίδευση </a:t>
            </a:r>
            <a:r>
              <a:rPr lang="el-GR" dirty="0"/>
              <a:t>και αναπαραγωγή του </a:t>
            </a:r>
            <a:r>
              <a:rPr lang="el-GR" dirty="0" smtClean="0"/>
              <a:t>συστήματος.</a:t>
            </a:r>
            <a:endParaRPr lang="el-GR" dirty="0"/>
          </a:p>
          <a:p>
            <a:r>
              <a:rPr lang="el-GR" dirty="0"/>
              <a:t>Φιλελεύθερες </a:t>
            </a:r>
            <a:r>
              <a:rPr lang="el-GR" dirty="0" smtClean="0"/>
              <a:t>κριτικές:</a:t>
            </a:r>
            <a:endParaRPr lang="el-GR" dirty="0"/>
          </a:p>
          <a:p>
            <a:pPr lvl="1"/>
            <a:r>
              <a:rPr lang="el-GR" dirty="0"/>
              <a:t>Κρατική παρέμβαση, εκπαίδευση και </a:t>
            </a:r>
            <a:r>
              <a:rPr lang="el-GR" dirty="0" smtClean="0"/>
              <a:t>αναδιανομή.</a:t>
            </a:r>
            <a:endParaRPr lang="el-GR" dirty="0"/>
          </a:p>
          <a:p>
            <a:pPr lvl="1"/>
            <a:r>
              <a:rPr lang="el-GR" dirty="0"/>
              <a:t>Επιδοτήσεις στους μαθητές / εκπαιδευτικά </a:t>
            </a:r>
            <a:r>
              <a:rPr lang="el-GR" dirty="0" smtClean="0"/>
              <a:t>κουπόνια.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89</a:t>
            </a:fld>
            <a:endParaRPr lang="el-GR" dirty="0"/>
          </a:p>
        </p:txBody>
      </p:sp>
    </p:spTree>
    <p:extLst>
      <p:ext uri="{BB962C8B-B14F-4D97-AF65-F5344CB8AC3E}">
        <p14:creationId xmlns:p14="http://schemas.microsoft.com/office/powerpoint/2010/main" val="282924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Παγκόσμιος πληθυσμός (2 από 6)</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Content Placeholder 4" descr="Διαχρονική εξέλιξη παγκόσμιου πληθυσμού."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584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Θεωρία ανθρωπίνου κεφαλαίου (11 από 11)</a:t>
            </a:r>
            <a:endParaRPr lang="el-GR" dirty="0"/>
          </a:p>
        </p:txBody>
      </p:sp>
      <p:sp>
        <p:nvSpPr>
          <p:cNvPr id="3" name="Content Placeholder 2"/>
          <p:cNvSpPr>
            <a:spLocks noGrp="1"/>
          </p:cNvSpPr>
          <p:nvPr>
            <p:ph idx="1"/>
          </p:nvPr>
        </p:nvSpPr>
        <p:spPr/>
        <p:txBody>
          <a:bodyPr/>
          <a:lstStyle/>
          <a:p>
            <a:r>
              <a:rPr lang="el-GR" dirty="0"/>
              <a:t>Σε πολλές ΑΧ, υψηλές αποδόσεις άτυπης ή/και μη τυπικής εκπαίδευσης και </a:t>
            </a:r>
            <a:r>
              <a:rPr lang="el-GR" dirty="0" smtClean="0"/>
              <a:t>κατάρτισης. </a:t>
            </a:r>
            <a:endParaRPr lang="el-GR" dirty="0"/>
          </a:p>
          <a:p>
            <a:r>
              <a:rPr lang="el-GR" dirty="0"/>
              <a:t>Άρα μεγαλύτερη έμφαση σ' αυτούς τους τομείς και όχι στην τυπική εκπαίδευση (όχι ξεκάθαρη εμπειρική τεκμηρίωση </a:t>
            </a:r>
            <a:r>
              <a:rPr lang="el-GR" dirty="0" smtClean="0"/>
              <a:t>).</a:t>
            </a:r>
            <a:endParaRPr lang="el-GR" dirty="0"/>
          </a:p>
          <a:p>
            <a:r>
              <a:rPr lang="el-GR" dirty="0"/>
              <a:t>Διαιώνιση εκπαιδευτικών </a:t>
            </a:r>
            <a:r>
              <a:rPr lang="el-GR" dirty="0" smtClean="0"/>
              <a:t>ανισοτήτων.</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90</a:t>
            </a:fld>
            <a:endParaRPr lang="el-GR" dirty="0"/>
          </a:p>
        </p:txBody>
      </p:sp>
    </p:spTree>
    <p:extLst>
      <p:ext uri="{BB962C8B-B14F-4D97-AF65-F5344CB8AC3E}">
        <p14:creationId xmlns:p14="http://schemas.microsoft.com/office/powerpoint/2010/main" val="30270290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3</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smtClean="0"/>
              <a:t>Οικονομική Ανάπτυξη, </a:t>
            </a:r>
            <a:r>
              <a:rPr lang="el-GR" b="1" dirty="0"/>
              <a:t>Ενότητα </a:t>
            </a:r>
            <a:r>
              <a:rPr lang="en-US" b="1" dirty="0"/>
              <a:t># </a:t>
            </a:r>
            <a:r>
              <a:rPr lang="el-GR" b="1" dirty="0" smtClean="0"/>
              <a:t>3:</a:t>
            </a:r>
            <a:r>
              <a:rPr lang="el-GR" dirty="0" smtClean="0"/>
              <a:t> Ανθρώπινοι πόροι</a:t>
            </a:r>
            <a:endParaRPr lang="el-GR" dirty="0"/>
          </a:p>
          <a:p>
            <a:r>
              <a:rPr lang="el-GR" b="1" dirty="0"/>
              <a:t>Διδάσκων: </a:t>
            </a:r>
            <a:r>
              <a:rPr lang="el-GR" dirty="0" smtClean="0"/>
              <a:t>Πάνος Τσακλόγλου, </a:t>
            </a:r>
            <a:r>
              <a:rPr lang="el-GR" b="1" dirty="0"/>
              <a:t>Τμήμα: </a:t>
            </a:r>
            <a:r>
              <a:rPr lang="el-GR" dirty="0" smtClean="0"/>
              <a:t>Διεθνών και Ευρωπαϊκών Οικονομικών Σπουδών</a:t>
            </a:r>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 (1)</Template>
  <TotalTime>0</TotalTime>
  <Words>3842</Words>
  <Application>Microsoft Office PowerPoint</Application>
  <PresentationFormat>On-screen Show (4:3)</PresentationFormat>
  <Paragraphs>459</Paragraphs>
  <Slides>91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Θέμα του Office</vt:lpstr>
      <vt:lpstr>Οικονομική Ανάπτυξη</vt:lpstr>
      <vt:lpstr>Χρηματοδότηση</vt:lpstr>
      <vt:lpstr>Άδειες Χρήσης</vt:lpstr>
      <vt:lpstr>Σκοποί ενότητας</vt:lpstr>
      <vt:lpstr>Περιεχόμενα ενότητας (1 από 2)</vt:lpstr>
      <vt:lpstr>Περιεχόμενα ενότητας (2 από 2)</vt:lpstr>
      <vt:lpstr>Παγκόσμιος πληθυσμός</vt:lpstr>
      <vt:lpstr>Παγκόσμιος πληθυσμός (1 από 6)</vt:lpstr>
      <vt:lpstr>Παγκόσμιος πληθυσμός (2 από 6)</vt:lpstr>
      <vt:lpstr>Παγκόσμιος πληθυσμός (3 από 6)</vt:lpstr>
      <vt:lpstr>Παγκόσμιος πληθυσμός (4 από 6)</vt:lpstr>
      <vt:lpstr>Παγκόσμιος πληθυσμός (5 από 6)</vt:lpstr>
      <vt:lpstr>Παγκόσμιος πληθυσμός (6 από 6)</vt:lpstr>
      <vt:lpstr>Μαλθουσιανή άποψη (1 από 2)</vt:lpstr>
      <vt:lpstr>Μαλθουσιανή άποψη (2 από 2)</vt:lpstr>
      <vt:lpstr>Δημογραφική μετάβαση (1 από 3)</vt:lpstr>
      <vt:lpstr>Δημογραφική μετάβαση (2 από 3)</vt:lpstr>
      <vt:lpstr>Δημογραφική μετάβαση (3 από 3)</vt:lpstr>
      <vt:lpstr>Σύγχρονες θεωρίες γονιμότητας</vt:lpstr>
      <vt:lpstr>Σύγχρονες θεωρίες γονιμότητας (1 από 2)</vt:lpstr>
      <vt:lpstr>Σύγχρονες θεωρίες γονιμότητας (2 από 2)</vt:lpstr>
      <vt:lpstr>Ανάπτυξη και πληθυσμιακή μεγέθυνση</vt:lpstr>
      <vt:lpstr>Ανάπτυξη και πληθυσμιακή μεγέθυνση (1 από 9)</vt:lpstr>
      <vt:lpstr>Ανάπτυξη και πληθυσμιακή μεγέθυνση (2 από 9)</vt:lpstr>
      <vt:lpstr>Ανάπτυξη και πληθυσμιακή μεγέθυνση (3 από 9)</vt:lpstr>
      <vt:lpstr>Ανάπτυξη και πληθυσμιακή μεγέθυνση (4 από 9)</vt:lpstr>
      <vt:lpstr>Ανάπτυξη και πληθυσμιακή μεγέθυνση (5 από 9)</vt:lpstr>
      <vt:lpstr>Ανάπτυξη και πληθυσμιακή μεγέθυνση (6 από 9)</vt:lpstr>
      <vt:lpstr>Ανάπτυξη και πληθυσμιακή μεγέθυνση (7 από 9)</vt:lpstr>
      <vt:lpstr>Ανάπτυξη και πληθυσμιακή μεγέθυνση (8 από 9)</vt:lpstr>
      <vt:lpstr>Ανάπτυξη και πληθυσμιακή μεγέθυνση (9 από 9)</vt:lpstr>
      <vt:lpstr>Πολιτικές</vt:lpstr>
      <vt:lpstr>Πολιτικές (1 από 7)</vt:lpstr>
      <vt:lpstr>Πολιτικές (2 από 7)</vt:lpstr>
      <vt:lpstr>Πολιτικές (3 από 7)</vt:lpstr>
      <vt:lpstr>Πολιτικές (4 από 7)</vt:lpstr>
      <vt:lpstr>Πολιτικές (5 από 7)</vt:lpstr>
      <vt:lpstr>Πολιτικές (6 από 7)</vt:lpstr>
      <vt:lpstr>Πολιτικές (7 από 7)</vt:lpstr>
      <vt:lpstr>Απασχόληση στις αναπτυσσόμενες χώρες</vt:lpstr>
      <vt:lpstr>Απασχόληση στις αναπτυσσόμενες χώρες </vt:lpstr>
      <vt:lpstr>Εσωτερική μετανάστευση (1 από 4)</vt:lpstr>
      <vt:lpstr>Εσωτερική μετανάστευση (2 από 4)</vt:lpstr>
      <vt:lpstr>Εσωτερική μετανάστευση (3 από 4)</vt:lpstr>
      <vt:lpstr>Εσωτερική μετανάστευση (4 από 4)</vt:lpstr>
      <vt:lpstr>Αγορά εργασίας στις αναπτυσσόμενες χώρες</vt:lpstr>
      <vt:lpstr>Αγορά εργασίας στις ΑΧ (1 από 5)</vt:lpstr>
      <vt:lpstr>Αγορά εργασίας στις ΑΧ (2 από 5)</vt:lpstr>
      <vt:lpstr>Αγορά εργασίας στις ΑΧ (3 από 5)</vt:lpstr>
      <vt:lpstr>Αγορά εργασίας στις ΑΧ (4 από 5)</vt:lpstr>
      <vt:lpstr>Αγορά εργασίας στις ΑΧ (5 από 5)</vt:lpstr>
      <vt:lpstr>Θεωρίες (εσωτερικής) μετανάστευσης</vt:lpstr>
      <vt:lpstr>Θεωρίες (εσωτερικής) μετανάστευσης (1 από 5) </vt:lpstr>
      <vt:lpstr>Θεωρίες (εσωτερικής) μετανάστευσης (2 από 5) </vt:lpstr>
      <vt:lpstr>Θεωρίες (εσωτερικής) μετανάστευσης (3 από 5) </vt:lpstr>
      <vt:lpstr>Θεωρίες (εσωτερικής) μετανάστευσης (4 από 5) </vt:lpstr>
      <vt:lpstr>Θεωρίες (εσωτερικής) μετανάστευσης (5 από 5) </vt:lpstr>
      <vt:lpstr>Πολιτικές μετανάστευσης</vt:lpstr>
      <vt:lpstr>Πολιτικές μετανάστευσης (1 από 4) </vt:lpstr>
      <vt:lpstr>Πολιτικές μετανάστευσης (2 από 4) </vt:lpstr>
      <vt:lpstr>Πολιτικές μετανάστευσης (3 από 4)</vt:lpstr>
      <vt:lpstr>Πολιτικές μετανάστευσης (4 από 4)</vt:lpstr>
      <vt:lpstr>Διεθνής μετανάστευση</vt:lpstr>
      <vt:lpstr>Διεθνής μετανάστευση (1 από 3)</vt:lpstr>
      <vt:lpstr>Διεθνής μετανάστευση (2 από 3)</vt:lpstr>
      <vt:lpstr>Διεθνής μετανάστευση (3 από 3)</vt:lpstr>
      <vt:lpstr>Εκπαίδευση</vt:lpstr>
      <vt:lpstr>Εκπαίδευση (1 από 4)</vt:lpstr>
      <vt:lpstr>Εκπαίδευση (2 από 4)</vt:lpstr>
      <vt:lpstr>Εκπαίδευση (3 από 4)</vt:lpstr>
      <vt:lpstr>Εκπαίδευση (4 από 4)</vt:lpstr>
      <vt:lpstr>Εκπαίδευση στις ΑΧ</vt:lpstr>
      <vt:lpstr>Εκπαίδευση στις ΑΧ (1 από 6)</vt:lpstr>
      <vt:lpstr>Εκπαίδευση στις ΑΧ (2 από 6)</vt:lpstr>
      <vt:lpstr>Εκπαίδευση στις ΑΧ (3 από 6)</vt:lpstr>
      <vt:lpstr>Εκπαίδευση στις ΑΧ (4 από 6)</vt:lpstr>
      <vt:lpstr>Εκπαίδευση στις ΑΧ (5 από 6)</vt:lpstr>
      <vt:lpstr>Εκπαίδευση στις ΑΧ (6 από 6)</vt:lpstr>
      <vt:lpstr>Θεωρία ανθρωπίνου κεφαλαίου</vt:lpstr>
      <vt:lpstr>Θεωρία ανθρωπίνου κεφαλαίου (1 από 11)</vt:lpstr>
      <vt:lpstr>Θεωρία ανθρωπίνου κεφαλαίου (2 από 11)</vt:lpstr>
      <vt:lpstr>Θεωρία ανθρωπίνου κεφαλαίου (3 από 11)</vt:lpstr>
      <vt:lpstr>Θεωρία ανθρωπίνου κεφαλαίου (4 από 11)</vt:lpstr>
      <vt:lpstr>Θεωρία ανθρωπίνου κεφαλαίου (5 από 11)</vt:lpstr>
      <vt:lpstr>Θεωρία ανθρωπίνου κεφαλαίου (6 από 11)</vt:lpstr>
      <vt:lpstr>Θεωρία ανθρωπίνου κεφαλαίου (7 από 11)</vt:lpstr>
      <vt:lpstr>Θεωρία ανθρωπίνου κεφαλαίου (8 από 11)</vt:lpstr>
      <vt:lpstr>Θεωρία ανθρωπίνου κεφαλαίου (9 από 11)</vt:lpstr>
      <vt:lpstr>Θεωρία ανθρωπίνου κεφαλαίου (10 από 11)</vt:lpstr>
      <vt:lpstr>Θεωρία ανθρωπίνου κεφαλαίου (11 από 11)</vt:lpstr>
      <vt:lpstr>Τέλος Ενότητας # 3</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2015-08-18T08:56:14Z</dcterms:created>
  <dcterms:modified xsi:type="dcterms:W3CDTF">2015-09-11T10:02:39Z</dcterms:modified>
</cp:coreProperties>
</file>