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4"/>
  </p:notesMasterIdLst>
  <p:sldIdLst>
    <p:sldId id="256" r:id="rId3"/>
    <p:sldId id="334" r:id="rId4"/>
    <p:sldId id="258" r:id="rId5"/>
    <p:sldId id="259" r:id="rId6"/>
    <p:sldId id="260" r:id="rId7"/>
    <p:sldId id="332" r:id="rId8"/>
    <p:sldId id="293" r:id="rId9"/>
    <p:sldId id="294" r:id="rId10"/>
    <p:sldId id="322" r:id="rId11"/>
    <p:sldId id="295" r:id="rId12"/>
    <p:sldId id="296" r:id="rId13"/>
    <p:sldId id="297" r:id="rId14"/>
    <p:sldId id="298" r:id="rId15"/>
    <p:sldId id="299" r:id="rId16"/>
    <p:sldId id="300" r:id="rId17"/>
    <p:sldId id="323" r:id="rId18"/>
    <p:sldId id="301" r:id="rId19"/>
    <p:sldId id="302" r:id="rId20"/>
    <p:sldId id="304" r:id="rId21"/>
    <p:sldId id="305" r:id="rId22"/>
    <p:sldId id="324" r:id="rId23"/>
    <p:sldId id="306" r:id="rId24"/>
    <p:sldId id="325" r:id="rId25"/>
    <p:sldId id="308" r:id="rId26"/>
    <p:sldId id="326" r:id="rId27"/>
    <p:sldId id="309" r:id="rId28"/>
    <p:sldId id="311" r:id="rId29"/>
    <p:sldId id="327" r:id="rId30"/>
    <p:sldId id="310" r:id="rId31"/>
    <p:sldId id="312" r:id="rId32"/>
    <p:sldId id="333" r:id="rId33"/>
    <p:sldId id="331" r:id="rId34"/>
    <p:sldId id="328" r:id="rId35"/>
    <p:sldId id="319" r:id="rId36"/>
    <p:sldId id="315" r:id="rId37"/>
    <p:sldId id="316" r:id="rId38"/>
    <p:sldId id="317" r:id="rId39"/>
    <p:sldId id="320" r:id="rId40"/>
    <p:sldId id="335" r:id="rId41"/>
    <p:sldId id="336" r:id="rId42"/>
    <p:sldId id="292" r:id="rId43"/>
  </p:sldIdLst>
  <p:sldSz cx="9144000" cy="6858000" type="screen4x3"/>
  <p:notesSz cx="6858000" cy="9144000"/>
  <p:custDataLst>
    <p:tags r:id="rId4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Stylia Krokida" initials="Κ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54" autoAdjust="0"/>
    <p:restoredTop sz="99001" autoAdjust="0"/>
  </p:normalViewPr>
  <p:slideViewPr>
    <p:cSldViewPr>
      <p:cViewPr>
        <p:scale>
          <a:sx n="51" d="100"/>
          <a:sy n="51" d="100"/>
        </p:scale>
        <p:origin x="-556" y="-444"/>
      </p:cViewPr>
      <p:guideLst>
        <p:guide orient="horz" pos="3657"/>
        <p:guide pos="2880"/>
      </p:guideLst>
    </p:cSldViewPr>
  </p:slideViewPr>
  <p:outlineViewPr>
    <p:cViewPr>
      <p:scale>
        <a:sx n="33" d="100"/>
        <a:sy n="33" d="100"/>
      </p:scale>
      <p:origin x="0" y="3236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9/12/2015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27BBB1-081D-4CDD-8445-B5EDE532C049}" type="slidenum">
              <a:rPr lang="el-GR" altLang="en-US">
                <a:latin typeface="Calibri" panose="020F0502020204030204" pitchFamily="34" charset="0"/>
              </a:rPr>
              <a:pPr/>
              <a:t>2</a:t>
            </a:fld>
            <a:endParaRPr lang="el-GR" altLang="en-US">
              <a:latin typeface="Calibri" panose="020F0502020204030204" pitchFamily="34" charset="0"/>
            </a:endParaRPr>
          </a:p>
        </p:txBody>
      </p:sp>
    </p:spTree>
    <p:extLst>
      <p:ext uri="{BB962C8B-B14F-4D97-AF65-F5344CB8AC3E}">
        <p14:creationId xmlns:p14="http://schemas.microsoft.com/office/powerpoint/2010/main" val="1626010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Επιχειρηματικότητα</a:t>
            </a:r>
            <a:r>
              <a:rPr lang="en-US" dirty="0" smtClean="0"/>
              <a:t/>
            </a:r>
            <a:br>
              <a:rPr lang="en-US" dirty="0" smtClean="0"/>
            </a:b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400" b="1" dirty="0"/>
              <a:t>Ενότητα # </a:t>
            </a:r>
            <a:r>
              <a:rPr lang="el-GR" sz="2400" b="1" dirty="0" smtClean="0"/>
              <a:t>2: </a:t>
            </a:r>
            <a:r>
              <a:rPr lang="el-GR" sz="2400" dirty="0" smtClean="0"/>
              <a:t>Θεωρία </a:t>
            </a:r>
            <a:r>
              <a:rPr lang="el-GR" sz="2400" dirty="0"/>
              <a:t>και </a:t>
            </a:r>
            <a:r>
              <a:rPr lang="el-GR" sz="2400" dirty="0" smtClean="0"/>
              <a:t>Ιστορία</a:t>
            </a:r>
            <a:r>
              <a:rPr lang="en-US" sz="2400" dirty="0" smtClean="0"/>
              <a:t>.</a:t>
            </a:r>
            <a:endParaRPr lang="el-GR" sz="2400" dirty="0"/>
          </a:p>
          <a:p>
            <a:r>
              <a:rPr lang="el-GR" sz="2400" dirty="0" smtClean="0"/>
              <a:t>Επιχειρηματικότητα </a:t>
            </a:r>
            <a:r>
              <a:rPr lang="el-GR" sz="2400" dirty="0"/>
              <a:t>και </a:t>
            </a:r>
            <a:r>
              <a:rPr lang="el-GR" sz="2400" dirty="0" smtClean="0"/>
              <a:t>οικονομική ανάπτυξη</a:t>
            </a:r>
            <a:endParaRPr lang="el-GR" sz="2400" dirty="0"/>
          </a:p>
          <a:p>
            <a:r>
              <a:rPr lang="el-GR" sz="2400" b="1" dirty="0"/>
              <a:t>Διδάσκουσα: </a:t>
            </a:r>
            <a:r>
              <a:rPr lang="el-GR" sz="2400" dirty="0"/>
              <a:t>Ιωάννα Σαπφώ Πεπελάση</a:t>
            </a:r>
          </a:p>
          <a:p>
            <a:r>
              <a:rPr lang="el-GR" sz="2400" b="1" dirty="0"/>
              <a:t>Τμήμα: </a:t>
            </a:r>
            <a:r>
              <a:rPr lang="el-GR" sz="2400" dirty="0"/>
              <a:t>Οικονομικής Επιστήμης</a:t>
            </a:r>
            <a:endParaRPr lang="el-GR" sz="2300" dirty="0"/>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91694"/>
            <a:ext cx="4310289" cy="1025873"/>
          </a:xfrm>
          <a:prstGeom prst="rect">
            <a:avLst/>
          </a:prstGeom>
          <a:noFill/>
        </p:spPr>
      </p:pic>
      <p:pic>
        <p:nvPicPr>
          <p:cNvPr id="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6025" y="5836342"/>
            <a:ext cx="15351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41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Κοινός τόπος</a:t>
            </a:r>
            <a:endParaRPr lang="el-GR" dirty="0"/>
          </a:p>
        </p:txBody>
      </p:sp>
      <p:sp>
        <p:nvSpPr>
          <p:cNvPr id="3" name="Content Placeholder 2"/>
          <p:cNvSpPr>
            <a:spLocks noGrp="1"/>
          </p:cNvSpPr>
          <p:nvPr>
            <p:ph idx="1"/>
          </p:nvPr>
        </p:nvSpPr>
        <p:spPr/>
        <p:txBody>
          <a:bodyPr>
            <a:normAutofit fontScale="92500"/>
          </a:bodyPr>
          <a:lstStyle/>
          <a:p>
            <a:r>
              <a:rPr lang="el-GR" dirty="0" smtClean="0"/>
              <a:t>Η άνθηση στην προσφορά επιχειρηματικότητας προκαλεί οικονομική ανάπτυξη.</a:t>
            </a:r>
          </a:p>
          <a:p>
            <a:r>
              <a:rPr lang="el-GR" dirty="0" smtClean="0"/>
              <a:t>Η απόλυτη αναστολή της ανάπτυξης ή ακόμα και η συρρίκνωση της οικονομίας οφείλεται σε μείωση ή παρακμή της επιχειρηματικότητας. </a:t>
            </a:r>
            <a:endParaRPr lang="en-US" dirty="0" smtClean="0"/>
          </a:p>
          <a:p>
            <a:r>
              <a:rPr lang="el-GR" dirty="0" smtClean="0"/>
              <a:t>Λύση</a:t>
            </a:r>
            <a:r>
              <a:rPr lang="en-US" dirty="0" smtClean="0"/>
              <a:t>:</a:t>
            </a:r>
          </a:p>
          <a:p>
            <a:pPr lvl="1"/>
            <a:r>
              <a:rPr lang="el-GR" dirty="0" smtClean="0"/>
              <a:t>να κτισθεί επιχειρηματική κουλτούρα… ένα νέο περιβάλλον… κάτι πολύ δύσκολο.</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10</a:t>
            </a:fld>
            <a:endParaRPr lang="el-GR"/>
          </a:p>
        </p:txBody>
      </p:sp>
    </p:spTree>
    <p:extLst>
      <p:ext uri="{BB962C8B-B14F-4D97-AF65-F5344CB8AC3E}">
        <p14:creationId xmlns:p14="http://schemas.microsoft.com/office/powerpoint/2010/main" val="3586207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Η ανάλυση εδώ διαφέρει</a:t>
            </a:r>
            <a:endParaRPr lang="el-GR" dirty="0"/>
          </a:p>
        </p:txBody>
      </p:sp>
      <p:sp>
        <p:nvSpPr>
          <p:cNvPr id="3" name="Content Placeholder 2"/>
          <p:cNvSpPr>
            <a:spLocks noGrp="1"/>
          </p:cNvSpPr>
          <p:nvPr>
            <p:ph idx="1"/>
          </p:nvPr>
        </p:nvSpPr>
        <p:spPr/>
        <p:txBody>
          <a:bodyPr>
            <a:normAutofit/>
          </a:bodyPr>
          <a:lstStyle/>
          <a:p>
            <a:r>
              <a:rPr lang="el-GR" dirty="0" smtClean="0"/>
              <a:t>Έμφαση στο ρόλο που έχουν οι κανόνες του παιχνιδιού.</a:t>
            </a:r>
            <a:endParaRPr lang="el-GR" dirty="0"/>
          </a:p>
          <a:p>
            <a:pPr lvl="1"/>
            <a:r>
              <a:rPr lang="el-GR" dirty="0" smtClean="0"/>
              <a:t>Επιχειρηματίες υπάρχουν σε όλες τις οικονομίες απλά διαφέρει η συμβολή τους. Έχουν δηλαδή ποικιλία ρόλων, π.χ. ο «παρασιτικός επιχειρηματίας». Το τι ρόλο θα επιλέξει ο επιχειρηματίας καθορίζεται από το υπόβαθρο πολιτικής.</a:t>
            </a:r>
            <a:r>
              <a:rPr lang="el-GR" dirty="0"/>
              <a:t> </a:t>
            </a:r>
            <a:r>
              <a:rPr lang="el-GR" dirty="0" smtClean="0"/>
              <a:t>Δηλαδή ποιοι είναι οι κανόνες του παιχνιδιού.</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11</a:t>
            </a:fld>
            <a:endParaRPr lang="el-GR"/>
          </a:p>
        </p:txBody>
      </p:sp>
    </p:spTree>
    <p:extLst>
      <p:ext uri="{BB962C8B-B14F-4D97-AF65-F5344CB8AC3E}">
        <p14:creationId xmlns:p14="http://schemas.microsoft.com/office/powerpoint/2010/main" val="3692620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Εισαγωγικός Ορισμός</a:t>
            </a:r>
            <a:endParaRPr lang="el-GR" dirty="0"/>
          </a:p>
        </p:txBody>
      </p:sp>
      <p:sp>
        <p:nvSpPr>
          <p:cNvPr id="3" name="Content Placeholder 2"/>
          <p:cNvSpPr>
            <a:spLocks noGrp="1"/>
          </p:cNvSpPr>
          <p:nvPr>
            <p:ph idx="1"/>
          </p:nvPr>
        </p:nvSpPr>
        <p:spPr/>
        <p:txBody>
          <a:bodyPr/>
          <a:lstStyle/>
          <a:p>
            <a:r>
              <a:rPr lang="el-GR" dirty="0" smtClean="0"/>
              <a:t>«Συχνά θεωρείται ότι μια οικονομία που βασίζεται στην ιδιωτική πρωτοβουλία (και άρα στο επιχειρείν) έχει μια έμφυτη τάση προς την καινοτομία, αλλά αυτό δεν ισχύει.</a:t>
            </a:r>
            <a:r>
              <a:rPr lang="en-US" dirty="0"/>
              <a:t> </a:t>
            </a:r>
            <a:r>
              <a:rPr lang="el-GR" dirty="0" smtClean="0"/>
              <a:t>Η οικονομία της αγοράς έχει μια έμφυτη τάση μόνο απέναντι στο κέρδος» </a:t>
            </a:r>
            <a:r>
              <a:rPr lang="en-US" dirty="0" smtClean="0"/>
              <a:t>(Hobsbawm 1969, p. 40)</a:t>
            </a:r>
            <a:endParaRPr lang="en-US"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12</a:t>
            </a:fld>
            <a:endParaRPr lang="el-GR"/>
          </a:p>
        </p:txBody>
      </p:sp>
    </p:spTree>
    <p:extLst>
      <p:ext uri="{BB962C8B-B14F-4D97-AF65-F5344CB8AC3E}">
        <p14:creationId xmlns:p14="http://schemas.microsoft.com/office/powerpoint/2010/main" val="1341057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Κεντρική Υπόθεση </a:t>
            </a:r>
            <a:r>
              <a:rPr lang="en-US" dirty="0" smtClean="0"/>
              <a:t>Baumol</a:t>
            </a:r>
            <a:endParaRPr lang="en-US" dirty="0"/>
          </a:p>
        </p:txBody>
      </p:sp>
      <p:sp>
        <p:nvSpPr>
          <p:cNvPr id="3" name="Content Placeholder 2"/>
          <p:cNvSpPr>
            <a:spLocks noGrp="1"/>
          </p:cNvSpPr>
          <p:nvPr>
            <p:ph idx="1"/>
          </p:nvPr>
        </p:nvSpPr>
        <p:spPr/>
        <p:txBody>
          <a:bodyPr/>
          <a:lstStyle/>
          <a:p>
            <a:r>
              <a:rPr lang="el-GR" dirty="0" smtClean="0"/>
              <a:t>Οι κανόνες του παιχνιδιού και όχι η συνολική προσφορά της επιχειρηματικότητας είναι που αλλάζουν σημαντικά από εποχή σε εποχή.</a:t>
            </a:r>
          </a:p>
          <a:p>
            <a:pPr lvl="1"/>
            <a:r>
              <a:rPr lang="el-GR" dirty="0" smtClean="0"/>
              <a:t>Αναδεικνύεται η χρησιμότητας της ιστορίας καθώς οι κανόνες δεν αλλάζουν από τη μια στιγμή στην άλλη.</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13</a:t>
            </a:fld>
            <a:endParaRPr lang="el-GR"/>
          </a:p>
        </p:txBody>
      </p:sp>
    </p:spTree>
    <p:extLst>
      <p:ext uri="{BB962C8B-B14F-4D97-AF65-F5344CB8AC3E}">
        <p14:creationId xmlns:p14="http://schemas.microsoft.com/office/powerpoint/2010/main" val="2522143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Βάση της θεωρίας του </a:t>
            </a:r>
            <a:r>
              <a:rPr lang="en-US" dirty="0" smtClean="0"/>
              <a:t>Baumol</a:t>
            </a:r>
            <a:endParaRPr lang="en-US" dirty="0"/>
          </a:p>
        </p:txBody>
      </p:sp>
      <p:sp>
        <p:nvSpPr>
          <p:cNvPr id="3" name="Content Placeholder 2"/>
          <p:cNvSpPr>
            <a:spLocks noGrp="1"/>
          </p:cNvSpPr>
          <p:nvPr>
            <p:ph idx="1"/>
          </p:nvPr>
        </p:nvSpPr>
        <p:spPr/>
        <p:txBody>
          <a:bodyPr/>
          <a:lstStyle/>
          <a:p>
            <a:r>
              <a:rPr lang="el-GR" dirty="0"/>
              <a:t>Το Σουμπετεριανό μοντέλο κατανομής της επιχειρηματικής </a:t>
            </a:r>
            <a:r>
              <a:rPr lang="el-GR" dirty="0" smtClean="0"/>
              <a:t>δράσης</a:t>
            </a:r>
            <a:r>
              <a:rPr lang="en-US" dirty="0" smtClean="0"/>
              <a:t>.</a:t>
            </a:r>
          </a:p>
          <a:p>
            <a:pPr lvl="1"/>
            <a:r>
              <a:rPr lang="el-GR" dirty="0" smtClean="0"/>
              <a:t>Φτωχό ως προς τις προβλέψεις και τη συζήτηση για την άριστη οικονομική πολιτική (πολιτική κινήτρων).</a:t>
            </a:r>
          </a:p>
          <a:p>
            <a:r>
              <a:rPr lang="el-GR" dirty="0" smtClean="0"/>
              <a:t>Χτίζει ο </a:t>
            </a:r>
            <a:r>
              <a:rPr lang="en-US" dirty="0" smtClean="0"/>
              <a:t>Baumol </a:t>
            </a:r>
            <a:r>
              <a:rPr lang="el-GR" dirty="0" smtClean="0"/>
              <a:t>πάνω σε αυτό το μοντέλο και το εμβαθύνει</a:t>
            </a:r>
            <a:r>
              <a:rPr lang="en-US" dirty="0" smtClean="0"/>
              <a:t>.</a:t>
            </a:r>
          </a:p>
          <a:p>
            <a:pPr lvl="1"/>
            <a:r>
              <a:rPr lang="el-GR" dirty="0"/>
              <a:t>Δ</a:t>
            </a:r>
            <a:r>
              <a:rPr lang="el-GR" dirty="0" smtClean="0"/>
              <a:t>ίνει έμφαση στην οικονομική πολιτική.</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14</a:t>
            </a:fld>
            <a:endParaRPr lang="el-GR"/>
          </a:p>
        </p:txBody>
      </p:sp>
    </p:spTree>
    <p:extLst>
      <p:ext uri="{BB962C8B-B14F-4D97-AF65-F5344CB8AC3E}">
        <p14:creationId xmlns:p14="http://schemas.microsoft.com/office/powerpoint/2010/main" val="2848318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 λόγια του Σουμπέτερ (1 από 2)</a:t>
            </a:r>
            <a:endParaRPr lang="el-GR" dirty="0"/>
          </a:p>
        </p:txBody>
      </p:sp>
      <p:sp>
        <p:nvSpPr>
          <p:cNvPr id="3" name="Content Placeholder 2"/>
          <p:cNvSpPr>
            <a:spLocks noGrp="1"/>
          </p:cNvSpPr>
          <p:nvPr>
            <p:ph idx="1"/>
          </p:nvPr>
        </p:nvSpPr>
        <p:spPr/>
        <p:txBody>
          <a:bodyPr>
            <a:normAutofit/>
          </a:bodyPr>
          <a:lstStyle/>
          <a:p>
            <a:r>
              <a:rPr lang="el-GR" dirty="0" smtClean="0"/>
              <a:t>Σύμφωνα με το Σουμπέτερ οι καινοτομίες (τις αποκαλεί «η διενέργεια νέων συνδυασμών») παίρνουν διάφορες μορφές εκτός από απλές τεχνολογικές βελτιώσεις.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15</a:t>
            </a:fld>
            <a:endParaRPr lang="el-GR"/>
          </a:p>
        </p:txBody>
      </p:sp>
    </p:spTree>
    <p:extLst>
      <p:ext uri="{BB962C8B-B14F-4D97-AF65-F5344CB8AC3E}">
        <p14:creationId xmlns:p14="http://schemas.microsoft.com/office/powerpoint/2010/main" val="4222565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λόγια του Σουμπέτερ </a:t>
            </a:r>
            <a:r>
              <a:rPr lang="el-GR" dirty="0" smtClean="0"/>
              <a:t>(2 </a:t>
            </a:r>
            <a:r>
              <a:rPr lang="el-GR" dirty="0"/>
              <a:t>από 2)</a:t>
            </a:r>
          </a:p>
        </p:txBody>
      </p:sp>
      <p:sp>
        <p:nvSpPr>
          <p:cNvPr id="3" name="Θέση περιεχομένου 2"/>
          <p:cNvSpPr>
            <a:spLocks noGrp="1"/>
          </p:cNvSpPr>
          <p:nvPr>
            <p:ph idx="1"/>
          </p:nvPr>
        </p:nvSpPr>
        <p:spPr/>
        <p:txBody>
          <a:bodyPr>
            <a:normAutofit fontScale="92500" lnSpcReduction="10000"/>
          </a:bodyPr>
          <a:lstStyle/>
          <a:p>
            <a:r>
              <a:rPr lang="el-GR" dirty="0"/>
              <a:t>Διακρίνονται οι εξής περιπτώσεις</a:t>
            </a:r>
            <a:r>
              <a:rPr lang="en-US" dirty="0"/>
              <a:t>:</a:t>
            </a:r>
          </a:p>
          <a:p>
            <a:pPr lvl="1"/>
            <a:r>
              <a:rPr lang="el-GR" dirty="0"/>
              <a:t>Η είσοδος ενός νέου αγαθού (δηλαδή κάποιο αγαθό με το οποίο οι καταναλωτές δεν είναι ακόμη εξοικειωμένοι η μιας νέας ποιότητας αγαθού).</a:t>
            </a:r>
          </a:p>
          <a:p>
            <a:pPr lvl="1"/>
            <a:r>
              <a:rPr lang="el-GR" dirty="0"/>
              <a:t>Η εισαγωγή μιας  νέας μεθόδου παραγωγής. </a:t>
            </a:r>
          </a:p>
          <a:p>
            <a:pPr lvl="1"/>
            <a:r>
              <a:rPr lang="el-GR" dirty="0"/>
              <a:t>Το άνοιγμα μιας νέας αγοράς.</a:t>
            </a:r>
          </a:p>
          <a:p>
            <a:pPr lvl="1"/>
            <a:r>
              <a:rPr lang="el-GR" dirty="0"/>
              <a:t>Η κατάκτηση μιας νέας πηγής προσφοράς πρώτων υλών.</a:t>
            </a:r>
          </a:p>
          <a:p>
            <a:pPr lvl="1"/>
            <a:r>
              <a:rPr lang="el-GR" dirty="0"/>
              <a:t>Η δημιουργία μιας μονοπωλιακής θέσης είτε η διάλυση μιας μονοπωλιακής θέσης.</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16</a:t>
            </a:fld>
            <a:endParaRPr lang="el-GR"/>
          </a:p>
        </p:txBody>
      </p:sp>
    </p:spTree>
    <p:extLst>
      <p:ext uri="{BB962C8B-B14F-4D97-AF65-F5344CB8AC3E}">
        <p14:creationId xmlns:p14="http://schemas.microsoft.com/office/powerpoint/2010/main" val="2608242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Κεντρικές υποθέσεις </a:t>
            </a:r>
            <a:r>
              <a:rPr lang="en-US" dirty="0" smtClean="0"/>
              <a:t>Baumol</a:t>
            </a:r>
            <a:r>
              <a:rPr lang="el-GR" dirty="0" smtClean="0"/>
              <a:t> 1 και 2</a:t>
            </a:r>
            <a:endParaRPr lang="el-GR" dirty="0"/>
          </a:p>
        </p:txBody>
      </p:sp>
      <p:sp>
        <p:nvSpPr>
          <p:cNvPr id="3" name="Content Placeholder 2"/>
          <p:cNvSpPr>
            <a:spLocks noGrp="1"/>
          </p:cNvSpPr>
          <p:nvPr>
            <p:ph idx="1"/>
          </p:nvPr>
        </p:nvSpPr>
        <p:spPr/>
        <p:txBody>
          <a:bodyPr>
            <a:normAutofit/>
          </a:bodyPr>
          <a:lstStyle/>
          <a:p>
            <a:r>
              <a:rPr lang="el-GR" dirty="0" smtClean="0"/>
              <a:t>Υπόθεση 1</a:t>
            </a:r>
            <a:r>
              <a:rPr lang="en-US" dirty="0" smtClean="0"/>
              <a:t>: </a:t>
            </a:r>
            <a:r>
              <a:rPr lang="el-GR" dirty="0" smtClean="0"/>
              <a:t>Οι κανόνες του παιχνιδιού που ορίζει τα σχετικά έσοδα σε διαφορετικές επιχειρηματικές δραστηριότητες σημειώνουν σημαντικές αλλαγές από χρόνο σε χρόνο και από μέρος σε μέρος.</a:t>
            </a:r>
          </a:p>
          <a:p>
            <a:r>
              <a:rPr lang="el-GR" dirty="0" smtClean="0"/>
              <a:t>Υπόθεση 2</a:t>
            </a:r>
            <a:r>
              <a:rPr lang="en-US" dirty="0" smtClean="0"/>
              <a:t>: </a:t>
            </a:r>
            <a:r>
              <a:rPr lang="el-GR" dirty="0" smtClean="0"/>
              <a:t>Η επιχειρηματική δράση ανταποκρίνεται στις αλλαγές των κανόνων του παιχνιδιού.</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17</a:t>
            </a:fld>
            <a:endParaRPr lang="el-GR"/>
          </a:p>
        </p:txBody>
      </p:sp>
    </p:spTree>
    <p:extLst>
      <p:ext uri="{BB962C8B-B14F-4D97-AF65-F5344CB8AC3E}">
        <p14:creationId xmlns:p14="http://schemas.microsoft.com/office/powerpoint/2010/main" val="1587869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Αρχαία Ρώμη</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Δημιουργία πλούτου μέσω της κατάκτησης θέσεων εργασίας στο δημόσιο τομέα </a:t>
            </a:r>
            <a:r>
              <a:rPr lang="en-US" dirty="0" smtClean="0"/>
              <a:t>(“Political moneymaking”)</a:t>
            </a:r>
            <a:r>
              <a:rPr lang="el-GR" dirty="0" smtClean="0"/>
              <a:t>.</a:t>
            </a:r>
            <a:endParaRPr lang="en-US" dirty="0" smtClean="0"/>
          </a:p>
          <a:p>
            <a:r>
              <a:rPr lang="el-GR" dirty="0" smtClean="0"/>
              <a:t>Διαχωρισμός μεταξύ επιστήμης και τεχνολογίας.</a:t>
            </a:r>
          </a:p>
          <a:p>
            <a:r>
              <a:rPr lang="el-GR" dirty="0" smtClean="0"/>
              <a:t>Το εμπόριο αποτελεί μέσο για απόκτηση πλούτου ενώ παράλληλα επιφέρει την απώλεια γοήτρου.</a:t>
            </a:r>
          </a:p>
          <a:p>
            <a:r>
              <a:rPr lang="el-GR" dirty="0" smtClean="0"/>
              <a:t>Πλούτος μέσω της διαρπαγής και της τοκογλυφίας, όχι μέσω της εργασίας.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18</a:t>
            </a:fld>
            <a:endParaRPr lang="el-GR"/>
          </a:p>
        </p:txBody>
      </p:sp>
    </p:spTree>
    <p:extLst>
      <p:ext uri="{BB962C8B-B14F-4D97-AF65-F5344CB8AC3E}">
        <p14:creationId xmlns:p14="http://schemas.microsoft.com/office/powerpoint/2010/main" val="1209760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Αυτοκρατορική </a:t>
            </a:r>
            <a:r>
              <a:rPr lang="el-GR" dirty="0" smtClean="0"/>
              <a:t>Κίνα (1 από </a:t>
            </a:r>
            <a:r>
              <a:rPr lang="en-US" dirty="0" smtClean="0"/>
              <a:t>5</a:t>
            </a:r>
            <a:r>
              <a:rPr lang="el-GR" dirty="0" smtClean="0"/>
              <a:t>)</a:t>
            </a:r>
            <a:endParaRPr lang="el-GR" dirty="0"/>
          </a:p>
        </p:txBody>
      </p:sp>
      <p:sp>
        <p:nvSpPr>
          <p:cNvPr id="3" name="Content Placeholder 2"/>
          <p:cNvSpPr>
            <a:spLocks noGrp="1"/>
          </p:cNvSpPr>
          <p:nvPr>
            <p:ph idx="1"/>
          </p:nvPr>
        </p:nvSpPr>
        <p:spPr/>
        <p:txBody>
          <a:bodyPr/>
          <a:lstStyle/>
          <a:p>
            <a:r>
              <a:rPr lang="el-GR" dirty="0" smtClean="0"/>
              <a:t>Γραφειοκρατία.</a:t>
            </a:r>
          </a:p>
          <a:p>
            <a:r>
              <a:rPr lang="el-GR" dirty="0" smtClean="0"/>
              <a:t>Αυθαιρεσία του κράτους.</a:t>
            </a:r>
          </a:p>
          <a:p>
            <a:pPr lvl="1"/>
            <a:r>
              <a:rPr lang="el-GR" dirty="0" smtClean="0"/>
              <a:t>Θεμιτή η ιδιοποίηση της ιδιωτικής περιουσίας.</a:t>
            </a:r>
          </a:p>
          <a:p>
            <a:r>
              <a:rPr lang="el-GR" dirty="0" smtClean="0"/>
              <a:t>Συνέπειες</a:t>
            </a:r>
            <a:r>
              <a:rPr lang="en-US" dirty="0" smtClean="0"/>
              <a:t>: </a:t>
            </a:r>
            <a:r>
              <a:rPr lang="el-GR" dirty="0" smtClean="0"/>
              <a:t>παρεμπόδιση της επιχειρηματικής δράσης λόγω έλλειψης ασφαλών ιδιοκτησιακών δικαιωμάτων και κατ’ επέκταση απουσία κινήτρων.</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19</a:t>
            </a:fld>
            <a:endParaRPr lang="el-GR"/>
          </a:p>
        </p:txBody>
      </p:sp>
    </p:spTree>
    <p:extLst>
      <p:ext uri="{BB962C8B-B14F-4D97-AF65-F5344CB8AC3E}">
        <p14:creationId xmlns:p14="http://schemas.microsoft.com/office/powerpoint/2010/main" val="1205924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p:txBody>
          <a:bodyPr/>
          <a:lstStyle/>
          <a:p>
            <a:pPr eaLnBrk="1" hangingPunct="1"/>
            <a:r>
              <a:rPr lang="el-GR" altLang="en-US" smtClean="0"/>
              <a:t>Άδειες Χρήσης</a:t>
            </a:r>
          </a:p>
        </p:txBody>
      </p:sp>
      <p:sp>
        <p:nvSpPr>
          <p:cNvPr id="9219" name="Subtitle 8"/>
          <p:cNvSpPr>
            <a:spLocks noGrp="1"/>
          </p:cNvSpPr>
          <p:nvPr>
            <p:ph idx="1"/>
          </p:nvPr>
        </p:nvSpPr>
        <p:spPr/>
        <p:txBody>
          <a:bodyPr/>
          <a:lstStyle/>
          <a:p>
            <a:pPr eaLnBrk="1" hangingPunct="1"/>
            <a:r>
              <a:rPr lang="el-GR" altLang="en-US" sz="2800" dirty="0" smtClean="0"/>
              <a:t>Το παρόν εκπαιδευτικό υλικό υπόκειται σε</a:t>
            </a:r>
            <a:r>
              <a:rPr lang="en-US" altLang="en-US" sz="2800" dirty="0" smtClean="0"/>
              <a:t> </a:t>
            </a:r>
            <a:r>
              <a:rPr lang="el-GR" altLang="en-US" sz="2800" dirty="0" smtClean="0"/>
              <a:t>άδειες χρήσης </a:t>
            </a:r>
            <a:r>
              <a:rPr lang="en-US" altLang="en-US" sz="2800" dirty="0" smtClean="0"/>
              <a:t>Creative Commons.</a:t>
            </a:r>
            <a:endParaRPr lang="el-GR" altLang="en-US" sz="2800" dirty="0" smtClean="0"/>
          </a:p>
          <a:p>
            <a:r>
              <a:rPr lang="el-GR" sz="2800" dirty="0"/>
              <a:t>Για εκπαιδευτικό υλικό, όπως εικόνες, που υπόκειται σε άλλου τύπου άδειας χρήσης, η άδεια χρήσης αναφέρεται ρητώς. </a:t>
            </a:r>
          </a:p>
          <a:p>
            <a:pPr marL="0" indent="0" eaLnBrk="1" hangingPunct="1">
              <a:buNone/>
            </a:pPr>
            <a:endParaRPr lang="en-US" altLang="en-US" sz="2800" dirty="0" smtClean="0"/>
          </a:p>
        </p:txBody>
      </p:sp>
      <p:sp>
        <p:nvSpPr>
          <p:cNvPr id="9220" name="Slide Number Placehold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ABDFCD-DE1D-45FA-B467-2618E71A0A92}" type="slidenum">
              <a:rPr lang="el-GR" altLang="en-US" sz="1400"/>
              <a:pPr>
                <a:spcBef>
                  <a:spcPct val="0"/>
                </a:spcBef>
                <a:buFontTx/>
                <a:buNone/>
              </a:pPr>
              <a:t>2</a:t>
            </a:fld>
            <a:endParaRPr lang="el-GR" altLang="en-US" sz="14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075" y="4724400"/>
            <a:ext cx="3071812"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713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Αυτοκρατορική </a:t>
            </a:r>
            <a:r>
              <a:rPr lang="el-GR" dirty="0" smtClean="0"/>
              <a:t>Κίνα (2 από </a:t>
            </a:r>
            <a:r>
              <a:rPr lang="en-US" dirty="0" smtClean="0"/>
              <a:t>5</a:t>
            </a:r>
            <a:r>
              <a:rPr lang="el-GR" dirty="0" smtClean="0"/>
              <a:t>)</a:t>
            </a:r>
            <a:endParaRPr lang="el-GR" dirty="0"/>
          </a:p>
        </p:txBody>
      </p:sp>
      <p:sp>
        <p:nvSpPr>
          <p:cNvPr id="3" name="Content Placeholder 2"/>
          <p:cNvSpPr>
            <a:spLocks noGrp="1"/>
          </p:cNvSpPr>
          <p:nvPr>
            <p:ph idx="1"/>
          </p:nvPr>
        </p:nvSpPr>
        <p:spPr/>
        <p:txBody>
          <a:bodyPr>
            <a:normAutofit/>
          </a:bodyPr>
          <a:lstStyle/>
          <a:p>
            <a:r>
              <a:rPr lang="el-GR" dirty="0" smtClean="0"/>
              <a:t>Δυνατότητα για απόκτηση πλούτου είχαν μόνο οι επιτυχόντες των </a:t>
            </a:r>
            <a:r>
              <a:rPr lang="el-GR" dirty="0"/>
              <a:t>αυτοκρατορικών </a:t>
            </a:r>
            <a:r>
              <a:rPr lang="el-GR" dirty="0" smtClean="0"/>
              <a:t>εξετάσεων.</a:t>
            </a:r>
          </a:p>
          <a:p>
            <a:r>
              <a:rPr lang="el-GR" dirty="0" smtClean="0"/>
              <a:t>Οι επιτυχόντες</a:t>
            </a:r>
            <a:r>
              <a:rPr lang="en-US" dirty="0" smtClean="0"/>
              <a:t>:</a:t>
            </a:r>
          </a:p>
          <a:p>
            <a:pPr lvl="1"/>
            <a:r>
              <a:rPr lang="el-GR" dirty="0" smtClean="0"/>
              <a:t>τοποθετούνταν στις ανώτατες θέσεις του κρατικού μηχανισμού </a:t>
            </a:r>
            <a:endParaRPr lang="en-US" dirty="0" smtClean="0"/>
          </a:p>
          <a:p>
            <a:pPr lvl="1"/>
            <a:r>
              <a:rPr lang="el-GR" dirty="0" smtClean="0"/>
              <a:t>και </a:t>
            </a:r>
            <a:r>
              <a:rPr lang="el-GR" dirty="0"/>
              <a:t>αποκτούσαν υψηλή κοινωνική θέση. </a:t>
            </a:r>
            <a:endParaRPr lang="el-GR" dirty="0" smtClean="0"/>
          </a:p>
        </p:txBody>
      </p:sp>
      <p:sp>
        <p:nvSpPr>
          <p:cNvPr id="4" name="Slide Number Placeholder 3"/>
          <p:cNvSpPr>
            <a:spLocks noGrp="1"/>
          </p:cNvSpPr>
          <p:nvPr>
            <p:ph type="sldNum" sz="quarter" idx="12"/>
          </p:nvPr>
        </p:nvSpPr>
        <p:spPr/>
        <p:txBody>
          <a:bodyPr/>
          <a:lstStyle/>
          <a:p>
            <a:fld id="{53C4726A-630D-4CB4-B088-BAB00F4188E9}" type="slidenum">
              <a:rPr lang="el-GR" smtClean="0"/>
              <a:pPr/>
              <a:t>20</a:t>
            </a:fld>
            <a:endParaRPr lang="el-GR"/>
          </a:p>
        </p:txBody>
      </p:sp>
    </p:spTree>
    <p:extLst>
      <p:ext uri="{BB962C8B-B14F-4D97-AF65-F5344CB8AC3E}">
        <p14:creationId xmlns:p14="http://schemas.microsoft.com/office/powerpoint/2010/main" val="1689528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Αυτοκρατορική Κίνα </a:t>
            </a:r>
            <a:r>
              <a:rPr lang="el-GR" dirty="0" smtClean="0"/>
              <a:t>(</a:t>
            </a:r>
            <a:r>
              <a:rPr lang="en-US" dirty="0" smtClean="0"/>
              <a:t>3</a:t>
            </a:r>
            <a:r>
              <a:rPr lang="el-GR" dirty="0" smtClean="0"/>
              <a:t> </a:t>
            </a:r>
            <a:r>
              <a:rPr lang="el-GR" dirty="0"/>
              <a:t>από </a:t>
            </a:r>
            <a:r>
              <a:rPr lang="en-US" dirty="0" smtClean="0"/>
              <a:t>5</a:t>
            </a:r>
            <a:r>
              <a:rPr lang="el-GR" dirty="0" smtClean="0"/>
              <a:t>)</a:t>
            </a:r>
            <a:endParaRPr lang="el-GR" dirty="0"/>
          </a:p>
        </p:txBody>
      </p:sp>
      <p:sp>
        <p:nvSpPr>
          <p:cNvPr id="3" name="Θέση περιεχομένου 2"/>
          <p:cNvSpPr>
            <a:spLocks noGrp="1"/>
          </p:cNvSpPr>
          <p:nvPr>
            <p:ph idx="1"/>
          </p:nvPr>
        </p:nvSpPr>
        <p:spPr/>
        <p:txBody>
          <a:bodyPr>
            <a:normAutofit/>
          </a:bodyPr>
          <a:lstStyle/>
          <a:p>
            <a:r>
              <a:rPr lang="el-GR" dirty="0"/>
              <a:t>Οι οικογένειες των ανώτατων κρατικών υπαλλήλων αφιέρωναν τεράστια προσπάθεια και  δαπανούσαν πολλά χρήματα για να προετοιμάσουν τα παιδιά τους για τις αυτοκρατορικές </a:t>
            </a:r>
            <a:r>
              <a:rPr lang="el-GR" dirty="0" smtClean="0"/>
              <a:t>εξετάσεις.</a:t>
            </a:r>
          </a:p>
          <a:p>
            <a:r>
              <a:rPr lang="el-GR" dirty="0" smtClean="0"/>
              <a:t>Οι εξετάσεις διεξάγονταν </a:t>
            </a:r>
            <a:r>
              <a:rPr lang="el-GR" dirty="0"/>
              <a:t>κάθε τρία </a:t>
            </a:r>
            <a:r>
              <a:rPr lang="el-GR" dirty="0" smtClean="0"/>
              <a:t>χρόνια.</a:t>
            </a:r>
          </a:p>
          <a:p>
            <a:r>
              <a:rPr lang="el-GR" dirty="0" smtClean="0"/>
              <a:t>Μόνο </a:t>
            </a:r>
            <a:r>
              <a:rPr lang="el-GR" dirty="0"/>
              <a:t>μερικές εκατοντάδες άνθρωποι από όλη την Κίνα κατάφερναν να επιτύχουν.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21</a:t>
            </a:fld>
            <a:endParaRPr lang="el-GR"/>
          </a:p>
        </p:txBody>
      </p:sp>
    </p:spTree>
    <p:extLst>
      <p:ext uri="{BB962C8B-B14F-4D97-AF65-F5344CB8AC3E}">
        <p14:creationId xmlns:p14="http://schemas.microsoft.com/office/powerpoint/2010/main" val="3650122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Αυτοκρατορική </a:t>
            </a:r>
            <a:r>
              <a:rPr lang="el-GR" dirty="0" smtClean="0"/>
              <a:t>Κίνα</a:t>
            </a:r>
            <a:r>
              <a:rPr lang="en-US" dirty="0" smtClean="0"/>
              <a:t> </a:t>
            </a:r>
            <a:r>
              <a:rPr lang="el-GR" dirty="0" smtClean="0"/>
              <a:t>(</a:t>
            </a:r>
            <a:r>
              <a:rPr lang="en-US" dirty="0" smtClean="0"/>
              <a:t>4</a:t>
            </a:r>
            <a:r>
              <a:rPr lang="el-GR" dirty="0" smtClean="0"/>
              <a:t> από </a:t>
            </a:r>
            <a:r>
              <a:rPr lang="en-US" dirty="0" smtClean="0"/>
              <a:t>5</a:t>
            </a:r>
            <a:r>
              <a:rPr lang="el-GR" dirty="0" smtClean="0"/>
              <a:t>)</a:t>
            </a:r>
            <a:endParaRPr lang="el-GR" dirty="0"/>
          </a:p>
        </p:txBody>
      </p:sp>
      <p:sp>
        <p:nvSpPr>
          <p:cNvPr id="3" name="Content Placeholder 2"/>
          <p:cNvSpPr>
            <a:spLocks noGrp="1"/>
          </p:cNvSpPr>
          <p:nvPr>
            <p:ph idx="1"/>
          </p:nvPr>
        </p:nvSpPr>
        <p:spPr/>
        <p:txBody>
          <a:bodyPr>
            <a:normAutofit lnSpcReduction="10000"/>
          </a:bodyPr>
          <a:lstStyle/>
          <a:p>
            <a:r>
              <a:rPr lang="el-GR" dirty="0"/>
              <a:t>Εξαιτίας της δυσκολίας των εξετάσεων, οι ανώτατοι κρατικοί υπάλληλοι σπανίως κατάφερναν να διατηρήσουν τέτοιες θέσεις στην οικογένεια τους πέρα από δύο ή τρεις </a:t>
            </a:r>
            <a:r>
              <a:rPr lang="el-GR" dirty="0" smtClean="0"/>
              <a:t>γενεές.</a:t>
            </a:r>
            <a:endParaRPr lang="en-US" dirty="0" smtClean="0"/>
          </a:p>
          <a:p>
            <a:r>
              <a:rPr lang="el-GR" dirty="0" smtClean="0"/>
              <a:t>Επιπλέον</a:t>
            </a:r>
            <a:r>
              <a:rPr lang="el-GR" dirty="0"/>
              <a:t>, κάποιοι άνθρωποι που δεν προέρχονταν από αντίστοιχες οικογένειες κατάφερναν να επιτύχουν μέσω αυτής της οδού.</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22</a:t>
            </a:fld>
            <a:endParaRPr lang="el-GR"/>
          </a:p>
        </p:txBody>
      </p:sp>
    </p:spTree>
    <p:extLst>
      <p:ext uri="{BB962C8B-B14F-4D97-AF65-F5344CB8AC3E}">
        <p14:creationId xmlns:p14="http://schemas.microsoft.com/office/powerpoint/2010/main" val="103227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Αυτοκρατορική </a:t>
            </a:r>
            <a:r>
              <a:rPr lang="el-GR" dirty="0" smtClean="0"/>
              <a:t>Κίνα</a:t>
            </a:r>
            <a:r>
              <a:rPr lang="en-US" dirty="0" smtClean="0"/>
              <a:t> </a:t>
            </a:r>
            <a:r>
              <a:rPr lang="el-GR" dirty="0" smtClean="0"/>
              <a:t>(</a:t>
            </a:r>
            <a:r>
              <a:rPr lang="en-US" dirty="0" smtClean="0"/>
              <a:t>5 </a:t>
            </a:r>
            <a:r>
              <a:rPr lang="el-GR" dirty="0" smtClean="0"/>
              <a:t>από </a:t>
            </a:r>
            <a:r>
              <a:rPr lang="en-US" dirty="0"/>
              <a:t>5</a:t>
            </a:r>
            <a:r>
              <a:rPr lang="el-GR" dirty="0"/>
              <a:t>)</a:t>
            </a:r>
          </a:p>
        </p:txBody>
      </p:sp>
      <p:sp>
        <p:nvSpPr>
          <p:cNvPr id="3" name="Θέση περιεχομένου 2"/>
          <p:cNvSpPr>
            <a:spLocks noGrp="1"/>
          </p:cNvSpPr>
          <p:nvPr>
            <p:ph idx="1"/>
          </p:nvPr>
        </p:nvSpPr>
        <p:spPr/>
        <p:txBody>
          <a:bodyPr/>
          <a:lstStyle/>
          <a:p>
            <a:r>
              <a:rPr lang="el-GR" dirty="0"/>
              <a:t>Ο πλούτος ήταν μια προοπτική για όσους περνούσαν τις εξετάσεις και διορίζονταν στις κυβερνητικές θέσεις.</a:t>
            </a:r>
          </a:p>
          <a:p>
            <a:r>
              <a:rPr lang="el-GR" dirty="0"/>
              <a:t>Ο αυτοκράτορας είχε πλήρη κατοχή όλων των εδαφών γεγονός που εξηγεί την απουσία φεουδαρχίας στην Αυτοκρατορική Κίνα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23</a:t>
            </a:fld>
            <a:endParaRPr lang="el-GR"/>
          </a:p>
        </p:txBody>
      </p:sp>
    </p:spTree>
    <p:extLst>
      <p:ext uri="{BB962C8B-B14F-4D97-AF65-F5344CB8AC3E}">
        <p14:creationId xmlns:p14="http://schemas.microsoft.com/office/powerpoint/2010/main" val="507519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Πρώιμη Μεσαιωνική Ευρώπη</a:t>
            </a:r>
            <a:br>
              <a:rPr lang="el-GR" dirty="0" smtClean="0"/>
            </a:br>
            <a:r>
              <a:rPr lang="el-GR" dirty="0" smtClean="0"/>
              <a:t>(1 από 2)</a:t>
            </a:r>
            <a:endParaRPr lang="el-GR" dirty="0"/>
          </a:p>
        </p:txBody>
      </p:sp>
      <p:sp>
        <p:nvSpPr>
          <p:cNvPr id="3" name="Content Placeholder 2"/>
          <p:cNvSpPr>
            <a:spLocks noGrp="1"/>
          </p:cNvSpPr>
          <p:nvPr>
            <p:ph idx="1"/>
          </p:nvPr>
        </p:nvSpPr>
        <p:spPr/>
        <p:txBody>
          <a:bodyPr>
            <a:normAutofit fontScale="92500" lnSpcReduction="20000"/>
          </a:bodyPr>
          <a:lstStyle/>
          <a:p>
            <a:pPr>
              <a:lnSpc>
                <a:spcPct val="120000"/>
              </a:lnSpc>
            </a:pPr>
            <a:r>
              <a:rPr lang="el-GR" dirty="0" smtClean="0"/>
              <a:t>Ο πόλεμος, επιδιωκόταν ως μια βασική πηγή </a:t>
            </a:r>
            <a:r>
              <a:rPr lang="el-GR" dirty="0"/>
              <a:t>κέρδους και </a:t>
            </a:r>
            <a:r>
              <a:rPr lang="el-GR" dirty="0" smtClean="0"/>
              <a:t>για την απόκτηση </a:t>
            </a:r>
            <a:r>
              <a:rPr lang="el-GR" dirty="0"/>
              <a:t>κοινωνικού γοήτρου. </a:t>
            </a:r>
            <a:endParaRPr lang="el-GR" dirty="0" smtClean="0"/>
          </a:p>
          <a:p>
            <a:pPr>
              <a:lnSpc>
                <a:spcPct val="120000"/>
              </a:lnSpc>
            </a:pPr>
            <a:r>
              <a:rPr lang="el-GR" dirty="0" smtClean="0"/>
              <a:t>Αυτή η βίαιη οικονομική δραστηριότητα αποτέλεσε τη βάση για την καινοτομία.</a:t>
            </a:r>
          </a:p>
          <a:p>
            <a:pPr lvl="1">
              <a:lnSpc>
                <a:spcPct val="120000"/>
              </a:lnSpc>
            </a:pPr>
            <a:r>
              <a:rPr lang="el-GR" dirty="0" smtClean="0"/>
              <a:t>Π.χ. η </a:t>
            </a:r>
            <a:r>
              <a:rPr lang="el-GR" dirty="0"/>
              <a:t>εισαγωγή του αναβολέα ήταν σημαντική για την τακτική του ιππικού. </a:t>
            </a:r>
            <a:endParaRPr lang="el-GR" dirty="0" smtClean="0"/>
          </a:p>
          <a:p>
            <a:pPr lvl="1">
              <a:lnSpc>
                <a:spcPct val="120000"/>
              </a:lnSpc>
            </a:pPr>
            <a:r>
              <a:rPr lang="el-GR" dirty="0" smtClean="0"/>
              <a:t>Ο </a:t>
            </a:r>
            <a:r>
              <a:rPr lang="el-GR" dirty="0"/>
              <a:t>οπλισμός εξελίχθηκε με την εισαγωγή του τόξου και τελικά οπλών που λειτουργούσαν με πυρίτιδα. </a:t>
            </a:r>
            <a:endParaRPr lang="el-GR" dirty="0" smtClean="0"/>
          </a:p>
          <a:p>
            <a:endParaRPr lang="el-GR" dirty="0" smtClean="0"/>
          </a:p>
        </p:txBody>
      </p:sp>
      <p:sp>
        <p:nvSpPr>
          <p:cNvPr id="4" name="Slide Number Placeholder 3"/>
          <p:cNvSpPr>
            <a:spLocks noGrp="1"/>
          </p:cNvSpPr>
          <p:nvPr>
            <p:ph type="sldNum" sz="quarter" idx="12"/>
          </p:nvPr>
        </p:nvSpPr>
        <p:spPr/>
        <p:txBody>
          <a:bodyPr/>
          <a:lstStyle/>
          <a:p>
            <a:fld id="{53C4726A-630D-4CB4-B088-BAB00F4188E9}" type="slidenum">
              <a:rPr lang="el-GR" smtClean="0"/>
              <a:pPr/>
              <a:t>24</a:t>
            </a:fld>
            <a:endParaRPr lang="el-GR"/>
          </a:p>
        </p:txBody>
      </p:sp>
    </p:spTree>
    <p:extLst>
      <p:ext uri="{BB962C8B-B14F-4D97-AF65-F5344CB8AC3E}">
        <p14:creationId xmlns:p14="http://schemas.microsoft.com/office/powerpoint/2010/main" val="2346516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Πρώιμη Μεσαιωνική </a:t>
            </a:r>
            <a:r>
              <a:rPr lang="el-GR" dirty="0" smtClean="0"/>
              <a:t>Ευρώπη</a:t>
            </a:r>
            <a:r>
              <a:rPr lang="el-GR" dirty="0"/>
              <a:t/>
            </a:r>
            <a:br>
              <a:rPr lang="el-GR" dirty="0"/>
            </a:br>
            <a:r>
              <a:rPr lang="en-US" dirty="0" smtClean="0"/>
              <a:t>(2 </a:t>
            </a:r>
            <a:r>
              <a:rPr lang="el-GR" dirty="0" smtClean="0"/>
              <a:t>από 2)</a:t>
            </a:r>
            <a:endParaRPr lang="el-GR" dirty="0"/>
          </a:p>
        </p:txBody>
      </p:sp>
      <p:sp>
        <p:nvSpPr>
          <p:cNvPr id="3" name="Θέση περιεχομένου 2"/>
          <p:cNvSpPr>
            <a:spLocks noGrp="1"/>
          </p:cNvSpPr>
          <p:nvPr>
            <p:ph idx="1"/>
          </p:nvPr>
        </p:nvSpPr>
        <p:spPr/>
        <p:txBody>
          <a:bodyPr>
            <a:normAutofit fontScale="92500"/>
          </a:bodyPr>
          <a:lstStyle/>
          <a:p>
            <a:pPr marL="342900" lvl="1" indent="-342900">
              <a:buFont typeface="Arial" pitchFamily="34" charset="0"/>
              <a:buChar char="•"/>
            </a:pPr>
            <a:r>
              <a:rPr lang="el-GR" sz="3200" dirty="0"/>
              <a:t>Αυτός ο τύπος επιχειρηματικής πρωτοβουλίας, φυσικά διαφέρει σημαντικά από την παραγωγική </a:t>
            </a:r>
            <a:r>
              <a:rPr lang="el-GR" sz="3200" dirty="0" smtClean="0"/>
              <a:t>επιχειρηματικότητα.</a:t>
            </a:r>
          </a:p>
          <a:p>
            <a:pPr marL="342900" lvl="1" indent="-342900">
              <a:buFont typeface="Arial" pitchFamily="34" charset="0"/>
              <a:buChar char="•"/>
            </a:pPr>
            <a:r>
              <a:rPr lang="el-GR" sz="3200" dirty="0" smtClean="0"/>
              <a:t>Ο </a:t>
            </a:r>
            <a:r>
              <a:rPr lang="el-GR" sz="3200" dirty="0"/>
              <a:t>ιδιώτης ο οποίος επιδιώκει τον  πλούτο μέσω της βίαιης οικειοποίησης των αγαθών άλλων ανθρώπων σίγουρα δεν προσφέρει στο εθνικό </a:t>
            </a:r>
            <a:r>
              <a:rPr lang="el-GR" sz="3200" dirty="0" smtClean="0"/>
              <a:t>προϊόν.</a:t>
            </a:r>
          </a:p>
          <a:p>
            <a:pPr marL="342900" lvl="1" indent="-342900">
              <a:buFont typeface="Arial" pitchFamily="34" charset="0"/>
              <a:buChar char="•"/>
            </a:pPr>
            <a:r>
              <a:rPr lang="el-GR" sz="3200" dirty="0" smtClean="0"/>
              <a:t>Η </a:t>
            </a:r>
            <a:r>
              <a:rPr lang="el-GR" sz="3200" dirty="0"/>
              <a:t>καθαρή επίδραση μπορεί να είναι μια μείωση του κοινωνικού εισοδήματος και πλούτου.</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25</a:t>
            </a:fld>
            <a:endParaRPr lang="el-GR"/>
          </a:p>
        </p:txBody>
      </p:sp>
    </p:spTree>
    <p:extLst>
      <p:ext uri="{BB962C8B-B14F-4D97-AF65-F5344CB8AC3E}">
        <p14:creationId xmlns:p14="http://schemas.microsoft.com/office/powerpoint/2010/main" val="2581860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Προσοδοθηρία στην πρώιμη περίοδο (1 από 3)</a:t>
            </a:r>
            <a:endParaRPr lang="el-GR" dirty="0"/>
          </a:p>
        </p:txBody>
      </p:sp>
      <p:sp>
        <p:nvSpPr>
          <p:cNvPr id="3" name="Content Placeholder 2"/>
          <p:cNvSpPr>
            <a:spLocks noGrp="1"/>
          </p:cNvSpPr>
          <p:nvPr>
            <p:ph idx="1"/>
          </p:nvPr>
        </p:nvSpPr>
        <p:spPr/>
        <p:txBody>
          <a:bodyPr>
            <a:normAutofit/>
          </a:bodyPr>
          <a:lstStyle/>
          <a:p>
            <a:r>
              <a:rPr lang="el-GR" dirty="0" smtClean="0"/>
              <a:t>Η μη παραγωγική επιχειρηματικότητα μπορεί επίσης να λάβει λιγότερο βίαιες μορφές, που συνήθως περιλαμβάνουν διάφορους τύπους προσοδοθηρίας.</a:t>
            </a:r>
          </a:p>
          <a:p>
            <a:r>
              <a:rPr lang="el-GR" dirty="0" smtClean="0"/>
              <a:t>Η επιχειρηματική αξιοποίηση του νομικού συστήματος για σκοπούς προσοδοθηρίας έχει μια μεγάλη ιστορία.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26</a:t>
            </a:fld>
            <a:endParaRPr lang="el-GR"/>
          </a:p>
        </p:txBody>
      </p:sp>
    </p:spTree>
    <p:extLst>
      <p:ext uri="{BB962C8B-B14F-4D97-AF65-F5344CB8AC3E}">
        <p14:creationId xmlns:p14="http://schemas.microsoft.com/office/powerpoint/2010/main" val="535900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Προσοδοθηρία στην πρώιμη περίοδο </a:t>
            </a:r>
            <a:r>
              <a:rPr lang="el-GR" dirty="0" smtClean="0"/>
              <a:t>(2 </a:t>
            </a:r>
            <a:r>
              <a:rPr lang="el-GR" dirty="0"/>
              <a:t>από 3)</a:t>
            </a:r>
          </a:p>
        </p:txBody>
      </p:sp>
      <p:sp>
        <p:nvSpPr>
          <p:cNvPr id="3" name="Content Placeholder 2"/>
          <p:cNvSpPr>
            <a:spLocks noGrp="1"/>
          </p:cNvSpPr>
          <p:nvPr>
            <p:ph idx="1"/>
          </p:nvPr>
        </p:nvSpPr>
        <p:spPr/>
        <p:txBody>
          <a:bodyPr>
            <a:normAutofit/>
          </a:bodyPr>
          <a:lstStyle/>
          <a:p>
            <a:pPr>
              <a:lnSpc>
                <a:spcPct val="120000"/>
              </a:lnSpc>
            </a:pPr>
            <a:r>
              <a:rPr lang="el-GR" dirty="0"/>
              <a:t>Υπάρχουν καταγραφές επίλυσης νομικών διαφορών.</a:t>
            </a:r>
          </a:p>
          <a:p>
            <a:pPr lvl="1">
              <a:lnSpc>
                <a:spcPct val="120000"/>
              </a:lnSpc>
            </a:pPr>
            <a:r>
              <a:rPr lang="el-GR" dirty="0"/>
              <a:t>Π.χ. οι ιδιοκτήτες δυο αντικριστών φραγμάτων, μήνυαν ο ένας τον άλλο από το δεύτερο μισό του 13</a:t>
            </a:r>
            <a:r>
              <a:rPr lang="el-GR" baseline="30000" dirty="0"/>
              <a:t>ου</a:t>
            </a:r>
            <a:r>
              <a:rPr lang="el-GR" dirty="0"/>
              <a:t> αιώνα μέχρι την αρχή του 15</a:t>
            </a:r>
            <a:r>
              <a:rPr lang="el-GR" baseline="30000" dirty="0"/>
              <a:t>ου</a:t>
            </a:r>
            <a:r>
              <a:rPr lang="el-GR" dirty="0"/>
              <a:t>. Τελικά η μια οικογένεια κατάφερε να εκτοπίσει την άλλη όταν αυτή πλέον αδυνατούσε να πληρώσει τα δικαστικά έξοδα</a:t>
            </a:r>
            <a:r>
              <a:rPr lang="el-GR" dirty="0" smtClean="0"/>
              <a:t>.</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27</a:t>
            </a:fld>
            <a:endParaRPr lang="el-GR"/>
          </a:p>
        </p:txBody>
      </p:sp>
    </p:spTree>
    <p:extLst>
      <p:ext uri="{BB962C8B-B14F-4D97-AF65-F5344CB8AC3E}">
        <p14:creationId xmlns:p14="http://schemas.microsoft.com/office/powerpoint/2010/main" val="2029469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Προσοδοθηρία στην πρώιμη </a:t>
            </a:r>
            <a:r>
              <a:rPr lang="el-GR" dirty="0" smtClean="0"/>
              <a:t>περίοδο (3 </a:t>
            </a:r>
            <a:r>
              <a:rPr lang="el-GR" dirty="0"/>
              <a:t>από 3)</a:t>
            </a:r>
          </a:p>
        </p:txBody>
      </p:sp>
      <p:sp>
        <p:nvSpPr>
          <p:cNvPr id="3" name="Θέση περιεχομένου 2"/>
          <p:cNvSpPr>
            <a:spLocks noGrp="1"/>
          </p:cNvSpPr>
          <p:nvPr>
            <p:ph idx="1"/>
          </p:nvPr>
        </p:nvSpPr>
        <p:spPr/>
        <p:txBody>
          <a:bodyPr/>
          <a:lstStyle/>
          <a:p>
            <a:pPr>
              <a:lnSpc>
                <a:spcPct val="120000"/>
              </a:lnSpc>
            </a:pPr>
            <a:r>
              <a:rPr lang="el-GR" dirty="0"/>
              <a:t>Σταδιακά, στα ανώτερα κοινωνικά στρώματα</a:t>
            </a:r>
            <a:r>
              <a:rPr lang="en-US" dirty="0"/>
              <a:t>, </a:t>
            </a:r>
            <a:r>
              <a:rPr lang="el-GR" dirty="0"/>
              <a:t>η προσοδοθηρία επίσης αποκατέστησε την «στρατιωτική επιχειρηματικότητα» ως κύρια πηγή πλούτου και δύναμης.</a:t>
            </a:r>
          </a:p>
          <a:p>
            <a:pPr lvl="1">
              <a:lnSpc>
                <a:spcPct val="120000"/>
              </a:lnSpc>
            </a:pPr>
            <a:r>
              <a:rPr lang="el-GR" dirty="0"/>
              <a:t>Αυτή η μετάβαση μπορεί πιθανώς να αποδοθεί στο ότι τα κράτη πλέον λαμβάνουν την τελική τους μορφή και παύουν οι κατακτητικοί πόλεμοι.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28</a:t>
            </a:fld>
            <a:endParaRPr lang="el-GR"/>
          </a:p>
        </p:txBody>
      </p:sp>
    </p:spTree>
    <p:extLst>
      <p:ext uri="{BB962C8B-B14F-4D97-AF65-F5344CB8AC3E}">
        <p14:creationId xmlns:p14="http://schemas.microsoft.com/office/powerpoint/2010/main" val="1501925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Κεντρική Υπόθεση </a:t>
            </a:r>
            <a:r>
              <a:rPr lang="en-US" dirty="0" smtClean="0"/>
              <a:t> Baumol </a:t>
            </a:r>
            <a:r>
              <a:rPr lang="el-GR" dirty="0" smtClean="0"/>
              <a:t>3</a:t>
            </a:r>
            <a:endParaRPr lang="el-GR" dirty="0"/>
          </a:p>
        </p:txBody>
      </p:sp>
      <p:sp>
        <p:nvSpPr>
          <p:cNvPr id="3" name="Content Placeholder 2"/>
          <p:cNvSpPr>
            <a:spLocks noGrp="1"/>
          </p:cNvSpPr>
          <p:nvPr>
            <p:ph idx="1"/>
          </p:nvPr>
        </p:nvSpPr>
        <p:spPr/>
        <p:txBody>
          <a:bodyPr/>
          <a:lstStyle/>
          <a:p>
            <a:r>
              <a:rPr lang="el-GR" dirty="0" smtClean="0"/>
              <a:t>Η κατανομή της επιχειρηματικότητας μεταξύ παραγωγικών και μη παραγωγικών δραστηριοτήτων, αν και σε καμία περίπτωση δεν είναι η μόνη σχετική επιρροή, μπορεί να έχει μια βαθιά επίδραση στο επίπεδο καινοτομίας της οικονομίας και του βαθμού της διάδοσης των τεχνολογικών εφευρέσεων.</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29</a:t>
            </a:fld>
            <a:endParaRPr lang="el-GR"/>
          </a:p>
        </p:txBody>
      </p:sp>
    </p:spTree>
    <p:extLst>
      <p:ext uri="{BB962C8B-B14F-4D97-AF65-F5344CB8AC3E}">
        <p14:creationId xmlns:p14="http://schemas.microsoft.com/office/powerpoint/2010/main" val="1881538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Χρηματοδότηση</a:t>
            </a:r>
            <a:endParaRPr lang="el-GR"/>
          </a:p>
        </p:txBody>
      </p:sp>
      <p:sp>
        <p:nvSpPr>
          <p:cNvPr id="3" name="Content Placeholder 2"/>
          <p:cNvSpPr>
            <a:spLocks noGrp="1"/>
          </p:cNvSpPr>
          <p:nvPr>
            <p:ph idx="1"/>
          </p:nvPr>
        </p:nvSpPr>
        <p:spPr>
          <a:xfrm>
            <a:off x="457200" y="1340768"/>
            <a:ext cx="8229600" cy="4525963"/>
          </a:xfrm>
        </p:spPr>
        <p:txBody>
          <a:bodyPr>
            <a:normAutofit/>
          </a:bodyPr>
          <a:lstStyle/>
          <a:p>
            <a:r>
              <a:rPr lang="el-GR" sz="2400" smtClean="0"/>
              <a:t>Το παρόν εκπαιδευτικό υλικό έχει αναπτυχθεί στα πλαίσια του εκπαιδευτικού έργου του διδάσκοντα.</a:t>
            </a:r>
            <a:endParaRPr lang="en-US" sz="2400" dirty="0" smtClean="0"/>
          </a:p>
          <a:p>
            <a:r>
              <a:rPr lang="el-GR" sz="2400" smtClean="0"/>
              <a:t>Το έργο «</a:t>
            </a:r>
            <a:r>
              <a:rPr lang="el-GR" sz="2400" b="1" smtClean="0"/>
              <a:t>Ανοικτά Ακαδημαϊκά Μαθήματα στο Πανεπιστήμιο Αθηνών</a:t>
            </a:r>
            <a:r>
              <a:rPr lang="el-GR" sz="2400" smtClean="0"/>
              <a:t>» έχει χρηματοδοτήσει μόνο τη αναδιαμόρφωση του εκπαιδευτικού υλικού. </a:t>
            </a:r>
          </a:p>
          <a:p>
            <a:r>
              <a:rPr lang="el-GR" sz="24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a:xfrm>
            <a:off x="6553200" y="6376243"/>
            <a:ext cx="2133600" cy="365125"/>
          </a:xfrm>
        </p:spPr>
        <p:txBody>
          <a:bodyPr/>
          <a:lstStyle/>
          <a:p>
            <a:fld id="{53C4726A-630D-4CB4-B088-BAB00F4188E9}" type="slidenum">
              <a:rPr lang="el-GR" smtClean="0"/>
              <a:t>3</a:t>
            </a:fld>
            <a:endParaRPr lang="el-GR"/>
          </a:p>
        </p:txBody>
      </p:sp>
    </p:spTree>
    <p:extLst>
      <p:ext uri="{BB962C8B-B14F-4D97-AF65-F5344CB8AC3E}">
        <p14:creationId xmlns:p14="http://schemas.microsoft.com/office/powerpoint/2010/main" val="2638455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Nathaniel Leff</a:t>
            </a:r>
            <a:endParaRPr lang="en-US" dirty="0"/>
          </a:p>
        </p:txBody>
      </p:sp>
      <p:sp>
        <p:nvSpPr>
          <p:cNvPr id="3" name="Content Placeholder 2"/>
          <p:cNvSpPr>
            <a:spLocks noGrp="1"/>
          </p:cNvSpPr>
          <p:nvPr>
            <p:ph idx="1"/>
          </p:nvPr>
        </p:nvSpPr>
        <p:spPr/>
        <p:txBody>
          <a:bodyPr>
            <a:normAutofit fontScale="92500"/>
          </a:bodyPr>
          <a:lstStyle/>
          <a:p>
            <a:r>
              <a:rPr lang="el-GR" dirty="0" smtClean="0"/>
              <a:t>Το </a:t>
            </a:r>
            <a:r>
              <a:rPr lang="el-GR" dirty="0"/>
              <a:t>επιχειρείν στις αναπτυσσόμενες </a:t>
            </a:r>
            <a:r>
              <a:rPr lang="el-GR" dirty="0" smtClean="0"/>
              <a:t>χώρες χαρακτηρίζεται από</a:t>
            </a:r>
            <a:r>
              <a:rPr lang="en-US" dirty="0" smtClean="0"/>
              <a:t>:</a:t>
            </a:r>
            <a:endParaRPr lang="el-GR" dirty="0" smtClean="0"/>
          </a:p>
          <a:p>
            <a:pPr lvl="1"/>
            <a:r>
              <a:rPr lang="el-GR" dirty="0"/>
              <a:t>έ</a:t>
            </a:r>
            <a:r>
              <a:rPr lang="el-GR" dirty="0" smtClean="0"/>
              <a:t>λλειμμα επιχειρηματικής προσφοράς και κεφαλαίου.</a:t>
            </a:r>
          </a:p>
          <a:p>
            <a:r>
              <a:rPr lang="el-GR" dirty="0" smtClean="0"/>
              <a:t>Υποκατάστατα ατομικής επιχειρηματικότητας</a:t>
            </a:r>
            <a:r>
              <a:rPr lang="en-US" dirty="0" smtClean="0"/>
              <a:t>:</a:t>
            </a:r>
          </a:p>
          <a:p>
            <a:pPr lvl="1"/>
            <a:r>
              <a:rPr lang="el-GR" dirty="0" smtClean="0"/>
              <a:t>κράτος,</a:t>
            </a:r>
            <a:endParaRPr lang="en-US" dirty="0" smtClean="0"/>
          </a:p>
          <a:p>
            <a:pPr lvl="1"/>
            <a:r>
              <a:rPr lang="el-GR" dirty="0" smtClean="0"/>
              <a:t>τράπεζες,</a:t>
            </a:r>
            <a:endParaRPr lang="en-US" dirty="0"/>
          </a:p>
          <a:p>
            <a:pPr lvl="1"/>
            <a:r>
              <a:rPr lang="el-GR" dirty="0" smtClean="0"/>
              <a:t>οικογενειακές επιχειρήσεις,</a:t>
            </a:r>
          </a:p>
          <a:p>
            <a:pPr lvl="1"/>
            <a:r>
              <a:rPr lang="el-GR" dirty="0"/>
              <a:t>ε</a:t>
            </a:r>
            <a:r>
              <a:rPr lang="el-GR" dirty="0" smtClean="0"/>
              <a:t>πιχειρηματικοί όμιλοι.</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30</a:t>
            </a:fld>
            <a:endParaRPr lang="el-GR"/>
          </a:p>
        </p:txBody>
      </p:sp>
    </p:spTree>
    <p:extLst>
      <p:ext uri="{BB962C8B-B14F-4D97-AF65-F5344CB8AC3E}">
        <p14:creationId xmlns:p14="http://schemas.microsoft.com/office/powerpoint/2010/main" val="13498715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algn="l"/>
            <a:r>
              <a:rPr lang="el-GR" dirty="0"/>
              <a:t>Επιχειρηματικοί όμιλοι</a:t>
            </a:r>
            <a:endParaRPr lang="en-US" dirty="0"/>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200" b="1" dirty="0" smtClean="0"/>
              <a:t>Μάθημα: </a:t>
            </a:r>
            <a:r>
              <a:rPr lang="el-GR" sz="2200" dirty="0" smtClean="0"/>
              <a:t>Επιχειρηματικότητα, </a:t>
            </a:r>
            <a:r>
              <a:rPr lang="el-GR" sz="2200" b="1" dirty="0" smtClean="0"/>
              <a:t>Ενότητα # 2: </a:t>
            </a:r>
            <a:r>
              <a:rPr lang="el-GR" sz="2000" dirty="0"/>
              <a:t>Θεωρία και Ιστορία.</a:t>
            </a:r>
          </a:p>
          <a:p>
            <a:pPr algn="l"/>
            <a:r>
              <a:rPr lang="el-GR" sz="2000" dirty="0"/>
              <a:t>Επιχειρηματικότητα και οικονομική ανάπτυξη</a:t>
            </a:r>
          </a:p>
          <a:p>
            <a:pPr algn="l"/>
            <a:r>
              <a:rPr lang="el-GR" sz="2200" b="1" dirty="0" smtClean="0"/>
              <a:t>Διδάσκουσά</a:t>
            </a:r>
            <a:r>
              <a:rPr lang="el-GR" sz="2200" b="1" dirty="0" smtClean="0"/>
              <a:t>: </a:t>
            </a:r>
            <a:r>
              <a:rPr lang="el-GR" sz="2200" dirty="0"/>
              <a:t>Ιωάννα Σαπφώ Πεπελάση</a:t>
            </a:r>
            <a:r>
              <a:rPr lang="el-GR" sz="2200" dirty="0" smtClean="0"/>
              <a:t>, </a:t>
            </a:r>
            <a:r>
              <a:rPr lang="el-GR" sz="2200" b="1" dirty="0"/>
              <a:t>Τμήμα: </a:t>
            </a:r>
            <a:r>
              <a:rPr lang="el-GR" sz="2200" dirty="0" smtClean="0"/>
              <a:t>Οικονομικής Επιστήμης</a:t>
            </a:r>
            <a:endParaRPr lang="el-GR" sz="2200" dirty="0"/>
          </a:p>
        </p:txBody>
      </p:sp>
    </p:spTree>
    <p:extLst>
      <p:ext uri="{BB962C8B-B14F-4D97-AF65-F5344CB8AC3E}">
        <p14:creationId xmlns:p14="http://schemas.microsoft.com/office/powerpoint/2010/main" val="1130680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επιχειρηματικών ομίλων (1 από </a:t>
            </a:r>
            <a:r>
              <a:rPr lang="el-GR" dirty="0" smtClean="0"/>
              <a:t>3)</a:t>
            </a:r>
            <a:endParaRPr lang="el-GR" dirty="0"/>
          </a:p>
        </p:txBody>
      </p:sp>
      <p:sp>
        <p:nvSpPr>
          <p:cNvPr id="3" name="Content Placeholder 2"/>
          <p:cNvSpPr>
            <a:spLocks noGrp="1"/>
          </p:cNvSpPr>
          <p:nvPr>
            <p:ph idx="1"/>
          </p:nvPr>
        </p:nvSpPr>
        <p:spPr/>
        <p:txBody>
          <a:bodyPr/>
          <a:lstStyle/>
          <a:p>
            <a:r>
              <a:rPr lang="el-GR" dirty="0" smtClean="0"/>
              <a:t>Οι επιχειρηματικοί όμιλοι έχουν σημαντικό ρόλο στις αναπτυσσόμενες χώρες.</a:t>
            </a:r>
          </a:p>
          <a:p>
            <a:r>
              <a:rPr lang="el-GR" dirty="0" smtClean="0"/>
              <a:t>Δεν έχουν ερευνηθεί πολύ ως αντικείμενο.</a:t>
            </a:r>
          </a:p>
          <a:p>
            <a:r>
              <a:rPr lang="el-GR" dirty="0"/>
              <a:t>Οι μάνατζερ και τα κεφάλαια προέρχονται από διάφορες και όχι μόνο μια οικογένεια</a:t>
            </a:r>
            <a:r>
              <a:rPr lang="el-GR" dirty="0" smtClean="0"/>
              <a:t>.</a:t>
            </a:r>
          </a:p>
          <a:p>
            <a:r>
              <a:rPr lang="el-GR" dirty="0"/>
              <a:t>Οι συμμετέχοντες έχουν ισχυρούς δεσμούς εμπιστοσύνης (ομοεθνείς, τοπικούς, φιλίας</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32</a:t>
            </a:fld>
            <a:endParaRPr lang="el-GR"/>
          </a:p>
        </p:txBody>
      </p:sp>
    </p:spTree>
    <p:extLst>
      <p:ext uri="{BB962C8B-B14F-4D97-AF65-F5344CB8AC3E}">
        <p14:creationId xmlns:p14="http://schemas.microsoft.com/office/powerpoint/2010/main" val="1098744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επιχειρηματικών </a:t>
            </a:r>
            <a:r>
              <a:rPr lang="el-GR" dirty="0" smtClean="0"/>
              <a:t>ομίλων (2 από 3)</a:t>
            </a:r>
            <a:endParaRPr lang="el-GR"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l-GR" sz="3200" dirty="0" smtClean="0"/>
              <a:t>Καθετοποίηση </a:t>
            </a:r>
            <a:r>
              <a:rPr lang="el-GR" sz="3200" dirty="0"/>
              <a:t>προς τα εμπρός ή προς τα πίσω</a:t>
            </a:r>
            <a:r>
              <a:rPr lang="en-US" sz="3200" dirty="0"/>
              <a:t>, </a:t>
            </a:r>
            <a:r>
              <a:rPr lang="el-GR" sz="3200" dirty="0"/>
              <a:t>μεγάλη ποικιλία προϊόντων-διαφοροποίηση</a:t>
            </a:r>
            <a:r>
              <a:rPr lang="el-GR" sz="3200" dirty="0" smtClean="0"/>
              <a:t>.</a:t>
            </a:r>
          </a:p>
          <a:p>
            <a:pPr marL="742950" lvl="2" indent="-342900">
              <a:buFont typeface="Calibri" panose="020F0502020204030204" pitchFamily="34" charset="0"/>
              <a:buChar char="⁻"/>
            </a:pPr>
            <a:r>
              <a:rPr lang="el-GR" dirty="0" smtClean="0"/>
              <a:t>Με αυτό τον τρόπο επιτυγχάνουν «εξοικονόμηση» επιχειρηματικού ταλέντου και συντελεστών παραγωγής.</a:t>
            </a:r>
            <a:endParaRPr lang="el-GR" dirty="0"/>
          </a:p>
          <a:p>
            <a:r>
              <a:rPr lang="el-GR" dirty="0"/>
              <a:t>Έχουν στην ιδιοκτησία τους τράπεζες.</a:t>
            </a:r>
          </a:p>
          <a:p>
            <a:r>
              <a:rPr lang="el-GR" dirty="0"/>
              <a:t>Έχουν θέση ισχύος στις αγορές των προϊόντων που κατασκευάζουν.</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33</a:t>
            </a:fld>
            <a:endParaRPr lang="el-GR"/>
          </a:p>
        </p:txBody>
      </p:sp>
    </p:spTree>
    <p:extLst>
      <p:ext uri="{BB962C8B-B14F-4D97-AF65-F5344CB8AC3E}">
        <p14:creationId xmlns:p14="http://schemas.microsoft.com/office/powerpoint/2010/main" val="1824338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επιχειρηματικών ομίλων </a:t>
            </a:r>
            <a:r>
              <a:rPr lang="el-GR" dirty="0" smtClean="0"/>
              <a:t>(3 </a:t>
            </a:r>
            <a:r>
              <a:rPr lang="el-GR" dirty="0"/>
              <a:t>από </a:t>
            </a:r>
            <a:r>
              <a:rPr lang="el-GR" dirty="0" smtClean="0"/>
              <a:t>3)</a:t>
            </a:r>
            <a:endParaRPr lang="el-GR" dirty="0"/>
          </a:p>
        </p:txBody>
      </p:sp>
      <p:sp>
        <p:nvSpPr>
          <p:cNvPr id="3" name="Content Placeholder 2"/>
          <p:cNvSpPr>
            <a:spLocks noGrp="1"/>
          </p:cNvSpPr>
          <p:nvPr>
            <p:ph idx="1"/>
          </p:nvPr>
        </p:nvSpPr>
        <p:spPr/>
        <p:txBody>
          <a:bodyPr>
            <a:normAutofit/>
          </a:bodyPr>
          <a:lstStyle/>
          <a:p>
            <a:r>
              <a:rPr lang="el-GR" dirty="0" smtClean="0"/>
              <a:t>Οι όμιλοι μετέτρεψαν τελικά τις ατέλειες στην αγορά παραγωγικών συντελεστών σε ατέλειες στην αγορά προϊόντων. </a:t>
            </a:r>
          </a:p>
          <a:p>
            <a:r>
              <a:rPr lang="el-GR" dirty="0" smtClean="0"/>
              <a:t>Διευκόλυναν την ταχεία βιομηχανική ανάπτυξη αλλά εμπέδωσαν και τον μονοπωλιακό καπιταλισμό στις αναπτυσσόμενες οικονομίες.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34</a:t>
            </a:fld>
            <a:endParaRPr lang="el-GR"/>
          </a:p>
        </p:txBody>
      </p:sp>
    </p:spTree>
    <p:extLst>
      <p:ext uri="{BB962C8B-B14F-4D97-AF65-F5344CB8AC3E}">
        <p14:creationId xmlns:p14="http://schemas.microsoft.com/office/powerpoint/2010/main" val="253368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Ρόλος των επιχειρηματικών ομίλων στις αναπτυσσόμενες χώρες (1 από 3)</a:t>
            </a:r>
            <a:endParaRPr lang="el-GR" dirty="0"/>
          </a:p>
        </p:txBody>
      </p:sp>
      <p:sp>
        <p:nvSpPr>
          <p:cNvPr id="3" name="Content Placeholder 2"/>
          <p:cNvSpPr>
            <a:spLocks noGrp="1"/>
          </p:cNvSpPr>
          <p:nvPr>
            <p:ph idx="1"/>
          </p:nvPr>
        </p:nvSpPr>
        <p:spPr/>
        <p:txBody>
          <a:bodyPr>
            <a:normAutofit/>
          </a:bodyPr>
          <a:lstStyle/>
          <a:p>
            <a:r>
              <a:rPr lang="el-GR" dirty="0" smtClean="0"/>
              <a:t>Το φαινόμενο/θεσμός των ομίλων είναι η απάντηση των επιχειρηματιών στην ύπαρξη ατελειών στις αγορές των αναπτυσσόμενων χωρών που αφορούν</a:t>
            </a:r>
            <a:r>
              <a:rPr lang="en-US" dirty="0" smtClean="0"/>
              <a:t>:</a:t>
            </a:r>
            <a:endParaRPr lang="el-GR" dirty="0"/>
          </a:p>
          <a:p>
            <a:pPr lvl="1"/>
            <a:r>
              <a:rPr lang="el-GR" dirty="0"/>
              <a:t>σ</a:t>
            </a:r>
            <a:r>
              <a:rPr lang="el-GR" dirty="0" smtClean="0"/>
              <a:t>την αγορά κεφαλαίου,</a:t>
            </a:r>
          </a:p>
          <a:p>
            <a:pPr lvl="1"/>
            <a:r>
              <a:rPr lang="el-GR" dirty="0" smtClean="0"/>
              <a:t>στην αγορά των μάνατζερ,</a:t>
            </a:r>
            <a:endParaRPr lang="el-GR" dirty="0"/>
          </a:p>
          <a:p>
            <a:pPr lvl="1"/>
            <a:r>
              <a:rPr lang="el-GR" dirty="0" smtClean="0"/>
              <a:t>στο ρίσκο και αβεβαιότητα,</a:t>
            </a:r>
            <a:endParaRPr lang="el-GR" dirty="0"/>
          </a:p>
          <a:p>
            <a:pPr lvl="1"/>
            <a:r>
              <a:rPr lang="el-GR" dirty="0" smtClean="0"/>
              <a:t>στο μικρό μέγεθος της </a:t>
            </a:r>
            <a:r>
              <a:rPr lang="el-GR" dirty="0"/>
              <a:t>α</a:t>
            </a:r>
            <a:r>
              <a:rPr lang="el-GR" dirty="0" smtClean="0"/>
              <a:t>γοράς.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35</a:t>
            </a:fld>
            <a:endParaRPr lang="el-GR"/>
          </a:p>
        </p:txBody>
      </p:sp>
    </p:spTree>
    <p:extLst>
      <p:ext uri="{BB962C8B-B14F-4D97-AF65-F5344CB8AC3E}">
        <p14:creationId xmlns:p14="http://schemas.microsoft.com/office/powerpoint/2010/main" val="1422948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Ρόλος των επιχειρηματικών ομίλων στις αναπτυσσόμενες χώρες </a:t>
            </a:r>
            <a:r>
              <a:rPr lang="el-GR" dirty="0" smtClean="0"/>
              <a:t>(2 από 3)</a:t>
            </a:r>
            <a:endParaRPr lang="el-GR" dirty="0"/>
          </a:p>
        </p:txBody>
      </p:sp>
      <p:sp>
        <p:nvSpPr>
          <p:cNvPr id="3" name="Content Placeholder 2"/>
          <p:cNvSpPr>
            <a:spLocks noGrp="1"/>
          </p:cNvSpPr>
          <p:nvPr>
            <p:ph idx="1"/>
          </p:nvPr>
        </p:nvSpPr>
        <p:spPr/>
        <p:txBody>
          <a:bodyPr>
            <a:normAutofit/>
          </a:bodyPr>
          <a:lstStyle/>
          <a:p>
            <a:r>
              <a:rPr lang="el-GR" dirty="0" smtClean="0"/>
              <a:t>Άρα οι όμιλοι είναι μια θεσμική καινοτομία σαν απάντηση στο φαινόμενο των ατελών αγορών στις αναπτυσσόμενες χώρες.</a:t>
            </a:r>
          </a:p>
          <a:p>
            <a:r>
              <a:rPr lang="el-GR" dirty="0" smtClean="0"/>
              <a:t>Είναι δηλαδή ένα εργαλείο που βοηθά στο να ξεπερασθεί αυτό το εμπόδιο και μάλιστα δημιουργεί κέρδη για τον επιχειρηματία.</a:t>
            </a:r>
            <a:endParaRPr lang="en-US"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36</a:t>
            </a:fld>
            <a:endParaRPr lang="el-GR"/>
          </a:p>
        </p:txBody>
      </p:sp>
    </p:spTree>
    <p:extLst>
      <p:ext uri="{BB962C8B-B14F-4D97-AF65-F5344CB8AC3E}">
        <p14:creationId xmlns:p14="http://schemas.microsoft.com/office/powerpoint/2010/main" val="2025464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Ρόλος των επιχειρηματικών ομίλων στις αναπτυσσόμενες χώρες </a:t>
            </a:r>
            <a:r>
              <a:rPr lang="el-GR" dirty="0" smtClean="0"/>
              <a:t>(3 από 3)</a:t>
            </a:r>
            <a:endParaRPr lang="el-GR" dirty="0"/>
          </a:p>
        </p:txBody>
      </p:sp>
      <p:sp>
        <p:nvSpPr>
          <p:cNvPr id="3" name="Content Placeholder 2"/>
          <p:cNvSpPr>
            <a:spLocks noGrp="1"/>
          </p:cNvSpPr>
          <p:nvPr>
            <p:ph idx="1"/>
          </p:nvPr>
        </p:nvSpPr>
        <p:spPr/>
        <p:txBody>
          <a:bodyPr>
            <a:normAutofit fontScale="92500" lnSpcReduction="20000"/>
          </a:bodyPr>
          <a:lstStyle/>
          <a:p>
            <a:r>
              <a:rPr lang="el-GR" dirty="0" smtClean="0"/>
              <a:t>Υπάρχουν και άλλες ερμηνείες που εξηγούν την εμφάνιση αυτού του θεσμού</a:t>
            </a:r>
            <a:r>
              <a:rPr lang="en-US" dirty="0" smtClean="0"/>
              <a:t>:</a:t>
            </a:r>
            <a:endParaRPr lang="el-GR" dirty="0" smtClean="0"/>
          </a:p>
          <a:p>
            <a:pPr lvl="1"/>
            <a:r>
              <a:rPr lang="el-GR" dirty="0"/>
              <a:t>η ατελής πρόσβαση στο κεφάλαιο στις αναπτυσσόμενες χώρες (δηλαδή η προνομιακή πρόσβαση ομίλων),</a:t>
            </a:r>
            <a:endParaRPr lang="en-US" dirty="0"/>
          </a:p>
          <a:p>
            <a:pPr lvl="1"/>
            <a:r>
              <a:rPr lang="el-GR" dirty="0"/>
              <a:t>η πολύ άνιση κατανομή του πλούτου στις αναπτυσσόμενες χώρες,</a:t>
            </a:r>
            <a:endParaRPr lang="en-US" dirty="0"/>
          </a:p>
          <a:p>
            <a:pPr lvl="1"/>
            <a:r>
              <a:rPr lang="el-GR" dirty="0"/>
              <a:t>οι πολιτικές διασυνδέσεις</a:t>
            </a:r>
            <a:r>
              <a:rPr lang="el-GR" dirty="0" smtClean="0"/>
              <a:t>.</a:t>
            </a:r>
          </a:p>
          <a:p>
            <a:r>
              <a:rPr lang="el-GR" dirty="0" smtClean="0"/>
              <a:t>Σημείωση</a:t>
            </a:r>
            <a:r>
              <a:rPr lang="en-US" dirty="0" smtClean="0"/>
              <a:t>:</a:t>
            </a:r>
            <a:endParaRPr lang="en-US" dirty="0"/>
          </a:p>
          <a:p>
            <a:pPr lvl="1"/>
            <a:r>
              <a:rPr lang="el-GR" dirty="0"/>
              <a:t>Οι ιδρυτές των ομίλων δεν ανήκουν όλοι στην παραδοσιακή αριστοκρατία του χρήματος</a:t>
            </a:r>
            <a:r>
              <a:rPr lang="en-US" dirty="0"/>
              <a:t>.</a:t>
            </a:r>
          </a:p>
          <a:p>
            <a:endParaRPr lang="en-US" dirty="0"/>
          </a:p>
          <a:p>
            <a:pPr marL="457200" lvl="1" indent="0">
              <a:buNone/>
            </a:pPr>
            <a:endParaRPr lang="el-GR" dirty="0" smtClean="0"/>
          </a:p>
        </p:txBody>
      </p:sp>
      <p:sp>
        <p:nvSpPr>
          <p:cNvPr id="4" name="Slide Number Placeholder 3"/>
          <p:cNvSpPr>
            <a:spLocks noGrp="1"/>
          </p:cNvSpPr>
          <p:nvPr>
            <p:ph type="sldNum" sz="quarter" idx="12"/>
          </p:nvPr>
        </p:nvSpPr>
        <p:spPr/>
        <p:txBody>
          <a:bodyPr/>
          <a:lstStyle/>
          <a:p>
            <a:fld id="{53C4726A-630D-4CB4-B088-BAB00F4188E9}" type="slidenum">
              <a:rPr lang="el-GR" smtClean="0"/>
              <a:pPr/>
              <a:t>37</a:t>
            </a:fld>
            <a:endParaRPr lang="el-GR"/>
          </a:p>
        </p:txBody>
      </p:sp>
    </p:spTree>
    <p:extLst>
      <p:ext uri="{BB962C8B-B14F-4D97-AF65-F5344CB8AC3E}">
        <p14:creationId xmlns:p14="http://schemas.microsoft.com/office/powerpoint/2010/main" val="2735669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Επίλογος</a:t>
            </a:r>
            <a:endParaRPr lang="el-GR" dirty="0"/>
          </a:p>
        </p:txBody>
      </p:sp>
      <p:sp>
        <p:nvSpPr>
          <p:cNvPr id="3" name="Content Placeholder 2"/>
          <p:cNvSpPr>
            <a:spLocks noGrp="1"/>
          </p:cNvSpPr>
          <p:nvPr>
            <p:ph idx="1"/>
          </p:nvPr>
        </p:nvSpPr>
        <p:spPr/>
        <p:txBody>
          <a:bodyPr/>
          <a:lstStyle/>
          <a:p>
            <a:r>
              <a:rPr lang="el-GR" dirty="0" smtClean="0"/>
              <a:t>Ένα επιπλέον σημείο</a:t>
            </a:r>
            <a:r>
              <a:rPr lang="en-US" dirty="0" smtClean="0"/>
              <a:t>:</a:t>
            </a:r>
          </a:p>
          <a:p>
            <a:pPr lvl="1"/>
            <a:r>
              <a:rPr lang="el-GR" dirty="0" smtClean="0"/>
              <a:t>Το επιχειρείν στις αναπτυσσόμενες χώρες καλείται συχνά να δημιουργήσει θεσμούς/ υποδομές.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38</a:t>
            </a:fld>
            <a:endParaRPr lang="el-GR"/>
          </a:p>
        </p:txBody>
      </p:sp>
    </p:spTree>
    <p:extLst>
      <p:ext uri="{BB962C8B-B14F-4D97-AF65-F5344CB8AC3E}">
        <p14:creationId xmlns:p14="http://schemas.microsoft.com/office/powerpoint/2010/main" val="8554918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Λέξεις κλειδιά (1 από 2)</a:t>
            </a:r>
            <a:endParaRPr lang="el-GR" dirty="0"/>
          </a:p>
        </p:txBody>
      </p:sp>
      <p:sp>
        <p:nvSpPr>
          <p:cNvPr id="3" name="Θέση περιεχομένου 2"/>
          <p:cNvSpPr>
            <a:spLocks noGrp="1"/>
          </p:cNvSpPr>
          <p:nvPr>
            <p:ph idx="1"/>
          </p:nvPr>
        </p:nvSpPr>
        <p:spPr/>
        <p:txBody>
          <a:bodyPr>
            <a:normAutofit/>
          </a:bodyPr>
          <a:lstStyle/>
          <a:p>
            <a:pPr lvl="0"/>
            <a:r>
              <a:rPr lang="el-GR" dirty="0"/>
              <a:t>William Baumol</a:t>
            </a:r>
            <a:endParaRPr lang="el-GR" b="1" dirty="0"/>
          </a:p>
          <a:p>
            <a:pPr lvl="0"/>
            <a:r>
              <a:rPr lang="el-GR" dirty="0"/>
              <a:t>Nathaniel Leff</a:t>
            </a:r>
            <a:endParaRPr lang="el-GR" b="1" dirty="0"/>
          </a:p>
          <a:p>
            <a:pPr lvl="0"/>
            <a:r>
              <a:rPr lang="el-GR" dirty="0"/>
              <a:t>κατανομή της επιχειρηματικότητας</a:t>
            </a:r>
            <a:endParaRPr lang="el-GR" b="1" dirty="0"/>
          </a:p>
          <a:p>
            <a:pPr lvl="0"/>
            <a:r>
              <a:rPr lang="el-GR" dirty="0"/>
              <a:t>προσοδοθηρία</a:t>
            </a:r>
            <a:endParaRPr lang="el-GR" b="1" dirty="0"/>
          </a:p>
          <a:p>
            <a:pPr lvl="0"/>
            <a:r>
              <a:rPr lang="el-GR" dirty="0"/>
              <a:t>οικονομική πολιτική	</a:t>
            </a:r>
            <a:endParaRPr lang="el-GR" b="1" dirty="0"/>
          </a:p>
          <a:p>
            <a:pPr lvl="0"/>
            <a:r>
              <a:rPr lang="el-GR" dirty="0"/>
              <a:t>Οι κανόνες του </a:t>
            </a:r>
            <a:r>
              <a:rPr lang="el-GR" dirty="0" smtClean="0"/>
              <a:t>παιχνιδιού</a:t>
            </a:r>
            <a:endParaRPr lang="el-GR" b="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39</a:t>
            </a:fld>
            <a:endParaRPr lang="el-GR"/>
          </a:p>
        </p:txBody>
      </p:sp>
    </p:spTree>
    <p:extLst>
      <p:ext uri="{BB962C8B-B14F-4D97-AF65-F5344CB8AC3E}">
        <p14:creationId xmlns:p14="http://schemas.microsoft.com/office/powerpoint/2010/main" val="53321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Σκοποί  ενότητας</a:t>
            </a:r>
            <a:endParaRPr lang="el-GR"/>
          </a:p>
        </p:txBody>
      </p:sp>
      <p:sp>
        <p:nvSpPr>
          <p:cNvPr id="3" name="Content Placeholder 2"/>
          <p:cNvSpPr>
            <a:spLocks noGrp="1"/>
          </p:cNvSpPr>
          <p:nvPr>
            <p:ph idx="1"/>
          </p:nvPr>
        </p:nvSpPr>
        <p:spPr/>
        <p:txBody>
          <a:bodyPr>
            <a:normAutofit fontScale="92500" lnSpcReduction="10000"/>
          </a:bodyPr>
          <a:lstStyle/>
          <a:p>
            <a:r>
              <a:rPr lang="el-GR" altLang="x-none" dirty="0" smtClean="0"/>
              <a:t>Κατανόηση της σχέση μεταξύ Επιχειρηματικότητας και Οικονομικής Ανάπτυξης.</a:t>
            </a:r>
          </a:p>
          <a:p>
            <a:pPr lvl="1"/>
            <a:r>
              <a:rPr lang="el-GR" altLang="x-none" dirty="0"/>
              <a:t>Αναφορά στη σχέση οικονομικής πολιτικής και επιχειρηματικότητας.</a:t>
            </a:r>
          </a:p>
          <a:p>
            <a:pPr lvl="1"/>
            <a:r>
              <a:rPr lang="el-GR" altLang="x-none" dirty="0"/>
              <a:t>Αναφορά στη σχέση νοοτροπίας και επιχειρηματικότητας.</a:t>
            </a:r>
          </a:p>
          <a:p>
            <a:pPr lvl="1"/>
            <a:r>
              <a:rPr lang="el-GR" altLang="x-none" dirty="0"/>
              <a:t>Σύντομη ανάλυση μέσα από ιστορικά παραδείγματα (Αρχαία Ρώμη, Αυτοκρατορική Κίνα</a:t>
            </a:r>
            <a:r>
              <a:rPr lang="el-GR" altLang="x-none" dirty="0" smtClean="0"/>
              <a:t>).</a:t>
            </a:r>
            <a:endParaRPr lang="en-US" altLang="x-none" dirty="0" smtClean="0"/>
          </a:p>
          <a:p>
            <a:r>
              <a:rPr lang="el-GR" altLang="x-none" dirty="0" smtClean="0"/>
              <a:t>Έμφαση στο ρόλο των επιχειρηματικών ομίλων στις αναπτυσσόμενες χώρες.</a:t>
            </a: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24052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Λέξεις κλειδιά (2 από 2)</a:t>
            </a:r>
            <a:endParaRPr lang="el-GR" dirty="0"/>
          </a:p>
        </p:txBody>
      </p:sp>
      <p:sp>
        <p:nvSpPr>
          <p:cNvPr id="3" name="Θέση περιεχομένου 2"/>
          <p:cNvSpPr>
            <a:spLocks noGrp="1"/>
          </p:cNvSpPr>
          <p:nvPr>
            <p:ph idx="1"/>
          </p:nvPr>
        </p:nvSpPr>
        <p:spPr/>
        <p:txBody>
          <a:bodyPr>
            <a:normAutofit/>
          </a:bodyPr>
          <a:lstStyle/>
          <a:p>
            <a:pPr lvl="0"/>
            <a:r>
              <a:rPr lang="el-GR" dirty="0" smtClean="0"/>
              <a:t>Αυτοκρατορική Κίνα</a:t>
            </a:r>
            <a:endParaRPr lang="el-GR" b="1" dirty="0" smtClean="0"/>
          </a:p>
          <a:p>
            <a:pPr lvl="0"/>
            <a:r>
              <a:rPr lang="el-GR" dirty="0" smtClean="0"/>
              <a:t>Μεσαιωνική Ευρώπη</a:t>
            </a:r>
            <a:endParaRPr lang="el-GR" b="1" dirty="0" smtClean="0"/>
          </a:p>
          <a:p>
            <a:pPr lvl="0"/>
            <a:r>
              <a:rPr lang="el-GR" dirty="0" smtClean="0"/>
              <a:t>Κεντρικές Υποθέσεις</a:t>
            </a:r>
            <a:endParaRPr lang="el-GR" b="1" dirty="0" smtClean="0"/>
          </a:p>
          <a:p>
            <a:pPr lvl="0"/>
            <a:r>
              <a:rPr lang="el-GR" dirty="0" smtClean="0"/>
              <a:t>Κράτος</a:t>
            </a:r>
            <a:endParaRPr lang="el-GR" b="1" dirty="0" smtClean="0"/>
          </a:p>
          <a:p>
            <a:pPr lvl="0"/>
            <a:r>
              <a:rPr lang="el-GR" dirty="0" smtClean="0"/>
              <a:t>Επιχειρηματικοί όμιλοι</a:t>
            </a:r>
            <a:endParaRPr lang="el-GR" b="1" dirty="0" smtClean="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40</a:t>
            </a:fld>
            <a:endParaRPr lang="el-GR"/>
          </a:p>
        </p:txBody>
      </p:sp>
    </p:spTree>
    <p:extLst>
      <p:ext uri="{BB962C8B-B14F-4D97-AF65-F5344CB8AC3E}">
        <p14:creationId xmlns:p14="http://schemas.microsoft.com/office/powerpoint/2010/main" val="2172431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altLang="en-US" dirty="0"/>
              <a:t>Τέλος Ενότητας #</a:t>
            </a:r>
            <a:r>
              <a:rPr lang="en-US" altLang="en-US" dirty="0"/>
              <a:t> </a:t>
            </a:r>
            <a:r>
              <a:rPr lang="el-GR" altLang="en-US" dirty="0" smtClean="0"/>
              <a:t>2</a:t>
            </a:r>
            <a:endParaRPr lang="el-GR" dirty="0"/>
          </a:p>
        </p:txBody>
      </p:sp>
      <p:sp>
        <p:nvSpPr>
          <p:cNvPr id="6" name="Θέση κειμένου 5"/>
          <p:cNvSpPr txBox="1">
            <a:spLocks noGrp="1"/>
          </p:cNvSpPr>
          <p:nvPr>
            <p:ph type="subTitle" idx="1"/>
          </p:nvPr>
        </p:nvSpPr>
        <p:spPr>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200" b="1" dirty="0"/>
              <a:t>Μάθημα: </a:t>
            </a:r>
            <a:r>
              <a:rPr lang="el-GR" sz="2200" dirty="0"/>
              <a:t>Επιχειρηματικότητα, </a:t>
            </a:r>
            <a:r>
              <a:rPr lang="el-GR" sz="2200" b="1" dirty="0"/>
              <a:t>Ενότητα # </a:t>
            </a:r>
            <a:r>
              <a:rPr lang="el-GR" sz="2200" b="1" dirty="0" smtClean="0"/>
              <a:t>2: </a:t>
            </a:r>
            <a:r>
              <a:rPr lang="el-GR" sz="2000" dirty="0"/>
              <a:t>Θεωρία και Ιστορία</a:t>
            </a:r>
            <a:r>
              <a:rPr lang="en-US" sz="2000" dirty="0"/>
              <a:t>.</a:t>
            </a:r>
            <a:endParaRPr lang="el-GR" sz="2000" dirty="0"/>
          </a:p>
          <a:p>
            <a:r>
              <a:rPr lang="el-GR" sz="2000" dirty="0"/>
              <a:t>Επιχειρηματικότητα και οικονομική ανάπτυξη</a:t>
            </a:r>
          </a:p>
          <a:p>
            <a:r>
              <a:rPr lang="el-GR" sz="2200" b="1" dirty="0" smtClean="0"/>
              <a:t>Διδάσκουσά</a:t>
            </a:r>
            <a:r>
              <a:rPr lang="el-GR" sz="2200" b="1" dirty="0"/>
              <a:t>: </a:t>
            </a:r>
            <a:r>
              <a:rPr lang="el-GR" sz="2200" dirty="0"/>
              <a:t>Ιωάννα Σαπφώ Πεπελάση, </a:t>
            </a:r>
            <a:r>
              <a:rPr lang="el-GR" sz="2200" b="1" dirty="0"/>
              <a:t>Τμήμα: </a:t>
            </a:r>
            <a:r>
              <a:rPr lang="el-GR" sz="2200" dirty="0"/>
              <a:t>Οικονομικής Επιστήμης</a:t>
            </a:r>
          </a:p>
          <a:p>
            <a:pPr algn="l"/>
            <a:endParaRPr lang="el-GR" sz="2400" dirty="0" smtClean="0"/>
          </a:p>
          <a:p>
            <a:pPr algn="l"/>
            <a:endParaRPr lang="el-GR" sz="2400"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6025" y="5836342"/>
            <a:ext cx="15351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394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dirty="0" smtClean="0"/>
              <a:t>Η </a:t>
            </a:r>
            <a:r>
              <a:rPr lang="el-GR" dirty="0"/>
              <a:t>επιχειρηματικότητα στη μακρά </a:t>
            </a:r>
            <a:r>
              <a:rPr lang="el-GR" dirty="0" smtClean="0"/>
              <a:t>διάρκεια</a:t>
            </a:r>
            <a:r>
              <a:rPr lang="el-GR" dirty="0"/>
              <a:t> </a:t>
            </a:r>
            <a:r>
              <a:rPr lang="el-GR" dirty="0" smtClean="0"/>
              <a:t>κατά </a:t>
            </a:r>
            <a:r>
              <a:rPr lang="en-US" dirty="0" smtClean="0"/>
              <a:t>William Baumol</a:t>
            </a:r>
          </a:p>
          <a:p>
            <a:r>
              <a:rPr lang="el-GR" dirty="0" smtClean="0"/>
              <a:t>Επιχειρηματικοί όμιλοι</a:t>
            </a:r>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152573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fontScale="90000"/>
          </a:bodyPr>
          <a:lstStyle/>
          <a:p>
            <a:pPr algn="l"/>
            <a:r>
              <a:rPr lang="el-GR" dirty="0"/>
              <a:t>Η επιχειρηματικότητα στη μακρά διάρκεια κατά </a:t>
            </a:r>
            <a:r>
              <a:rPr lang="en-US" dirty="0"/>
              <a:t>William Baumol</a:t>
            </a:r>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200" b="1" dirty="0" smtClean="0"/>
              <a:t>Μάθημα: </a:t>
            </a:r>
            <a:r>
              <a:rPr lang="el-GR" sz="2200" dirty="0" smtClean="0"/>
              <a:t>Επιχειρηματικότητα, </a:t>
            </a:r>
            <a:r>
              <a:rPr lang="el-GR" sz="2200" b="1" dirty="0" smtClean="0"/>
              <a:t>Ενότητα # 2: </a:t>
            </a:r>
            <a:r>
              <a:rPr lang="el-GR" sz="2000" dirty="0"/>
              <a:t>Θεωρία και Ιστορία.</a:t>
            </a:r>
          </a:p>
          <a:p>
            <a:pPr algn="l"/>
            <a:r>
              <a:rPr lang="el-GR" sz="2000" dirty="0"/>
              <a:t>Επιχειρηματικότητα και οικονομική ανάπτυξη</a:t>
            </a:r>
          </a:p>
          <a:p>
            <a:pPr algn="l"/>
            <a:r>
              <a:rPr lang="el-GR" sz="2200" b="1" dirty="0" smtClean="0"/>
              <a:t>Διδάσκουσά</a:t>
            </a:r>
            <a:r>
              <a:rPr lang="el-GR" sz="2200" b="1" dirty="0" smtClean="0"/>
              <a:t>: </a:t>
            </a:r>
            <a:r>
              <a:rPr lang="el-GR" sz="2200" dirty="0"/>
              <a:t>Ιωάννα Σαπφώ Πεπελάση</a:t>
            </a:r>
            <a:r>
              <a:rPr lang="el-GR" sz="2200" dirty="0" smtClean="0"/>
              <a:t>, </a:t>
            </a:r>
            <a:r>
              <a:rPr lang="el-GR" sz="2200" b="1" dirty="0"/>
              <a:t>Τμήμα: </a:t>
            </a:r>
            <a:r>
              <a:rPr lang="el-GR" sz="2200" dirty="0" smtClean="0"/>
              <a:t>Οικονομικής Επιστήμης</a:t>
            </a:r>
            <a:endParaRPr lang="el-GR" sz="2200" dirty="0"/>
          </a:p>
        </p:txBody>
      </p:sp>
    </p:spTree>
    <p:extLst>
      <p:ext uri="{BB962C8B-B14F-4D97-AF65-F5344CB8AC3E}">
        <p14:creationId xmlns:p14="http://schemas.microsoft.com/office/powerpoint/2010/main" val="1050599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Επιχειρηματικότητα και Οικονομική Ανάπτυξη</a:t>
            </a:r>
            <a:endParaRPr lang="el-GR" dirty="0"/>
          </a:p>
        </p:txBody>
      </p:sp>
      <p:sp>
        <p:nvSpPr>
          <p:cNvPr id="3" name="Content Placeholder 2"/>
          <p:cNvSpPr>
            <a:spLocks noGrp="1"/>
          </p:cNvSpPr>
          <p:nvPr>
            <p:ph idx="1"/>
          </p:nvPr>
        </p:nvSpPr>
        <p:spPr/>
        <p:txBody>
          <a:bodyPr>
            <a:normAutofit fontScale="92500"/>
          </a:bodyPr>
          <a:lstStyle/>
          <a:p>
            <a:r>
              <a:rPr lang="el-GR" dirty="0"/>
              <a:t>Η επιχειρηματικότητα στη μακρά διάρκεια</a:t>
            </a:r>
            <a:r>
              <a:rPr lang="en-US" dirty="0"/>
              <a:t>: </a:t>
            </a:r>
            <a:r>
              <a:rPr lang="el-GR" dirty="0"/>
              <a:t>Διάκριση μεταξύ παραγωγικής, με παραγωγικής και καταστροφικής επιχειρηματικότητας κατά </a:t>
            </a:r>
            <a:r>
              <a:rPr lang="en-US" dirty="0"/>
              <a:t>William Baumol, NYU, 1990 (JPE)</a:t>
            </a:r>
          </a:p>
          <a:p>
            <a:r>
              <a:rPr lang="el-GR" dirty="0"/>
              <a:t>Ο ρόλος του επιχειρηματία στις αναπτυσσόμενες χώρες «σήμερα» κατά </a:t>
            </a:r>
            <a:r>
              <a:rPr lang="en-US" dirty="0"/>
              <a:t>Nathaniel Leff, “Entrepreneurship and Economic Development: The Problem Revisited” Columbia University 1979 (JEL</a:t>
            </a:r>
            <a:r>
              <a:rPr lang="en-US"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a:t>
            </a:fld>
            <a:endParaRPr lang="el-GR"/>
          </a:p>
        </p:txBody>
      </p:sp>
    </p:spTree>
    <p:extLst>
      <p:ext uri="{BB962C8B-B14F-4D97-AF65-F5344CB8AC3E}">
        <p14:creationId xmlns:p14="http://schemas.microsoft.com/office/powerpoint/2010/main" val="1885318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Κεντρικά σημεία </a:t>
            </a:r>
            <a:r>
              <a:rPr lang="en-US" dirty="0" smtClean="0"/>
              <a:t>Baumol</a:t>
            </a:r>
            <a:r>
              <a:rPr lang="el-GR" dirty="0" smtClean="0"/>
              <a:t> (1 από 2)</a:t>
            </a:r>
            <a:endParaRPr lang="el-GR" dirty="0"/>
          </a:p>
        </p:txBody>
      </p:sp>
      <p:sp>
        <p:nvSpPr>
          <p:cNvPr id="3" name="Content Placeholder 2"/>
          <p:cNvSpPr>
            <a:spLocks noGrp="1"/>
          </p:cNvSpPr>
          <p:nvPr>
            <p:ph idx="1"/>
          </p:nvPr>
        </p:nvSpPr>
        <p:spPr/>
        <p:txBody>
          <a:bodyPr>
            <a:normAutofit/>
          </a:bodyPr>
          <a:lstStyle/>
          <a:p>
            <a:r>
              <a:rPr lang="el-GR" dirty="0" smtClean="0"/>
              <a:t>Για μια οικονομία, η κατανομή της επιχειρηματικότητας είναι πιο σημαντική από το μέγεθος της συνολικής προσφοράς της.</a:t>
            </a:r>
            <a:endParaRPr lang="el-GR" dirty="0"/>
          </a:p>
          <a:p>
            <a:r>
              <a:rPr lang="el-GR" dirty="0" smtClean="0"/>
              <a:t>Η διανομή δηλαδή μεταξύ</a:t>
            </a:r>
            <a:r>
              <a:rPr lang="en-US" dirty="0" smtClean="0"/>
              <a:t>:</a:t>
            </a:r>
          </a:p>
          <a:p>
            <a:pPr lvl="1"/>
            <a:r>
              <a:rPr lang="el-GR" dirty="0" smtClean="0"/>
              <a:t>παραγωγικών δραστηριοτήτων (καινοτομία) </a:t>
            </a:r>
            <a:endParaRPr lang="en-US" dirty="0" smtClean="0"/>
          </a:p>
          <a:p>
            <a:pPr lvl="1"/>
            <a:r>
              <a:rPr lang="el-GR" dirty="0" smtClean="0"/>
              <a:t>και των μη  παραγωγικών δραστηριοτήτων (προσοδοθηρίας</a:t>
            </a:r>
            <a:r>
              <a:rPr lang="en-US" dirty="0" smtClean="0"/>
              <a:t> (“rent- seeking”</a:t>
            </a:r>
            <a:r>
              <a:rPr lang="el-GR" dirty="0" smtClean="0"/>
              <a:t>)</a:t>
            </a:r>
            <a:r>
              <a:rPr lang="en-US" dirty="0" smtClean="0"/>
              <a:t>) </a:t>
            </a:r>
            <a:r>
              <a:rPr lang="el-GR" dirty="0" smtClean="0"/>
              <a:t>ή το «οργανωμένο έγκλημα»</a:t>
            </a:r>
            <a:r>
              <a:rPr lang="en-US" dirty="0" smtClean="0"/>
              <a:t>.</a:t>
            </a:r>
          </a:p>
        </p:txBody>
      </p:sp>
      <p:sp>
        <p:nvSpPr>
          <p:cNvPr id="4" name="Slide Number Placeholder 3"/>
          <p:cNvSpPr>
            <a:spLocks noGrp="1"/>
          </p:cNvSpPr>
          <p:nvPr>
            <p:ph type="sldNum" sz="quarter" idx="12"/>
          </p:nvPr>
        </p:nvSpPr>
        <p:spPr/>
        <p:txBody>
          <a:bodyPr/>
          <a:lstStyle/>
          <a:p>
            <a:fld id="{53C4726A-630D-4CB4-B088-BAB00F4188E9}" type="slidenum">
              <a:rPr lang="el-GR" smtClean="0"/>
              <a:pPr/>
              <a:t>8</a:t>
            </a:fld>
            <a:endParaRPr lang="el-GR"/>
          </a:p>
        </p:txBody>
      </p:sp>
    </p:spTree>
    <p:extLst>
      <p:ext uri="{BB962C8B-B14F-4D97-AF65-F5344CB8AC3E}">
        <p14:creationId xmlns:p14="http://schemas.microsoft.com/office/powerpoint/2010/main" val="296272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Κεντρικά σημεία </a:t>
            </a:r>
            <a:r>
              <a:rPr lang="en-US" dirty="0" smtClean="0"/>
              <a:t>Baumol</a:t>
            </a:r>
            <a:r>
              <a:rPr lang="el-GR" dirty="0" smtClean="0"/>
              <a:t> (2 από 2)</a:t>
            </a:r>
            <a:endParaRPr lang="el-GR" dirty="0"/>
          </a:p>
        </p:txBody>
      </p:sp>
      <p:sp>
        <p:nvSpPr>
          <p:cNvPr id="3" name="Θέση περιεχομένου 2"/>
          <p:cNvSpPr>
            <a:spLocks noGrp="1"/>
          </p:cNvSpPr>
          <p:nvPr>
            <p:ph idx="1"/>
          </p:nvPr>
        </p:nvSpPr>
        <p:spPr/>
        <p:txBody>
          <a:bodyPr>
            <a:normAutofit lnSpcReduction="10000"/>
          </a:bodyPr>
          <a:lstStyle/>
          <a:p>
            <a:r>
              <a:rPr lang="el-GR" dirty="0"/>
              <a:t>Η οικονομική πολιτική μπορεί να επηρεάσει περισσότερο τη σύνθεση της διανομής της επιχειρηματικότητας παρά το συνολικό επίπεδο προσφοράς της επιχειρηματικότητας, μέσω της δημιουργίας ενός θεσμικού πλαισίου που να επιβραβεύει την παραγωγική επιχειρηματικότητα.</a:t>
            </a:r>
          </a:p>
          <a:p>
            <a:pPr lvl="1"/>
            <a:r>
              <a:rPr lang="el-GR" dirty="0" smtClean="0"/>
              <a:t>Αντλεί στοιχειά </a:t>
            </a:r>
            <a:r>
              <a:rPr lang="el-GR" dirty="0"/>
              <a:t>από Αρχαία Ρώμη, Κίνα, Μεσαίωνα και Αναγέννηση για να στηρίξει την υπόθεσή του.</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a:p>
        </p:txBody>
      </p:sp>
    </p:spTree>
    <p:extLst>
      <p:ext uri="{BB962C8B-B14F-4D97-AF65-F5344CB8AC3E}">
        <p14:creationId xmlns:p14="http://schemas.microsoft.com/office/powerpoint/2010/main" val="22163566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7/6/2014 10:54:15 μμ"/>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AA6BC7F-B0F9-44A9-A02A-728AD0AF459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4010</TotalTime>
  <Words>1871</Words>
  <Application>Microsoft Office PowerPoint</Application>
  <PresentationFormat>Προβολή στην οθόνη (4:3)</PresentationFormat>
  <Paragraphs>221</Paragraphs>
  <Slides>41</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Θέμα του Office</vt:lpstr>
      <vt:lpstr>Επιχειρηματικότητα </vt:lpstr>
      <vt:lpstr>Άδειες Χρήσης</vt:lpstr>
      <vt:lpstr>Χρηματοδότηση</vt:lpstr>
      <vt:lpstr>Σκοποί  ενότητας</vt:lpstr>
      <vt:lpstr>Περιεχόμενα ενότητας</vt:lpstr>
      <vt:lpstr>Η επιχειρηματικότητα στη μακρά διάρκεια κατά William Baumol</vt:lpstr>
      <vt:lpstr>Επιχειρηματικότητα και Οικονομική Ανάπτυξη</vt:lpstr>
      <vt:lpstr>Κεντρικά σημεία Baumol (1 από 2)</vt:lpstr>
      <vt:lpstr>Κεντρικά σημεία Baumol (2 από 2)</vt:lpstr>
      <vt:lpstr>Κοινός τόπος</vt:lpstr>
      <vt:lpstr> Η ανάλυση εδώ διαφέρει</vt:lpstr>
      <vt:lpstr>Εισαγωγικός Ορισμός</vt:lpstr>
      <vt:lpstr>Κεντρική Υπόθεση Baumol</vt:lpstr>
      <vt:lpstr>Βάση της θεωρίας του Baumol</vt:lpstr>
      <vt:lpstr>Τα λόγια του Σουμπέτερ (1 από 2)</vt:lpstr>
      <vt:lpstr>Τα λόγια του Σουμπέτερ (2 από 2)</vt:lpstr>
      <vt:lpstr>Κεντρικές υποθέσεις Baumol 1 και 2</vt:lpstr>
      <vt:lpstr>Αρχαία Ρώμη</vt:lpstr>
      <vt:lpstr>Αυτοκρατορική Κίνα (1 από 5)</vt:lpstr>
      <vt:lpstr>Αυτοκρατορική Κίνα (2 από 5)</vt:lpstr>
      <vt:lpstr>Αυτοκρατορική Κίνα (3 από 5)</vt:lpstr>
      <vt:lpstr>Αυτοκρατορική Κίνα (4 από 5)</vt:lpstr>
      <vt:lpstr>Αυτοκρατορική Κίνα (5 από 5)</vt:lpstr>
      <vt:lpstr>Πρώιμη Μεσαιωνική Ευρώπη (1 από 2)</vt:lpstr>
      <vt:lpstr>Πρώιμη Μεσαιωνική Ευρώπη (2 από 2)</vt:lpstr>
      <vt:lpstr>Προσοδοθηρία στην πρώιμη περίοδο (1 από 3)</vt:lpstr>
      <vt:lpstr>Προσοδοθηρία στην πρώιμη περίοδο (2 από 3)</vt:lpstr>
      <vt:lpstr>Προσοδοθηρία στην πρώιμη περίοδο (3 από 3)</vt:lpstr>
      <vt:lpstr>Κεντρική Υπόθεση  Baumol 3</vt:lpstr>
      <vt:lpstr>Nathaniel Leff</vt:lpstr>
      <vt:lpstr>Επιχειρηματικοί όμιλοι</vt:lpstr>
      <vt:lpstr>Χαρακτηριστικά επιχειρηματικών ομίλων (1 από 3)</vt:lpstr>
      <vt:lpstr>Χαρακτηριστικά επιχειρηματικών ομίλων (2 από 3)</vt:lpstr>
      <vt:lpstr>Χαρακτηριστικά επιχειρηματικών ομίλων (3 από 3)</vt:lpstr>
      <vt:lpstr>Ρόλος των επιχειρηματικών ομίλων στις αναπτυσσόμενες χώρες (1 από 3)</vt:lpstr>
      <vt:lpstr>Ρόλος των επιχειρηματικών ομίλων στις αναπτυσσόμενες χώρες (2 από 3)</vt:lpstr>
      <vt:lpstr>Ρόλος των επιχειρηματικών ομίλων στις αναπτυσσόμενες χώρες (3 από 3)</vt:lpstr>
      <vt:lpstr>Επίλογος</vt:lpstr>
      <vt:lpstr>Λέξεις κλειδιά (1 από 2)</vt:lpstr>
      <vt:lpstr>Λέξεις κλειδιά (2 από 2)</vt:lpstr>
      <vt:lpstr>Τέλος Ενότητας # 2</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dc:title>
  <dc:subject>Θέματα Συστημάτων Πολυμέσων</dc:subject>
  <dc:creator>Γεώργιος K. Πολύζος</dc:creator>
  <cp:keywords>Μέσα; αισθήσεις; πολυμέσα; ομότιμα συστήματα; συστήματα πελάτη-εξυπηρετητή</cp:keywords>
  <cp:lastModifiedBy>Stylia Krokida</cp:lastModifiedBy>
  <cp:revision>393</cp:revision>
  <cp:lastPrinted>2014-02-16T13:16:25Z</cp:lastPrinted>
  <dcterms:created xsi:type="dcterms:W3CDTF">2012-09-06T09:03:05Z</dcterms:created>
  <dcterms:modified xsi:type="dcterms:W3CDTF">2015-12-09T21:07:13Z</dcterms:modified>
</cp:coreProperties>
</file>