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3"/>
  </p:notesMasterIdLst>
  <p:sldIdLst>
    <p:sldId id="256" r:id="rId3"/>
    <p:sldId id="259" r:id="rId4"/>
    <p:sldId id="257" r:id="rId5"/>
    <p:sldId id="261" r:id="rId6"/>
    <p:sldId id="262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536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537" r:id="rId38"/>
    <p:sldId id="474" r:id="rId39"/>
    <p:sldId id="475" r:id="rId40"/>
    <p:sldId id="476" r:id="rId41"/>
    <p:sldId id="477" r:id="rId42"/>
    <p:sldId id="478" r:id="rId43"/>
    <p:sldId id="479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6" r:id="rId61"/>
    <p:sldId id="497" r:id="rId62"/>
    <p:sldId id="498" r:id="rId63"/>
    <p:sldId id="499" r:id="rId64"/>
    <p:sldId id="500" r:id="rId65"/>
    <p:sldId id="501" r:id="rId66"/>
    <p:sldId id="502" r:id="rId67"/>
    <p:sldId id="503" r:id="rId68"/>
    <p:sldId id="538" r:id="rId69"/>
    <p:sldId id="504" r:id="rId70"/>
    <p:sldId id="505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3" r:id="rId79"/>
    <p:sldId id="514" r:id="rId80"/>
    <p:sldId id="515" r:id="rId81"/>
    <p:sldId id="516" r:id="rId82"/>
    <p:sldId id="517" r:id="rId83"/>
    <p:sldId id="518" r:id="rId84"/>
    <p:sldId id="519" r:id="rId85"/>
    <p:sldId id="520" r:id="rId86"/>
    <p:sldId id="521" r:id="rId87"/>
    <p:sldId id="522" r:id="rId88"/>
    <p:sldId id="523" r:id="rId89"/>
    <p:sldId id="524" r:id="rId90"/>
    <p:sldId id="525" r:id="rId91"/>
    <p:sldId id="526" r:id="rId92"/>
    <p:sldId id="527" r:id="rId93"/>
    <p:sldId id="528" r:id="rId94"/>
    <p:sldId id="529" r:id="rId95"/>
    <p:sldId id="530" r:id="rId96"/>
    <p:sldId id="531" r:id="rId97"/>
    <p:sldId id="532" r:id="rId98"/>
    <p:sldId id="533" r:id="rId99"/>
    <p:sldId id="534" r:id="rId100"/>
    <p:sldId id="535" r:id="rId101"/>
    <p:sldId id="354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8" autoAdjust="0"/>
    <p:restoredTop sz="0" autoAdjust="0"/>
  </p:normalViewPr>
  <p:slideViewPr>
    <p:cSldViewPr>
      <p:cViewPr>
        <p:scale>
          <a:sx n="81" d="100"/>
          <a:sy n="81" d="100"/>
        </p:scale>
        <p:origin x="-117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5.xml"/><Relationship Id="rId3" Type="http://schemas.openxmlformats.org/officeDocument/2006/relationships/slide" Target="slides/slide60.xml"/><Relationship Id="rId7" Type="http://schemas.openxmlformats.org/officeDocument/2006/relationships/slide" Target="slides/slide64.xml"/><Relationship Id="rId2" Type="http://schemas.openxmlformats.org/officeDocument/2006/relationships/slide" Target="slides/slide59.xml"/><Relationship Id="rId1" Type="http://schemas.openxmlformats.org/officeDocument/2006/relationships/slide" Target="slides/slide8.xml"/><Relationship Id="rId6" Type="http://schemas.openxmlformats.org/officeDocument/2006/relationships/slide" Target="slides/slide63.xml"/><Relationship Id="rId5" Type="http://schemas.openxmlformats.org/officeDocument/2006/relationships/slide" Target="slides/slide62.xml"/><Relationship Id="rId4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matrix</a:t>
            </a:r>
            <a:r>
              <a:rPr lang="en-US" baseline="0" dirty="0" smtClean="0"/>
              <a:t> with everything sorted according to cluster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570D6-1261-4485-8299-3A0BAFC82B00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869DFB-1741-43D9-90CC-7029B46B7B6A}" type="slidenum">
              <a:rPr lang="en-US" sz="1300">
                <a:latin typeface="Times New Roman" pitchFamily="18" charset="0"/>
              </a:rPr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7713" cy="3419475"/>
          </a:xfrm>
          <a:ln w="12700" cap="flat">
            <a:solidFill>
              <a:schemeClr val="tx1"/>
            </a:solidFill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78" tIns="44538" rIns="89078" bIns="44538"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AC40DA-1270-4F1F-940C-E00B41BC0883}" type="slidenum">
              <a:rPr lang="en-US" sz="1300">
                <a:latin typeface="Times New Roman" pitchFamily="18" charset="0"/>
              </a:rPr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10/19/2015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0010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125538"/>
            <a:ext cx="8785225" cy="53276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1A6-A85D-4C3D-99EC-CB22B8F73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M. Vazirgiannis, </a:t>
            </a:r>
            <a:r>
              <a:rPr lang="en-GB" smtClean="0"/>
              <a:t>LIX/POLYTECHNIQUE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6FAC-945B-43D9-8BB6-0A559DDA13FF}" type="datetime1">
              <a:rPr lang="el-GR"/>
              <a:pPr>
                <a:defRPr/>
              </a:pPr>
              <a:t>19/10/2015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2755"/>
      </p:ext>
    </p:extLst>
  </p:cSld>
  <p:clrMapOvr>
    <a:masterClrMapping/>
  </p:clrMapOvr>
  <p:transition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0010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316412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125538"/>
            <a:ext cx="4316413" cy="53276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6865-BA92-4219-82FC-00AC13BD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M. Vazirgiannis, </a:t>
            </a:r>
            <a:r>
              <a:rPr lang="en-GB" smtClean="0"/>
              <a:t>LIX/POLYTECHNIQUE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D868-3ADB-437A-9EA0-AFB0C8BC7100}" type="datetime1">
              <a:rPr lang="el-GR"/>
              <a:pPr>
                <a:defRPr/>
              </a:pPr>
              <a:t>19/10/2015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2301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xpectation-maximization_algorithm" TargetMode="Externa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en.wikipedia.org/math/bb25349f7219a9449816896cc009da6c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en.wikipedia.org/math/41e34dbc29497d53fd84784e23ec8419.png" TargetMode="Externa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44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4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1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Εξόρυξη γνώσης από Βάσεις Δεδομένων και τον Παγκόσμιο Ιστό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n-US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Unsupervised Learning (Clustering)</a:t>
            </a:r>
            <a:endParaRPr lang="el-GR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Μιχάλης </a:t>
            </a:r>
            <a:r>
              <a:rPr lang="el-GR" sz="2800" dirty="0" err="1" smtClean="0"/>
              <a:t>Βαζιργιάννης</a:t>
            </a:r>
            <a:endParaRPr lang="en-US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/>
              <a:t>Προπτυχιακό Πρόγραμμα Σπουδών “Πληροφορικής”</a:t>
            </a:r>
            <a:endParaRPr lang="el-GR" sz="2800" b="1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Clustering useful?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51495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200" dirty="0" smtClean="0"/>
              <a:t> “Discovery” of new knowledge from data</a:t>
            </a:r>
          </a:p>
          <a:p>
            <a:pPr lvl="1" eaLnBrk="1" hangingPunct="1"/>
            <a:r>
              <a:rPr lang="en-US" sz="2000" dirty="0" smtClean="0"/>
              <a:t>Contrast with supervised classification (where labels are known)</a:t>
            </a:r>
          </a:p>
          <a:p>
            <a:pPr lvl="1" eaLnBrk="1" hangingPunct="1"/>
            <a:r>
              <a:rPr lang="en-US" sz="2000" dirty="0" smtClean="0"/>
              <a:t>Long history in the sciences of categories, taxonomies,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Can be very useful for summarizing large data sets </a:t>
            </a:r>
          </a:p>
          <a:p>
            <a:pPr lvl="2" eaLnBrk="1" hangingPunct="1"/>
            <a:r>
              <a:rPr lang="en-US" sz="2000" dirty="0" smtClean="0"/>
              <a:t>For large n and/or high dimensionality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200" dirty="0" smtClean="0"/>
              <a:t>Applications of clustering</a:t>
            </a:r>
          </a:p>
          <a:p>
            <a:pPr lvl="1" eaLnBrk="1" hangingPunct="1"/>
            <a:r>
              <a:rPr lang="en-US" sz="2000" dirty="0" smtClean="0"/>
              <a:t>Discovery of new types of galaxies in astronomical data</a:t>
            </a:r>
          </a:p>
          <a:p>
            <a:pPr lvl="1" eaLnBrk="1" hangingPunct="1"/>
            <a:r>
              <a:rPr lang="en-US" sz="2000" dirty="0" smtClean="0"/>
              <a:t>Clustering of genes with similar expression profiles</a:t>
            </a:r>
          </a:p>
          <a:p>
            <a:pPr lvl="1" eaLnBrk="1" hangingPunct="1"/>
            <a:r>
              <a:rPr lang="en-US" sz="2000" dirty="0" smtClean="0"/>
              <a:t>Cluster pixels in an image into regions of similar intensity</a:t>
            </a:r>
          </a:p>
          <a:p>
            <a:pPr lvl="1" eaLnBrk="1" hangingPunct="1"/>
            <a:r>
              <a:rPr lang="en-US" sz="2000" dirty="0" smtClean="0"/>
              <a:t>Segmentation of customers for an e-commerce store</a:t>
            </a:r>
          </a:p>
          <a:p>
            <a:pPr lvl="1" eaLnBrk="1" hangingPunct="1"/>
            <a:r>
              <a:rPr lang="en-US" sz="2000" dirty="0" smtClean="0"/>
              <a:t>Clustering of documents produced by a search engine</a:t>
            </a:r>
          </a:p>
          <a:p>
            <a:pPr lvl="1" eaLnBrk="1" hangingPunct="1"/>
            <a:r>
              <a:rPr lang="en-US" sz="2000" dirty="0" smtClean="0"/>
              <a:t>…. many more</a:t>
            </a:r>
          </a:p>
          <a:p>
            <a:pPr lvl="1"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49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Εξόρυξη γνώσης από Βάσεις Δεδομένων και τον Παγκόσμιο Ιστό, </a:t>
            </a:r>
            <a:r>
              <a:rPr lang="el-GR" b="1" dirty="0"/>
              <a:t>Ενότητα # </a:t>
            </a:r>
            <a:r>
              <a:rPr lang="en-US" b="1" dirty="0" smtClean="0"/>
              <a:t>4</a:t>
            </a:r>
            <a:r>
              <a:rPr lang="el-GR" b="1" dirty="0" smtClean="0"/>
              <a:t>: </a:t>
            </a:r>
            <a:r>
              <a:rPr lang="en-US" dirty="0"/>
              <a:t>Unsupervised Learning (Clustering)</a:t>
            </a:r>
            <a:endParaRPr lang="el-GR" dirty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Μιχάλης </a:t>
            </a:r>
            <a:r>
              <a:rPr lang="el-GR" dirty="0" err="1" smtClean="0"/>
              <a:t>Βαζιργιάννης</a:t>
            </a:r>
            <a:r>
              <a:rPr lang="el-GR" b="1" dirty="0" smtClean="0"/>
              <a:t>, Τμήμα: </a:t>
            </a:r>
            <a:r>
              <a:rPr lang="el-GR" dirty="0"/>
              <a:t>Προπτυχιακό Πρόγραμμα Σπουδών “Πληροφορικής</a:t>
            </a:r>
            <a:r>
              <a:rPr lang="el-GR" dirty="0" smtClean="0"/>
              <a:t>”</a:t>
            </a:r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Issues in Clustering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1"/>
            <a:ext cx="8001000" cy="530195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Representation: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What types of clusters are we looking for?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Score: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criterion to compare one clustering to another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Optimization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Generally, finding the optimal clustering is NP-hard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Greedy algorithms to optimize score are widely used</a:t>
            </a:r>
          </a:p>
          <a:p>
            <a:pPr lvl="2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Other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Distance function, D(x(</a:t>
            </a:r>
            <a:r>
              <a:rPr lang="en-US" sz="1800" dirty="0" err="1" smtClean="0"/>
              <a:t>i</a:t>
            </a:r>
            <a:r>
              <a:rPr lang="en-US" sz="1800" dirty="0" smtClean="0"/>
              <a:t>),x(j))  critical aspect of clustering, both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distance of pairs of objects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distance of objects from clusters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How is K selected?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Different types of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Real-valued versus categorical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Attribute-valued vectors vs. n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distance matrix</a:t>
            </a:r>
          </a:p>
        </p:txBody>
      </p:sp>
    </p:spTree>
    <p:extLst>
      <p:ext uri="{BB962C8B-B14F-4D97-AF65-F5344CB8AC3E}">
        <p14:creationId xmlns:p14="http://schemas.microsoft.com/office/powerpoint/2010/main" val="39868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96300" cy="5327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Partitional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algorithms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600" dirty="0" smtClean="0"/>
              <a:t>K-Means,</a:t>
            </a: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/>
              <a:t>PAM, CLARA, CLARANS [Ng and Han, VLDB 1994]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Hierarchical algorithms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600" dirty="0" smtClean="0"/>
              <a:t>CURE [</a:t>
            </a:r>
            <a:r>
              <a:rPr lang="en-US" sz="1600" dirty="0" err="1" smtClean="0"/>
              <a:t>Guha</a:t>
            </a:r>
            <a:r>
              <a:rPr lang="en-US" sz="1600" dirty="0" smtClean="0"/>
              <a:t> et al, SIGMOD’98], BIRCH [Zhang et al, SIGMOD’96], CHAMELEON [</a:t>
            </a:r>
            <a:r>
              <a:rPr lang="en-GB" sz="1600" dirty="0" smtClean="0"/>
              <a:t>IEEE Computer, 1999</a:t>
            </a:r>
            <a:r>
              <a:rPr lang="en-US" sz="1600" dirty="0" smtClean="0"/>
              <a:t>]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Density based algorithms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600" dirty="0" smtClean="0"/>
              <a:t>DENCLUE [</a:t>
            </a:r>
            <a:r>
              <a:rPr lang="en-US" sz="1600" dirty="0" err="1" smtClean="0"/>
              <a:t>Hinneburg</a:t>
            </a:r>
            <a:r>
              <a:rPr lang="en-US" sz="1600" dirty="0" smtClean="0"/>
              <a:t>, </a:t>
            </a:r>
            <a:r>
              <a:rPr lang="en-US" sz="1600" dirty="0" err="1" smtClean="0"/>
              <a:t>Keim</a:t>
            </a:r>
            <a:r>
              <a:rPr lang="en-US" sz="1600" dirty="0" smtClean="0"/>
              <a:t>, KDD’98], DBSCAN [Ester et al, KDD 96]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Subspace Clustering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600" dirty="0" smtClean="0"/>
              <a:t>CLIQUE [Agrawal et al, SIGMOD’98], PROCLUS [Agrawal et al, SIGMOD’99], </a:t>
            </a:r>
            <a:r>
              <a:rPr lang="en-US" altLang="zh-CN" sz="1600" dirty="0" smtClean="0">
                <a:ea typeface="宋体" pitchFamily="2" charset="-122"/>
              </a:rPr>
              <a:t>ORCLUS: [Aggarwal, and Yu, SIGMOD</a:t>
            </a:r>
            <a:r>
              <a:rPr lang="en-US" altLang="zh-CN" sz="1600" dirty="0" smtClean="0">
                <a:latin typeface="Comic Sans MS"/>
                <a:ea typeface="宋体" pitchFamily="2" charset="-122"/>
              </a:rPr>
              <a:t>’</a:t>
            </a:r>
            <a:r>
              <a:rPr lang="en-US" altLang="zh-CN" sz="1600" dirty="0" smtClean="0">
                <a:ea typeface="宋体" pitchFamily="2" charset="-122"/>
              </a:rPr>
              <a:t> 00], DOC: [</a:t>
            </a:r>
            <a:r>
              <a:rPr lang="en-US" altLang="zh-CN" sz="1600" dirty="0" err="1" smtClean="0">
                <a:ea typeface="宋体" pitchFamily="2" charset="-122"/>
              </a:rPr>
              <a:t>Procopiuc</a:t>
            </a:r>
            <a:r>
              <a:rPr lang="en-US" altLang="zh-CN" sz="1600" dirty="0" smtClean="0">
                <a:ea typeface="宋体" pitchFamily="2" charset="-122"/>
              </a:rPr>
              <a:t>, Jones, Agarwal, and </a:t>
            </a:r>
            <a:r>
              <a:rPr lang="en-US" altLang="zh-CN" sz="1600" dirty="0" err="1" smtClean="0">
                <a:ea typeface="宋体" pitchFamily="2" charset="-122"/>
              </a:rPr>
              <a:t>Murali</a:t>
            </a:r>
            <a:r>
              <a:rPr lang="en-US" altLang="zh-CN" sz="1600" dirty="0" smtClean="0">
                <a:ea typeface="宋体" pitchFamily="2" charset="-122"/>
              </a:rPr>
              <a:t>, SIGMOD</a:t>
            </a:r>
            <a:r>
              <a:rPr lang="en-US" altLang="zh-CN" sz="1600" dirty="0" smtClean="0">
                <a:latin typeface="Comic Sans MS"/>
                <a:ea typeface="宋体" pitchFamily="2" charset="-122"/>
              </a:rPr>
              <a:t>’</a:t>
            </a:r>
            <a:r>
              <a:rPr lang="en-US" altLang="zh-CN" sz="1600" dirty="0" smtClean="0">
                <a:ea typeface="宋体" pitchFamily="2" charset="-122"/>
              </a:rPr>
              <a:t>02]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Locally adaptive clustering techniques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600" dirty="0" smtClean="0">
                <a:ea typeface="宋体" pitchFamily="2" charset="-122"/>
              </a:rPr>
              <a:t>LAC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Spectral clustering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600" dirty="0" smtClean="0">
                <a:ea typeface="宋体" pitchFamily="2" charset="-122"/>
              </a:rPr>
              <a:t>[Ng, Jordan, Weiss], [Shi/Malik], [Scott/</a:t>
            </a:r>
            <a:r>
              <a:rPr lang="en-US" sz="1600" dirty="0" err="1" smtClean="0">
                <a:ea typeface="宋体" pitchFamily="2" charset="-122"/>
              </a:rPr>
              <a:t>Longuet</a:t>
            </a:r>
            <a:r>
              <a:rPr lang="en-US" sz="1600" dirty="0" smtClean="0">
                <a:ea typeface="宋体" pitchFamily="2" charset="-122"/>
              </a:rPr>
              <a:t>-Higgins], [</a:t>
            </a:r>
            <a:r>
              <a:rPr lang="en-US" sz="1600" dirty="0" err="1" smtClean="0">
                <a:ea typeface="宋体" pitchFamily="2" charset="-122"/>
              </a:rPr>
              <a:t>Perona</a:t>
            </a:r>
            <a:r>
              <a:rPr lang="en-US" sz="1600" dirty="0" smtClean="0">
                <a:ea typeface="宋体" pitchFamily="2" charset="-122"/>
              </a:rPr>
              <a:t>/ Freeman]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Clustering Methods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8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077200" cy="37338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Partitional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method: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AU" sz="2400" dirty="0" smtClean="0">
                <a:cs typeface="Times New Roman" pitchFamily="18" charset="0"/>
              </a:rPr>
              <a:t>Partition the data set into a set of 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</a:t>
            </a:r>
            <a:r>
              <a:rPr lang="en-AU" sz="2400" dirty="0" smtClean="0">
                <a:cs typeface="Times New Roman" pitchFamily="18" charset="0"/>
              </a:rPr>
              <a:t> disjoint partitions (clusters).</a:t>
            </a:r>
            <a:endParaRPr lang="en-AU" sz="2400" b="1" i="1" dirty="0" smtClean="0">
              <a:cs typeface="Times New Roman" pitchFamily="18" charset="0"/>
            </a:endParaRPr>
          </a:p>
          <a:p>
            <a:pPr eaLnBrk="1" hangingPunct="1">
              <a:lnSpc>
                <a:spcPct val="10000"/>
              </a:lnSpc>
              <a:buFont typeface="Wingdings" pitchFamily="2" charset="2"/>
              <a:buChar char="§"/>
              <a:defRPr/>
            </a:pPr>
            <a:endParaRPr lang="en-AU" sz="2400" b="1" i="1" dirty="0" smtClean="0"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Char char="§"/>
              <a:defRPr/>
            </a:pPr>
            <a:endParaRPr lang="en-AU" sz="2400" b="1" i="1" dirty="0" smtClean="0"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Definition: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Given an integer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2400" dirty="0" smtClean="0"/>
              <a:t>, find a partitioning of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2400" dirty="0" smtClean="0"/>
              <a:t> clusters that optimizes the chosen partitioning criterion</a:t>
            </a:r>
            <a:endParaRPr lang="en-US" sz="2400" b="1" i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Partitional</a:t>
            </a:r>
            <a:r>
              <a:rPr lang="en-US" dirty="0"/>
              <a:t> Algorithms: Basic Concept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4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K-means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Unsupervised Learning (Clustering)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Προπτυχιακό Πρόγραμμα Σπουδών “Πληροφορικής”</a:t>
            </a:r>
          </a:p>
          <a:p>
            <a:pPr algn="l"/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226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Clustering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15793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200" dirty="0" smtClean="0"/>
              <a:t>basic idea:</a:t>
            </a:r>
          </a:p>
          <a:p>
            <a:pPr lvl="1" eaLnBrk="1" hangingPunct="1"/>
            <a:r>
              <a:rPr lang="en-US" sz="2000" dirty="0" smtClean="0"/>
              <a:t>Score =  </a:t>
            </a:r>
            <a:r>
              <a:rPr lang="en-US" sz="2000" dirty="0" err="1" smtClean="0"/>
              <a:t>wc</a:t>
            </a:r>
            <a:r>
              <a:rPr lang="en-US" sz="2000" dirty="0" smtClean="0"/>
              <a:t>(C) = sum-of-squares within cluster distance</a:t>
            </a:r>
          </a:p>
          <a:p>
            <a:pPr lvl="1" eaLnBrk="1" hangingPunct="1"/>
            <a:r>
              <a:rPr lang="en-US" sz="2000" dirty="0" smtClean="0"/>
              <a:t>start with randomly chosen cluster centers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…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k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repeat until no cluster memberships change:</a:t>
            </a:r>
          </a:p>
          <a:p>
            <a:pPr lvl="2" eaLnBrk="1" hangingPunct="1"/>
            <a:r>
              <a:rPr lang="en-US" sz="2000" dirty="0" smtClean="0"/>
              <a:t>assign each point x to cluster with nearest center</a:t>
            </a:r>
          </a:p>
          <a:p>
            <a:pPr lvl="3" eaLnBrk="1" hangingPunct="1"/>
            <a:r>
              <a:rPr lang="en-US" sz="1800" dirty="0" smtClean="0"/>
              <a:t>find smallest d(</a:t>
            </a:r>
            <a:r>
              <a:rPr lang="en-US" sz="1800" u="sng" dirty="0" err="1" smtClean="0"/>
              <a:t>x</a:t>
            </a:r>
            <a:r>
              <a:rPr lang="en-US" sz="1800" dirty="0" err="1" smtClean="0"/>
              <a:t>,</a:t>
            </a:r>
            <a:r>
              <a:rPr lang="en-US" sz="1800" u="sng" dirty="0" err="1" smtClean="0"/>
              <a:t>c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), over all </a:t>
            </a:r>
            <a:r>
              <a:rPr lang="en-US" sz="1800" u="sng" dirty="0" smtClean="0"/>
              <a:t>c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… </a:t>
            </a:r>
            <a:r>
              <a:rPr lang="en-US" sz="1800" u="sng" dirty="0" err="1" smtClean="0"/>
              <a:t>c</a:t>
            </a:r>
            <a:r>
              <a:rPr lang="en-US" sz="1800" baseline="-25000" dirty="0" err="1" smtClean="0"/>
              <a:t>k</a:t>
            </a:r>
            <a:endParaRPr lang="en-US" sz="1800" dirty="0" smtClean="0"/>
          </a:p>
          <a:p>
            <a:pPr lvl="2" eaLnBrk="1" hangingPunct="1"/>
            <a:r>
              <a:rPr lang="en-US" sz="2000" dirty="0" err="1" smtClean="0"/>
              <a:t>recompute</a:t>
            </a:r>
            <a:r>
              <a:rPr lang="en-US" sz="2000" dirty="0" smtClean="0"/>
              <a:t> cluster centers over data assigned to them</a:t>
            </a:r>
          </a:p>
          <a:p>
            <a:pPr lvl="3" eaLnBrk="1" hangingPunct="1"/>
            <a:r>
              <a:rPr lang="en-US" sz="1800" u="sng" dirty="0" smtClean="0"/>
              <a:t>c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= 1/(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 </a:t>
            </a:r>
            <a:r>
              <a:rPr lang="en-US" sz="1800" dirty="0" smtClean="0">
                <a:sym typeface="Symbol" pitchFamily="18" charset="2"/>
              </a:rPr>
              <a:t> </a:t>
            </a:r>
            <a:r>
              <a:rPr lang="en-US" sz="1800" baseline="-25000" dirty="0" smtClean="0">
                <a:sym typeface="Symbol" pitchFamily="18" charset="2"/>
              </a:rPr>
              <a:t>x  </a:t>
            </a:r>
            <a:r>
              <a:rPr lang="en-US" sz="1800" baseline="-25000" dirty="0" err="1" smtClean="0">
                <a:sym typeface="Symbol" pitchFamily="18" charset="2"/>
              </a:rPr>
              <a:t>Ci</a:t>
            </a:r>
            <a:r>
              <a:rPr lang="en-US" sz="1800" baseline="-25000" dirty="0" smtClean="0">
                <a:sym typeface="Symbol" pitchFamily="18" charset="2"/>
              </a:rPr>
              <a:t> </a:t>
            </a:r>
            <a:r>
              <a:rPr lang="en-US" sz="1800" u="sng" dirty="0" smtClean="0">
                <a:sym typeface="Symbol" pitchFamily="18" charset="2"/>
              </a:rPr>
              <a:t>x</a:t>
            </a:r>
            <a:endParaRPr lang="en-US" sz="1000" u="sng" dirty="0" smtClean="0">
              <a:sym typeface="Symbol" pitchFamily="18" charset="2"/>
            </a:endParaRPr>
          </a:p>
          <a:p>
            <a:pPr eaLnBrk="1" hangingPunct="1"/>
            <a:r>
              <a:rPr lang="en-US" sz="2200" dirty="0" smtClean="0"/>
              <a:t>algorithm terminates (finite number of steps)</a:t>
            </a:r>
          </a:p>
          <a:p>
            <a:pPr lvl="1" eaLnBrk="1" hangingPunct="1"/>
            <a:r>
              <a:rPr lang="en-US" sz="2000" dirty="0" smtClean="0"/>
              <a:t>decreases Score(X,C) each iteration membership changes</a:t>
            </a:r>
          </a:p>
          <a:p>
            <a:pPr eaLnBrk="1" hangingPunct="1"/>
            <a:r>
              <a:rPr lang="en-US" sz="2200" dirty="0" smtClean="0"/>
              <a:t>converges to local maxima of Score(X,C)</a:t>
            </a:r>
          </a:p>
          <a:p>
            <a:pPr lvl="1" eaLnBrk="1" hangingPunct="1"/>
            <a:r>
              <a:rPr lang="en-US" sz="2000" dirty="0" smtClean="0"/>
              <a:t>not necessarily the global maxima …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different initial centers (seeds) can lead to diff local </a:t>
            </a:r>
            <a:r>
              <a:rPr lang="en-US" sz="2000" dirty="0" err="1" smtClean="0">
                <a:sym typeface="Symbol" pitchFamily="18" charset="2"/>
              </a:rPr>
              <a:t>maxs</a:t>
            </a:r>
            <a:endParaRPr lang="en-US" sz="20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43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Complexity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>
                <a:sym typeface="Symbol" pitchFamily="18" charset="2"/>
              </a:rPr>
              <a:t>time complexity: </a:t>
            </a:r>
            <a:r>
              <a:rPr lang="en-US" sz="2000" dirty="0" smtClean="0">
                <a:sym typeface="Symbol" pitchFamily="18" charset="2"/>
              </a:rPr>
              <a:t>O(I e </a:t>
            </a:r>
            <a:r>
              <a:rPr lang="en-US" sz="2000" u="sng" dirty="0" smtClean="0">
                <a:sym typeface="Symbol" pitchFamily="18" charset="2"/>
              </a:rPr>
              <a:t>n k</a:t>
            </a:r>
            <a:r>
              <a:rPr lang="en-US" sz="2000" dirty="0" smtClean="0">
                <a:sym typeface="Symbol" pitchFamily="18" charset="2"/>
              </a:rPr>
              <a:t>)   &lt;&lt; </a:t>
            </a:r>
            <a:r>
              <a:rPr lang="en-US" sz="2000" dirty="0" err="1" smtClean="0">
                <a:sym typeface="Symbol" pitchFamily="18" charset="2"/>
              </a:rPr>
              <a:t>exhaustive’s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err="1" smtClean="0">
                <a:sym typeface="Symbol" pitchFamily="18" charset="2"/>
              </a:rPr>
              <a:t>n</a:t>
            </a:r>
            <a:r>
              <a:rPr lang="en-US" sz="2000" baseline="30000" dirty="0" err="1" smtClean="0">
                <a:sym typeface="Symbol" pitchFamily="18" charset="2"/>
              </a:rPr>
              <a:t>k</a:t>
            </a:r>
            <a:endParaRPr lang="en-US" sz="2000" dirty="0" smtClean="0">
              <a:sym typeface="Symbol" pitchFamily="18" charset="2"/>
            </a:endParaRP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I = number of </a:t>
            </a:r>
            <a:r>
              <a:rPr lang="en-US" sz="1800" dirty="0" err="1" smtClean="0">
                <a:sym typeface="Symbol" pitchFamily="18" charset="2"/>
              </a:rPr>
              <a:t>interations</a:t>
            </a:r>
            <a:r>
              <a:rPr lang="en-US" sz="1800" dirty="0" smtClean="0">
                <a:sym typeface="Symbol" pitchFamily="18" charset="2"/>
              </a:rPr>
              <a:t> (steps)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e = cost of distance computation (e=p for Euclidian </a:t>
            </a:r>
            <a:r>
              <a:rPr lang="en-US" sz="1800" dirty="0" err="1" smtClean="0">
                <a:sym typeface="Symbol" pitchFamily="18" charset="2"/>
              </a:rPr>
              <a:t>dist</a:t>
            </a:r>
            <a:r>
              <a:rPr lang="en-US" sz="1800" dirty="0" smtClean="0">
                <a:sym typeface="Symbol" pitchFamily="18" charset="2"/>
              </a:rPr>
              <a:t>)</a:t>
            </a:r>
          </a:p>
          <a:p>
            <a:pPr eaLnBrk="1" hangingPunct="1"/>
            <a:r>
              <a:rPr lang="en-US" sz="2000" b="1" dirty="0" smtClean="0">
                <a:sym typeface="Symbol" pitchFamily="18" charset="2"/>
              </a:rPr>
              <a:t>speed-up tricks </a:t>
            </a:r>
            <a:r>
              <a:rPr lang="en-US" sz="2000" dirty="0" smtClean="0">
                <a:sym typeface="Symbol" pitchFamily="18" charset="2"/>
              </a:rPr>
              <a:t>(especially useful in early iterations)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use nearest x(</a:t>
            </a:r>
            <a:r>
              <a:rPr lang="en-US" sz="1800" dirty="0" err="1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)’s as cluster centers instead of mean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reuse of cached </a:t>
            </a:r>
            <a:r>
              <a:rPr lang="en-US" sz="1800" dirty="0" err="1" smtClean="0">
                <a:sym typeface="Symbol" pitchFamily="18" charset="2"/>
              </a:rPr>
              <a:t>dists</a:t>
            </a:r>
            <a:r>
              <a:rPr lang="en-US" sz="1800" dirty="0" smtClean="0">
                <a:sym typeface="Symbol" pitchFamily="18" charset="2"/>
              </a:rPr>
              <a:t> from size n</a:t>
            </a:r>
            <a:r>
              <a:rPr lang="en-US" sz="1800" baseline="30000" dirty="0" smtClean="0">
                <a:sym typeface="Symbol" pitchFamily="18" charset="2"/>
              </a:rPr>
              <a:t>2 </a:t>
            </a:r>
            <a:r>
              <a:rPr lang="en-US" sz="1800" dirty="0" err="1" smtClean="0">
                <a:sym typeface="Symbol" pitchFamily="18" charset="2"/>
              </a:rPr>
              <a:t>dist</a:t>
            </a:r>
            <a:r>
              <a:rPr lang="en-US" sz="1800" dirty="0" smtClean="0">
                <a:sym typeface="Symbol" pitchFamily="18" charset="2"/>
              </a:rPr>
              <a:t> mat D (lowers effective “e”)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k-</a:t>
            </a:r>
            <a:r>
              <a:rPr lang="en-US" sz="1800" dirty="0" err="1" smtClean="0">
                <a:sym typeface="Symbol" pitchFamily="18" charset="2"/>
              </a:rPr>
              <a:t>medoids</a:t>
            </a:r>
            <a:r>
              <a:rPr lang="en-US" sz="1800" dirty="0" smtClean="0">
                <a:sym typeface="Symbol" pitchFamily="18" charset="2"/>
              </a:rPr>
              <a:t>: use one of x(</a:t>
            </a:r>
            <a:r>
              <a:rPr lang="en-US" sz="1800" dirty="0" err="1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)’s as center because mean not defined</a:t>
            </a:r>
          </a:p>
          <a:p>
            <a:pPr lvl="1" eaLnBrk="1" hangingPunct="1"/>
            <a:r>
              <a:rPr lang="en-US" sz="1800" dirty="0" err="1" smtClean="0">
                <a:sym typeface="Symbol" pitchFamily="18" charset="2"/>
              </a:rPr>
              <a:t>recompute</a:t>
            </a:r>
            <a:r>
              <a:rPr lang="en-US" sz="1800" dirty="0" smtClean="0">
                <a:sym typeface="Symbol" pitchFamily="18" charset="2"/>
              </a:rPr>
              <a:t> centers as points reassigned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useful for large n (like online neural nets) &amp; more cache efficient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PCA: reduce effective “e” and/or fit more of X in RAM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“condense”: reduce “n” by replace group with prototype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even more clever data structures (see work by Andrew Moore, CMU)</a:t>
            </a:r>
          </a:p>
        </p:txBody>
      </p:sp>
    </p:spTree>
    <p:extLst>
      <p:ext uri="{BB962C8B-B14F-4D97-AF65-F5344CB8AC3E}">
        <p14:creationId xmlns:p14="http://schemas.microsoft.com/office/powerpoint/2010/main" val="7300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K-means example</a:t>
            </a:r>
            <a:r>
              <a:rPr lang="el-GR" dirty="0" smtClean="0"/>
              <a:t> </a:t>
            </a:r>
            <a:r>
              <a:rPr lang="en-US" dirty="0" smtClean="0"/>
              <a:t>(courtesy of </a:t>
            </a:r>
            <a:br>
              <a:rPr lang="en-US" dirty="0" smtClean="0"/>
            </a:br>
            <a:r>
              <a:rPr lang="en-US" dirty="0" smtClean="0"/>
              <a:t>Andrew Moore, CMU)</a:t>
            </a:r>
          </a:p>
        </p:txBody>
      </p:sp>
      <p:pic>
        <p:nvPicPr>
          <p:cNvPr id="59398" name="Picture 3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153793" cy="42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6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K-means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611560" y="2943412"/>
            <a:ext cx="2971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200" dirty="0">
                <a:latin typeface="+mn-lt"/>
                <a:cs typeface="Arial" pitchFamily="34" charset="0"/>
              </a:rPr>
              <a:t>Ask user how many clusters they’d like. (e.g. K=5) </a:t>
            </a:r>
          </a:p>
        </p:txBody>
      </p:sp>
      <p:pic>
        <p:nvPicPr>
          <p:cNvPr id="60423" name="Picture 4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08332"/>
            <a:ext cx="4536504" cy="46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2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10" y="1412776"/>
            <a:ext cx="4585841" cy="47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K-means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539552" y="2384425"/>
            <a:ext cx="29718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200" dirty="0">
                <a:latin typeface="+mn-lt"/>
                <a:cs typeface="Arial" pitchFamily="34" charset="0"/>
              </a:rPr>
              <a:t>Ask user how many clusters they’d like. (e.g. K=5)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200" dirty="0">
                <a:latin typeface="+mn-lt"/>
                <a:cs typeface="Arial" pitchFamily="34" charset="0"/>
              </a:rPr>
              <a:t>Randomly guess K cluster Center locations</a:t>
            </a:r>
          </a:p>
        </p:txBody>
      </p:sp>
      <p:sp>
        <p:nvSpPr>
          <p:cNvPr id="61448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0"/>
          <p:cNvSpPr>
            <a:spLocks noChangeAspect="1" noChangeArrowheads="1"/>
          </p:cNvSpPr>
          <p:nvPr/>
        </p:nvSpPr>
        <p:spPr bwMode="auto">
          <a:xfrm>
            <a:off x="6858000" y="41148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1"/>
          <p:cNvSpPr>
            <a:spLocks noChangeAspect="1" noChangeArrowheads="1"/>
          </p:cNvSpPr>
          <p:nvPr/>
        </p:nvSpPr>
        <p:spPr bwMode="auto">
          <a:xfrm>
            <a:off x="5943600" y="43434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2"/>
          <p:cNvSpPr>
            <a:spLocks noChangeAspect="1" noChangeArrowheads="1"/>
          </p:cNvSpPr>
          <p:nvPr/>
        </p:nvSpPr>
        <p:spPr bwMode="auto">
          <a:xfrm>
            <a:off x="6172200" y="49530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3"/>
          <p:cNvSpPr>
            <a:spLocks noChangeAspect="1" noChangeArrowheads="1"/>
          </p:cNvSpPr>
          <p:nvPr/>
        </p:nvSpPr>
        <p:spPr bwMode="auto">
          <a:xfrm>
            <a:off x="5867400" y="48768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Oval 14"/>
          <p:cNvSpPr>
            <a:spLocks noChangeAspect="1" noChangeArrowheads="1"/>
          </p:cNvSpPr>
          <p:nvPr/>
        </p:nvSpPr>
        <p:spPr bwMode="auto">
          <a:xfrm>
            <a:off x="5562600" y="19812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K-means</a:t>
            </a:r>
          </a:p>
        </p:txBody>
      </p:sp>
      <p:pic>
        <p:nvPicPr>
          <p:cNvPr id="62469" name="Picture 2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30" y="1355230"/>
            <a:ext cx="4972823" cy="51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467544" y="1926974"/>
            <a:ext cx="2971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Ask user how many clusters they’d like. (e.g. K=5)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Randomly guess K cluster Center locations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Each </a:t>
            </a:r>
            <a:r>
              <a:rPr lang="en-US" dirty="0" err="1">
                <a:latin typeface="+mn-lt"/>
                <a:cs typeface="Arial" pitchFamily="34" charset="0"/>
              </a:rPr>
              <a:t>datapoint</a:t>
            </a:r>
            <a:r>
              <a:rPr lang="en-US" dirty="0">
                <a:latin typeface="+mn-lt"/>
                <a:cs typeface="Arial" pitchFamily="34" charset="0"/>
              </a:rPr>
              <a:t> finds out which Center it’s closest to. (Thus each Center “owns” a set of </a:t>
            </a:r>
            <a:r>
              <a:rPr lang="en-US" dirty="0" err="1">
                <a:latin typeface="+mn-lt"/>
                <a:cs typeface="Arial" pitchFamily="34" charset="0"/>
              </a:rPr>
              <a:t>datapoints</a:t>
            </a:r>
            <a:r>
              <a:rPr lang="en-US" dirty="0"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62472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0"/>
          <p:cNvSpPr>
            <a:spLocks noChangeShapeType="1"/>
          </p:cNvSpPr>
          <p:nvPr/>
        </p:nvSpPr>
        <p:spPr bwMode="auto">
          <a:xfrm flipH="1">
            <a:off x="6272212" y="2053430"/>
            <a:ext cx="1756171" cy="12120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Line 11"/>
          <p:cNvSpPr>
            <a:spLocks noChangeShapeType="1"/>
          </p:cNvSpPr>
          <p:nvPr/>
        </p:nvSpPr>
        <p:spPr bwMode="auto">
          <a:xfrm>
            <a:off x="6272213" y="3265488"/>
            <a:ext cx="180975" cy="1268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12"/>
          <p:cNvSpPr>
            <a:spLocks noChangeShapeType="1"/>
          </p:cNvSpPr>
          <p:nvPr/>
        </p:nvSpPr>
        <p:spPr bwMode="auto">
          <a:xfrm>
            <a:off x="6453188" y="4533900"/>
            <a:ext cx="79375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13"/>
          <p:cNvSpPr>
            <a:spLocks noChangeShapeType="1"/>
          </p:cNvSpPr>
          <p:nvPr/>
        </p:nvSpPr>
        <p:spPr bwMode="auto">
          <a:xfrm flipH="1">
            <a:off x="6076950" y="4533900"/>
            <a:ext cx="376238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14"/>
          <p:cNvSpPr>
            <a:spLocks noChangeShapeType="1"/>
          </p:cNvSpPr>
          <p:nvPr/>
        </p:nvSpPr>
        <p:spPr bwMode="auto">
          <a:xfrm flipH="1" flipV="1">
            <a:off x="4355974" y="4213225"/>
            <a:ext cx="1733675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5"/>
          <p:cNvSpPr>
            <a:spLocks noChangeShapeType="1"/>
          </p:cNvSpPr>
          <p:nvPr/>
        </p:nvSpPr>
        <p:spPr bwMode="auto">
          <a:xfrm flipH="1">
            <a:off x="6043613" y="4689475"/>
            <a:ext cx="46037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16"/>
          <p:cNvSpPr>
            <a:spLocks noChangeShapeType="1"/>
          </p:cNvSpPr>
          <p:nvPr/>
        </p:nvSpPr>
        <p:spPr bwMode="auto">
          <a:xfrm flipH="1">
            <a:off x="4355975" y="3265488"/>
            <a:ext cx="1903537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Oval 17"/>
          <p:cNvSpPr>
            <a:spLocks noChangeAspect="1" noChangeArrowheads="1"/>
          </p:cNvSpPr>
          <p:nvPr/>
        </p:nvSpPr>
        <p:spPr bwMode="auto">
          <a:xfrm>
            <a:off x="5909469" y="2420888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18"/>
          <p:cNvSpPr>
            <a:spLocks noChangeAspect="1" noChangeArrowheads="1"/>
          </p:cNvSpPr>
          <p:nvPr/>
        </p:nvSpPr>
        <p:spPr bwMode="auto">
          <a:xfrm>
            <a:off x="6858000" y="41148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19"/>
          <p:cNvSpPr>
            <a:spLocks noChangeAspect="1" noChangeArrowheads="1"/>
          </p:cNvSpPr>
          <p:nvPr/>
        </p:nvSpPr>
        <p:spPr bwMode="auto">
          <a:xfrm>
            <a:off x="5943600" y="43434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0"/>
          <p:cNvSpPr>
            <a:spLocks noChangeAspect="1" noChangeArrowheads="1"/>
          </p:cNvSpPr>
          <p:nvPr/>
        </p:nvSpPr>
        <p:spPr bwMode="auto">
          <a:xfrm>
            <a:off x="5867400" y="48768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1"/>
          <p:cNvSpPr>
            <a:spLocks noChangeAspect="1" noChangeArrowheads="1"/>
          </p:cNvSpPr>
          <p:nvPr/>
        </p:nvSpPr>
        <p:spPr bwMode="auto">
          <a:xfrm>
            <a:off x="6248400" y="49530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K-means</a:t>
            </a:r>
          </a:p>
        </p:txBody>
      </p:sp>
      <p:pic>
        <p:nvPicPr>
          <p:cNvPr id="63493" name="Picture 2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215468"/>
            <a:ext cx="5127625" cy="52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467544" y="1628800"/>
            <a:ext cx="297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Ask user how many clusters they’d like. (e.g. k=5)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Randomly guess k cluster Center locations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Each </a:t>
            </a:r>
            <a:r>
              <a:rPr lang="en-US" dirty="0" err="1">
                <a:latin typeface="+mn-lt"/>
                <a:cs typeface="Arial" pitchFamily="34" charset="0"/>
              </a:rPr>
              <a:t>datapoint</a:t>
            </a:r>
            <a:r>
              <a:rPr lang="en-US" dirty="0">
                <a:latin typeface="+mn-lt"/>
                <a:cs typeface="Arial" pitchFamily="34" charset="0"/>
              </a:rPr>
              <a:t> finds out which Center it’s closest to.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+mn-lt"/>
                <a:cs typeface="Arial" pitchFamily="34" charset="0"/>
              </a:rPr>
              <a:t>Each Center finds the centroid of the points it owns</a:t>
            </a:r>
          </a:p>
        </p:txBody>
      </p:sp>
      <p:sp>
        <p:nvSpPr>
          <p:cNvPr id="63496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9"/>
          <p:cNvSpPr>
            <a:spLocks noChangeArrowheads="1"/>
          </p:cNvSpPr>
          <p:nvPr/>
        </p:nvSpPr>
        <p:spPr bwMode="auto">
          <a:xfrm>
            <a:off x="5803534" y="2647900"/>
            <a:ext cx="71437" cy="6826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0"/>
          <p:cNvSpPr>
            <a:spLocks noChangeShapeType="1"/>
          </p:cNvSpPr>
          <p:nvPr/>
        </p:nvSpPr>
        <p:spPr bwMode="auto">
          <a:xfrm flipH="1">
            <a:off x="6272212" y="1916832"/>
            <a:ext cx="1756171" cy="13486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1"/>
          <p:cNvSpPr>
            <a:spLocks noChangeShapeType="1"/>
          </p:cNvSpPr>
          <p:nvPr/>
        </p:nvSpPr>
        <p:spPr bwMode="auto">
          <a:xfrm>
            <a:off x="6272213" y="3265488"/>
            <a:ext cx="180975" cy="1268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2"/>
          <p:cNvSpPr>
            <a:spLocks noChangeShapeType="1"/>
          </p:cNvSpPr>
          <p:nvPr/>
        </p:nvSpPr>
        <p:spPr bwMode="auto">
          <a:xfrm>
            <a:off x="6453188" y="4533900"/>
            <a:ext cx="79375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3"/>
          <p:cNvSpPr>
            <a:spLocks noChangeShapeType="1"/>
          </p:cNvSpPr>
          <p:nvPr/>
        </p:nvSpPr>
        <p:spPr bwMode="auto">
          <a:xfrm flipH="1">
            <a:off x="6076950" y="4533900"/>
            <a:ext cx="376238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4"/>
          <p:cNvSpPr>
            <a:spLocks noChangeShapeType="1"/>
          </p:cNvSpPr>
          <p:nvPr/>
        </p:nvSpPr>
        <p:spPr bwMode="auto">
          <a:xfrm flipH="1" flipV="1">
            <a:off x="4427984" y="4422775"/>
            <a:ext cx="1661666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15"/>
          <p:cNvSpPr>
            <a:spLocks noChangeShapeType="1"/>
          </p:cNvSpPr>
          <p:nvPr/>
        </p:nvSpPr>
        <p:spPr bwMode="auto">
          <a:xfrm flipH="1">
            <a:off x="6043613" y="4689475"/>
            <a:ext cx="46037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6"/>
          <p:cNvSpPr>
            <a:spLocks noChangeShapeType="1"/>
          </p:cNvSpPr>
          <p:nvPr/>
        </p:nvSpPr>
        <p:spPr bwMode="auto">
          <a:xfrm flipH="1">
            <a:off x="4571999" y="3265488"/>
            <a:ext cx="1687513" cy="1333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Oval 17"/>
          <p:cNvSpPr>
            <a:spLocks noChangeAspect="1" noChangeArrowheads="1"/>
          </p:cNvSpPr>
          <p:nvPr/>
        </p:nvSpPr>
        <p:spPr bwMode="auto">
          <a:xfrm>
            <a:off x="6405196" y="24574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18"/>
          <p:cNvSpPr>
            <a:spLocks noChangeAspect="1" noChangeArrowheads="1"/>
          </p:cNvSpPr>
          <p:nvPr/>
        </p:nvSpPr>
        <p:spPr bwMode="auto">
          <a:xfrm>
            <a:off x="6400800" y="50292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19"/>
          <p:cNvSpPr>
            <a:spLocks noChangeAspect="1" noChangeArrowheads="1"/>
          </p:cNvSpPr>
          <p:nvPr/>
        </p:nvSpPr>
        <p:spPr bwMode="auto">
          <a:xfrm>
            <a:off x="4953000" y="47244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20"/>
          <p:cNvSpPr>
            <a:spLocks noChangeAspect="1" noChangeArrowheads="1"/>
          </p:cNvSpPr>
          <p:nvPr/>
        </p:nvSpPr>
        <p:spPr bwMode="auto">
          <a:xfrm>
            <a:off x="5181600" y="40386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21"/>
          <p:cNvSpPr>
            <a:spLocks noChangeAspect="1" noChangeArrowheads="1"/>
          </p:cNvSpPr>
          <p:nvPr/>
        </p:nvSpPr>
        <p:spPr bwMode="auto">
          <a:xfrm>
            <a:off x="7391400" y="32766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Freeform 22"/>
          <p:cNvSpPr>
            <a:spLocks/>
          </p:cNvSpPr>
          <p:nvPr/>
        </p:nvSpPr>
        <p:spPr bwMode="auto">
          <a:xfrm>
            <a:off x="5851159" y="2420888"/>
            <a:ext cx="498475" cy="146050"/>
          </a:xfrm>
          <a:custGeom>
            <a:avLst/>
            <a:gdLst>
              <a:gd name="T0" fmla="*/ 0 w 314"/>
              <a:gd name="T1" fmla="*/ 146050 h 92"/>
              <a:gd name="T2" fmla="*/ 219075 w 314"/>
              <a:gd name="T3" fmla="*/ 0 h 92"/>
              <a:gd name="T4" fmla="*/ 352425 w 314"/>
              <a:gd name="T5" fmla="*/ 12700 h 92"/>
              <a:gd name="T6" fmla="*/ 498475 w 314"/>
              <a:gd name="T7" fmla="*/ 23812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Freeform 23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>
              <a:gd name="T0" fmla="*/ 0 w 268"/>
              <a:gd name="T1" fmla="*/ 646112 h 407"/>
              <a:gd name="T2" fmla="*/ 195262 w 268"/>
              <a:gd name="T3" fmla="*/ 512762 h 407"/>
              <a:gd name="T4" fmla="*/ 255587 w 268"/>
              <a:gd name="T5" fmla="*/ 450850 h 407"/>
              <a:gd name="T6" fmla="*/ 304800 w 268"/>
              <a:gd name="T7" fmla="*/ 377825 h 407"/>
              <a:gd name="T8" fmla="*/ 401637 w 268"/>
              <a:gd name="T9" fmla="*/ 182562 h 407"/>
              <a:gd name="T10" fmla="*/ 425450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Freeform 24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>
              <a:gd name="T0" fmla="*/ 600075 w 378"/>
              <a:gd name="T1" fmla="*/ 155575 h 98"/>
              <a:gd name="T2" fmla="*/ 112713 w 378"/>
              <a:gd name="T3" fmla="*/ 33338 h 98"/>
              <a:gd name="T4" fmla="*/ 39687 w 378"/>
              <a:gd name="T5" fmla="*/ 9525 h 98"/>
              <a:gd name="T6" fmla="*/ 3175 w 378"/>
              <a:gd name="T7" fmla="*/ 20637 h 98"/>
              <a:gd name="T8" fmla="*/ 14288 w 378"/>
              <a:gd name="T9" fmla="*/ 2063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Freeform 25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>
              <a:gd name="T0" fmla="*/ 635000 w 400"/>
              <a:gd name="T1" fmla="*/ 169862 h 138"/>
              <a:gd name="T2" fmla="*/ 512763 w 400"/>
              <a:gd name="T3" fmla="*/ 219075 h 138"/>
              <a:gd name="T4" fmla="*/ 317500 w 400"/>
              <a:gd name="T5" fmla="*/ 207963 h 138"/>
              <a:gd name="T6" fmla="*/ 61913 w 400"/>
              <a:gd name="T7" fmla="*/ 36512 h 138"/>
              <a:gd name="T8" fmla="*/ 36513 w 400"/>
              <a:gd name="T9" fmla="*/ 12700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Freeform 26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>
              <a:gd name="T0" fmla="*/ 79375 w 191"/>
              <a:gd name="T1" fmla="*/ 0 h 169"/>
              <a:gd name="T2" fmla="*/ 79375 w 191"/>
              <a:gd name="T3" fmla="*/ 268287 h 169"/>
              <a:gd name="T4" fmla="*/ 212725 w 191"/>
              <a:gd name="T5" fmla="*/ 255587 h 169"/>
              <a:gd name="T6" fmla="*/ 285750 w 191"/>
              <a:gd name="T7" fmla="*/ 133350 h 169"/>
              <a:gd name="T8" fmla="*/ 298450 w 191"/>
              <a:gd name="T9" fmla="*/ 60325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K-means</a:t>
            </a:r>
          </a:p>
        </p:txBody>
      </p:sp>
      <p:pic>
        <p:nvPicPr>
          <p:cNvPr id="64517" name="Picture 2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51" y="1518523"/>
            <a:ext cx="48570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4"/>
          <p:cNvSpPr txBox="1">
            <a:spLocks noChangeArrowheads="1"/>
          </p:cNvSpPr>
          <p:nvPr/>
        </p:nvSpPr>
        <p:spPr bwMode="auto">
          <a:xfrm>
            <a:off x="611560" y="1808708"/>
            <a:ext cx="29718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Ask user how many clusters they’d like. (e.g. k=5)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Randomly guess k cluster Center locations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Each </a:t>
            </a:r>
            <a:r>
              <a:rPr lang="en-US" sz="1800" dirty="0" err="1">
                <a:latin typeface="+mn-lt"/>
                <a:cs typeface="Arial" pitchFamily="34" charset="0"/>
              </a:rPr>
              <a:t>datapoint</a:t>
            </a:r>
            <a:r>
              <a:rPr lang="en-US" sz="1800" dirty="0">
                <a:latin typeface="+mn-lt"/>
                <a:cs typeface="Arial" pitchFamily="34" charset="0"/>
              </a:rPr>
              <a:t> finds out which Center it’s closest to.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Each Center finds the centroid of the points it owns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New Centers =&gt; new boundaries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Repeat until no change!</a:t>
            </a:r>
          </a:p>
        </p:txBody>
      </p:sp>
      <p:sp>
        <p:nvSpPr>
          <p:cNvPr id="64520" name="Line 5"/>
          <p:cNvSpPr>
            <a:spLocks noChangeShapeType="1"/>
          </p:cNvSpPr>
          <p:nvPr/>
        </p:nvSpPr>
        <p:spPr bwMode="auto">
          <a:xfrm flipH="1">
            <a:off x="6056188" y="2060848"/>
            <a:ext cx="1468139" cy="1204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6"/>
          <p:cNvSpPr>
            <a:spLocks noChangeShapeType="1"/>
          </p:cNvSpPr>
          <p:nvPr/>
        </p:nvSpPr>
        <p:spPr bwMode="auto">
          <a:xfrm>
            <a:off x="6056189" y="3265488"/>
            <a:ext cx="204787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7"/>
          <p:cNvSpPr>
            <a:spLocks noChangeShapeType="1"/>
          </p:cNvSpPr>
          <p:nvPr/>
        </p:nvSpPr>
        <p:spPr bwMode="auto">
          <a:xfrm>
            <a:off x="6260976" y="3886200"/>
            <a:ext cx="79375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8"/>
          <p:cNvSpPr>
            <a:spLocks noChangeShapeType="1"/>
          </p:cNvSpPr>
          <p:nvPr/>
        </p:nvSpPr>
        <p:spPr bwMode="auto">
          <a:xfrm flipH="1">
            <a:off x="5651376" y="3886200"/>
            <a:ext cx="609600" cy="765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9"/>
          <p:cNvSpPr>
            <a:spLocks noChangeShapeType="1"/>
          </p:cNvSpPr>
          <p:nvPr/>
        </p:nvSpPr>
        <p:spPr bwMode="auto">
          <a:xfrm flipH="1" flipV="1">
            <a:off x="4660776" y="4268786"/>
            <a:ext cx="99060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0"/>
          <p:cNvSpPr>
            <a:spLocks noChangeShapeType="1"/>
          </p:cNvSpPr>
          <p:nvPr/>
        </p:nvSpPr>
        <p:spPr bwMode="auto">
          <a:xfrm flipH="1">
            <a:off x="5422776" y="4648200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1"/>
          <p:cNvSpPr>
            <a:spLocks noChangeShapeType="1"/>
          </p:cNvSpPr>
          <p:nvPr/>
        </p:nvSpPr>
        <p:spPr bwMode="auto">
          <a:xfrm flipH="1" flipV="1">
            <a:off x="4660776" y="2705100"/>
            <a:ext cx="137160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Oval 12"/>
          <p:cNvSpPr>
            <a:spLocks noChangeAspect="1" noChangeArrowheads="1"/>
          </p:cNvSpPr>
          <p:nvPr/>
        </p:nvSpPr>
        <p:spPr bwMode="auto">
          <a:xfrm>
            <a:off x="6303839" y="2492896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3"/>
          <p:cNvSpPr>
            <a:spLocks noChangeAspect="1" noChangeArrowheads="1"/>
          </p:cNvSpPr>
          <p:nvPr/>
        </p:nvSpPr>
        <p:spPr bwMode="auto">
          <a:xfrm>
            <a:off x="6184776" y="502920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4"/>
          <p:cNvSpPr>
            <a:spLocks noChangeAspect="1" noChangeArrowheads="1"/>
          </p:cNvSpPr>
          <p:nvPr/>
        </p:nvSpPr>
        <p:spPr bwMode="auto">
          <a:xfrm>
            <a:off x="5287044" y="4972050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15"/>
          <p:cNvSpPr>
            <a:spLocks noChangeAspect="1" noChangeArrowheads="1"/>
          </p:cNvSpPr>
          <p:nvPr/>
        </p:nvSpPr>
        <p:spPr bwMode="auto">
          <a:xfrm>
            <a:off x="5477544" y="4211637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16"/>
          <p:cNvSpPr>
            <a:spLocks noChangeAspect="1" noChangeArrowheads="1"/>
          </p:cNvSpPr>
          <p:nvPr/>
        </p:nvSpPr>
        <p:spPr bwMode="auto">
          <a:xfrm>
            <a:off x="7884368" y="3208338"/>
            <a:ext cx="11906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K-means</a:t>
            </a:r>
          </a:p>
        </p:txBody>
      </p:sp>
      <p:pic>
        <p:nvPicPr>
          <p:cNvPr id="65541" name="Picture 2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7" y="1503250"/>
            <a:ext cx="4801865" cy="49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467544" y="1628800"/>
            <a:ext cx="29718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Ask user how many clusters they’d like. </a:t>
            </a:r>
            <a:r>
              <a:rPr lang="en-US" sz="1800" i="1" dirty="0">
                <a:latin typeface="+mn-lt"/>
                <a:cs typeface="Arial" pitchFamily="34" charset="0"/>
              </a:rPr>
              <a:t>(e.g. k=5) </a:t>
            </a:r>
            <a:endParaRPr lang="en-US" sz="1800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Randomly guess k cluster Center locations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Each </a:t>
            </a:r>
            <a:r>
              <a:rPr lang="en-US" sz="1800" dirty="0" err="1">
                <a:latin typeface="+mn-lt"/>
                <a:cs typeface="Arial" pitchFamily="34" charset="0"/>
              </a:rPr>
              <a:t>datapoint</a:t>
            </a:r>
            <a:r>
              <a:rPr lang="en-US" sz="1800" dirty="0">
                <a:latin typeface="+mn-lt"/>
                <a:cs typeface="Arial" pitchFamily="34" charset="0"/>
              </a:rPr>
              <a:t> finds out which Center it’s closest to.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Each Center finds the centroid of the points it owns…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…and jumps there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1800" dirty="0">
                <a:latin typeface="+mn-lt"/>
                <a:cs typeface="Arial" pitchFamily="34" charset="0"/>
              </a:rPr>
              <a:t>…Repeat until terminated!</a:t>
            </a:r>
          </a:p>
        </p:txBody>
      </p:sp>
      <p:sp>
        <p:nvSpPr>
          <p:cNvPr id="65544" name="Oval 5"/>
          <p:cNvSpPr>
            <a:spLocks noChangeAspect="1" noChangeArrowheads="1"/>
          </p:cNvSpPr>
          <p:nvPr/>
        </p:nvSpPr>
        <p:spPr bwMode="auto">
          <a:xfrm>
            <a:off x="6441242" y="2683146"/>
            <a:ext cx="82550" cy="7937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6"/>
          <p:cNvSpPr>
            <a:spLocks noChangeAspect="1" noChangeArrowheads="1"/>
          </p:cNvSpPr>
          <p:nvPr/>
        </p:nvSpPr>
        <p:spPr bwMode="auto">
          <a:xfrm flipV="1">
            <a:off x="6410346" y="5132367"/>
            <a:ext cx="64477" cy="6199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7"/>
          <p:cNvSpPr>
            <a:spLocks noChangeAspect="1" noChangeArrowheads="1"/>
          </p:cNvSpPr>
          <p:nvPr/>
        </p:nvSpPr>
        <p:spPr bwMode="auto">
          <a:xfrm>
            <a:off x="5009194" y="5030936"/>
            <a:ext cx="82550" cy="7937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8"/>
          <p:cNvSpPr>
            <a:spLocks noChangeAspect="1" noChangeArrowheads="1"/>
          </p:cNvSpPr>
          <p:nvPr/>
        </p:nvSpPr>
        <p:spPr bwMode="auto">
          <a:xfrm>
            <a:off x="5237794" y="4345136"/>
            <a:ext cx="82550" cy="7937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9"/>
          <p:cNvSpPr>
            <a:spLocks noChangeAspect="1" noChangeArrowheads="1"/>
          </p:cNvSpPr>
          <p:nvPr/>
        </p:nvSpPr>
        <p:spPr bwMode="auto">
          <a:xfrm>
            <a:off x="7401557" y="3468065"/>
            <a:ext cx="82550" cy="7937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Freeform 10"/>
          <p:cNvSpPr>
            <a:spLocks/>
          </p:cNvSpPr>
          <p:nvPr/>
        </p:nvSpPr>
        <p:spPr bwMode="auto">
          <a:xfrm>
            <a:off x="5887205" y="2646634"/>
            <a:ext cx="498475" cy="146050"/>
          </a:xfrm>
          <a:custGeom>
            <a:avLst/>
            <a:gdLst>
              <a:gd name="T0" fmla="*/ 0 w 314"/>
              <a:gd name="T1" fmla="*/ 146050 h 92"/>
              <a:gd name="T2" fmla="*/ 219075 w 314"/>
              <a:gd name="T3" fmla="*/ 0 h 92"/>
              <a:gd name="T4" fmla="*/ 352425 w 314"/>
              <a:gd name="T5" fmla="*/ 12700 h 92"/>
              <a:gd name="T6" fmla="*/ 498475 w 314"/>
              <a:gd name="T7" fmla="*/ 23812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Freeform 11"/>
          <p:cNvSpPr>
            <a:spLocks/>
          </p:cNvSpPr>
          <p:nvPr/>
        </p:nvSpPr>
        <p:spPr bwMode="auto">
          <a:xfrm>
            <a:off x="7033257" y="3726828"/>
            <a:ext cx="425450" cy="646112"/>
          </a:xfrm>
          <a:custGeom>
            <a:avLst/>
            <a:gdLst>
              <a:gd name="T0" fmla="*/ 0 w 268"/>
              <a:gd name="T1" fmla="*/ 646112 h 407"/>
              <a:gd name="T2" fmla="*/ 195262 w 268"/>
              <a:gd name="T3" fmla="*/ 512762 h 407"/>
              <a:gd name="T4" fmla="*/ 255587 w 268"/>
              <a:gd name="T5" fmla="*/ 450850 h 407"/>
              <a:gd name="T6" fmla="*/ 304800 w 268"/>
              <a:gd name="T7" fmla="*/ 377825 h 407"/>
              <a:gd name="T8" fmla="*/ 401637 w 268"/>
              <a:gd name="T9" fmla="*/ 182562 h 407"/>
              <a:gd name="T10" fmla="*/ 425450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Freeform 12"/>
          <p:cNvSpPr>
            <a:spLocks/>
          </p:cNvSpPr>
          <p:nvPr/>
        </p:nvSpPr>
        <p:spPr bwMode="auto">
          <a:xfrm>
            <a:off x="5442582" y="4467374"/>
            <a:ext cx="600075" cy="155575"/>
          </a:xfrm>
          <a:custGeom>
            <a:avLst/>
            <a:gdLst>
              <a:gd name="T0" fmla="*/ 600075 w 378"/>
              <a:gd name="T1" fmla="*/ 155575 h 98"/>
              <a:gd name="T2" fmla="*/ 112713 w 378"/>
              <a:gd name="T3" fmla="*/ 33338 h 98"/>
              <a:gd name="T4" fmla="*/ 39687 w 378"/>
              <a:gd name="T5" fmla="*/ 9525 h 98"/>
              <a:gd name="T6" fmla="*/ 3175 w 378"/>
              <a:gd name="T7" fmla="*/ 20637 h 98"/>
              <a:gd name="T8" fmla="*/ 14288 w 378"/>
              <a:gd name="T9" fmla="*/ 2063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Freeform 13"/>
          <p:cNvSpPr>
            <a:spLocks/>
          </p:cNvSpPr>
          <p:nvPr/>
        </p:nvSpPr>
        <p:spPr bwMode="auto">
          <a:xfrm>
            <a:off x="5261607" y="5146824"/>
            <a:ext cx="635000" cy="219075"/>
          </a:xfrm>
          <a:custGeom>
            <a:avLst/>
            <a:gdLst>
              <a:gd name="T0" fmla="*/ 635000 w 400"/>
              <a:gd name="T1" fmla="*/ 169862 h 138"/>
              <a:gd name="T2" fmla="*/ 512763 w 400"/>
              <a:gd name="T3" fmla="*/ 219075 h 138"/>
              <a:gd name="T4" fmla="*/ 317500 w 400"/>
              <a:gd name="T5" fmla="*/ 207963 h 138"/>
              <a:gd name="T6" fmla="*/ 61913 w 400"/>
              <a:gd name="T7" fmla="*/ 36512 h 138"/>
              <a:gd name="T8" fmla="*/ 36513 w 400"/>
              <a:gd name="T9" fmla="*/ 12700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Freeform 14"/>
          <p:cNvSpPr>
            <a:spLocks/>
          </p:cNvSpPr>
          <p:nvPr/>
        </p:nvSpPr>
        <p:spPr bwMode="auto">
          <a:xfrm>
            <a:off x="6171611" y="5288844"/>
            <a:ext cx="303212" cy="268287"/>
          </a:xfrm>
          <a:custGeom>
            <a:avLst/>
            <a:gdLst>
              <a:gd name="T0" fmla="*/ 79375 w 191"/>
              <a:gd name="T1" fmla="*/ 0 h 169"/>
              <a:gd name="T2" fmla="*/ 79375 w 191"/>
              <a:gd name="T3" fmla="*/ 268287 h 169"/>
              <a:gd name="T4" fmla="*/ 212725 w 191"/>
              <a:gd name="T5" fmla="*/ 255587 h 169"/>
              <a:gd name="T6" fmla="*/ 285750 w 191"/>
              <a:gd name="T7" fmla="*/ 133350 h 169"/>
              <a:gd name="T8" fmla="*/ 298450 w 191"/>
              <a:gd name="T9" fmla="*/ 60325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Accelerated</a:t>
            </a:r>
            <a:r>
              <a:rPr lang="el-GR" dirty="0" smtClean="0"/>
              <a:t> </a:t>
            </a:r>
            <a:r>
              <a:rPr lang="en-US" dirty="0" smtClean="0"/>
              <a:t>Computations</a:t>
            </a:r>
          </a:p>
        </p:txBody>
      </p:sp>
      <p:sp>
        <p:nvSpPr>
          <p:cNvPr id="66566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331926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3177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1800" dirty="0" smtClean="0">
                <a:latin typeface="+mn-lt"/>
                <a:cs typeface="Arial" pitchFamily="34" charset="0"/>
              </a:rPr>
              <a:t>Example </a:t>
            </a:r>
            <a:r>
              <a:rPr lang="en-US" sz="1800" dirty="0">
                <a:latin typeface="+mn-lt"/>
                <a:cs typeface="Arial" pitchFamily="34" charset="0"/>
              </a:rPr>
              <a:t>generated by </a:t>
            </a:r>
            <a:r>
              <a:rPr lang="en-US" sz="1800" dirty="0" err="1">
                <a:latin typeface="+mn-lt"/>
                <a:cs typeface="Arial" pitchFamily="34" charset="0"/>
              </a:rPr>
              <a:t>Pelleg</a:t>
            </a:r>
            <a:r>
              <a:rPr lang="en-US" sz="1800" dirty="0">
                <a:latin typeface="+mn-lt"/>
                <a:cs typeface="Arial" pitchFamily="34" charset="0"/>
              </a:rPr>
              <a:t> and Moore’s accelerated k-means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1800" i="1" dirty="0">
                <a:latin typeface="+mn-lt"/>
                <a:cs typeface="Arial" pitchFamily="34" charset="0"/>
              </a:rPr>
              <a:t>Dan </a:t>
            </a:r>
            <a:r>
              <a:rPr lang="en-US" sz="1800" i="1" dirty="0" err="1">
                <a:latin typeface="+mn-lt"/>
                <a:cs typeface="Arial" pitchFamily="34" charset="0"/>
              </a:rPr>
              <a:t>Pelleg</a:t>
            </a:r>
            <a:r>
              <a:rPr lang="en-US" sz="1800" i="1" dirty="0">
                <a:latin typeface="+mn-lt"/>
                <a:cs typeface="Arial" pitchFamily="34" charset="0"/>
              </a:rPr>
              <a:t> and Andrew Moore. Accelerating Exact k-means Algorithms with Geometric Reasoning. Proc. Conference on Knowledge Discovery in Databases 1999, (KDD99) (available on </a:t>
            </a:r>
            <a:r>
              <a:rPr lang="en-US" sz="1800" dirty="0">
                <a:latin typeface="+mn-lt"/>
                <a:cs typeface="Arial" pitchFamily="34" charset="0"/>
              </a:rPr>
              <a:t>www.autonlab.org/pap.html</a:t>
            </a:r>
            <a:r>
              <a:rPr lang="en-US" sz="1800" i="1" dirty="0">
                <a:latin typeface="+mn-lt"/>
                <a:cs typeface="Arial" pitchFamily="34" charset="0"/>
              </a:rPr>
              <a:t>)</a:t>
            </a:r>
          </a:p>
        </p:txBody>
      </p:sp>
      <p:pic>
        <p:nvPicPr>
          <p:cNvPr id="66567" name="Picture 4" descr="k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556792"/>
            <a:ext cx="4873873" cy="502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67590" name="Picture 3" descr="km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968552" cy="51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5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68614" name="Picture 3" descr="k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6677"/>
            <a:ext cx="4896544" cy="50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69638" name="Picture 3" descr="km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1" y="1412776"/>
            <a:ext cx="495948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8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70662" name="Picture 3" descr="km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1"/>
            <a:ext cx="4896544" cy="50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71686" name="Picture 3" descr="km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994636" cy="51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72710" name="Picture 3" descr="km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1"/>
            <a:ext cx="502933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73734" name="Picture 3" descr="km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2933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continues…</a:t>
            </a:r>
          </a:p>
        </p:txBody>
      </p:sp>
      <p:pic>
        <p:nvPicPr>
          <p:cNvPr id="74758" name="Picture 3" descr="km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064488" cy="52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K-means terminates</a:t>
            </a:r>
          </a:p>
        </p:txBody>
      </p:sp>
      <p:pic>
        <p:nvPicPr>
          <p:cNvPr id="75782" name="Picture 3" descr="km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7499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1066800" y="4941168"/>
            <a:ext cx="66420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200" dirty="0">
                <a:latin typeface="+mn-lt"/>
                <a:cs typeface="Arial" pitchFamily="34" charset="0"/>
              </a:rPr>
              <a:t>K-means clustering of RGB (3 value) pixel</a:t>
            </a:r>
          </a:p>
          <a:p>
            <a:pPr algn="ctr"/>
            <a:r>
              <a:rPr lang="en-US" sz="2200" dirty="0">
                <a:latin typeface="+mn-lt"/>
                <a:cs typeface="Arial" pitchFamily="34" charset="0"/>
              </a:rPr>
              <a:t>color intensities, K = 11 segments</a:t>
            </a:r>
          </a:p>
          <a:p>
            <a:pPr algn="ctr"/>
            <a:r>
              <a:rPr lang="en-US" sz="2200" dirty="0">
                <a:latin typeface="+mn-lt"/>
                <a:cs typeface="Arial" pitchFamily="34" charset="0"/>
              </a:rPr>
              <a:t>(courtesy of David Forsyth, UC Berkeley)</a:t>
            </a:r>
          </a:p>
        </p:txBody>
      </p:sp>
      <p:sp>
        <p:nvSpPr>
          <p:cNvPr id="76808" name="Text Box 5"/>
          <p:cNvSpPr txBox="1">
            <a:spLocks noChangeArrowheads="1"/>
          </p:cNvSpPr>
          <p:nvPr/>
        </p:nvSpPr>
        <p:spPr bwMode="auto">
          <a:xfrm>
            <a:off x="1905000" y="4267200"/>
            <a:ext cx="837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+mn-lt"/>
                <a:cs typeface="Arial" pitchFamily="34" charset="0"/>
              </a:rPr>
              <a:t>Image</a:t>
            </a:r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5486400" y="4267200"/>
            <a:ext cx="1953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+mn-lt"/>
                <a:cs typeface="Arial" pitchFamily="34" charset="0"/>
              </a:rPr>
              <a:t>Clusters on color</a:t>
            </a:r>
          </a:p>
        </p:txBody>
      </p:sp>
    </p:spTree>
    <p:extLst>
      <p:ext uri="{BB962C8B-B14F-4D97-AF65-F5344CB8AC3E}">
        <p14:creationId xmlns:p14="http://schemas.microsoft.com/office/powerpoint/2010/main" val="30041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 in K-means clustering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Simple, but useful</a:t>
            </a:r>
          </a:p>
          <a:p>
            <a:pPr lvl="1" eaLnBrk="1" hangingPunct="1"/>
            <a:r>
              <a:rPr lang="en-US" sz="2000" dirty="0" smtClean="0"/>
              <a:t>tends to select compact “isotropic” cluster shapes</a:t>
            </a:r>
          </a:p>
          <a:p>
            <a:pPr lvl="1" eaLnBrk="1" hangingPunct="1"/>
            <a:r>
              <a:rPr lang="en-US" sz="2000" dirty="0" smtClean="0"/>
              <a:t>can be useful for initializing more complex methods</a:t>
            </a:r>
          </a:p>
          <a:p>
            <a:pPr lvl="1" eaLnBrk="1" hangingPunct="1"/>
            <a:r>
              <a:rPr lang="en-US" sz="2000" dirty="0" smtClean="0"/>
              <a:t>many algorithmic variations on the basic theme</a:t>
            </a:r>
          </a:p>
          <a:p>
            <a:pPr eaLnBrk="1" hangingPunct="1"/>
            <a:r>
              <a:rPr lang="en-US" sz="2000" dirty="0" smtClean="0"/>
              <a:t>Choice of distance measure</a:t>
            </a:r>
          </a:p>
          <a:p>
            <a:pPr lvl="1" eaLnBrk="1" hangingPunct="1"/>
            <a:r>
              <a:rPr lang="en-US" sz="2000" dirty="0" smtClean="0"/>
              <a:t>Euclidean distance</a:t>
            </a:r>
          </a:p>
          <a:p>
            <a:pPr lvl="1" eaLnBrk="1" hangingPunct="1"/>
            <a:r>
              <a:rPr lang="en-US" sz="2000" dirty="0" smtClean="0"/>
              <a:t>Weighted Euclidean distance</a:t>
            </a:r>
          </a:p>
          <a:p>
            <a:pPr lvl="1" eaLnBrk="1" hangingPunct="1"/>
            <a:r>
              <a:rPr lang="en-US" sz="2000" dirty="0" smtClean="0"/>
              <a:t>Many others possible</a:t>
            </a:r>
          </a:p>
          <a:p>
            <a:pPr eaLnBrk="1" hangingPunct="1"/>
            <a:r>
              <a:rPr lang="en-US" sz="2000" dirty="0" smtClean="0"/>
              <a:t>Selection of K</a:t>
            </a:r>
          </a:p>
          <a:p>
            <a:pPr lvl="1" eaLnBrk="1" hangingPunct="1"/>
            <a:r>
              <a:rPr lang="en-US" sz="2000" dirty="0" smtClean="0"/>
              <a:t>“screen diagram”  - plot SSE versus K, look for knee</a:t>
            </a:r>
          </a:p>
          <a:p>
            <a:pPr lvl="2" eaLnBrk="1" hangingPunct="1"/>
            <a:r>
              <a:rPr lang="en-US" sz="2000" dirty="0" smtClean="0"/>
              <a:t>Limitation: may not be any clear K value</a:t>
            </a:r>
          </a:p>
          <a:p>
            <a:pPr lvl="2" eaLnBrk="1" hangingPunct="1"/>
            <a:endParaRPr lang="en-US" sz="2000" dirty="0" smtClean="0"/>
          </a:p>
          <a:p>
            <a:pPr lvl="2"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268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Expectation </a:t>
            </a:r>
            <a:r>
              <a:rPr lang="en-US" dirty="0" smtClean="0"/>
              <a:t>Maximization (EM)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Unsupervised Learning (Clustering)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Προπτυχιακό Πρόγραμμα Σπουδών “Πληροφορικής”</a:t>
            </a:r>
          </a:p>
          <a:p>
            <a:pPr algn="l"/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550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(</a:t>
            </a:r>
            <a:r>
              <a:rPr lang="en-US" sz="2400" dirty="0"/>
              <a:t>EM) algorithm is an iterative method for finding maximum likelihood </a:t>
            </a:r>
            <a:r>
              <a:rPr lang="en-US" sz="2400" dirty="0" smtClean="0"/>
              <a:t>estimates </a:t>
            </a:r>
            <a:r>
              <a:rPr lang="en-US" sz="2400" dirty="0"/>
              <a:t>of parameters in statistical </a:t>
            </a:r>
            <a:r>
              <a:rPr lang="en-US" sz="2400" dirty="0" smtClean="0"/>
              <a:t>models that depend </a:t>
            </a:r>
            <a:r>
              <a:rPr lang="en-US" sz="2400" dirty="0"/>
              <a:t>on unobserved latent variables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Assume </a:t>
            </a:r>
            <a:r>
              <a:rPr lang="en-US" sz="2400" i="1" dirty="0" smtClean="0"/>
              <a:t>X</a:t>
            </a:r>
            <a:r>
              <a:rPr lang="en-US" sz="2400" dirty="0" smtClean="0"/>
              <a:t> the data observed - We assume the data are produced by </a:t>
            </a:r>
            <a:r>
              <a:rPr lang="en-US" sz="2400" i="1" dirty="0" smtClean="0"/>
              <a:t>K</a:t>
            </a:r>
            <a:r>
              <a:rPr lang="en-US" sz="2400" dirty="0" smtClean="0"/>
              <a:t> different classes/processes represented by       respective weights there fore</a:t>
            </a: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09358"/>
              </p:ext>
            </p:extLst>
          </p:nvPr>
        </p:nvGraphicFramePr>
        <p:xfrm>
          <a:off x="3347864" y="4293096"/>
          <a:ext cx="216513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Equation" r:id="rId3" imgW="1308100" imgH="368300" progId="Equation.3">
                  <p:embed/>
                </p:oleObj>
              </mc:Choice>
              <mc:Fallback>
                <p:oleObj name="Equation" r:id="rId3" imgW="1308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4293096"/>
                        <a:ext cx="216513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65176"/>
              </p:ext>
            </p:extLst>
          </p:nvPr>
        </p:nvGraphicFramePr>
        <p:xfrm>
          <a:off x="4860032" y="3717032"/>
          <a:ext cx="3635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Εξίσωση" r:id="rId5" imgW="203040" imgH="228600" progId="Equation.3">
                  <p:embed/>
                </p:oleObj>
              </mc:Choice>
              <mc:Fallback>
                <p:oleObj name="Εξίσωση" r:id="rId5" imgW="203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3717032"/>
                        <a:ext cx="363537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4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3" name="Group 2"/>
          <p:cNvGrpSpPr>
            <a:grpSpLocks/>
          </p:cNvGrpSpPr>
          <p:nvPr/>
        </p:nvGrpSpPr>
        <p:grpSpPr bwMode="auto">
          <a:xfrm>
            <a:off x="5029200" y="3352800"/>
            <a:ext cx="3657600" cy="2992438"/>
            <a:chOff x="-3456" y="2496"/>
            <a:chExt cx="3024" cy="2496"/>
          </a:xfrm>
        </p:grpSpPr>
        <p:pic>
          <p:nvPicPr>
            <p:cNvPr id="43016" name="Picture 3" descr="lecture10-E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37766" r="43454" b="13293"/>
            <a:stretch>
              <a:fillRect/>
            </a:stretch>
          </p:blipFill>
          <p:spPr bwMode="auto">
            <a:xfrm>
              <a:off x="-3456" y="2496"/>
              <a:ext cx="3024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Rectangle 4"/>
            <p:cNvSpPr>
              <a:spLocks noChangeArrowheads="1"/>
            </p:cNvSpPr>
            <p:nvPr/>
          </p:nvSpPr>
          <p:spPr bwMode="auto">
            <a:xfrm>
              <a:off x="-1584" y="2496"/>
              <a:ext cx="1152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Gaussian Mixture Models (GMM)</a:t>
            </a:r>
          </a:p>
        </p:txBody>
      </p:sp>
      <p:sp>
        <p:nvSpPr>
          <p:cNvPr id="430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1473200"/>
            <a:ext cx="79248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200" dirty="0" smtClean="0"/>
              <a:t>Assume the the components are normal </a:t>
            </a:r>
            <a:r>
              <a:rPr lang="en-US" sz="2200" dirty="0" err="1" smtClean="0"/>
              <a:t>distrubutions</a:t>
            </a:r>
            <a:r>
              <a:rPr lang="en-US" sz="2200" dirty="0" smtClean="0"/>
              <a:t>  </a:t>
            </a:r>
            <a:r>
              <a:rPr lang="en-US" sz="2200" i="1" dirty="0" smtClean="0">
                <a:latin typeface="Times"/>
                <a:cs typeface="Times"/>
              </a:rPr>
              <a:t>N(</a:t>
            </a:r>
            <a:r>
              <a:rPr lang="en-US" sz="2200" i="1" dirty="0" smtClean="0">
                <a:latin typeface="Times"/>
                <a:cs typeface="Times"/>
                <a:sym typeface="Symbol" pitchFamily="18" charset="2"/>
              </a:rPr>
              <a:t></a:t>
            </a:r>
            <a:r>
              <a:rPr lang="en-US" sz="2200" i="1" baseline="-25000" dirty="0" err="1" smtClean="0">
                <a:latin typeface="Times"/>
                <a:cs typeface="Times"/>
                <a:sym typeface="Symbol" pitchFamily="18" charset="2"/>
              </a:rPr>
              <a:t>k</a:t>
            </a:r>
            <a:r>
              <a:rPr lang="en-US" sz="2200" i="1" dirty="0" err="1" smtClean="0">
                <a:latin typeface="Times"/>
                <a:cs typeface="Times"/>
                <a:sym typeface="Symbol" pitchFamily="18" charset="2"/>
              </a:rPr>
              <a:t>,</a:t>
            </a:r>
            <a:r>
              <a:rPr lang="en-US" sz="2200" i="1" baseline="-25000" dirty="0" err="1" smtClean="0">
                <a:latin typeface="Times"/>
                <a:cs typeface="Times"/>
                <a:sym typeface="Symbol" pitchFamily="18" charset="2"/>
              </a:rPr>
              <a:t>k</a:t>
            </a:r>
            <a:r>
              <a:rPr lang="en-US" sz="2200" i="1" dirty="0" smtClean="0">
                <a:latin typeface="Times"/>
                <a:cs typeface="Times"/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000" dirty="0" smtClean="0"/>
              <a:t>often assume diagonal covariance: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</a:t>
            </a:r>
            <a:r>
              <a:rPr lang="en-US" sz="2000" i="1" baseline="-25000" dirty="0" err="1" smtClean="0">
                <a:latin typeface="Times New Roman"/>
                <a:cs typeface="Times New Roman"/>
                <a:sym typeface="Symbol" pitchFamily="18" charset="2"/>
              </a:rPr>
              <a:t>jj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= 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j</a:t>
            </a:r>
            <a:r>
              <a:rPr lang="en-US" sz="2000" i="1" baseline="30000" dirty="0" smtClean="0">
                <a:latin typeface="Times New Roman"/>
                <a:cs typeface="Times New Roman"/>
                <a:sym typeface="Symbol" pitchFamily="18" charset="2"/>
              </a:rPr>
              <a:t>2 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,</a:t>
            </a:r>
            <a:r>
              <a:rPr lang="en-US" sz="2000" i="1" baseline="300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</a:t>
            </a:r>
            <a:r>
              <a:rPr lang="en-US" sz="2000" i="1" baseline="-25000" dirty="0" err="1" smtClean="0">
                <a:latin typeface="Times New Roman"/>
                <a:cs typeface="Times New Roman"/>
                <a:sym typeface="Symbol" pitchFamily="18" charset="2"/>
              </a:rPr>
              <a:t>ij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= 0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or sometimes even simpler:            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</a:t>
            </a:r>
            <a:r>
              <a:rPr lang="en-US" sz="2000" i="1" baseline="-25000" dirty="0" err="1" smtClean="0">
                <a:latin typeface="Times New Roman"/>
                <a:cs typeface="Times New Roman"/>
                <a:sym typeface="Symbol" pitchFamily="18" charset="2"/>
              </a:rPr>
              <a:t>jj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= </a:t>
            </a:r>
            <a:r>
              <a:rPr lang="en-US" sz="2000" i="1" baseline="30000" dirty="0" smtClean="0">
                <a:latin typeface="Times New Roman"/>
                <a:cs typeface="Times New Roman"/>
                <a:sym typeface="Symbol" pitchFamily="18" charset="2"/>
              </a:rPr>
              <a:t>2 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,</a:t>
            </a:r>
            <a:r>
              <a:rPr lang="en-US" sz="2000" i="1" baseline="300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</a:t>
            </a:r>
            <a:r>
              <a:rPr lang="en-US" sz="2000" i="1" baseline="-25000" dirty="0" err="1" smtClean="0">
                <a:latin typeface="Times New Roman"/>
                <a:cs typeface="Times New Roman"/>
                <a:sym typeface="Symbol" pitchFamily="18" charset="2"/>
              </a:rPr>
              <a:t>ij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= 0</a:t>
            </a:r>
          </a:p>
          <a:p>
            <a:pPr eaLnBrk="1" hangingPunct="1"/>
            <a:endParaRPr lang="en-US" sz="2200" i="1" dirty="0" smtClean="0">
              <a:latin typeface="Times New Roman"/>
              <a:cs typeface="Times New Roman"/>
            </a:endParaRPr>
          </a:p>
          <a:p>
            <a:pPr eaLnBrk="1" hangingPunct="1"/>
            <a:r>
              <a:rPr lang="en-US" sz="2200" i="1" dirty="0" smtClean="0">
                <a:latin typeface="Times New Roman"/>
                <a:cs typeface="Times New Roman"/>
              </a:rPr>
              <a:t>f(x) = 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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k=1…K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200" i="1" dirty="0" err="1" smtClean="0">
                <a:latin typeface="Times New Roman"/>
                <a:cs typeface="Times New Roman"/>
                <a:sym typeface="Symbol" pitchFamily="18" charset="2"/>
              </a:rPr>
              <a:t>w</a:t>
            </a:r>
            <a:r>
              <a:rPr lang="en-US" sz="2200" i="1" baseline="-25000" dirty="0" err="1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200" i="1" dirty="0" err="1" smtClean="0">
                <a:latin typeface="Times New Roman"/>
                <a:cs typeface="Times New Roman"/>
                <a:sym typeface="Symbol" pitchFamily="18" charset="2"/>
              </a:rPr>
              <a:t>f</a:t>
            </a:r>
            <a:r>
              <a:rPr lang="en-US" sz="2200" i="1" baseline="-25000" dirty="0" err="1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(x;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)</a:t>
            </a:r>
            <a:r>
              <a:rPr lang="en-US" sz="22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+mj-lt"/>
                <a:cs typeface="Times New Roman"/>
              </a:rPr>
              <a:t>with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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 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= &lt;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 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, 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&gt;</a:t>
            </a:r>
            <a:r>
              <a:rPr lang="en-US" sz="2000" dirty="0" smtClean="0">
                <a:latin typeface="+mj-lt"/>
                <a:cs typeface="Times New Roman"/>
                <a:sym typeface="Symbol" pitchFamily="18" charset="2"/>
              </a:rPr>
              <a:t> or 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&lt;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 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,</a:t>
            </a:r>
            <a:r>
              <a:rPr lang="en-US" sz="2200" i="1" baseline="-25000" dirty="0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200" i="1" dirty="0" smtClean="0">
                <a:latin typeface="Times New Roman"/>
                <a:cs typeface="Times New Roman"/>
                <a:sym typeface="Symbol" pitchFamily="18" charset="2"/>
              </a:rPr>
              <a:t>&gt;</a:t>
            </a:r>
            <a:endParaRPr lang="en-US" sz="2200" i="1" dirty="0">
              <a:latin typeface="Times New Roman"/>
              <a:cs typeface="Times New Roman"/>
              <a:sym typeface="Symbol" pitchFamily="18" charset="2"/>
            </a:endParaRPr>
          </a:p>
          <a:p>
            <a:pPr eaLnBrk="1" hangingPunct="1"/>
            <a:endParaRPr lang="en-US" sz="2200" u="sng" dirty="0" smtClean="0">
              <a:sym typeface="Symbol" pitchFamily="18" charset="2"/>
            </a:endParaRPr>
          </a:p>
          <a:p>
            <a:pPr eaLnBrk="1" hangingPunct="1"/>
            <a:r>
              <a:rPr lang="en-US" sz="2200" u="sng" dirty="0" smtClean="0">
                <a:sym typeface="Symbol" pitchFamily="18" charset="2"/>
              </a:rPr>
              <a:t>generative</a:t>
            </a:r>
            <a:r>
              <a:rPr lang="en-US" sz="2200" dirty="0" smtClean="0">
                <a:sym typeface="Symbol" pitchFamily="18" charset="2"/>
              </a:rPr>
              <a:t> model: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- randomly choose a component 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selected with probability </a:t>
            </a:r>
            <a:r>
              <a:rPr lang="en-US" sz="2000" dirty="0" err="1" smtClean="0">
                <a:sym typeface="Symbol" pitchFamily="18" charset="2"/>
              </a:rPr>
              <a:t>w</a:t>
            </a:r>
            <a:r>
              <a:rPr lang="en-US" sz="2000" baseline="-25000" dirty="0" err="1" smtClean="0">
                <a:sym typeface="Symbol" pitchFamily="18" charset="2"/>
              </a:rPr>
              <a:t>k</a:t>
            </a:r>
            <a:endParaRPr lang="en-US" sz="2000" baseline="-25000" dirty="0" smtClean="0">
              <a:sym typeface="Symbol" pitchFamily="18" charset="2"/>
            </a:endParaRP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- generate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x ~ </a:t>
            </a:r>
            <a:r>
              <a:rPr lang="en-US" sz="2000" i="1" dirty="0" smtClean="0">
                <a:latin typeface="Times New Roman"/>
                <a:cs typeface="Times New Roman"/>
              </a:rPr>
              <a:t>N(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</a:t>
            </a:r>
            <a:r>
              <a:rPr lang="en-US" sz="2000" i="1" baseline="-25000" dirty="0" err="1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000" i="1" dirty="0" err="1" smtClean="0">
                <a:latin typeface="Times New Roman"/>
                <a:cs typeface="Times New Roman"/>
                <a:sym typeface="Symbol" pitchFamily="18" charset="2"/>
              </a:rPr>
              <a:t>,</a:t>
            </a:r>
            <a:r>
              <a:rPr lang="en-US" sz="2000" i="1" baseline="-25000" dirty="0" err="1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- note: 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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 &amp; </a:t>
            </a:r>
            <a:r>
              <a:rPr lang="en-US" sz="2000" i="1" baseline="-25000" dirty="0" smtClean="0">
                <a:latin typeface="Times New Roman"/>
                <a:cs typeface="Times New Roman"/>
                <a:sym typeface="Symbol" pitchFamily="18" charset="2"/>
              </a:rPr>
              <a:t>k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both d-dim vectors</a:t>
            </a:r>
          </a:p>
        </p:txBody>
      </p:sp>
    </p:spTree>
    <p:extLst>
      <p:ext uri="{BB962C8B-B14F-4D97-AF65-F5344CB8AC3E}">
        <p14:creationId xmlns:p14="http://schemas.microsoft.com/office/powerpoint/2010/main" val="887263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Learning Mixture Models from Data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/>
              <a:t>Score function </a:t>
            </a:r>
            <a:r>
              <a:rPr lang="en-US" sz="2000" dirty="0" smtClean="0"/>
              <a:t>Log-likelihood </a:t>
            </a:r>
            <a:r>
              <a:rPr lang="en-US" sz="2000" i="1" dirty="0" smtClean="0">
                <a:latin typeface="Times New Roman"/>
                <a:cs typeface="Times New Roman"/>
              </a:rPr>
              <a:t>L(</a:t>
            </a:r>
            <a:r>
              <a:rPr lang="en-US" sz="2000" i="1" dirty="0" smtClean="0">
                <a:latin typeface="Times New Roman"/>
                <a:cs typeface="Times New Roman"/>
                <a:sym typeface="Symbol" pitchFamily="18" charset="2"/>
              </a:rPr>
              <a:t>) 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pPr lvl="1" eaLnBrk="1" hangingPunct="1"/>
            <a:r>
              <a:rPr lang="en-US" sz="1800" i="1" dirty="0" smtClean="0">
                <a:latin typeface="Times New Roman"/>
                <a:cs typeface="Times New Roman"/>
              </a:rPr>
              <a:t>L(</a:t>
            </a:r>
            <a:r>
              <a:rPr lang="en-US" sz="1800" i="1" dirty="0" smtClean="0">
                <a:latin typeface="Times New Roman"/>
                <a:cs typeface="Times New Roman"/>
                <a:sym typeface="Symbol" pitchFamily="18" charset="2"/>
              </a:rPr>
              <a:t>) = log p(X|) = log </a:t>
            </a:r>
            <a:r>
              <a:rPr lang="en-US" sz="1800" i="1" baseline="-25000" dirty="0" smtClean="0">
                <a:latin typeface="Times New Roman"/>
                <a:cs typeface="Times New Roman"/>
                <a:sym typeface="Symbol" pitchFamily="18" charset="2"/>
              </a:rPr>
              <a:t>H</a:t>
            </a:r>
            <a:r>
              <a:rPr lang="en-US" sz="1800" i="1" dirty="0" smtClean="0">
                <a:latin typeface="Times New Roman"/>
                <a:cs typeface="Times New Roman"/>
                <a:sym typeface="Symbol" pitchFamily="18" charset="2"/>
              </a:rPr>
              <a:t> p(X,H|)</a:t>
            </a:r>
          </a:p>
          <a:p>
            <a:pPr lvl="1" eaLnBrk="1" hangingPunct="1"/>
            <a:r>
              <a:rPr lang="en-US" sz="1800" i="1" dirty="0" smtClean="0">
                <a:latin typeface="Times New Roman"/>
                <a:cs typeface="Times New Roman"/>
              </a:rPr>
              <a:t>H </a:t>
            </a:r>
            <a:r>
              <a:rPr lang="en-US" sz="1800" dirty="0" smtClean="0"/>
              <a:t>= hidden variables (cluster memberships of each </a:t>
            </a:r>
            <a:r>
              <a:rPr lang="en-US" sz="1800" i="1" dirty="0" smtClean="0">
                <a:latin typeface="Times New Roman"/>
                <a:cs typeface="Times New Roman"/>
              </a:rPr>
              <a:t>x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i="1" dirty="0" smtClean="0">
                <a:latin typeface="Times New Roman"/>
                <a:cs typeface="Times New Roman"/>
              </a:rPr>
              <a:t>L(</a:t>
            </a:r>
            <a:r>
              <a:rPr lang="en-US" sz="1800" i="1" dirty="0" smtClean="0">
                <a:latin typeface="Times New Roman"/>
                <a:cs typeface="Times New Roman"/>
                <a:sym typeface="Symbol" pitchFamily="18" charset="2"/>
              </a:rPr>
              <a:t>) </a:t>
            </a:r>
            <a:r>
              <a:rPr lang="en-US" sz="1800" dirty="0" smtClean="0"/>
              <a:t>cannot be optimized directly 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b="1" dirty="0" smtClean="0"/>
              <a:t>EM Procedure</a:t>
            </a:r>
          </a:p>
          <a:p>
            <a:pPr lvl="1" eaLnBrk="1" hangingPunct="1"/>
            <a:r>
              <a:rPr lang="en-US" sz="1800" dirty="0" smtClean="0"/>
              <a:t>General technique for maximizing log-likelihood with missing data</a:t>
            </a:r>
          </a:p>
          <a:p>
            <a:pPr lvl="1" eaLnBrk="1" hangingPunct="1"/>
            <a:r>
              <a:rPr lang="en-US" sz="1800" dirty="0" smtClean="0"/>
              <a:t>For mixtures</a:t>
            </a:r>
          </a:p>
          <a:p>
            <a:pPr lvl="2" eaLnBrk="1" hangingPunct="1"/>
            <a:r>
              <a:rPr lang="en-US" sz="1800" i="1" dirty="0" smtClean="0"/>
              <a:t>E-step</a:t>
            </a:r>
            <a:r>
              <a:rPr lang="en-US" sz="1800" dirty="0" smtClean="0"/>
              <a:t>:  compute “memberships” </a:t>
            </a:r>
            <a:r>
              <a:rPr lang="en-US" sz="1800" dirty="0" smtClean="0">
                <a:sym typeface="Symbol" pitchFamily="18" charset="2"/>
              </a:rPr>
              <a:t>p(k | x) = </a:t>
            </a:r>
            <a:r>
              <a:rPr lang="en-US" sz="1800" dirty="0" err="1" smtClean="0">
                <a:sym typeface="Symbol" pitchFamily="18" charset="2"/>
              </a:rPr>
              <a:t>w</a:t>
            </a:r>
            <a:r>
              <a:rPr lang="en-US" sz="1800" baseline="-25000" dirty="0" err="1" smtClean="0">
                <a:sym typeface="Symbol" pitchFamily="18" charset="2"/>
              </a:rPr>
              <a:t>k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f</a:t>
            </a:r>
            <a:r>
              <a:rPr lang="en-US" sz="1800" baseline="-25000" dirty="0" err="1" smtClean="0">
                <a:sym typeface="Symbol" pitchFamily="18" charset="2"/>
              </a:rPr>
              <a:t>k</a:t>
            </a:r>
            <a:r>
              <a:rPr lang="en-US" sz="1800" dirty="0" smtClean="0">
                <a:sym typeface="Symbol" pitchFamily="18" charset="2"/>
              </a:rPr>
              <a:t>(x;</a:t>
            </a:r>
            <a:r>
              <a:rPr lang="en-US" sz="1800" baseline="-25000" dirty="0" smtClean="0">
                <a:sym typeface="Symbol" pitchFamily="18" charset="2"/>
              </a:rPr>
              <a:t>k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/ f(x)</a:t>
            </a:r>
          </a:p>
          <a:p>
            <a:pPr lvl="2" eaLnBrk="1" hangingPunct="1"/>
            <a:r>
              <a:rPr lang="en-US" sz="1800" i="1" dirty="0" smtClean="0">
                <a:sym typeface="Symbol" pitchFamily="18" charset="2"/>
              </a:rPr>
              <a:t>M-step</a:t>
            </a:r>
            <a:r>
              <a:rPr lang="en-US" sz="1800" dirty="0" smtClean="0">
                <a:sym typeface="Symbol" pitchFamily="18" charset="2"/>
              </a:rPr>
              <a:t>: pick a new  to max expected data log-likelihood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Iterate: guaranteed to climb to (local) maximum of </a:t>
            </a:r>
            <a:r>
              <a:rPr lang="en-US" sz="1800" dirty="0" smtClean="0"/>
              <a:t>L(</a:t>
            </a:r>
            <a:r>
              <a:rPr lang="en-US" sz="1800" dirty="0" smtClean="0">
                <a:sym typeface="Symbol" pitchFamily="18" charset="2"/>
              </a:rPr>
              <a:t>) </a:t>
            </a:r>
          </a:p>
        </p:txBody>
      </p:sp>
    </p:spTree>
    <p:extLst>
      <p:ext uri="{BB962C8B-B14F-4D97-AF65-F5344CB8AC3E}">
        <p14:creationId xmlns:p14="http://schemas.microsoft.com/office/powerpoint/2010/main" val="3110496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Εισαγωγή </a:t>
            </a:r>
            <a:r>
              <a:rPr lang="el-GR" dirty="0"/>
              <a:t>και </a:t>
            </a:r>
            <a:r>
              <a:rPr lang="el-GR" dirty="0" smtClean="0"/>
              <a:t>εξοικείωση </a:t>
            </a:r>
            <a:r>
              <a:rPr lang="el-GR" dirty="0"/>
              <a:t>με τις </a:t>
            </a:r>
            <a:r>
              <a:rPr lang="el-GR" dirty="0" smtClean="0"/>
              <a:t>μεθόδους</a:t>
            </a:r>
            <a:r>
              <a:rPr lang="en-US" dirty="0" smtClean="0"/>
              <a:t>, Clustering</a:t>
            </a:r>
            <a:r>
              <a:rPr lang="en-US" dirty="0"/>
              <a:t>, K-means, Expectation Maximization (EM)</a:t>
            </a:r>
            <a:r>
              <a:rPr lang="en-US" dirty="0" smtClean="0"/>
              <a:t>, </a:t>
            </a:r>
            <a:r>
              <a:rPr lang="en-US" dirty="0"/>
              <a:t>Spectral </a:t>
            </a:r>
            <a:r>
              <a:rPr lang="en-US" dirty="0" smtClean="0"/>
              <a:t>Clustering.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  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>
                <a:hlinkClick r:id="rId3" tooltip="Expectation-maximization algorithm"/>
              </a:rPr>
              <a:t>Expectation-maximization algorithm</a:t>
            </a:r>
            <a:r>
              <a:rPr lang="en-US" sz="1600" dirty="0"/>
              <a:t> computes missing memberships of  data points in a chosen distribution model. </a:t>
            </a:r>
            <a:endParaRPr lang="en-US" sz="1600" b="1" dirty="0"/>
          </a:p>
          <a:p>
            <a:r>
              <a:rPr lang="en-US" sz="1600" b="1" dirty="0"/>
              <a:t>Expectation step</a:t>
            </a:r>
            <a:endParaRPr lang="en-US" sz="1600" b="1" dirty="0">
              <a:cs typeface="Times New Roman" pitchFamily="18" charset="0"/>
            </a:endParaRPr>
          </a:p>
          <a:p>
            <a:pPr marL="800100" lvl="1" indent="-342900">
              <a:buFontTx/>
              <a:buChar char="•"/>
            </a:pPr>
            <a:r>
              <a:rPr lang="en-US" sz="1600" dirty="0"/>
              <a:t>initial guesses for the parameters in our mixture model, </a:t>
            </a:r>
            <a:endParaRPr lang="en-US" sz="1600" dirty="0">
              <a:cs typeface="Times New Roman" pitchFamily="18" charset="0"/>
            </a:endParaRPr>
          </a:p>
          <a:p>
            <a:pPr marL="800100" lvl="1" indent="-342900">
              <a:buFontTx/>
              <a:buChar char="•"/>
            </a:pPr>
            <a:r>
              <a:rPr lang="en-US" sz="1600" dirty="0"/>
              <a:t>compute "partial membership" of each data point in each constituent distribution. </a:t>
            </a:r>
            <a:endParaRPr lang="en-US" sz="1600" dirty="0">
              <a:cs typeface="Times New Roman" pitchFamily="18" charset="0"/>
            </a:endParaRPr>
          </a:p>
          <a:p>
            <a:pPr marL="800100" lvl="1" indent="-342900">
              <a:buFontTx/>
              <a:buChar char="•"/>
            </a:pPr>
            <a:r>
              <a:rPr lang="en-US" sz="1600" dirty="0"/>
              <a:t>By calculating expectation for the membership variables of each data point. </a:t>
            </a:r>
            <a:endParaRPr lang="en-US" sz="1600" b="1" dirty="0"/>
          </a:p>
          <a:p>
            <a:r>
              <a:rPr lang="en-US" sz="1600" b="1" dirty="0"/>
              <a:t>Example.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Data set resulting from a sum of two Gaussian distributions.</a:t>
            </a:r>
          </a:p>
          <a:p>
            <a:pPr indent="0">
              <a:buNone/>
            </a:pPr>
            <a:endParaRPr lang="en-US" sz="1600" i="1" dirty="0"/>
          </a:p>
          <a:p>
            <a:r>
              <a:rPr lang="el-GR" sz="1600" b="1" i="1" dirty="0">
                <a:cs typeface="Times" pitchFamily="18" charset="0"/>
              </a:rPr>
              <a:t>      </a:t>
            </a:r>
            <a:r>
              <a:rPr lang="en-US" sz="1600" b="1" i="1" dirty="0">
                <a:cs typeface="Times" pitchFamily="18" charset="0"/>
              </a:rPr>
              <a:t>f</a:t>
            </a:r>
            <a:r>
              <a:rPr lang="en-US" sz="1600" b="1" dirty="0">
                <a:cs typeface="Times" pitchFamily="18" charset="0"/>
              </a:rPr>
              <a:t> </a:t>
            </a:r>
            <a:r>
              <a:rPr lang="en-US" sz="1600" dirty="0"/>
              <a:t>is the mixing coefficient in (0,1], assume</a:t>
            </a:r>
            <a:r>
              <a:rPr lang="el-GR" sz="1600" dirty="0"/>
              <a:t> </a:t>
            </a:r>
            <a:r>
              <a:rPr lang="el-GR" sz="1600" b="1" dirty="0">
                <a:cs typeface="Times New Roman"/>
              </a:rPr>
              <a:t>σ</a:t>
            </a:r>
            <a:r>
              <a:rPr lang="el-GR" sz="1600" b="1" dirty="0"/>
              <a:t> </a:t>
            </a:r>
            <a:r>
              <a:rPr lang="en-US" sz="1600" dirty="0"/>
              <a:t>is known and constant.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For each data point </a:t>
            </a:r>
            <a:r>
              <a:rPr lang="en-US" sz="1600" i="1" dirty="0" err="1">
                <a:cs typeface="Times New Roman"/>
              </a:rPr>
              <a:t>i</a:t>
            </a:r>
            <a:r>
              <a:rPr lang="en-US" sz="1600" dirty="0"/>
              <a:t>, compute a membership value for each of the two Gaussians 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indent="457200"/>
            <a:r>
              <a:rPr lang="en-US" sz="1600" dirty="0"/>
              <a:t>and similarly for </a:t>
            </a:r>
            <a:r>
              <a:rPr lang="en-US" sz="1600" b="1" i="1" dirty="0">
                <a:cs typeface="Times New Roman"/>
              </a:rPr>
              <a:t>y</a:t>
            </a:r>
            <a:r>
              <a:rPr lang="en-US" sz="1600" b="1" baseline="-30000" dirty="0">
                <a:cs typeface="Times New Roman"/>
              </a:rPr>
              <a:t>2,</a:t>
            </a:r>
            <a:r>
              <a:rPr lang="en-US" sz="1600" b="1" i="1" baseline="-30000" dirty="0">
                <a:cs typeface="Times New Roman"/>
              </a:rPr>
              <a:t>i</a:t>
            </a:r>
            <a:r>
              <a:rPr lang="en-US" sz="1600" b="1" dirty="0">
                <a:cs typeface="Times New Roman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222098"/>
              </p:ext>
            </p:extLst>
          </p:nvPr>
        </p:nvGraphicFramePr>
        <p:xfrm>
          <a:off x="2195736" y="4365104"/>
          <a:ext cx="3456384" cy="39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4" imgW="2527300" imgH="215900" progId="Equation.3">
                  <p:embed/>
                </p:oleObj>
              </mc:Choice>
              <mc:Fallback>
                <p:oleObj name="Equation" r:id="rId4" imgW="2527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4365104"/>
                        <a:ext cx="3456384" cy="39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99126"/>
              </p:ext>
            </p:extLst>
          </p:nvPr>
        </p:nvGraphicFramePr>
        <p:xfrm>
          <a:off x="2483768" y="5517232"/>
          <a:ext cx="3672408" cy="55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6" imgW="2616200" imgH="431800" progId="Equation.3">
                  <p:embed/>
                </p:oleObj>
              </mc:Choice>
              <mc:Fallback>
                <p:oleObj name="Equation" r:id="rId6" imgW="2616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8" y="5517232"/>
                        <a:ext cx="3672408" cy="55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429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457200"/>
            <a:r>
              <a:rPr lang="en-US" b="1" dirty="0"/>
              <a:t>Expectation maximization (EM)    </a:t>
            </a:r>
            <a:endParaRPr lang="en-US" dirty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36675"/>
            <a:ext cx="7924800" cy="5044653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/>
              <a:t>The maximization step</a:t>
            </a:r>
          </a:p>
          <a:p>
            <a:pPr eaLnBrk="1" hangingPunct="1"/>
            <a:r>
              <a:rPr lang="en-US" sz="2000" dirty="0" smtClean="0"/>
              <a:t>With expectation values for group membership</a:t>
            </a:r>
            <a:endParaRPr lang="en-US" sz="2000" dirty="0"/>
          </a:p>
          <a:p>
            <a:pPr eaLnBrk="1" hangingPunct="1"/>
            <a:r>
              <a:rPr lang="en-US" sz="2000" dirty="0" smtClean="0"/>
              <a:t>- Re-compute estimates of distribution parameters. </a:t>
            </a:r>
          </a:p>
          <a:p>
            <a:pPr lvl="2" eaLnBrk="1" hangingPunct="1"/>
            <a:endParaRPr lang="en-US" sz="2000" dirty="0" smtClean="0"/>
          </a:p>
          <a:p>
            <a:pPr lvl="2" eaLnBrk="1" hangingPunct="1"/>
            <a:endParaRPr lang="en-US" sz="2000" dirty="0" smtClean="0"/>
          </a:p>
          <a:p>
            <a:pPr lvl="2" eaLnBrk="1" hangingPunct="1"/>
            <a:endParaRPr lang="en-US" sz="2000" dirty="0" smtClean="0"/>
          </a:p>
          <a:p>
            <a:pPr lvl="2" eaLnBrk="1" hangingPunct="1"/>
            <a:endParaRPr lang="en-US" sz="2000" dirty="0" smtClean="0"/>
          </a:p>
          <a:p>
            <a:pPr lvl="3" eaLnBrk="1" hangingPunct="1"/>
            <a:endParaRPr lang="en-US" dirty="0" smtClean="0"/>
          </a:p>
          <a:p>
            <a:pPr lvl="3" eaLnBrk="1" hangingPunct="1"/>
            <a:r>
              <a:rPr lang="en-US" i="1" dirty="0" smtClean="0"/>
              <a:t>N</a:t>
            </a:r>
            <a:r>
              <a:rPr lang="en-US" dirty="0" smtClean="0"/>
              <a:t> is the total number of data points.</a:t>
            </a:r>
          </a:p>
          <a:p>
            <a:pPr eaLnBrk="1" hangingPunct="1"/>
            <a:r>
              <a:rPr lang="en-US" sz="2000" dirty="0" smtClean="0"/>
              <a:t>- back to the Expectation step: Re-compute new membership values. </a:t>
            </a:r>
          </a:p>
          <a:p>
            <a:pPr eaLnBrk="1" hangingPunct="1"/>
            <a:r>
              <a:rPr lang="en-US" sz="2000" dirty="0" smtClean="0"/>
              <a:t>- repeated until change in the mixture model parameters below threshold </a:t>
            </a:r>
          </a:p>
          <a:p>
            <a:pPr eaLnBrk="1" hangingPunct="1"/>
            <a:endParaRPr lang="en-US" sz="2000" dirty="0" smtClean="0"/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2996106" y="2891118"/>
            <a:ext cx="2271497" cy="1524000"/>
            <a:chOff x="3456" y="2832"/>
            <a:chExt cx="930" cy="816"/>
          </a:xfrm>
        </p:grpSpPr>
        <p:pic>
          <p:nvPicPr>
            <p:cNvPr id="46088" name="Picture 5" descr="f = \frac{\sum_{i} y_{i,2}}{N}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832"/>
              <a:ext cx="58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6" descr="\mu_{1} = \frac{\sum_{i} y_{i,1}x_{i}}{\sum_{i} y_{i,1}}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360"/>
              <a:ext cx="7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AutoShape 7"/>
            <p:cNvSpPr>
              <a:spLocks/>
            </p:cNvSpPr>
            <p:nvPr/>
          </p:nvSpPr>
          <p:spPr bwMode="auto">
            <a:xfrm>
              <a:off x="3456" y="297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8058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EM  Step</a:t>
            </a:r>
          </a:p>
        </p:txBody>
      </p:sp>
      <p:sp>
        <p:nvSpPr>
          <p:cNvPr id="47119" name="Text Box 12"/>
          <p:cNvSpPr txBox="1">
            <a:spLocks noChangeArrowheads="1"/>
          </p:cNvSpPr>
          <p:nvPr/>
        </p:nvSpPr>
        <p:spPr bwMode="auto">
          <a:xfrm>
            <a:off x="4876800" y="2133600"/>
            <a:ext cx="20267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Current K clusters</a:t>
            </a:r>
          </a:p>
          <a:p>
            <a:pPr eaLnBrk="1" hangingPunct="1"/>
            <a:r>
              <a:rPr lang="en-US" sz="2000" dirty="0">
                <a:latin typeface="+mn-lt"/>
              </a:rPr>
              <a:t>and parameters</a:t>
            </a:r>
          </a:p>
        </p:txBody>
      </p:sp>
      <p:sp>
        <p:nvSpPr>
          <p:cNvPr id="47120" name="Text Box 13"/>
          <p:cNvSpPr txBox="1">
            <a:spLocks noChangeArrowheads="1"/>
          </p:cNvSpPr>
          <p:nvPr/>
        </p:nvSpPr>
        <p:spPr bwMode="auto">
          <a:xfrm>
            <a:off x="1981200" y="2057400"/>
            <a:ext cx="839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 data</a:t>
            </a:r>
          </a:p>
          <a:p>
            <a:pPr eaLnBrk="1" hangingPunct="1"/>
            <a:r>
              <a:rPr lang="en-US" sz="2000" dirty="0">
                <a:latin typeface="+mn-lt"/>
              </a:rPr>
              <a:t>points</a:t>
            </a:r>
          </a:p>
        </p:txBody>
      </p:sp>
      <p:sp>
        <p:nvSpPr>
          <p:cNvPr id="47122" name="Text Box 15"/>
          <p:cNvSpPr txBox="1">
            <a:spLocks noChangeArrowheads="1"/>
          </p:cNvSpPr>
          <p:nvPr/>
        </p:nvSpPr>
        <p:spPr bwMode="auto">
          <a:xfrm>
            <a:off x="609600" y="1371600"/>
            <a:ext cx="4211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+mn-lt"/>
              </a:rPr>
              <a:t>E step</a:t>
            </a:r>
            <a:r>
              <a:rPr lang="en-US" sz="2000" dirty="0">
                <a:latin typeface="+mn-lt"/>
              </a:rPr>
              <a:t>: Compute </a:t>
            </a:r>
            <a:r>
              <a:rPr lang="en-US" sz="2000" dirty="0" smtClean="0">
                <a:latin typeface="+mn-lt"/>
              </a:rPr>
              <a:t>memberships </a:t>
            </a:r>
            <a:r>
              <a:rPr lang="en-US" sz="2000" i="1" dirty="0" smtClean="0">
                <a:latin typeface="+mn-lt"/>
                <a:cs typeface="Times New Roman"/>
              </a:rPr>
              <a:t>p(x</a:t>
            </a:r>
            <a:r>
              <a:rPr lang="en-US" sz="2000" i="1" baseline="-25000" dirty="0" smtClean="0">
                <a:latin typeface="+mn-lt"/>
                <a:cs typeface="Times New Roman"/>
              </a:rPr>
              <a:t>i</a:t>
            </a:r>
            <a:r>
              <a:rPr lang="en-US" sz="2000" i="1" dirty="0" smtClean="0">
                <a:latin typeface="+mn-lt"/>
                <a:cs typeface="Times New Roman"/>
              </a:rPr>
              <a:t>|</a:t>
            </a:r>
            <a:r>
              <a:rPr lang="el-GR" sz="2000" i="1" dirty="0">
                <a:latin typeface="+mn-lt"/>
                <a:cs typeface="Times New Roman"/>
              </a:rPr>
              <a:t>θ</a:t>
            </a:r>
            <a:r>
              <a:rPr lang="en-US" sz="2000" i="1" baseline="-25000" dirty="0" smtClean="0">
                <a:latin typeface="+mn-lt"/>
                <a:cs typeface="Times New Roman"/>
              </a:rPr>
              <a:t>k</a:t>
            </a:r>
            <a:r>
              <a:rPr lang="en-US" sz="2000" i="1" dirty="0">
                <a:latin typeface="+mn-lt"/>
                <a:cs typeface="Times New Roman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6600" y="1752600"/>
            <a:ext cx="1295400" cy="1676400"/>
            <a:chOff x="3352800" y="2057400"/>
            <a:chExt cx="1828800" cy="2971800"/>
          </a:xfrm>
        </p:grpSpPr>
        <p:sp>
          <p:nvSpPr>
            <p:cNvPr id="47110" name="Oval 3"/>
            <p:cNvSpPr>
              <a:spLocks noChangeArrowheads="1"/>
            </p:cNvSpPr>
            <p:nvPr/>
          </p:nvSpPr>
          <p:spPr bwMode="auto">
            <a:xfrm>
              <a:off x="3352800" y="2057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Oval 4"/>
            <p:cNvSpPr>
              <a:spLocks noChangeArrowheads="1"/>
            </p:cNvSpPr>
            <p:nvPr/>
          </p:nvSpPr>
          <p:spPr bwMode="auto">
            <a:xfrm>
              <a:off x="3352800" y="2438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Oval 5"/>
            <p:cNvSpPr>
              <a:spLocks noChangeArrowheads="1"/>
            </p:cNvSpPr>
            <p:nvPr/>
          </p:nvSpPr>
          <p:spPr bwMode="auto">
            <a:xfrm>
              <a:off x="33528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Oval 6"/>
            <p:cNvSpPr>
              <a:spLocks noChangeArrowheads="1"/>
            </p:cNvSpPr>
            <p:nvPr/>
          </p:nvSpPr>
          <p:spPr bwMode="auto">
            <a:xfrm>
              <a:off x="3352800" y="4191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Oval 7"/>
            <p:cNvSpPr>
              <a:spLocks noChangeArrowheads="1"/>
            </p:cNvSpPr>
            <p:nvPr/>
          </p:nvSpPr>
          <p:spPr bwMode="auto">
            <a:xfrm>
              <a:off x="3352800" y="4572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Oval 8"/>
            <p:cNvSpPr>
              <a:spLocks noChangeArrowheads="1"/>
            </p:cNvSpPr>
            <p:nvPr/>
          </p:nvSpPr>
          <p:spPr bwMode="auto">
            <a:xfrm>
              <a:off x="3352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Oval 9"/>
            <p:cNvSpPr>
              <a:spLocks noChangeArrowheads="1"/>
            </p:cNvSpPr>
            <p:nvPr/>
          </p:nvSpPr>
          <p:spPr bwMode="auto">
            <a:xfrm>
              <a:off x="4953000" y="2819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0"/>
            <p:cNvSpPr>
              <a:spLocks noChangeArrowheads="1"/>
            </p:cNvSpPr>
            <p:nvPr/>
          </p:nvSpPr>
          <p:spPr bwMode="auto">
            <a:xfrm>
              <a:off x="49530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Oval 11"/>
            <p:cNvSpPr>
              <a:spLocks noChangeArrowheads="1"/>
            </p:cNvSpPr>
            <p:nvPr/>
          </p:nvSpPr>
          <p:spPr bwMode="auto">
            <a:xfrm>
              <a:off x="4953000" y="3352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Line 14"/>
            <p:cNvSpPr>
              <a:spLocks noChangeShapeType="1"/>
            </p:cNvSpPr>
            <p:nvPr/>
          </p:nvSpPr>
          <p:spPr bwMode="auto">
            <a:xfrm>
              <a:off x="3429000" y="31242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Line 16"/>
            <p:cNvSpPr>
              <a:spLocks noChangeShapeType="1"/>
            </p:cNvSpPr>
            <p:nvPr/>
          </p:nvSpPr>
          <p:spPr bwMode="auto">
            <a:xfrm flipH="1" flipV="1">
              <a:off x="3505200" y="2209800"/>
              <a:ext cx="1447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Line 17"/>
            <p:cNvSpPr>
              <a:spLocks noChangeShapeType="1"/>
            </p:cNvSpPr>
            <p:nvPr/>
          </p:nvSpPr>
          <p:spPr bwMode="auto">
            <a:xfrm flipH="1" flipV="1">
              <a:off x="3505200" y="2895600"/>
              <a:ext cx="1371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18"/>
            <p:cNvSpPr>
              <a:spLocks noChangeShapeType="1"/>
            </p:cNvSpPr>
            <p:nvPr/>
          </p:nvSpPr>
          <p:spPr bwMode="auto">
            <a:xfrm flipH="1">
              <a:off x="3505200" y="3048000"/>
              <a:ext cx="14478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19"/>
            <p:cNvSpPr>
              <a:spLocks noChangeShapeType="1"/>
            </p:cNvSpPr>
            <p:nvPr/>
          </p:nvSpPr>
          <p:spPr bwMode="auto">
            <a:xfrm flipH="1">
              <a:off x="3505200" y="3962400"/>
              <a:ext cx="14478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20"/>
            <p:cNvSpPr>
              <a:spLocks noChangeShapeType="1"/>
            </p:cNvSpPr>
            <p:nvPr/>
          </p:nvSpPr>
          <p:spPr bwMode="auto">
            <a:xfrm flipH="1" flipV="1">
              <a:off x="3505200" y="2286000"/>
              <a:ext cx="14478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53000" y="4343400"/>
            <a:ext cx="2269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New parameters for</a:t>
            </a:r>
          </a:p>
          <a:p>
            <a:pPr eaLnBrk="1" hangingPunct="1"/>
            <a:r>
              <a:rPr lang="en-US" sz="2000" dirty="0">
                <a:latin typeface="+mn-lt"/>
              </a:rPr>
              <a:t>the K clusters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981200" y="4419600"/>
            <a:ext cx="839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 data</a:t>
            </a:r>
          </a:p>
          <a:p>
            <a:pPr eaLnBrk="1" hangingPunct="1"/>
            <a:r>
              <a:rPr lang="en-US" sz="2000" dirty="0">
                <a:latin typeface="+mn-lt"/>
              </a:rPr>
              <a:t>points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9600" y="3581400"/>
            <a:ext cx="6262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+mn-lt"/>
              </a:rPr>
              <a:t>M step</a:t>
            </a:r>
            <a:r>
              <a:rPr lang="en-US" sz="2000" dirty="0">
                <a:latin typeface="+mn-lt"/>
              </a:rPr>
              <a:t>: Compute </a:t>
            </a:r>
            <a:r>
              <a:rPr lang="en-US" sz="2000" dirty="0" smtClean="0">
                <a:latin typeface="+mn-lt"/>
              </a:rPr>
              <a:t>q</a:t>
            </a:r>
            <a:r>
              <a:rPr lang="el-GR" sz="2000" baseline="-25000" dirty="0" smtClean="0">
                <a:latin typeface="+mn-lt"/>
              </a:rPr>
              <a:t>ι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given n data points and memberships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52800" y="4038600"/>
            <a:ext cx="1219200" cy="1828800"/>
            <a:chOff x="3352800" y="2057400"/>
            <a:chExt cx="1828800" cy="2971800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3352800" y="2057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52800" y="2438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528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3352800" y="4191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352800" y="4572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3352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4953000" y="2819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9530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953000" y="3352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3429000" y="31242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H="1" flipV="1">
              <a:off x="3505200" y="2209800"/>
              <a:ext cx="1447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 flipV="1">
              <a:off x="3505200" y="2895600"/>
              <a:ext cx="1371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3505200" y="3048000"/>
              <a:ext cx="14478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H="1">
              <a:off x="3505200" y="3962400"/>
              <a:ext cx="14478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H="1" flipV="1">
              <a:off x="3505200" y="2286000"/>
              <a:ext cx="14478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619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Comments on Mixtures and EM Learning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- </a:t>
            </a:r>
            <a:r>
              <a:rPr lang="en-US" sz="2000" dirty="0" smtClean="0"/>
              <a:t>Complexity of each EM iteration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Depends on the probabilistic model being used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e.g., for Gaussians, E-step</a:t>
            </a:r>
            <a:r>
              <a:rPr lang="el-GR" sz="2000" dirty="0" smtClean="0"/>
              <a:t>: </a:t>
            </a:r>
            <a:r>
              <a:rPr lang="en-US" sz="2000" i="1" dirty="0" smtClean="0">
                <a:cs typeface="Times New Roman"/>
              </a:rPr>
              <a:t>O(</a:t>
            </a:r>
            <a:r>
              <a:rPr lang="en-US" sz="2000" i="1" dirty="0" err="1" smtClean="0">
                <a:cs typeface="Times New Roman"/>
              </a:rPr>
              <a:t>nK</a:t>
            </a:r>
            <a:r>
              <a:rPr lang="en-US" sz="2000" i="1" dirty="0" smtClean="0">
                <a:cs typeface="Times New Roman"/>
              </a:rPr>
              <a:t>)</a:t>
            </a:r>
            <a:r>
              <a:rPr lang="en-US" sz="2000" dirty="0" smtClean="0"/>
              <a:t>,  M-step</a:t>
            </a:r>
            <a:r>
              <a:rPr lang="el-GR" sz="2000" dirty="0"/>
              <a:t>:</a:t>
            </a:r>
            <a:r>
              <a:rPr lang="el-GR" sz="2000" dirty="0" smtClean="0"/>
              <a:t> </a:t>
            </a:r>
            <a:r>
              <a:rPr lang="en-US" sz="2000" i="1" dirty="0" smtClean="0">
                <a:cs typeface="Times New Roman"/>
              </a:rPr>
              <a:t>O(Knp</a:t>
            </a:r>
            <a:r>
              <a:rPr lang="en-US" sz="2000" i="1" baseline="30000" dirty="0" smtClean="0">
                <a:cs typeface="Times New Roman"/>
              </a:rPr>
              <a:t>2</a:t>
            </a:r>
            <a:r>
              <a:rPr lang="en-US" sz="2000" i="1" dirty="0" smtClean="0">
                <a:cs typeface="Times New Roman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Sometimes E or M-step is not closed 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=&gt; can requires numerical methods at each iteration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- </a:t>
            </a:r>
            <a:r>
              <a:rPr lang="en-US" sz="2000" dirty="0" smtClean="0"/>
              <a:t>K-means 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Gaussian mixtures with isotropic (diagonal, </a:t>
            </a:r>
            <a:r>
              <a:rPr lang="en-US" sz="2000" dirty="0" err="1" smtClean="0"/>
              <a:t>equi</a:t>
            </a:r>
            <a:r>
              <a:rPr lang="en-US" sz="2000" dirty="0" smtClean="0"/>
              <a:t>-variance) </a:t>
            </a:r>
            <a:r>
              <a:rPr lang="en-US" sz="2000" dirty="0" smtClean="0">
                <a:sym typeface="Symbol" pitchFamily="18" charset="2"/>
              </a:rPr>
              <a:t></a:t>
            </a:r>
            <a:r>
              <a:rPr lang="en-US" sz="2000" baseline="-25000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/>
              <a:t>‘s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Approximate the E-step by choosing most likely cluster (instead of using membership probabilities)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1788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83B4EA-8901-43DD-AD42-230ADBAB321F}" type="slidenum">
              <a:rPr lang="en-US" sz="1400" smtClean="0">
                <a:latin typeface="Times New Roman" pitchFamily="18" charset="0"/>
              </a:rPr>
              <a:pPr/>
              <a:t>44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90116" name="Date Placeholder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6C4F75-91EB-4D5B-B8F0-525002DABCA5}" type="datetime1">
              <a:rPr lang="el-GR" sz="1100" smtClean="0"/>
              <a:pPr/>
              <a:t>19/10/2015</a:t>
            </a:fld>
            <a:endParaRPr lang="en-US" sz="1100" smtClean="0"/>
          </a:p>
        </p:txBody>
      </p:sp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282E9F7-57F9-4D98-BEBD-E54672075CDE}" type="slidenum">
              <a:rPr lang="en-US" sz="1400" smtClean="0">
                <a:latin typeface="Times New Roman" pitchFamily="18" charset="0"/>
              </a:rPr>
              <a:pPr/>
              <a:t>45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91140" name="Date Placeholder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142783-6C97-4B2D-AC25-93377FA288F4}" type="datetime1">
              <a:rPr lang="el-GR" sz="1100" smtClean="0"/>
              <a:pPr/>
              <a:t>19/10/2015</a:t>
            </a:fld>
            <a:endParaRPr lang="en-US" sz="1100" smtClean="0"/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-393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80FCFD-978F-4F70-87CA-F3D5636A5CBF}" type="slidenum">
              <a:rPr lang="en-US" sz="1400" smtClean="0">
                <a:latin typeface="Times New Roman" pitchFamily="18" charset="0"/>
              </a:rPr>
              <a:pPr/>
              <a:t>46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92164" name="Date Placeholder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0306E12-5564-40C8-8731-BA0B79DD7D88}" type="datetime1">
              <a:rPr lang="el-GR" sz="1100" smtClean="0"/>
              <a:pPr/>
              <a:t>19/10/2015</a:t>
            </a:fld>
            <a:endParaRPr lang="en-US" sz="1100" smtClean="0"/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7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53407BC-F358-41A1-8F34-8786602D3791}" type="slidenum">
              <a:rPr lang="en-US" sz="1400" smtClean="0">
                <a:latin typeface="Times New Roman" pitchFamily="18" charset="0"/>
              </a:rPr>
              <a:pPr/>
              <a:t>47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93188" name="Date Placeholder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2859E8-358B-4B5A-B208-A5479BB725AC}" type="datetime1">
              <a:rPr lang="el-GR" sz="1100" smtClean="0"/>
              <a:pPr/>
              <a:t>19/10/2015</a:t>
            </a:fld>
            <a:endParaRPr lang="en-US" sz="1100" smtClean="0"/>
          </a:p>
        </p:txBody>
      </p:sp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5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4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dirty="0" smtClean="0"/>
              <a:t>• Clustering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dirty="0" smtClean="0"/>
              <a:t>• K-means</a:t>
            </a:r>
            <a:endParaRPr lang="en-US" altLang="el-GR" dirty="0"/>
          </a:p>
          <a:p>
            <a:pPr marL="0" indent="0">
              <a:buNone/>
            </a:pPr>
            <a:r>
              <a:rPr lang="en-US" altLang="el-GR" dirty="0" smtClean="0"/>
              <a:t>• </a:t>
            </a:r>
            <a:r>
              <a:rPr lang="en-US" dirty="0"/>
              <a:t>Expectation Maximization (EM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altLang="el-GR" dirty="0" smtClean="0"/>
              <a:t>• </a:t>
            </a:r>
            <a:r>
              <a:rPr lang="en-US" altLang="el-GR" dirty="0" smtClean="0"/>
              <a:t>Spectral </a:t>
            </a:r>
            <a:r>
              <a:rPr lang="en-US" altLang="el-GR" dirty="0"/>
              <a:t>Clustering</a:t>
            </a:r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Hierarchical Clustering</a:t>
            </a:r>
            <a:endParaRPr lang="en-GB" b="1" dirty="0" smtClean="0">
              <a:cs typeface="Times New Roman" pitchFamily="18" charset="0"/>
            </a:endParaRPr>
          </a:p>
        </p:txBody>
      </p:sp>
      <p:grpSp>
        <p:nvGrpSpPr>
          <p:cNvPr id="99334" name="Group 3"/>
          <p:cNvGrpSpPr>
            <a:grpSpLocks/>
          </p:cNvGrpSpPr>
          <p:nvPr/>
        </p:nvGrpSpPr>
        <p:grpSpPr bwMode="auto">
          <a:xfrm>
            <a:off x="553052" y="3516154"/>
            <a:ext cx="7879322" cy="2871407"/>
            <a:chOff x="1200" y="1776"/>
            <a:chExt cx="4199" cy="2405"/>
          </a:xfrm>
        </p:grpSpPr>
        <p:sp>
          <p:nvSpPr>
            <p:cNvPr id="99336" name="Line 4"/>
            <p:cNvSpPr>
              <a:spLocks noChangeShapeType="1"/>
            </p:cNvSpPr>
            <p:nvPr/>
          </p:nvSpPr>
          <p:spPr bwMode="auto">
            <a:xfrm>
              <a:off x="1200" y="2112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337" name="Group 5"/>
            <p:cNvGrpSpPr>
              <a:grpSpLocks/>
            </p:cNvGrpSpPr>
            <p:nvPr/>
          </p:nvGrpSpPr>
          <p:grpSpPr bwMode="auto">
            <a:xfrm>
              <a:off x="1440" y="1785"/>
              <a:ext cx="480" cy="327"/>
              <a:chOff x="1104" y="1785"/>
              <a:chExt cx="480" cy="327"/>
            </a:xfrm>
          </p:grpSpPr>
          <p:sp>
            <p:nvSpPr>
              <p:cNvPr id="99389" name="Line 6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0" name="Text Box 7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dirty="0">
                    <a:latin typeface="+mn-lt"/>
                    <a:ea typeface="SimSun" pitchFamily="2" charset="-122"/>
                  </a:rPr>
                  <a:t>Step 0</a:t>
                </a:r>
                <a:endParaRPr lang="en-US" altLang="zh-CN" sz="2400" dirty="0">
                  <a:latin typeface="+mn-lt"/>
                  <a:ea typeface="SimSun" pitchFamily="2" charset="-122"/>
                </a:endParaRPr>
              </a:p>
            </p:txBody>
          </p:sp>
        </p:grpSp>
        <p:grpSp>
          <p:nvGrpSpPr>
            <p:cNvPr id="99338" name="Group 8"/>
            <p:cNvGrpSpPr>
              <a:grpSpLocks/>
            </p:cNvGrpSpPr>
            <p:nvPr/>
          </p:nvGrpSpPr>
          <p:grpSpPr bwMode="auto">
            <a:xfrm>
              <a:off x="1968" y="1776"/>
              <a:ext cx="480" cy="327"/>
              <a:chOff x="1104" y="1785"/>
              <a:chExt cx="480" cy="327"/>
            </a:xfrm>
          </p:grpSpPr>
          <p:sp>
            <p:nvSpPr>
              <p:cNvPr id="99387" name="Line 9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8" name="Text Box 10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dirty="0">
                    <a:latin typeface="+mn-lt"/>
                    <a:ea typeface="SimSun" pitchFamily="2" charset="-122"/>
                  </a:rPr>
                  <a:t>Step 1</a:t>
                </a:r>
                <a:endParaRPr lang="en-US" altLang="zh-CN" sz="2400" dirty="0">
                  <a:latin typeface="+mn-lt"/>
                  <a:ea typeface="SimSun" pitchFamily="2" charset="-122"/>
                </a:endParaRPr>
              </a:p>
            </p:txBody>
          </p:sp>
        </p:grpSp>
        <p:grpSp>
          <p:nvGrpSpPr>
            <p:cNvPr id="99339" name="Group 11"/>
            <p:cNvGrpSpPr>
              <a:grpSpLocks/>
            </p:cNvGrpSpPr>
            <p:nvPr/>
          </p:nvGrpSpPr>
          <p:grpSpPr bwMode="auto">
            <a:xfrm>
              <a:off x="2496" y="1776"/>
              <a:ext cx="480" cy="327"/>
              <a:chOff x="1104" y="1785"/>
              <a:chExt cx="480" cy="327"/>
            </a:xfrm>
          </p:grpSpPr>
          <p:sp>
            <p:nvSpPr>
              <p:cNvPr id="99385" name="Line 12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6" name="Text Box 13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+mn-lt"/>
                    <a:ea typeface="SimSun" pitchFamily="2" charset="-122"/>
                  </a:rPr>
                  <a:t>Step 2</a:t>
                </a:r>
                <a:endParaRPr lang="en-US" altLang="zh-CN" sz="2400">
                  <a:latin typeface="+mn-lt"/>
                  <a:ea typeface="SimSun" pitchFamily="2" charset="-122"/>
                </a:endParaRPr>
              </a:p>
            </p:txBody>
          </p:sp>
        </p:grpSp>
        <p:grpSp>
          <p:nvGrpSpPr>
            <p:cNvPr id="99340" name="Group 14"/>
            <p:cNvGrpSpPr>
              <a:grpSpLocks/>
            </p:cNvGrpSpPr>
            <p:nvPr/>
          </p:nvGrpSpPr>
          <p:grpSpPr bwMode="auto">
            <a:xfrm>
              <a:off x="2976" y="1776"/>
              <a:ext cx="480" cy="327"/>
              <a:chOff x="1104" y="1785"/>
              <a:chExt cx="480" cy="327"/>
            </a:xfrm>
          </p:grpSpPr>
          <p:sp>
            <p:nvSpPr>
              <p:cNvPr id="99383" name="Line 15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4" name="Text Box 16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+mn-lt"/>
                    <a:ea typeface="SimSun" pitchFamily="2" charset="-122"/>
                  </a:rPr>
                  <a:t>Step 3</a:t>
                </a:r>
                <a:endParaRPr lang="en-US" altLang="zh-CN" sz="2400">
                  <a:latin typeface="+mn-lt"/>
                  <a:ea typeface="SimSun" pitchFamily="2" charset="-122"/>
                </a:endParaRPr>
              </a:p>
            </p:txBody>
          </p:sp>
        </p:grpSp>
        <p:grpSp>
          <p:nvGrpSpPr>
            <p:cNvPr id="99341" name="Group 17"/>
            <p:cNvGrpSpPr>
              <a:grpSpLocks/>
            </p:cNvGrpSpPr>
            <p:nvPr/>
          </p:nvGrpSpPr>
          <p:grpSpPr bwMode="auto">
            <a:xfrm>
              <a:off x="3456" y="1776"/>
              <a:ext cx="480" cy="327"/>
              <a:chOff x="1104" y="1785"/>
              <a:chExt cx="480" cy="327"/>
            </a:xfrm>
          </p:grpSpPr>
          <p:sp>
            <p:nvSpPr>
              <p:cNvPr id="99381" name="Line 18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2" name="Text Box 19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+mn-lt"/>
                    <a:ea typeface="SimSun" pitchFamily="2" charset="-122"/>
                  </a:rPr>
                  <a:t>Step 4</a:t>
                </a:r>
                <a:endParaRPr lang="en-US" altLang="zh-CN" sz="2400">
                  <a:latin typeface="+mn-lt"/>
                  <a:ea typeface="SimSun" pitchFamily="2" charset="-122"/>
                </a:endParaRPr>
              </a:p>
            </p:txBody>
          </p:sp>
        </p:grpSp>
        <p:sp>
          <p:nvSpPr>
            <p:cNvPr id="99342" name="Text Box 20"/>
            <p:cNvSpPr txBox="1">
              <a:spLocks noChangeArrowheads="1"/>
            </p:cNvSpPr>
            <p:nvPr/>
          </p:nvSpPr>
          <p:spPr bwMode="auto">
            <a:xfrm>
              <a:off x="1440" y="2507"/>
              <a:ext cx="18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b</a:t>
              </a:r>
            </a:p>
          </p:txBody>
        </p:sp>
        <p:sp>
          <p:nvSpPr>
            <p:cNvPr id="99343" name="Text Box 21"/>
            <p:cNvSpPr txBox="1">
              <a:spLocks noChangeArrowheads="1"/>
            </p:cNvSpPr>
            <p:nvPr/>
          </p:nvSpPr>
          <p:spPr bwMode="auto">
            <a:xfrm>
              <a:off x="1440" y="3108"/>
              <a:ext cx="18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d</a:t>
              </a:r>
            </a:p>
          </p:txBody>
        </p:sp>
        <p:sp>
          <p:nvSpPr>
            <p:cNvPr id="99344" name="Text Box 22"/>
            <p:cNvSpPr txBox="1">
              <a:spLocks noChangeArrowheads="1"/>
            </p:cNvSpPr>
            <p:nvPr/>
          </p:nvSpPr>
          <p:spPr bwMode="auto">
            <a:xfrm>
              <a:off x="1440" y="2808"/>
              <a:ext cx="168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c</a:t>
              </a:r>
            </a:p>
          </p:txBody>
        </p:sp>
        <p:sp>
          <p:nvSpPr>
            <p:cNvPr id="99345" name="Text Box 23"/>
            <p:cNvSpPr txBox="1">
              <a:spLocks noChangeArrowheads="1"/>
            </p:cNvSpPr>
            <p:nvPr/>
          </p:nvSpPr>
          <p:spPr bwMode="auto">
            <a:xfrm>
              <a:off x="1440" y="3408"/>
              <a:ext cx="18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e</a:t>
              </a:r>
            </a:p>
          </p:txBody>
        </p:sp>
        <p:sp>
          <p:nvSpPr>
            <p:cNvPr id="99346" name="Text Box 24"/>
            <p:cNvSpPr txBox="1">
              <a:spLocks noChangeArrowheads="1"/>
            </p:cNvSpPr>
            <p:nvPr/>
          </p:nvSpPr>
          <p:spPr bwMode="auto">
            <a:xfrm>
              <a:off x="1440" y="2209"/>
              <a:ext cx="17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a</a:t>
              </a:r>
            </a:p>
          </p:txBody>
        </p:sp>
        <p:sp>
          <p:nvSpPr>
            <p:cNvPr id="99347" name="Oval 25"/>
            <p:cNvSpPr>
              <a:spLocks noChangeArrowheads="1"/>
            </p:cNvSpPr>
            <p:nvPr/>
          </p:nvSpPr>
          <p:spPr bwMode="auto">
            <a:xfrm>
              <a:off x="1392" y="225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8" name="Oval 26"/>
            <p:cNvSpPr>
              <a:spLocks noChangeArrowheads="1"/>
            </p:cNvSpPr>
            <p:nvPr/>
          </p:nvSpPr>
          <p:spPr bwMode="auto">
            <a:xfrm>
              <a:off x="1392" y="2544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9" name="Oval 27"/>
            <p:cNvSpPr>
              <a:spLocks noChangeArrowheads="1"/>
            </p:cNvSpPr>
            <p:nvPr/>
          </p:nvSpPr>
          <p:spPr bwMode="auto">
            <a:xfrm>
              <a:off x="1392" y="2832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Oval 28"/>
            <p:cNvSpPr>
              <a:spLocks noChangeArrowheads="1"/>
            </p:cNvSpPr>
            <p:nvPr/>
          </p:nvSpPr>
          <p:spPr bwMode="auto">
            <a:xfrm>
              <a:off x="1392" y="3120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1" name="Oval 29"/>
            <p:cNvSpPr>
              <a:spLocks noChangeArrowheads="1"/>
            </p:cNvSpPr>
            <p:nvPr/>
          </p:nvSpPr>
          <p:spPr bwMode="auto">
            <a:xfrm>
              <a:off x="1392" y="3408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2" name="Text Box 30"/>
            <p:cNvSpPr txBox="1">
              <a:spLocks noChangeArrowheads="1"/>
            </p:cNvSpPr>
            <p:nvPr/>
          </p:nvSpPr>
          <p:spPr bwMode="auto">
            <a:xfrm>
              <a:off x="1968" y="2304"/>
              <a:ext cx="30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a b</a:t>
              </a:r>
            </a:p>
          </p:txBody>
        </p:sp>
        <p:sp>
          <p:nvSpPr>
            <p:cNvPr id="99353" name="Oval 31"/>
            <p:cNvSpPr>
              <a:spLocks noChangeArrowheads="1"/>
            </p:cNvSpPr>
            <p:nvPr/>
          </p:nvSpPr>
          <p:spPr bwMode="auto">
            <a:xfrm>
              <a:off x="1872" y="2352"/>
              <a:ext cx="52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4" name="Text Box 32"/>
            <p:cNvSpPr txBox="1">
              <a:spLocks noChangeArrowheads="1"/>
            </p:cNvSpPr>
            <p:nvPr/>
          </p:nvSpPr>
          <p:spPr bwMode="auto">
            <a:xfrm>
              <a:off x="2495" y="3216"/>
              <a:ext cx="303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d e</a:t>
              </a:r>
            </a:p>
          </p:txBody>
        </p:sp>
        <p:sp>
          <p:nvSpPr>
            <p:cNvPr id="99355" name="Oval 33"/>
            <p:cNvSpPr>
              <a:spLocks noChangeArrowheads="1"/>
            </p:cNvSpPr>
            <p:nvPr/>
          </p:nvSpPr>
          <p:spPr bwMode="auto">
            <a:xfrm>
              <a:off x="2400" y="3264"/>
              <a:ext cx="52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6" name="Text Box 34"/>
            <p:cNvSpPr txBox="1">
              <a:spLocks noChangeArrowheads="1"/>
            </p:cNvSpPr>
            <p:nvPr/>
          </p:nvSpPr>
          <p:spPr bwMode="auto">
            <a:xfrm>
              <a:off x="2880" y="2929"/>
              <a:ext cx="40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c d e</a:t>
              </a:r>
            </a:p>
          </p:txBody>
        </p:sp>
        <p:sp>
          <p:nvSpPr>
            <p:cNvPr id="99357" name="Oval 35"/>
            <p:cNvSpPr>
              <a:spLocks noChangeArrowheads="1"/>
            </p:cNvSpPr>
            <p:nvPr/>
          </p:nvSpPr>
          <p:spPr bwMode="auto">
            <a:xfrm>
              <a:off x="2784" y="2928"/>
              <a:ext cx="62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8" name="Text Box 36"/>
            <p:cNvSpPr txBox="1">
              <a:spLocks noChangeArrowheads="1"/>
            </p:cNvSpPr>
            <p:nvPr/>
          </p:nvSpPr>
          <p:spPr bwMode="auto">
            <a:xfrm>
              <a:off x="3216" y="2594"/>
              <a:ext cx="70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>
                  <a:latin typeface="+mn-lt"/>
                  <a:ea typeface="SimSun" pitchFamily="2" charset="-122"/>
                </a:rPr>
                <a:t>a b c d e</a:t>
              </a:r>
            </a:p>
          </p:txBody>
        </p:sp>
        <p:sp>
          <p:nvSpPr>
            <p:cNvPr id="99359" name="Oval 37"/>
            <p:cNvSpPr>
              <a:spLocks noChangeArrowheads="1"/>
            </p:cNvSpPr>
            <p:nvPr/>
          </p:nvSpPr>
          <p:spPr bwMode="auto">
            <a:xfrm>
              <a:off x="3120" y="2592"/>
              <a:ext cx="100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0" name="Line 38"/>
            <p:cNvSpPr>
              <a:spLocks noChangeShapeType="1"/>
            </p:cNvSpPr>
            <p:nvPr/>
          </p:nvSpPr>
          <p:spPr bwMode="auto">
            <a:xfrm>
              <a:off x="1200" y="3753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1" name="Line 39"/>
            <p:cNvSpPr>
              <a:spLocks noChangeShapeType="1"/>
            </p:cNvSpPr>
            <p:nvPr/>
          </p:nvSpPr>
          <p:spPr bwMode="auto">
            <a:xfrm flipH="1">
              <a:off x="1536" y="375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2" name="Text Box 40"/>
            <p:cNvSpPr txBox="1">
              <a:spLocks noChangeArrowheads="1"/>
            </p:cNvSpPr>
            <p:nvPr/>
          </p:nvSpPr>
          <p:spPr bwMode="auto">
            <a:xfrm>
              <a:off x="1440" y="3811"/>
              <a:ext cx="48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+mn-lt"/>
                  <a:ea typeface="SimSun" pitchFamily="2" charset="-122"/>
                </a:rPr>
                <a:t>Step 4</a:t>
              </a:r>
              <a:endParaRPr lang="en-US" altLang="zh-CN" sz="2400">
                <a:latin typeface="+mn-lt"/>
                <a:ea typeface="SimSun" pitchFamily="2" charset="-122"/>
              </a:endParaRPr>
            </a:p>
          </p:txBody>
        </p:sp>
        <p:sp>
          <p:nvSpPr>
            <p:cNvPr id="99363" name="Line 41"/>
            <p:cNvSpPr>
              <a:spLocks noChangeShapeType="1"/>
            </p:cNvSpPr>
            <p:nvPr/>
          </p:nvSpPr>
          <p:spPr bwMode="auto">
            <a:xfrm flipH="1">
              <a:off x="2064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42"/>
            <p:cNvSpPr txBox="1">
              <a:spLocks noChangeArrowheads="1"/>
            </p:cNvSpPr>
            <p:nvPr/>
          </p:nvSpPr>
          <p:spPr bwMode="auto">
            <a:xfrm>
              <a:off x="1968" y="3801"/>
              <a:ext cx="48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+mn-lt"/>
                  <a:ea typeface="SimSun" pitchFamily="2" charset="-122"/>
                </a:rPr>
                <a:t>Step 3</a:t>
              </a:r>
              <a:endParaRPr lang="en-US" altLang="zh-CN" sz="2400">
                <a:latin typeface="+mn-lt"/>
                <a:ea typeface="SimSun" pitchFamily="2" charset="-122"/>
              </a:endParaRPr>
            </a:p>
          </p:txBody>
        </p:sp>
        <p:sp>
          <p:nvSpPr>
            <p:cNvPr id="99365" name="Line 43"/>
            <p:cNvSpPr>
              <a:spLocks noChangeShapeType="1"/>
            </p:cNvSpPr>
            <p:nvPr/>
          </p:nvSpPr>
          <p:spPr bwMode="auto">
            <a:xfrm flipH="1">
              <a:off x="259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44"/>
            <p:cNvSpPr txBox="1">
              <a:spLocks noChangeArrowheads="1"/>
            </p:cNvSpPr>
            <p:nvPr/>
          </p:nvSpPr>
          <p:spPr bwMode="auto">
            <a:xfrm>
              <a:off x="2495" y="3801"/>
              <a:ext cx="48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+mn-lt"/>
                  <a:ea typeface="SimSun" pitchFamily="2" charset="-122"/>
                </a:rPr>
                <a:t>Step 2</a:t>
              </a:r>
              <a:endParaRPr lang="en-US" altLang="zh-CN" sz="2400">
                <a:latin typeface="+mn-lt"/>
                <a:ea typeface="SimSun" pitchFamily="2" charset="-122"/>
              </a:endParaRPr>
            </a:p>
          </p:txBody>
        </p:sp>
        <p:sp>
          <p:nvSpPr>
            <p:cNvPr id="99367" name="Line 45"/>
            <p:cNvSpPr>
              <a:spLocks noChangeShapeType="1"/>
            </p:cNvSpPr>
            <p:nvPr/>
          </p:nvSpPr>
          <p:spPr bwMode="auto">
            <a:xfrm flipH="1">
              <a:off x="30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46"/>
            <p:cNvSpPr txBox="1">
              <a:spLocks noChangeArrowheads="1"/>
            </p:cNvSpPr>
            <p:nvPr/>
          </p:nvSpPr>
          <p:spPr bwMode="auto">
            <a:xfrm>
              <a:off x="2976" y="3801"/>
              <a:ext cx="48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+mn-lt"/>
                  <a:ea typeface="SimSun" pitchFamily="2" charset="-122"/>
                </a:rPr>
                <a:t>Step 1</a:t>
              </a:r>
              <a:endParaRPr lang="en-US" altLang="zh-CN" sz="2400">
                <a:latin typeface="+mn-lt"/>
                <a:ea typeface="SimSun" pitchFamily="2" charset="-122"/>
              </a:endParaRPr>
            </a:p>
          </p:txBody>
        </p:sp>
        <p:sp>
          <p:nvSpPr>
            <p:cNvPr id="99369" name="Line 47"/>
            <p:cNvSpPr>
              <a:spLocks noChangeShapeType="1"/>
            </p:cNvSpPr>
            <p:nvPr/>
          </p:nvSpPr>
          <p:spPr bwMode="auto">
            <a:xfrm flipH="1">
              <a:off x="355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0" name="Text Box 48"/>
            <p:cNvSpPr txBox="1">
              <a:spLocks noChangeArrowheads="1"/>
            </p:cNvSpPr>
            <p:nvPr/>
          </p:nvSpPr>
          <p:spPr bwMode="auto">
            <a:xfrm>
              <a:off x="3456" y="3801"/>
              <a:ext cx="48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+mn-lt"/>
                  <a:ea typeface="SimSun" pitchFamily="2" charset="-122"/>
                </a:rPr>
                <a:t>Step 0</a:t>
              </a:r>
              <a:endParaRPr lang="en-US" altLang="zh-CN" sz="2400">
                <a:latin typeface="+mn-lt"/>
                <a:ea typeface="SimSun" pitchFamily="2" charset="-122"/>
              </a:endParaRPr>
            </a:p>
          </p:txBody>
        </p:sp>
        <p:sp>
          <p:nvSpPr>
            <p:cNvPr id="99371" name="Line 49"/>
            <p:cNvSpPr>
              <a:spLocks noChangeShapeType="1"/>
            </p:cNvSpPr>
            <p:nvPr/>
          </p:nvSpPr>
          <p:spPr bwMode="auto">
            <a:xfrm>
              <a:off x="1680" y="235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2" name="Line 50"/>
            <p:cNvSpPr>
              <a:spLocks noChangeShapeType="1"/>
            </p:cNvSpPr>
            <p:nvPr/>
          </p:nvSpPr>
          <p:spPr bwMode="auto">
            <a:xfrm flipV="1">
              <a:off x="1680" y="244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Line 51"/>
            <p:cNvSpPr>
              <a:spLocks noChangeShapeType="1"/>
            </p:cNvSpPr>
            <p:nvPr/>
          </p:nvSpPr>
          <p:spPr bwMode="auto">
            <a:xfrm>
              <a:off x="1680" y="3216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4" name="Line 52"/>
            <p:cNvSpPr>
              <a:spLocks noChangeShapeType="1"/>
            </p:cNvSpPr>
            <p:nvPr/>
          </p:nvSpPr>
          <p:spPr bwMode="auto">
            <a:xfrm flipV="1">
              <a:off x="1680" y="336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5" name="Line 53"/>
            <p:cNvSpPr>
              <a:spLocks noChangeShapeType="1"/>
            </p:cNvSpPr>
            <p:nvPr/>
          </p:nvSpPr>
          <p:spPr bwMode="auto">
            <a:xfrm>
              <a:off x="1680" y="2976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6" name="Line 54"/>
            <p:cNvSpPr>
              <a:spLocks noChangeShapeType="1"/>
            </p:cNvSpPr>
            <p:nvPr/>
          </p:nvSpPr>
          <p:spPr bwMode="auto">
            <a:xfrm flipV="1">
              <a:off x="2688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7" name="Line 55"/>
            <p:cNvSpPr>
              <a:spLocks noChangeShapeType="1"/>
            </p:cNvSpPr>
            <p:nvPr/>
          </p:nvSpPr>
          <p:spPr bwMode="auto">
            <a:xfrm>
              <a:off x="2400" y="2496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8" name="Line 56"/>
            <p:cNvSpPr>
              <a:spLocks noChangeShapeType="1"/>
            </p:cNvSpPr>
            <p:nvPr/>
          </p:nvSpPr>
          <p:spPr bwMode="auto">
            <a:xfrm flipV="1">
              <a:off x="3072" y="27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9" name="Text Box 57"/>
            <p:cNvSpPr txBox="1">
              <a:spLocks noChangeArrowheads="1"/>
            </p:cNvSpPr>
            <p:nvPr/>
          </p:nvSpPr>
          <p:spPr bwMode="auto">
            <a:xfrm>
              <a:off x="4490" y="1861"/>
              <a:ext cx="909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CN" b="1">
                  <a:latin typeface="+mn-lt"/>
                  <a:ea typeface="SimSun" pitchFamily="2" charset="-122"/>
                </a:rPr>
                <a:t>agglomerative</a:t>
              </a:r>
            </a:p>
          </p:txBody>
        </p:sp>
        <p:sp>
          <p:nvSpPr>
            <p:cNvPr id="99380" name="Text Box 58"/>
            <p:cNvSpPr txBox="1">
              <a:spLocks noChangeArrowheads="1"/>
            </p:cNvSpPr>
            <p:nvPr/>
          </p:nvSpPr>
          <p:spPr bwMode="auto">
            <a:xfrm>
              <a:off x="4575" y="3588"/>
              <a:ext cx="524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CN" b="1">
                  <a:latin typeface="+mn-lt"/>
                  <a:ea typeface="SimSun" pitchFamily="2" charset="-122"/>
                </a:rPr>
                <a:t>divisive</a:t>
              </a:r>
            </a:p>
            <a:p>
              <a:pPr algn="ctr"/>
              <a:endParaRPr lang="en-US" altLang="zh-CN" b="1">
                <a:latin typeface="+mn-lt"/>
                <a:ea typeface="SimSun" pitchFamily="2" charset="-122"/>
              </a:endParaRPr>
            </a:p>
          </p:txBody>
        </p:sp>
      </p:grpSp>
      <p:sp>
        <p:nvSpPr>
          <p:cNvPr id="367675" name="Text Box 59"/>
          <p:cNvSpPr txBox="1">
            <a:spLocks noChangeArrowheads="1"/>
          </p:cNvSpPr>
          <p:nvPr/>
        </p:nvSpPr>
        <p:spPr bwMode="auto">
          <a:xfrm>
            <a:off x="503840" y="1219200"/>
            <a:ext cx="80772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Two basic approaches:</a:t>
            </a:r>
            <a:r>
              <a:rPr lang="en-AU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cs typeface="Times New Roman" pitchFamily="18" charset="0"/>
              </a:rPr>
              <a:t> merging smaller clusters into larger ones (agglomerative),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cs typeface="Times New Roman" pitchFamily="18" charset="0"/>
              </a:rPr>
              <a:t> splitting larger clusters (divisive)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visualize both via “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dendograms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”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imes New Roman" pitchFamily="18" charset="0"/>
              </a:rPr>
              <a:t>shows nesting structure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imes New Roman" pitchFamily="18" charset="0"/>
              </a:rPr>
              <a:t>merges or splits = tree nodes </a:t>
            </a:r>
            <a:endParaRPr lang="en-GB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434387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Hierarchical Clustering: Complexity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2"/>
            <a:ext cx="4248150" cy="403304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SzPct val="85000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Quadratic algorithms</a:t>
            </a:r>
          </a:p>
          <a:p>
            <a:pPr eaLnBrk="1" hangingPunct="1">
              <a:lnSpc>
                <a:spcPct val="20000"/>
              </a:lnSpc>
              <a:buSzPct val="85000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SzPct val="85000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Running time</a:t>
            </a:r>
            <a:r>
              <a:rPr lang="en-US" sz="2000" dirty="0" smtClean="0"/>
              <a:t> can be improved using </a:t>
            </a:r>
          </a:p>
          <a:p>
            <a:pPr lvl="1" eaLnBrk="1" hangingPunct="1">
              <a:lnSpc>
                <a:spcPct val="130000"/>
              </a:lnSpc>
              <a:buSzPct val="85000"/>
              <a:defRPr/>
            </a:pPr>
            <a:r>
              <a:rPr lang="en-US" sz="2000" dirty="0" smtClean="0"/>
              <a:t>sampling </a:t>
            </a:r>
          </a:p>
          <a:p>
            <a:pPr lvl="1" eaLnBrk="1" hangingPunct="1">
              <a:lnSpc>
                <a:spcPct val="130000"/>
              </a:lnSpc>
              <a:buSzPct val="85000"/>
              <a:buFont typeface="Wingdings" pitchFamily="2" charset="2"/>
              <a:buNone/>
              <a:defRPr/>
            </a:pPr>
            <a:r>
              <a:rPr lang="en-US" sz="2000" dirty="0" smtClean="0"/>
              <a:t>     [</a:t>
            </a:r>
            <a:r>
              <a:rPr lang="en-US" sz="2000" dirty="0" err="1" smtClean="0"/>
              <a:t>Guha</a:t>
            </a:r>
            <a:r>
              <a:rPr lang="en-US" sz="2000" dirty="0" smtClean="0"/>
              <a:t> et al, SIGMOD 1998] </a:t>
            </a:r>
          </a:p>
          <a:p>
            <a:pPr lvl="1" eaLnBrk="1" hangingPunct="1">
              <a:lnSpc>
                <a:spcPct val="130000"/>
              </a:lnSpc>
              <a:buSzPct val="85000"/>
              <a:buFont typeface="Wingdings" pitchFamily="2" charset="2"/>
              <a:buNone/>
              <a:defRPr/>
            </a:pPr>
            <a:r>
              <a:rPr lang="en-US" sz="2000" dirty="0" smtClean="0"/>
              <a:t>      [</a:t>
            </a:r>
            <a:r>
              <a:rPr lang="en-US" sz="2000" dirty="0" err="1" smtClean="0"/>
              <a:t>Kollios</a:t>
            </a:r>
            <a:r>
              <a:rPr lang="en-US" sz="2000" dirty="0" smtClean="0"/>
              <a:t> et al, ICDE 2001]</a:t>
            </a:r>
          </a:p>
          <a:p>
            <a:pPr eaLnBrk="1" hangingPunct="1">
              <a:lnSpc>
                <a:spcPct val="130000"/>
              </a:lnSpc>
              <a:buSzPct val="85000"/>
              <a:buFont typeface="Wingdings" pitchFamily="2" charset="2"/>
              <a:buNone/>
              <a:defRPr/>
            </a:pPr>
            <a:r>
              <a:rPr lang="en-US" sz="2000" dirty="0" smtClean="0"/>
              <a:t>	 or using the triangle inequality (when it holds)</a:t>
            </a:r>
          </a:p>
        </p:txBody>
      </p:sp>
      <p:pic>
        <p:nvPicPr>
          <p:cNvPr id="100359" name="Picture 4" descr="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9613" r="7103" b="10730"/>
          <a:stretch>
            <a:fillRect/>
          </a:stretch>
        </p:blipFill>
        <p:spPr bwMode="auto">
          <a:xfrm>
            <a:off x="4672013" y="1196975"/>
            <a:ext cx="394176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Text Box 5"/>
          <p:cNvSpPr txBox="1">
            <a:spLocks noChangeArrowheads="1"/>
          </p:cNvSpPr>
          <p:nvPr/>
        </p:nvSpPr>
        <p:spPr bwMode="auto">
          <a:xfrm>
            <a:off x="4648200" y="616585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Courier New" pitchFamily="49" charset="0"/>
              </a:rPr>
              <a:t>*based on slides by Padhraic Smyth UC, Irvine</a:t>
            </a:r>
          </a:p>
        </p:txBody>
      </p:sp>
    </p:spTree>
    <p:extLst>
      <p:ext uri="{BB962C8B-B14F-4D97-AF65-F5344CB8AC3E}">
        <p14:creationId xmlns:p14="http://schemas.microsoft.com/office/powerpoint/2010/main" val="392515711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Clustering</a:t>
            </a:r>
            <a:endParaRPr lang="el-GR" dirty="0"/>
          </a:p>
        </p:txBody>
      </p:sp>
      <p:sp>
        <p:nvSpPr>
          <p:cNvPr id="102405" name="Rectangle 2"/>
          <p:cNvSpPr>
            <a:spLocks noChangeArrowheads="1"/>
          </p:cNvSpPr>
          <p:nvPr/>
        </p:nvSpPr>
        <p:spPr bwMode="auto">
          <a:xfrm>
            <a:off x="1219200" y="1268760"/>
            <a:ext cx="2743200" cy="548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3600">
              <a:cs typeface="Arial" pitchFamily="34" charset="0"/>
            </a:endParaRPr>
          </a:p>
        </p:txBody>
      </p:sp>
      <p:sp>
        <p:nvSpPr>
          <p:cNvPr id="102406" name="Text Box 3"/>
          <p:cNvSpPr txBox="1">
            <a:spLocks noChangeArrowheads="1"/>
          </p:cNvSpPr>
          <p:nvPr/>
        </p:nvSpPr>
        <p:spPr bwMode="auto">
          <a:xfrm>
            <a:off x="2209800" y="1725960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Task </a:t>
            </a:r>
          </a:p>
        </p:txBody>
      </p:sp>
      <p:sp>
        <p:nvSpPr>
          <p:cNvPr id="102408" name="Text Box 5"/>
          <p:cNvSpPr txBox="1">
            <a:spLocks noChangeArrowheads="1"/>
          </p:cNvSpPr>
          <p:nvPr/>
        </p:nvSpPr>
        <p:spPr bwMode="auto">
          <a:xfrm>
            <a:off x="1752600" y="24879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Representation </a:t>
            </a:r>
          </a:p>
        </p:txBody>
      </p:sp>
      <p:sp>
        <p:nvSpPr>
          <p:cNvPr id="102409" name="Text Box 6"/>
          <p:cNvSpPr txBox="1">
            <a:spLocks noChangeArrowheads="1"/>
          </p:cNvSpPr>
          <p:nvPr/>
        </p:nvSpPr>
        <p:spPr bwMode="auto">
          <a:xfrm>
            <a:off x="1752600" y="32499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Score Function </a:t>
            </a:r>
          </a:p>
        </p:txBody>
      </p:sp>
      <p:sp>
        <p:nvSpPr>
          <p:cNvPr id="102410" name="Text Box 7"/>
          <p:cNvSpPr txBox="1">
            <a:spLocks noChangeArrowheads="1"/>
          </p:cNvSpPr>
          <p:nvPr/>
        </p:nvSpPr>
        <p:spPr bwMode="auto">
          <a:xfrm>
            <a:off x="1447800" y="4088160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Search/Optimization </a:t>
            </a:r>
          </a:p>
        </p:txBody>
      </p:sp>
      <p:sp>
        <p:nvSpPr>
          <p:cNvPr id="102411" name="Text Box 8"/>
          <p:cNvSpPr txBox="1">
            <a:spLocks noChangeArrowheads="1"/>
          </p:cNvSpPr>
          <p:nvPr/>
        </p:nvSpPr>
        <p:spPr bwMode="auto">
          <a:xfrm>
            <a:off x="1676400" y="4771307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Data Management</a:t>
            </a:r>
          </a:p>
        </p:txBody>
      </p:sp>
      <p:sp>
        <p:nvSpPr>
          <p:cNvPr id="102412" name="Text Box 9"/>
          <p:cNvSpPr txBox="1">
            <a:spLocks noChangeArrowheads="1"/>
          </p:cNvSpPr>
          <p:nvPr/>
        </p:nvSpPr>
        <p:spPr bwMode="auto">
          <a:xfrm>
            <a:off x="1676400" y="5728570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Models, Parameters</a:t>
            </a:r>
          </a:p>
        </p:txBody>
      </p:sp>
      <p:sp>
        <p:nvSpPr>
          <p:cNvPr id="102413" name="Line 10"/>
          <p:cNvSpPr>
            <a:spLocks noChangeShapeType="1"/>
          </p:cNvSpPr>
          <p:nvPr/>
        </p:nvSpPr>
        <p:spPr bwMode="auto">
          <a:xfrm>
            <a:off x="2590800" y="20307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Line 11"/>
          <p:cNvSpPr>
            <a:spLocks noChangeShapeType="1"/>
          </p:cNvSpPr>
          <p:nvPr/>
        </p:nvSpPr>
        <p:spPr bwMode="auto">
          <a:xfrm>
            <a:off x="2590800" y="27927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Line 12"/>
          <p:cNvSpPr>
            <a:spLocks noChangeShapeType="1"/>
          </p:cNvSpPr>
          <p:nvPr/>
        </p:nvSpPr>
        <p:spPr bwMode="auto">
          <a:xfrm>
            <a:off x="2590800" y="35547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Line 13"/>
          <p:cNvSpPr>
            <a:spLocks noChangeShapeType="1"/>
          </p:cNvSpPr>
          <p:nvPr/>
        </p:nvSpPr>
        <p:spPr bwMode="auto">
          <a:xfrm>
            <a:off x="2590800" y="43167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Line 14"/>
          <p:cNvSpPr>
            <a:spLocks noChangeShapeType="1"/>
          </p:cNvSpPr>
          <p:nvPr/>
        </p:nvSpPr>
        <p:spPr bwMode="auto">
          <a:xfrm>
            <a:off x="2590800" y="53073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Text Box 15"/>
          <p:cNvSpPr txBox="1">
            <a:spLocks noChangeArrowheads="1"/>
          </p:cNvSpPr>
          <p:nvPr/>
        </p:nvSpPr>
        <p:spPr bwMode="auto">
          <a:xfrm>
            <a:off x="5257800" y="1606898"/>
            <a:ext cx="1676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 Clustering</a:t>
            </a:r>
          </a:p>
        </p:txBody>
      </p:sp>
      <p:sp>
        <p:nvSpPr>
          <p:cNvPr id="102419" name="Text Box 16"/>
          <p:cNvSpPr txBox="1">
            <a:spLocks noChangeArrowheads="1"/>
          </p:cNvSpPr>
          <p:nvPr/>
        </p:nvSpPr>
        <p:spPr bwMode="auto">
          <a:xfrm>
            <a:off x="4648200" y="2519906"/>
            <a:ext cx="3048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Partition based on K centers</a:t>
            </a:r>
          </a:p>
        </p:txBody>
      </p:sp>
      <p:sp>
        <p:nvSpPr>
          <p:cNvPr id="102420" name="Text Box 17"/>
          <p:cNvSpPr txBox="1">
            <a:spLocks noChangeArrowheads="1"/>
          </p:cNvSpPr>
          <p:nvPr/>
        </p:nvSpPr>
        <p:spPr bwMode="auto">
          <a:xfrm>
            <a:off x="4724400" y="3171107"/>
            <a:ext cx="281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Within-cluster sum of squared errors</a:t>
            </a:r>
          </a:p>
        </p:txBody>
      </p:sp>
      <p:sp>
        <p:nvSpPr>
          <p:cNvPr id="102421" name="Text Box 18"/>
          <p:cNvSpPr txBox="1">
            <a:spLocks noChangeArrowheads="1"/>
          </p:cNvSpPr>
          <p:nvPr/>
        </p:nvSpPr>
        <p:spPr bwMode="auto">
          <a:xfrm>
            <a:off x="4648200" y="4121498"/>
            <a:ext cx="3124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   Iterative greedy search </a:t>
            </a:r>
          </a:p>
        </p:txBody>
      </p:sp>
      <p:sp>
        <p:nvSpPr>
          <p:cNvPr id="102422" name="Text Box 19"/>
          <p:cNvSpPr txBox="1">
            <a:spLocks noChangeArrowheads="1"/>
          </p:cNvSpPr>
          <p:nvPr/>
        </p:nvSpPr>
        <p:spPr bwMode="auto">
          <a:xfrm>
            <a:off x="5029200" y="4883498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None specified</a:t>
            </a:r>
          </a:p>
        </p:txBody>
      </p:sp>
      <p:sp>
        <p:nvSpPr>
          <p:cNvPr id="102423" name="Text Box 20"/>
          <p:cNvSpPr txBox="1">
            <a:spLocks noChangeArrowheads="1"/>
          </p:cNvSpPr>
          <p:nvPr/>
        </p:nvSpPr>
        <p:spPr bwMode="auto">
          <a:xfrm>
            <a:off x="5029200" y="58407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K centers</a:t>
            </a:r>
          </a:p>
        </p:txBody>
      </p:sp>
      <p:sp>
        <p:nvSpPr>
          <p:cNvPr id="102424" name="Line 21"/>
          <p:cNvSpPr>
            <a:spLocks noChangeShapeType="1"/>
          </p:cNvSpPr>
          <p:nvPr/>
        </p:nvSpPr>
        <p:spPr bwMode="auto">
          <a:xfrm>
            <a:off x="5943600" y="20307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Line 22"/>
          <p:cNvSpPr>
            <a:spLocks noChangeShapeType="1"/>
          </p:cNvSpPr>
          <p:nvPr/>
        </p:nvSpPr>
        <p:spPr bwMode="auto">
          <a:xfrm>
            <a:off x="5943600" y="286896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Line 23"/>
          <p:cNvSpPr>
            <a:spLocks noChangeShapeType="1"/>
          </p:cNvSpPr>
          <p:nvPr/>
        </p:nvSpPr>
        <p:spPr bwMode="auto">
          <a:xfrm>
            <a:off x="5943600" y="3630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Line 24"/>
          <p:cNvSpPr>
            <a:spLocks noChangeShapeType="1"/>
          </p:cNvSpPr>
          <p:nvPr/>
        </p:nvSpPr>
        <p:spPr bwMode="auto">
          <a:xfrm>
            <a:off x="5943600" y="4392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Line 25"/>
          <p:cNvSpPr>
            <a:spLocks noChangeShapeType="1"/>
          </p:cNvSpPr>
          <p:nvPr/>
        </p:nvSpPr>
        <p:spPr bwMode="auto">
          <a:xfrm>
            <a:off x="5943600" y="53073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Rectangle 26"/>
          <p:cNvSpPr>
            <a:spLocks noChangeArrowheads="1"/>
          </p:cNvSpPr>
          <p:nvPr/>
        </p:nvSpPr>
        <p:spPr bwMode="auto">
          <a:xfrm>
            <a:off x="4572000" y="1268760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0" name="Line 27"/>
          <p:cNvSpPr>
            <a:spLocks noChangeShapeType="1"/>
          </p:cNvSpPr>
          <p:nvPr/>
        </p:nvSpPr>
        <p:spPr bwMode="auto">
          <a:xfrm>
            <a:off x="3962400" y="385956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 pitchFamily="34" charset="0"/>
              </a:rPr>
              <a:t>Probabilistic Model-Based </a:t>
            </a:r>
            <a:r>
              <a:rPr lang="en-US" dirty="0" smtClean="0">
                <a:cs typeface="Arial" pitchFamily="34" charset="0"/>
              </a:rPr>
              <a:t>Clustering</a:t>
            </a:r>
            <a:endParaRPr lang="el-GR" dirty="0"/>
          </a:p>
        </p:txBody>
      </p:sp>
      <p:sp>
        <p:nvSpPr>
          <p:cNvPr id="103429" name="Rectangle 2"/>
          <p:cNvSpPr>
            <a:spLocks noChangeArrowheads="1"/>
          </p:cNvSpPr>
          <p:nvPr/>
        </p:nvSpPr>
        <p:spPr bwMode="auto">
          <a:xfrm>
            <a:off x="1219200" y="1254968"/>
            <a:ext cx="2743200" cy="548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3600">
              <a:cs typeface="Arial" pitchFamily="34" charset="0"/>
            </a:endParaRPr>
          </a:p>
        </p:txBody>
      </p:sp>
      <p:sp>
        <p:nvSpPr>
          <p:cNvPr id="103430" name="Text Box 3"/>
          <p:cNvSpPr txBox="1">
            <a:spLocks noChangeArrowheads="1"/>
          </p:cNvSpPr>
          <p:nvPr/>
        </p:nvSpPr>
        <p:spPr bwMode="auto">
          <a:xfrm>
            <a:off x="2209800" y="1712168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Task </a:t>
            </a:r>
          </a:p>
        </p:txBody>
      </p:sp>
      <p:sp>
        <p:nvSpPr>
          <p:cNvPr id="103432" name="Text Box 5"/>
          <p:cNvSpPr txBox="1">
            <a:spLocks noChangeArrowheads="1"/>
          </p:cNvSpPr>
          <p:nvPr/>
        </p:nvSpPr>
        <p:spPr bwMode="auto">
          <a:xfrm>
            <a:off x="1752600" y="2474168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Representation </a:t>
            </a:r>
          </a:p>
        </p:txBody>
      </p:sp>
      <p:sp>
        <p:nvSpPr>
          <p:cNvPr id="103433" name="Text Box 6"/>
          <p:cNvSpPr txBox="1">
            <a:spLocks noChangeArrowheads="1"/>
          </p:cNvSpPr>
          <p:nvPr/>
        </p:nvSpPr>
        <p:spPr bwMode="auto">
          <a:xfrm>
            <a:off x="1752600" y="3236168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Score Function </a:t>
            </a:r>
          </a:p>
        </p:txBody>
      </p:sp>
      <p:sp>
        <p:nvSpPr>
          <p:cNvPr id="103434" name="Text Box 7"/>
          <p:cNvSpPr txBox="1">
            <a:spLocks noChangeArrowheads="1"/>
          </p:cNvSpPr>
          <p:nvPr/>
        </p:nvSpPr>
        <p:spPr bwMode="auto">
          <a:xfrm>
            <a:off x="1447800" y="4074368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Search/Optimization </a:t>
            </a:r>
          </a:p>
        </p:txBody>
      </p:sp>
      <p:sp>
        <p:nvSpPr>
          <p:cNvPr id="103435" name="Text Box 8"/>
          <p:cNvSpPr txBox="1">
            <a:spLocks noChangeArrowheads="1"/>
          </p:cNvSpPr>
          <p:nvPr/>
        </p:nvSpPr>
        <p:spPr bwMode="auto">
          <a:xfrm>
            <a:off x="1676400" y="4757515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Data Management</a:t>
            </a:r>
          </a:p>
        </p:txBody>
      </p:sp>
      <p:sp>
        <p:nvSpPr>
          <p:cNvPr id="103436" name="Text Box 9"/>
          <p:cNvSpPr txBox="1">
            <a:spLocks noChangeArrowheads="1"/>
          </p:cNvSpPr>
          <p:nvPr/>
        </p:nvSpPr>
        <p:spPr bwMode="auto">
          <a:xfrm>
            <a:off x="1676400" y="5714778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Models, Parameters</a:t>
            </a:r>
          </a:p>
        </p:txBody>
      </p:sp>
      <p:sp>
        <p:nvSpPr>
          <p:cNvPr id="103437" name="Line 10"/>
          <p:cNvSpPr>
            <a:spLocks noChangeShapeType="1"/>
          </p:cNvSpPr>
          <p:nvPr/>
        </p:nvSpPr>
        <p:spPr bwMode="auto">
          <a:xfrm>
            <a:off x="2590800" y="20169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1"/>
          <p:cNvSpPr>
            <a:spLocks noChangeShapeType="1"/>
          </p:cNvSpPr>
          <p:nvPr/>
        </p:nvSpPr>
        <p:spPr bwMode="auto">
          <a:xfrm>
            <a:off x="2590800" y="27789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2"/>
          <p:cNvSpPr>
            <a:spLocks noChangeShapeType="1"/>
          </p:cNvSpPr>
          <p:nvPr/>
        </p:nvSpPr>
        <p:spPr bwMode="auto">
          <a:xfrm>
            <a:off x="2590800" y="35409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3"/>
          <p:cNvSpPr>
            <a:spLocks noChangeShapeType="1"/>
          </p:cNvSpPr>
          <p:nvPr/>
        </p:nvSpPr>
        <p:spPr bwMode="auto">
          <a:xfrm>
            <a:off x="2590800" y="43029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Line 14"/>
          <p:cNvSpPr>
            <a:spLocks noChangeShapeType="1"/>
          </p:cNvSpPr>
          <p:nvPr/>
        </p:nvSpPr>
        <p:spPr bwMode="auto">
          <a:xfrm>
            <a:off x="2590800" y="52935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2" name="Text Box 15"/>
          <p:cNvSpPr txBox="1">
            <a:spLocks noChangeArrowheads="1"/>
          </p:cNvSpPr>
          <p:nvPr/>
        </p:nvSpPr>
        <p:spPr bwMode="auto">
          <a:xfrm>
            <a:off x="5257800" y="1593106"/>
            <a:ext cx="1676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 Clustering</a:t>
            </a:r>
          </a:p>
        </p:txBody>
      </p:sp>
      <p:sp>
        <p:nvSpPr>
          <p:cNvPr id="103443" name="Text Box 16"/>
          <p:cNvSpPr txBox="1">
            <a:spLocks noChangeArrowheads="1"/>
          </p:cNvSpPr>
          <p:nvPr/>
        </p:nvSpPr>
        <p:spPr bwMode="auto">
          <a:xfrm>
            <a:off x="4724400" y="3269506"/>
            <a:ext cx="2819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Log-likelihood</a:t>
            </a:r>
          </a:p>
        </p:txBody>
      </p:sp>
      <p:sp>
        <p:nvSpPr>
          <p:cNvPr id="103444" name="Text Box 17"/>
          <p:cNvSpPr txBox="1">
            <a:spLocks noChangeArrowheads="1"/>
          </p:cNvSpPr>
          <p:nvPr/>
        </p:nvSpPr>
        <p:spPr bwMode="auto">
          <a:xfrm>
            <a:off x="4648200" y="4107706"/>
            <a:ext cx="3124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EM (iterative) </a:t>
            </a:r>
          </a:p>
        </p:txBody>
      </p:sp>
      <p:sp>
        <p:nvSpPr>
          <p:cNvPr id="103445" name="Text Box 18"/>
          <p:cNvSpPr txBox="1">
            <a:spLocks noChangeArrowheads="1"/>
          </p:cNvSpPr>
          <p:nvPr/>
        </p:nvSpPr>
        <p:spPr bwMode="auto">
          <a:xfrm>
            <a:off x="5029200" y="486970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None specified</a:t>
            </a:r>
          </a:p>
        </p:txBody>
      </p:sp>
      <p:sp>
        <p:nvSpPr>
          <p:cNvPr id="103446" name="Text Box 19"/>
          <p:cNvSpPr txBox="1">
            <a:spLocks noChangeArrowheads="1"/>
          </p:cNvSpPr>
          <p:nvPr/>
        </p:nvSpPr>
        <p:spPr bwMode="auto">
          <a:xfrm>
            <a:off x="5029200" y="5825577"/>
            <a:ext cx="1905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Probability model</a:t>
            </a:r>
          </a:p>
        </p:txBody>
      </p:sp>
      <p:sp>
        <p:nvSpPr>
          <p:cNvPr id="103447" name="Line 20"/>
          <p:cNvSpPr>
            <a:spLocks noChangeShapeType="1"/>
          </p:cNvSpPr>
          <p:nvPr/>
        </p:nvSpPr>
        <p:spPr bwMode="auto">
          <a:xfrm>
            <a:off x="5943600" y="20169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Line 21"/>
          <p:cNvSpPr>
            <a:spLocks noChangeShapeType="1"/>
          </p:cNvSpPr>
          <p:nvPr/>
        </p:nvSpPr>
        <p:spPr bwMode="auto">
          <a:xfrm>
            <a:off x="5943600" y="285516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9" name="Line 22"/>
          <p:cNvSpPr>
            <a:spLocks noChangeShapeType="1"/>
          </p:cNvSpPr>
          <p:nvPr/>
        </p:nvSpPr>
        <p:spPr bwMode="auto">
          <a:xfrm>
            <a:off x="5943600" y="36171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0" name="Line 23"/>
          <p:cNvSpPr>
            <a:spLocks noChangeShapeType="1"/>
          </p:cNvSpPr>
          <p:nvPr/>
        </p:nvSpPr>
        <p:spPr bwMode="auto">
          <a:xfrm>
            <a:off x="5943600" y="43791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1" name="Line 24"/>
          <p:cNvSpPr>
            <a:spLocks noChangeShapeType="1"/>
          </p:cNvSpPr>
          <p:nvPr/>
        </p:nvSpPr>
        <p:spPr bwMode="auto">
          <a:xfrm>
            <a:off x="5943600" y="529356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2" name="Rectangle 25"/>
          <p:cNvSpPr>
            <a:spLocks noChangeArrowheads="1"/>
          </p:cNvSpPr>
          <p:nvPr/>
        </p:nvSpPr>
        <p:spPr bwMode="auto">
          <a:xfrm>
            <a:off x="4572000" y="1254968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3" name="Line 26"/>
          <p:cNvSpPr>
            <a:spLocks noChangeShapeType="1"/>
          </p:cNvSpPr>
          <p:nvPr/>
        </p:nvSpPr>
        <p:spPr bwMode="auto">
          <a:xfrm>
            <a:off x="3962400" y="3845768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4" name="Text Box 27"/>
          <p:cNvSpPr txBox="1">
            <a:spLocks noChangeArrowheads="1"/>
          </p:cNvSpPr>
          <p:nvPr/>
        </p:nvSpPr>
        <p:spPr bwMode="auto">
          <a:xfrm>
            <a:off x="4648200" y="2361978"/>
            <a:ext cx="3124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 Mixture of Probability  Components</a:t>
            </a:r>
          </a:p>
        </p:txBody>
      </p:sp>
    </p:spTree>
    <p:extLst>
      <p:ext uri="{BB962C8B-B14F-4D97-AF65-F5344CB8AC3E}">
        <p14:creationId xmlns:p14="http://schemas.microsoft.com/office/powerpoint/2010/main" val="5582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Single-Link Hierarchical </a:t>
            </a:r>
            <a:r>
              <a:rPr lang="en-US" dirty="0" smtClean="0"/>
              <a:t>Clustering</a:t>
            </a:r>
            <a:endParaRPr lang="el-GR" dirty="0"/>
          </a:p>
        </p:txBody>
      </p:sp>
      <p:sp>
        <p:nvSpPr>
          <p:cNvPr id="104453" name="Rectangle 2"/>
          <p:cNvSpPr>
            <a:spLocks noChangeArrowheads="1"/>
          </p:cNvSpPr>
          <p:nvPr/>
        </p:nvSpPr>
        <p:spPr bwMode="auto">
          <a:xfrm>
            <a:off x="1219200" y="1326976"/>
            <a:ext cx="2743200" cy="548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3600">
              <a:cs typeface="Arial" pitchFamily="34" charset="0"/>
            </a:endParaRPr>
          </a:p>
        </p:txBody>
      </p:sp>
      <p:sp>
        <p:nvSpPr>
          <p:cNvPr id="104454" name="Text Box 3"/>
          <p:cNvSpPr txBox="1">
            <a:spLocks noChangeArrowheads="1"/>
          </p:cNvSpPr>
          <p:nvPr/>
        </p:nvSpPr>
        <p:spPr bwMode="auto">
          <a:xfrm>
            <a:off x="2209800" y="1784176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Task </a:t>
            </a:r>
          </a:p>
        </p:txBody>
      </p:sp>
      <p:sp>
        <p:nvSpPr>
          <p:cNvPr id="104456" name="Text Box 5"/>
          <p:cNvSpPr txBox="1">
            <a:spLocks noChangeArrowheads="1"/>
          </p:cNvSpPr>
          <p:nvPr/>
        </p:nvSpPr>
        <p:spPr bwMode="auto">
          <a:xfrm>
            <a:off x="1752600" y="25461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Representation </a:t>
            </a:r>
          </a:p>
        </p:txBody>
      </p:sp>
      <p:sp>
        <p:nvSpPr>
          <p:cNvPr id="104457" name="Text Box 6"/>
          <p:cNvSpPr txBox="1">
            <a:spLocks noChangeArrowheads="1"/>
          </p:cNvSpPr>
          <p:nvPr/>
        </p:nvSpPr>
        <p:spPr bwMode="auto">
          <a:xfrm>
            <a:off x="1752600" y="33081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Score Function </a:t>
            </a:r>
          </a:p>
        </p:txBody>
      </p:sp>
      <p:sp>
        <p:nvSpPr>
          <p:cNvPr id="104458" name="Text Box 7"/>
          <p:cNvSpPr txBox="1">
            <a:spLocks noChangeArrowheads="1"/>
          </p:cNvSpPr>
          <p:nvPr/>
        </p:nvSpPr>
        <p:spPr bwMode="auto">
          <a:xfrm>
            <a:off x="1447800" y="4146376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Search/Optimization </a:t>
            </a:r>
          </a:p>
        </p:txBody>
      </p:sp>
      <p:sp>
        <p:nvSpPr>
          <p:cNvPr id="104459" name="Text Box 8"/>
          <p:cNvSpPr txBox="1">
            <a:spLocks noChangeArrowheads="1"/>
          </p:cNvSpPr>
          <p:nvPr/>
        </p:nvSpPr>
        <p:spPr bwMode="auto">
          <a:xfrm>
            <a:off x="1676400" y="4829523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Data Management</a:t>
            </a:r>
          </a:p>
        </p:txBody>
      </p:sp>
      <p:sp>
        <p:nvSpPr>
          <p:cNvPr id="104460" name="Text Box 9"/>
          <p:cNvSpPr txBox="1">
            <a:spLocks noChangeArrowheads="1"/>
          </p:cNvSpPr>
          <p:nvPr/>
        </p:nvSpPr>
        <p:spPr bwMode="auto">
          <a:xfrm>
            <a:off x="1676400" y="5786786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Models, Parameters</a:t>
            </a:r>
          </a:p>
        </p:txBody>
      </p:sp>
      <p:sp>
        <p:nvSpPr>
          <p:cNvPr id="104461" name="Line 10"/>
          <p:cNvSpPr>
            <a:spLocks noChangeShapeType="1"/>
          </p:cNvSpPr>
          <p:nvPr/>
        </p:nvSpPr>
        <p:spPr bwMode="auto">
          <a:xfrm>
            <a:off x="2590800" y="2088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1"/>
          <p:cNvSpPr>
            <a:spLocks noChangeShapeType="1"/>
          </p:cNvSpPr>
          <p:nvPr/>
        </p:nvSpPr>
        <p:spPr bwMode="auto">
          <a:xfrm>
            <a:off x="2590800" y="2850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2"/>
          <p:cNvSpPr>
            <a:spLocks noChangeShapeType="1"/>
          </p:cNvSpPr>
          <p:nvPr/>
        </p:nvSpPr>
        <p:spPr bwMode="auto">
          <a:xfrm>
            <a:off x="2590800" y="3612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Line 13"/>
          <p:cNvSpPr>
            <a:spLocks noChangeShapeType="1"/>
          </p:cNvSpPr>
          <p:nvPr/>
        </p:nvSpPr>
        <p:spPr bwMode="auto">
          <a:xfrm>
            <a:off x="2590800" y="4374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Line 14"/>
          <p:cNvSpPr>
            <a:spLocks noChangeShapeType="1"/>
          </p:cNvSpPr>
          <p:nvPr/>
        </p:nvSpPr>
        <p:spPr bwMode="auto">
          <a:xfrm>
            <a:off x="2590800" y="53655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Text Box 15"/>
          <p:cNvSpPr txBox="1">
            <a:spLocks noChangeArrowheads="1"/>
          </p:cNvSpPr>
          <p:nvPr/>
        </p:nvSpPr>
        <p:spPr bwMode="auto">
          <a:xfrm>
            <a:off x="5257800" y="1665114"/>
            <a:ext cx="1676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 Clustering</a:t>
            </a:r>
          </a:p>
        </p:txBody>
      </p:sp>
      <p:sp>
        <p:nvSpPr>
          <p:cNvPr id="104467" name="Text Box 16"/>
          <p:cNvSpPr txBox="1">
            <a:spLocks noChangeArrowheads="1"/>
          </p:cNvSpPr>
          <p:nvPr/>
        </p:nvSpPr>
        <p:spPr bwMode="auto">
          <a:xfrm>
            <a:off x="4648200" y="2579514"/>
            <a:ext cx="3048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Tree of nested groupings</a:t>
            </a:r>
          </a:p>
        </p:txBody>
      </p:sp>
      <p:sp>
        <p:nvSpPr>
          <p:cNvPr id="104468" name="Text Box 17"/>
          <p:cNvSpPr txBox="1">
            <a:spLocks noChangeArrowheads="1"/>
          </p:cNvSpPr>
          <p:nvPr/>
        </p:nvSpPr>
        <p:spPr bwMode="auto">
          <a:xfrm>
            <a:off x="4724400" y="3341514"/>
            <a:ext cx="2819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No global score</a:t>
            </a:r>
          </a:p>
        </p:txBody>
      </p:sp>
      <p:sp>
        <p:nvSpPr>
          <p:cNvPr id="104469" name="Text Box 18"/>
          <p:cNvSpPr txBox="1">
            <a:spLocks noChangeArrowheads="1"/>
          </p:cNvSpPr>
          <p:nvPr/>
        </p:nvSpPr>
        <p:spPr bwMode="auto">
          <a:xfrm>
            <a:off x="4648200" y="4067523"/>
            <a:ext cx="3124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 Iterative merging of   nearest neighbors </a:t>
            </a:r>
          </a:p>
        </p:txBody>
      </p:sp>
      <p:sp>
        <p:nvSpPr>
          <p:cNvPr id="104470" name="Text Box 19"/>
          <p:cNvSpPr txBox="1">
            <a:spLocks noChangeArrowheads="1"/>
          </p:cNvSpPr>
          <p:nvPr/>
        </p:nvSpPr>
        <p:spPr bwMode="auto">
          <a:xfrm>
            <a:off x="5029200" y="4941714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None specified</a:t>
            </a:r>
          </a:p>
        </p:txBody>
      </p:sp>
      <p:sp>
        <p:nvSpPr>
          <p:cNvPr id="104471" name="Text Box 20"/>
          <p:cNvSpPr txBox="1">
            <a:spLocks noChangeArrowheads="1"/>
          </p:cNvSpPr>
          <p:nvPr/>
        </p:nvSpPr>
        <p:spPr bwMode="auto">
          <a:xfrm>
            <a:off x="5029200" y="58989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+mn-lt"/>
                <a:cs typeface="Arial" pitchFamily="34" charset="0"/>
              </a:rPr>
              <a:t>Dendrogram</a:t>
            </a:r>
          </a:p>
        </p:txBody>
      </p:sp>
      <p:sp>
        <p:nvSpPr>
          <p:cNvPr id="104472" name="Line 21"/>
          <p:cNvSpPr>
            <a:spLocks noChangeShapeType="1"/>
          </p:cNvSpPr>
          <p:nvPr/>
        </p:nvSpPr>
        <p:spPr bwMode="auto">
          <a:xfrm>
            <a:off x="5943600" y="2088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2"/>
          <p:cNvSpPr>
            <a:spLocks noChangeShapeType="1"/>
          </p:cNvSpPr>
          <p:nvPr/>
        </p:nvSpPr>
        <p:spPr bwMode="auto">
          <a:xfrm>
            <a:off x="5943600" y="292717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Line 23"/>
          <p:cNvSpPr>
            <a:spLocks noChangeShapeType="1"/>
          </p:cNvSpPr>
          <p:nvPr/>
        </p:nvSpPr>
        <p:spPr bwMode="auto">
          <a:xfrm>
            <a:off x="5943600" y="36891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Line 24"/>
          <p:cNvSpPr>
            <a:spLocks noChangeShapeType="1"/>
          </p:cNvSpPr>
          <p:nvPr/>
        </p:nvSpPr>
        <p:spPr bwMode="auto">
          <a:xfrm>
            <a:off x="5943600" y="44511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Line 25"/>
          <p:cNvSpPr>
            <a:spLocks noChangeShapeType="1"/>
          </p:cNvSpPr>
          <p:nvPr/>
        </p:nvSpPr>
        <p:spPr bwMode="auto">
          <a:xfrm>
            <a:off x="5943600" y="53655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Rectangle 26"/>
          <p:cNvSpPr>
            <a:spLocks noChangeArrowheads="1"/>
          </p:cNvSpPr>
          <p:nvPr/>
        </p:nvSpPr>
        <p:spPr bwMode="auto">
          <a:xfrm>
            <a:off x="4572000" y="1326976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Line 27"/>
          <p:cNvSpPr>
            <a:spLocks noChangeShapeType="1"/>
          </p:cNvSpPr>
          <p:nvPr/>
        </p:nvSpPr>
        <p:spPr bwMode="auto">
          <a:xfrm>
            <a:off x="3962400" y="391777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 smtClean="0"/>
              <a:t>Association </a:t>
            </a:r>
            <a:r>
              <a:rPr lang="fr-FR" dirty="0" err="1" smtClean="0"/>
              <a:t>Rules</a:t>
            </a:r>
            <a:endParaRPr lang="en-US" dirty="0"/>
          </a:p>
        </p:txBody>
      </p:sp>
      <p:sp>
        <p:nvSpPr>
          <p:cNvPr id="4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l-GR" sz="2400" b="1" dirty="0" smtClean="0"/>
              <a:t>5:</a:t>
            </a:r>
            <a:r>
              <a:rPr lang="en-US" sz="2400" b="1" dirty="0" smtClean="0"/>
              <a:t> </a:t>
            </a:r>
            <a:r>
              <a:rPr lang="en-US" sz="2400" dirty="0"/>
              <a:t>Unsupervised Learning (Clustering)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Προπτυχιακό Πρόγραμμα Σπουδών “Πληροφορικής”</a:t>
            </a:r>
          </a:p>
          <a:p>
            <a:pPr algn="l"/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28115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6248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Association Mining?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382000" cy="4762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Association rule mining: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Finding frequent patterns, associations, correlations, or causal structures among sets of items or objects in transaction databases, relational databases, and other information repositories.</a:t>
            </a:r>
          </a:p>
          <a:p>
            <a:pPr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Applications: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Basket data analysis, cross-marketing, catalog design, loss-leader analysis, clustering, classification, etc.</a:t>
            </a:r>
          </a:p>
          <a:p>
            <a:pPr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Examples. 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Rule form:  “Body </a:t>
            </a:r>
            <a:r>
              <a:rPr lang="en-US" sz="2400" dirty="0" smtClean="0">
                <a:latin typeface="Symbol" pitchFamily="18" charset="2"/>
              </a:rPr>
              <a:t>® H</a:t>
            </a:r>
            <a:r>
              <a:rPr lang="en-US" sz="2400" dirty="0" smtClean="0"/>
              <a:t>ead [support, confidence]”.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buys(x, “diapers”) </a:t>
            </a:r>
            <a:r>
              <a:rPr lang="en-US" sz="2400" dirty="0" smtClean="0">
                <a:latin typeface="Symbol" pitchFamily="18" charset="2"/>
              </a:rPr>
              <a:t>® </a:t>
            </a:r>
            <a:r>
              <a:rPr lang="en-US" sz="2400" dirty="0" smtClean="0"/>
              <a:t> buys(x, “beers”) [0.5%, 60%]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2400" dirty="0" smtClean="0"/>
              <a:t>major(x, “CS”) ^ takes(x, “DB”) </a:t>
            </a:r>
            <a:r>
              <a:rPr lang="en-US" sz="2400" dirty="0" smtClean="0">
                <a:latin typeface="Symbol" pitchFamily="18" charset="2"/>
              </a:rPr>
              <a:t>®  </a:t>
            </a:r>
            <a:r>
              <a:rPr lang="en-US" sz="2400" dirty="0" smtClean="0"/>
              <a:t>grade(x, “A”) [1%, 75%]</a:t>
            </a:r>
          </a:p>
        </p:txBody>
      </p:sp>
    </p:spTree>
    <p:extLst>
      <p:ext uri="{BB962C8B-B14F-4D97-AF65-F5344CB8AC3E}">
        <p14:creationId xmlns:p14="http://schemas.microsoft.com/office/powerpoint/2010/main" val="29999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Clustering</a:t>
            </a:r>
            <a:r>
              <a:rPr lang="en-US" dirty="0"/>
              <a:t>	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Unsupervised Learning (Clustering)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Προπτυχιακό Πρόγραμμα Σπουδών “Πληροφορικής”</a:t>
            </a:r>
          </a:p>
          <a:p>
            <a:pPr algn="l"/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6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28534" cy="102636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Association Rule: Basic Concepts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Given: (1) database of transactions, (2) each transaction is a list of items (purchased by a customer in a visit)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Find: </a:t>
            </a:r>
            <a:r>
              <a:rPr lang="en-US" sz="2400" u="sng" dirty="0" smtClean="0"/>
              <a:t>all</a:t>
            </a:r>
            <a:r>
              <a:rPr lang="en-US" sz="2400" dirty="0" smtClean="0"/>
              <a:t> rules that correlate the presence of one set of items with that of another set of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E.g., </a:t>
            </a:r>
            <a:r>
              <a:rPr lang="en-US" sz="2400" i="1" dirty="0" smtClean="0"/>
              <a:t>98% of people who purchase tires and auto accessories also get automotive services done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* </a:t>
            </a:r>
            <a:r>
              <a:rPr lang="en-US" sz="2400" i="1" dirty="0" smtClean="0">
                <a:sym typeface="Symbol" pitchFamily="18" charset="2"/>
              </a:rPr>
              <a:t>   Maintenance Agreement</a:t>
            </a:r>
            <a:r>
              <a:rPr lang="en-US" sz="2400" dirty="0" smtClean="0">
                <a:sym typeface="Symbol" pitchFamily="18" charset="2"/>
              </a:rPr>
              <a:t> (What the store should do to boost Maintenance Agreement sales)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ym typeface="Symbol" pitchFamily="18" charset="2"/>
              </a:rPr>
              <a:t>Home Electronics 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 pitchFamily="18" charset="2"/>
              </a:rPr>
              <a:t> *</a:t>
            </a:r>
            <a:r>
              <a:rPr lang="en-US" sz="2400" dirty="0" smtClean="0">
                <a:sym typeface="Symbol" pitchFamily="18" charset="2"/>
              </a:rPr>
              <a:t>  (What other products should the store stocks up?)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Attached mailing in direct 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Detecting “ping-</a:t>
            </a:r>
            <a:r>
              <a:rPr lang="en-US" sz="2400" dirty="0" err="1" smtClean="0">
                <a:sym typeface="Symbol" pitchFamily="18" charset="2"/>
              </a:rPr>
              <a:t>pong”ing</a:t>
            </a:r>
            <a:r>
              <a:rPr lang="en-US" sz="2400" dirty="0" smtClean="0">
                <a:sym typeface="Symbol" pitchFamily="18" charset="2"/>
              </a:rPr>
              <a:t> of patients, faulty “collisions”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0040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Rule Measures: Support and Confidence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410200" cy="2703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Find all the rules X &amp; Y </a:t>
            </a:r>
            <a:r>
              <a:rPr lang="en-US" sz="2400" dirty="0" smtClean="0">
                <a:sym typeface="Symbol" pitchFamily="18" charset="2"/>
              </a:rPr>
              <a:t>  Z </a:t>
            </a:r>
            <a:r>
              <a:rPr lang="en-US" sz="2400" dirty="0" smtClean="0"/>
              <a:t>with minimum confidence and support</a:t>
            </a:r>
            <a:endParaRPr lang="en-US" sz="2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support, s, probability that a transaction contains {X &amp; Y </a:t>
            </a:r>
            <a:r>
              <a:rPr lang="en-US" sz="2400" dirty="0" smtClean="0">
                <a:sym typeface="Math B" pitchFamily="2" charset="2"/>
              </a:rPr>
              <a:t>&amp;</a:t>
            </a:r>
            <a:r>
              <a:rPr lang="en-US" sz="2400" dirty="0" smtClean="0">
                <a:sym typeface="Symbol" pitchFamily="18" charset="2"/>
              </a:rPr>
              <a:t> Z}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confidence, c, conditional probability that a transaction having {X </a:t>
            </a:r>
            <a:r>
              <a:rPr lang="en-US" sz="2400" dirty="0" smtClean="0">
                <a:sym typeface="Math B" pitchFamily="2" charset="2"/>
              </a:rPr>
              <a:t>&amp;</a:t>
            </a:r>
            <a:r>
              <a:rPr lang="en-US" sz="2400" dirty="0" smtClean="0">
                <a:sym typeface="Symbol" pitchFamily="18" charset="2"/>
              </a:rPr>
              <a:t> Y} also contains Z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57727"/>
              </p:ext>
            </p:extLst>
          </p:nvPr>
        </p:nvGraphicFramePr>
        <p:xfrm>
          <a:off x="228600" y="4343400"/>
          <a:ext cx="395605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Φύλλο εργασίας" r:id="rId3" imgW="3848174" imgH="2009959" progId="Excel.Sheet.8">
                  <p:embed/>
                </p:oleObj>
              </mc:Choice>
              <mc:Fallback>
                <p:oleObj name="Φύλλο εργασίας" r:id="rId3" imgW="3848174" imgH="200995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3956050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4267200"/>
            <a:ext cx="457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dirty="0"/>
              <a:t>Let minimum support 50%, and minimum confidence 50%, we have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/>
              <a:t>A </a:t>
            </a:r>
            <a:r>
              <a:rPr lang="en-US" dirty="0">
                <a:sym typeface="Symbol" pitchFamily="18" charset="2"/>
              </a:rPr>
              <a:t>  C  (50%, 66.6%)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  A  (50%, 100%)</a:t>
            </a:r>
          </a:p>
        </p:txBody>
      </p:sp>
      <p:sp>
        <p:nvSpPr>
          <p:cNvPr id="1033" name="Oval 6"/>
          <p:cNvSpPr>
            <a:spLocks noChangeArrowheads="1"/>
          </p:cNvSpPr>
          <p:nvPr/>
        </p:nvSpPr>
        <p:spPr bwMode="auto">
          <a:xfrm>
            <a:off x="685800" y="1981200"/>
            <a:ext cx="1905000" cy="13716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Oval 7"/>
          <p:cNvSpPr>
            <a:spLocks noChangeArrowheads="1"/>
          </p:cNvSpPr>
          <p:nvPr/>
        </p:nvSpPr>
        <p:spPr bwMode="auto">
          <a:xfrm>
            <a:off x="1371600" y="1981200"/>
            <a:ext cx="1905000" cy="15240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 flipH="1">
            <a:off x="914400" y="2667000"/>
            <a:ext cx="2286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V="1">
            <a:off x="2819400" y="2057400"/>
            <a:ext cx="228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flipH="1" flipV="1">
            <a:off x="1905000" y="1828800"/>
            <a:ext cx="76200" cy="914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2590800" y="152400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hlink"/>
                </a:solidFill>
                <a:latin typeface="+mn-lt"/>
              </a:rPr>
              <a:t>Customer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hlink"/>
                </a:solidFill>
                <a:latin typeface="+mn-lt"/>
              </a:rPr>
              <a:t>buys diaper</a:t>
            </a:r>
            <a:endParaRPr lang="en-US" sz="1800" b="1" u="sng">
              <a:latin typeface="+mn-lt"/>
            </a:endParaRPr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1295400" y="1371600"/>
            <a:ext cx="104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Customer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buys both</a:t>
            </a:r>
            <a:endParaRPr lang="en-US" sz="1800" b="1" u="sng" dirty="0">
              <a:latin typeface="+mn-lt"/>
            </a:endParaRPr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533400" y="3429000"/>
            <a:ext cx="104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Customer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buys beer</a:t>
            </a:r>
            <a:endParaRPr lang="en-US" sz="1800" b="1" u="sng">
              <a:latin typeface="+mn-lt"/>
            </a:endParaRPr>
          </a:p>
        </p:txBody>
      </p:sp>
      <p:sp>
        <p:nvSpPr>
          <p:cNvPr id="1041" name="Rectangle 14"/>
          <p:cNvSpPr>
            <a:spLocks noChangeArrowheads="1"/>
          </p:cNvSpPr>
          <p:nvPr/>
        </p:nvSpPr>
        <p:spPr bwMode="auto">
          <a:xfrm>
            <a:off x="288925" y="1457325"/>
            <a:ext cx="3665538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Mining Association Rules</a:t>
            </a:r>
            <a:r>
              <a:rPr lang="en-US" dirty="0" smtClean="0">
                <a:cs typeface="Tahoma" pitchFamily="34" charset="0"/>
              </a:rPr>
              <a:t>—An </a:t>
            </a:r>
            <a:r>
              <a:rPr lang="en-US" dirty="0" smtClean="0"/>
              <a:t>Example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229600" cy="2438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For rule </a:t>
            </a:r>
            <a:r>
              <a:rPr lang="en-US" sz="2400" i="1" smtClean="0"/>
              <a:t>A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400" smtClean="0"/>
              <a:t> </a:t>
            </a:r>
            <a:r>
              <a:rPr lang="en-US" sz="2400" i="1" smtClean="0"/>
              <a:t>C</a:t>
            </a:r>
            <a:r>
              <a:rPr lang="en-US" sz="2400" smtClean="0"/>
              <a:t>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support = support({</a:t>
            </a:r>
            <a:r>
              <a:rPr lang="en-US" sz="2400" i="1" smtClean="0"/>
              <a:t>A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400" smtClean="0">
                <a:sym typeface="Math B" pitchFamily="2" charset="2"/>
              </a:rPr>
              <a:t> </a:t>
            </a:r>
            <a:r>
              <a:rPr lang="en-US" sz="2400" i="1" smtClean="0"/>
              <a:t>C</a:t>
            </a:r>
            <a:r>
              <a:rPr lang="en-US" sz="2400" smtClean="0"/>
              <a:t>}) = 50%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confidence = support({</a:t>
            </a:r>
            <a:r>
              <a:rPr lang="en-US" sz="2400" i="1" smtClean="0"/>
              <a:t>A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400" smtClean="0">
                <a:sym typeface="Math B" pitchFamily="2" charset="2"/>
              </a:rPr>
              <a:t> </a:t>
            </a:r>
            <a:r>
              <a:rPr lang="en-US" sz="2400" i="1" smtClean="0"/>
              <a:t>C</a:t>
            </a:r>
            <a:r>
              <a:rPr lang="en-US" sz="2400" smtClean="0"/>
              <a:t>})/support({</a:t>
            </a:r>
            <a:r>
              <a:rPr lang="en-US" sz="2400" i="1" smtClean="0"/>
              <a:t>A</a:t>
            </a:r>
            <a:r>
              <a:rPr lang="en-US" sz="2400" smtClean="0"/>
              <a:t>}) = 66.6%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The Apriori principle: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u="sng" smtClean="0"/>
              <a:t>Any subset of a frequent itemset must be frequent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378668"/>
              </p:ext>
            </p:extLst>
          </p:nvPr>
        </p:nvGraphicFramePr>
        <p:xfrm>
          <a:off x="193675" y="1682750"/>
          <a:ext cx="400208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Worksheet" r:id="rId3" imgW="3955265" imgH="1928323" progId="Excel.Sheet.8">
                  <p:embed/>
                </p:oleObj>
              </mc:Choice>
              <mc:Fallback>
                <p:oleObj name="Worksheet" r:id="rId3" imgW="3955265" imgH="192832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682750"/>
                        <a:ext cx="4002088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44180"/>
              </p:ext>
            </p:extLst>
          </p:nvPr>
        </p:nvGraphicFramePr>
        <p:xfrm>
          <a:off x="5105400" y="2743200"/>
          <a:ext cx="367665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Worksheet" r:id="rId5" imgW="3248431" imgH="1743437" progId="Excel.Sheet.8">
                  <p:embed/>
                </p:oleObj>
              </mc:Choice>
              <mc:Fallback>
                <p:oleObj name="Worksheet" r:id="rId5" imgW="3248431" imgH="17434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676650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4895850" y="1778427"/>
            <a:ext cx="2801216" cy="830997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latin typeface="+mn-lt"/>
              </a:rPr>
              <a:t>Min. support 50%</a:t>
            </a:r>
          </a:p>
          <a:p>
            <a:r>
              <a:rPr lang="en-US">
                <a:latin typeface="+mn-lt"/>
              </a:rPr>
              <a:t>Min. confidence 50%</a:t>
            </a:r>
          </a:p>
        </p:txBody>
      </p:sp>
      <p:cxnSp>
        <p:nvCxnSpPr>
          <p:cNvPr id="2058" name="AutoShape 7"/>
          <p:cNvCxnSpPr>
            <a:cxnSpLocks noChangeShapeType="1"/>
          </p:cNvCxnSpPr>
          <p:nvPr/>
        </p:nvCxnSpPr>
        <p:spPr bwMode="auto">
          <a:xfrm>
            <a:off x="4195763" y="2654300"/>
            <a:ext cx="909637" cy="977900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72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990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dirty="0" smtClean="0"/>
              <a:t>Mining Frequent </a:t>
            </a:r>
            <a:r>
              <a:rPr lang="en-US" dirty="0" err="1" smtClean="0"/>
              <a:t>Itemsets</a:t>
            </a:r>
            <a:r>
              <a:rPr lang="en-US" dirty="0" smtClean="0"/>
              <a:t>: the Key Step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6482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200" dirty="0" smtClean="0"/>
              <a:t>Find the </a:t>
            </a:r>
            <a:r>
              <a:rPr lang="en-US" sz="2200" i="1" dirty="0" smtClean="0"/>
              <a:t>frequent </a:t>
            </a:r>
            <a:r>
              <a:rPr lang="en-US" sz="2200" i="1" dirty="0" err="1" smtClean="0"/>
              <a:t>itemsets</a:t>
            </a:r>
            <a:r>
              <a:rPr lang="en-US" sz="2200" dirty="0" smtClean="0"/>
              <a:t>: the sets of items that have minimum support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/>
              <a:t>A subset of a frequent </a:t>
            </a:r>
            <a:r>
              <a:rPr lang="en-US" sz="2200" dirty="0" err="1" smtClean="0"/>
              <a:t>itemset</a:t>
            </a:r>
            <a:r>
              <a:rPr lang="en-US" sz="2200" dirty="0" smtClean="0"/>
              <a:t> must also be a frequent </a:t>
            </a:r>
            <a:r>
              <a:rPr lang="en-US" sz="2200" dirty="0" err="1" smtClean="0"/>
              <a:t>itemset</a:t>
            </a:r>
            <a:endParaRPr lang="en-US" sz="2200" dirty="0" smtClean="0"/>
          </a:p>
          <a:p>
            <a:pPr lvl="2" eaLnBrk="1" hangingPunct="1">
              <a:lnSpc>
                <a:spcPct val="120000"/>
              </a:lnSpc>
            </a:pPr>
            <a:r>
              <a:rPr lang="en-US" sz="2200" dirty="0" smtClean="0"/>
              <a:t>i.e., if {</a:t>
            </a:r>
            <a:r>
              <a:rPr lang="en-US" sz="2200" i="1" dirty="0" smtClean="0"/>
              <a:t>AB</a:t>
            </a:r>
            <a:r>
              <a:rPr lang="en-US" sz="2200" dirty="0" smtClean="0"/>
              <a:t>} is</a:t>
            </a:r>
            <a:r>
              <a:rPr lang="en-US" sz="2200" i="1" dirty="0" smtClean="0"/>
              <a:t> </a:t>
            </a:r>
            <a:r>
              <a:rPr lang="en-US" sz="2200" dirty="0" smtClean="0"/>
              <a:t>a frequent </a:t>
            </a:r>
            <a:r>
              <a:rPr lang="en-US" sz="2200" dirty="0" err="1" smtClean="0"/>
              <a:t>itemset</a:t>
            </a:r>
            <a:r>
              <a:rPr lang="en-US" sz="2200" dirty="0" smtClean="0"/>
              <a:t>, both {</a:t>
            </a:r>
            <a:r>
              <a:rPr lang="en-US" sz="2200" i="1" dirty="0" smtClean="0"/>
              <a:t>A</a:t>
            </a:r>
            <a:r>
              <a:rPr lang="en-US" sz="2200" dirty="0" smtClean="0"/>
              <a:t>} and {</a:t>
            </a:r>
            <a:r>
              <a:rPr lang="en-US" sz="2200" i="1" dirty="0" smtClean="0"/>
              <a:t>B</a:t>
            </a:r>
            <a:r>
              <a:rPr lang="en-US" sz="2200" dirty="0" smtClean="0"/>
              <a:t>} should be a frequent </a:t>
            </a:r>
            <a:r>
              <a:rPr lang="en-US" sz="2200" dirty="0" err="1" smtClean="0"/>
              <a:t>itemset</a:t>
            </a:r>
            <a:endParaRPr lang="en-US" sz="2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/>
              <a:t>Iteratively find frequent </a:t>
            </a:r>
            <a:r>
              <a:rPr lang="en-US" sz="2200" dirty="0" err="1" smtClean="0"/>
              <a:t>itemsets</a:t>
            </a:r>
            <a:r>
              <a:rPr lang="en-US" sz="2200" dirty="0" smtClean="0"/>
              <a:t> with cardinality from 1 to </a:t>
            </a:r>
            <a:r>
              <a:rPr lang="en-US" sz="2200" i="1" dirty="0" smtClean="0"/>
              <a:t>k (k-</a:t>
            </a:r>
            <a:r>
              <a:rPr lang="en-US" sz="2200" dirty="0" err="1" smtClean="0"/>
              <a:t>itemset</a:t>
            </a:r>
            <a:r>
              <a:rPr lang="en-US" sz="2200" i="1" dirty="0" smtClean="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/>
              <a:t>Use the frequent </a:t>
            </a:r>
            <a:r>
              <a:rPr lang="en-US" sz="2200" dirty="0" err="1" smtClean="0"/>
              <a:t>itemsets</a:t>
            </a:r>
            <a:r>
              <a:rPr lang="en-US" sz="2200" dirty="0" smtClean="0"/>
              <a:t> to generate association rules.</a:t>
            </a:r>
          </a:p>
        </p:txBody>
      </p:sp>
    </p:spTree>
    <p:extLst>
      <p:ext uri="{BB962C8B-B14F-4D97-AF65-F5344CB8AC3E}">
        <p14:creationId xmlns:p14="http://schemas.microsoft.com/office/powerpoint/2010/main" val="23334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59688" cy="950168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</a:p>
        </p:txBody>
      </p:sp>
      <p:sp>
        <p:nvSpPr>
          <p:cNvPr id="1331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5522168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Join Step: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is generated by joining L</a:t>
            </a:r>
            <a:r>
              <a:rPr lang="en-US" sz="2000" baseline="-25000" dirty="0" smtClean="0"/>
              <a:t>k-1</a:t>
            </a:r>
            <a:r>
              <a:rPr lang="en-US" sz="2000" dirty="0" smtClean="0"/>
              <a:t>with itself</a:t>
            </a:r>
          </a:p>
          <a:p>
            <a:pPr eaLnBrk="1" hangingPunct="1"/>
            <a:r>
              <a:rPr lang="en-US" sz="2000" dirty="0" smtClean="0"/>
              <a:t>Prune Step:  Any (k-1)-</a:t>
            </a:r>
            <a:r>
              <a:rPr lang="en-US" sz="2000" dirty="0" err="1" smtClean="0"/>
              <a:t>itemset</a:t>
            </a:r>
            <a:r>
              <a:rPr lang="en-US" sz="2000" dirty="0" smtClean="0"/>
              <a:t> that is not frequent cannot be a subset of a frequent k-</a:t>
            </a:r>
            <a:r>
              <a:rPr lang="en-US" sz="2000" dirty="0" err="1" smtClean="0"/>
              <a:t>itemset</a:t>
            </a:r>
            <a:endParaRPr lang="en-US" sz="2000" dirty="0" smtClean="0"/>
          </a:p>
          <a:p>
            <a:pPr eaLnBrk="1" hangingPunct="1"/>
            <a:r>
              <a:rPr lang="en-US" sz="2000" u="sng" dirty="0" smtClean="0"/>
              <a:t>Pseudo-code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: Candidate </a:t>
            </a:r>
            <a:r>
              <a:rPr lang="en-US" sz="2000" dirty="0" err="1" smtClean="0"/>
              <a:t>itemset</a:t>
            </a:r>
            <a:r>
              <a:rPr lang="en-US" sz="2000" dirty="0" smtClean="0"/>
              <a:t> of size k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 : frequent </a:t>
            </a:r>
            <a:r>
              <a:rPr lang="en-US" sz="2000" dirty="0" err="1" smtClean="0"/>
              <a:t>itemset</a:t>
            </a:r>
            <a:r>
              <a:rPr lang="en-US" sz="2000" dirty="0" smtClean="0"/>
              <a:t> of size 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i="1" dirty="0" smtClean="0"/>
              <a:t>L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= {frequent items};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/>
              <a:t>for </a:t>
            </a:r>
            <a:r>
              <a:rPr lang="en-US" sz="2000" dirty="0" smtClean="0"/>
              <a:t>(</a:t>
            </a:r>
            <a:r>
              <a:rPr lang="en-US" sz="2000" i="1" dirty="0" smtClean="0"/>
              <a:t>k</a:t>
            </a:r>
            <a:r>
              <a:rPr lang="en-US" sz="2000" dirty="0" smtClean="0"/>
              <a:t> = 1;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 !=</a:t>
            </a:r>
            <a:r>
              <a:rPr lang="en-US" sz="2000" dirty="0" smtClean="0">
                <a:sym typeface="Symbol" pitchFamily="18" charset="2"/>
              </a:rPr>
              <a:t></a:t>
            </a:r>
            <a:r>
              <a:rPr lang="en-US" sz="2000" dirty="0" smtClean="0"/>
              <a:t>; </a:t>
            </a:r>
            <a:r>
              <a:rPr lang="en-US" sz="2000" i="1" dirty="0" smtClean="0"/>
              <a:t>k</a:t>
            </a:r>
            <a:r>
              <a:rPr lang="en-US" sz="2000" dirty="0" smtClean="0"/>
              <a:t>++) </a:t>
            </a:r>
            <a:r>
              <a:rPr lang="en-US" sz="2000" b="1" dirty="0" smtClean="0"/>
              <a:t>do begin</a:t>
            </a:r>
            <a:endParaRPr lang="en-US" sz="2000" dirty="0" smtClean="0"/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 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k+1</a:t>
            </a:r>
            <a:r>
              <a:rPr lang="en-US" sz="2000" dirty="0" smtClean="0"/>
              <a:t> = candidates generated from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;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for each</a:t>
            </a:r>
            <a:r>
              <a:rPr lang="en-US" sz="2000" dirty="0" smtClean="0"/>
              <a:t> transaction </a:t>
            </a:r>
            <a:r>
              <a:rPr lang="en-US" sz="2000" i="1" dirty="0" smtClean="0"/>
              <a:t>t</a:t>
            </a:r>
            <a:r>
              <a:rPr lang="en-US" sz="2000" dirty="0" smtClean="0"/>
              <a:t> in database do</a:t>
            </a:r>
          </a:p>
          <a:p>
            <a:pPr lvl="3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       increment the count of all candidates in </a:t>
            </a:r>
            <a:r>
              <a:rPr lang="en-US" i="1" dirty="0" smtClean="0"/>
              <a:t>C</a:t>
            </a:r>
            <a:r>
              <a:rPr lang="en-US" i="1" baseline="-25000" dirty="0" smtClean="0"/>
              <a:t>k+1</a:t>
            </a:r>
            <a:r>
              <a:rPr lang="en-US" dirty="0" smtClean="0"/>
              <a:t>                            that are contained in </a:t>
            </a:r>
            <a:r>
              <a:rPr lang="en-US" i="1" dirty="0" smtClean="0"/>
              <a:t>t</a:t>
            </a:r>
            <a:endParaRPr lang="en-US" dirty="0" smtClean="0"/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 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k+1</a:t>
            </a:r>
            <a:r>
              <a:rPr lang="en-US" sz="2000" dirty="0" smtClean="0"/>
              <a:t>  = candidates in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k+1</a:t>
            </a:r>
            <a:r>
              <a:rPr lang="en-US" sz="2000" dirty="0" smtClean="0"/>
              <a:t> with </a:t>
            </a:r>
            <a:r>
              <a:rPr lang="en-US" sz="2000" dirty="0" err="1" smtClean="0"/>
              <a:t>min_support</a:t>
            </a:r>
            <a:endParaRPr lang="en-US" sz="2000" dirty="0" smtClean="0"/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</a:t>
            </a:r>
            <a:r>
              <a:rPr lang="en-US" sz="2000" b="1" dirty="0" smtClean="0"/>
              <a:t> end</a:t>
            </a:r>
            <a:endParaRPr lang="en-US" sz="2000" dirty="0" smtClean="0"/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/>
              <a:t>return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</a:t>
            </a:r>
            <a:r>
              <a:rPr lang="en-US" sz="2000" i="1" baseline="-25000" dirty="0" smtClean="0"/>
              <a:t>k</a:t>
            </a:r>
            <a:r>
              <a:rPr lang="en-US" sz="2000" dirty="0" smtClean="0"/>
              <a:t>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9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 </a:t>
            </a:r>
            <a:r>
              <a:rPr lang="en-US" dirty="0" smtClean="0">
                <a:cs typeface="Tahoma" pitchFamily="34" charset="0"/>
              </a:rPr>
              <a:t>—</a:t>
            </a:r>
            <a:r>
              <a:rPr lang="en-US" dirty="0" smtClean="0"/>
              <a:t> Example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00258"/>
              </p:ext>
            </p:extLst>
          </p:nvPr>
        </p:nvGraphicFramePr>
        <p:xfrm>
          <a:off x="754475" y="1566863"/>
          <a:ext cx="1814512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4" name="Worksheet" r:id="rId3" imgW="1667372" imgH="1743437" progId="Excel.Sheet.8">
                  <p:embed/>
                </p:oleObj>
              </mc:Choice>
              <mc:Fallback>
                <p:oleObj name="Worksheet" r:id="rId3" imgW="1667372" imgH="17434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75" y="1566863"/>
                        <a:ext cx="1814512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4"/>
          <p:cNvSpPr txBox="1">
            <a:spLocks noChangeArrowheads="1"/>
          </p:cNvSpPr>
          <p:nvPr/>
        </p:nvSpPr>
        <p:spPr bwMode="auto">
          <a:xfrm>
            <a:off x="878492" y="1204397"/>
            <a:ext cx="1253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Database D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10497"/>
              </p:ext>
            </p:extLst>
          </p:nvPr>
        </p:nvGraphicFramePr>
        <p:xfrm>
          <a:off x="3713575" y="1239838"/>
          <a:ext cx="1824037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5" name="Worksheet" r:id="rId5" imgW="1619701" imgH="2086337" progId="Excel.Sheet.8">
                  <p:embed/>
                </p:oleObj>
              </mc:Choice>
              <mc:Fallback>
                <p:oleObj name="Worksheet" r:id="rId5" imgW="1619701" imgH="20863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575" y="1239838"/>
                        <a:ext cx="1824037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884414"/>
              </p:ext>
            </p:extLst>
          </p:nvPr>
        </p:nvGraphicFramePr>
        <p:xfrm>
          <a:off x="6236112" y="1331913"/>
          <a:ext cx="2046288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6" name="Worksheet" r:id="rId7" imgW="1619701" imgH="1743437" progId="Excel.Sheet.8">
                  <p:embed/>
                </p:oleObj>
              </mc:Choice>
              <mc:Fallback>
                <p:oleObj name="Worksheet" r:id="rId7" imgW="1619701" imgH="17434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112" y="1331913"/>
                        <a:ext cx="2046288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7"/>
          <p:cNvSpPr txBox="1">
            <a:spLocks noChangeArrowheads="1"/>
          </p:cNvSpPr>
          <p:nvPr/>
        </p:nvSpPr>
        <p:spPr bwMode="auto">
          <a:xfrm>
            <a:off x="2761899" y="2088635"/>
            <a:ext cx="81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dirty="0">
                <a:latin typeface="+mn-lt"/>
              </a:rPr>
              <a:t>Scan D</a:t>
            </a:r>
          </a:p>
        </p:txBody>
      </p:sp>
      <p:sp>
        <p:nvSpPr>
          <p:cNvPr id="3088" name="Line 8"/>
          <p:cNvSpPr>
            <a:spLocks noChangeShapeType="1"/>
          </p:cNvSpPr>
          <p:nvPr/>
        </p:nvSpPr>
        <p:spPr bwMode="auto">
          <a:xfrm>
            <a:off x="2748375" y="249078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9" name="Text Box 9"/>
          <p:cNvSpPr txBox="1">
            <a:spLocks noChangeArrowheads="1"/>
          </p:cNvSpPr>
          <p:nvPr/>
        </p:nvSpPr>
        <p:spPr bwMode="auto">
          <a:xfrm>
            <a:off x="3263093" y="1536185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C</a:t>
            </a:r>
            <a:r>
              <a:rPr lang="en-US" sz="1800" i="1" baseline="-25000">
                <a:latin typeface="+mn-lt"/>
              </a:rPr>
              <a:t>1</a:t>
            </a:r>
          </a:p>
        </p:txBody>
      </p:sp>
      <p:sp>
        <p:nvSpPr>
          <p:cNvPr id="3090" name="Text Box 10"/>
          <p:cNvSpPr txBox="1">
            <a:spLocks noChangeArrowheads="1"/>
          </p:cNvSpPr>
          <p:nvPr/>
        </p:nvSpPr>
        <p:spPr bwMode="auto">
          <a:xfrm>
            <a:off x="5845270" y="1379023"/>
            <a:ext cx="360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L</a:t>
            </a:r>
            <a:r>
              <a:rPr lang="en-US" sz="1800" i="1" baseline="-25000">
                <a:latin typeface="+mn-lt"/>
              </a:rPr>
              <a:t>1</a:t>
            </a:r>
          </a:p>
        </p:txBody>
      </p:sp>
      <p:graphicFrame>
        <p:nvGraphicFramePr>
          <p:cNvPr id="307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70100"/>
              </p:ext>
            </p:extLst>
          </p:nvPr>
        </p:nvGraphicFramePr>
        <p:xfrm>
          <a:off x="7061612" y="3152775"/>
          <a:ext cx="11207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7" name="Worksheet" r:id="rId9" imgW="990961" imgH="2429237" progId="Excel.Sheet.8">
                  <p:embed/>
                </p:oleObj>
              </mc:Choice>
              <mc:Fallback>
                <p:oleObj name="Worksheet" r:id="rId9" imgW="990961" imgH="24292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612" y="3152775"/>
                        <a:ext cx="11207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91072"/>
              </p:ext>
            </p:extLst>
          </p:nvPr>
        </p:nvGraphicFramePr>
        <p:xfrm>
          <a:off x="3651662" y="3263900"/>
          <a:ext cx="17367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8" name="Worksheet" r:id="rId11" imgW="1581421" imgH="2429237" progId="Excel.Sheet.8">
                  <p:embed/>
                </p:oleObj>
              </mc:Choice>
              <mc:Fallback>
                <p:oleObj name="Worksheet" r:id="rId11" imgW="1581421" imgH="24292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662" y="3263900"/>
                        <a:ext cx="173672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525625"/>
              </p:ext>
            </p:extLst>
          </p:nvPr>
        </p:nvGraphicFramePr>
        <p:xfrm>
          <a:off x="1264062" y="3527425"/>
          <a:ext cx="17176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9" name="Worksheet" r:id="rId13" imgW="1581421" imgH="1743437" progId="Excel.Sheet.8">
                  <p:embed/>
                </p:oleObj>
              </mc:Choice>
              <mc:Fallback>
                <p:oleObj name="Worksheet" r:id="rId13" imgW="1581421" imgH="17434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062" y="3527425"/>
                        <a:ext cx="17176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14"/>
          <p:cNvSpPr txBox="1">
            <a:spLocks noChangeArrowheads="1"/>
          </p:cNvSpPr>
          <p:nvPr/>
        </p:nvSpPr>
        <p:spPr bwMode="auto">
          <a:xfrm>
            <a:off x="800195" y="3544373"/>
            <a:ext cx="360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L</a:t>
            </a:r>
            <a:r>
              <a:rPr lang="en-US" sz="1800" i="1" baseline="-25000">
                <a:latin typeface="+mn-lt"/>
              </a:rPr>
              <a:t>2</a:t>
            </a:r>
          </a:p>
        </p:txBody>
      </p:sp>
      <p:sp>
        <p:nvSpPr>
          <p:cNvPr id="3092" name="Text Box 15"/>
          <p:cNvSpPr txBox="1">
            <a:spLocks noChangeArrowheads="1"/>
          </p:cNvSpPr>
          <p:nvPr/>
        </p:nvSpPr>
        <p:spPr bwMode="auto">
          <a:xfrm>
            <a:off x="3232931" y="3147498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C</a:t>
            </a:r>
            <a:r>
              <a:rPr lang="en-US" sz="1800" i="1" baseline="-25000">
                <a:latin typeface="+mn-lt"/>
              </a:rPr>
              <a:t>2</a:t>
            </a:r>
          </a:p>
        </p:txBody>
      </p:sp>
      <p:sp>
        <p:nvSpPr>
          <p:cNvPr id="3093" name="Text Box 16"/>
          <p:cNvSpPr txBox="1">
            <a:spLocks noChangeArrowheads="1"/>
          </p:cNvSpPr>
          <p:nvPr/>
        </p:nvSpPr>
        <p:spPr bwMode="auto">
          <a:xfrm>
            <a:off x="6520643" y="3198298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C</a:t>
            </a:r>
            <a:r>
              <a:rPr lang="en-US" sz="1800" i="1" baseline="-25000">
                <a:latin typeface="+mn-lt"/>
              </a:rPr>
              <a:t>2</a:t>
            </a:r>
          </a:p>
        </p:txBody>
      </p:sp>
      <p:sp>
        <p:nvSpPr>
          <p:cNvPr id="3094" name="Line 17"/>
          <p:cNvSpPr>
            <a:spLocks noChangeShapeType="1"/>
          </p:cNvSpPr>
          <p:nvPr/>
        </p:nvSpPr>
        <p:spPr bwMode="auto">
          <a:xfrm flipH="1">
            <a:off x="5578887" y="4024313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5" name="Text Box 18"/>
          <p:cNvSpPr txBox="1">
            <a:spLocks noChangeArrowheads="1"/>
          </p:cNvSpPr>
          <p:nvPr/>
        </p:nvSpPr>
        <p:spPr bwMode="auto">
          <a:xfrm>
            <a:off x="5728937" y="3566598"/>
            <a:ext cx="81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>
                <a:latin typeface="+mn-lt"/>
              </a:rPr>
              <a:t>Scan D</a:t>
            </a:r>
          </a:p>
        </p:txBody>
      </p:sp>
      <p:sp>
        <p:nvSpPr>
          <p:cNvPr id="3096" name="AutoShape 19"/>
          <p:cNvSpPr>
            <a:spLocks noChangeArrowheads="1"/>
          </p:cNvSpPr>
          <p:nvPr/>
        </p:nvSpPr>
        <p:spPr bwMode="auto">
          <a:xfrm>
            <a:off x="8312562" y="3084790"/>
            <a:ext cx="627063" cy="369332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7" name="Line 20"/>
          <p:cNvSpPr>
            <a:spLocks noChangeShapeType="1"/>
          </p:cNvSpPr>
          <p:nvPr/>
        </p:nvSpPr>
        <p:spPr bwMode="auto">
          <a:xfrm>
            <a:off x="2986500" y="60706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8" name="Text Box 21"/>
          <p:cNvSpPr txBox="1">
            <a:spLocks noChangeArrowheads="1"/>
          </p:cNvSpPr>
          <p:nvPr/>
        </p:nvSpPr>
        <p:spPr bwMode="auto">
          <a:xfrm>
            <a:off x="1202518" y="5617648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C</a:t>
            </a:r>
            <a:r>
              <a:rPr lang="en-US" sz="1800" i="1" baseline="-25000">
                <a:latin typeface="+mn-lt"/>
              </a:rPr>
              <a:t>3</a:t>
            </a:r>
          </a:p>
        </p:txBody>
      </p:sp>
      <p:sp>
        <p:nvSpPr>
          <p:cNvPr id="3099" name="Text Box 22"/>
          <p:cNvSpPr txBox="1">
            <a:spLocks noChangeArrowheads="1"/>
          </p:cNvSpPr>
          <p:nvPr/>
        </p:nvSpPr>
        <p:spPr bwMode="auto">
          <a:xfrm>
            <a:off x="4613370" y="5606535"/>
            <a:ext cx="360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i="1">
                <a:latin typeface="+mn-lt"/>
              </a:rPr>
              <a:t>L</a:t>
            </a:r>
            <a:r>
              <a:rPr lang="en-US" sz="1800" i="1" baseline="-25000">
                <a:latin typeface="+mn-lt"/>
              </a:rPr>
              <a:t>3</a:t>
            </a:r>
          </a:p>
        </p:txBody>
      </p:sp>
      <p:graphicFrame>
        <p:nvGraphicFramePr>
          <p:cNvPr id="308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12748"/>
              </p:ext>
            </p:extLst>
          </p:nvPr>
        </p:nvGraphicFramePr>
        <p:xfrm>
          <a:off x="1618075" y="5616575"/>
          <a:ext cx="11255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0" name="Worksheet" r:id="rId15" imgW="990961" imgH="714737" progId="Excel.Sheet.8">
                  <p:embed/>
                </p:oleObj>
              </mc:Choice>
              <mc:Fallback>
                <p:oleObj name="Worksheet" r:id="rId15" imgW="990961" imgH="7147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075" y="5616575"/>
                        <a:ext cx="112553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0" name="Text Box 24"/>
          <p:cNvSpPr txBox="1">
            <a:spLocks noChangeArrowheads="1"/>
          </p:cNvSpPr>
          <p:nvPr/>
        </p:nvSpPr>
        <p:spPr bwMode="auto">
          <a:xfrm>
            <a:off x="3312762" y="5697023"/>
            <a:ext cx="81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>
                <a:latin typeface="+mn-lt"/>
              </a:rPr>
              <a:t>Scan D</a:t>
            </a:r>
          </a:p>
        </p:txBody>
      </p:sp>
      <p:graphicFrame>
        <p:nvGraphicFramePr>
          <p:cNvPr id="30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29740"/>
              </p:ext>
            </p:extLst>
          </p:nvPr>
        </p:nvGraphicFramePr>
        <p:xfrm>
          <a:off x="5020087" y="5607050"/>
          <a:ext cx="17541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1" name="Worksheet" r:id="rId17" imgW="1581421" imgH="705332" progId="Excel.Sheet.8">
                  <p:embed/>
                </p:oleObj>
              </mc:Choice>
              <mc:Fallback>
                <p:oleObj name="Worksheet" r:id="rId17" imgW="1581421" imgH="7053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087" y="5607050"/>
                        <a:ext cx="17541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1" name="AutoShape 26"/>
          <p:cNvSpPr>
            <a:spLocks noChangeArrowheads="1"/>
          </p:cNvSpPr>
          <p:nvPr/>
        </p:nvSpPr>
        <p:spPr bwMode="auto">
          <a:xfrm>
            <a:off x="652875" y="5058053"/>
            <a:ext cx="184731" cy="369332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" name="Line 27"/>
          <p:cNvSpPr>
            <a:spLocks noChangeShapeType="1"/>
          </p:cNvSpPr>
          <p:nvPr/>
        </p:nvSpPr>
        <p:spPr bwMode="auto">
          <a:xfrm>
            <a:off x="5632862" y="22098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3" name="Line 28"/>
          <p:cNvSpPr>
            <a:spLocks noChangeShapeType="1"/>
          </p:cNvSpPr>
          <p:nvPr/>
        </p:nvSpPr>
        <p:spPr bwMode="auto">
          <a:xfrm flipH="1">
            <a:off x="3118262" y="44196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Generating Candidates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2400" i="1" dirty="0" smtClean="0"/>
              <a:t>L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=</a:t>
            </a:r>
            <a:r>
              <a:rPr lang="en-US" sz="2400" dirty="0" smtClean="0"/>
              <a:t>{</a:t>
            </a:r>
            <a:r>
              <a:rPr lang="en-US" sz="2400" i="1" dirty="0" err="1" smtClean="0"/>
              <a:t>abc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abd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acd</a:t>
            </a:r>
            <a:r>
              <a:rPr lang="en-US" sz="2400" i="1" dirty="0" smtClean="0"/>
              <a:t>, ace, </a:t>
            </a:r>
            <a:r>
              <a:rPr lang="en-US" sz="2400" i="1" dirty="0" err="1" smtClean="0"/>
              <a:t>bcd</a:t>
            </a:r>
            <a:r>
              <a:rPr lang="en-US" sz="2400" dirty="0" smtClean="0"/>
              <a:t>}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Self-joining: </a:t>
            </a:r>
            <a:r>
              <a:rPr lang="en-US" sz="2400" i="1" dirty="0" smtClean="0"/>
              <a:t>L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*L</a:t>
            </a:r>
            <a:r>
              <a:rPr lang="en-US" sz="2400" i="1" baseline="-25000" dirty="0" smtClean="0"/>
              <a:t>3</a:t>
            </a:r>
            <a:endParaRPr lang="en-US" sz="2400" i="1" dirty="0" smtClean="0"/>
          </a:p>
          <a:p>
            <a:pPr lvl="1" eaLnBrk="1" hangingPunct="1">
              <a:lnSpc>
                <a:spcPct val="140000"/>
              </a:lnSpc>
            </a:pPr>
            <a:r>
              <a:rPr lang="en-US" sz="2400" i="1" dirty="0" err="1" smtClean="0"/>
              <a:t>abcd</a:t>
            </a:r>
            <a:r>
              <a:rPr lang="en-US" sz="2400" i="1" dirty="0" smtClean="0"/>
              <a:t>  </a:t>
            </a:r>
            <a:r>
              <a:rPr lang="en-US" sz="2400" dirty="0" smtClean="0"/>
              <a:t>from </a:t>
            </a:r>
            <a:r>
              <a:rPr lang="en-US" sz="2400" i="1" dirty="0" err="1" smtClean="0"/>
              <a:t>abc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abd</a:t>
            </a:r>
            <a:endParaRPr lang="en-US" sz="2400" i="1" dirty="0" smtClean="0"/>
          </a:p>
          <a:p>
            <a:pPr lvl="1" eaLnBrk="1" hangingPunct="1">
              <a:lnSpc>
                <a:spcPct val="140000"/>
              </a:lnSpc>
            </a:pPr>
            <a:r>
              <a:rPr lang="en-US" sz="2400" i="1" dirty="0" err="1" smtClean="0"/>
              <a:t>acde</a:t>
            </a:r>
            <a:r>
              <a:rPr lang="en-US" sz="2400" dirty="0" smtClean="0"/>
              <a:t>  from </a:t>
            </a:r>
            <a:r>
              <a:rPr lang="en-US" sz="2400" i="1" dirty="0" err="1" smtClean="0"/>
              <a:t>acd</a:t>
            </a:r>
            <a:r>
              <a:rPr lang="en-US" sz="2400" dirty="0" smtClean="0"/>
              <a:t> and </a:t>
            </a:r>
            <a:r>
              <a:rPr lang="en-US" sz="2400" i="1" dirty="0" smtClean="0"/>
              <a:t>ace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Pruning: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400" i="1" dirty="0" err="1" smtClean="0"/>
              <a:t>acde</a:t>
            </a:r>
            <a:r>
              <a:rPr lang="en-US" sz="2400" dirty="0" smtClean="0"/>
              <a:t> is removed because </a:t>
            </a:r>
            <a:r>
              <a:rPr lang="en-US" sz="2400" i="1" dirty="0" err="1" smtClean="0"/>
              <a:t>ade</a:t>
            </a:r>
            <a:r>
              <a:rPr lang="en-US" sz="2400" dirty="0" smtClean="0"/>
              <a:t> is not in </a:t>
            </a:r>
            <a:r>
              <a:rPr lang="en-US" sz="2400" i="1" dirty="0" smtClean="0"/>
              <a:t>L</a:t>
            </a:r>
            <a:r>
              <a:rPr lang="en-US" sz="2400" i="1" baseline="-25000" dirty="0" smtClean="0"/>
              <a:t>3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i="1" dirty="0" smtClean="0"/>
              <a:t>C</a:t>
            </a:r>
            <a:r>
              <a:rPr lang="en-US" sz="2400" i="1" baseline="-25000" dirty="0" smtClean="0"/>
              <a:t>4</a:t>
            </a:r>
            <a:r>
              <a:rPr lang="en-US" sz="2400" dirty="0" smtClean="0"/>
              <a:t>={</a:t>
            </a:r>
            <a:r>
              <a:rPr lang="en-US" sz="2400" i="1" dirty="0" err="1" smtClean="0"/>
              <a:t>abcd</a:t>
            </a:r>
            <a:r>
              <a:rPr lang="en-US" sz="2400" dirty="0" smtClean="0"/>
              <a:t>}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689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Spectral Clustering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Unsupervised Learning (Clustering)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Προπτυχιακό Πρόγραμμα Σπουδών “Πληροφορικής”</a:t>
            </a:r>
          </a:p>
          <a:p>
            <a:pPr algn="l"/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070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25"/>
          <a:stretch/>
        </p:blipFill>
        <p:spPr>
          <a:xfrm>
            <a:off x="395536" y="1556792"/>
            <a:ext cx="8075395" cy="4353347"/>
          </a:xfrm>
        </p:spPr>
      </p:pic>
    </p:spTree>
    <p:extLst>
      <p:ext uri="{BB962C8B-B14F-4D97-AF65-F5344CB8AC3E}">
        <p14:creationId xmlns:p14="http://schemas.microsoft.com/office/powerpoint/2010/main" val="3981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Graph-Cut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For k clusters:</a:t>
            </a:r>
          </a:p>
          <a:p>
            <a:pPr lvl="1"/>
            <a:endParaRPr lang="en-US" sz="3100" dirty="0" smtClean="0"/>
          </a:p>
          <a:p>
            <a:pPr lvl="2"/>
            <a:r>
              <a:rPr lang="en-US" sz="3100" dirty="0" smtClean="0"/>
              <a:t>undirected graph:1/2 we count twice each edge</a:t>
            </a:r>
          </a:p>
          <a:p>
            <a:pPr lvl="2"/>
            <a:endParaRPr lang="en-US" sz="3100" dirty="0"/>
          </a:p>
          <a:p>
            <a:pPr lvl="2"/>
            <a:endParaRPr lang="en-US" sz="3100" dirty="0" smtClean="0"/>
          </a:p>
          <a:p>
            <a:pPr lvl="2"/>
            <a:endParaRPr lang="en-US" sz="3100" dirty="0"/>
          </a:p>
          <a:p>
            <a:pPr lvl="2"/>
            <a:endParaRPr lang="en-US" sz="3100" dirty="0" smtClean="0"/>
          </a:p>
          <a:p>
            <a:pPr lvl="2"/>
            <a:endParaRPr lang="en-US" sz="3100" dirty="0"/>
          </a:p>
          <a:p>
            <a:pPr lvl="2"/>
            <a:endParaRPr lang="en-US" sz="3100" dirty="0" smtClean="0"/>
          </a:p>
          <a:p>
            <a:pPr lvl="2"/>
            <a:endParaRPr lang="en-US" sz="3100" dirty="0" smtClean="0"/>
          </a:p>
          <a:p>
            <a:r>
              <a:rPr lang="en-US" sz="3100" dirty="0" smtClean="0"/>
              <a:t>Min-cut: Minimize the edges’ weight </a:t>
            </a:r>
            <a:r>
              <a:rPr lang="en-US" sz="3100" dirty="0"/>
              <a:t>a cluster shares with the rest of the graph</a:t>
            </a:r>
          </a:p>
          <a:p>
            <a:pPr lvl="2"/>
            <a:endParaRPr lang="en-US" dirty="0" smtClean="0"/>
          </a:p>
        </p:txBody>
      </p:sp>
      <p:sp>
        <p:nvSpPr>
          <p:cNvPr id="29" name="Oval 28"/>
          <p:cNvSpPr/>
          <p:nvPr/>
        </p:nvSpPr>
        <p:spPr bwMode="auto">
          <a:xfrm>
            <a:off x="1763485" y="3396343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811382" y="4384766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738845" y="3396343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825930" y="4367349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301929" y="3921038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776651" y="3648891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89862" y="4589417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26182" y="3396343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808616" y="4454434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9" name="Straight Connector 38"/>
          <p:cNvCxnSpPr>
            <a:stCxn id="29" idx="6"/>
            <a:endCxn id="31" idx="2"/>
          </p:cNvCxnSpPr>
          <p:nvPr/>
        </p:nvCxnSpPr>
        <p:spPr bwMode="auto">
          <a:xfrm>
            <a:off x="1998617" y="3507377"/>
            <a:ext cx="7402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33" idx="7"/>
            <a:endCxn id="29" idx="3"/>
          </p:cNvCxnSpPr>
          <p:nvPr/>
        </p:nvCxnSpPr>
        <p:spPr bwMode="auto">
          <a:xfrm flipV="1">
            <a:off x="1502627" y="3585890"/>
            <a:ext cx="295292" cy="367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33" idx="5"/>
            <a:endCxn id="30" idx="1"/>
          </p:cNvCxnSpPr>
          <p:nvPr/>
        </p:nvCxnSpPr>
        <p:spPr bwMode="auto">
          <a:xfrm>
            <a:off x="1502627" y="4110585"/>
            <a:ext cx="343189" cy="3067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29" idx="5"/>
            <a:endCxn id="32" idx="1"/>
          </p:cNvCxnSpPr>
          <p:nvPr/>
        </p:nvCxnSpPr>
        <p:spPr bwMode="auto">
          <a:xfrm>
            <a:off x="1964183" y="3585890"/>
            <a:ext cx="896181" cy="8139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32" idx="2"/>
            <a:endCxn id="30" idx="6"/>
          </p:cNvCxnSpPr>
          <p:nvPr/>
        </p:nvCxnSpPr>
        <p:spPr bwMode="auto">
          <a:xfrm flipH="1">
            <a:off x="2046514" y="4478383"/>
            <a:ext cx="779416" cy="1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32" idx="0"/>
          </p:cNvCxnSpPr>
          <p:nvPr/>
        </p:nvCxnSpPr>
        <p:spPr bwMode="auto">
          <a:xfrm flipH="1" flipV="1">
            <a:off x="2899954" y="3618411"/>
            <a:ext cx="43542" cy="7489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31" idx="6"/>
            <a:endCxn id="34" idx="2"/>
          </p:cNvCxnSpPr>
          <p:nvPr/>
        </p:nvCxnSpPr>
        <p:spPr bwMode="auto">
          <a:xfrm>
            <a:off x="2973977" y="3507377"/>
            <a:ext cx="1802674" cy="2525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32" idx="6"/>
            <a:endCxn id="35" idx="2"/>
          </p:cNvCxnSpPr>
          <p:nvPr/>
        </p:nvCxnSpPr>
        <p:spPr bwMode="auto">
          <a:xfrm>
            <a:off x="3061062" y="4478383"/>
            <a:ext cx="1828800" cy="2220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34" idx="6"/>
            <a:endCxn id="37" idx="1"/>
          </p:cNvCxnSpPr>
          <p:nvPr/>
        </p:nvCxnSpPr>
        <p:spPr bwMode="auto">
          <a:xfrm>
            <a:off x="5011783" y="3759925"/>
            <a:ext cx="831267" cy="7270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4" idx="4"/>
            <a:endCxn id="35" idx="0"/>
          </p:cNvCxnSpPr>
          <p:nvPr/>
        </p:nvCxnSpPr>
        <p:spPr bwMode="auto">
          <a:xfrm>
            <a:off x="4894217" y="3870959"/>
            <a:ext cx="113211" cy="7184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34" idx="7"/>
            <a:endCxn id="36" idx="2"/>
          </p:cNvCxnSpPr>
          <p:nvPr/>
        </p:nvCxnSpPr>
        <p:spPr bwMode="auto">
          <a:xfrm flipV="1">
            <a:off x="4977349" y="3507377"/>
            <a:ext cx="948833" cy="1740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5" idx="6"/>
            <a:endCxn id="37" idx="2"/>
          </p:cNvCxnSpPr>
          <p:nvPr/>
        </p:nvCxnSpPr>
        <p:spPr bwMode="auto">
          <a:xfrm flipV="1">
            <a:off x="5124994" y="4565468"/>
            <a:ext cx="683622" cy="1349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37" idx="0"/>
            <a:endCxn id="36" idx="4"/>
          </p:cNvCxnSpPr>
          <p:nvPr/>
        </p:nvCxnSpPr>
        <p:spPr bwMode="auto">
          <a:xfrm flipV="1">
            <a:off x="5926182" y="3618411"/>
            <a:ext cx="117566" cy="8360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29" idx="4"/>
            <a:endCxn id="30" idx="0"/>
          </p:cNvCxnSpPr>
          <p:nvPr/>
        </p:nvCxnSpPr>
        <p:spPr bwMode="auto">
          <a:xfrm>
            <a:off x="1881051" y="3618411"/>
            <a:ext cx="47897" cy="7663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33" idx="6"/>
            <a:endCxn id="32" idx="2"/>
          </p:cNvCxnSpPr>
          <p:nvPr/>
        </p:nvCxnSpPr>
        <p:spPr bwMode="auto">
          <a:xfrm>
            <a:off x="1537061" y="4032072"/>
            <a:ext cx="1288869" cy="4463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30" idx="6"/>
            <a:endCxn id="31" idx="3"/>
          </p:cNvCxnSpPr>
          <p:nvPr/>
        </p:nvCxnSpPr>
        <p:spPr bwMode="auto">
          <a:xfrm flipV="1">
            <a:off x="2046514" y="3585890"/>
            <a:ext cx="726765" cy="9099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36" idx="3"/>
            <a:endCxn id="35" idx="7"/>
          </p:cNvCxnSpPr>
          <p:nvPr/>
        </p:nvCxnSpPr>
        <p:spPr bwMode="auto">
          <a:xfrm flipH="1">
            <a:off x="5090560" y="3585890"/>
            <a:ext cx="870056" cy="1036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-1410789" y="42639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4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17474"/>
            <a:ext cx="7913687" cy="1079277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Supervised vs. Unsupervised Learning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561583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Unsupervised learning (clustering)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sz="1800" dirty="0" smtClean="0"/>
              <a:t>The class labels of training data are unknown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sz="1800" dirty="0" smtClean="0"/>
              <a:t>Given a set of measurements, observations, etc. establish the existence of clusters in the data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Supervised learning (classification)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Supervision:</a:t>
            </a:r>
            <a:r>
              <a:rPr lang="en-US" sz="1800" dirty="0" smtClean="0"/>
              <a:t> The training data (observations, measurements, etc.) are accompanied by labels indicating the class of the observations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sz="1800" dirty="0" smtClean="0"/>
              <a:t>New data is classified based on the training set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Semi-supervised clustering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sz="1800" dirty="0" smtClean="0"/>
              <a:t>Learning approaches that use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 input</a:t>
            </a:r>
            <a:r>
              <a:rPr lang="en-US" sz="1800" dirty="0" smtClean="0"/>
              <a:t> (i.e. constraints or labeled data) 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sz="1800" dirty="0" smtClean="0"/>
              <a:t>Clusters are defined so that user-constraints are satisfied</a:t>
            </a:r>
          </a:p>
        </p:txBody>
      </p:sp>
    </p:spTree>
    <p:extLst>
      <p:ext uri="{BB962C8B-B14F-4D97-AF65-F5344CB8AC3E}">
        <p14:creationId xmlns:p14="http://schemas.microsoft.com/office/powerpoint/2010/main" val="1899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Min-Cut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16592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Easy for k=2 : </a:t>
            </a:r>
            <a:r>
              <a:rPr lang="en-US" sz="2600" dirty="0" err="1" smtClean="0"/>
              <a:t>Mincut</a:t>
            </a:r>
            <a:r>
              <a:rPr lang="en-US" sz="2600" dirty="0" smtClean="0"/>
              <a:t>(A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err="1"/>
              <a:t>Stoer</a:t>
            </a:r>
            <a:r>
              <a:rPr lang="en-US" sz="2600" dirty="0"/>
              <a:t> and </a:t>
            </a:r>
            <a:r>
              <a:rPr lang="en-US" sz="2600" dirty="0" smtClean="0"/>
              <a:t>Wagner: “A </a:t>
            </a:r>
            <a:r>
              <a:rPr lang="en-US" sz="2600" dirty="0"/>
              <a:t>Simple Min-Cut </a:t>
            </a:r>
            <a:r>
              <a:rPr lang="en-US" sz="2600" dirty="0" smtClean="0"/>
              <a:t>Algorithm”</a:t>
            </a:r>
            <a:endParaRPr lang="en-US" sz="2600" dirty="0"/>
          </a:p>
          <a:p>
            <a:r>
              <a:rPr lang="en-US" sz="2600" dirty="0"/>
              <a:t>In practice one vertex is separated from the </a:t>
            </a:r>
            <a:r>
              <a:rPr lang="en-US" sz="2600" dirty="0" smtClean="0"/>
              <a:t>rest</a:t>
            </a:r>
          </a:p>
          <a:p>
            <a:pPr lvl="1"/>
            <a:r>
              <a:rPr lang="en-US" sz="2600" dirty="0" smtClean="0"/>
              <a:t>The algorithm is drawn to outliers</a:t>
            </a:r>
          </a:p>
          <a:p>
            <a:pPr lvl="7"/>
            <a:endParaRPr lang="el-GR" sz="1400" dirty="0"/>
          </a:p>
          <a:p>
            <a:endParaRPr lang="el-GR" sz="2600" dirty="0"/>
          </a:p>
        </p:txBody>
      </p:sp>
      <p:sp>
        <p:nvSpPr>
          <p:cNvPr id="4" name="Oval 3"/>
          <p:cNvSpPr/>
          <p:nvPr/>
        </p:nvSpPr>
        <p:spPr bwMode="auto">
          <a:xfrm>
            <a:off x="2143891" y="5065495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71354" y="4077072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58439" y="5048078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34438" y="4601767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09160" y="4329620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22371" y="5270146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58691" y="4077072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41125" y="5135163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2" name="Straight Connector 38"/>
          <p:cNvCxnSpPr>
            <a:endCxn id="5" idx="2"/>
          </p:cNvCxnSpPr>
          <p:nvPr/>
        </p:nvCxnSpPr>
        <p:spPr bwMode="auto">
          <a:xfrm>
            <a:off x="2331126" y="4188106"/>
            <a:ext cx="7402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40"/>
          <p:cNvCxnSpPr>
            <a:stCxn id="7" idx="7"/>
          </p:cNvCxnSpPr>
          <p:nvPr/>
        </p:nvCxnSpPr>
        <p:spPr bwMode="auto">
          <a:xfrm flipV="1">
            <a:off x="1835136" y="4266619"/>
            <a:ext cx="295292" cy="367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42"/>
          <p:cNvCxnSpPr>
            <a:stCxn id="7" idx="5"/>
            <a:endCxn id="4" idx="1"/>
          </p:cNvCxnSpPr>
          <p:nvPr/>
        </p:nvCxnSpPr>
        <p:spPr bwMode="auto">
          <a:xfrm>
            <a:off x="1835136" y="4791314"/>
            <a:ext cx="343189" cy="3067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44"/>
          <p:cNvCxnSpPr>
            <a:endCxn id="6" idx="1"/>
          </p:cNvCxnSpPr>
          <p:nvPr/>
        </p:nvCxnSpPr>
        <p:spPr bwMode="auto">
          <a:xfrm>
            <a:off x="2296692" y="4266619"/>
            <a:ext cx="896181" cy="8139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46"/>
          <p:cNvCxnSpPr>
            <a:stCxn id="6" idx="2"/>
            <a:endCxn id="4" idx="6"/>
          </p:cNvCxnSpPr>
          <p:nvPr/>
        </p:nvCxnSpPr>
        <p:spPr bwMode="auto">
          <a:xfrm flipH="1">
            <a:off x="2379023" y="5159112"/>
            <a:ext cx="779416" cy="1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48"/>
          <p:cNvCxnSpPr>
            <a:stCxn id="6" idx="0"/>
          </p:cNvCxnSpPr>
          <p:nvPr/>
        </p:nvCxnSpPr>
        <p:spPr bwMode="auto">
          <a:xfrm flipH="1" flipV="1">
            <a:off x="3232463" y="4299140"/>
            <a:ext cx="43542" cy="7489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51"/>
          <p:cNvCxnSpPr>
            <a:stCxn id="5" idx="6"/>
            <a:endCxn id="8" idx="2"/>
          </p:cNvCxnSpPr>
          <p:nvPr/>
        </p:nvCxnSpPr>
        <p:spPr bwMode="auto">
          <a:xfrm>
            <a:off x="3306486" y="4188106"/>
            <a:ext cx="1802674" cy="2525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53"/>
          <p:cNvCxnSpPr>
            <a:stCxn id="6" idx="6"/>
            <a:endCxn id="9" idx="2"/>
          </p:cNvCxnSpPr>
          <p:nvPr/>
        </p:nvCxnSpPr>
        <p:spPr bwMode="auto">
          <a:xfrm>
            <a:off x="3393571" y="5159112"/>
            <a:ext cx="1828800" cy="2220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55"/>
          <p:cNvCxnSpPr>
            <a:stCxn id="8" idx="6"/>
            <a:endCxn id="11" idx="1"/>
          </p:cNvCxnSpPr>
          <p:nvPr/>
        </p:nvCxnSpPr>
        <p:spPr bwMode="auto">
          <a:xfrm>
            <a:off x="5344292" y="4440654"/>
            <a:ext cx="831267" cy="7270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57"/>
          <p:cNvCxnSpPr>
            <a:stCxn id="8" idx="4"/>
            <a:endCxn id="9" idx="0"/>
          </p:cNvCxnSpPr>
          <p:nvPr/>
        </p:nvCxnSpPr>
        <p:spPr bwMode="auto">
          <a:xfrm>
            <a:off x="5226726" y="4551688"/>
            <a:ext cx="113211" cy="7184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59"/>
          <p:cNvCxnSpPr>
            <a:stCxn id="8" idx="7"/>
            <a:endCxn id="10" idx="2"/>
          </p:cNvCxnSpPr>
          <p:nvPr/>
        </p:nvCxnSpPr>
        <p:spPr bwMode="auto">
          <a:xfrm flipV="1">
            <a:off x="5309858" y="4188106"/>
            <a:ext cx="948833" cy="1740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62"/>
          <p:cNvCxnSpPr>
            <a:stCxn id="9" idx="6"/>
            <a:endCxn id="11" idx="2"/>
          </p:cNvCxnSpPr>
          <p:nvPr/>
        </p:nvCxnSpPr>
        <p:spPr bwMode="auto">
          <a:xfrm flipV="1">
            <a:off x="5457503" y="5246197"/>
            <a:ext cx="683622" cy="1349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64"/>
          <p:cNvCxnSpPr>
            <a:stCxn id="11" idx="0"/>
            <a:endCxn id="10" idx="4"/>
          </p:cNvCxnSpPr>
          <p:nvPr/>
        </p:nvCxnSpPr>
        <p:spPr bwMode="auto">
          <a:xfrm flipV="1">
            <a:off x="6258691" y="4299140"/>
            <a:ext cx="117566" cy="8360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69"/>
          <p:cNvCxnSpPr>
            <a:endCxn id="4" idx="0"/>
          </p:cNvCxnSpPr>
          <p:nvPr/>
        </p:nvCxnSpPr>
        <p:spPr bwMode="auto">
          <a:xfrm>
            <a:off x="2213560" y="4299140"/>
            <a:ext cx="47897" cy="7663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77"/>
          <p:cNvCxnSpPr>
            <a:stCxn id="10" idx="3"/>
            <a:endCxn id="9" idx="7"/>
          </p:cNvCxnSpPr>
          <p:nvPr/>
        </p:nvCxnSpPr>
        <p:spPr bwMode="auto">
          <a:xfrm flipH="1">
            <a:off x="5423069" y="4266619"/>
            <a:ext cx="870056" cy="1036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9"/>
          <p:cNvSpPr/>
          <p:nvPr/>
        </p:nvSpPr>
        <p:spPr bwMode="auto">
          <a:xfrm>
            <a:off x="2102328" y="4091059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8" name="Straight Connector 44"/>
          <p:cNvCxnSpPr>
            <a:stCxn id="4" idx="7"/>
            <a:endCxn id="5" idx="3"/>
          </p:cNvCxnSpPr>
          <p:nvPr/>
        </p:nvCxnSpPr>
        <p:spPr bwMode="auto">
          <a:xfrm flipV="1">
            <a:off x="2344589" y="4266619"/>
            <a:ext cx="761199" cy="8313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44"/>
          <p:cNvCxnSpPr>
            <a:stCxn id="7" idx="6"/>
            <a:endCxn id="6" idx="2"/>
          </p:cNvCxnSpPr>
          <p:nvPr/>
        </p:nvCxnSpPr>
        <p:spPr bwMode="auto">
          <a:xfrm>
            <a:off x="1869570" y="4712801"/>
            <a:ext cx="1288869" cy="4463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44"/>
          <p:cNvCxnSpPr>
            <a:stCxn id="5" idx="5"/>
            <a:endCxn id="9" idx="1"/>
          </p:cNvCxnSpPr>
          <p:nvPr/>
        </p:nvCxnSpPr>
        <p:spPr bwMode="auto">
          <a:xfrm>
            <a:off x="3272052" y="4266619"/>
            <a:ext cx="1984753" cy="1036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5"/>
          <p:cNvSpPr/>
          <p:nvPr/>
        </p:nvSpPr>
        <p:spPr bwMode="auto">
          <a:xfrm>
            <a:off x="7131528" y="4709763"/>
            <a:ext cx="235132" cy="222068"/>
          </a:xfrm>
          <a:prstGeom prst="ellipse">
            <a:avLst/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2" name="Straight Connector 51"/>
          <p:cNvCxnSpPr>
            <a:stCxn id="10" idx="6"/>
            <a:endCxn id="31" idx="1"/>
          </p:cNvCxnSpPr>
          <p:nvPr/>
        </p:nvCxnSpPr>
        <p:spPr bwMode="auto">
          <a:xfrm>
            <a:off x="6493823" y="4188106"/>
            <a:ext cx="672139" cy="5541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51"/>
          <p:cNvCxnSpPr>
            <a:stCxn id="11" idx="6"/>
            <a:endCxn id="31" idx="4"/>
          </p:cNvCxnSpPr>
          <p:nvPr/>
        </p:nvCxnSpPr>
        <p:spPr bwMode="auto">
          <a:xfrm flipV="1">
            <a:off x="6376257" y="4931831"/>
            <a:ext cx="872837" cy="3143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30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0454"/>
          <a:stretch/>
        </p:blipFill>
        <p:spPr>
          <a:xfrm>
            <a:off x="395536" y="1484783"/>
            <a:ext cx="8496300" cy="462685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Graph Cuts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882"/>
          <a:stretch/>
        </p:blipFill>
        <p:spPr>
          <a:xfrm>
            <a:off x="467544" y="1556792"/>
            <a:ext cx="8559800" cy="481818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Graph Cuts to Spectral Clustering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14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433"/>
          <a:stretch/>
        </p:blipFill>
        <p:spPr>
          <a:xfrm>
            <a:off x="323528" y="1412776"/>
            <a:ext cx="8559800" cy="506927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Laplacian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048"/>
          <a:stretch/>
        </p:blipFill>
        <p:spPr>
          <a:xfrm>
            <a:off x="323528" y="1412776"/>
            <a:ext cx="8597900" cy="448463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46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512"/>
          <a:stretch/>
        </p:blipFill>
        <p:spPr>
          <a:xfrm>
            <a:off x="467544" y="1556792"/>
            <a:ext cx="8470900" cy="477129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 Cut from the Laplacian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  <p:pic>
        <p:nvPicPr>
          <p:cNvPr id="1027" name="Picture 3" descr="C:\Users\xristos\Desktop\classes\labs\adjac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" y="1668780"/>
            <a:ext cx="3368675" cy="35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ristos\Desktop\classes\labs\eigen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1900957"/>
            <a:ext cx="4399327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968"/>
          <a:stretch/>
        </p:blipFill>
        <p:spPr>
          <a:xfrm>
            <a:off x="251520" y="1484784"/>
            <a:ext cx="8726522" cy="456868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Cut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850"/>
          <a:stretch/>
        </p:blipFill>
        <p:spPr>
          <a:xfrm>
            <a:off x="755576" y="1700808"/>
            <a:ext cx="7704856" cy="412303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Cut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34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542"/>
          <a:stretch/>
        </p:blipFill>
        <p:spPr>
          <a:xfrm>
            <a:off x="611560" y="1649651"/>
            <a:ext cx="7920880" cy="419980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1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“automated detection of group structure in data”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dirty="0" smtClean="0"/>
              <a:t>Typically: partition N data points into K groups (clusters) such that the points in each group are more similar to each other than to points in other groups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dirty="0" smtClean="0"/>
              <a:t>descriptive technique (contrast with predictive)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dirty="0" smtClean="0"/>
              <a:t>for real-valued vectors, clusters can be thought of as clouds of points in p-dimensional space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874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218"/>
          <a:stretch/>
        </p:blipFill>
        <p:spPr>
          <a:xfrm>
            <a:off x="189527" y="1484784"/>
            <a:ext cx="8949646" cy="475149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3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057" r="4784"/>
          <a:stretch/>
        </p:blipFill>
        <p:spPr>
          <a:xfrm>
            <a:off x="251520" y="1196752"/>
            <a:ext cx="8706580" cy="555102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Graph Partition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31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Graph Partition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solution can now </a:t>
            </a:r>
            <a:r>
              <a:rPr lang="en-US" sz="2800" dirty="0" smtClean="0"/>
              <a:t>be </a:t>
            </a:r>
            <a:r>
              <a:rPr lang="en-US" sz="2800" dirty="0"/>
              <a:t>given by the first k </a:t>
            </a:r>
            <a:r>
              <a:rPr lang="en-US" sz="2800" dirty="0" smtClean="0"/>
              <a:t>eigenvectors </a:t>
            </a:r>
            <a:r>
              <a:rPr lang="en-US" sz="2800" dirty="0"/>
              <a:t>of L as </a:t>
            </a:r>
            <a:r>
              <a:rPr lang="en-US" sz="2800" dirty="0" smtClean="0"/>
              <a:t>columns</a:t>
            </a:r>
          </a:p>
          <a:p>
            <a:r>
              <a:rPr lang="en-US" sz="2800" dirty="0" smtClean="0"/>
              <a:t>The real values need to be converted to cluster assignments</a:t>
            </a:r>
          </a:p>
          <a:p>
            <a:pPr lvl="1"/>
            <a:r>
              <a:rPr lang="en-US" sz="2400" dirty="0" smtClean="0"/>
              <a:t>We use k-means to cluster the  rows </a:t>
            </a:r>
          </a:p>
          <a:p>
            <a:pPr lvl="1"/>
            <a:r>
              <a:rPr lang="en-US" sz="2400" dirty="0" smtClean="0"/>
              <a:t>We can substitute </a:t>
            </a:r>
            <a:r>
              <a:rPr lang="en-US" sz="2400" i="1" dirty="0" smtClean="0"/>
              <a:t>L</a:t>
            </a:r>
            <a:r>
              <a:rPr lang="en-US" sz="2400" dirty="0" smtClean="0"/>
              <a:t> with </a:t>
            </a:r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sym</a:t>
            </a:r>
            <a:endParaRPr lang="en-US" sz="2400" i="1" baseline="-25000" dirty="0"/>
          </a:p>
          <a:p>
            <a:endParaRPr lang="el-GR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16280" y="4297680"/>
            <a:ext cx="1898904" cy="21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A11………….…………A1n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280" y="4663440"/>
            <a:ext cx="1898904" cy="21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/>
              <a:t>A21</a:t>
            </a:r>
            <a:r>
              <a:rPr lang="en-US" sz="1200" dirty="0"/>
              <a:t>………….…………</a:t>
            </a:r>
            <a:r>
              <a:rPr lang="en-US" sz="1200" dirty="0" smtClean="0"/>
              <a:t>A2n</a:t>
            </a:r>
            <a:endParaRPr lang="el-GR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6280" y="5684520"/>
            <a:ext cx="1898904" cy="21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/>
              <a:t>Ak1</a:t>
            </a:r>
            <a:r>
              <a:rPr lang="en-US" sz="1200" dirty="0"/>
              <a:t>………….…………</a:t>
            </a:r>
            <a:r>
              <a:rPr lang="en-US" sz="1200" dirty="0" err="1" smtClean="0"/>
              <a:t>Akn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456182" y="4761190"/>
            <a:ext cx="20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.</a:t>
            </a:r>
          </a:p>
          <a:p>
            <a:r>
              <a:rPr lang="en-US" sz="1800" b="1" dirty="0" smtClean="0"/>
              <a:t>.</a:t>
            </a:r>
          </a:p>
          <a:p>
            <a:r>
              <a:rPr lang="en-US" sz="1800" b="1" dirty="0"/>
              <a:t>.</a:t>
            </a:r>
            <a:endParaRPr lang="el-GR" sz="1800" b="1" dirty="0"/>
          </a:p>
        </p:txBody>
      </p:sp>
      <p:sp>
        <p:nvSpPr>
          <p:cNvPr id="9" name="Double Brace 8"/>
          <p:cNvSpPr/>
          <p:nvPr/>
        </p:nvSpPr>
        <p:spPr bwMode="auto">
          <a:xfrm>
            <a:off x="476504" y="4185920"/>
            <a:ext cx="2428240" cy="1793240"/>
          </a:xfrm>
          <a:prstGeom prst="bracePair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2664" y="4173527"/>
            <a:ext cx="131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First  k </a:t>
            </a:r>
            <a:br>
              <a:rPr lang="en-US" sz="1200" dirty="0" smtClean="0"/>
            </a:br>
            <a:r>
              <a:rPr lang="en-US" sz="1200" dirty="0" err="1" smtClean="0"/>
              <a:t>eigeigenvectors</a:t>
            </a:r>
            <a:endParaRPr lang="el-GR" sz="12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3017520" y="4904740"/>
            <a:ext cx="1280160" cy="3556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21200" y="4216400"/>
            <a:ext cx="380238" cy="1991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A11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/>
              <a:t> Ak1</a:t>
            </a:r>
            <a:endParaRPr kumimoji="0" lang="el-G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88560" y="4201894"/>
            <a:ext cx="380238" cy="1991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050" dirty="0"/>
              <a:t> </a:t>
            </a:r>
            <a:r>
              <a:rPr lang="en-US" sz="1050" dirty="0" smtClean="0"/>
              <a:t>A21</a:t>
            </a:r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r>
              <a:rPr lang="en-US" sz="1050" dirty="0"/>
              <a:t> </a:t>
            </a:r>
            <a:r>
              <a:rPr lang="en-US" sz="1050" dirty="0" smtClean="0"/>
              <a:t>A2n</a:t>
            </a:r>
            <a:endParaRPr lang="el-GR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33440" y="4201894"/>
            <a:ext cx="380238" cy="1991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050" dirty="0"/>
              <a:t> </a:t>
            </a:r>
            <a:r>
              <a:rPr lang="en-US" sz="1050" dirty="0" smtClean="0"/>
              <a:t>Ak1</a:t>
            </a:r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r>
              <a:rPr lang="en-US" sz="1050" dirty="0"/>
              <a:t> </a:t>
            </a:r>
            <a:r>
              <a:rPr lang="en-US" sz="1050" dirty="0" err="1"/>
              <a:t>Akn</a:t>
            </a:r>
            <a:endParaRPr lang="el-GR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798" y="5058777"/>
            <a:ext cx="468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.....</a:t>
            </a:r>
            <a:endParaRPr lang="el-GR" b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521200" y="451104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521200" y="597916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1"/>
          </p:cNvCxnSpPr>
          <p:nvPr/>
        </p:nvCxnSpPr>
        <p:spPr bwMode="auto">
          <a:xfrm flipV="1">
            <a:off x="4521200" y="5197574"/>
            <a:ext cx="2133600" cy="14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ight Brace 22"/>
          <p:cNvSpPr/>
          <p:nvPr/>
        </p:nvSpPr>
        <p:spPr bwMode="auto">
          <a:xfrm>
            <a:off x="6725920" y="4173527"/>
            <a:ext cx="304800" cy="201972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4398560"/>
            <a:ext cx="149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K-means on the Lines</a:t>
            </a:r>
          </a:p>
          <a:p>
            <a:endParaRPr lang="en-US" dirty="0"/>
          </a:p>
          <a:p>
            <a:r>
              <a:rPr lang="en-US" dirty="0" smtClean="0"/>
              <a:t>Each Line Represents a Vertex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8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183"/>
          <a:stretch/>
        </p:blipFill>
        <p:spPr>
          <a:xfrm>
            <a:off x="251520" y="1281300"/>
            <a:ext cx="8515745" cy="464666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k&gt;2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6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-Eigenvectors-</a:t>
            </a:r>
            <a:r>
              <a:rPr lang="en-US" dirty="0" err="1" smtClean="0"/>
              <a:t>EigenValues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0520" y="1321544"/>
            <a:ext cx="3119120" cy="32308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1960" y="1321544"/>
            <a:ext cx="1280160" cy="128016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C</a:t>
            </a:r>
            <a:r>
              <a:rPr kumimoji="0" lang="en-US" sz="6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1</a:t>
            </a:r>
            <a:endParaRPr kumimoji="0" lang="el-GR" sz="8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22120" y="2601704"/>
            <a:ext cx="924560" cy="97536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C</a:t>
            </a:r>
            <a:r>
              <a:rPr kumimoji="0" lang="en-US" sz="5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2</a:t>
            </a:r>
            <a:endParaRPr kumimoji="0" lang="el-GR" sz="5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400" y="3912344"/>
            <a:ext cx="650240" cy="64008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C</a:t>
            </a:r>
            <a:r>
              <a:rPr lang="en-US" sz="3600" baseline="-25000" dirty="0" err="1"/>
              <a:t>n</a:t>
            </a:r>
            <a:endParaRPr kumimoji="0" lang="el-GR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646680" y="3577064"/>
            <a:ext cx="172720" cy="335280"/>
          </a:xfrm>
          <a:prstGeom prst="line">
            <a:avLst/>
          </a:prstGeom>
          <a:solidFill>
            <a:schemeClr val="accent1"/>
          </a:solidFill>
          <a:ln w="9525" cap="flat" cmpd="dbl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Arrow 9"/>
          <p:cNvSpPr/>
          <p:nvPr/>
        </p:nvSpPr>
        <p:spPr bwMode="auto">
          <a:xfrm>
            <a:off x="3616960" y="2601704"/>
            <a:ext cx="965200" cy="660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4744720" y="1321544"/>
            <a:ext cx="3434080" cy="340360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4846320" y="1494264"/>
            <a:ext cx="1270000" cy="110744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L</a:t>
            </a:r>
            <a:r>
              <a:rPr kumimoji="0" lang="en-US" sz="6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1</a:t>
            </a:r>
            <a:endParaRPr kumimoji="0" lang="el-GR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6116320" y="2591544"/>
            <a:ext cx="904240" cy="75184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L</a:t>
            </a:r>
            <a:r>
              <a:rPr kumimoji="0" lang="en-US" sz="4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2</a:t>
            </a:r>
            <a:endParaRPr kumimoji="0" lang="el-GR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4" name="Double Bracket 13"/>
          <p:cNvSpPr/>
          <p:nvPr/>
        </p:nvSpPr>
        <p:spPr bwMode="auto">
          <a:xfrm>
            <a:off x="7449820" y="3912344"/>
            <a:ext cx="635000" cy="64008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L</a:t>
            </a:r>
            <a:r>
              <a:rPr lang="en-US" sz="3200" baseline="-25000" dirty="0"/>
              <a:t>n</a:t>
            </a:r>
            <a:endParaRPr kumimoji="0" lang="el-GR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" y="4843026"/>
            <a:ext cx="818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verything </a:t>
            </a:r>
            <a:r>
              <a:rPr lang="en-US" dirty="0"/>
              <a:t>sorted according to </a:t>
            </a:r>
            <a:r>
              <a:rPr lang="en-US" dirty="0" smtClean="0"/>
              <a:t>cluster : block diagonal form Matrix</a:t>
            </a:r>
          </a:p>
          <a:p>
            <a:r>
              <a:rPr lang="en-US" dirty="0" smtClean="0"/>
              <a:t>L follows the same form composed on L</a:t>
            </a:r>
            <a:r>
              <a:rPr lang="en-US" baseline="-25000" dirty="0" smtClean="0"/>
              <a:t>1</a:t>
            </a:r>
            <a:r>
              <a:rPr lang="en-US" dirty="0" smtClean="0"/>
              <a:t>…L</a:t>
            </a:r>
            <a:r>
              <a:rPr lang="en-US" baseline="-25000" dirty="0" smtClean="0"/>
              <a:t>n</a:t>
            </a:r>
          </a:p>
          <a:p>
            <a:r>
              <a:rPr lang="en-US" dirty="0" smtClean="0"/>
              <a:t>Each L</a:t>
            </a:r>
            <a:r>
              <a:rPr lang="en-US" baseline="-25000" dirty="0" smtClean="0"/>
              <a:t>i </a:t>
            </a:r>
            <a:r>
              <a:rPr lang="en-US" dirty="0" smtClean="0"/>
              <a:t>has the same properties as L: nx0 min eigenvalues etc..</a:t>
            </a:r>
          </a:p>
          <a:p>
            <a:r>
              <a:rPr lang="en-US" dirty="0" smtClean="0"/>
              <a:t>Each “Second” eigenvector is a cut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from the rest of the graph and holds a mapping (distance) of a vertex to the cluster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el-GR" baseline="-25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97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l-GR" dirty="0"/>
          </a:p>
        </p:txBody>
      </p:sp>
      <p:pic>
        <p:nvPicPr>
          <p:cNvPr id="1026" name="Picture 2" descr=" \left(\begin{aligned} &amp;1\ 1\ 0\ 0 \\ &amp;1\ 1\ 0\ 0\ \\ &amp;0\ 0\ 1\ 1 \\ &amp;0\ 0\ 1\ 1\end{aligned}\righ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03998"/>
            <a:ext cx="1460789" cy="16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\left(\begin{aligned} &amp;1\ 0\ 1\ 0 \\  &amp;0\ 1\ 0\ 1 \\ &amp;1\ 0\ 1\ 0\ \\ &amp;0\ 1\ 0\ 1\end{aligned}\righ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2" y="4216717"/>
            <a:ext cx="1565777" cy="18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7200" y="147834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 Eigenvectors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(1100) and (0011)</a:t>
            </a:r>
          </a:p>
          <a:p>
            <a:endParaRPr lang="en-US" dirty="0" smtClean="0"/>
          </a:p>
          <a:p>
            <a:r>
              <a:rPr lang="en-US" dirty="0" smtClean="0"/>
              <a:t>Mapping vertices in their clusters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997200" y="3962400"/>
            <a:ext cx="1788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 Eigenvectors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(1010) and (0101)</a:t>
            </a:r>
          </a:p>
          <a:p>
            <a:endParaRPr lang="en-US" dirty="0" smtClean="0"/>
          </a:p>
          <a:p>
            <a:r>
              <a:rPr lang="en-US" dirty="0" smtClean="0"/>
              <a:t>Mapping vertices to the same clusters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090160" y="2673231"/>
            <a:ext cx="326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Permutation does not change the result</a:t>
            </a:r>
          </a:p>
          <a:p>
            <a:endParaRPr lang="en-US" b="1" dirty="0"/>
          </a:p>
          <a:p>
            <a:r>
              <a:rPr lang="en-US" b="1" dirty="0" smtClean="0"/>
              <a:t>The cut remains the same regardless of the ordering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err="1"/>
              <a:t>UIrike</a:t>
            </a:r>
            <a:r>
              <a:rPr lang="en-US" sz="1800" dirty="0"/>
              <a:t> von </a:t>
            </a:r>
            <a:r>
              <a:rPr lang="en-US" sz="1800" dirty="0" err="1"/>
              <a:t>Luxburg</a:t>
            </a:r>
            <a:r>
              <a:rPr lang="en-US" sz="1800" dirty="0"/>
              <a:t>, A Tutorial on Spectral </a:t>
            </a:r>
            <a:r>
              <a:rPr lang="en-US" sz="1800" dirty="0" smtClean="0"/>
              <a:t>Clustering, Statistics </a:t>
            </a:r>
            <a:r>
              <a:rPr lang="en-US" sz="1800" dirty="0"/>
              <a:t>and Computing, </a:t>
            </a:r>
            <a:r>
              <a:rPr lang="en-US" sz="1800" dirty="0" smtClean="0"/>
              <a:t>2007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Davis, C</a:t>
            </a:r>
            <a:r>
              <a:rPr lang="en-US" sz="1800" dirty="0" smtClean="0"/>
              <a:t>., </a:t>
            </a:r>
            <a:r>
              <a:rPr lang="en-US" sz="1800" dirty="0"/>
              <a:t>W. M. </a:t>
            </a:r>
            <a:r>
              <a:rPr lang="en-US" sz="1800" dirty="0" err="1"/>
              <a:t>Kahan</a:t>
            </a:r>
            <a:r>
              <a:rPr lang="en-US" sz="1800" dirty="0"/>
              <a:t> (March 1970). </a:t>
            </a:r>
            <a:r>
              <a:rPr lang="en-US" sz="1800" dirty="0" smtClean="0"/>
              <a:t>The </a:t>
            </a:r>
            <a:r>
              <a:rPr lang="en-US" sz="1800" dirty="0"/>
              <a:t>rotation of eigenvectors by a perturbation. III</a:t>
            </a:r>
            <a:r>
              <a:rPr lang="en-US" sz="1800" dirty="0" smtClean="0"/>
              <a:t>. </a:t>
            </a:r>
            <a:r>
              <a:rPr lang="en-US" sz="1800" dirty="0"/>
              <a:t>SIAM J. Numerical Analysis </a:t>
            </a:r>
            <a:r>
              <a:rPr lang="en-US" sz="1800" dirty="0" smtClean="0"/>
              <a:t>7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Shi, </a:t>
            </a:r>
            <a:r>
              <a:rPr lang="en-US" sz="1800" dirty="0" err="1"/>
              <a:t>Jianbo</a:t>
            </a:r>
            <a:r>
              <a:rPr lang="en-US" sz="1800" dirty="0"/>
              <a:t>, and </a:t>
            </a:r>
            <a:r>
              <a:rPr lang="en-US" sz="1800" dirty="0" err="1"/>
              <a:t>Jitendra</a:t>
            </a:r>
            <a:r>
              <a:rPr lang="en-US" sz="1800" dirty="0"/>
              <a:t> Malik. "Normalized cuts and image </a:t>
            </a:r>
            <a:r>
              <a:rPr lang="en-US" sz="1800" dirty="0" err="1"/>
              <a:t>segmentation."</a:t>
            </a:r>
            <a:r>
              <a:rPr lang="en-US" sz="1800" i="1" dirty="0" err="1"/>
              <a:t>Pattern</a:t>
            </a:r>
            <a:r>
              <a:rPr lang="en-US" sz="1800" i="1" dirty="0"/>
              <a:t> Analysis and Machine Intelligence, IEEE Transactions on</a:t>
            </a:r>
            <a:r>
              <a:rPr lang="en-US" sz="1800" dirty="0"/>
              <a:t> </a:t>
            </a:r>
            <a:r>
              <a:rPr lang="en-US" sz="1800" dirty="0" smtClean="0"/>
              <a:t> (2000).</a:t>
            </a:r>
          </a:p>
          <a:p>
            <a:pPr>
              <a:buFont typeface="+mj-lt"/>
              <a:buAutoNum type="arabicPeriod"/>
            </a:pPr>
            <a:r>
              <a:rPr lang="en-US" sz="1800" dirty="0" err="1"/>
              <a:t>Mechthild</a:t>
            </a:r>
            <a:r>
              <a:rPr lang="en-US" sz="1800" dirty="0"/>
              <a:t> </a:t>
            </a:r>
            <a:r>
              <a:rPr lang="en-US" sz="1800" dirty="0" err="1"/>
              <a:t>Stoer</a:t>
            </a:r>
            <a:r>
              <a:rPr lang="en-US" sz="1800" dirty="0"/>
              <a:t> and Frank Wagner. 1997. A simple min-cut algorithm. </a:t>
            </a:r>
            <a:r>
              <a:rPr lang="en-US" sz="1800" i="1" dirty="0"/>
              <a:t>J. </a:t>
            </a:r>
            <a:r>
              <a:rPr lang="en-US" sz="1800" i="1" dirty="0" smtClean="0"/>
              <a:t>ACM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Ng, Jordan &amp; Weiss, </a:t>
            </a:r>
            <a:r>
              <a:rPr lang="en-US" sz="1800" dirty="0" smtClean="0"/>
              <a:t>K-means </a:t>
            </a:r>
            <a:r>
              <a:rPr lang="en-US" sz="1800" dirty="0"/>
              <a:t>algorithm on the </a:t>
            </a:r>
            <a:r>
              <a:rPr lang="en-US" sz="1800" dirty="0" err="1" smtClean="0"/>
              <a:t>embeded</a:t>
            </a:r>
            <a:r>
              <a:rPr lang="en-US" sz="1800" dirty="0" smtClean="0"/>
              <a:t> </a:t>
            </a:r>
            <a:r>
              <a:rPr lang="en-US" sz="1800" dirty="0" err="1" smtClean="0"/>
              <a:t>eigen</a:t>
            </a:r>
            <a:r>
              <a:rPr lang="en-US" sz="1800" dirty="0" smtClean="0"/>
              <a:t>-space,</a:t>
            </a:r>
            <a:r>
              <a:rPr lang="en-US" sz="1800" dirty="0"/>
              <a:t> NIPS </a:t>
            </a:r>
            <a:r>
              <a:rPr lang="en-US" sz="1800" dirty="0" smtClean="0"/>
              <a:t>2001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Hagen, L</a:t>
            </a:r>
            <a:r>
              <a:rPr lang="en-US" sz="1800" dirty="0" smtClean="0"/>
              <a:t>. </a:t>
            </a:r>
            <a:r>
              <a:rPr lang="en-US" sz="1800" dirty="0" err="1"/>
              <a:t>Kahng</a:t>
            </a:r>
            <a:r>
              <a:rPr lang="en-US" sz="1800" dirty="0"/>
              <a:t>, </a:t>
            </a:r>
            <a:r>
              <a:rPr lang="en-US" sz="1800" dirty="0" smtClean="0"/>
              <a:t>, </a:t>
            </a:r>
            <a:r>
              <a:rPr lang="en-US" sz="1800" dirty="0"/>
              <a:t>"New spectral methods for ratio cut partitioning and clustering," </a:t>
            </a:r>
            <a:r>
              <a:rPr lang="en-US" sz="1800" i="1" dirty="0"/>
              <a:t>Computer-Aided Design of Integrated Circuits and Systems, IEEE Transactions on</a:t>
            </a:r>
            <a:r>
              <a:rPr lang="en-US" sz="1800" dirty="0"/>
              <a:t> , </a:t>
            </a:r>
            <a:r>
              <a:rPr lang="en-US" sz="1800" dirty="0" smtClean="0"/>
              <a:t>1992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5298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Modularity Based Methods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0" y="1447800"/>
            <a:ext cx="7765732" cy="4876800"/>
          </a:xfrm>
        </p:spPr>
        <p:txBody>
          <a:bodyPr/>
          <a:lstStyle/>
          <a:p>
            <a:r>
              <a:rPr lang="en-US" sz="2200" dirty="0" smtClean="0"/>
              <a:t>Most of the community evaluation measures (e.g., conductance, cut-based measures), quantify the quality of a community based on</a:t>
            </a:r>
          </a:p>
          <a:p>
            <a:pPr lvl="1"/>
            <a:r>
              <a:rPr lang="en-US" sz="2000" b="1" dirty="0" smtClean="0"/>
              <a:t>Internal connectivity </a:t>
            </a:r>
            <a:r>
              <a:rPr lang="en-US" sz="2000" dirty="0" smtClean="0"/>
              <a:t>(intra-community edges)</a:t>
            </a:r>
          </a:p>
          <a:p>
            <a:pPr lvl="1"/>
            <a:r>
              <a:rPr lang="en-US" sz="2000" b="1" dirty="0" smtClean="0"/>
              <a:t>External connectivity </a:t>
            </a:r>
            <a:r>
              <a:rPr lang="en-US" sz="2000" dirty="0" smtClean="0"/>
              <a:t>(inter-community edges)</a:t>
            </a:r>
          </a:p>
          <a:p>
            <a:r>
              <a:rPr lang="en-US" sz="2200" b="1" dirty="0" smtClean="0"/>
              <a:t>Question:</a:t>
            </a:r>
            <a:r>
              <a:rPr lang="en-US" sz="2200" dirty="0" smtClean="0"/>
              <a:t> Is there any other way to distinguish groups of nodes with good community structure?</a:t>
            </a:r>
          </a:p>
          <a:p>
            <a:r>
              <a:rPr lang="en-US" sz="2200" b="1" dirty="0" smtClean="0"/>
              <a:t>Random graphs </a:t>
            </a:r>
            <a:r>
              <a:rPr lang="en-US" sz="2200" dirty="0" smtClean="0"/>
              <a:t>are not expected to present inherent community structure</a:t>
            </a:r>
          </a:p>
          <a:p>
            <a:r>
              <a:rPr lang="en-US" sz="2200" b="1" dirty="0" smtClean="0"/>
              <a:t>Idea: </a:t>
            </a:r>
            <a:r>
              <a:rPr lang="en-US" sz="2200" dirty="0" smtClean="0"/>
              <a:t>Compare the number of edges t</a:t>
            </a:r>
            <a:r>
              <a:rPr lang="en-US" sz="2000" dirty="0" smtClean="0"/>
              <a:t>hat lie </a:t>
            </a:r>
            <a:r>
              <a:rPr lang="en-US" sz="2000" b="1" dirty="0" smtClean="0"/>
              <a:t>within a cluster  </a:t>
            </a:r>
            <a:r>
              <a:rPr lang="en-US" sz="2000" dirty="0" smtClean="0"/>
              <a:t>with the expected one in case of </a:t>
            </a:r>
            <a:r>
              <a:rPr lang="en-US" sz="2000" b="1" dirty="0" smtClean="0"/>
              <a:t>random graphs </a:t>
            </a:r>
            <a:r>
              <a:rPr lang="en-US" sz="2000" dirty="0" smtClean="0"/>
              <a:t>with the same degree distribution – </a:t>
            </a:r>
            <a:r>
              <a:rPr lang="en-US" sz="2000" b="1" dirty="0" smtClean="0"/>
              <a:t>modularity measure</a:t>
            </a:r>
          </a:p>
        </p:txBody>
      </p:sp>
    </p:spTree>
    <p:extLst>
      <p:ext uri="{BB962C8B-B14F-4D97-AF65-F5344CB8AC3E}">
        <p14:creationId xmlns:p14="http://schemas.microsoft.com/office/powerpoint/2010/main" val="40641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 idea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50545" y="1219200"/>
            <a:ext cx="7765732" cy="5298118"/>
          </a:xfrm>
        </p:spPr>
        <p:txBody>
          <a:bodyPr/>
          <a:lstStyle/>
          <a:p>
            <a:r>
              <a:rPr lang="en-US" sz="2200" b="1" dirty="0" smtClean="0"/>
              <a:t>Modularity </a:t>
            </a:r>
            <a:r>
              <a:rPr lang="en-US" sz="2200" dirty="0" smtClean="0"/>
              <a:t>function </a:t>
            </a:r>
            <a:r>
              <a:rPr lang="en-US" sz="2200" b="1" dirty="0" smtClean="0">
                <a:cs typeface="Calibri" pitchFamily="34" charset="0"/>
              </a:rPr>
              <a:t>[Newman and Girvan ‘04], [Newman ‘06]</a:t>
            </a:r>
          </a:p>
          <a:p>
            <a:r>
              <a:rPr lang="en-US" sz="2200" dirty="0" smtClean="0"/>
              <a:t>Initially introduced as a measure for assessing the strength of communities</a:t>
            </a:r>
          </a:p>
          <a:p>
            <a:pPr lvl="1"/>
            <a:r>
              <a:rPr lang="en-US" sz="2000" b="1" dirty="0" smtClean="0"/>
              <a:t>Q = (fraction of edges within communities) – </a:t>
            </a:r>
          </a:p>
          <a:p>
            <a:pPr lvl="1">
              <a:buNone/>
            </a:pPr>
            <a:r>
              <a:rPr lang="en-US" sz="2000" b="1" dirty="0" smtClean="0"/>
              <a:t> 			(expected number of edges within communities)</a:t>
            </a:r>
          </a:p>
          <a:p>
            <a:r>
              <a:rPr lang="en-US" sz="2200" dirty="0" smtClean="0"/>
              <a:t>What is the </a:t>
            </a:r>
            <a:r>
              <a:rPr lang="en-US" sz="2200" b="1" dirty="0" smtClean="0"/>
              <a:t>expected</a:t>
            </a:r>
            <a:r>
              <a:rPr lang="en-US" sz="2200" dirty="0" smtClean="0"/>
              <a:t> number of edges?</a:t>
            </a:r>
          </a:p>
          <a:p>
            <a:r>
              <a:rPr lang="en-US" sz="2200" dirty="0" smtClean="0"/>
              <a:t>Consider a configuration model</a:t>
            </a:r>
          </a:p>
          <a:p>
            <a:pPr lvl="1"/>
            <a:r>
              <a:rPr lang="en-US" sz="2000" b="1" dirty="0" smtClean="0"/>
              <a:t>Random graph </a:t>
            </a:r>
            <a:r>
              <a:rPr lang="en-US" sz="2000" dirty="0" smtClean="0"/>
              <a:t>model with the same degree distribution</a:t>
            </a:r>
          </a:p>
          <a:p>
            <a:pPr lvl="1"/>
            <a:r>
              <a:rPr lang="en-US" sz="2000" dirty="0" smtClean="0"/>
              <a:t>Let </a:t>
            </a:r>
            <a:r>
              <a:rPr lang="en-US" sz="2000" b="1" dirty="0" err="1" smtClean="0"/>
              <a:t>P</a:t>
            </a:r>
            <a:r>
              <a:rPr lang="en-US" sz="1200" b="1" dirty="0" err="1" smtClean="0"/>
              <a:t>ij</a:t>
            </a:r>
            <a:r>
              <a:rPr lang="en-US" sz="2000" dirty="0" smtClean="0"/>
              <a:t> = probability of an edge between nodes </a:t>
            </a:r>
            <a:r>
              <a:rPr lang="en-US" sz="20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u="sng" dirty="0" smtClean="0"/>
              <a:t>j</a:t>
            </a:r>
            <a:endParaRPr lang="en-US" sz="1600" b="1" u="sng" dirty="0" smtClean="0"/>
          </a:p>
          <a:p>
            <a:pPr lvl="1">
              <a:buNone/>
            </a:pPr>
            <a:r>
              <a:rPr lang="en-US" sz="1600" b="1" i="1" dirty="0" smtClean="0"/>
              <a:t>	</a:t>
            </a:r>
            <a:r>
              <a:rPr lang="en-US" sz="2000" dirty="0" smtClean="0"/>
              <a:t>with degrees </a:t>
            </a:r>
            <a:r>
              <a:rPr lang="en-US" sz="2000" b="1" dirty="0" err="1" smtClean="0"/>
              <a:t>k</a:t>
            </a:r>
            <a:r>
              <a:rPr lang="en-US" sz="12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k</a:t>
            </a:r>
            <a:r>
              <a:rPr lang="en-US" sz="1200" b="1" dirty="0" err="1" smtClean="0"/>
              <a:t>j</a:t>
            </a:r>
            <a:r>
              <a:rPr lang="en-US" sz="2000" dirty="0" smtClean="0"/>
              <a:t> respectively</a:t>
            </a:r>
          </a:p>
          <a:p>
            <a:pPr lvl="1"/>
            <a:r>
              <a:rPr lang="en-US" sz="2000" dirty="0" smtClean="0"/>
              <a:t>Then </a:t>
            </a:r>
            <a:r>
              <a:rPr lang="en-US" sz="1800" b="1" dirty="0" err="1" smtClean="0"/>
              <a:t>P</a:t>
            </a:r>
            <a:r>
              <a:rPr lang="en-US" sz="1100" b="1" dirty="0" err="1" smtClean="0"/>
              <a:t>ij</a:t>
            </a:r>
            <a:r>
              <a:rPr lang="en-US" sz="1100" b="1" dirty="0" smtClean="0"/>
              <a:t>  </a:t>
            </a:r>
            <a:r>
              <a:rPr lang="en-US" sz="1800" b="1" dirty="0" smtClean="0"/>
              <a:t>= </a:t>
            </a:r>
            <a:r>
              <a:rPr lang="en-US" sz="1800" b="1" dirty="0" err="1" smtClean="0"/>
              <a:t>k</a:t>
            </a:r>
            <a:r>
              <a:rPr lang="en-US" sz="11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</a:t>
            </a:r>
            <a:r>
              <a:rPr lang="en-US" sz="1100" b="1" dirty="0" err="1" smtClean="0"/>
              <a:t>j</a:t>
            </a:r>
            <a:r>
              <a:rPr lang="en-US" sz="1800" b="1" dirty="0" smtClean="0"/>
              <a:t> / 2m</a:t>
            </a:r>
            <a:r>
              <a:rPr lang="en-US" sz="2000" dirty="0" smtClean="0"/>
              <a:t>,  where  </a:t>
            </a:r>
            <a:r>
              <a:rPr lang="en-US" sz="1800" b="1" dirty="0" smtClean="0"/>
              <a:t>m = |E| = ½ </a:t>
            </a:r>
            <a:r>
              <a:rPr lang="el-GR" sz="2800" b="1" dirty="0" smtClean="0"/>
              <a:t>Σ</a:t>
            </a:r>
            <a:r>
              <a:rPr lang="en-US" sz="11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</a:t>
            </a:r>
            <a:r>
              <a:rPr lang="en-US" sz="1100" b="1" dirty="0" err="1" smtClean="0"/>
              <a:t>i</a:t>
            </a:r>
            <a:endParaRPr lang="en-US" sz="1800" dirty="0" smtClean="0"/>
          </a:p>
        </p:txBody>
      </p:sp>
      <p:sp>
        <p:nvSpPr>
          <p:cNvPr id="5" name="4 - Έλλειψη"/>
          <p:cNvSpPr/>
          <p:nvPr/>
        </p:nvSpPr>
        <p:spPr bwMode="auto">
          <a:xfrm>
            <a:off x="6888564" y="4957709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7792805" y="4800551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6965086" y="5869279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7651979" y="59945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7479259" y="5323726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8277655" y="5690386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1" name="10 - Ευθεία γραμμή σύνδεσης"/>
          <p:cNvCxnSpPr>
            <a:stCxn id="5" idx="6"/>
            <a:endCxn id="6" idx="2"/>
          </p:cNvCxnSpPr>
          <p:nvPr/>
        </p:nvCxnSpPr>
        <p:spPr bwMode="auto">
          <a:xfrm flipV="1">
            <a:off x="7165809" y="4949439"/>
            <a:ext cx="626996" cy="157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11 - Ευθεία γραμμή σύνδεσης"/>
          <p:cNvCxnSpPr>
            <a:stCxn id="5" idx="5"/>
            <a:endCxn id="9" idx="1"/>
          </p:cNvCxnSpPr>
          <p:nvPr/>
        </p:nvCxnSpPr>
        <p:spPr bwMode="auto">
          <a:xfrm rot="16200000" flipH="1">
            <a:off x="7244806" y="5092278"/>
            <a:ext cx="155457" cy="3946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- Ευθεία γραμμή σύνδεσης"/>
          <p:cNvCxnSpPr>
            <a:stCxn id="9" idx="7"/>
            <a:endCxn id="6" idx="4"/>
          </p:cNvCxnSpPr>
          <p:nvPr/>
        </p:nvCxnSpPr>
        <p:spPr bwMode="auto">
          <a:xfrm rot="5400000" flipH="1" flipV="1">
            <a:off x="7689162" y="5125068"/>
            <a:ext cx="269007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- Ευθεία γραμμή σύνδεσης"/>
          <p:cNvCxnSpPr>
            <a:stCxn id="6" idx="5"/>
            <a:endCxn id="10" idx="1"/>
          </p:cNvCxnSpPr>
          <p:nvPr/>
        </p:nvCxnSpPr>
        <p:spPr bwMode="auto">
          <a:xfrm rot="16200000" flipH="1">
            <a:off x="7834215" y="5249951"/>
            <a:ext cx="679275" cy="288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- Ευθεία γραμμή σύνδεσης"/>
          <p:cNvCxnSpPr>
            <a:stCxn id="10" idx="3"/>
            <a:endCxn id="8" idx="7"/>
          </p:cNvCxnSpPr>
          <p:nvPr/>
        </p:nvCxnSpPr>
        <p:spPr bwMode="auto">
          <a:xfrm rot="5400000">
            <a:off x="8056642" y="5776535"/>
            <a:ext cx="93597" cy="4296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>
            <a:stCxn id="8" idx="2"/>
            <a:endCxn id="7" idx="5"/>
          </p:cNvCxnSpPr>
          <p:nvPr/>
        </p:nvCxnSpPr>
        <p:spPr bwMode="auto">
          <a:xfrm rot="10800000">
            <a:off x="7201729" y="6123447"/>
            <a:ext cx="450250" cy="1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- Ευθεία γραμμή σύνδεσης"/>
          <p:cNvCxnSpPr>
            <a:stCxn id="7" idx="7"/>
            <a:endCxn id="9" idx="3"/>
          </p:cNvCxnSpPr>
          <p:nvPr/>
        </p:nvCxnSpPr>
        <p:spPr bwMode="auto">
          <a:xfrm rot="5400000" flipH="1" flipV="1">
            <a:off x="7193299" y="5586325"/>
            <a:ext cx="334993" cy="318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>
            <a:stCxn id="7" idx="6"/>
            <a:endCxn id="10" idx="2"/>
          </p:cNvCxnSpPr>
          <p:nvPr/>
        </p:nvCxnSpPr>
        <p:spPr bwMode="auto">
          <a:xfrm flipV="1">
            <a:off x="7242331" y="5839274"/>
            <a:ext cx="1035324" cy="178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- Ευθεία γραμμή σύνδεσης"/>
          <p:cNvCxnSpPr>
            <a:stCxn id="9" idx="6"/>
            <a:endCxn id="10" idx="2"/>
          </p:cNvCxnSpPr>
          <p:nvPr/>
        </p:nvCxnSpPr>
        <p:spPr bwMode="auto">
          <a:xfrm>
            <a:off x="7756504" y="5472614"/>
            <a:ext cx="521151" cy="3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>
            <a:stCxn id="6" idx="4"/>
            <a:endCxn id="8" idx="0"/>
          </p:cNvCxnSpPr>
          <p:nvPr/>
        </p:nvCxnSpPr>
        <p:spPr bwMode="auto">
          <a:xfrm rot="5400000">
            <a:off x="7412907" y="5476022"/>
            <a:ext cx="896216" cy="140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- Ευθεία γραμμή σύνδεσης"/>
          <p:cNvCxnSpPr>
            <a:stCxn id="5" idx="4"/>
            <a:endCxn id="8" idx="1"/>
          </p:cNvCxnSpPr>
          <p:nvPr/>
        </p:nvCxnSpPr>
        <p:spPr bwMode="auto">
          <a:xfrm rot="16200000" flipH="1">
            <a:off x="6968551" y="5314121"/>
            <a:ext cx="782666" cy="665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20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Formal definition of modularity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041723"/>
            <a:ext cx="7765732" cy="529811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</a:t>
            </a:r>
          </a:p>
          <a:p>
            <a:pPr lvl="1"/>
            <a:r>
              <a:rPr lang="en-US" sz="2000" b="1" dirty="0" smtClean="0"/>
              <a:t>A</a:t>
            </a:r>
            <a:r>
              <a:rPr lang="en-US" sz="2000" dirty="0" smtClean="0"/>
              <a:t> is the adjacency matrix</a:t>
            </a:r>
          </a:p>
          <a:p>
            <a:pPr lvl="1"/>
            <a:r>
              <a:rPr lang="en-US" sz="2000" b="1" dirty="0" err="1" smtClean="0"/>
              <a:t>ki</a:t>
            </a:r>
            <a:r>
              <a:rPr lang="en-US" sz="2000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kj</a:t>
            </a:r>
            <a:r>
              <a:rPr lang="en-US" sz="2000" b="1" dirty="0" smtClean="0"/>
              <a:t> </a:t>
            </a:r>
            <a:r>
              <a:rPr lang="en-US" sz="2000" dirty="0" smtClean="0"/>
              <a:t>the degrees of nodes </a:t>
            </a:r>
            <a:r>
              <a:rPr lang="en-US" sz="20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dirty="0" smtClean="0"/>
              <a:t>j</a:t>
            </a:r>
            <a:r>
              <a:rPr lang="en-US" sz="2000" dirty="0" smtClean="0"/>
              <a:t> respectively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b="1" dirty="0" smtClean="0"/>
              <a:t>m</a:t>
            </a:r>
            <a:r>
              <a:rPr lang="en-US" sz="2000" dirty="0" smtClean="0"/>
              <a:t> is the number of edges</a:t>
            </a:r>
          </a:p>
          <a:p>
            <a:pPr lvl="1"/>
            <a:r>
              <a:rPr lang="en-US" sz="2000" b="1" dirty="0" err="1" smtClean="0"/>
              <a:t>Ci</a:t>
            </a:r>
            <a:r>
              <a:rPr lang="en-US" sz="2000" dirty="0" smtClean="0"/>
              <a:t> is the community of node </a:t>
            </a:r>
            <a:r>
              <a:rPr lang="en-US" sz="2000" b="1" dirty="0" err="1" smtClean="0"/>
              <a:t>i</a:t>
            </a:r>
            <a:endParaRPr lang="en-US" sz="2000" b="1" dirty="0" smtClean="0"/>
          </a:p>
          <a:p>
            <a:pPr lvl="1"/>
            <a:r>
              <a:rPr lang="el-GR" sz="2000" b="1" dirty="0" smtClean="0"/>
              <a:t>δ(.) </a:t>
            </a:r>
            <a:r>
              <a:rPr lang="en-US" sz="2000" dirty="0" smtClean="0"/>
              <a:t>is the Kronecker function: 1 if both nodes </a:t>
            </a:r>
            <a:r>
              <a:rPr lang="en-US" sz="20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dirty="0" smtClean="0"/>
              <a:t>j</a:t>
            </a:r>
            <a:r>
              <a:rPr lang="en-US" sz="2000" dirty="0" smtClean="0"/>
              <a:t> belong on the same community (</a:t>
            </a:r>
            <a:r>
              <a:rPr lang="en-US" sz="2000" b="1" dirty="0" err="1" smtClean="0"/>
              <a:t>Ci</a:t>
            </a:r>
            <a:r>
              <a:rPr lang="en-US" sz="2000" dirty="0" smtClean="0"/>
              <a:t> </a:t>
            </a:r>
            <a:r>
              <a:rPr lang="en-US" sz="2000" b="1" dirty="0" smtClean="0"/>
              <a:t>=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Cj</a:t>
            </a:r>
            <a:r>
              <a:rPr lang="en-US" sz="2000" dirty="0" smtClean="0"/>
              <a:t>), 0 otherwise</a:t>
            </a: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2553758" y="1600200"/>
          <a:ext cx="337079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3" imgW="1866600" imgH="457200" progId="Equation.3">
                  <p:embed/>
                </p:oleObj>
              </mc:Choice>
              <mc:Fallback>
                <p:oleObj name="Equation" r:id="rId3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758" y="1600200"/>
                        <a:ext cx="3370792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05619" y="5964823"/>
            <a:ext cx="419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[Newman ‘06]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10585"/>
              </p:ext>
            </p:extLst>
          </p:nvPr>
        </p:nvGraphicFramePr>
        <p:xfrm>
          <a:off x="1295400" y="1371600"/>
          <a:ext cx="6518275" cy="5105400"/>
        </p:xfrm>
        <a:graphic>
          <a:graphicData uri="http://schemas.openxmlformats.org/drawingml/2006/table">
            <a:tbl>
              <a:tblPr/>
              <a:tblGrid>
                <a:gridCol w="2576513"/>
                <a:gridCol w="3941762"/>
              </a:tblGrid>
              <a:tr h="170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Sometimes easy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Sometimes impossible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sometimes 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Oval 21"/>
          <p:cNvSpPr>
            <a:spLocks noChangeArrowheads="1"/>
          </p:cNvSpPr>
          <p:nvPr/>
        </p:nvSpPr>
        <p:spPr bwMode="auto">
          <a:xfrm flipH="1">
            <a:off x="1524000" y="1600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Oval 22"/>
          <p:cNvSpPr>
            <a:spLocks noChangeArrowheads="1"/>
          </p:cNvSpPr>
          <p:nvPr/>
        </p:nvSpPr>
        <p:spPr bwMode="auto">
          <a:xfrm flipH="1">
            <a:off x="3429000" y="1905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Oval 23"/>
          <p:cNvSpPr>
            <a:spLocks noChangeArrowheads="1"/>
          </p:cNvSpPr>
          <p:nvPr/>
        </p:nvSpPr>
        <p:spPr bwMode="auto">
          <a:xfrm flipH="1">
            <a:off x="2362200" y="2743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4"/>
          <p:cNvSpPr>
            <a:spLocks noChangeArrowheads="1"/>
          </p:cNvSpPr>
          <p:nvPr/>
        </p:nvSpPr>
        <p:spPr bwMode="auto">
          <a:xfrm flipH="1">
            <a:off x="1752600" y="1524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5"/>
          <p:cNvSpPr>
            <a:spLocks noChangeArrowheads="1"/>
          </p:cNvSpPr>
          <p:nvPr/>
        </p:nvSpPr>
        <p:spPr bwMode="auto">
          <a:xfrm flipH="1">
            <a:off x="3505200" y="2057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Oval 26"/>
          <p:cNvSpPr>
            <a:spLocks noChangeArrowheads="1"/>
          </p:cNvSpPr>
          <p:nvPr/>
        </p:nvSpPr>
        <p:spPr bwMode="auto">
          <a:xfrm flipH="1">
            <a:off x="2362200" y="2590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Oval 27"/>
          <p:cNvSpPr>
            <a:spLocks noChangeArrowheads="1"/>
          </p:cNvSpPr>
          <p:nvPr/>
        </p:nvSpPr>
        <p:spPr bwMode="auto">
          <a:xfrm flipH="1">
            <a:off x="2514600" y="2743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Oval 28"/>
          <p:cNvSpPr>
            <a:spLocks noChangeArrowheads="1"/>
          </p:cNvSpPr>
          <p:nvPr/>
        </p:nvSpPr>
        <p:spPr bwMode="auto">
          <a:xfrm flipH="1">
            <a:off x="2667000" y="2895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Oval 29"/>
          <p:cNvSpPr>
            <a:spLocks noChangeArrowheads="1"/>
          </p:cNvSpPr>
          <p:nvPr/>
        </p:nvSpPr>
        <p:spPr bwMode="auto">
          <a:xfrm flipH="1">
            <a:off x="2667000" y="2590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Oval 30"/>
          <p:cNvSpPr>
            <a:spLocks noChangeArrowheads="1"/>
          </p:cNvSpPr>
          <p:nvPr/>
        </p:nvSpPr>
        <p:spPr bwMode="auto">
          <a:xfrm flipH="1">
            <a:off x="3352800" y="2057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Oval 31"/>
          <p:cNvSpPr>
            <a:spLocks noChangeArrowheads="1"/>
          </p:cNvSpPr>
          <p:nvPr/>
        </p:nvSpPr>
        <p:spPr bwMode="auto">
          <a:xfrm flipH="1">
            <a:off x="3581400" y="1905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Oval 32"/>
          <p:cNvSpPr>
            <a:spLocks noChangeArrowheads="1"/>
          </p:cNvSpPr>
          <p:nvPr/>
        </p:nvSpPr>
        <p:spPr bwMode="auto">
          <a:xfrm flipH="1">
            <a:off x="1676400" y="1676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Oval 33"/>
          <p:cNvSpPr>
            <a:spLocks noChangeArrowheads="1"/>
          </p:cNvSpPr>
          <p:nvPr/>
        </p:nvSpPr>
        <p:spPr bwMode="auto">
          <a:xfrm flipH="1">
            <a:off x="3581400" y="2209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Oval 34"/>
          <p:cNvSpPr>
            <a:spLocks noChangeArrowheads="1"/>
          </p:cNvSpPr>
          <p:nvPr/>
        </p:nvSpPr>
        <p:spPr bwMode="auto">
          <a:xfrm flipH="1">
            <a:off x="3505200" y="1828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Oval 35"/>
          <p:cNvSpPr>
            <a:spLocks noChangeArrowheads="1"/>
          </p:cNvSpPr>
          <p:nvPr/>
        </p:nvSpPr>
        <p:spPr bwMode="auto">
          <a:xfrm flipH="1">
            <a:off x="1524000" y="4876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Oval 36"/>
          <p:cNvSpPr>
            <a:spLocks noChangeArrowheads="1"/>
          </p:cNvSpPr>
          <p:nvPr/>
        </p:nvSpPr>
        <p:spPr bwMode="auto">
          <a:xfrm flipH="1">
            <a:off x="2819400" y="3429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Oval 37"/>
          <p:cNvSpPr>
            <a:spLocks noChangeArrowheads="1"/>
          </p:cNvSpPr>
          <p:nvPr/>
        </p:nvSpPr>
        <p:spPr bwMode="auto">
          <a:xfrm flipH="1">
            <a:off x="3124200" y="5562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Oval 38"/>
          <p:cNvSpPr>
            <a:spLocks noChangeArrowheads="1"/>
          </p:cNvSpPr>
          <p:nvPr/>
        </p:nvSpPr>
        <p:spPr bwMode="auto">
          <a:xfrm flipH="1">
            <a:off x="3200400" y="5257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Oval 39"/>
          <p:cNvSpPr>
            <a:spLocks noChangeArrowheads="1"/>
          </p:cNvSpPr>
          <p:nvPr/>
        </p:nvSpPr>
        <p:spPr bwMode="auto">
          <a:xfrm flipH="1">
            <a:off x="3352800" y="5486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Oval 40"/>
          <p:cNvSpPr>
            <a:spLocks noChangeArrowheads="1"/>
          </p:cNvSpPr>
          <p:nvPr/>
        </p:nvSpPr>
        <p:spPr bwMode="auto">
          <a:xfrm flipH="1">
            <a:off x="3505200" y="5181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Oval 41"/>
          <p:cNvSpPr>
            <a:spLocks noChangeArrowheads="1"/>
          </p:cNvSpPr>
          <p:nvPr/>
        </p:nvSpPr>
        <p:spPr bwMode="auto">
          <a:xfrm flipH="1">
            <a:off x="1600200" y="1828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Oval 42"/>
          <p:cNvSpPr>
            <a:spLocks noChangeArrowheads="1"/>
          </p:cNvSpPr>
          <p:nvPr/>
        </p:nvSpPr>
        <p:spPr bwMode="auto">
          <a:xfrm flipH="1">
            <a:off x="1752600" y="1981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5" name="Oval 43"/>
          <p:cNvSpPr>
            <a:spLocks noChangeArrowheads="1"/>
          </p:cNvSpPr>
          <p:nvPr/>
        </p:nvSpPr>
        <p:spPr bwMode="auto">
          <a:xfrm flipH="1">
            <a:off x="1905000" y="1905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Oval 44"/>
          <p:cNvSpPr>
            <a:spLocks noChangeArrowheads="1"/>
          </p:cNvSpPr>
          <p:nvPr/>
        </p:nvSpPr>
        <p:spPr bwMode="auto">
          <a:xfrm flipH="1">
            <a:off x="1828800" y="1676400"/>
            <a:ext cx="76200" cy="7620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Oval 45"/>
          <p:cNvSpPr>
            <a:spLocks noChangeArrowheads="1"/>
          </p:cNvSpPr>
          <p:nvPr/>
        </p:nvSpPr>
        <p:spPr bwMode="auto">
          <a:xfrm flipH="1">
            <a:off x="2819400" y="2743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8" name="Oval 46"/>
          <p:cNvSpPr>
            <a:spLocks noChangeArrowheads="1"/>
          </p:cNvSpPr>
          <p:nvPr/>
        </p:nvSpPr>
        <p:spPr bwMode="auto">
          <a:xfrm flipH="1">
            <a:off x="1981200" y="1752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9" name="Oval 47"/>
          <p:cNvSpPr>
            <a:spLocks noChangeArrowheads="1"/>
          </p:cNvSpPr>
          <p:nvPr/>
        </p:nvSpPr>
        <p:spPr bwMode="auto">
          <a:xfrm flipH="1">
            <a:off x="3657600" y="2057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0" name="Oval 48"/>
          <p:cNvSpPr>
            <a:spLocks noChangeArrowheads="1"/>
          </p:cNvSpPr>
          <p:nvPr/>
        </p:nvSpPr>
        <p:spPr bwMode="auto">
          <a:xfrm flipH="1">
            <a:off x="2514600" y="2514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1" name="Oval 49"/>
          <p:cNvSpPr>
            <a:spLocks noChangeArrowheads="1"/>
          </p:cNvSpPr>
          <p:nvPr/>
        </p:nvSpPr>
        <p:spPr bwMode="auto">
          <a:xfrm flipH="1">
            <a:off x="3200400" y="1905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2" name="Oval 50"/>
          <p:cNvSpPr>
            <a:spLocks noChangeArrowheads="1"/>
          </p:cNvSpPr>
          <p:nvPr/>
        </p:nvSpPr>
        <p:spPr bwMode="auto">
          <a:xfrm flipH="1">
            <a:off x="2667000" y="2743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3" name="Oval 51"/>
          <p:cNvSpPr>
            <a:spLocks noChangeArrowheads="1"/>
          </p:cNvSpPr>
          <p:nvPr/>
        </p:nvSpPr>
        <p:spPr bwMode="auto">
          <a:xfrm flipH="1">
            <a:off x="2286000" y="3505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4" name="Oval 52"/>
          <p:cNvSpPr>
            <a:spLocks noChangeArrowheads="1"/>
          </p:cNvSpPr>
          <p:nvPr/>
        </p:nvSpPr>
        <p:spPr bwMode="auto">
          <a:xfrm flipH="1">
            <a:off x="2819400" y="3657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5" name="Oval 53"/>
          <p:cNvSpPr>
            <a:spLocks noChangeArrowheads="1"/>
          </p:cNvSpPr>
          <p:nvPr/>
        </p:nvSpPr>
        <p:spPr bwMode="auto">
          <a:xfrm flipH="1">
            <a:off x="2438400" y="3886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6" name="Oval 54"/>
          <p:cNvSpPr>
            <a:spLocks noChangeArrowheads="1"/>
          </p:cNvSpPr>
          <p:nvPr/>
        </p:nvSpPr>
        <p:spPr bwMode="auto">
          <a:xfrm flipH="1">
            <a:off x="2514600" y="3429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7" name="Oval 55"/>
          <p:cNvSpPr>
            <a:spLocks noChangeArrowheads="1"/>
          </p:cNvSpPr>
          <p:nvPr/>
        </p:nvSpPr>
        <p:spPr bwMode="auto">
          <a:xfrm flipH="1">
            <a:off x="2743200" y="4038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8" name="Oval 56"/>
          <p:cNvSpPr>
            <a:spLocks noChangeArrowheads="1"/>
          </p:cNvSpPr>
          <p:nvPr/>
        </p:nvSpPr>
        <p:spPr bwMode="auto">
          <a:xfrm flipH="1">
            <a:off x="2895600" y="4114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9" name="Oval 57"/>
          <p:cNvSpPr>
            <a:spLocks noChangeArrowheads="1"/>
          </p:cNvSpPr>
          <p:nvPr/>
        </p:nvSpPr>
        <p:spPr bwMode="auto">
          <a:xfrm flipH="1">
            <a:off x="3124200" y="3886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0" name="Oval 58"/>
          <p:cNvSpPr>
            <a:spLocks noChangeArrowheads="1"/>
          </p:cNvSpPr>
          <p:nvPr/>
        </p:nvSpPr>
        <p:spPr bwMode="auto">
          <a:xfrm flipH="1">
            <a:off x="3124200" y="3429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1" name="Oval 59"/>
          <p:cNvSpPr>
            <a:spLocks noChangeArrowheads="1"/>
          </p:cNvSpPr>
          <p:nvPr/>
        </p:nvSpPr>
        <p:spPr bwMode="auto">
          <a:xfrm flipH="1">
            <a:off x="2286000" y="3962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2" name="Oval 60"/>
          <p:cNvSpPr>
            <a:spLocks noChangeArrowheads="1"/>
          </p:cNvSpPr>
          <p:nvPr/>
        </p:nvSpPr>
        <p:spPr bwMode="auto">
          <a:xfrm flipH="1">
            <a:off x="2438400" y="4114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3" name="Oval 61"/>
          <p:cNvSpPr>
            <a:spLocks noChangeArrowheads="1"/>
          </p:cNvSpPr>
          <p:nvPr/>
        </p:nvSpPr>
        <p:spPr bwMode="auto">
          <a:xfrm flipH="1">
            <a:off x="2438400" y="3657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4" name="Oval 62"/>
          <p:cNvSpPr>
            <a:spLocks noChangeArrowheads="1"/>
          </p:cNvSpPr>
          <p:nvPr/>
        </p:nvSpPr>
        <p:spPr bwMode="auto">
          <a:xfrm flipH="1">
            <a:off x="2590800" y="4343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5" name="Oval 63"/>
          <p:cNvSpPr>
            <a:spLocks noChangeArrowheads="1"/>
          </p:cNvSpPr>
          <p:nvPr/>
        </p:nvSpPr>
        <p:spPr bwMode="auto">
          <a:xfrm flipH="1">
            <a:off x="2286000" y="3352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6" name="Oval 64"/>
          <p:cNvSpPr>
            <a:spLocks noChangeArrowheads="1"/>
          </p:cNvSpPr>
          <p:nvPr/>
        </p:nvSpPr>
        <p:spPr bwMode="auto">
          <a:xfrm flipH="1">
            <a:off x="3200400" y="3733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7" name="Oval 65"/>
          <p:cNvSpPr>
            <a:spLocks noChangeArrowheads="1"/>
          </p:cNvSpPr>
          <p:nvPr/>
        </p:nvSpPr>
        <p:spPr bwMode="auto">
          <a:xfrm flipH="1">
            <a:off x="2133600" y="3810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8" name="Oval 66"/>
          <p:cNvSpPr>
            <a:spLocks noChangeArrowheads="1"/>
          </p:cNvSpPr>
          <p:nvPr/>
        </p:nvSpPr>
        <p:spPr bwMode="auto">
          <a:xfrm flipH="1">
            <a:off x="2590800" y="3733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9" name="Oval 67"/>
          <p:cNvSpPr>
            <a:spLocks noChangeArrowheads="1"/>
          </p:cNvSpPr>
          <p:nvPr/>
        </p:nvSpPr>
        <p:spPr bwMode="auto">
          <a:xfrm flipH="1">
            <a:off x="2971800" y="4343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0" name="Oval 68"/>
          <p:cNvSpPr>
            <a:spLocks noChangeArrowheads="1"/>
          </p:cNvSpPr>
          <p:nvPr/>
        </p:nvSpPr>
        <p:spPr bwMode="auto">
          <a:xfrm flipH="1">
            <a:off x="2895600" y="3886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1" name="Oval 69"/>
          <p:cNvSpPr>
            <a:spLocks noChangeArrowheads="1"/>
          </p:cNvSpPr>
          <p:nvPr/>
        </p:nvSpPr>
        <p:spPr bwMode="auto">
          <a:xfrm flipH="1">
            <a:off x="2514600" y="4267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2" name="Oval 70"/>
          <p:cNvSpPr>
            <a:spLocks noChangeArrowheads="1"/>
          </p:cNvSpPr>
          <p:nvPr/>
        </p:nvSpPr>
        <p:spPr bwMode="auto">
          <a:xfrm flipH="1">
            <a:off x="2209800" y="4876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3" name="Oval 71"/>
          <p:cNvSpPr>
            <a:spLocks noChangeArrowheads="1"/>
          </p:cNvSpPr>
          <p:nvPr/>
        </p:nvSpPr>
        <p:spPr bwMode="auto">
          <a:xfrm flipH="1">
            <a:off x="2133600" y="5029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4" name="Oval 72"/>
          <p:cNvSpPr>
            <a:spLocks noChangeArrowheads="1"/>
          </p:cNvSpPr>
          <p:nvPr/>
        </p:nvSpPr>
        <p:spPr bwMode="auto">
          <a:xfrm flipH="1">
            <a:off x="1600200" y="6172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5" name="Oval 73"/>
          <p:cNvSpPr>
            <a:spLocks noChangeArrowheads="1"/>
          </p:cNvSpPr>
          <p:nvPr/>
        </p:nvSpPr>
        <p:spPr bwMode="auto">
          <a:xfrm flipH="1">
            <a:off x="2286000" y="6019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6" name="Oval 74"/>
          <p:cNvSpPr>
            <a:spLocks noChangeArrowheads="1"/>
          </p:cNvSpPr>
          <p:nvPr/>
        </p:nvSpPr>
        <p:spPr bwMode="auto">
          <a:xfrm flipH="1">
            <a:off x="2438400" y="5943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7" name="Oval 75"/>
          <p:cNvSpPr>
            <a:spLocks noChangeArrowheads="1"/>
          </p:cNvSpPr>
          <p:nvPr/>
        </p:nvSpPr>
        <p:spPr bwMode="auto">
          <a:xfrm flipH="1">
            <a:off x="3352800" y="4953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8" name="Oval 76"/>
          <p:cNvSpPr>
            <a:spLocks noChangeArrowheads="1"/>
          </p:cNvSpPr>
          <p:nvPr/>
        </p:nvSpPr>
        <p:spPr bwMode="auto">
          <a:xfrm flipH="1">
            <a:off x="2438400" y="6172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9" name="Oval 77"/>
          <p:cNvSpPr>
            <a:spLocks noChangeArrowheads="1"/>
          </p:cNvSpPr>
          <p:nvPr/>
        </p:nvSpPr>
        <p:spPr bwMode="auto">
          <a:xfrm flipH="1">
            <a:off x="2667000" y="6172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0" name="Oval 78"/>
          <p:cNvSpPr>
            <a:spLocks noChangeArrowheads="1"/>
          </p:cNvSpPr>
          <p:nvPr/>
        </p:nvSpPr>
        <p:spPr bwMode="auto">
          <a:xfrm flipH="1">
            <a:off x="3581400" y="5410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1" name="Oval 79"/>
          <p:cNvSpPr>
            <a:spLocks noChangeArrowheads="1"/>
          </p:cNvSpPr>
          <p:nvPr/>
        </p:nvSpPr>
        <p:spPr bwMode="auto">
          <a:xfrm flipH="1">
            <a:off x="1676400" y="5181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2" name="Oval 80"/>
          <p:cNvSpPr>
            <a:spLocks noChangeArrowheads="1"/>
          </p:cNvSpPr>
          <p:nvPr/>
        </p:nvSpPr>
        <p:spPr bwMode="auto">
          <a:xfrm flipH="1">
            <a:off x="2209800" y="53340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3" name="Oval 81"/>
          <p:cNvSpPr>
            <a:spLocks noChangeArrowheads="1"/>
          </p:cNvSpPr>
          <p:nvPr/>
        </p:nvSpPr>
        <p:spPr bwMode="auto">
          <a:xfrm flipH="1">
            <a:off x="1981200" y="5105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4" name="Oval 82"/>
          <p:cNvSpPr>
            <a:spLocks noChangeArrowheads="1"/>
          </p:cNvSpPr>
          <p:nvPr/>
        </p:nvSpPr>
        <p:spPr bwMode="auto">
          <a:xfrm flipH="1">
            <a:off x="2057400" y="5257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5" name="Oval 83"/>
          <p:cNvSpPr>
            <a:spLocks noChangeArrowheads="1"/>
          </p:cNvSpPr>
          <p:nvPr/>
        </p:nvSpPr>
        <p:spPr bwMode="auto">
          <a:xfrm flipH="1">
            <a:off x="2667000" y="5562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6" name="Oval 84"/>
          <p:cNvSpPr>
            <a:spLocks noChangeArrowheads="1"/>
          </p:cNvSpPr>
          <p:nvPr/>
        </p:nvSpPr>
        <p:spPr bwMode="auto">
          <a:xfrm flipH="1">
            <a:off x="1676400" y="5638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7" name="Oval 85"/>
          <p:cNvSpPr>
            <a:spLocks noChangeArrowheads="1"/>
          </p:cNvSpPr>
          <p:nvPr/>
        </p:nvSpPr>
        <p:spPr bwMode="auto">
          <a:xfrm flipH="1">
            <a:off x="2743200" y="5029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8" name="Oval 86"/>
          <p:cNvSpPr>
            <a:spLocks noChangeArrowheads="1"/>
          </p:cNvSpPr>
          <p:nvPr/>
        </p:nvSpPr>
        <p:spPr bwMode="auto">
          <a:xfrm flipH="1">
            <a:off x="2438400" y="5791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9" name="Oval 87"/>
          <p:cNvSpPr>
            <a:spLocks noChangeArrowheads="1"/>
          </p:cNvSpPr>
          <p:nvPr/>
        </p:nvSpPr>
        <p:spPr bwMode="auto">
          <a:xfrm flipH="1">
            <a:off x="2590800" y="6019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0" name="Oval 88"/>
          <p:cNvSpPr>
            <a:spLocks noChangeArrowheads="1"/>
          </p:cNvSpPr>
          <p:nvPr/>
        </p:nvSpPr>
        <p:spPr bwMode="auto">
          <a:xfrm flipH="1">
            <a:off x="3276600" y="5943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1" name="Oval 89"/>
          <p:cNvSpPr>
            <a:spLocks noChangeArrowheads="1"/>
          </p:cNvSpPr>
          <p:nvPr/>
        </p:nvSpPr>
        <p:spPr bwMode="auto">
          <a:xfrm flipH="1">
            <a:off x="3657600" y="6324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2" name="Oval 90"/>
          <p:cNvSpPr>
            <a:spLocks noChangeArrowheads="1"/>
          </p:cNvSpPr>
          <p:nvPr/>
        </p:nvSpPr>
        <p:spPr bwMode="auto">
          <a:xfrm flipH="1">
            <a:off x="2133600" y="5181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3" name="Oval 91"/>
          <p:cNvSpPr>
            <a:spLocks noChangeArrowheads="1"/>
          </p:cNvSpPr>
          <p:nvPr/>
        </p:nvSpPr>
        <p:spPr bwMode="auto">
          <a:xfrm flipH="1">
            <a:off x="2286000" y="51054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4" name="Oval 92"/>
          <p:cNvSpPr>
            <a:spLocks noChangeArrowheads="1"/>
          </p:cNvSpPr>
          <p:nvPr/>
        </p:nvSpPr>
        <p:spPr bwMode="auto">
          <a:xfrm flipH="1">
            <a:off x="2362200" y="52578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5" name="Oval 93"/>
          <p:cNvSpPr>
            <a:spLocks noChangeArrowheads="1"/>
          </p:cNvSpPr>
          <p:nvPr/>
        </p:nvSpPr>
        <p:spPr bwMode="auto">
          <a:xfrm flipH="1">
            <a:off x="2286000" y="5410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6" name="Oval 94"/>
          <p:cNvSpPr>
            <a:spLocks noChangeArrowheads="1"/>
          </p:cNvSpPr>
          <p:nvPr/>
        </p:nvSpPr>
        <p:spPr bwMode="auto">
          <a:xfrm flipH="1">
            <a:off x="3200400" y="54102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7" name="Oval 95"/>
          <p:cNvSpPr>
            <a:spLocks noChangeArrowheads="1"/>
          </p:cNvSpPr>
          <p:nvPr/>
        </p:nvSpPr>
        <p:spPr bwMode="auto">
          <a:xfrm flipH="1">
            <a:off x="3352800" y="5181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8" name="Oval 96"/>
          <p:cNvSpPr>
            <a:spLocks noChangeArrowheads="1"/>
          </p:cNvSpPr>
          <p:nvPr/>
        </p:nvSpPr>
        <p:spPr bwMode="auto">
          <a:xfrm flipH="1">
            <a:off x="3505200" y="5562600"/>
            <a:ext cx="74613" cy="746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9" name="Text Box 97"/>
          <p:cNvSpPr txBox="1">
            <a:spLocks noChangeArrowheads="1"/>
          </p:cNvSpPr>
          <p:nvPr/>
        </p:nvSpPr>
        <p:spPr bwMode="auto">
          <a:xfrm rot="5400000">
            <a:off x="6156326" y="-1127126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endParaRPr lang="el-GR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6033292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Properties of modularity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921212"/>
            <a:ext cx="7765732" cy="4676140"/>
          </a:xfrm>
        </p:spPr>
        <p:txBody>
          <a:bodyPr/>
          <a:lstStyle/>
          <a:p>
            <a:r>
              <a:rPr lang="en-US" sz="2200" b="1" dirty="0" smtClean="0"/>
              <a:t>Larger</a:t>
            </a:r>
            <a:r>
              <a:rPr lang="en-US" sz="2200" dirty="0" smtClean="0"/>
              <a:t> modularity</a:t>
            </a:r>
            <a:r>
              <a:rPr lang="en-US" sz="2200" b="1" dirty="0" smtClean="0"/>
              <a:t>  Q </a:t>
            </a:r>
            <a:r>
              <a:rPr lang="en-US" sz="2200" dirty="0" smtClean="0"/>
              <a:t>indicates </a:t>
            </a:r>
            <a:r>
              <a:rPr lang="en-US" sz="2200" b="1" dirty="0" smtClean="0"/>
              <a:t>better</a:t>
            </a:r>
            <a:r>
              <a:rPr lang="en-US" sz="2200" dirty="0" smtClean="0"/>
              <a:t> communities (more than random intra-cluster density)</a:t>
            </a:r>
          </a:p>
          <a:p>
            <a:pPr lvl="1"/>
            <a:r>
              <a:rPr lang="en-US" sz="2000" dirty="0" smtClean="0"/>
              <a:t>The community structure would be better if the number of internal edges exceed the expected number</a:t>
            </a:r>
          </a:p>
          <a:p>
            <a:r>
              <a:rPr lang="en-US" sz="2200" dirty="0" smtClean="0"/>
              <a:t>Modularity value is always </a:t>
            </a:r>
            <a:r>
              <a:rPr lang="en-US" sz="2200" b="1" dirty="0" smtClean="0"/>
              <a:t>smaller than 1</a:t>
            </a:r>
          </a:p>
          <a:p>
            <a:r>
              <a:rPr lang="en-US" sz="2200" dirty="0" smtClean="0"/>
              <a:t>It can also take </a:t>
            </a:r>
            <a:r>
              <a:rPr lang="en-US" sz="2200" b="1" dirty="0" smtClean="0"/>
              <a:t>negative values</a:t>
            </a:r>
          </a:p>
          <a:p>
            <a:pPr lvl="1"/>
            <a:r>
              <a:rPr lang="en-US" sz="2000" dirty="0" smtClean="0"/>
              <a:t>E.g., if each node is a community itself</a:t>
            </a:r>
          </a:p>
          <a:p>
            <a:pPr lvl="1"/>
            <a:r>
              <a:rPr lang="en-US" sz="2000" dirty="0" smtClean="0"/>
              <a:t>No partitions with positive modularity </a:t>
            </a:r>
            <a:r>
              <a:rPr lang="en-US" sz="2000" dirty="0" smtClean="0">
                <a:sym typeface="Wingdings" pitchFamily="2" charset="2"/>
              </a:rPr>
              <a:t> No community structure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Partitions with large negative modularity  Existence of subgraphs with small internal number of edges and large number of inter-community edges</a:t>
            </a:r>
            <a:endParaRPr lang="en-US" sz="1600" dirty="0" smtClean="0"/>
          </a:p>
          <a:p>
            <a:pPr>
              <a:buNone/>
            </a:pPr>
            <a:endParaRPr lang="en-US" sz="2200" dirty="0" smtClean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98155"/>
              </p:ext>
            </p:extLst>
          </p:nvPr>
        </p:nvGraphicFramePr>
        <p:xfrm>
          <a:off x="5868144" y="1268760"/>
          <a:ext cx="2644768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3" imgW="1866600" imgH="457200" progId="Equation.3">
                  <p:embed/>
                </p:oleObj>
              </mc:Choice>
              <mc:Fallback>
                <p:oleObj name="Equation" r:id="rId3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268760"/>
                        <a:ext cx="2644768" cy="647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18319" y="6407001"/>
            <a:ext cx="592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[Newman ‘06], [Fortunato ‘10]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Applications of modularity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1019" y="1295400"/>
            <a:ext cx="7765732" cy="5260340"/>
          </a:xfrm>
        </p:spPr>
        <p:txBody>
          <a:bodyPr/>
          <a:lstStyle/>
          <a:p>
            <a:r>
              <a:rPr lang="en-US" sz="2200" dirty="0" smtClean="0"/>
              <a:t>Modularity can be applied: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b="1" dirty="0" smtClean="0"/>
              <a:t>quality function</a:t>
            </a:r>
            <a:r>
              <a:rPr lang="en-US" sz="2000" dirty="0" smtClean="0"/>
              <a:t> in clustering algorithms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b="1" dirty="0" smtClean="0"/>
              <a:t>evaluation measure </a:t>
            </a:r>
            <a:r>
              <a:rPr lang="en-US" sz="2000" dirty="0" smtClean="0"/>
              <a:t>for comparison of different partitions or algorithms</a:t>
            </a:r>
          </a:p>
          <a:p>
            <a:pPr marL="755650" lvl="1" indent="-355600"/>
            <a:r>
              <a:rPr lang="en-US" sz="2000" dirty="0" smtClean="0"/>
              <a:t>As a community detection tool itself</a:t>
            </a:r>
          </a:p>
          <a:p>
            <a:pPr marL="1143000" lvl="2">
              <a:buFont typeface="Wingdings" pitchFamily="2" charset="2"/>
              <a:buChar char="q"/>
            </a:pPr>
            <a:r>
              <a:rPr lang="en-US" b="1" dirty="0" smtClean="0"/>
              <a:t>Modularity optimization</a:t>
            </a:r>
          </a:p>
          <a:p>
            <a:pPr marL="755650" lvl="1" indent="-355600"/>
            <a:r>
              <a:rPr lang="en-US" sz="2000" dirty="0" smtClean="0"/>
              <a:t>As criterion for reducing the size of a graph</a:t>
            </a:r>
          </a:p>
          <a:p>
            <a:pPr marL="1143000" lvl="2">
              <a:buFont typeface="Wingdings" pitchFamily="2" charset="2"/>
              <a:buChar char="q"/>
            </a:pPr>
            <a:r>
              <a:rPr lang="en-US" dirty="0" smtClean="0"/>
              <a:t>Size reduction preserving modularity </a:t>
            </a:r>
            <a:r>
              <a:rPr lang="en-US" b="1" dirty="0" smtClean="0">
                <a:cs typeface="Calibri" pitchFamily="34" charset="0"/>
              </a:rPr>
              <a:t>[Arenas et al. ‘07]</a:t>
            </a:r>
            <a:endParaRPr lang="en-US" dirty="0" smtClean="0"/>
          </a:p>
          <a:p>
            <a:pPr marL="800100" lvl="1"/>
            <a:endParaRPr lang="en-US" sz="1800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831019" y="5787023"/>
            <a:ext cx="592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cs typeface="Calibri" pitchFamily="34" charset="0"/>
              </a:rPr>
              <a:t>[Newman and Girvan ‘04], [Newman ‘06], [Fortunato ‘10]</a:t>
            </a:r>
            <a:endParaRPr lang="el-GR" sz="1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21756" y="1295400"/>
            <a:ext cx="7765732" cy="5260340"/>
          </a:xfrm>
        </p:spPr>
        <p:txBody>
          <a:bodyPr/>
          <a:lstStyle/>
          <a:p>
            <a:r>
              <a:rPr lang="en-US" sz="2000" dirty="0" smtClean="0"/>
              <a:t>Modularity was first applied as a </a:t>
            </a:r>
            <a:r>
              <a:rPr lang="en-US" sz="2000" b="1" dirty="0" smtClean="0"/>
              <a:t>stopping criterion </a:t>
            </a:r>
            <a:r>
              <a:rPr lang="en-US" sz="2000" dirty="0" smtClean="0"/>
              <a:t>in the Newman-Girvan algorithm</a:t>
            </a:r>
            <a:endParaRPr lang="en-US" sz="2000" b="1" dirty="0" smtClean="0">
              <a:cs typeface="Calibri" pitchFamily="34" charset="0"/>
            </a:endParaRPr>
          </a:p>
          <a:p>
            <a:r>
              <a:rPr lang="en-US" sz="2000" dirty="0" smtClean="0"/>
              <a:t>Newman-Girvan algorithm </a:t>
            </a:r>
            <a:r>
              <a:rPr lang="en-US" sz="2000" b="1" dirty="0" smtClean="0">
                <a:cs typeface="Calibri" pitchFamily="34" charset="0"/>
              </a:rPr>
              <a:t>[Newman and Girvan ‘04]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b="1" dirty="0" smtClean="0"/>
              <a:t>divisive</a:t>
            </a:r>
            <a:r>
              <a:rPr lang="en-US" sz="1800" dirty="0" smtClean="0"/>
              <a:t> algorithm (detect and remove edges that connect vertices of different communities)</a:t>
            </a:r>
          </a:p>
          <a:p>
            <a:pPr lvl="1"/>
            <a:r>
              <a:rPr lang="en-US" sz="1800" b="1" dirty="0" smtClean="0"/>
              <a:t>Idea: </a:t>
            </a:r>
            <a:r>
              <a:rPr lang="en-US" sz="1800" dirty="0" smtClean="0"/>
              <a:t>try to identify the edges of the graph that are most between other vertices </a:t>
            </a:r>
            <a:r>
              <a:rPr lang="en-US" sz="1800" dirty="0" smtClean="0">
                <a:sym typeface="Wingdings" pitchFamily="2" charset="2"/>
              </a:rPr>
              <a:t> responsible for connecting many node pairs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Select and remove edges based to the value of </a:t>
            </a:r>
            <a:r>
              <a:rPr lang="en-US" sz="1800" b="1" dirty="0" smtClean="0">
                <a:sym typeface="Wingdings" pitchFamily="2" charset="2"/>
              </a:rPr>
              <a:t>betweenness centrality</a:t>
            </a:r>
          </a:p>
          <a:p>
            <a:pPr lvl="1"/>
            <a:r>
              <a:rPr lang="en-US" sz="1800" b="1" dirty="0" smtClean="0">
                <a:sym typeface="Wingdings" pitchFamily="2" charset="2"/>
              </a:rPr>
              <a:t>Betweenness centrality: </a:t>
            </a:r>
            <a:r>
              <a:rPr lang="en-US" sz="1800" dirty="0" smtClean="0">
                <a:sym typeface="Wingdings" pitchFamily="2" charset="2"/>
              </a:rPr>
              <a:t>number of </a:t>
            </a:r>
            <a:r>
              <a:rPr lang="en-US" sz="1800" b="1" dirty="0" smtClean="0">
                <a:sym typeface="Wingdings" pitchFamily="2" charset="2"/>
              </a:rPr>
              <a:t>shortest paths </a:t>
            </a:r>
            <a:r>
              <a:rPr lang="en-US" sz="1800" dirty="0" smtClean="0">
                <a:sym typeface="Wingdings" pitchFamily="2" charset="2"/>
              </a:rPr>
              <a:t>between every pair of nodes, that pass through an edge</a:t>
            </a:r>
          </a:p>
          <a:p>
            <a:pPr marL="400050">
              <a:buNone/>
            </a:pPr>
            <a:endParaRPr lang="en-US" sz="2200" dirty="0" smtClean="0"/>
          </a:p>
        </p:txBody>
      </p:sp>
      <p:sp>
        <p:nvSpPr>
          <p:cNvPr id="85" name="84 - Διπλωμένη γωνία"/>
          <p:cNvSpPr/>
          <p:nvPr/>
        </p:nvSpPr>
        <p:spPr bwMode="auto">
          <a:xfrm>
            <a:off x="6388100" y="4686299"/>
            <a:ext cx="2146300" cy="1693119"/>
          </a:xfrm>
          <a:prstGeom prst="foldedCorner">
            <a:avLst>
              <a:gd name="adj" fmla="val 2734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Modularity-based clustering</a:t>
            </a:r>
            <a:endParaRPr lang="el-GR" b="1" dirty="0"/>
          </a:p>
        </p:txBody>
      </p:sp>
      <p:sp>
        <p:nvSpPr>
          <p:cNvPr id="6" name="5 - Έλλειψη"/>
          <p:cNvSpPr/>
          <p:nvPr/>
        </p:nvSpPr>
        <p:spPr bwMode="auto">
          <a:xfrm>
            <a:off x="1071964" y="5118726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1976205" y="4961568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1148486" y="6030296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1835379" y="6155560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1662659" y="54847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2461055" y="585140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2" name="11 - Ευθεία γραμμή σύνδεσης"/>
          <p:cNvCxnSpPr>
            <a:stCxn id="6" idx="6"/>
            <a:endCxn id="7" idx="2"/>
          </p:cNvCxnSpPr>
          <p:nvPr/>
        </p:nvCxnSpPr>
        <p:spPr bwMode="auto">
          <a:xfrm flipV="1">
            <a:off x="1349209" y="5110456"/>
            <a:ext cx="626996" cy="157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- Ευθεία γραμμή σύνδεσης"/>
          <p:cNvCxnSpPr>
            <a:stCxn id="6" idx="5"/>
            <a:endCxn id="10" idx="1"/>
          </p:cNvCxnSpPr>
          <p:nvPr/>
        </p:nvCxnSpPr>
        <p:spPr bwMode="auto">
          <a:xfrm rot="16200000" flipH="1">
            <a:off x="1428206" y="5253295"/>
            <a:ext cx="155457" cy="3946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- Ευθεία γραμμή σύνδεσης"/>
          <p:cNvCxnSpPr>
            <a:stCxn id="10" idx="7"/>
            <a:endCxn id="7" idx="4"/>
          </p:cNvCxnSpPr>
          <p:nvPr/>
        </p:nvCxnSpPr>
        <p:spPr bwMode="auto">
          <a:xfrm rot="5400000" flipH="1" flipV="1">
            <a:off x="1872562" y="5286085"/>
            <a:ext cx="269007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- Ευθεία γραμμή σύνδεσης"/>
          <p:cNvCxnSpPr>
            <a:stCxn id="7" idx="5"/>
            <a:endCxn id="11" idx="1"/>
          </p:cNvCxnSpPr>
          <p:nvPr/>
        </p:nvCxnSpPr>
        <p:spPr bwMode="auto">
          <a:xfrm rot="16200000" flipH="1">
            <a:off x="2017615" y="5410968"/>
            <a:ext cx="679275" cy="288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>
            <a:stCxn id="11" idx="3"/>
            <a:endCxn id="9" idx="7"/>
          </p:cNvCxnSpPr>
          <p:nvPr/>
        </p:nvCxnSpPr>
        <p:spPr bwMode="auto">
          <a:xfrm rot="5400000">
            <a:off x="2240042" y="5937552"/>
            <a:ext cx="93597" cy="4296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- Ευθεία γραμμή σύνδεσης"/>
          <p:cNvCxnSpPr>
            <a:stCxn id="9" idx="2"/>
            <a:endCxn id="8" idx="5"/>
          </p:cNvCxnSpPr>
          <p:nvPr/>
        </p:nvCxnSpPr>
        <p:spPr bwMode="auto">
          <a:xfrm rot="10800000">
            <a:off x="1385129" y="6284464"/>
            <a:ext cx="450250" cy="1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>
            <a:stCxn id="8" idx="7"/>
            <a:endCxn id="10" idx="3"/>
          </p:cNvCxnSpPr>
          <p:nvPr/>
        </p:nvCxnSpPr>
        <p:spPr bwMode="auto">
          <a:xfrm rot="5400000" flipH="1" flipV="1">
            <a:off x="1376699" y="5747342"/>
            <a:ext cx="334993" cy="318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- Ευθεία γραμμή σύνδεσης"/>
          <p:cNvCxnSpPr>
            <a:stCxn id="8" idx="6"/>
            <a:endCxn id="11" idx="2"/>
          </p:cNvCxnSpPr>
          <p:nvPr/>
        </p:nvCxnSpPr>
        <p:spPr bwMode="auto">
          <a:xfrm flipV="1">
            <a:off x="1425731" y="6000291"/>
            <a:ext cx="1035324" cy="178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>
            <a:stCxn id="10" idx="6"/>
            <a:endCxn id="11" idx="2"/>
          </p:cNvCxnSpPr>
          <p:nvPr/>
        </p:nvCxnSpPr>
        <p:spPr bwMode="auto">
          <a:xfrm>
            <a:off x="1939904" y="5633631"/>
            <a:ext cx="521151" cy="3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- Ευθεία γραμμή σύνδεσης"/>
          <p:cNvCxnSpPr>
            <a:stCxn id="7" idx="4"/>
            <a:endCxn id="9" idx="0"/>
          </p:cNvCxnSpPr>
          <p:nvPr/>
        </p:nvCxnSpPr>
        <p:spPr bwMode="auto">
          <a:xfrm rot="5400000">
            <a:off x="1596307" y="5637039"/>
            <a:ext cx="896216" cy="140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1 - Ευθεία γραμμή σύνδεσης"/>
          <p:cNvCxnSpPr>
            <a:stCxn id="6" idx="4"/>
            <a:endCxn id="9" idx="1"/>
          </p:cNvCxnSpPr>
          <p:nvPr/>
        </p:nvCxnSpPr>
        <p:spPr bwMode="auto">
          <a:xfrm rot="16200000" flipH="1">
            <a:off x="1151951" y="5475138"/>
            <a:ext cx="782666" cy="665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26 - Έλλειψη"/>
          <p:cNvSpPr/>
          <p:nvPr/>
        </p:nvSpPr>
        <p:spPr bwMode="auto">
          <a:xfrm>
            <a:off x="4101059" y="50783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5294859" y="50783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5" name="44 - Έλλειψη"/>
          <p:cNvSpPr/>
          <p:nvPr/>
        </p:nvSpPr>
        <p:spPr bwMode="auto">
          <a:xfrm>
            <a:off x="4075659" y="60816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6" name="45 - Έλλειψη"/>
          <p:cNvSpPr/>
          <p:nvPr/>
        </p:nvSpPr>
        <p:spPr bwMode="auto">
          <a:xfrm>
            <a:off x="5345659" y="60816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7" name="46 - Έλλειψη"/>
          <p:cNvSpPr/>
          <p:nvPr/>
        </p:nvSpPr>
        <p:spPr bwMode="auto">
          <a:xfrm>
            <a:off x="5993359" y="55482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9" name="48 - Ευθεία γραμμή σύνδεσης"/>
          <p:cNvCxnSpPr>
            <a:stCxn id="27" idx="6"/>
            <a:endCxn id="44" idx="2"/>
          </p:cNvCxnSpPr>
          <p:nvPr/>
        </p:nvCxnSpPr>
        <p:spPr bwMode="auto">
          <a:xfrm>
            <a:off x="4378304" y="5227231"/>
            <a:ext cx="91655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50 - Ευθεία γραμμή σύνδεσης"/>
          <p:cNvCxnSpPr>
            <a:stCxn id="27" idx="4"/>
            <a:endCxn id="45" idx="0"/>
          </p:cNvCxnSpPr>
          <p:nvPr/>
        </p:nvCxnSpPr>
        <p:spPr bwMode="auto">
          <a:xfrm rot="5400000">
            <a:off x="3874220" y="5716181"/>
            <a:ext cx="705524" cy="2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45" idx="6"/>
            <a:endCxn id="46" idx="2"/>
          </p:cNvCxnSpPr>
          <p:nvPr/>
        </p:nvCxnSpPr>
        <p:spPr bwMode="auto">
          <a:xfrm>
            <a:off x="4352904" y="6230531"/>
            <a:ext cx="99275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54 - Ευθεία γραμμή σύνδεσης"/>
          <p:cNvCxnSpPr>
            <a:stCxn id="27" idx="6"/>
            <a:endCxn id="46" idx="0"/>
          </p:cNvCxnSpPr>
          <p:nvPr/>
        </p:nvCxnSpPr>
        <p:spPr bwMode="auto">
          <a:xfrm>
            <a:off x="4378304" y="5227231"/>
            <a:ext cx="1105978" cy="854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45" idx="7"/>
            <a:endCxn id="44" idx="3"/>
          </p:cNvCxnSpPr>
          <p:nvPr/>
        </p:nvCxnSpPr>
        <p:spPr bwMode="auto">
          <a:xfrm rot="5400000" flipH="1" flipV="1">
            <a:off x="4427511" y="5217302"/>
            <a:ext cx="792740" cy="1023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46" idx="6"/>
            <a:endCxn id="47" idx="3"/>
          </p:cNvCxnSpPr>
          <p:nvPr/>
        </p:nvCxnSpPr>
        <p:spPr bwMode="auto">
          <a:xfrm flipV="1">
            <a:off x="5622904" y="5802411"/>
            <a:ext cx="411057" cy="428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- Ευθεία γραμμή σύνδεσης"/>
          <p:cNvCxnSpPr>
            <a:stCxn id="47" idx="1"/>
            <a:endCxn id="44" idx="5"/>
          </p:cNvCxnSpPr>
          <p:nvPr/>
        </p:nvCxnSpPr>
        <p:spPr bwMode="auto">
          <a:xfrm rot="16200000" flipV="1">
            <a:off x="5653062" y="5210951"/>
            <a:ext cx="259340" cy="50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- Ευθεία γραμμή σύνδεσης"/>
          <p:cNvCxnSpPr>
            <a:stCxn id="44" idx="4"/>
            <a:endCxn id="46" idx="0"/>
          </p:cNvCxnSpPr>
          <p:nvPr/>
        </p:nvCxnSpPr>
        <p:spPr bwMode="auto">
          <a:xfrm rot="16200000" flipH="1">
            <a:off x="5106120" y="5703481"/>
            <a:ext cx="705524" cy="5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65 - Ευθεία γραμμή σύνδεσης"/>
          <p:cNvCxnSpPr>
            <a:stCxn id="11" idx="6"/>
            <a:endCxn id="27" idx="3"/>
          </p:cNvCxnSpPr>
          <p:nvPr/>
        </p:nvCxnSpPr>
        <p:spPr bwMode="auto">
          <a:xfrm flipV="1">
            <a:off x="2738300" y="5332511"/>
            <a:ext cx="1403361" cy="66778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4" name="83 - TextBox"/>
          <p:cNvSpPr txBox="1"/>
          <p:nvPr/>
        </p:nvSpPr>
        <p:spPr>
          <a:xfrm>
            <a:off x="6426200" y="4762500"/>
            <a:ext cx="199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Calibri" pitchFamily="34" charset="0"/>
              </a:rPr>
              <a:t>Edge betweenness is higher for edges that connect different communities</a:t>
            </a:r>
            <a:endParaRPr lang="el-GR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Newman-Girvan algorithm (1)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5020" y="1219200"/>
            <a:ext cx="7708900" cy="5260340"/>
          </a:xfrm>
        </p:spPr>
        <p:txBody>
          <a:bodyPr/>
          <a:lstStyle/>
          <a:p>
            <a:r>
              <a:rPr lang="en-US" sz="2200" b="1" dirty="0" smtClean="0"/>
              <a:t>Basic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Compute betweenness centrality for all edges in the graph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Find and remove the edge with the highest score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Recalculate betweenness centrality score for the remaining edges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Go to step 2</a:t>
            </a:r>
          </a:p>
          <a:p>
            <a:pPr marL="400050"/>
            <a:r>
              <a:rPr lang="en-US" sz="2200" dirty="0" smtClean="0">
                <a:sym typeface="Wingdings" pitchFamily="2" charset="2"/>
              </a:rPr>
              <a:t>How do we know if the produced communities are  </a:t>
            </a:r>
            <a:r>
              <a:rPr lang="en-US" sz="2200" b="1" dirty="0" smtClean="0">
                <a:sym typeface="Wingdings" pitchFamily="2" charset="2"/>
              </a:rPr>
              <a:t>good ones</a:t>
            </a:r>
            <a:r>
              <a:rPr lang="en-US" sz="2200" dirty="0" smtClean="0">
                <a:sym typeface="Wingdings" pitchFamily="2" charset="2"/>
              </a:rPr>
              <a:t> and stop the algorithm?</a:t>
            </a:r>
          </a:p>
          <a:p>
            <a:pPr marL="800100" lvl="1"/>
            <a:r>
              <a:rPr lang="en-US" sz="2000" dirty="0" smtClean="0">
                <a:cs typeface="+mn-cs"/>
                <a:sym typeface="Wingdings" pitchFamily="2" charset="2"/>
              </a:rPr>
              <a:t>The output of the algorithm is in the form of a </a:t>
            </a:r>
            <a:r>
              <a:rPr lang="en-US" sz="2000" b="1" dirty="0" smtClean="0">
                <a:cs typeface="+mn-cs"/>
                <a:sym typeface="Wingdings" pitchFamily="2" charset="2"/>
              </a:rPr>
              <a:t>dendrogram</a:t>
            </a:r>
          </a:p>
          <a:p>
            <a:pPr marL="800100" lvl="1"/>
            <a:r>
              <a:rPr lang="en-US" sz="2000" dirty="0" smtClean="0">
                <a:cs typeface="+mn-cs"/>
                <a:sym typeface="Wingdings" pitchFamily="2" charset="2"/>
              </a:rPr>
              <a:t>Use </a:t>
            </a:r>
            <a:r>
              <a:rPr lang="en-US" sz="2000" b="1" dirty="0" smtClean="0">
                <a:cs typeface="+mn-cs"/>
                <a:sym typeface="Wingdings" pitchFamily="2" charset="2"/>
              </a:rPr>
              <a:t>modularity</a:t>
            </a:r>
            <a:r>
              <a:rPr lang="en-US" sz="2000" dirty="0" smtClean="0">
                <a:cs typeface="+mn-cs"/>
                <a:sym typeface="Wingdings" pitchFamily="2" charset="2"/>
              </a:rPr>
              <a:t> as a criterion to cut the dendrogram and terminate the algorithm </a:t>
            </a:r>
            <a:r>
              <a:rPr lang="en-US" sz="2000" dirty="0" smtClean="0">
                <a:sym typeface="Wingdings" pitchFamily="2" charset="2"/>
              </a:rPr>
              <a:t>(Q ~= 0.3-0.7 indicates good partitions) </a:t>
            </a:r>
          </a:p>
          <a:p>
            <a:pPr marL="400050"/>
            <a:r>
              <a:rPr lang="en-US" sz="2200" dirty="0" smtClean="0">
                <a:cs typeface="+mn-cs"/>
                <a:sym typeface="Wingdings" pitchFamily="2" charset="2"/>
              </a:rPr>
              <a:t>Complexity: </a:t>
            </a:r>
            <a:r>
              <a:rPr lang="en-US" sz="2200" b="1" dirty="0" smtClean="0">
                <a:sym typeface="Wingdings" pitchFamily="2" charset="2"/>
              </a:rPr>
              <a:t>O(m</a:t>
            </a:r>
            <a:r>
              <a:rPr lang="en-US" sz="2200" b="1" baseline="30000" dirty="0" smtClean="0">
                <a:sym typeface="Wingdings" pitchFamily="2" charset="2"/>
              </a:rPr>
              <a:t>2</a:t>
            </a:r>
            <a:r>
              <a:rPr lang="en-US" sz="2200" b="1" dirty="0" smtClean="0">
                <a:sym typeface="Wingdings" pitchFamily="2" charset="2"/>
              </a:rPr>
              <a:t>n) </a:t>
            </a:r>
            <a:r>
              <a:rPr lang="en-US" sz="2200" dirty="0" smtClean="0">
                <a:sym typeface="Wingdings" pitchFamily="2" charset="2"/>
              </a:rPr>
              <a:t>(</a:t>
            </a:r>
            <a:r>
              <a:rPr lang="en-US" sz="2000" dirty="0" smtClean="0">
                <a:sym typeface="Wingdings" pitchFamily="2" charset="2"/>
              </a:rPr>
              <a:t>or </a:t>
            </a:r>
            <a:r>
              <a:rPr lang="en-US" sz="2200" b="1" dirty="0" smtClean="0">
                <a:sym typeface="Wingdings" pitchFamily="2" charset="2"/>
              </a:rPr>
              <a:t>O(n</a:t>
            </a:r>
            <a:r>
              <a:rPr lang="en-US" sz="2200" b="1" baseline="30000" dirty="0" smtClean="0">
                <a:sym typeface="Wingdings" pitchFamily="2" charset="2"/>
              </a:rPr>
              <a:t>3</a:t>
            </a:r>
            <a:r>
              <a:rPr lang="en-US" sz="2200" b="1" dirty="0" smtClean="0">
                <a:sym typeface="Wingdings" pitchFamily="2" charset="2"/>
              </a:rPr>
              <a:t>) </a:t>
            </a:r>
            <a:r>
              <a:rPr lang="en-US" sz="2200" dirty="0" smtClean="0">
                <a:sym typeface="Wingdings" pitchFamily="2" charset="2"/>
              </a:rPr>
              <a:t>on a sparse graph)</a:t>
            </a:r>
          </a:p>
          <a:p>
            <a:pPr marL="400050">
              <a:buNone/>
            </a:pPr>
            <a:endParaRPr lang="en-US" sz="22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843718" y="6308755"/>
            <a:ext cx="522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[Girvan and Newman ‘02]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5054599" y="1357009"/>
            <a:ext cx="3060701" cy="51689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1028701" y="1750709"/>
            <a:ext cx="3810000" cy="30226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Newman-Girvan algorithm (2)</a:t>
            </a:r>
            <a:endParaRPr lang="el-GR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843719" y="6228020"/>
            <a:ext cx="522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lix\Desktop\karat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356" y="1936721"/>
            <a:ext cx="3379625" cy="2290488"/>
          </a:xfrm>
          <a:prstGeom prst="rect">
            <a:avLst/>
          </a:prstGeom>
          <a:noFill/>
        </p:spPr>
      </p:pic>
      <p:pic>
        <p:nvPicPr>
          <p:cNvPr id="4099" name="Picture 3" descr="C:\Users\lix\Desktop\dendro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1399846"/>
            <a:ext cx="2092325" cy="4757143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1778000" y="42763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Zachary’s karate club</a:t>
            </a:r>
            <a:endParaRPr lang="el-GR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 rot="16200000">
            <a:off x="4914901" y="1672899"/>
            <a:ext cx="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Modularity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99100" y="60543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Community structure</a:t>
            </a:r>
            <a:endParaRPr lang="el-GR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Modularity optimization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1368" y="1295400"/>
            <a:ext cx="7765732" cy="5260340"/>
          </a:xfrm>
        </p:spPr>
        <p:txBody>
          <a:bodyPr/>
          <a:lstStyle/>
          <a:p>
            <a:r>
              <a:rPr lang="en-US" sz="2200" dirty="0" smtClean="0"/>
              <a:t>High values of modularity indicate good quality of partitions</a:t>
            </a:r>
          </a:p>
          <a:p>
            <a:r>
              <a:rPr lang="en-US" sz="2200" b="1" dirty="0" smtClean="0"/>
              <a:t>Goal: </a:t>
            </a:r>
            <a:r>
              <a:rPr lang="en-US" sz="2200" dirty="0" smtClean="0"/>
              <a:t>find the partition that corresponds to the maximum value of modularity</a:t>
            </a:r>
          </a:p>
          <a:p>
            <a:r>
              <a:rPr lang="en-US" sz="2200" b="1" dirty="0" smtClean="0"/>
              <a:t>Modularity maximization </a:t>
            </a:r>
            <a:r>
              <a:rPr lang="en-US" sz="2200" dirty="0" smtClean="0"/>
              <a:t>problem</a:t>
            </a:r>
          </a:p>
          <a:p>
            <a:pPr lvl="1"/>
            <a:r>
              <a:rPr lang="en-US" sz="2000" dirty="0" smtClean="0"/>
              <a:t>Computational difficult problem </a:t>
            </a:r>
            <a:r>
              <a:rPr lang="en-US" sz="2000" b="1" dirty="0" smtClean="0">
                <a:cs typeface="Calibri" pitchFamily="34" charset="0"/>
              </a:rPr>
              <a:t>[</a:t>
            </a:r>
            <a:r>
              <a:rPr lang="en-US" sz="2000" b="1" dirty="0" err="1" smtClean="0">
                <a:cs typeface="Calibri" pitchFamily="34" charset="0"/>
              </a:rPr>
              <a:t>Brandes</a:t>
            </a:r>
            <a:r>
              <a:rPr lang="en-US" sz="2000" b="1" dirty="0" smtClean="0">
                <a:cs typeface="Calibri" pitchFamily="34" charset="0"/>
              </a:rPr>
              <a:t> et al. ‘06]</a:t>
            </a:r>
          </a:p>
          <a:p>
            <a:pPr lvl="1"/>
            <a:r>
              <a:rPr lang="en-US" sz="2000" dirty="0" smtClean="0"/>
              <a:t>Appoximation techniques and heuristics</a:t>
            </a:r>
          </a:p>
          <a:p>
            <a:pPr marL="400050"/>
            <a:r>
              <a:rPr lang="en-US" sz="2200" dirty="0" smtClean="0"/>
              <a:t>Four main categories of techniques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Greedy techniques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Spectral optimization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Simulated annealing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Extremal optimization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888919" y="5901323"/>
            <a:ext cx="165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cs typeface="Calibri" pitchFamily="34" charset="0"/>
              </a:rPr>
              <a:t>[Fortunato ‘10]</a:t>
            </a:r>
            <a:endParaRPr lang="el-GR" sz="1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Greedy techniques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371600"/>
            <a:ext cx="7765732" cy="5260340"/>
          </a:xfrm>
        </p:spPr>
        <p:txBody>
          <a:bodyPr>
            <a:noAutofit/>
          </a:bodyPr>
          <a:lstStyle/>
          <a:p>
            <a:r>
              <a:rPr lang="en-US" sz="2000" dirty="0" smtClean="0"/>
              <a:t>Newman’s algorithm </a:t>
            </a:r>
            <a:r>
              <a:rPr lang="en-US" sz="2000" b="1" dirty="0" smtClean="0">
                <a:cs typeface="Calibri" pitchFamily="34" charset="0"/>
              </a:rPr>
              <a:t>[Newman ’04b]</a:t>
            </a:r>
          </a:p>
          <a:p>
            <a:pPr lvl="1"/>
            <a:r>
              <a:rPr lang="en-US" sz="2000" dirty="0" smtClean="0"/>
              <a:t>Agglomerative (bottom-up) hierarchical clustering algorithm</a:t>
            </a:r>
          </a:p>
          <a:p>
            <a:pPr lvl="1"/>
            <a:r>
              <a:rPr lang="en-US" sz="2000" b="1" dirty="0" smtClean="0"/>
              <a:t>Idea:</a:t>
            </a:r>
            <a:r>
              <a:rPr lang="en-US" sz="2000" dirty="0" smtClean="0"/>
              <a:t> Repeatedly join pairs of communities that achieve the greatest increase of modularity (dendrogram representation)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Initially, each node of the graph belongs on its own cluster (</a:t>
            </a:r>
            <a:r>
              <a:rPr lang="en-US" sz="2000" b="1" dirty="0" smtClean="0"/>
              <a:t>n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Repeatedly, join communities in pairs by adding edges</a:t>
            </a:r>
          </a:p>
          <a:p>
            <a:pPr marL="1143000" lvl="2" indent="-342900">
              <a:buFont typeface="+mj-lt"/>
              <a:buAutoNum type="alphaLcPeriod"/>
            </a:pPr>
            <a:r>
              <a:rPr lang="en-US" sz="2000" dirty="0" smtClean="0"/>
              <a:t>At each step, choose the pairs that achieve the </a:t>
            </a:r>
            <a:r>
              <a:rPr lang="en-US" sz="2000" b="1" dirty="0" smtClean="0"/>
              <a:t>greatest increase </a:t>
            </a:r>
            <a:r>
              <a:rPr lang="en-US" sz="2000" dirty="0" smtClean="0"/>
              <a:t>(or minimum decrease) of modularity	</a:t>
            </a:r>
          </a:p>
          <a:p>
            <a:pPr marL="1143000" lvl="2" indent="-342900">
              <a:buFont typeface="+mj-lt"/>
              <a:buAutoNum type="alphaLcPeriod"/>
            </a:pPr>
            <a:r>
              <a:rPr lang="en-US" sz="2000" dirty="0" smtClean="0"/>
              <a:t>Consider only pairs of communities </a:t>
            </a:r>
            <a:r>
              <a:rPr lang="en-US" sz="2000" b="1" dirty="0" smtClean="0"/>
              <a:t>between which there exist edges </a:t>
            </a:r>
            <a:r>
              <a:rPr lang="en-US" sz="2000" dirty="0" smtClean="0"/>
              <a:t>(merging communities that do not share edges, it can never improve modularity)</a:t>
            </a:r>
          </a:p>
          <a:p>
            <a:pPr marL="800100" lvl="1" indent="-342900"/>
            <a:r>
              <a:rPr lang="en-US" sz="2000" dirty="0" smtClean="0"/>
              <a:t>Complexity: </a:t>
            </a:r>
            <a:r>
              <a:rPr lang="en-US" sz="2000" b="1" dirty="0" smtClean="0">
                <a:sym typeface="Wingdings" pitchFamily="2" charset="2"/>
              </a:rPr>
              <a:t>O((</a:t>
            </a:r>
            <a:r>
              <a:rPr lang="en-US" sz="2000" b="1" dirty="0" err="1" smtClean="0">
                <a:sym typeface="Wingdings" pitchFamily="2" charset="2"/>
              </a:rPr>
              <a:t>m+n</a:t>
            </a:r>
            <a:r>
              <a:rPr lang="en-US" sz="2000" b="1" dirty="0" smtClean="0">
                <a:sym typeface="Wingdings" pitchFamily="2" charset="2"/>
              </a:rPr>
              <a:t>) n) </a:t>
            </a:r>
            <a:r>
              <a:rPr lang="en-US" sz="2000" dirty="0" smtClean="0">
                <a:sym typeface="Wingdings" pitchFamily="2" charset="2"/>
              </a:rPr>
              <a:t>(or </a:t>
            </a:r>
            <a:r>
              <a:rPr lang="en-US" sz="2000" b="1" dirty="0" smtClean="0">
                <a:sym typeface="Wingdings" pitchFamily="2" charset="2"/>
              </a:rPr>
              <a:t>O(n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) </a:t>
            </a:r>
            <a:r>
              <a:rPr lang="en-US" sz="2000" dirty="0" smtClean="0">
                <a:sym typeface="Wingdings" pitchFamily="2" charset="2"/>
              </a:rPr>
              <a:t>on a sparse graph)</a:t>
            </a:r>
          </a:p>
          <a:p>
            <a:pPr marL="457200" lvl="1" indent="0"/>
            <a:endParaRPr lang="en-US" sz="2000" b="1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116 - Έλλειψη"/>
          <p:cNvSpPr/>
          <p:nvPr/>
        </p:nvSpPr>
        <p:spPr bwMode="auto">
          <a:xfrm rot="1121131">
            <a:off x="2747139" y="4489715"/>
            <a:ext cx="737642" cy="1297518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 rot="16449997">
            <a:off x="1494418" y="4968496"/>
            <a:ext cx="714521" cy="141425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5" name="114 - Έλλειψη"/>
          <p:cNvSpPr/>
          <p:nvPr/>
        </p:nvSpPr>
        <p:spPr bwMode="auto">
          <a:xfrm>
            <a:off x="747095" y="3873501"/>
            <a:ext cx="737642" cy="1371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4" name="113 - Έλλειψη"/>
          <p:cNvSpPr/>
          <p:nvPr/>
        </p:nvSpPr>
        <p:spPr bwMode="auto">
          <a:xfrm rot="14943201">
            <a:off x="1389080" y="2634461"/>
            <a:ext cx="773163" cy="141683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2" name="111 - Έλλειψη"/>
          <p:cNvSpPr/>
          <p:nvPr/>
        </p:nvSpPr>
        <p:spPr bwMode="auto">
          <a:xfrm rot="19672919">
            <a:off x="2791796" y="3115467"/>
            <a:ext cx="737642" cy="141425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Resolution limit of modularity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47095" y="1340768"/>
            <a:ext cx="7765732" cy="50905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Resolution Limit </a:t>
            </a:r>
            <a:r>
              <a:rPr lang="en-US" sz="2000" dirty="0" smtClean="0"/>
              <a:t>of modularity </a:t>
            </a:r>
            <a:r>
              <a:rPr lang="en-US" sz="2000" b="1" dirty="0" smtClean="0">
                <a:cs typeface="Calibri" pitchFamily="34" charset="0"/>
              </a:rPr>
              <a:t>[Fortunato and </a:t>
            </a:r>
            <a:r>
              <a:rPr lang="en-US" sz="2000" b="1" dirty="0" err="1" smtClean="0">
                <a:cs typeface="Calibri" pitchFamily="34" charset="0"/>
              </a:rPr>
              <a:t>Barthelemy</a:t>
            </a:r>
            <a:r>
              <a:rPr lang="en-US" sz="2000" b="1" dirty="0" smtClean="0">
                <a:cs typeface="Calibri" pitchFamily="34" charset="0"/>
              </a:rPr>
              <a:t> ‘07]</a:t>
            </a:r>
          </a:p>
          <a:p>
            <a:r>
              <a:rPr lang="en-US" sz="2000" dirty="0" smtClean="0"/>
              <a:t>The method of modularity optimization may not detect communities with relatively small size, which depends on the total number of edges in the graph</a:t>
            </a:r>
          </a:p>
          <a:p>
            <a:pPr marL="800100" lvl="1"/>
            <a:endParaRPr lang="en-US" sz="2000" dirty="0" smtClean="0"/>
          </a:p>
          <a:p>
            <a:pPr marL="400050">
              <a:buNone/>
            </a:pPr>
            <a:endParaRPr lang="en-US" sz="2000" dirty="0" smtClean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927099" y="40005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901700" y="40132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- Έλλειψη"/>
          <p:cNvSpPr/>
          <p:nvPr/>
        </p:nvSpPr>
        <p:spPr bwMode="auto">
          <a:xfrm>
            <a:off x="893063" y="4722368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867664" y="4735068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1282699" y="54102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1282700" y="54356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2063495" y="5517896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038096" y="5530596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33 - Έλλειψη"/>
          <p:cNvSpPr/>
          <p:nvPr/>
        </p:nvSpPr>
        <p:spPr bwMode="auto">
          <a:xfrm>
            <a:off x="2824479" y="5239512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799080" y="5252212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- Έλλειψη"/>
          <p:cNvSpPr/>
          <p:nvPr/>
        </p:nvSpPr>
        <p:spPr bwMode="auto">
          <a:xfrm>
            <a:off x="1244599" y="32512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1219200" y="32639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1978659" y="3074924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1953260" y="3087624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2755899" y="33147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2730500" y="33274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41 - Έλλειψη"/>
          <p:cNvSpPr/>
          <p:nvPr/>
        </p:nvSpPr>
        <p:spPr bwMode="auto">
          <a:xfrm>
            <a:off x="3143974" y="3918350"/>
            <a:ext cx="355601" cy="34539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3118575" y="393105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3073399" y="45847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3048000" y="45974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5" name="64 - Ευθεία γραμμή σύνδεσης"/>
          <p:cNvCxnSpPr/>
          <p:nvPr/>
        </p:nvCxnSpPr>
        <p:spPr bwMode="auto">
          <a:xfrm>
            <a:off x="2326640" y="3246120"/>
            <a:ext cx="421640" cy="2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endCxn id="43" idx="0"/>
          </p:cNvCxnSpPr>
          <p:nvPr/>
        </p:nvCxnSpPr>
        <p:spPr bwMode="auto">
          <a:xfrm rot="16200000" flipH="1">
            <a:off x="3046185" y="3617360"/>
            <a:ext cx="35306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43" idx="2"/>
            <a:endCxn id="45" idx="0"/>
          </p:cNvCxnSpPr>
          <p:nvPr/>
        </p:nvCxnSpPr>
        <p:spPr bwMode="auto">
          <a:xfrm rot="5400000">
            <a:off x="3160690" y="4398215"/>
            <a:ext cx="327796" cy="70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76 - Ευθεία γραμμή σύνδεσης"/>
          <p:cNvCxnSpPr>
            <a:endCxn id="35" idx="0"/>
          </p:cNvCxnSpPr>
          <p:nvPr/>
        </p:nvCxnSpPr>
        <p:spPr bwMode="auto">
          <a:xfrm rot="5400000">
            <a:off x="2939352" y="5031169"/>
            <a:ext cx="322072" cy="120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/>
          <p:nvPr/>
        </p:nvCxnSpPr>
        <p:spPr bwMode="auto">
          <a:xfrm flipV="1">
            <a:off x="2417445" y="5556885"/>
            <a:ext cx="461010" cy="196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/>
          <p:nvPr/>
        </p:nvCxnSpPr>
        <p:spPr bwMode="auto">
          <a:xfrm>
            <a:off x="1628775" y="5638800"/>
            <a:ext cx="445770" cy="7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91 - Ευθεία γραμμή σύνδεσης"/>
          <p:cNvCxnSpPr/>
          <p:nvPr/>
        </p:nvCxnSpPr>
        <p:spPr bwMode="auto">
          <a:xfrm rot="16200000" flipH="1">
            <a:off x="1051942" y="5181982"/>
            <a:ext cx="393828" cy="1654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95 - Ευθεία γραμμή σύνδεσης"/>
          <p:cNvCxnSpPr>
            <a:stCxn id="26" idx="4"/>
            <a:endCxn id="29" idx="0"/>
          </p:cNvCxnSpPr>
          <p:nvPr/>
        </p:nvCxnSpPr>
        <p:spPr bwMode="auto">
          <a:xfrm rot="16200000" flipH="1">
            <a:off x="923798" y="4549902"/>
            <a:ext cx="366268" cy="4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27" idx="0"/>
          </p:cNvCxnSpPr>
          <p:nvPr/>
        </p:nvCxnSpPr>
        <p:spPr bwMode="auto">
          <a:xfrm rot="5400000" flipH="1" flipV="1">
            <a:off x="1031875" y="3700145"/>
            <a:ext cx="424180" cy="201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/>
          <p:nvPr/>
        </p:nvCxnSpPr>
        <p:spPr bwMode="auto">
          <a:xfrm flipV="1">
            <a:off x="1600200" y="3305176"/>
            <a:ext cx="394334" cy="110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2 - Θέση περιεχομένου"/>
          <p:cNvSpPr txBox="1">
            <a:spLocks/>
          </p:cNvSpPr>
          <p:nvPr/>
        </p:nvSpPr>
        <p:spPr bwMode="auto">
          <a:xfrm>
            <a:off x="3937000" y="3008086"/>
            <a:ext cx="4800600" cy="29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Km</a:t>
            </a:r>
            <a:r>
              <a:rPr lang="en-US" dirty="0" smtClean="0">
                <a:cs typeface="Calibri" pitchFamily="34" charset="0"/>
              </a:rPr>
              <a:t> are cliques with </a:t>
            </a: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m </a:t>
            </a:r>
            <a:r>
              <a:rPr lang="en-US" dirty="0" smtClean="0">
                <a:cs typeface="Calibri" pitchFamily="34" charset="0"/>
              </a:rPr>
              <a:t>edges (</a:t>
            </a: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m ≤ </a:t>
            </a:r>
            <a:r>
              <a:rPr lang="en-US" b="1" dirty="0" err="1" smtClean="0">
                <a:solidFill>
                  <a:srgbClr val="002060"/>
                </a:solidFill>
                <a:cs typeface="Calibri" pitchFamily="34" charset="0"/>
              </a:rPr>
              <a:t>sqrt</a:t>
            </a: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(|E|)</a:t>
            </a:r>
            <a:r>
              <a:rPr lang="en-US" dirty="0" smtClean="0">
                <a:cs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Km</a:t>
            </a:r>
            <a:r>
              <a:rPr lang="en-US" dirty="0" smtClean="0">
                <a:cs typeface="Calibri" pitchFamily="34" charset="0"/>
              </a:rPr>
              <a:t> represent well-defined clusters</a:t>
            </a:r>
          </a:p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dirty="0" smtClean="0">
                <a:cs typeface="Calibri" pitchFamily="34" charset="0"/>
              </a:rPr>
              <a:t>However, the maximum modularity corresponds to clusters formed by two or more cliques</a:t>
            </a:r>
            <a:endParaRPr lang="el-GR" dirty="0" smtClean="0"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Char char="n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It is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 difficult to know if the community returned by modularity optimization corresponds to a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ＭＳ Ｐゴシック" charset="-128"/>
              </a:rPr>
              <a:t>single community 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or a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ea typeface="ＭＳ Ｐゴシック" charset="-128"/>
              </a:rPr>
              <a:t>union of smaller communities</a:t>
            </a:r>
            <a:endParaRPr kumimoji="1" lang="en-US" b="1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ea typeface="ＭＳ Ｐゴシック" charset="-128"/>
            </a:endParaRPr>
          </a:p>
          <a:p>
            <a:pPr marL="4000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None/>
              <a:tabLst/>
              <a:defRPr/>
            </a:pP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2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55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b="1" dirty="0" smtClean="0"/>
              <a:t>References (modularity)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39083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M.E.J. Newman and M. Girvan. Finding and evaluating community structure in networks. Physical Review E 69(02), 2004.</a:t>
            </a:r>
          </a:p>
          <a:p>
            <a:r>
              <a:rPr lang="en-US" sz="1600" dirty="0" smtClean="0"/>
              <a:t>M.E.J. Newman. Modularity and community structure in networks. PNAS, 103(23), 2006.</a:t>
            </a:r>
          </a:p>
          <a:p>
            <a:r>
              <a:rPr lang="en-US" sz="1600" dirty="0" smtClean="0"/>
              <a:t>S.E. Schaeffer. Graph clustering. Computer Science Review 1(1), 2007.</a:t>
            </a:r>
          </a:p>
          <a:p>
            <a:r>
              <a:rPr lang="en-US" sz="1600" dirty="0" smtClean="0"/>
              <a:t>S. Fortunato. Community detection in graphs. Physics Reports 486 (3-5), 2010.</a:t>
            </a:r>
          </a:p>
          <a:p>
            <a:r>
              <a:rPr lang="en-US" sz="1600" dirty="0" smtClean="0"/>
              <a:t>M. Coscia, F. </a:t>
            </a:r>
            <a:r>
              <a:rPr lang="en-US" sz="1600" dirty="0" err="1" smtClean="0"/>
              <a:t>Giannotti</a:t>
            </a:r>
            <a:r>
              <a:rPr lang="en-US" sz="1600" dirty="0" smtClean="0"/>
              <a:t>, and D. </a:t>
            </a:r>
            <a:r>
              <a:rPr lang="en-US" sz="1600" dirty="0" err="1" smtClean="0"/>
              <a:t>Pedreschi</a:t>
            </a:r>
            <a:r>
              <a:rPr lang="en-US" sz="1600" dirty="0" smtClean="0"/>
              <a:t>. A classification for community discovery methods in complex networks. Statistical Analysis and Data Mining 4 (5), 2011.</a:t>
            </a:r>
          </a:p>
          <a:p>
            <a:r>
              <a:rPr lang="pt-BR" sz="1600" dirty="0" smtClean="0"/>
              <a:t>A. Arenas, J. Duch, A. Fernandez, and S. Gomez. </a:t>
            </a:r>
            <a:r>
              <a:rPr lang="en-US" sz="1600" dirty="0" smtClean="0"/>
              <a:t>Size reduction of complex networks preserving modularity. New J. Phys., 9(176), 2007.</a:t>
            </a:r>
          </a:p>
          <a:p>
            <a:r>
              <a:rPr lang="en-US" sz="1600" dirty="0" smtClean="0"/>
              <a:t>M. Girvan and  M.E.J. Newman. Community structure in social and biological networks. PNAS 99(12), 2002.</a:t>
            </a:r>
          </a:p>
          <a:p>
            <a:r>
              <a:rPr lang="en-US" sz="1600" dirty="0" smtClean="0"/>
              <a:t>U. </a:t>
            </a:r>
            <a:r>
              <a:rPr lang="en-US" sz="1600" dirty="0" err="1" smtClean="0"/>
              <a:t>Brandes</a:t>
            </a:r>
            <a:r>
              <a:rPr lang="en-US" sz="1600" dirty="0" smtClean="0"/>
              <a:t>, D. </a:t>
            </a:r>
            <a:r>
              <a:rPr lang="en-US" sz="1600" dirty="0" err="1" smtClean="0"/>
              <a:t>Delling</a:t>
            </a:r>
            <a:r>
              <a:rPr lang="en-US" sz="1600" dirty="0" smtClean="0"/>
              <a:t>, M. </a:t>
            </a:r>
            <a:r>
              <a:rPr lang="en-US" sz="1600" dirty="0" err="1" smtClean="0"/>
              <a:t>Gaertler</a:t>
            </a:r>
            <a:r>
              <a:rPr lang="en-US" sz="1600" dirty="0" smtClean="0"/>
              <a:t>, R. </a:t>
            </a:r>
            <a:r>
              <a:rPr lang="en-US" sz="1600" dirty="0" err="1" smtClean="0"/>
              <a:t>Gorke</a:t>
            </a:r>
            <a:r>
              <a:rPr lang="en-US" sz="1600" dirty="0" smtClean="0"/>
              <a:t>, M. </a:t>
            </a:r>
            <a:r>
              <a:rPr lang="en-US" sz="1600" dirty="0" err="1" smtClean="0"/>
              <a:t>Hoefer</a:t>
            </a:r>
            <a:r>
              <a:rPr lang="en-US" sz="1600" dirty="0" smtClean="0"/>
              <a:t>, Z. </a:t>
            </a:r>
            <a:r>
              <a:rPr lang="en-US" sz="1600" dirty="0" err="1" smtClean="0"/>
              <a:t>Nikoloski</a:t>
            </a:r>
            <a:r>
              <a:rPr lang="en-US" sz="1600" dirty="0" smtClean="0"/>
              <a:t>, and D. Wagner. On Modularity Clustering. IEEE TKDE 20(2), 2008.</a:t>
            </a:r>
          </a:p>
          <a:p>
            <a:r>
              <a:rPr lang="en-US" sz="1600" dirty="0" smtClean="0"/>
              <a:t>M.E.J. Newman. Fast algorithm for detecting community structure in networks. </a:t>
            </a:r>
            <a:r>
              <a:rPr lang="pt-BR" sz="1600" dirty="0" smtClean="0"/>
              <a:t>Phys. Rev. E 69, 2004.</a:t>
            </a:r>
          </a:p>
          <a:p>
            <a:r>
              <a:rPr lang="en-US" sz="1600" dirty="0" smtClean="0"/>
              <a:t>A. </a:t>
            </a:r>
            <a:r>
              <a:rPr lang="en-US" sz="1600" dirty="0" err="1" smtClean="0"/>
              <a:t>Clauset</a:t>
            </a:r>
            <a:r>
              <a:rPr lang="en-US" sz="1600" dirty="0" smtClean="0"/>
              <a:t>, M.E.J. Newman, and C. Moore. Finding community structure in very large networks. </a:t>
            </a:r>
            <a:r>
              <a:rPr lang="pt-BR" sz="1600" dirty="0" smtClean="0"/>
              <a:t>Phys. Rev. E 70, 2004.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784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55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References (modularity)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0" y="1124744"/>
            <a:ext cx="7765732" cy="5561488"/>
          </a:xfrm>
        </p:spPr>
        <p:txBody>
          <a:bodyPr/>
          <a:lstStyle/>
          <a:p>
            <a:r>
              <a:rPr lang="en-US" sz="1600" dirty="0" smtClean="0"/>
              <a:t>M.E.J. Newman. Finding community structure in networks using the eigenvectors of matrices</a:t>
            </a:r>
            <a:r>
              <a:rPr lang="pt-BR" sz="1600" dirty="0" smtClean="0"/>
              <a:t>. Phys. Rev. E 74, 2006.</a:t>
            </a:r>
          </a:p>
          <a:p>
            <a:r>
              <a:rPr lang="es-ES" sz="1600" dirty="0" smtClean="0"/>
              <a:t>R. Guimera, M. Sales-Pardo, L.A.N. Amaral. </a:t>
            </a:r>
            <a:r>
              <a:rPr lang="en-US" sz="1600" dirty="0" smtClean="0"/>
              <a:t>Modularity from Fluctuations in Random Graphs and Complex Networks. </a:t>
            </a:r>
            <a:r>
              <a:rPr lang="pt-BR" sz="1600" dirty="0" smtClean="0"/>
              <a:t>Phys. Rev. E 70, 2004.</a:t>
            </a:r>
          </a:p>
          <a:p>
            <a:r>
              <a:rPr lang="pt-BR" sz="1600" dirty="0" smtClean="0"/>
              <a:t>J. Duch and A. Arenas. </a:t>
            </a:r>
            <a:r>
              <a:rPr lang="en-US" sz="1600" dirty="0" smtClean="0"/>
              <a:t>Community detection in complex networks using Extremal Optimization. Phys. Rev. E 72, 2005.</a:t>
            </a:r>
            <a:endParaRPr lang="pt-BR" sz="1600" dirty="0" smtClean="0"/>
          </a:p>
          <a:p>
            <a:r>
              <a:rPr lang="en-US" sz="1600" dirty="0" smtClean="0"/>
              <a:t>A. Arenas, J. </a:t>
            </a:r>
            <a:r>
              <a:rPr lang="en-US" sz="1600" dirty="0" err="1" smtClean="0"/>
              <a:t>Duch</a:t>
            </a:r>
            <a:r>
              <a:rPr lang="en-US" sz="1600" dirty="0" smtClean="0"/>
              <a:t>, A. Fernandez, and S. Gomez. Size reduction of complex networks preserving modularity. New Journal of Physics 9(6), 2007.</a:t>
            </a:r>
          </a:p>
          <a:p>
            <a:r>
              <a:rPr lang="en-US" sz="1600" dirty="0" smtClean="0"/>
              <a:t>E.A. Leicht and M.E.J. Newman. Community structure in directed networks. Phys.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100, 2008.</a:t>
            </a:r>
            <a:endParaRPr lang="pt-BR" sz="1600" dirty="0" smtClean="0"/>
          </a:p>
          <a:p>
            <a:r>
              <a:rPr lang="en-US" sz="1600" dirty="0" smtClean="0"/>
              <a:t>V. Nicosia, G. </a:t>
            </a:r>
            <a:r>
              <a:rPr lang="en-US" sz="1600" dirty="0" err="1" smtClean="0"/>
              <a:t>Mangioni</a:t>
            </a:r>
            <a:r>
              <a:rPr lang="en-US" sz="1600" dirty="0" smtClean="0"/>
              <a:t>, V. </a:t>
            </a:r>
            <a:r>
              <a:rPr lang="en-US" sz="1600" dirty="0" err="1" smtClean="0"/>
              <a:t>Carchiolo</a:t>
            </a:r>
            <a:r>
              <a:rPr lang="en-US" sz="1600" dirty="0" smtClean="0"/>
              <a:t>, and M. </a:t>
            </a:r>
            <a:r>
              <a:rPr lang="en-US" sz="1600" dirty="0" err="1" smtClean="0"/>
              <a:t>Malgeri</a:t>
            </a:r>
            <a:r>
              <a:rPr lang="en-US" sz="1600" dirty="0" smtClean="0"/>
              <a:t>. Extending the definition of modularity to directed graphs with overlapping communities. J. Stat. Mech. 03, 2009.</a:t>
            </a:r>
          </a:p>
          <a:p>
            <a:r>
              <a:rPr lang="pt-BR" sz="1600" dirty="0" smtClean="0"/>
              <a:t>S. Muff, F. Rao, A. Caflisch. </a:t>
            </a:r>
            <a:r>
              <a:rPr lang="en-US" sz="1600" dirty="0" smtClean="0"/>
              <a:t>Local modularity measure for network </a:t>
            </a:r>
            <a:r>
              <a:rPr lang="en-US" sz="1600" dirty="0" err="1" smtClean="0"/>
              <a:t>clusterizations</a:t>
            </a:r>
            <a:r>
              <a:rPr lang="en-US" sz="1600" dirty="0" smtClean="0"/>
              <a:t>. </a:t>
            </a:r>
            <a:r>
              <a:rPr lang="pt-BR" sz="1600" dirty="0" smtClean="0"/>
              <a:t>Phys. Rev. E, 72, 2005.</a:t>
            </a:r>
          </a:p>
          <a:p>
            <a:r>
              <a:rPr lang="en-US" sz="1600" dirty="0" smtClean="0"/>
              <a:t>S. Fortunato and M. </a:t>
            </a:r>
            <a:r>
              <a:rPr lang="en-US" sz="1600" dirty="0" err="1" smtClean="0"/>
              <a:t>Barthelemy</a:t>
            </a:r>
            <a:r>
              <a:rPr lang="en-US" sz="1600" dirty="0" smtClean="0"/>
              <a:t>. Resolution limit in community detection. PNAS 104(1), 2007.</a:t>
            </a:r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110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4625</Words>
  <Application>Microsoft Office PowerPoint</Application>
  <PresentationFormat>Προβολή στην οθόνη (4:3)</PresentationFormat>
  <Paragraphs>709</Paragraphs>
  <Slides>100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100</vt:i4>
      </vt:variant>
    </vt:vector>
  </HeadingPairs>
  <TitlesOfParts>
    <vt:vector size="105" baseType="lpstr">
      <vt:lpstr>Template_1_introduction</vt:lpstr>
      <vt:lpstr>Equation</vt:lpstr>
      <vt:lpstr>Εξίσωση</vt:lpstr>
      <vt:lpstr>Φύλλο εργασίας</vt:lpstr>
      <vt:lpstr>Worksheet</vt:lpstr>
      <vt:lpstr>Εξόρυξη γνώσης από Βάσεις Δεδομένων και τον Παγκόσμιο Ιστό</vt:lpstr>
      <vt:lpstr>Χρηματοδότηση</vt:lpstr>
      <vt:lpstr>Άδειες Χρήσης</vt:lpstr>
      <vt:lpstr>Σκοποί ενότητας</vt:lpstr>
      <vt:lpstr>Περιεχόμενα ενότητας</vt:lpstr>
      <vt:lpstr>Clustering </vt:lpstr>
      <vt:lpstr>Supervised vs. Unsupervised Learning</vt:lpstr>
      <vt:lpstr>Clustering</vt:lpstr>
      <vt:lpstr>Clustering</vt:lpstr>
      <vt:lpstr>Why is Clustering useful?</vt:lpstr>
      <vt:lpstr>General Issues in Clustering</vt:lpstr>
      <vt:lpstr>Παρουσίαση του PowerPoint</vt:lpstr>
      <vt:lpstr>Παρουσίαση του PowerPoint</vt:lpstr>
      <vt:lpstr>K-means</vt:lpstr>
      <vt:lpstr>K-means Clustering</vt:lpstr>
      <vt:lpstr>K-means Complexity</vt:lpstr>
      <vt:lpstr>K-means example (courtesy of  Andrew Moore, CMU)</vt:lpstr>
      <vt:lpstr>K-means</vt:lpstr>
      <vt:lpstr>K-means</vt:lpstr>
      <vt:lpstr>K-means</vt:lpstr>
      <vt:lpstr>K-means</vt:lpstr>
      <vt:lpstr>K-means</vt:lpstr>
      <vt:lpstr>K-means</vt:lpstr>
      <vt:lpstr>Accelerated Computations</vt:lpstr>
      <vt:lpstr>K-means continues…</vt:lpstr>
      <vt:lpstr>K-means continues…</vt:lpstr>
      <vt:lpstr>K-means continues…</vt:lpstr>
      <vt:lpstr>K-means continues…</vt:lpstr>
      <vt:lpstr>K-means continues…</vt:lpstr>
      <vt:lpstr>K-means continues…</vt:lpstr>
      <vt:lpstr>K-means continues…</vt:lpstr>
      <vt:lpstr>K-means continues…</vt:lpstr>
      <vt:lpstr>K-means terminates</vt:lpstr>
      <vt:lpstr>Παρουσίαση του PowerPoint</vt:lpstr>
      <vt:lpstr>Issues in K-means clustering</vt:lpstr>
      <vt:lpstr>Expectation Maximization (EM)</vt:lpstr>
      <vt:lpstr>Expectation Maximization</vt:lpstr>
      <vt:lpstr>Gaussian Mixture Models (GMM)</vt:lpstr>
      <vt:lpstr>Learning Mixture Models from Data</vt:lpstr>
      <vt:lpstr>Expectation maximization (EM)    </vt:lpstr>
      <vt:lpstr>Expectation maximization (EM)    </vt:lpstr>
      <vt:lpstr>The EM  Step</vt:lpstr>
      <vt:lpstr>Comments on Mixtures and EM Learning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Hierarchical Clustering</vt:lpstr>
      <vt:lpstr>Hierarchical Clustering: Complexity</vt:lpstr>
      <vt:lpstr>K-Means Clustering</vt:lpstr>
      <vt:lpstr>Probabilistic Model-Based Clustering</vt:lpstr>
      <vt:lpstr>Single-Link Hierarchical Clustering</vt:lpstr>
      <vt:lpstr>Association Rules</vt:lpstr>
      <vt:lpstr>What Is Association Mining?</vt:lpstr>
      <vt:lpstr>Association Rule: Basic Concepts</vt:lpstr>
      <vt:lpstr>Rule Measures: Support and Confidence</vt:lpstr>
      <vt:lpstr>Mining Association Rules—An Example</vt:lpstr>
      <vt:lpstr>Mining Frequent Itemsets: the Key Step</vt:lpstr>
      <vt:lpstr>The Apriori Algorithm</vt:lpstr>
      <vt:lpstr>The Apriori Algorithm — Example</vt:lpstr>
      <vt:lpstr>Example of Generating Candidates</vt:lpstr>
      <vt:lpstr>Spectral Clustering</vt:lpstr>
      <vt:lpstr>Spectral Clustering</vt:lpstr>
      <vt:lpstr>Graph-Cut</vt:lpstr>
      <vt:lpstr>Min-Cut</vt:lpstr>
      <vt:lpstr>Normalized Graph Cuts</vt:lpstr>
      <vt:lpstr>From Graph Cuts to Spectral Clustering</vt:lpstr>
      <vt:lpstr>Graph Laplacian</vt:lpstr>
      <vt:lpstr>Properties of L</vt:lpstr>
      <vt:lpstr>Two Way Cut from the Laplacian</vt:lpstr>
      <vt:lpstr>Example</vt:lpstr>
      <vt:lpstr>Ratio Cut</vt:lpstr>
      <vt:lpstr>Ratio Cut</vt:lpstr>
      <vt:lpstr>Normalized Cut</vt:lpstr>
      <vt:lpstr>Normalized Cut</vt:lpstr>
      <vt:lpstr>Multi-Way Graph Partition</vt:lpstr>
      <vt:lpstr>Multi-Way Graph Partition</vt:lpstr>
      <vt:lpstr>Algorithm for k&gt;2</vt:lpstr>
      <vt:lpstr>Laplacian-Eigenvectors-EigenValues</vt:lpstr>
      <vt:lpstr>Simple example</vt:lpstr>
      <vt:lpstr>References</vt:lpstr>
      <vt:lpstr>Modularity Based Methods</vt:lpstr>
      <vt:lpstr>Main idea</vt:lpstr>
      <vt:lpstr>Formal definition of modularity</vt:lpstr>
      <vt:lpstr>Properties of modularity</vt:lpstr>
      <vt:lpstr>Applications of modularity</vt:lpstr>
      <vt:lpstr>Modularity-based clustering</vt:lpstr>
      <vt:lpstr>Newman-Girvan algorithm (1)</vt:lpstr>
      <vt:lpstr>Newman-Girvan algorithm (2)</vt:lpstr>
      <vt:lpstr>Modularity optimization</vt:lpstr>
      <vt:lpstr>Greedy techniques </vt:lpstr>
      <vt:lpstr>Resolution limit of modularity</vt:lpstr>
      <vt:lpstr>References (modularity)</vt:lpstr>
      <vt:lpstr>References (modularity)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2015-10-19T12:35:10Z</dcterms:modified>
</cp:coreProperties>
</file>