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4"/>
  </p:notesMasterIdLst>
  <p:handoutMasterIdLst>
    <p:handoutMasterId r:id="rId65"/>
  </p:handoutMasterIdLst>
  <p:sldIdLst>
    <p:sldId id="256" r:id="rId3"/>
    <p:sldId id="259" r:id="rId4"/>
    <p:sldId id="257" r:id="rId5"/>
    <p:sldId id="589" r:id="rId6"/>
    <p:sldId id="590" r:id="rId7"/>
    <p:sldId id="538" r:id="rId8"/>
    <p:sldId id="786" r:id="rId9"/>
    <p:sldId id="823" r:id="rId10"/>
    <p:sldId id="787" r:id="rId11"/>
    <p:sldId id="824" r:id="rId12"/>
    <p:sldId id="788" r:id="rId13"/>
    <p:sldId id="825" r:id="rId14"/>
    <p:sldId id="818" r:id="rId15"/>
    <p:sldId id="789" r:id="rId16"/>
    <p:sldId id="827" r:id="rId17"/>
    <p:sldId id="790" r:id="rId18"/>
    <p:sldId id="826" r:id="rId19"/>
    <p:sldId id="819" r:id="rId20"/>
    <p:sldId id="791" r:id="rId21"/>
    <p:sldId id="792" r:id="rId22"/>
    <p:sldId id="828" r:id="rId23"/>
    <p:sldId id="793" r:id="rId24"/>
    <p:sldId id="829" r:id="rId25"/>
    <p:sldId id="820" r:id="rId26"/>
    <p:sldId id="794" r:id="rId27"/>
    <p:sldId id="830" r:id="rId28"/>
    <p:sldId id="795" r:id="rId29"/>
    <p:sldId id="832" r:id="rId30"/>
    <p:sldId id="796" r:id="rId31"/>
    <p:sldId id="797" r:id="rId32"/>
    <p:sldId id="798" r:id="rId33"/>
    <p:sldId id="831" r:id="rId34"/>
    <p:sldId id="799" r:id="rId35"/>
    <p:sldId id="833" r:id="rId36"/>
    <p:sldId id="821" r:id="rId37"/>
    <p:sldId id="800" r:id="rId38"/>
    <p:sldId id="834" r:id="rId39"/>
    <p:sldId id="801" r:id="rId40"/>
    <p:sldId id="802" r:id="rId41"/>
    <p:sldId id="803" r:id="rId42"/>
    <p:sldId id="822" r:id="rId43"/>
    <p:sldId id="804" r:id="rId44"/>
    <p:sldId id="835" r:id="rId45"/>
    <p:sldId id="805" r:id="rId46"/>
    <p:sldId id="806" r:id="rId47"/>
    <p:sldId id="807" r:id="rId48"/>
    <p:sldId id="836" r:id="rId49"/>
    <p:sldId id="808" r:id="rId50"/>
    <p:sldId id="837" r:id="rId51"/>
    <p:sldId id="809" r:id="rId52"/>
    <p:sldId id="838" r:id="rId53"/>
    <p:sldId id="810" r:id="rId54"/>
    <p:sldId id="839" r:id="rId55"/>
    <p:sldId id="811" r:id="rId56"/>
    <p:sldId id="812" r:id="rId57"/>
    <p:sldId id="813" r:id="rId58"/>
    <p:sldId id="814" r:id="rId59"/>
    <p:sldId id="840" r:id="rId60"/>
    <p:sldId id="816" r:id="rId61"/>
    <p:sldId id="817" r:id="rId62"/>
    <p:sldId id="354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31.xml"/><Relationship Id="rId18" Type="http://schemas.openxmlformats.org/officeDocument/2006/relationships/slide" Target="slides/slide40.xml"/><Relationship Id="rId26" Type="http://schemas.openxmlformats.org/officeDocument/2006/relationships/slide" Target="slides/slide55.xml"/><Relationship Id="rId3" Type="http://schemas.openxmlformats.org/officeDocument/2006/relationships/slide" Target="slides/slide11.xml"/><Relationship Id="rId21" Type="http://schemas.openxmlformats.org/officeDocument/2006/relationships/slide" Target="slides/slide45.xml"/><Relationship Id="rId7" Type="http://schemas.openxmlformats.org/officeDocument/2006/relationships/slide" Target="slides/slide20.xml"/><Relationship Id="rId12" Type="http://schemas.openxmlformats.org/officeDocument/2006/relationships/slide" Target="slides/slide30.xml"/><Relationship Id="rId17" Type="http://schemas.openxmlformats.org/officeDocument/2006/relationships/slide" Target="slides/slide39.xml"/><Relationship Id="rId25" Type="http://schemas.openxmlformats.org/officeDocument/2006/relationships/slide" Target="slides/slide52.xml"/><Relationship Id="rId2" Type="http://schemas.openxmlformats.org/officeDocument/2006/relationships/slide" Target="slides/slide9.xml"/><Relationship Id="rId16" Type="http://schemas.openxmlformats.org/officeDocument/2006/relationships/slide" Target="slides/slide38.xml"/><Relationship Id="rId20" Type="http://schemas.openxmlformats.org/officeDocument/2006/relationships/slide" Target="slides/slide44.xml"/><Relationship Id="rId1" Type="http://schemas.openxmlformats.org/officeDocument/2006/relationships/slide" Target="slides/slide7.xml"/><Relationship Id="rId6" Type="http://schemas.openxmlformats.org/officeDocument/2006/relationships/slide" Target="slides/slide19.xml"/><Relationship Id="rId11" Type="http://schemas.openxmlformats.org/officeDocument/2006/relationships/slide" Target="slides/slide29.xml"/><Relationship Id="rId24" Type="http://schemas.openxmlformats.org/officeDocument/2006/relationships/slide" Target="slides/slide50.xml"/><Relationship Id="rId5" Type="http://schemas.openxmlformats.org/officeDocument/2006/relationships/slide" Target="slides/slide16.xml"/><Relationship Id="rId15" Type="http://schemas.openxmlformats.org/officeDocument/2006/relationships/slide" Target="slides/slide36.xml"/><Relationship Id="rId23" Type="http://schemas.openxmlformats.org/officeDocument/2006/relationships/slide" Target="slides/slide48.xml"/><Relationship Id="rId28" Type="http://schemas.openxmlformats.org/officeDocument/2006/relationships/slide" Target="slides/slide60.xml"/><Relationship Id="rId10" Type="http://schemas.openxmlformats.org/officeDocument/2006/relationships/slide" Target="slides/slide27.xml"/><Relationship Id="rId19" Type="http://schemas.openxmlformats.org/officeDocument/2006/relationships/slide" Target="slides/slide42.xml"/><Relationship Id="rId4" Type="http://schemas.openxmlformats.org/officeDocument/2006/relationships/slide" Target="slides/slide14.xml"/><Relationship Id="rId9" Type="http://schemas.openxmlformats.org/officeDocument/2006/relationships/slide" Target="slides/slide25.xml"/><Relationship Id="rId14" Type="http://schemas.openxmlformats.org/officeDocument/2006/relationships/slide" Target="slides/slide33.xml"/><Relationship Id="rId22" Type="http://schemas.openxmlformats.org/officeDocument/2006/relationships/slide" Target="slides/slide46.xml"/><Relationship Id="rId27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27D4-4B75-BF4A-A4A4-A1C406343504}" type="datetimeFigureOut">
              <a:rPr lang="en-US" smtClean="0"/>
              <a:t>3/30/2015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6430-2962-224D-AC58-00BB255CF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63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Ανοχή βλαβών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βλαβών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Ανάλογα </a:t>
            </a:r>
            <a:r>
              <a:rPr lang="el-GR" altLang="el-GR" dirty="0"/>
              <a:t>με τη συμπεριφορά</a:t>
            </a:r>
            <a:endParaRPr lang="en-US" altLang="el-GR" dirty="0"/>
          </a:p>
          <a:p>
            <a:pPr lvl="1"/>
            <a:r>
              <a:rPr lang="el-GR" altLang="el-GR" dirty="0" smtClean="0"/>
              <a:t>Αποτυχίας</a:t>
            </a:r>
            <a:r>
              <a:rPr lang="el-GR" altLang="el-GR" dirty="0"/>
              <a:t>-σταματήματος (</a:t>
            </a:r>
            <a:r>
              <a:rPr lang="en-US" altLang="el-GR" dirty="0"/>
              <a:t>fail-stop</a:t>
            </a:r>
            <a:r>
              <a:rPr lang="el-GR" altLang="el-GR" dirty="0"/>
              <a:t>)</a:t>
            </a:r>
            <a:r>
              <a:rPr lang="en-US" altLang="el-GR" dirty="0"/>
              <a:t> </a:t>
            </a:r>
          </a:p>
          <a:p>
            <a:pPr lvl="2"/>
            <a:r>
              <a:rPr lang="el-GR" altLang="el-GR" dirty="0"/>
              <a:t>Ονομάζονται και σιωπηλής αποτυχίας </a:t>
            </a:r>
            <a:r>
              <a:rPr lang="en-US" altLang="el-GR" dirty="0"/>
              <a:t>(fail-silent)</a:t>
            </a:r>
          </a:p>
          <a:p>
            <a:pPr lvl="2"/>
            <a:r>
              <a:rPr lang="el-GR" altLang="el-GR" dirty="0"/>
              <a:t>Ο επεξεργαστής σταματά να λειτουργεί</a:t>
            </a:r>
            <a:endParaRPr lang="en-US" altLang="el-GR" dirty="0"/>
          </a:p>
          <a:p>
            <a:pPr lvl="2"/>
            <a:r>
              <a:rPr lang="el-GR" altLang="el-GR" dirty="0"/>
              <a:t>Δεν αποκρίνεται σε είσοδο, δεν παράγει έξοδο</a:t>
            </a:r>
            <a:endParaRPr lang="en-US" altLang="el-GR" dirty="0"/>
          </a:p>
          <a:p>
            <a:pPr lvl="1"/>
            <a:r>
              <a:rPr lang="el-GR" altLang="el-GR" dirty="0"/>
              <a:t>Βυζαντινές </a:t>
            </a:r>
            <a:r>
              <a:rPr lang="en-US" altLang="el-GR" dirty="0"/>
              <a:t>(Byzantine)</a:t>
            </a:r>
          </a:p>
          <a:p>
            <a:pPr lvl="2"/>
            <a:r>
              <a:rPr lang="el-GR" altLang="el-GR" dirty="0"/>
              <a:t>Ο επεξεργαστής συνεχίζει να λειτουργεί αυθαίρετα</a:t>
            </a:r>
            <a:endParaRPr lang="en-US" altLang="el-GR" dirty="0"/>
          </a:p>
          <a:p>
            <a:pPr lvl="2"/>
            <a:r>
              <a:rPr lang="el-GR" altLang="el-GR" dirty="0"/>
              <a:t>Δίνει λανθασμένες </a:t>
            </a:r>
            <a:r>
              <a:rPr lang="el-GR" altLang="el-GR" dirty="0" smtClean="0"/>
              <a:t>απαντήσεις</a:t>
            </a:r>
          </a:p>
          <a:p>
            <a:pPr lvl="2"/>
            <a:r>
              <a:rPr lang="el-GR" altLang="el-GR" dirty="0" smtClean="0"/>
              <a:t>Μπορεί να συνεργάζεται με άλλους με κακό σκοπό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083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Βυζαντινές βλάβες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Γιατί Βυζαντινές (</a:t>
            </a:r>
            <a:r>
              <a:rPr lang="en-US" altLang="el-GR" dirty="0" smtClean="0"/>
              <a:t>Byzantine)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Αναφορά στις μηχανορραφίες του Βυζαντίου</a:t>
            </a:r>
          </a:p>
          <a:p>
            <a:pPr lvl="1"/>
            <a:r>
              <a:rPr lang="el-GR" altLang="el-GR" dirty="0" smtClean="0"/>
              <a:t>Η πιο δύσκολη κατηγορία βλαβών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Μέρη του συστήματος δρουν εναντίον του</a:t>
            </a:r>
          </a:p>
          <a:p>
            <a:pPr lvl="2"/>
            <a:r>
              <a:rPr lang="el-GR" altLang="el-GR" dirty="0" smtClean="0"/>
              <a:t>Μεμονωμένα ή και σε συνεργασία</a:t>
            </a:r>
          </a:p>
          <a:p>
            <a:pPr lvl="1"/>
            <a:r>
              <a:rPr lang="el-GR" altLang="el-GR" dirty="0" smtClean="0"/>
              <a:t>Δύο είδη Βυζαντινών βλαβών</a:t>
            </a:r>
          </a:p>
          <a:p>
            <a:pPr lvl="2"/>
            <a:r>
              <a:rPr lang="el-GR" altLang="el-GR" dirty="0" smtClean="0"/>
              <a:t>Μέρη του συστήματος ελέγχονται από άλλους</a:t>
            </a:r>
          </a:p>
          <a:p>
            <a:pPr lvl="2"/>
            <a:r>
              <a:rPr lang="el-GR" altLang="el-GR" dirty="0" smtClean="0"/>
              <a:t>Μέρη του συστήματος λειτουργούν απρόβλεπτα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6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Πηγές </a:t>
            </a:r>
            <a:r>
              <a:rPr lang="el-GR" altLang="el-GR" dirty="0" smtClean="0"/>
              <a:t>βλαβών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Βλάβες </a:t>
            </a:r>
            <a:r>
              <a:rPr lang="el-GR" altLang="el-GR" dirty="0"/>
              <a:t>υλικού: αποτυχίες δίσκων ή μνήμης</a:t>
            </a:r>
          </a:p>
          <a:p>
            <a:r>
              <a:rPr lang="el-GR" altLang="el-GR" dirty="0"/>
              <a:t>Βλάβες επικοινωνίας</a:t>
            </a:r>
          </a:p>
          <a:p>
            <a:pPr lvl="1"/>
            <a:r>
              <a:rPr lang="el-GR" altLang="el-GR" dirty="0"/>
              <a:t>Βλάβες στις ζεύξεις</a:t>
            </a:r>
          </a:p>
          <a:p>
            <a:pPr lvl="1"/>
            <a:r>
              <a:rPr lang="el-GR" altLang="el-GR" dirty="0"/>
              <a:t>Βλάβες στα πρωτόκολλα</a:t>
            </a:r>
          </a:p>
          <a:p>
            <a:r>
              <a:rPr lang="el-GR" altLang="el-GR" dirty="0"/>
              <a:t>Βλάβες λογισμικού: αποτυχία διεργασιών</a:t>
            </a:r>
          </a:p>
          <a:p>
            <a:r>
              <a:rPr lang="el-GR" altLang="el-GR" dirty="0"/>
              <a:t>Διάφορες πιθανές αιτίες</a:t>
            </a:r>
          </a:p>
          <a:p>
            <a:pPr lvl="1"/>
            <a:r>
              <a:rPr lang="el-GR" altLang="el-GR" dirty="0" smtClean="0"/>
              <a:t>Φυσικά αίτια, </a:t>
            </a:r>
            <a:r>
              <a:rPr lang="el-GR" altLang="el-GR" dirty="0"/>
              <a:t>σφάλματα </a:t>
            </a:r>
            <a:r>
              <a:rPr lang="el-GR" altLang="el-GR" dirty="0" smtClean="0"/>
              <a:t>σχεδίασης ή χειρισμού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27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Πλεονασμός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9:</a:t>
            </a:r>
            <a:r>
              <a:rPr lang="el-GR" dirty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πλεονασμός;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Πλεονασμός (</a:t>
            </a:r>
            <a:r>
              <a:rPr lang="en-US" altLang="el-GR" dirty="0" smtClean="0"/>
              <a:t>redundancy)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Βασική μέθοδος </a:t>
            </a:r>
            <a:r>
              <a:rPr lang="el-GR" altLang="el-GR" dirty="0"/>
              <a:t>ανοχής </a:t>
            </a:r>
            <a:r>
              <a:rPr lang="el-GR" altLang="el-GR" dirty="0" smtClean="0"/>
              <a:t>βλαβών</a:t>
            </a:r>
          </a:p>
          <a:p>
            <a:pPr lvl="1"/>
            <a:r>
              <a:rPr lang="el-GR" altLang="el-GR" dirty="0" smtClean="0"/>
              <a:t>Προσθήκη πόρων στο σύστημα για αξιοπιστία</a:t>
            </a:r>
          </a:p>
          <a:p>
            <a:pPr lvl="1" eaLnBrk="1" hangingPunct="1"/>
            <a:r>
              <a:rPr lang="el-GR" altLang="el-GR" dirty="0" smtClean="0"/>
              <a:t>Μικρή πιθανότητα να αποτύχουν όλοι</a:t>
            </a:r>
          </a:p>
          <a:p>
            <a:pPr lvl="1" eaLnBrk="1" hangingPunct="1"/>
            <a:r>
              <a:rPr lang="el-GR" altLang="el-GR" dirty="0" smtClean="0"/>
              <a:t>Προφανώς, ο πλεονασμός έχει κόστος!</a:t>
            </a:r>
          </a:p>
          <a:p>
            <a:r>
              <a:rPr lang="el-GR" altLang="el-GR" dirty="0" smtClean="0"/>
              <a:t>Παραγωγή </a:t>
            </a:r>
            <a:r>
              <a:rPr lang="el-GR" altLang="el-GR" dirty="0"/>
              <a:t>αντιγράφων (</a:t>
            </a:r>
            <a:r>
              <a:rPr lang="en-US" altLang="el-GR" dirty="0"/>
              <a:t>replication</a:t>
            </a:r>
            <a:r>
              <a:rPr lang="en-US" altLang="el-GR" dirty="0" smtClean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Πολλά αντίγραφα των πόρων</a:t>
            </a:r>
          </a:p>
          <a:p>
            <a:pPr lvl="1"/>
            <a:r>
              <a:rPr lang="el-GR" altLang="el-GR" dirty="0" smtClean="0"/>
              <a:t>Ειδική περίπτωση πλεονασμού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00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Τύποι </a:t>
            </a:r>
            <a:r>
              <a:rPr lang="el-GR" altLang="el-GR" dirty="0" smtClean="0"/>
              <a:t>πλεονασμού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Φυσικός </a:t>
            </a:r>
            <a:r>
              <a:rPr lang="el-GR" altLang="el-GR" dirty="0"/>
              <a:t>πλεονασμός: αντίγραφα </a:t>
            </a:r>
            <a:r>
              <a:rPr lang="el-GR" altLang="el-GR" dirty="0" smtClean="0"/>
              <a:t>πόρων</a:t>
            </a:r>
            <a:endParaRPr lang="en-US" altLang="el-GR" dirty="0"/>
          </a:p>
          <a:p>
            <a:pPr lvl="1"/>
            <a:r>
              <a:rPr lang="el-GR" altLang="el-GR" dirty="0"/>
              <a:t>Υλοποίηση σε υλικό ή λογισμικό</a:t>
            </a:r>
          </a:p>
          <a:p>
            <a:pPr lvl="1"/>
            <a:r>
              <a:rPr lang="el-GR" altLang="el-GR" dirty="0"/>
              <a:t>Κατάλληλος για αντιμετώπιση μόνιμων βλαβών</a:t>
            </a:r>
            <a:endParaRPr lang="en-US" altLang="el-GR" dirty="0"/>
          </a:p>
          <a:p>
            <a:r>
              <a:rPr lang="el-GR" altLang="el-GR" dirty="0"/>
              <a:t>Πλεονασμός πληροφοριών: </a:t>
            </a:r>
            <a:r>
              <a:rPr lang="el-GR" altLang="el-GR" dirty="0" smtClean="0"/>
              <a:t>δυφία </a:t>
            </a:r>
            <a:r>
              <a:rPr lang="el-GR" altLang="el-GR" dirty="0"/>
              <a:t>ελέγχου</a:t>
            </a:r>
            <a:endParaRPr lang="en-US" altLang="el-GR" dirty="0"/>
          </a:p>
          <a:p>
            <a:pPr lvl="1"/>
            <a:r>
              <a:rPr lang="el-GR" altLang="el-GR" dirty="0"/>
              <a:t>Τεχνικές διόρθωσης σφαλμάτων</a:t>
            </a:r>
            <a:endParaRPr lang="en-US" altLang="el-GR" dirty="0"/>
          </a:p>
          <a:p>
            <a:pPr lvl="1"/>
            <a:r>
              <a:rPr lang="el-GR" altLang="el-GR" dirty="0"/>
              <a:t>Προστασία κατάστασης και μηνυμάτων</a:t>
            </a:r>
            <a:endParaRPr lang="en-US" altLang="el-GR" dirty="0"/>
          </a:p>
          <a:p>
            <a:r>
              <a:rPr lang="el-GR" altLang="el-GR" dirty="0"/>
              <a:t>Πλεονασμός χρόνου: επανάληψη </a:t>
            </a:r>
            <a:r>
              <a:rPr lang="el-GR" altLang="el-GR" dirty="0" smtClean="0"/>
              <a:t>πράξης</a:t>
            </a:r>
            <a:endParaRPr lang="en-US" altLang="el-GR" dirty="0"/>
          </a:p>
          <a:p>
            <a:pPr lvl="1"/>
            <a:r>
              <a:rPr lang="el-GR" altLang="el-GR" dirty="0"/>
              <a:t>Επανάληψη ανάγνωσης / </a:t>
            </a:r>
            <a:r>
              <a:rPr lang="el-GR" altLang="el-GR" dirty="0" smtClean="0"/>
              <a:t>εγγραφής</a:t>
            </a:r>
          </a:p>
          <a:p>
            <a:pPr lvl="1"/>
            <a:r>
              <a:rPr lang="el-GR" altLang="el-GR" dirty="0" smtClean="0"/>
              <a:t>Κατάλληλος </a:t>
            </a:r>
            <a:r>
              <a:rPr lang="el-GR" altLang="el-GR" dirty="0"/>
              <a:t>για παροδικά </a:t>
            </a:r>
            <a:r>
              <a:rPr lang="el-GR" altLang="el-GR" dirty="0" smtClean="0"/>
              <a:t>σφάλματα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813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Αξιοποίηση πλεονασμού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Αξιοποίηση του πλεονασμού</a:t>
            </a:r>
          </a:p>
          <a:p>
            <a:pPr lvl="1" eaLnBrk="1" hangingPunct="1"/>
            <a:r>
              <a:rPr lang="el-GR" altLang="el-GR" dirty="0" smtClean="0"/>
              <a:t>Τι βαθμός πλεονασμού χρειάζεται;</a:t>
            </a:r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l-GR" altLang="el-GR" dirty="0"/>
              <a:t>σ</a:t>
            </a:r>
            <a:r>
              <a:rPr lang="el-GR" altLang="el-GR" dirty="0" smtClean="0"/>
              <a:t>ύστημα διακριτών συστατικών </a:t>
            </a:r>
          </a:p>
          <a:p>
            <a:pPr lvl="2"/>
            <a:r>
              <a:rPr lang="el-GR" altLang="el-GR" dirty="0" smtClean="0"/>
              <a:t>Λέμε ότι είναι ανεκτικό σε </a:t>
            </a:r>
            <a:r>
              <a:rPr lang="en-US" altLang="el-GR" dirty="0" smtClean="0"/>
              <a:t>k </a:t>
            </a:r>
            <a:r>
              <a:rPr lang="el-GR" altLang="el-GR" dirty="0" smtClean="0"/>
              <a:t>βλάβες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Λειτουργεί ορθά αν αποτύχουν </a:t>
            </a:r>
            <a:r>
              <a:rPr lang="en-US" altLang="el-GR" dirty="0" smtClean="0"/>
              <a:t>k </a:t>
            </a:r>
            <a:r>
              <a:rPr lang="el-GR" altLang="el-GR" dirty="0" smtClean="0"/>
              <a:t>συστατικά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Συνήθως υποθέτουμε ανεξάρτητες αποτυχίες</a:t>
            </a:r>
          </a:p>
          <a:p>
            <a:pPr lvl="2" eaLnBrk="1" hangingPunct="1"/>
            <a:r>
              <a:rPr lang="el-GR" altLang="el-GR" dirty="0"/>
              <a:t>Α</a:t>
            </a:r>
            <a:r>
              <a:rPr lang="el-GR" altLang="el-GR" dirty="0" smtClean="0"/>
              <a:t>παιτεί απομόνωση των διάφορων συστατικών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45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παραγωγής αντιγράφων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Ενεργή </a:t>
            </a:r>
            <a:r>
              <a:rPr lang="en-US" altLang="el-GR" dirty="0"/>
              <a:t>(</a:t>
            </a:r>
            <a:r>
              <a:rPr lang="el-GR" altLang="el-GR" dirty="0"/>
              <a:t>ή θερμή) παραγωγή </a:t>
            </a:r>
            <a:r>
              <a:rPr lang="el-GR" altLang="el-GR" dirty="0" smtClean="0"/>
              <a:t>αντιγράφων</a:t>
            </a:r>
          </a:p>
          <a:p>
            <a:pPr lvl="1"/>
            <a:r>
              <a:rPr lang="el-GR" altLang="el-GR" dirty="0" smtClean="0"/>
              <a:t>Συνεχής </a:t>
            </a:r>
            <a:r>
              <a:rPr lang="el-GR" altLang="el-GR" dirty="0"/>
              <a:t>συγχρονισμός όλων των αντιγράφων</a:t>
            </a:r>
            <a:endParaRPr lang="en-US" altLang="el-GR" dirty="0"/>
          </a:p>
          <a:p>
            <a:r>
              <a:rPr lang="el-GR" altLang="el-GR" dirty="0"/>
              <a:t>Παθητική (ή ψυχρή) παραγωγή </a:t>
            </a:r>
            <a:r>
              <a:rPr lang="el-GR" altLang="el-GR" dirty="0" smtClean="0"/>
              <a:t>αντιγράφων</a:t>
            </a:r>
          </a:p>
          <a:p>
            <a:pPr lvl="1"/>
            <a:r>
              <a:rPr lang="el-GR" altLang="el-GR" dirty="0" smtClean="0"/>
              <a:t>Ονομάζεται </a:t>
            </a:r>
            <a:r>
              <a:rPr lang="el-GR" altLang="el-GR" dirty="0"/>
              <a:t>και πρωτεύουσα – εφεδρική</a:t>
            </a:r>
          </a:p>
          <a:p>
            <a:pPr lvl="1"/>
            <a:r>
              <a:rPr lang="el-GR" altLang="el-GR" dirty="0"/>
              <a:t>Ένα αντίγραφο είναι ενεργό, ενημερώνει τα άλλα</a:t>
            </a:r>
          </a:p>
          <a:p>
            <a:r>
              <a:rPr lang="el-GR" altLang="el-GR" dirty="0"/>
              <a:t>Υβριδική </a:t>
            </a:r>
            <a:r>
              <a:rPr lang="el-GR" altLang="el-GR" dirty="0" smtClean="0"/>
              <a:t>παραγωγή αντιγράφων</a:t>
            </a:r>
          </a:p>
          <a:p>
            <a:pPr lvl="1"/>
            <a:r>
              <a:rPr lang="el-GR" altLang="el-GR" dirty="0" smtClean="0"/>
              <a:t>Ονομάζεται και ημι-ενεργή</a:t>
            </a:r>
          </a:p>
          <a:p>
            <a:pPr lvl="1"/>
            <a:r>
              <a:rPr lang="el-GR" altLang="el-GR" dirty="0" smtClean="0"/>
              <a:t>Συνδυασμός παθητικής και ενεργής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567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Ενεργή παραγωγή αντιγράφων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9:</a:t>
            </a:r>
            <a:r>
              <a:rPr lang="el-GR" dirty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Αρθρωτός πλεονασμός (1 από 5)</a:t>
            </a:r>
          </a:p>
        </p:txBody>
      </p:sp>
      <p:pic>
        <p:nvPicPr>
          <p:cNvPr id="38917" name="Picture 7" descr="Παράδειγμα συστήματος με τριπλό αρθρωτό πλεονασμό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87" y="1268760"/>
            <a:ext cx="3975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789363"/>
            <a:ext cx="8382000" cy="26114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Τριπλός αρθρωτός πλεονασμός </a:t>
            </a:r>
            <a:r>
              <a:rPr lang="en-US" altLang="el-GR" dirty="0" smtClean="0"/>
              <a:t>(TMR)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συσκευή αναπαράγεται τρεις φορές</a:t>
            </a:r>
          </a:p>
          <a:p>
            <a:pPr lvl="1" eaLnBrk="1" hangingPunct="1"/>
            <a:r>
              <a:rPr lang="el-GR" altLang="el-GR" dirty="0" smtClean="0"/>
              <a:t>Σε κάθε στάδιο έχουμε τρία κυκλώματα ψηφοφορίας</a:t>
            </a:r>
          </a:p>
          <a:p>
            <a:pPr lvl="1" eaLnBrk="1" hangingPunct="1"/>
            <a:r>
              <a:rPr lang="el-GR" altLang="el-GR" dirty="0" smtClean="0"/>
              <a:t>Βλάβη συσκευής: χρήση πλειοψηφούσας εξόδου</a:t>
            </a:r>
          </a:p>
          <a:p>
            <a:pPr lvl="1" eaLnBrk="1" hangingPunct="1"/>
            <a:r>
              <a:rPr lang="el-GR" altLang="el-GR" dirty="0" smtClean="0"/>
              <a:t>Βλάβη ψηφοφόρου: εντοπισμός στο επόμενο στάδιο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0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Γενίκευση: Ν-αρθρωτός πλεονασμός</a:t>
            </a:r>
          </a:p>
          <a:p>
            <a:pPr lvl="1" eaLnBrk="1" hangingPunct="1"/>
            <a:r>
              <a:rPr lang="el-GR" altLang="el-GR" dirty="0" smtClean="0"/>
              <a:t>Ομαδοποίηση πόρων σε </a:t>
            </a:r>
            <a:r>
              <a:rPr lang="en-US" altLang="el-GR" dirty="0" smtClean="0"/>
              <a:t>N</a:t>
            </a:r>
            <a:r>
              <a:rPr lang="el-GR" altLang="el-GR" dirty="0" smtClean="0"/>
              <a:t> ενότητες</a:t>
            </a:r>
          </a:p>
          <a:p>
            <a:pPr lvl="1" eaLnBrk="1" hangingPunct="1"/>
            <a:r>
              <a:rPr lang="el-GR" altLang="el-GR" dirty="0" smtClean="0"/>
              <a:t>Επανάληψη σε κάθε στάδιο</a:t>
            </a:r>
          </a:p>
          <a:p>
            <a:pPr lvl="1" eaLnBrk="1" hangingPunct="1"/>
            <a:r>
              <a:rPr lang="el-GR" altLang="el-GR" dirty="0" smtClean="0"/>
              <a:t>Χρήση πλειοψηφούσας άποψης ανά στάδιο</a:t>
            </a:r>
          </a:p>
          <a:p>
            <a:pPr lvl="1" eaLnBrk="1" hangingPunct="1"/>
            <a:r>
              <a:rPr lang="el-GR" altLang="el-GR" dirty="0" smtClean="0"/>
              <a:t>Μεγάλες απαιτήσεις σε πόρους</a:t>
            </a:r>
          </a:p>
          <a:p>
            <a:pPr lvl="1" eaLnBrk="1" hangingPunct="1"/>
            <a:r>
              <a:rPr lang="el-GR" altLang="el-GR" dirty="0" smtClean="0"/>
              <a:t>Χρήση σε πολύ απαιτητικές εφαρμογές</a:t>
            </a:r>
          </a:p>
          <a:p>
            <a:pPr lvl="2"/>
            <a:r>
              <a:rPr lang="el-GR" altLang="el-GR" dirty="0" smtClean="0"/>
              <a:t>Παράδειγμα: διαστημόπλοια!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6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Μηχανή πεπερασμένων </a:t>
            </a:r>
            <a:r>
              <a:rPr lang="el-GR" altLang="el-GR" dirty="0"/>
              <a:t>καταστάσεων</a:t>
            </a:r>
          </a:p>
          <a:p>
            <a:pPr lvl="1"/>
            <a:r>
              <a:rPr lang="el-GR" altLang="el-GR" dirty="0" smtClean="0"/>
              <a:t>Εξυπηρετητής: </a:t>
            </a:r>
            <a:r>
              <a:rPr lang="el-GR" altLang="el-GR" dirty="0"/>
              <a:t>δέχεται </a:t>
            </a:r>
            <a:r>
              <a:rPr lang="el-GR" altLang="el-GR" dirty="0" smtClean="0"/>
              <a:t>αιτήσεις/παράγει </a:t>
            </a:r>
            <a:r>
              <a:rPr lang="el-GR" altLang="el-GR" dirty="0"/>
              <a:t>αποκρίσεις</a:t>
            </a:r>
            <a:endParaRPr lang="en-US" altLang="el-GR" dirty="0"/>
          </a:p>
          <a:p>
            <a:pPr lvl="2"/>
            <a:r>
              <a:rPr lang="el-GR" altLang="el-GR" dirty="0"/>
              <a:t>Η κατάσταση αλλάζει μόνο με τις αιτήσεις εγγραφής</a:t>
            </a:r>
          </a:p>
          <a:p>
            <a:pPr lvl="1"/>
            <a:r>
              <a:rPr lang="el-GR" altLang="el-GR" dirty="0"/>
              <a:t>Κάθε αίτηση στέλνεται σε κάθε εξυπηρετητή</a:t>
            </a:r>
          </a:p>
          <a:p>
            <a:pPr lvl="2"/>
            <a:r>
              <a:rPr lang="el-GR" altLang="el-GR" dirty="0"/>
              <a:t>Όλες οι αιτήσεις λαμβάνονται με την ίδια σειρά</a:t>
            </a:r>
          </a:p>
          <a:p>
            <a:pPr lvl="2"/>
            <a:r>
              <a:rPr lang="el-GR" altLang="el-GR" dirty="0"/>
              <a:t>Αυτό απαιτεί ατομική πολυεκπομπή!</a:t>
            </a:r>
          </a:p>
          <a:p>
            <a:pPr lvl="1"/>
            <a:r>
              <a:rPr lang="el-GR" altLang="el-GR" dirty="0"/>
              <a:t>Όλοι οι ορθοί εξυπηρετητές δίνουν </a:t>
            </a:r>
            <a:r>
              <a:rPr lang="el-GR" altLang="el-GR" dirty="0" smtClean="0"/>
              <a:t>ίδια </a:t>
            </a:r>
            <a:r>
              <a:rPr lang="el-GR" altLang="el-GR" dirty="0"/>
              <a:t>απάντηση</a:t>
            </a:r>
          </a:p>
          <a:p>
            <a:pPr lvl="2"/>
            <a:r>
              <a:rPr lang="el-GR" altLang="el-GR" dirty="0"/>
              <a:t>Και είναι στην ίδια κατάσταση</a:t>
            </a:r>
          </a:p>
          <a:p>
            <a:pPr lvl="1"/>
            <a:r>
              <a:rPr lang="el-GR" altLang="el-GR" dirty="0"/>
              <a:t>Οι ψηφοφόροι παράγουν </a:t>
            </a:r>
            <a:r>
              <a:rPr lang="el-GR" altLang="el-GR" dirty="0" smtClean="0"/>
              <a:t>πλειοψηφούσα απάντηση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62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Ατομική πολυεκπομπή αιτήσεων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Άφιξη αίτησης σε όλους τους εξυπηρετητές </a:t>
            </a:r>
          </a:p>
          <a:p>
            <a:pPr lvl="2"/>
            <a:r>
              <a:rPr lang="el-GR" altLang="el-GR" dirty="0" smtClean="0"/>
              <a:t>Με την ίδια σειρά σε όλους τους εξυπηρετητές</a:t>
            </a:r>
          </a:p>
          <a:p>
            <a:pPr lvl="1" eaLnBrk="1" hangingPunct="1"/>
            <a:r>
              <a:rPr lang="el-GR" altLang="el-GR" dirty="0" smtClean="0"/>
              <a:t>Απαιτεί μηχανισμό διάταξης γεγονότων</a:t>
            </a:r>
          </a:p>
          <a:p>
            <a:pPr lvl="1" eaLnBrk="1" hangingPunct="1"/>
            <a:r>
              <a:rPr lang="el-GR" altLang="el-GR" dirty="0" smtClean="0"/>
              <a:t>Παράδειγμα: εξυπηρετητής αρίθμησης</a:t>
            </a:r>
          </a:p>
          <a:p>
            <a:pPr lvl="2" eaLnBrk="1" hangingPunct="1"/>
            <a:r>
              <a:rPr lang="el-GR" altLang="el-GR" dirty="0" smtClean="0"/>
              <a:t>Οι αιτήσεις στέλνονται πρώτα στον εξυπηρετητή</a:t>
            </a:r>
          </a:p>
          <a:p>
            <a:pPr lvl="2" eaLnBrk="1" hangingPunct="1"/>
            <a:r>
              <a:rPr lang="el-GR" altLang="el-GR" dirty="0" smtClean="0"/>
              <a:t>Εκεί αριθμούνται για να επιβληθεί η διάταξη</a:t>
            </a:r>
          </a:p>
          <a:p>
            <a:pPr lvl="2" eaLnBrk="1" hangingPunct="1"/>
            <a:r>
              <a:rPr lang="el-GR" altLang="el-GR" dirty="0" smtClean="0"/>
              <a:t>Πρέπει να υπάρχει εφεδρικός εξυπηρετητής όμως!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9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Αρθρωτός πλεονασμός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Πόσο </a:t>
            </a:r>
            <a:r>
              <a:rPr lang="el-GR" altLang="el-GR" dirty="0" smtClean="0"/>
              <a:t>είναι </a:t>
            </a:r>
            <a:r>
              <a:rPr lang="el-GR" altLang="el-GR" dirty="0"/>
              <a:t>το Ν για ανοχή σε </a:t>
            </a:r>
            <a:r>
              <a:rPr lang="en-US" altLang="el-GR" dirty="0"/>
              <a:t>k </a:t>
            </a:r>
            <a:r>
              <a:rPr lang="el-GR" altLang="el-GR" dirty="0"/>
              <a:t>βλάβες;</a:t>
            </a:r>
            <a:endParaRPr lang="en-US" altLang="el-GR" dirty="0"/>
          </a:p>
          <a:p>
            <a:pPr lvl="1"/>
            <a:r>
              <a:rPr lang="el-GR" altLang="el-GR" dirty="0"/>
              <a:t>Σιωπηλές αποτυχίες: </a:t>
            </a:r>
            <a:r>
              <a:rPr lang="en-US" altLang="el-GR" dirty="0"/>
              <a:t>N </a:t>
            </a:r>
            <a:r>
              <a:rPr lang="en-US" altLang="el-GR" dirty="0">
                <a:sym typeface="Symbol" pitchFamily="18" charset="2"/>
              </a:rPr>
              <a:t></a:t>
            </a:r>
            <a:r>
              <a:rPr lang="en-US" altLang="el-GR" dirty="0"/>
              <a:t> k+1 </a:t>
            </a:r>
          </a:p>
          <a:p>
            <a:pPr lvl="2"/>
            <a:r>
              <a:rPr lang="el-GR" altLang="el-GR" dirty="0"/>
              <a:t>Αρκεί μία ορθή απάντηση</a:t>
            </a:r>
            <a:endParaRPr lang="en-US" altLang="el-GR" dirty="0"/>
          </a:p>
          <a:p>
            <a:pPr lvl="1"/>
            <a:r>
              <a:rPr lang="el-GR" altLang="el-GR" dirty="0"/>
              <a:t>Βυζαντινές αποτυχίες: </a:t>
            </a:r>
            <a:r>
              <a:rPr lang="en-US" altLang="el-GR" dirty="0"/>
              <a:t>N </a:t>
            </a:r>
            <a:r>
              <a:rPr lang="en-US" altLang="el-GR" dirty="0">
                <a:sym typeface="Symbol" pitchFamily="18" charset="2"/>
              </a:rPr>
              <a:t></a:t>
            </a:r>
            <a:r>
              <a:rPr lang="en-US" altLang="el-GR" dirty="0"/>
              <a:t> 2k+1</a:t>
            </a:r>
          </a:p>
          <a:p>
            <a:pPr lvl="2"/>
            <a:r>
              <a:rPr lang="el-GR" altLang="el-GR" dirty="0"/>
              <a:t>Οι ορθές απαντήσεις πρέπει να </a:t>
            </a:r>
            <a:r>
              <a:rPr lang="el-GR" altLang="el-GR" dirty="0" smtClean="0"/>
              <a:t>πλειοψηφούν</a:t>
            </a:r>
          </a:p>
          <a:p>
            <a:pPr lvl="2"/>
            <a:r>
              <a:rPr lang="el-GR" altLang="el-GR" dirty="0" smtClean="0"/>
              <a:t>Θεωρούμε ότι οι λανθασμένες μπορεί να είναι ίδιες</a:t>
            </a:r>
          </a:p>
          <a:p>
            <a:pPr lvl="2"/>
            <a:r>
              <a:rPr lang="el-GR" altLang="el-GR" dirty="0" smtClean="0"/>
              <a:t>Ουσιαστικά υποθέτουμε το χειρότερο αποτέλεσμα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520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9:</a:t>
            </a:r>
            <a:r>
              <a:rPr lang="el-GR" dirty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Παθητική παραγωγή αντιγράφων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Μοντέλο παθητικής παραγωγής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Ένας πρωτεύων/πολλοί εφεδρικοί εξυπηρετητές</a:t>
            </a:r>
          </a:p>
          <a:p>
            <a:r>
              <a:rPr lang="el-GR" altLang="el-GR" dirty="0" smtClean="0"/>
              <a:t>Οι πελάτες στέλνουν αιτήσεις στον πρωτεύοντα</a:t>
            </a:r>
          </a:p>
          <a:p>
            <a:r>
              <a:rPr lang="el-GR" altLang="el-GR" dirty="0" smtClean="0"/>
              <a:t>Οι εφεδρικοί συγχρονίζονται με τον πρωτεύοντα</a:t>
            </a:r>
          </a:p>
          <a:p>
            <a:pPr lvl="1"/>
            <a:r>
              <a:rPr lang="el-GR" altLang="el-GR" dirty="0" smtClean="0"/>
              <a:t>Αυτό απαιτεί κάποιο ανεξάρτητο πρωτόκολλο</a:t>
            </a:r>
          </a:p>
          <a:p>
            <a:r>
              <a:rPr lang="el-GR" altLang="el-GR" dirty="0" smtClean="0"/>
              <a:t>Σε περίπτωση αποτυχίας αναλαμβάνει εφεδρικός</a:t>
            </a:r>
          </a:p>
          <a:p>
            <a:pPr lvl="1"/>
            <a:r>
              <a:rPr lang="el-GR" altLang="el-GR" dirty="0" smtClean="0"/>
              <a:t>Χρειάζεται πάλι κάποιο πρωτόκολλο</a:t>
            </a:r>
          </a:p>
          <a:p>
            <a:pPr lvl="1"/>
            <a:r>
              <a:rPr lang="el-GR" altLang="el-GR" dirty="0" smtClean="0"/>
              <a:t>Πρέπει να ενημερωθούν και οι πελάτες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9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Παθητικός συγχρονισμός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Διαφορετικής φύσης </a:t>
            </a:r>
            <a:r>
              <a:rPr lang="el-GR" altLang="el-GR" dirty="0" smtClean="0"/>
              <a:t>πρόβλημα</a:t>
            </a:r>
            <a:endParaRPr lang="el-GR" altLang="el-GR" dirty="0"/>
          </a:p>
          <a:p>
            <a:pPr lvl="1"/>
            <a:r>
              <a:rPr lang="el-GR" altLang="el-GR" dirty="0" smtClean="0"/>
              <a:t>Ενεργή: ατομική </a:t>
            </a:r>
            <a:r>
              <a:rPr lang="el-GR" altLang="el-GR" dirty="0"/>
              <a:t>πολυεκπομπή</a:t>
            </a:r>
          </a:p>
          <a:p>
            <a:pPr lvl="1"/>
            <a:r>
              <a:rPr lang="el-GR" altLang="el-GR" dirty="0" smtClean="0"/>
              <a:t>Παθητική: συγχρονισμός με συντονιστή</a:t>
            </a:r>
            <a:endParaRPr lang="el-GR" altLang="el-GR" dirty="0"/>
          </a:p>
          <a:p>
            <a:r>
              <a:rPr lang="el-GR" altLang="el-GR" dirty="0" smtClean="0"/>
              <a:t>Πρωτόκολλα </a:t>
            </a:r>
            <a:r>
              <a:rPr lang="el-GR" altLang="el-GR" dirty="0"/>
              <a:t>παθητικής </a:t>
            </a:r>
            <a:r>
              <a:rPr lang="el-GR" altLang="el-GR" dirty="0" smtClean="0"/>
              <a:t>παραγωγής</a:t>
            </a:r>
          </a:p>
          <a:p>
            <a:pPr lvl="1"/>
            <a:r>
              <a:rPr lang="el-GR" altLang="el-GR" dirty="0" smtClean="0"/>
              <a:t>Συγχρονισμός εφεδρικών εξυπηρετητών</a:t>
            </a:r>
          </a:p>
          <a:p>
            <a:pPr lvl="2"/>
            <a:r>
              <a:rPr lang="el-GR" altLang="el-GR" dirty="0" smtClean="0"/>
              <a:t>Και ανάληψη ευθύνης συντονιστή</a:t>
            </a:r>
          </a:p>
          <a:p>
            <a:pPr lvl="1"/>
            <a:r>
              <a:rPr lang="el-GR" altLang="el-GR" dirty="0" smtClean="0"/>
              <a:t>Σύγχρονα </a:t>
            </a:r>
            <a:r>
              <a:rPr lang="el-GR" altLang="el-GR" dirty="0"/>
              <a:t>και ασύγχρονα </a:t>
            </a:r>
            <a:r>
              <a:rPr lang="el-GR" altLang="el-GR" dirty="0" smtClean="0"/>
              <a:t>πρωτόκολλα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099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Σύγχρονο πρωτόκολλο (1 από 3)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Υποθέσεις σύγχρονου πρωτοκόλλου</a:t>
            </a:r>
          </a:p>
          <a:p>
            <a:pPr lvl="1" eaLnBrk="1" hangingPunct="1"/>
            <a:r>
              <a:rPr lang="el-GR" altLang="el-GR" dirty="0" smtClean="0"/>
              <a:t>Δύο εξυπηρετητές </a:t>
            </a:r>
          </a:p>
          <a:p>
            <a:pPr lvl="2"/>
            <a:r>
              <a:rPr lang="el-GR" altLang="el-GR" dirty="0" smtClean="0"/>
              <a:t>Πρωτεύων (</a:t>
            </a:r>
            <a:r>
              <a:rPr lang="en-US" altLang="el-GR" dirty="0" smtClean="0"/>
              <a:t>PR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Εφεδρικός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BU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Αξιόπιστες συνδέσεις από σημείο σε σημείο</a:t>
            </a:r>
          </a:p>
          <a:p>
            <a:pPr lvl="2"/>
            <a:r>
              <a:rPr lang="el-GR" altLang="el-GR" dirty="0" smtClean="0"/>
              <a:t>Δεν χάνονται μηνύματα</a:t>
            </a:r>
          </a:p>
          <a:p>
            <a:pPr lvl="1" eaLnBrk="1" hangingPunct="1"/>
            <a:r>
              <a:rPr lang="el-GR" altLang="el-GR" dirty="0" smtClean="0"/>
              <a:t>Άνω φράγμα καθυστέρησης μηνυμάτων δ</a:t>
            </a:r>
          </a:p>
          <a:p>
            <a:pPr lvl="2"/>
            <a:r>
              <a:rPr lang="el-GR" altLang="el-GR" dirty="0" smtClean="0"/>
              <a:t>Το φράγμα είναι γνωστό</a:t>
            </a:r>
          </a:p>
          <a:p>
            <a:pPr lvl="1"/>
            <a:r>
              <a:rPr lang="el-GR" altLang="el-GR" dirty="0" smtClean="0"/>
              <a:t>Περιλαμβάνει και πρωτόκολλο αντικατάστασης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6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Σύγχρονο πρωτόκολλο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Απλό σύγχρονο πρωτόκολλο</a:t>
            </a:r>
            <a:endParaRPr lang="en-US" altLang="el-GR" dirty="0"/>
          </a:p>
          <a:p>
            <a:pPr lvl="1"/>
            <a:r>
              <a:rPr lang="el-GR" altLang="el-GR" dirty="0"/>
              <a:t>Ένας πελάτης στέλνει μία αίτηση στον </a:t>
            </a:r>
            <a:r>
              <a:rPr lang="en-US" altLang="el-GR" dirty="0"/>
              <a:t>PR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PR </a:t>
            </a:r>
            <a:r>
              <a:rPr lang="el-GR" altLang="el-GR" dirty="0" smtClean="0"/>
              <a:t>επεξεργάζεται την αίτηση και</a:t>
            </a:r>
            <a:endParaRPr lang="el-GR" altLang="el-GR" dirty="0"/>
          </a:p>
          <a:p>
            <a:pPr lvl="2"/>
            <a:r>
              <a:rPr lang="el-GR" altLang="el-GR" dirty="0"/>
              <a:t>Ενημερώνει τον </a:t>
            </a:r>
            <a:r>
              <a:rPr lang="en-US" altLang="el-GR" dirty="0"/>
              <a:t>BU</a:t>
            </a:r>
            <a:r>
              <a:rPr lang="el-GR" altLang="el-GR" dirty="0"/>
              <a:t> για την νέα κατάσταση</a:t>
            </a:r>
          </a:p>
          <a:p>
            <a:pPr lvl="2"/>
            <a:r>
              <a:rPr lang="el-GR" altLang="el-GR" dirty="0"/>
              <a:t>Αποκρίνεται στον πελάτη (δεν περιμένει τον </a:t>
            </a:r>
            <a:r>
              <a:rPr lang="en-US" altLang="el-GR" dirty="0"/>
              <a:t>BU)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BU</a:t>
            </a:r>
            <a:r>
              <a:rPr lang="el-GR" altLang="el-GR" dirty="0"/>
              <a:t> ενημερώνει την κατάστασή </a:t>
            </a:r>
            <a:r>
              <a:rPr lang="el-GR" altLang="el-GR" dirty="0" smtClean="0"/>
              <a:t>του</a:t>
            </a:r>
            <a:endParaRPr lang="en-US" altLang="el-GR" dirty="0"/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PR</a:t>
            </a:r>
            <a:r>
              <a:rPr lang="el-GR" altLang="el-GR" dirty="0"/>
              <a:t> στέλνει μηνύματα στον </a:t>
            </a:r>
            <a:r>
              <a:rPr lang="en-US" altLang="el-GR" dirty="0"/>
              <a:t>BU</a:t>
            </a:r>
            <a:r>
              <a:rPr lang="el-GR" altLang="el-GR" dirty="0"/>
              <a:t> κάθε τ </a:t>
            </a:r>
            <a:r>
              <a:rPr lang="en-US" altLang="el-GR" dirty="0"/>
              <a:t>sec</a:t>
            </a:r>
          </a:p>
          <a:p>
            <a:pPr lvl="1"/>
            <a:r>
              <a:rPr lang="el-GR" altLang="el-GR" dirty="0"/>
              <a:t>Αν ο </a:t>
            </a:r>
            <a:r>
              <a:rPr lang="en-US" altLang="el-GR" dirty="0"/>
              <a:t>BU</a:t>
            </a:r>
            <a:r>
              <a:rPr lang="el-GR" altLang="el-GR" dirty="0"/>
              <a:t> δεν λάβει μήνυμα για </a:t>
            </a:r>
            <a:r>
              <a:rPr lang="en-US" altLang="el-GR" dirty="0"/>
              <a:t>τ + δ sec</a:t>
            </a:r>
          </a:p>
          <a:p>
            <a:pPr lvl="2"/>
            <a:r>
              <a:rPr lang="el-GR" altLang="el-GR" dirty="0"/>
              <a:t>Αναλαμβάνει </a:t>
            </a:r>
            <a:r>
              <a:rPr lang="el-GR" altLang="el-GR" dirty="0" smtClean="0"/>
              <a:t>ως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</a:t>
            </a:r>
            <a:r>
              <a:rPr lang="el-GR" altLang="el-GR" dirty="0"/>
              <a:t>ενημερώνοντας τους </a:t>
            </a:r>
            <a:r>
              <a:rPr lang="el-GR" altLang="el-GR" dirty="0" smtClean="0"/>
              <a:t>πελάτες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770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Σύγχρονο πρωτόκολλο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44037" name="Picture 7" descr="Παράδειγμα σύγχρονου πρωτοκόλλου παθητικής παραγωγής αντιγράφων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7"/>
          <a:stretch/>
        </p:blipFill>
        <p:spPr bwMode="auto">
          <a:xfrm>
            <a:off x="2314575" y="1216355"/>
            <a:ext cx="4514850" cy="22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395288" y="3500438"/>
            <a:ext cx="8382000" cy="287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σύγχρονου πρωτοκόλλου</a:t>
            </a:r>
          </a:p>
          <a:p>
            <a:pPr lvl="1" eaLnBrk="1" hangingPunct="1"/>
            <a:r>
              <a:rPr lang="el-GR" altLang="el-GR" dirty="0" smtClean="0"/>
              <a:t>Ο εφεδρικός ενημερώνεται μετά τον πρωτεύοντα</a:t>
            </a:r>
          </a:p>
          <a:p>
            <a:pPr lvl="2" eaLnBrk="1" hangingPunct="1"/>
            <a:r>
              <a:rPr lang="el-GR" altLang="el-GR" dirty="0" smtClean="0"/>
              <a:t>Ο πρωτεύοντας δεν περιμένει επιβεβαίωση</a:t>
            </a:r>
          </a:p>
          <a:p>
            <a:pPr lvl="1" eaLnBrk="1" hangingPunct="1"/>
            <a:r>
              <a:rPr lang="el-GR" altLang="el-GR" dirty="0" smtClean="0"/>
              <a:t>Τα περιοδικά μηνύματα με διακεκομμένες γραμμές</a:t>
            </a:r>
          </a:p>
          <a:p>
            <a:pPr lvl="1" eaLnBrk="1" hangingPunct="1"/>
            <a:r>
              <a:rPr lang="el-GR" altLang="el-GR" dirty="0" smtClean="0"/>
              <a:t>Αν αργήσουν πάνω από τ+δ, αποτυχία πρωτεύοντος</a:t>
            </a:r>
          </a:p>
          <a:p>
            <a:pPr lvl="1" eaLnBrk="1" hangingPunct="1"/>
            <a:r>
              <a:rPr lang="el-GR" altLang="el-GR" dirty="0" smtClean="0"/>
              <a:t>Αναλαμβάνει αυτόματα ο εφεδρικός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3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Ασύγχρονο πρωτόκολλο (1 από 3)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599"/>
            <a:ext cx="8382000" cy="335354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Απλό ασύγχρονο πρωτόκολλο (χωρίς άνω όριο δ)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Ένας πελάτης στέλνει μία αίτηση στον </a:t>
            </a:r>
            <a:r>
              <a:rPr lang="en-US" altLang="el-GR" dirty="0" smtClean="0"/>
              <a:t>PR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PR </a:t>
            </a:r>
            <a:r>
              <a:rPr lang="el-GR" altLang="el-GR" dirty="0" smtClean="0"/>
              <a:t>όταν λάβει μία αίτηση την επεξεργάζεται και</a:t>
            </a:r>
          </a:p>
          <a:p>
            <a:pPr lvl="2" eaLnBrk="1" hangingPunct="1"/>
            <a:r>
              <a:rPr lang="el-GR" altLang="el-GR" dirty="0" smtClean="0"/>
              <a:t>Ενημερώνει τον </a:t>
            </a:r>
            <a:r>
              <a:rPr lang="en-US" altLang="el-GR" dirty="0" smtClean="0"/>
              <a:t>BU</a:t>
            </a:r>
            <a:r>
              <a:rPr lang="el-GR" altLang="el-GR" dirty="0" smtClean="0"/>
              <a:t> για την νέα κατάσταση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BU</a:t>
            </a:r>
            <a:r>
              <a:rPr lang="el-GR" altLang="el-GR" dirty="0" smtClean="0"/>
              <a:t> ενημερώνει την κατάστασή του</a:t>
            </a:r>
          </a:p>
          <a:p>
            <a:pPr lvl="2" eaLnBrk="1" hangingPunct="1"/>
            <a:r>
              <a:rPr lang="el-GR" altLang="el-GR" dirty="0" smtClean="0"/>
              <a:t>Αποκρίνεται στον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όταν είναι έτοιμος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στέλνει την απόκριση στον πελάτη</a:t>
            </a:r>
          </a:p>
        </p:txBody>
      </p:sp>
      <p:pic>
        <p:nvPicPr>
          <p:cNvPr id="45061" name="Picture 7" descr="Παράδειγμα ασύγχρονου πρωτοκόλλου παθητικής παραγωγής αντιγράφ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602311"/>
            <a:ext cx="30765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72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Ασύγχρονο πρωτόκολλο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46083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Αντιμετώπιση κατάρρευσης του </a:t>
            </a:r>
            <a:r>
              <a:rPr lang="en-US" altLang="el-GR" dirty="0" smtClean="0"/>
              <a:t>PR</a:t>
            </a:r>
          </a:p>
          <a:p>
            <a:pPr lvl="1" eaLnBrk="1" hangingPunct="1"/>
            <a:r>
              <a:rPr lang="el-GR" altLang="el-GR" dirty="0" smtClean="0"/>
              <a:t>Ο πελάτης δεν λαμβάνει έγκαιρη απάντηση</a:t>
            </a:r>
          </a:p>
          <a:p>
            <a:pPr lvl="1" eaLnBrk="1" hangingPunct="1"/>
            <a:r>
              <a:rPr lang="el-GR" altLang="el-GR" dirty="0" smtClean="0"/>
              <a:t>Η δουλειά μπορεί να έχει γίνει ήδη ή όχι </a:t>
            </a:r>
          </a:p>
          <a:p>
            <a:pPr lvl="2"/>
            <a:r>
              <a:rPr lang="el-GR" altLang="el-GR" dirty="0" smtClean="0"/>
              <a:t>Σε </a:t>
            </a:r>
            <a:r>
              <a:rPr lang="en-US" altLang="el-GR" dirty="0" smtClean="0"/>
              <a:t>PR</a:t>
            </a:r>
            <a:r>
              <a:rPr lang="el-GR" altLang="el-GR" dirty="0" smtClean="0"/>
              <a:t> και ίσως και σε </a:t>
            </a:r>
            <a:r>
              <a:rPr lang="en-US" altLang="el-GR" dirty="0" smtClean="0"/>
              <a:t>BU</a:t>
            </a:r>
          </a:p>
          <a:p>
            <a:pPr lvl="1" eaLnBrk="1" hangingPunct="1"/>
            <a:r>
              <a:rPr lang="el-GR" altLang="el-GR" dirty="0" smtClean="0"/>
              <a:t>Η επανάληψη δουλειάς αποφεύγεται δύσκολα</a:t>
            </a:r>
          </a:p>
          <a:p>
            <a:pPr lvl="2" eaLnBrk="1" hangingPunct="1"/>
            <a:r>
              <a:rPr lang="el-GR" altLang="el-GR" dirty="0" smtClean="0"/>
              <a:t>Χρήση αναγνωριστικών μηνυμάτων</a:t>
            </a:r>
          </a:p>
          <a:p>
            <a:pPr lvl="2" eaLnBrk="1" hangingPunct="1"/>
            <a:r>
              <a:rPr lang="el-GR" altLang="el-GR" dirty="0" smtClean="0"/>
              <a:t>Διάκριση των επαναλήψεων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7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Ασύγχρονο πρωτόκολλο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Πότε αναλαμβάνει ο εφεδρικός</a:t>
            </a:r>
            <a:r>
              <a:rPr lang="el-GR" altLang="el-GR" dirty="0" smtClean="0"/>
              <a:t>;</a:t>
            </a:r>
            <a:endParaRPr lang="el-GR" altLang="el-GR" dirty="0"/>
          </a:p>
          <a:p>
            <a:pPr lvl="1"/>
            <a:r>
              <a:rPr lang="el-GR" altLang="el-GR" dirty="0"/>
              <a:t>Περιοδική αποστολή μηνυμάτων στον </a:t>
            </a:r>
            <a:r>
              <a:rPr lang="en-US" altLang="el-GR" dirty="0" smtClean="0"/>
              <a:t>PR</a:t>
            </a:r>
            <a:endParaRPr lang="el-GR" altLang="el-GR" dirty="0"/>
          </a:p>
          <a:p>
            <a:pPr lvl="1"/>
            <a:r>
              <a:rPr lang="el-GR" altLang="el-GR" dirty="0"/>
              <a:t>Αν δεν λάβει </a:t>
            </a:r>
            <a:r>
              <a:rPr lang="el-GR" altLang="el-GR" dirty="0" smtClean="0"/>
              <a:t>απάντηση</a:t>
            </a:r>
            <a:r>
              <a:rPr lang="el-GR" altLang="el-GR" dirty="0"/>
              <a:t>, αναλαμβάνει </a:t>
            </a:r>
            <a:r>
              <a:rPr lang="el-GR" altLang="el-GR" dirty="0" smtClean="0"/>
              <a:t>πρωτεύων</a:t>
            </a:r>
            <a:endParaRPr lang="el-GR" altLang="el-GR" dirty="0"/>
          </a:p>
          <a:p>
            <a:pPr lvl="1"/>
            <a:r>
              <a:rPr lang="el-GR" altLang="el-GR" dirty="0" smtClean="0"/>
              <a:t>Καθυστέρηση &lt;&gt; αποτυχία </a:t>
            </a:r>
            <a:r>
              <a:rPr lang="el-GR" altLang="el-GR" dirty="0"/>
              <a:t>όμως!</a:t>
            </a:r>
          </a:p>
          <a:p>
            <a:pPr lvl="2"/>
            <a:r>
              <a:rPr lang="el-GR" altLang="el-GR" dirty="0"/>
              <a:t>Μπορεί απλά ο πρωτεύων να είναι φορτωμένος</a:t>
            </a:r>
            <a:endParaRPr lang="en-US" altLang="el-GR" dirty="0"/>
          </a:p>
          <a:p>
            <a:pPr lvl="1"/>
            <a:r>
              <a:rPr lang="el-GR" altLang="el-GR" dirty="0" smtClean="0"/>
              <a:t>Πιο δύσκολα με </a:t>
            </a:r>
            <a:r>
              <a:rPr lang="el-GR" altLang="el-GR" dirty="0"/>
              <a:t>πολλούς </a:t>
            </a:r>
            <a:r>
              <a:rPr lang="el-GR" altLang="el-GR" dirty="0" smtClean="0"/>
              <a:t>εφεδρικούς</a:t>
            </a:r>
            <a:endParaRPr lang="el-GR" altLang="el-GR" dirty="0"/>
          </a:p>
          <a:p>
            <a:pPr lvl="2"/>
            <a:r>
              <a:rPr lang="el-GR" altLang="el-GR" dirty="0"/>
              <a:t>Χρειαζόμαστε κατανεμημένη </a:t>
            </a:r>
            <a:r>
              <a:rPr lang="el-GR" altLang="el-GR" dirty="0" smtClean="0"/>
              <a:t>συμφωνία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524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Ενεργητική ή παθητική; (1 από 2)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Παθητική παραγωγή αντιγράφων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Εντοπισμός βλαβών και ανάκαμψη</a:t>
            </a:r>
          </a:p>
          <a:p>
            <a:pPr lvl="1" eaLnBrk="1" hangingPunct="1"/>
            <a:r>
              <a:rPr lang="el-GR" altLang="el-GR" dirty="0" smtClean="0"/>
              <a:t>Λιγότερα αντίγραφα των πόρων</a:t>
            </a:r>
          </a:p>
          <a:p>
            <a:pPr lvl="1" eaLnBrk="1" hangingPunct="1"/>
            <a:r>
              <a:rPr lang="el-GR" altLang="el-GR" dirty="0" smtClean="0"/>
              <a:t>Μηνύματα μόνο με τα εφεδρικά αντίγραφα</a:t>
            </a:r>
          </a:p>
          <a:p>
            <a:pPr lvl="1" eaLnBrk="1" hangingPunct="1"/>
            <a:r>
              <a:rPr lang="el-GR" altLang="el-GR" dirty="0" smtClean="0"/>
              <a:t>Απαιτεί συνεπή σημεία ελέγχου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Δεν αντιμετωπίζει Βυζαντινές βλάβες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3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Ενεργητική ή παθητική;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Ενεργή παραγωγή αντιγράφων</a:t>
            </a:r>
          </a:p>
          <a:p>
            <a:pPr lvl="1"/>
            <a:r>
              <a:rPr lang="el-GR" altLang="el-GR" dirty="0"/>
              <a:t>Απόκρυψη βλαβών με ψηφοφορία</a:t>
            </a:r>
            <a:endParaRPr lang="en-US" altLang="el-GR" dirty="0"/>
          </a:p>
          <a:p>
            <a:pPr lvl="1"/>
            <a:r>
              <a:rPr lang="el-GR" altLang="el-GR" dirty="0"/>
              <a:t>Περισσότερα αντίγραφα πόρων</a:t>
            </a:r>
            <a:endParaRPr lang="en-US" altLang="el-GR" dirty="0"/>
          </a:p>
          <a:p>
            <a:pPr lvl="1"/>
            <a:r>
              <a:rPr lang="el-GR" altLang="el-GR" dirty="0"/>
              <a:t>Μηνύματα με κάθε ενεργό αντίγραφο</a:t>
            </a:r>
            <a:endParaRPr lang="en-US" altLang="el-GR" dirty="0"/>
          </a:p>
          <a:p>
            <a:pPr lvl="1"/>
            <a:r>
              <a:rPr lang="el-GR" altLang="el-GR" dirty="0"/>
              <a:t>Απαιτεί ατομική πολυεκπομπή</a:t>
            </a:r>
            <a:endParaRPr lang="en-US" altLang="el-GR" dirty="0"/>
          </a:p>
          <a:p>
            <a:pPr lvl="1"/>
            <a:r>
              <a:rPr lang="el-GR" altLang="el-GR" dirty="0"/>
              <a:t>Αντιμετωπίζει και Βυζαντινές </a:t>
            </a:r>
            <a:r>
              <a:rPr lang="el-GR" altLang="el-GR" dirty="0" smtClean="0"/>
              <a:t>βλάβες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3431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Αποκατάσταση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9:</a:t>
            </a:r>
            <a:r>
              <a:rPr lang="el-GR" dirty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αποκατάστασης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Απόκρυψη ή αποκατάσταση βλαβών;</a:t>
            </a:r>
          </a:p>
          <a:p>
            <a:pPr lvl="1" eaLnBrk="1" hangingPunct="1"/>
            <a:r>
              <a:rPr lang="el-GR" altLang="el-GR" dirty="0" smtClean="0"/>
              <a:t>Ενεργή παραγωγή: απόκρυψη</a:t>
            </a:r>
          </a:p>
          <a:p>
            <a:pPr lvl="1" eaLnBrk="1" hangingPunct="1"/>
            <a:r>
              <a:rPr lang="el-GR" altLang="el-GR" dirty="0" smtClean="0"/>
              <a:t>Παθητική παραγωγή: αποκατάσταση</a:t>
            </a:r>
          </a:p>
          <a:p>
            <a:pPr eaLnBrk="1" hangingPunct="1"/>
            <a:r>
              <a:rPr lang="el-GR" altLang="el-GR" dirty="0" smtClean="0"/>
              <a:t>Τύποι αποκατάστασης</a:t>
            </a:r>
          </a:p>
          <a:p>
            <a:pPr lvl="1" eaLnBrk="1" hangingPunct="1"/>
            <a:r>
              <a:rPr lang="el-GR" altLang="el-GR" dirty="0" smtClean="0"/>
              <a:t>Αντίστροφη (</a:t>
            </a:r>
            <a:r>
              <a:rPr lang="en-US" altLang="el-GR" dirty="0" smtClean="0"/>
              <a:t>backward recovery)</a:t>
            </a:r>
          </a:p>
          <a:p>
            <a:pPr lvl="2" eaLnBrk="1" hangingPunct="1"/>
            <a:r>
              <a:rPr lang="el-GR" altLang="el-GR" dirty="0" smtClean="0"/>
              <a:t>Κατάλληλη για απρόβλεπτες βλάβες</a:t>
            </a:r>
          </a:p>
          <a:p>
            <a:pPr lvl="1" eaLnBrk="1" hangingPunct="1"/>
            <a:r>
              <a:rPr lang="el-GR" altLang="el-GR" dirty="0" smtClean="0"/>
              <a:t>Ευθεία</a:t>
            </a:r>
            <a:r>
              <a:rPr lang="en-US" altLang="el-GR" dirty="0" smtClean="0"/>
              <a:t> (forward recovery)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Κατάλληλη για προβλέψιμες βλάβες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25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αποκατάσταση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Αντίστροφη αποκατάσταση</a:t>
            </a:r>
          </a:p>
          <a:p>
            <a:pPr lvl="1"/>
            <a:r>
              <a:rPr lang="el-GR" altLang="el-GR" dirty="0"/>
              <a:t>Περιοδική αποθήκευση </a:t>
            </a:r>
            <a:r>
              <a:rPr lang="el-GR" altLang="el-GR" dirty="0" smtClean="0"/>
              <a:t>κατάστασης συστήματος</a:t>
            </a:r>
            <a:endParaRPr lang="el-GR" altLang="el-GR" dirty="0"/>
          </a:p>
          <a:p>
            <a:pPr lvl="2"/>
            <a:r>
              <a:rPr lang="el-GR" altLang="el-GR" dirty="0"/>
              <a:t>Σημείο ελέγχου (</a:t>
            </a:r>
            <a:r>
              <a:rPr lang="en-US" altLang="el-GR" dirty="0"/>
              <a:t>checkpoint)</a:t>
            </a:r>
            <a:endParaRPr lang="el-GR" altLang="el-GR" dirty="0"/>
          </a:p>
          <a:p>
            <a:pPr lvl="1"/>
            <a:r>
              <a:rPr lang="el-GR" altLang="el-GR" dirty="0"/>
              <a:t>Επαναφορά στο τελευταίο σημείο ελέγχου</a:t>
            </a:r>
          </a:p>
          <a:p>
            <a:pPr lvl="1"/>
            <a:r>
              <a:rPr lang="el-GR" altLang="el-GR" dirty="0"/>
              <a:t>Οι ενδιάμεσες αλλαγές κατάστασης </a:t>
            </a:r>
            <a:r>
              <a:rPr lang="el-GR" altLang="el-GR" dirty="0" smtClean="0"/>
              <a:t>χάνονται</a:t>
            </a:r>
          </a:p>
          <a:p>
            <a:r>
              <a:rPr lang="el-GR" altLang="el-GR" dirty="0"/>
              <a:t>Πολυεκπομπή κατάστασης σε </a:t>
            </a:r>
            <a:r>
              <a:rPr lang="el-GR" altLang="el-GR" dirty="0" smtClean="0"/>
              <a:t>εφεδρικούς</a:t>
            </a:r>
            <a:endParaRPr lang="en-US" altLang="el-GR" dirty="0"/>
          </a:p>
          <a:p>
            <a:pPr lvl="1"/>
            <a:r>
              <a:rPr lang="el-GR" altLang="el-GR" dirty="0"/>
              <a:t>Η πιο προφανής προσέγγιση</a:t>
            </a:r>
          </a:p>
          <a:p>
            <a:pPr lvl="1"/>
            <a:r>
              <a:rPr lang="el-GR" altLang="el-GR" dirty="0"/>
              <a:t>Εισάγει πολλή κίνηση στο </a:t>
            </a:r>
            <a:r>
              <a:rPr lang="el-GR" altLang="el-GR" dirty="0" smtClean="0"/>
              <a:t>δίκτυο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5713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Αντίστροφη αποκατάσταση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altLang="el-GR" dirty="0" smtClean="0"/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Αποθήκευση σε σταθερή αποθήκη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πιο συνηθισμένη προσέγγιση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Συνήθως υλοποιείται με συστοιχίες </a:t>
            </a:r>
            <a:r>
              <a:rPr lang="en-US" altLang="el-GR" dirty="0" smtClean="0"/>
              <a:t>RAID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Σκιώδεις σελίδες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Έλεγχος κατάστασης ανάμεσα σε σημεία ελέγχου</a:t>
            </a:r>
          </a:p>
          <a:p>
            <a:pPr lvl="1" eaLnBrk="1" hangingPunct="1"/>
            <a:r>
              <a:rPr lang="el-GR" altLang="el-GR" dirty="0" smtClean="0"/>
              <a:t>Κάθε σελίδα που τροποποιείται αντιγράφεται</a:t>
            </a:r>
          </a:p>
          <a:p>
            <a:pPr lvl="1" eaLnBrk="1" hangingPunct="1"/>
            <a:r>
              <a:rPr lang="el-GR" altLang="el-GR" smtClean="0"/>
              <a:t>Σε αποτυχία </a:t>
            </a:r>
            <a:r>
              <a:rPr lang="el-GR" altLang="el-GR" dirty="0" smtClean="0"/>
              <a:t>επανερχόμαστε στις παλιές σελίδες</a:t>
            </a:r>
          </a:p>
          <a:p>
            <a:pPr lvl="1" eaLnBrk="1" hangingPunct="1"/>
            <a:r>
              <a:rPr lang="el-GR" altLang="el-GR" dirty="0" smtClean="0"/>
              <a:t>Σε επιτυχία χρησιμοποιούνται οι νέες σελίδες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5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Ευθεία αποκατάσταση </a:t>
            </a:r>
            <a:r>
              <a:rPr lang="el-GR" dirty="0"/>
              <a:t>(1 από </a:t>
            </a:r>
            <a:r>
              <a:rPr lang="el-GR" dirty="0" smtClean="0"/>
              <a:t>2)</a:t>
            </a:r>
            <a:endParaRPr lang="el-GR" altLang="el-GR" dirty="0" smtClean="0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Διορατική εκτέλεση με επαναφορά</a:t>
            </a:r>
          </a:p>
          <a:p>
            <a:pPr lvl="1" eaLnBrk="1" hangingPunct="1"/>
            <a:r>
              <a:rPr lang="el-GR" altLang="el-GR" dirty="0" smtClean="0"/>
              <a:t>Ταυτόχρονη εκτέλεση όλων των διεργασιών</a:t>
            </a:r>
          </a:p>
          <a:p>
            <a:pPr lvl="1" eaLnBrk="1" hangingPunct="1"/>
            <a:r>
              <a:rPr lang="el-GR" altLang="el-GR" dirty="0" smtClean="0"/>
              <a:t>Σε κάθε σημείο ελέγχου συγκρίνεται η κατάσταση</a:t>
            </a:r>
          </a:p>
          <a:p>
            <a:pPr lvl="1" eaLnBrk="1" hangingPunct="1"/>
            <a:r>
              <a:rPr lang="el-GR" altLang="el-GR" dirty="0" smtClean="0"/>
              <a:t>Αν κάποια κατάσταση πλειοψηφεί</a:t>
            </a:r>
          </a:p>
          <a:p>
            <a:pPr lvl="2" eaLnBrk="1" hangingPunct="1"/>
            <a:r>
              <a:rPr lang="el-GR" altLang="el-GR" dirty="0" smtClean="0"/>
              <a:t>Το αποτέλεσμα αποθηκεύεται στη σταθερή αποθήκη</a:t>
            </a:r>
          </a:p>
          <a:p>
            <a:pPr lvl="2" eaLnBrk="1" hangingPunct="1"/>
            <a:r>
              <a:rPr lang="el-GR" altLang="el-GR" dirty="0" smtClean="0"/>
              <a:t>Οι διεργασίες συνεχίζουν από αυτό το αποτέλεσμα</a:t>
            </a:r>
          </a:p>
          <a:p>
            <a:pPr lvl="1" eaLnBrk="1" hangingPunct="1"/>
            <a:r>
              <a:rPr lang="el-GR" altLang="el-GR" dirty="0" smtClean="0"/>
              <a:t>Αν δεν πλειοψηφεί καμία κατάσταση</a:t>
            </a:r>
          </a:p>
          <a:p>
            <a:pPr lvl="2" eaLnBrk="1" hangingPunct="1"/>
            <a:r>
              <a:rPr lang="el-GR" altLang="el-GR" dirty="0" smtClean="0"/>
              <a:t>Οι διεργασίες συνεχίζουν από το τελευταίο σημείο ελέγχου</a:t>
            </a:r>
          </a:p>
          <a:p>
            <a:pPr lvl="2" eaLnBrk="1" hangingPunct="1"/>
            <a:r>
              <a:rPr lang="el-GR" altLang="el-GR" dirty="0" smtClean="0"/>
              <a:t>Μία νέα εκτελείται από το προηγούμενο σημείο ελέγχου</a:t>
            </a:r>
          </a:p>
          <a:p>
            <a:pPr lvl="2" eaLnBrk="1" hangingPunct="1"/>
            <a:r>
              <a:rPr lang="el-GR" altLang="el-GR" dirty="0" smtClean="0"/>
              <a:t>Η νέα διεργασία δίνει το σωστό αποτέλεσμα (πλειοψηφία)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8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εννοιών βλάβη, σφάλμα, αποτυχία και των διαφόρων τύπων βλαβών.</a:t>
            </a:r>
          </a:p>
          <a:p>
            <a:r>
              <a:rPr lang="el-GR" altLang="el-GR" dirty="0" smtClean="0"/>
              <a:t>Εισαγωγή στις βασικές τεχνικές ανοχής βλαβών μέσω πλεονασμού.</a:t>
            </a:r>
          </a:p>
          <a:p>
            <a:r>
              <a:rPr lang="el-GR" altLang="el-GR" dirty="0" smtClean="0"/>
              <a:t>Κατανόηση των διαφορετικών μεθόδων παραγωγής αντιγράφων και αποκατάστασης.</a:t>
            </a:r>
            <a:endParaRPr lang="el-GR" altLang="el-GR" dirty="0"/>
          </a:p>
          <a:p>
            <a:r>
              <a:rPr lang="el-GR" altLang="el-GR" dirty="0" smtClean="0"/>
              <a:t>Εισαγωγή στα προβλήματα κατανεμημένης συμφωνίας.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Ευθεία αποκατάσταση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l-GR" altLang="el-GR" dirty="0" smtClean="0"/>
          </a:p>
        </p:txBody>
      </p:sp>
      <p:pic>
        <p:nvPicPr>
          <p:cNvPr id="51205" name="Picture 7" descr="Παράδειγμα διορατικής εκτέλε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196752"/>
            <a:ext cx="3794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ευθείας αποκατάστασης</a:t>
            </a:r>
          </a:p>
          <a:p>
            <a:pPr lvl="1" eaLnBrk="1" hangingPunct="1"/>
            <a:r>
              <a:rPr lang="el-GR" altLang="el-GR" dirty="0" smtClean="0"/>
              <a:t>Οι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Y</a:t>
            </a:r>
            <a:r>
              <a:rPr lang="el-GR" altLang="el-GR" dirty="0" smtClean="0"/>
              <a:t> διαφωνούν μετά το </a:t>
            </a:r>
            <a:r>
              <a:rPr lang="en-US" altLang="el-GR" dirty="0" smtClean="0"/>
              <a:t>I</a:t>
            </a:r>
            <a:r>
              <a:rPr lang="en-US" altLang="el-GR" baseline="-25000" dirty="0" smtClean="0"/>
              <a:t>i</a:t>
            </a:r>
            <a:endParaRPr lang="el-GR" altLang="el-GR" baseline="-25000" dirty="0" smtClean="0"/>
          </a:p>
          <a:p>
            <a:pPr lvl="1"/>
            <a:r>
              <a:rPr lang="el-GR" altLang="el-GR" dirty="0" smtClean="0"/>
              <a:t>Νέα διεργασία στον </a:t>
            </a:r>
            <a:r>
              <a:rPr lang="en-US" altLang="el-GR" dirty="0"/>
              <a:t>Z </a:t>
            </a:r>
            <a:r>
              <a:rPr lang="el-GR" altLang="el-GR" dirty="0" smtClean="0"/>
              <a:t>για να δώσει πλειοψηφία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νέα βρίσκεται ένα βήμα πίσω από τις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6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Κατανεμημένη συμφωνία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9:</a:t>
            </a:r>
            <a:r>
              <a:rPr lang="el-GR" dirty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Πρωτόκολλα συμφωνίας (1 από 4)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Προβλήματα κατανεμημένης συμφωνίας</a:t>
            </a:r>
          </a:p>
          <a:p>
            <a:pPr lvl="1" eaLnBrk="1" hangingPunct="1"/>
            <a:r>
              <a:rPr lang="el-GR" altLang="el-GR" dirty="0" smtClean="0"/>
              <a:t>Επίτευξη συμφωνίας σε σύνολο διεργασιών</a:t>
            </a:r>
          </a:p>
          <a:p>
            <a:pPr lvl="2" eaLnBrk="1" hangingPunct="1"/>
            <a:r>
              <a:rPr lang="el-GR" altLang="el-GR" dirty="0" smtClean="0"/>
              <a:t>Εκλογή αρχηγού, συναλλαγές, συγχρονισμός</a:t>
            </a:r>
          </a:p>
          <a:p>
            <a:pPr lvl="1" eaLnBrk="1" hangingPunct="1"/>
            <a:r>
              <a:rPr lang="el-GR" altLang="el-GR" dirty="0" smtClean="0"/>
              <a:t>Προβλήματα: βλάβες επικοινωνίας και διεργασιών</a:t>
            </a:r>
          </a:p>
          <a:p>
            <a:pPr eaLnBrk="1" hangingPunct="1"/>
            <a:r>
              <a:rPr lang="el-GR" altLang="el-GR" dirty="0" smtClean="0"/>
              <a:t>Βασικό πρωτόκολλο κατανεμημένης συμφωνίας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Κάθε διεργασία στέλνει την απόφαση της σε όλους</a:t>
            </a:r>
          </a:p>
          <a:p>
            <a:pPr lvl="1" eaLnBrk="1" hangingPunct="1"/>
            <a:r>
              <a:rPr lang="el-GR" altLang="el-GR" dirty="0" smtClean="0"/>
              <a:t>Κάθε διεργασία αποφασίζει κατά πλειοψηφία</a:t>
            </a:r>
          </a:p>
          <a:p>
            <a:pPr lvl="2" eaLnBrk="1" hangingPunct="1"/>
            <a:r>
              <a:rPr lang="el-GR" altLang="el-GR" dirty="0" smtClean="0"/>
              <a:t>Συνεκτιμά τις αποφάσεις των άλλων και τη δική 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2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Πρωτόκολλα συμφωνίας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Απαιτήσεις ορθότητας πρωτοκόλλου</a:t>
            </a:r>
          </a:p>
          <a:p>
            <a:pPr lvl="1"/>
            <a:r>
              <a:rPr lang="el-GR" altLang="el-GR" dirty="0"/>
              <a:t>Συνέπεια: </a:t>
            </a:r>
            <a:r>
              <a:rPr lang="el-GR" altLang="el-GR" dirty="0" smtClean="0"/>
              <a:t>οι </a:t>
            </a:r>
            <a:r>
              <a:rPr lang="el-GR" altLang="el-GR" dirty="0"/>
              <a:t>ορθές </a:t>
            </a:r>
            <a:r>
              <a:rPr lang="el-GR" altLang="el-GR" dirty="0" smtClean="0"/>
              <a:t>διεργασίες λαμβάνουν ίδια </a:t>
            </a:r>
            <a:r>
              <a:rPr lang="el-GR" altLang="el-GR" dirty="0"/>
              <a:t>απόφαση</a:t>
            </a:r>
          </a:p>
          <a:p>
            <a:pPr lvl="1"/>
            <a:r>
              <a:rPr lang="el-GR" altLang="el-GR" dirty="0"/>
              <a:t>Εγκυρότητα: λαμβάνεται </a:t>
            </a:r>
            <a:r>
              <a:rPr lang="el-GR" altLang="el-GR" dirty="0" smtClean="0"/>
              <a:t>απόφαση μιας ορθής </a:t>
            </a:r>
            <a:r>
              <a:rPr lang="el-GR" altLang="el-GR" dirty="0"/>
              <a:t>διεργασίας</a:t>
            </a:r>
          </a:p>
          <a:p>
            <a:pPr lvl="1"/>
            <a:r>
              <a:rPr lang="el-GR" altLang="el-GR" dirty="0"/>
              <a:t>Τερματισμός: </a:t>
            </a:r>
            <a:r>
              <a:rPr lang="el-GR" altLang="el-GR" dirty="0" smtClean="0"/>
              <a:t>λήψη απόφασης </a:t>
            </a:r>
            <a:r>
              <a:rPr lang="el-GR" altLang="el-GR" dirty="0"/>
              <a:t>σε πεπερασμένα </a:t>
            </a:r>
            <a:r>
              <a:rPr lang="el-GR" altLang="el-GR" dirty="0" smtClean="0"/>
              <a:t>βήματα</a:t>
            </a:r>
          </a:p>
          <a:p>
            <a:r>
              <a:rPr lang="el-GR" altLang="el-GR" dirty="0"/>
              <a:t>Πιθανές υποθέσεις για το σύστημα</a:t>
            </a:r>
          </a:p>
          <a:p>
            <a:pPr lvl="1"/>
            <a:r>
              <a:rPr lang="el-GR" altLang="el-GR" dirty="0" smtClean="0"/>
              <a:t>Σύστημα σύγχρονο </a:t>
            </a:r>
            <a:r>
              <a:rPr lang="el-GR" altLang="el-GR" dirty="0"/>
              <a:t>(</a:t>
            </a:r>
            <a:r>
              <a:rPr lang="en-US" altLang="el-GR" dirty="0"/>
              <a:t>A=1)</a:t>
            </a:r>
            <a:r>
              <a:rPr lang="el-GR" altLang="el-GR" dirty="0"/>
              <a:t> ή ασύγχρονο (</a:t>
            </a:r>
            <a:r>
              <a:rPr lang="en-US" altLang="el-GR" dirty="0"/>
              <a:t>A=0)</a:t>
            </a:r>
          </a:p>
          <a:p>
            <a:pPr lvl="1"/>
            <a:r>
              <a:rPr lang="el-GR" altLang="el-GR" dirty="0" smtClean="0"/>
              <a:t>Καθυστέρηση φραγμένη </a:t>
            </a:r>
            <a:r>
              <a:rPr lang="el-GR" altLang="el-GR" dirty="0"/>
              <a:t>(</a:t>
            </a:r>
            <a:r>
              <a:rPr lang="en-US" altLang="el-GR" dirty="0"/>
              <a:t>B=1)</a:t>
            </a:r>
            <a:r>
              <a:rPr lang="el-GR" altLang="el-GR" dirty="0"/>
              <a:t> ή μη φραγμένη (</a:t>
            </a:r>
            <a:r>
              <a:rPr lang="en-US" altLang="el-GR" dirty="0"/>
              <a:t>B=0)</a:t>
            </a:r>
          </a:p>
          <a:p>
            <a:pPr lvl="1"/>
            <a:r>
              <a:rPr lang="el-GR" altLang="el-GR" dirty="0" smtClean="0"/>
              <a:t>Μηνύματα διατεταγμένα </a:t>
            </a:r>
            <a:r>
              <a:rPr lang="el-GR" altLang="el-GR" dirty="0"/>
              <a:t>(</a:t>
            </a:r>
            <a:r>
              <a:rPr lang="en-US" altLang="el-GR" dirty="0"/>
              <a:t>C=1)</a:t>
            </a:r>
            <a:r>
              <a:rPr lang="el-GR" altLang="el-GR" dirty="0"/>
              <a:t> ή μη διατεταγμένα (</a:t>
            </a:r>
            <a:r>
              <a:rPr lang="en-US" altLang="el-GR" dirty="0"/>
              <a:t>C=0)</a:t>
            </a:r>
          </a:p>
          <a:p>
            <a:pPr lvl="1"/>
            <a:r>
              <a:rPr lang="el-GR" altLang="el-GR" dirty="0"/>
              <a:t>Μετάδοση </a:t>
            </a:r>
            <a:r>
              <a:rPr lang="el-GR" altLang="el-GR" dirty="0" smtClean="0"/>
              <a:t>σημείο </a:t>
            </a:r>
            <a:r>
              <a:rPr lang="el-GR" altLang="el-GR" dirty="0"/>
              <a:t>σε σημείο (</a:t>
            </a:r>
            <a:r>
              <a:rPr lang="en-US" altLang="el-GR" dirty="0"/>
              <a:t>D=0)</a:t>
            </a:r>
            <a:r>
              <a:rPr lang="el-GR" altLang="el-GR" dirty="0"/>
              <a:t> ή </a:t>
            </a:r>
            <a:r>
              <a:rPr lang="el-GR" altLang="el-GR" dirty="0" smtClean="0"/>
              <a:t>πολυεκπομπή (</a:t>
            </a:r>
            <a:r>
              <a:rPr lang="en-US" altLang="el-GR" dirty="0"/>
              <a:t>D=1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2539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Πρωτόκολλα συμφωνίας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Πότε είναι εφικτή η συμφωνία;</a:t>
            </a:r>
          </a:p>
          <a:p>
            <a:pPr lvl="1" eaLnBrk="1" hangingPunct="1"/>
            <a:r>
              <a:rPr lang="el-GR" altLang="el-GR" dirty="0" smtClean="0"/>
              <a:t>Για συμφωνία πρέπει </a:t>
            </a:r>
            <a:r>
              <a:rPr lang="en-US" altLang="el-GR" dirty="0" smtClean="0"/>
              <a:t>AB+AC+CD=1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Παράδειγμα: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A’B’CD’=1</a:t>
            </a:r>
            <a:r>
              <a:rPr lang="el-GR" altLang="el-GR" dirty="0" smtClean="0"/>
              <a:t> δεν έχουμε</a:t>
            </a:r>
          </a:p>
          <a:p>
            <a:pPr lvl="2" eaLnBrk="1" hangingPunct="1"/>
            <a:r>
              <a:rPr lang="el-GR" altLang="el-GR" dirty="0" smtClean="0"/>
              <a:t>Ασύγχρονο σύστημα, μη φραγμένη καθυστέρηση</a:t>
            </a:r>
          </a:p>
          <a:p>
            <a:pPr lvl="2" eaLnBrk="1" hangingPunct="1"/>
            <a:r>
              <a:rPr lang="el-GR" altLang="el-GR" dirty="0" smtClean="0"/>
              <a:t>Διατεταγμένα μηνύματα, μετάδοση σημείο σε σημείο</a:t>
            </a:r>
          </a:p>
          <a:p>
            <a:pPr lvl="2" eaLnBrk="1" hangingPunct="1"/>
            <a:r>
              <a:rPr lang="el-GR" altLang="el-GR" dirty="0" smtClean="0"/>
              <a:t>Περίπτωση επικοινωνίας μέσω αναξιόπιστου δικτύου!</a:t>
            </a:r>
          </a:p>
          <a:p>
            <a:pPr lvl="1" eaLnBrk="1" hangingPunct="1"/>
            <a:r>
              <a:rPr lang="el-GR" altLang="el-GR" dirty="0" smtClean="0"/>
              <a:t>Πρέπει οπωσδήποτε είτε </a:t>
            </a:r>
            <a:r>
              <a:rPr lang="en-US" altLang="el-GR" dirty="0" smtClean="0"/>
              <a:t>AB, </a:t>
            </a:r>
            <a:r>
              <a:rPr lang="el-GR" altLang="el-GR" dirty="0" smtClean="0"/>
              <a:t>είτε </a:t>
            </a:r>
            <a:r>
              <a:rPr lang="en-US" altLang="el-GR" dirty="0" smtClean="0"/>
              <a:t>AC</a:t>
            </a:r>
            <a:r>
              <a:rPr lang="el-GR" altLang="el-GR" dirty="0" smtClean="0"/>
              <a:t>, είτε </a:t>
            </a:r>
            <a:r>
              <a:rPr lang="en-US" altLang="el-GR" dirty="0" smtClean="0"/>
              <a:t>CD</a:t>
            </a:r>
            <a:endParaRPr lang="el-GR" altLang="el-GR" dirty="0" smtClean="0"/>
          </a:p>
          <a:p>
            <a:pPr lvl="2"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 σημαίνει ότι έχουμε ατομική πολυεκπομπή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7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Πρωτόκολλα συμφωνίας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54295" name="Picture 26" descr="Παράδειγμα απλού πρωτοκόλλου συμφων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7" y="1154342"/>
            <a:ext cx="24923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76"/>
          <p:cNvSpPr>
            <a:spLocks noGrp="1" noChangeArrowheads="1"/>
          </p:cNvSpPr>
          <p:nvPr>
            <p:ph type="body" idx="1"/>
          </p:nvPr>
        </p:nvSpPr>
        <p:spPr>
          <a:xfrm>
            <a:off x="381000" y="4317207"/>
            <a:ext cx="8382000" cy="208359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 με σύγχρονο σύστημα</a:t>
            </a:r>
          </a:p>
          <a:p>
            <a:pPr lvl="1" eaLnBrk="1" hangingPunct="1"/>
            <a:r>
              <a:rPr lang="el-GR" altLang="el-GR" dirty="0" smtClean="0"/>
              <a:t>Υποθέτουμε αξιόπιστη επικοινωνία</a:t>
            </a:r>
          </a:p>
          <a:p>
            <a:pPr lvl="1" eaLnBrk="1" hangingPunct="1"/>
            <a:r>
              <a:rPr lang="el-GR" altLang="el-GR" dirty="0" smtClean="0"/>
              <a:t>Έστω ότι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r>
              <a:rPr lang="el-GR" altLang="el-GR" dirty="0" smtClean="0"/>
              <a:t> δεν λειτουργεί σωστά</a:t>
            </a:r>
          </a:p>
          <a:p>
            <a:pPr lvl="1" eaLnBrk="1" hangingPunct="1"/>
            <a:r>
              <a:rPr lang="el-GR" altLang="el-GR" dirty="0" smtClean="0"/>
              <a:t>Η συμφωνία εξαρτάται από το τι βλάβες έχουμε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Πρόβλημα δύο στρατών (1 από 4)</a:t>
            </a:r>
          </a:p>
        </p:txBody>
      </p:sp>
      <p:sp>
        <p:nvSpPr>
          <p:cNvPr id="55300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Κλασικό πρόβλημα με αναξιόπιστα κανάλια</a:t>
            </a:r>
          </a:p>
          <a:p>
            <a:r>
              <a:rPr lang="el-GR" altLang="el-GR" dirty="0" smtClean="0"/>
              <a:t>Ο κόκκινος στρατός είναι σε μία κοιλάδα</a:t>
            </a:r>
          </a:p>
          <a:p>
            <a:pPr lvl="1"/>
            <a:r>
              <a:rPr lang="el-GR" altLang="el-GR" dirty="0" smtClean="0"/>
              <a:t>Έστω ότι ο έχει 5000 στρατιώτες</a:t>
            </a:r>
          </a:p>
          <a:p>
            <a:r>
              <a:rPr lang="el-GR" altLang="el-GR" dirty="0" smtClean="0"/>
              <a:t>Οι δύο μπλε στρατοί είναι στους γύρω λόφους</a:t>
            </a:r>
          </a:p>
          <a:p>
            <a:pPr lvl="1"/>
            <a:r>
              <a:rPr lang="el-GR" altLang="el-GR" dirty="0" smtClean="0"/>
              <a:t>Έστω ότι οι έχουν από 3000 στρατιώτες</a:t>
            </a:r>
          </a:p>
          <a:p>
            <a:r>
              <a:rPr lang="el-GR" altLang="el-GR" dirty="0" smtClean="0"/>
              <a:t>Μπορούν να συμφωνήσουν αν θα επιτεθούν;</a:t>
            </a:r>
          </a:p>
          <a:p>
            <a:pPr lvl="1"/>
            <a:r>
              <a:rPr lang="el-GR" altLang="el-GR" dirty="0" smtClean="0"/>
              <a:t>Αν επιτεθεί μόνο ο ένας θα ηττηθεί</a:t>
            </a:r>
          </a:p>
          <a:p>
            <a:pPr lvl="1"/>
            <a:r>
              <a:rPr lang="el-GR" altLang="el-GR" dirty="0" smtClean="0"/>
              <a:t>Αν επιτεθούν και οι δύο θα νικήσουν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16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Πρόβλημα δύο στρατών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Επικοινωνία μόνο μέσω </a:t>
            </a:r>
            <a:r>
              <a:rPr lang="el-GR" altLang="el-GR" dirty="0"/>
              <a:t>της κοιλάδας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αγγελιοφόροι μπορεί να μην φτάσουν ποτέ</a:t>
            </a:r>
          </a:p>
          <a:p>
            <a:pPr lvl="2"/>
            <a:r>
              <a:rPr lang="el-GR" altLang="el-GR" dirty="0" smtClean="0"/>
              <a:t>Κανάλι </a:t>
            </a:r>
            <a:r>
              <a:rPr lang="el-GR" altLang="el-GR" dirty="0"/>
              <a:t>επικοινωνίας χωρίς </a:t>
            </a:r>
            <a:r>
              <a:rPr lang="el-GR" altLang="el-GR" dirty="0" smtClean="0"/>
              <a:t>όριο </a:t>
            </a:r>
            <a:r>
              <a:rPr lang="el-GR" altLang="el-GR" dirty="0"/>
              <a:t>καθυστέρησης</a:t>
            </a:r>
          </a:p>
          <a:p>
            <a:r>
              <a:rPr lang="el-GR" altLang="el-GR" dirty="0"/>
              <a:t>Οι διοικητές των στρατών </a:t>
            </a:r>
            <a:r>
              <a:rPr lang="el-GR" altLang="el-GR" dirty="0" smtClean="0"/>
              <a:t>είναι </a:t>
            </a:r>
            <a:r>
              <a:rPr lang="el-GR" altLang="el-GR" dirty="0"/>
              <a:t>αξιόπιστοι</a:t>
            </a:r>
          </a:p>
          <a:p>
            <a:pPr lvl="1"/>
            <a:r>
              <a:rPr lang="el-GR" altLang="el-GR" dirty="0" smtClean="0"/>
              <a:t>Αξιόπιστες διεργασίες</a:t>
            </a:r>
          </a:p>
          <a:p>
            <a:r>
              <a:rPr lang="el-GR" altLang="el-GR" dirty="0" smtClean="0"/>
              <a:t>Οι </a:t>
            </a:r>
            <a:r>
              <a:rPr lang="el-GR" altLang="el-GR" dirty="0"/>
              <a:t>αγγελιοφόροι όμως </a:t>
            </a:r>
            <a:r>
              <a:rPr lang="el-GR" altLang="el-GR" dirty="0" smtClean="0"/>
              <a:t>δεν </a:t>
            </a:r>
            <a:r>
              <a:rPr lang="el-GR" altLang="el-GR" dirty="0"/>
              <a:t>είναι</a:t>
            </a:r>
            <a:r>
              <a:rPr lang="el-GR" altLang="el-GR" dirty="0" smtClean="0"/>
              <a:t>!</a:t>
            </a:r>
          </a:p>
          <a:p>
            <a:pPr lvl="1"/>
            <a:r>
              <a:rPr lang="el-GR" altLang="el-GR" dirty="0" smtClean="0"/>
              <a:t>Αναξιόπιστα κανάλια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1631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Πρόβλημα δύο στρατών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Απλό πρωτόκολλο συμφωνίας</a:t>
            </a:r>
          </a:p>
          <a:p>
            <a:pPr lvl="1" eaLnBrk="1" hangingPunct="1"/>
            <a:r>
              <a:rPr lang="el-GR" altLang="el-GR" dirty="0" smtClean="0"/>
              <a:t>Ο διοικητής Α στέλνει στον Β μήνυμα επίθεση</a:t>
            </a:r>
          </a:p>
          <a:p>
            <a:pPr lvl="1" eaLnBrk="1" hangingPunct="1"/>
            <a:r>
              <a:rPr lang="el-GR" altLang="el-GR" dirty="0" smtClean="0"/>
              <a:t>Ο διοικητής Β αποκρίνεται με μήνυμα επίθεση</a:t>
            </a:r>
          </a:p>
          <a:p>
            <a:pPr lvl="2" eaLnBrk="1" hangingPunct="1"/>
            <a:r>
              <a:rPr lang="el-GR" altLang="el-GR" dirty="0" smtClean="0"/>
              <a:t>Άρα ο Α γνωρίζει ότι ο Β πήρε το πρώτο μήνυμα</a:t>
            </a:r>
          </a:p>
          <a:p>
            <a:pPr lvl="2" eaLnBrk="1" hangingPunct="1"/>
            <a:r>
              <a:rPr lang="el-GR" altLang="el-GR" dirty="0" smtClean="0"/>
              <a:t>Ο Β δεν γνωρίζει αν ο Α πήρε το δεύτερο μήνυμα</a:t>
            </a:r>
          </a:p>
          <a:p>
            <a:pPr lvl="1" eaLnBrk="1" hangingPunct="1"/>
            <a:r>
              <a:rPr lang="el-GR" altLang="el-GR" dirty="0" smtClean="0"/>
              <a:t>Το πρόβλημα δεν λύνεται με επιβεβαιώσεις!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αποστολέας δεν ξέρει αν έφτασε το τελευταίο</a:t>
            </a:r>
          </a:p>
          <a:p>
            <a:pPr lvl="2" eaLnBrk="1" hangingPunct="1"/>
            <a:r>
              <a:rPr lang="el-GR" altLang="el-GR" dirty="0" smtClean="0"/>
              <a:t>Άρα δεν είναι βέβαιος ότι επιτεύχθηκε συμφωνία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7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Πρόβλημα δύο στρατών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Γιατί δεν υπάρχει κανένα πρωτόκολλο;</a:t>
            </a:r>
            <a:endParaRPr lang="el-GR" altLang="el-GR" dirty="0"/>
          </a:p>
          <a:p>
            <a:pPr lvl="1"/>
            <a:r>
              <a:rPr lang="el-GR" altLang="el-GR" dirty="0" smtClean="0"/>
              <a:t>Έστω </a:t>
            </a:r>
            <a:r>
              <a:rPr lang="el-GR" altLang="el-GR" dirty="0"/>
              <a:t>ότι υπήρχε </a:t>
            </a:r>
            <a:r>
              <a:rPr lang="el-GR" altLang="el-GR" dirty="0" smtClean="0"/>
              <a:t>πρωτόκολλο </a:t>
            </a:r>
            <a:r>
              <a:rPr lang="el-GR" altLang="el-GR" dirty="0"/>
              <a:t>συμφωνίας</a:t>
            </a:r>
          </a:p>
          <a:p>
            <a:pPr lvl="2"/>
            <a:r>
              <a:rPr lang="el-GR" altLang="el-GR" dirty="0"/>
              <a:t>Έστω ότι χρειάζεται Ν μηνύματα για να τερματίσει</a:t>
            </a:r>
          </a:p>
          <a:p>
            <a:pPr lvl="2"/>
            <a:r>
              <a:rPr lang="el-GR" altLang="el-GR" dirty="0"/>
              <a:t>Αν χαθεί το μήνυμα Ν τι γίνεται;</a:t>
            </a:r>
          </a:p>
          <a:p>
            <a:pPr lvl="2"/>
            <a:r>
              <a:rPr lang="el-GR" altLang="el-GR" dirty="0"/>
              <a:t>Ο αποστολέας δεν μπορεί να ξέρει αν έφτασε!</a:t>
            </a:r>
          </a:p>
          <a:p>
            <a:pPr lvl="1"/>
            <a:r>
              <a:rPr lang="el-GR" altLang="el-GR" dirty="0"/>
              <a:t>Άρα η συμφωνία δεν είναι εφικτή </a:t>
            </a:r>
            <a:endParaRPr lang="en-US" altLang="el-GR" dirty="0" smtClean="0"/>
          </a:p>
          <a:p>
            <a:pPr lvl="2"/>
            <a:r>
              <a:rPr lang="en-US" altLang="el-GR" dirty="0" smtClean="0"/>
              <a:t>A</a:t>
            </a:r>
            <a:r>
              <a:rPr lang="el-GR" altLang="el-GR" dirty="0" smtClean="0"/>
              <a:t>κόμη </a:t>
            </a:r>
            <a:r>
              <a:rPr lang="el-GR" altLang="el-GR" dirty="0"/>
              <a:t>και με ορθές </a:t>
            </a:r>
            <a:r>
              <a:rPr lang="el-GR" altLang="el-GR" dirty="0" smtClean="0"/>
              <a:t>διεργασίες</a:t>
            </a:r>
            <a:r>
              <a:rPr lang="en-US" altLang="el-GR" dirty="0" smtClean="0"/>
              <a:t>!</a:t>
            </a:r>
            <a:endParaRPr lang="el-GR" altLang="el-GR" dirty="0"/>
          </a:p>
          <a:p>
            <a:pPr lvl="2"/>
            <a:r>
              <a:rPr lang="el-GR" altLang="el-GR" dirty="0"/>
              <a:t>Αρκεί το κανάλι να είναι </a:t>
            </a:r>
            <a:r>
              <a:rPr lang="el-GR" altLang="el-GR" dirty="0" smtClean="0"/>
              <a:t>αναξιόπιστο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975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Πλεονασμός</a:t>
            </a:r>
          </a:p>
          <a:p>
            <a:r>
              <a:rPr lang="el-GR" altLang="el-GR" dirty="0"/>
              <a:t>Ενεργή παραγωγή αντιγράφων</a:t>
            </a:r>
          </a:p>
          <a:p>
            <a:r>
              <a:rPr lang="el-GR" altLang="el-GR" dirty="0"/>
              <a:t>Παθητική παραγωγή αντιγράφων</a:t>
            </a:r>
          </a:p>
          <a:p>
            <a:r>
              <a:rPr lang="el-GR" altLang="el-GR" dirty="0"/>
              <a:t>Αποκατάσταση</a:t>
            </a:r>
          </a:p>
          <a:p>
            <a:r>
              <a:rPr lang="el-GR" altLang="el-GR" dirty="0"/>
              <a:t>Κατανεμημένη συμφωνία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Βυζαντινοί στρατηγοί (1 από 8)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Ένας μεγάλος κόκκινος στρατός στην κοιλάδα</a:t>
            </a:r>
          </a:p>
          <a:p>
            <a:r>
              <a:rPr lang="el-GR" altLang="el-GR" dirty="0" smtClean="0"/>
              <a:t>Στους λόφους είναι </a:t>
            </a:r>
            <a:r>
              <a:rPr lang="en-US" altLang="el-GR" dirty="0" smtClean="0"/>
              <a:t>n </a:t>
            </a:r>
            <a:r>
              <a:rPr lang="el-GR" altLang="el-GR" dirty="0" smtClean="0"/>
              <a:t>μπλε στρατοί</a:t>
            </a:r>
          </a:p>
          <a:p>
            <a:pPr lvl="1"/>
            <a:r>
              <a:rPr lang="el-GR" altLang="el-GR" dirty="0" smtClean="0"/>
              <a:t>Το σύνολο των μπλε στρατών &gt; του κόκκινου</a:t>
            </a:r>
          </a:p>
          <a:p>
            <a:r>
              <a:rPr lang="el-GR" altLang="el-GR" dirty="0" smtClean="0"/>
              <a:t>Η επικοινωνία κάθε ζεύγους είναι αξιόπιστη</a:t>
            </a:r>
          </a:p>
          <a:p>
            <a:r>
              <a:rPr lang="en-US" altLang="el-GR" dirty="0" smtClean="0"/>
              <a:t>m </a:t>
            </a:r>
            <a:r>
              <a:rPr lang="el-GR" altLang="el-GR" dirty="0" smtClean="0"/>
              <a:t>από τους στρατηγούς είναι προδότες</a:t>
            </a:r>
          </a:p>
          <a:p>
            <a:pPr lvl="1"/>
            <a:r>
              <a:rPr lang="el-GR" altLang="el-GR" dirty="0" smtClean="0"/>
              <a:t>Άρα έχουμε </a:t>
            </a:r>
            <a:r>
              <a:rPr lang="en-US" altLang="el-GR" dirty="0" smtClean="0"/>
              <a:t>l = n – m </a:t>
            </a:r>
            <a:r>
              <a:rPr lang="el-GR" altLang="el-GR" dirty="0" smtClean="0"/>
              <a:t>πιστούς στρατηγούς</a:t>
            </a:r>
          </a:p>
          <a:p>
            <a:pPr lvl="1"/>
            <a:r>
              <a:rPr lang="el-GR" altLang="el-GR" dirty="0" smtClean="0"/>
              <a:t>Εννοείται ότι δεν ξέρουμε ποιοι είναι πιστοί!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53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Οι στρατηγοί </a:t>
            </a:r>
            <a:r>
              <a:rPr lang="el-GR" altLang="el-GR" dirty="0" smtClean="0"/>
              <a:t>στέλνουν τις </a:t>
            </a:r>
            <a:r>
              <a:rPr lang="el-GR" altLang="el-GR" dirty="0"/>
              <a:t>δυνάμεις </a:t>
            </a:r>
            <a:r>
              <a:rPr lang="el-GR" altLang="el-GR" dirty="0" smtClean="0"/>
              <a:t>τους</a:t>
            </a:r>
            <a:endParaRPr lang="el-GR" altLang="el-GR" dirty="0"/>
          </a:p>
          <a:p>
            <a:pPr lvl="1"/>
            <a:r>
              <a:rPr lang="el-GR" altLang="el-GR" dirty="0"/>
              <a:t>Οι πιστοί </a:t>
            </a:r>
            <a:r>
              <a:rPr lang="el-GR" altLang="el-GR" dirty="0" smtClean="0"/>
              <a:t>λένε </a:t>
            </a:r>
            <a:r>
              <a:rPr lang="el-GR" altLang="el-GR" dirty="0"/>
              <a:t>τις πραγματικές τους δυνάμεις</a:t>
            </a:r>
          </a:p>
          <a:p>
            <a:pPr lvl="1"/>
            <a:r>
              <a:rPr lang="el-GR" altLang="el-GR" dirty="0"/>
              <a:t>Οι προδότες </a:t>
            </a:r>
            <a:r>
              <a:rPr lang="el-GR" altLang="el-GR" dirty="0" smtClean="0"/>
              <a:t>λένε ψέματα (άλλα κάθε φορά)</a:t>
            </a:r>
            <a:endParaRPr lang="el-GR" altLang="el-GR" dirty="0"/>
          </a:p>
          <a:p>
            <a:r>
              <a:rPr lang="el-GR" altLang="el-GR" dirty="0"/>
              <a:t>Μπορούν οι πιστοί </a:t>
            </a:r>
            <a:r>
              <a:rPr lang="el-GR" altLang="el-GR" dirty="0" smtClean="0"/>
              <a:t>να συμφωνήσουν;</a:t>
            </a:r>
            <a:endParaRPr lang="el-GR" altLang="el-GR" dirty="0"/>
          </a:p>
          <a:p>
            <a:pPr lvl="1"/>
            <a:r>
              <a:rPr lang="el-GR" altLang="el-GR" dirty="0" smtClean="0"/>
              <a:t>Πρέπει </a:t>
            </a:r>
            <a:r>
              <a:rPr lang="el-GR" altLang="el-GR" dirty="0"/>
              <a:t>να βασίζεται μόνο στους </a:t>
            </a:r>
            <a:r>
              <a:rPr lang="el-GR" altLang="el-GR" dirty="0" smtClean="0"/>
              <a:t>πιστούς</a:t>
            </a:r>
          </a:p>
          <a:p>
            <a:pPr lvl="2"/>
            <a:r>
              <a:rPr lang="el-GR" altLang="el-GR" dirty="0" smtClean="0"/>
              <a:t>Δεν πρέπει να συμφωνήσουν σε άλλη τιμή</a:t>
            </a:r>
          </a:p>
          <a:p>
            <a:pPr lvl="2"/>
            <a:r>
              <a:rPr lang="el-GR" altLang="el-GR" dirty="0" smtClean="0"/>
              <a:t>Αλλιώς έχουν παραπλανηθεί!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3889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Μορφοποίηση προβλήματος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Κάθε στρατηγός κατασκευάζει διάνυσμα</a:t>
            </a:r>
            <a:r>
              <a:rPr lang="en-US" altLang="el-GR" dirty="0" smtClean="0"/>
              <a:t> v[]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θέση περιέχει τη δύναμη ενός στρατού</a:t>
            </a:r>
          </a:p>
          <a:p>
            <a:pPr lvl="1" eaLnBrk="1" hangingPunct="1"/>
            <a:r>
              <a:rPr lang="el-GR" altLang="el-GR" dirty="0" smtClean="0"/>
              <a:t>Στόχος: οι πιστοί να ανταλλάξουν τις τιμές τους</a:t>
            </a:r>
          </a:p>
          <a:p>
            <a:pPr lvl="2" eaLnBrk="1" hangingPunct="1"/>
            <a:r>
              <a:rPr lang="el-GR" altLang="el-GR" dirty="0" smtClean="0"/>
              <a:t>Έστω ότι ο στρατηγός </a:t>
            </a:r>
            <a:r>
              <a:rPr lang="en-US" altLang="el-GR" dirty="0" smtClean="0"/>
              <a:t>k</a:t>
            </a:r>
            <a:r>
              <a:rPr lang="el-GR" altLang="el-GR" dirty="0" smtClean="0"/>
              <a:t> είναι πιστός</a:t>
            </a:r>
          </a:p>
          <a:p>
            <a:pPr lvl="2" eaLnBrk="1" hangingPunct="1"/>
            <a:r>
              <a:rPr lang="el-GR" altLang="el-GR" dirty="0" smtClean="0"/>
              <a:t>Οι πιστοί πρέπει να έχουν σωστή τιμή στο </a:t>
            </a:r>
            <a:r>
              <a:rPr lang="en-US" altLang="el-GR" dirty="0" smtClean="0"/>
              <a:t>v[k]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του </a:t>
            </a:r>
            <a:r>
              <a:rPr lang="en-US" altLang="el-GR" dirty="0"/>
              <a:t>Lamport</a:t>
            </a:r>
          </a:p>
          <a:p>
            <a:pPr lvl="1"/>
            <a:r>
              <a:rPr lang="el-GR" altLang="el-GR" dirty="0"/>
              <a:t>Κάθε στρατηγός στέλνει </a:t>
            </a:r>
            <a:r>
              <a:rPr lang="el-GR" altLang="el-GR" dirty="0" smtClean="0"/>
              <a:t>σε </a:t>
            </a:r>
            <a:r>
              <a:rPr lang="el-GR" altLang="el-GR" dirty="0"/>
              <a:t>όλους τους άλλους</a:t>
            </a:r>
          </a:p>
          <a:p>
            <a:pPr lvl="2"/>
            <a:r>
              <a:rPr lang="el-GR" altLang="el-GR" dirty="0"/>
              <a:t>Όλοι φτιάχνουν ένα διάνυσμα με τις δυνάμεις</a:t>
            </a:r>
          </a:p>
          <a:p>
            <a:pPr lvl="1"/>
            <a:r>
              <a:rPr lang="el-GR" altLang="el-GR" dirty="0"/>
              <a:t>Κάθε στρατηγός στέλνει το διάνυσμά του 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Πάλι σε </a:t>
            </a:r>
            <a:r>
              <a:rPr lang="el-GR" altLang="el-GR" dirty="0"/>
              <a:t>όλους τους άλλους</a:t>
            </a:r>
            <a:endParaRPr lang="en-US" altLang="el-GR" dirty="0"/>
          </a:p>
          <a:p>
            <a:pPr lvl="1"/>
            <a:r>
              <a:rPr lang="el-GR" altLang="el-GR" dirty="0"/>
              <a:t>Κάθε στρατηγός ορίζει κάθε </a:t>
            </a:r>
            <a:r>
              <a:rPr lang="el-GR" altLang="el-GR" dirty="0" smtClean="0"/>
              <a:t>θέση</a:t>
            </a:r>
            <a:endParaRPr lang="el-GR" altLang="el-GR" dirty="0"/>
          </a:p>
          <a:p>
            <a:pPr lvl="2"/>
            <a:r>
              <a:rPr lang="el-GR" altLang="el-GR" dirty="0" smtClean="0"/>
              <a:t>Πλειοψηφία τιμών </a:t>
            </a:r>
            <a:r>
              <a:rPr lang="el-GR" altLang="el-GR" dirty="0"/>
              <a:t>που έλαβε από τους άλλους</a:t>
            </a:r>
          </a:p>
          <a:p>
            <a:pPr lvl="2"/>
            <a:r>
              <a:rPr lang="el-GR" altLang="el-GR" dirty="0"/>
              <a:t>Αν δεν υπάρχει </a:t>
            </a:r>
            <a:r>
              <a:rPr lang="el-GR" altLang="el-GR" dirty="0" smtClean="0"/>
              <a:t>πλειοψηφία, </a:t>
            </a:r>
            <a:r>
              <a:rPr lang="el-GR" altLang="el-GR" dirty="0"/>
              <a:t>η θέση είναι </a:t>
            </a:r>
            <a:r>
              <a:rPr lang="el-GR" altLang="el-GR" dirty="0" smtClean="0"/>
              <a:t>αόριστη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5917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Κάθε στρατηγός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Στέλνει ένα μήνυμα σε κάθε άλλο στρατηγό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Κατασκευάζει το διάνυσμα των δυναμικοτήτων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Διαβιβάζει το διάνυσμα σε κάθε άλλο στρατηγό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Για κάθε στοιχείο του διανύσματος-αποτελέσματος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Εξετάζει τα αντίστοιχα στοιχεία που έλαβε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Αν μια οποιαδήποτε τιμή έχει την πλειοψηφία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	Τοποθετείται στο διάνυσμα-αποτέλεσμα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Διαφορετικά το στοιχείο είναι αόριστο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Αν όλα τα στοιχεία είναι αόριστα</a:t>
            </a:r>
          </a:p>
          <a:p>
            <a:pPr lvl="1">
              <a:buFontTx/>
              <a:buNone/>
              <a:defRPr/>
            </a:pPr>
            <a:r>
              <a:rPr lang="el-GR" dirty="0" smtClean="0">
                <a:latin typeface="Courier New" pitchFamily="49" charset="0"/>
                <a:ea typeface="+mn-ea"/>
                <a:cs typeface="Courier New" pitchFamily="49" charset="0"/>
              </a:rPr>
              <a:t>		Ο αλγόριθμος απέτυχε να παραγάγει συμφωνία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429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pic>
        <p:nvPicPr>
          <p:cNvPr id="60421" name="Picture 7" descr="Γράφημα ορθής εκτέλεσης αλγορίθμου του Lampo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535237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82"/>
          <p:cNvSpPr>
            <a:spLocks noGrp="1" noChangeArrowheads="1"/>
          </p:cNvSpPr>
          <p:nvPr>
            <p:ph type="body" idx="1"/>
          </p:nvPr>
        </p:nvSpPr>
        <p:spPr>
          <a:xfrm>
            <a:off x="381000" y="3336131"/>
            <a:ext cx="8382000" cy="306466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Παράδειγμα: </a:t>
            </a:r>
            <a:r>
              <a:rPr lang="en-US" altLang="el-GR" dirty="0" smtClean="0"/>
              <a:t>n = </a:t>
            </a:r>
            <a:r>
              <a:rPr lang="el-GR" altLang="el-GR" dirty="0" smtClean="0"/>
              <a:t>4 διεργασίες, </a:t>
            </a:r>
            <a:r>
              <a:rPr lang="en-US" altLang="el-GR" dirty="0" smtClean="0"/>
              <a:t>m = 1 </a:t>
            </a:r>
            <a:r>
              <a:rPr lang="el-GR" altLang="el-GR" dirty="0" smtClean="0"/>
              <a:t>προδότης</a:t>
            </a:r>
          </a:p>
          <a:p>
            <a:pPr lvl="1" eaLnBrk="1" hangingPunct="1"/>
            <a:r>
              <a:rPr lang="el-GR" altLang="el-GR" dirty="0" smtClean="0"/>
              <a:t>Κάθε διεργασία στέλνει στους άλλους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Η διεργασία 3 (προδότης) στέλνει αυθαίρετες τιμές</a:t>
            </a:r>
          </a:p>
          <a:p>
            <a:pPr lvl="1" eaLnBrk="1" hangingPunct="1"/>
            <a:r>
              <a:rPr lang="el-GR" altLang="el-GR" dirty="0" smtClean="0"/>
              <a:t>Οι πιστοί πρέπει να συμφωνήσουν στο [1,2,-,4]</a:t>
            </a:r>
          </a:p>
          <a:p>
            <a:pPr lvl="2" eaLnBrk="1" hangingPunct="1"/>
            <a:r>
              <a:rPr lang="el-GR" altLang="el-GR" dirty="0" smtClean="0"/>
              <a:t>Η διεργασία 3 έτσι κι αλλιώς είναι προδότης</a:t>
            </a:r>
          </a:p>
          <a:p>
            <a:pPr lvl="2" eaLnBrk="1" hangingPunct="1"/>
            <a:r>
              <a:rPr lang="el-GR" altLang="el-GR" dirty="0" smtClean="0"/>
              <a:t>Δεν μας ενδιαφέρει το διάνυσμά 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4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graphicFrame>
        <p:nvGraphicFramePr>
          <p:cNvPr id="722990" name="Group 46" descr="Πίνακας ορθής εκτέλεσης αλγορίθμου του Lamport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454359"/>
              </p:ext>
            </p:extLst>
          </p:nvPr>
        </p:nvGraphicFramePr>
        <p:xfrm>
          <a:off x="2267744" y="1268760"/>
          <a:ext cx="4673600" cy="2665660"/>
        </p:xfrm>
        <a:graphic>
          <a:graphicData uri="http://schemas.openxmlformats.org/drawingml/2006/table">
            <a:tbl>
              <a:tblPr firstRow="1"/>
              <a:tblGrid>
                <a:gridCol w="1676400"/>
                <a:gridCol w="749300"/>
                <a:gridCol w="749300"/>
                <a:gridCol w="749300"/>
                <a:gridCol w="749300"/>
              </a:tblGrid>
              <a:tr h="53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Διεργασία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2x4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1234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abcd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12z4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ijkl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Απόφαση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12?4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4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1000" y="4149725"/>
            <a:ext cx="8382000" cy="22510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Πότε μπορούμε να έχουμε συμφωνία (γενικά);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Έστω ότι έχουμε </a:t>
            </a:r>
            <a:r>
              <a:rPr lang="en-US" altLang="el-GR" dirty="0" smtClean="0"/>
              <a:t>m</a:t>
            </a:r>
            <a:r>
              <a:rPr lang="el-GR" altLang="el-GR" dirty="0" smtClean="0"/>
              <a:t> διεργασίες με Βυζαντινές βλάβες</a:t>
            </a:r>
          </a:p>
          <a:p>
            <a:pPr lvl="1" eaLnBrk="1" hangingPunct="1"/>
            <a:r>
              <a:rPr lang="el-GR" altLang="el-GR" dirty="0" smtClean="0"/>
              <a:t>Για συμφωνία πρέπει να έχουμε </a:t>
            </a:r>
            <a:r>
              <a:rPr lang="en-US" altLang="el-GR" dirty="0" smtClean="0"/>
              <a:t>n &gt;= </a:t>
            </a:r>
            <a:r>
              <a:rPr lang="el-GR" altLang="el-GR" dirty="0" smtClean="0"/>
              <a:t>3</a:t>
            </a:r>
            <a:r>
              <a:rPr lang="en-US" altLang="el-GR" dirty="0" smtClean="0"/>
              <a:t>m + 1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Άρα χρειαζόμαστε πλειοψηφία δύο τρίτων</a:t>
            </a:r>
          </a:p>
          <a:p>
            <a:pPr lvl="1" eaLnBrk="1" hangingPunct="1"/>
            <a:r>
              <a:rPr lang="el-GR" altLang="el-GR" dirty="0" smtClean="0"/>
              <a:t>Προσοχή: αυτό ισχύει για αξιόπιστη επικοινωνία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4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Βυζαντινοί στρατηγοί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graphicFrame>
        <p:nvGraphicFramePr>
          <p:cNvPr id="726056" name="Group 40" descr="Πίνακας λανθασμένης εκτέλεσης αλγορίθμου του Lamport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38326449"/>
              </p:ext>
            </p:extLst>
          </p:nvPr>
        </p:nvGraphicFramePr>
        <p:xfrm>
          <a:off x="899592" y="1340768"/>
          <a:ext cx="3924300" cy="2665660"/>
        </p:xfrm>
        <a:graphic>
          <a:graphicData uri="http://schemas.openxmlformats.org/drawingml/2006/table">
            <a:tbl>
              <a:tblPr firstRow="1"/>
              <a:tblGrid>
                <a:gridCol w="1676400"/>
                <a:gridCol w="749300"/>
                <a:gridCol w="749300"/>
                <a:gridCol w="749300"/>
              </a:tblGrid>
              <a:tr h="53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Διεργασία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2x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2ος γύρος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Απόφαση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???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???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???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496" name="Picture 34" descr="Γράφημα λανθασμένης εκτέλεσης αλγορίθμου του Lampo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800"/>
            <a:ext cx="21748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49081"/>
            <a:ext cx="8382000" cy="22517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Παράδειγμα αποτυχίας του αλγόριθμου</a:t>
            </a:r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n-US" altLang="el-GR" dirty="0" smtClean="0"/>
              <a:t>n</a:t>
            </a:r>
            <a:r>
              <a:rPr lang="el-GR" altLang="el-GR" dirty="0" smtClean="0"/>
              <a:t> </a:t>
            </a:r>
            <a:r>
              <a:rPr lang="en-US" altLang="el-GR" dirty="0" smtClean="0"/>
              <a:t>=</a:t>
            </a:r>
            <a:r>
              <a:rPr lang="el-GR" altLang="el-GR" dirty="0" smtClean="0"/>
              <a:t> </a:t>
            </a:r>
            <a:r>
              <a:rPr lang="en-US" altLang="el-GR" dirty="0" smtClean="0"/>
              <a:t>3 </a:t>
            </a:r>
            <a:r>
              <a:rPr lang="el-GR" altLang="el-GR" dirty="0" smtClean="0"/>
              <a:t>διεργασίες, </a:t>
            </a:r>
            <a:r>
              <a:rPr lang="en-US" altLang="el-GR" dirty="0" smtClean="0"/>
              <a:t>m = 1 </a:t>
            </a:r>
            <a:r>
              <a:rPr lang="el-GR" altLang="el-GR" dirty="0" smtClean="0"/>
              <a:t>προδότης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Παίρνουμε στοιχεία από 2 διεργασίες</a:t>
            </a:r>
          </a:p>
          <a:p>
            <a:pPr lvl="1" eaLnBrk="1" hangingPunct="1"/>
            <a:r>
              <a:rPr lang="el-GR" altLang="el-GR" dirty="0" smtClean="0"/>
              <a:t>Δεν υπάρχει επαρκής πλειοψηφία πιστών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32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δεν έχουμε συμφωνία;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Εναλλακτική απόδειξη αδυναμίας συμφωνίας</a:t>
            </a:r>
          </a:p>
          <a:p>
            <a:pPr lvl="1"/>
            <a:r>
              <a:rPr lang="el-GR" altLang="el-GR" dirty="0"/>
              <a:t>Έστω 3 διεργασίες με </a:t>
            </a:r>
            <a:r>
              <a:rPr lang="el-GR" altLang="el-GR" dirty="0" smtClean="0"/>
              <a:t>1 </a:t>
            </a:r>
            <a:r>
              <a:rPr lang="el-GR" altLang="el-GR" dirty="0"/>
              <a:t>να έχει βυζαντινές βλάβες</a:t>
            </a:r>
          </a:p>
          <a:p>
            <a:pPr lvl="1"/>
            <a:r>
              <a:rPr lang="el-GR" altLang="el-GR" dirty="0"/>
              <a:t>Έστω ότι η κατάσταση είναι 1 δυφίο</a:t>
            </a:r>
          </a:p>
          <a:p>
            <a:pPr lvl="1"/>
            <a:r>
              <a:rPr lang="el-GR" altLang="el-GR" dirty="0"/>
              <a:t>Η προβληματική </a:t>
            </a:r>
            <a:r>
              <a:rPr lang="el-GR" altLang="el-GR" dirty="0" smtClean="0"/>
              <a:t>δίνει </a:t>
            </a:r>
            <a:r>
              <a:rPr lang="el-GR" altLang="el-GR" dirty="0"/>
              <a:t>αυθαίρετες τιμές</a:t>
            </a:r>
          </a:p>
          <a:p>
            <a:pPr lvl="2"/>
            <a:r>
              <a:rPr lang="el-GR" altLang="el-GR" dirty="0"/>
              <a:t>Δίνει τιμές 0 και 1 </a:t>
            </a:r>
            <a:r>
              <a:rPr lang="el-GR" altLang="el-GR" dirty="0" smtClean="0"/>
              <a:t>ώστε </a:t>
            </a:r>
            <a:r>
              <a:rPr lang="el-GR" altLang="el-GR" dirty="0"/>
              <a:t>να μην έχουμε συμφωνία</a:t>
            </a:r>
          </a:p>
          <a:p>
            <a:pPr lvl="1"/>
            <a:r>
              <a:rPr lang="el-GR" altLang="el-GR" dirty="0" smtClean="0"/>
              <a:t>Η συμφωνία είναι αποδεδειγμένα αδύνατη</a:t>
            </a:r>
            <a:endParaRPr lang="el-GR" altLang="el-GR" dirty="0"/>
          </a:p>
          <a:p>
            <a:pPr lvl="2"/>
            <a:r>
              <a:rPr lang="el-GR" altLang="el-GR" dirty="0" smtClean="0"/>
              <a:t>Ανεξάρτητα από τον αλγόριθμο</a:t>
            </a:r>
          </a:p>
          <a:p>
            <a:pPr lvl="2"/>
            <a:r>
              <a:rPr lang="el-GR" altLang="el-GR" dirty="0" smtClean="0"/>
              <a:t>Ασχολούμαστε </a:t>
            </a:r>
            <a:r>
              <a:rPr lang="el-GR" altLang="el-GR" dirty="0"/>
              <a:t>μόνο με </a:t>
            </a:r>
            <a:r>
              <a:rPr lang="el-GR" altLang="el-GR" dirty="0" smtClean="0"/>
              <a:t>εισόδους/κατάσταση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660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5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δεν έχουμε συμφωνία;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  <a:endParaRPr lang="el-GR" altLang="el-GR" dirty="0" smtClean="0"/>
          </a:p>
        </p:txBody>
      </p:sp>
      <p:pic>
        <p:nvPicPr>
          <p:cNvPr id="64517" name="Picture 9" descr="Παράδειγμα αδυναμίας συμφωνίας (πρώτο μέρος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9"/>
          <a:stretch>
            <a:fillRect/>
          </a:stretch>
        </p:blipFill>
        <p:spPr bwMode="auto">
          <a:xfrm>
            <a:off x="2652713" y="1340768"/>
            <a:ext cx="38385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381000" y="3088606"/>
            <a:ext cx="8382000" cy="331219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Πρώτη περίπτωση: κατάσταση 0 και 0 (</a:t>
            </a:r>
            <a:r>
              <a:rPr lang="en-US" altLang="el-GR" dirty="0" smtClean="0"/>
              <a:t>p2, p3)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απόφαση πρέπει να είναι 0 για τις ορθές διεργασίες</a:t>
            </a:r>
          </a:p>
          <a:p>
            <a:pPr lvl="1" eaLnBrk="1" hangingPunct="1"/>
            <a:r>
              <a:rPr lang="el-GR" altLang="el-GR" dirty="0" smtClean="0"/>
              <a:t>Έστω ότι ο αλγόριθμος δουλεύει σωστά εδώ</a:t>
            </a:r>
          </a:p>
          <a:p>
            <a:pPr eaLnBrk="1" hangingPunct="1"/>
            <a:r>
              <a:rPr lang="el-GR" altLang="el-GR" dirty="0" smtClean="0"/>
              <a:t>Δεύτερη περίπτωση: κατάσταση 1 και 0</a:t>
            </a:r>
            <a:r>
              <a:rPr lang="en-US" altLang="el-GR" dirty="0" smtClean="0"/>
              <a:t> (p1, p3)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3</a:t>
            </a:r>
            <a:r>
              <a:rPr lang="el-GR" altLang="el-GR" dirty="0" smtClean="0"/>
              <a:t> πρέπει να πάρει απόφαση 0</a:t>
            </a:r>
          </a:p>
          <a:p>
            <a:pPr lvl="2" eaLnBrk="1" hangingPunct="1"/>
            <a:r>
              <a:rPr lang="el-GR" altLang="el-GR" dirty="0" smtClean="0"/>
              <a:t>Έχει τις ίδιες εισόδους/κατάσταση με την πρώτη περίπτωση</a:t>
            </a:r>
          </a:p>
          <a:p>
            <a:pPr lvl="1" eaLnBrk="1" hangingPunct="1"/>
            <a:r>
              <a:rPr lang="el-GR" altLang="el-GR" dirty="0" smtClean="0"/>
              <a:t>Άρα και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πρέπει να πάρει απόφαση 0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8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9:</a:t>
            </a:r>
            <a:r>
              <a:rPr lang="el-GR" dirty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δεν έχουμε συμφωνία;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  <a:endParaRPr lang="el-GR" altLang="el-GR" dirty="0" smtClean="0"/>
          </a:p>
        </p:txBody>
      </p:sp>
      <p:pic>
        <p:nvPicPr>
          <p:cNvPr id="65541" name="Picture 8" descr="Παράδειγμα αδυναμίας συμφωνίας (δεύτερο μέρος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7"/>
          <a:stretch>
            <a:fillRect/>
          </a:stretch>
        </p:blipFill>
        <p:spPr bwMode="auto">
          <a:xfrm>
            <a:off x="2627313" y="1268760"/>
            <a:ext cx="38385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068961"/>
            <a:ext cx="8382000" cy="333184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Τρίτη περίπτωση: καταστάσεις 1 και 1 (</a:t>
            </a:r>
            <a:r>
              <a:rPr lang="en-US" altLang="el-GR" dirty="0" smtClean="0"/>
              <a:t>p1, p2)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</a:t>
            </a:r>
            <a:r>
              <a:rPr lang="en-US" altLang="el-GR" dirty="0" smtClean="0"/>
              <a:t>p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 πρέπει να πάρει απόφαση 0</a:t>
            </a:r>
          </a:p>
          <a:p>
            <a:pPr lvl="2" eaLnBrk="1" hangingPunct="1"/>
            <a:r>
              <a:rPr lang="el-GR" altLang="el-GR" dirty="0" smtClean="0"/>
              <a:t>Έχει τις ίδιες εισόδους/κατάσταση με την δεύτερη περίπτωση</a:t>
            </a:r>
          </a:p>
          <a:p>
            <a:pPr lvl="1" eaLnBrk="1" hangingPunct="1"/>
            <a:r>
              <a:rPr lang="el-GR" altLang="el-GR" dirty="0" smtClean="0"/>
              <a:t>Άρα και η </a:t>
            </a:r>
            <a:r>
              <a:rPr lang="en-US" altLang="el-GR" dirty="0" smtClean="0"/>
              <a:t>p</a:t>
            </a:r>
            <a:r>
              <a:rPr lang="en-US" altLang="el-GR" baseline="-25000" dirty="0" smtClean="0"/>
              <a:t>2</a:t>
            </a:r>
            <a:r>
              <a:rPr lang="el-GR" altLang="el-GR" dirty="0" smtClean="0"/>
              <a:t> πρέπει να πάρει απόφαση 0</a:t>
            </a:r>
          </a:p>
          <a:p>
            <a:pPr lvl="1" eaLnBrk="1" hangingPunct="1"/>
            <a:r>
              <a:rPr lang="el-GR" altLang="el-GR" dirty="0" smtClean="0"/>
              <a:t>Καμία ορθή διεργασία δεν έχει κατάσταση 1</a:t>
            </a:r>
            <a:r>
              <a:rPr lang="en-US" altLang="el-GR" dirty="0" smtClean="0"/>
              <a:t>!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Άρα δεν μπορεί να έχουμε συμφωνία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#9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9:</a:t>
            </a:r>
            <a:r>
              <a:rPr lang="en-US" b="1" dirty="0" smtClean="0"/>
              <a:t> </a:t>
            </a:r>
            <a:r>
              <a:rPr lang="el-GR" dirty="0" smtClean="0"/>
              <a:t>Ανοχή βλαβών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Έννοια της βλάβης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Αποτυχία (</a:t>
            </a:r>
            <a:r>
              <a:rPr lang="en-US" altLang="el-GR" dirty="0" smtClean="0"/>
              <a:t>failure)</a:t>
            </a:r>
            <a:endParaRPr lang="en-US" altLang="el-GR" dirty="0"/>
          </a:p>
          <a:p>
            <a:pPr lvl="1"/>
            <a:r>
              <a:rPr lang="el-GR" altLang="el-GR" dirty="0"/>
              <a:t>Λ</a:t>
            </a:r>
            <a:r>
              <a:rPr lang="el-GR" altLang="el-GR" dirty="0" smtClean="0"/>
              <a:t>ανθασμένη λειτουργία συστήματος</a:t>
            </a:r>
          </a:p>
          <a:p>
            <a:pPr lvl="1"/>
            <a:r>
              <a:rPr lang="el-GR" altLang="el-GR" dirty="0" smtClean="0"/>
              <a:t>Οφείλεται σε σφάλματα</a:t>
            </a:r>
            <a:endParaRPr lang="en-US" altLang="el-GR" dirty="0" smtClean="0"/>
          </a:p>
          <a:p>
            <a:r>
              <a:rPr lang="el-GR" altLang="el-GR" dirty="0" smtClean="0"/>
              <a:t>Σφάλμα (</a:t>
            </a:r>
            <a:r>
              <a:rPr lang="en-US" altLang="el-GR" dirty="0" smtClean="0"/>
              <a:t>error)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Λανθασμένη εσωτερική κατάσταση</a:t>
            </a:r>
          </a:p>
          <a:p>
            <a:pPr lvl="1"/>
            <a:r>
              <a:rPr lang="el-GR" altLang="el-GR" dirty="0" smtClean="0"/>
              <a:t>Οφείλεται σε βλάβες</a:t>
            </a:r>
            <a:endParaRPr lang="en-US" altLang="el-GR" dirty="0" smtClean="0"/>
          </a:p>
          <a:p>
            <a:r>
              <a:rPr lang="el-GR" altLang="el-GR" dirty="0" smtClean="0"/>
              <a:t>Βλάβη (</a:t>
            </a:r>
            <a:r>
              <a:rPr lang="en-US" altLang="el-GR" dirty="0" smtClean="0"/>
              <a:t>fault)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Ελάττωμα, ατέλεια ή ψεγάδι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Ανοχή βλαβών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Αντιμετώπιση αποτυχιών</a:t>
            </a:r>
            <a:endParaRPr lang="en-US" altLang="el-GR" dirty="0"/>
          </a:p>
          <a:p>
            <a:pPr lvl="1"/>
            <a:r>
              <a:rPr lang="el-GR" altLang="el-GR" dirty="0" smtClean="0"/>
              <a:t>Εντοπισμός/αντιμετώπιση σφαλμάτων/βλαβών</a:t>
            </a:r>
            <a:endParaRPr lang="el-GR" altLang="el-GR" dirty="0"/>
          </a:p>
          <a:p>
            <a:pPr lvl="1"/>
            <a:r>
              <a:rPr lang="el-GR" altLang="el-GR" dirty="0"/>
              <a:t>Πρόληψη ή επανόρθωση βλαβών</a:t>
            </a:r>
            <a:endParaRPr lang="en-US" altLang="el-GR" dirty="0"/>
          </a:p>
          <a:p>
            <a:r>
              <a:rPr lang="el-GR" altLang="el-GR" dirty="0"/>
              <a:t>Ανοχή βλαβών</a:t>
            </a:r>
          </a:p>
          <a:p>
            <a:pPr lvl="1"/>
            <a:r>
              <a:rPr lang="el-GR" altLang="el-GR" dirty="0"/>
              <a:t>Παροχή ορθών υπηρεσιών παρά τις βλάβες</a:t>
            </a:r>
          </a:p>
          <a:p>
            <a:pPr lvl="1"/>
            <a:r>
              <a:rPr lang="el-GR" altLang="el-GR" dirty="0"/>
              <a:t>Οι βλάβες είναι αναπόφευκτες στην πράξη</a:t>
            </a:r>
          </a:p>
          <a:p>
            <a:pPr lvl="1"/>
            <a:r>
              <a:rPr lang="el-GR" altLang="el-GR" dirty="0"/>
              <a:t>Χρήση τεχνικών </a:t>
            </a:r>
            <a:r>
              <a:rPr lang="el-GR" altLang="el-GR" dirty="0" smtClean="0"/>
              <a:t>πλεονασμού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598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βλαβών (1 από 2)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Ανάλογα με την εμφάνιση</a:t>
            </a:r>
          </a:p>
          <a:p>
            <a:pPr lvl="1" eaLnBrk="1" hangingPunct="1"/>
            <a:r>
              <a:rPr lang="el-GR" altLang="el-GR" dirty="0" smtClean="0"/>
              <a:t>Παροδικές (</a:t>
            </a:r>
            <a:r>
              <a:rPr lang="en-US" altLang="el-GR" dirty="0" smtClean="0"/>
              <a:t>transient)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Συμβαίνουν μία φορά μόνο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Διαλείπουσες (</a:t>
            </a:r>
            <a:r>
              <a:rPr lang="en-US" altLang="el-GR" dirty="0" smtClean="0"/>
              <a:t>intermittent)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Συμβαίνουν πότε-πότε</a:t>
            </a:r>
          </a:p>
          <a:p>
            <a:pPr lvl="2"/>
            <a:r>
              <a:rPr lang="el-GR" altLang="el-GR" dirty="0" smtClean="0"/>
              <a:t>Απρόβλεπτη συμπεριφορά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Μόνιμες (</a:t>
            </a:r>
            <a:r>
              <a:rPr lang="en-US" altLang="el-GR" dirty="0" smtClean="0"/>
              <a:t>permanent)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Συμβαίνουν διαρκώς αφού εμφανιστούν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5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363081F-625C-4471-BCC8-12233D7079BD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2763</Words>
  <Application>Microsoft Office PowerPoint</Application>
  <PresentationFormat>On-screen Show (4:3)</PresentationFormat>
  <Paragraphs>563</Paragraphs>
  <Slides>61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Έννοια της βλάβης</vt:lpstr>
      <vt:lpstr>Ανοχή βλαβών</vt:lpstr>
      <vt:lpstr>Τύποι βλαβών (1 από 2)</vt:lpstr>
      <vt:lpstr>Τύποι βλαβών (2 από 2)</vt:lpstr>
      <vt:lpstr>Βυζαντινές βλάβες</vt:lpstr>
      <vt:lpstr>Πηγές βλαβών</vt:lpstr>
      <vt:lpstr>Πλεονασμός</vt:lpstr>
      <vt:lpstr>Γιατί πλεονασμός;</vt:lpstr>
      <vt:lpstr>Τύποι πλεονασμού</vt:lpstr>
      <vt:lpstr>Αξιοποίηση πλεονασμού</vt:lpstr>
      <vt:lpstr>Τύποι παραγωγής αντιγράφων</vt:lpstr>
      <vt:lpstr>Ενεργή παραγωγή αντιγράφων</vt:lpstr>
      <vt:lpstr>Αρθρωτός πλεονασμός (1 από 5)</vt:lpstr>
      <vt:lpstr>Αρθρωτός πλεονασμός (2 από 5)</vt:lpstr>
      <vt:lpstr>Αρθρωτός πλεονασμός (3 από 5)</vt:lpstr>
      <vt:lpstr>Αρθρωτός πλεονασμός (4 από 5)</vt:lpstr>
      <vt:lpstr>Αρθρωτός πλεονασμός (5 από 5)</vt:lpstr>
      <vt:lpstr>Παθητική παραγωγή αντιγράφων</vt:lpstr>
      <vt:lpstr>Μοντέλο παθητικής παραγωγής</vt:lpstr>
      <vt:lpstr>Παθητικός συγχρονισμός</vt:lpstr>
      <vt:lpstr>Σύγχρονο πρωτόκολλο (1 από 3)</vt:lpstr>
      <vt:lpstr>Σύγχρονο πρωτόκολλο (2 από 3)</vt:lpstr>
      <vt:lpstr>Σύγχρονο πρωτόκολλο (3 από 3)</vt:lpstr>
      <vt:lpstr>Ασύγχρονο πρωτόκολλο (1 από 3)</vt:lpstr>
      <vt:lpstr>Ασύγχρονο πρωτόκολλο (2 από 3)</vt:lpstr>
      <vt:lpstr>Ασύγχρονο πρωτόκολλο (3 από 3)</vt:lpstr>
      <vt:lpstr>Ενεργητική ή παθητική; (1 από 2)</vt:lpstr>
      <vt:lpstr>Ενεργητική ή παθητική; (2 από 2)</vt:lpstr>
      <vt:lpstr>Αποκατάσταση</vt:lpstr>
      <vt:lpstr>Τύποι αποκατάστασης</vt:lpstr>
      <vt:lpstr>Αντίστροφη αποκατάσταση (1 από 2)</vt:lpstr>
      <vt:lpstr>Αντίστροφη αποκατάσταση (2 από 2)</vt:lpstr>
      <vt:lpstr>Ευθεία αποκατάσταση (1 από 2)</vt:lpstr>
      <vt:lpstr>Ευθεία αποκατάσταση (2 από 2)</vt:lpstr>
      <vt:lpstr>Κατανεμημένη συμφωνία</vt:lpstr>
      <vt:lpstr>Πρωτόκολλα συμφωνίας (1 από 4)</vt:lpstr>
      <vt:lpstr>Πρωτόκολλα συμφωνίας (2 από 4)</vt:lpstr>
      <vt:lpstr>Πρωτόκολλα συμφωνίας (3 από 4)</vt:lpstr>
      <vt:lpstr>Πρωτόκολλα συμφωνίας (4 από 4)</vt:lpstr>
      <vt:lpstr>Πρόβλημα δύο στρατών (1 από 4)</vt:lpstr>
      <vt:lpstr>Πρόβλημα δύο στρατών (2 από 4)</vt:lpstr>
      <vt:lpstr>Πρόβλημα δύο στρατών (3 από 4)</vt:lpstr>
      <vt:lpstr>Πρόβλημα δύο στρατών (4 από 4)</vt:lpstr>
      <vt:lpstr>Βυζαντινοί στρατηγοί (1 από 8)</vt:lpstr>
      <vt:lpstr>Βυζαντινοί στρατηγοί (2 από 8)</vt:lpstr>
      <vt:lpstr>Βυζαντινοί στρατηγοί (3 από 8)</vt:lpstr>
      <vt:lpstr>Βυζαντινοί στρατηγοί (4 από 8)</vt:lpstr>
      <vt:lpstr>Βυζαντινοί στρατηγοί (5 από 8)</vt:lpstr>
      <vt:lpstr>Βυζαντινοί στρατηγοί (6 από 8)</vt:lpstr>
      <vt:lpstr>Βυζαντινοί στρατηγοί (7 από 8)</vt:lpstr>
      <vt:lpstr>Βυζαντινοί στρατηγοί (8 από 8)</vt:lpstr>
      <vt:lpstr>Γιατί δεν έχουμε συμφωνία; (1 από 3)</vt:lpstr>
      <vt:lpstr>Γιατί δεν έχουμε συμφωνία; (2 από 3)</vt:lpstr>
      <vt:lpstr>Γιατί δεν έχουμε συμφωνία; (3 από 3)</vt:lpstr>
      <vt:lpstr>Τέλος Ενότητας #9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Ανοχή βλαβών</dc:title>
  <dc:subject>Κινητά και Διάχυτα Συστήματα</dc:subject>
  <dc:creator>Γεώργιος Ξυλωμένος</dc:creator>
  <cp:keywords>Σφάλμα; βλάβη; αποτυχία; ενεργητική παραγωγή; παθητική παραγωγή; αποκατάσταση; συμφωνία</cp:keywords>
  <cp:lastModifiedBy>George Xylomenos</cp:lastModifiedBy>
  <cp:revision>350</cp:revision>
  <cp:lastPrinted>2014-02-16T13:16:25Z</cp:lastPrinted>
  <dcterms:created xsi:type="dcterms:W3CDTF">2012-09-06T09:03:05Z</dcterms:created>
  <dcterms:modified xsi:type="dcterms:W3CDTF">2015-03-29T21:13:52Z</dcterms:modified>
</cp:coreProperties>
</file>