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  <p:sldMasterId id="2147483920" r:id="rId2"/>
  </p:sldMasterIdLst>
  <p:notesMasterIdLst>
    <p:notesMasterId r:id="rId31"/>
  </p:notesMasterIdLst>
  <p:handoutMasterIdLst>
    <p:handoutMasterId r:id="rId32"/>
  </p:handoutMasterIdLst>
  <p:sldIdLst>
    <p:sldId id="401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2" r:id="rId30"/>
  </p:sldIdLst>
  <p:sldSz cx="9144000" cy="6858000" type="screen4x3"/>
  <p:notesSz cx="7099300" cy="10234613"/>
  <p:defaultTextStyle>
    <a:defPPr>
      <a:defRPr lang="el-G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514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18" tIns="0" rIns="20018" bIns="0" numCol="1" anchor="t" anchorCtr="0" compatLnSpc="1">
            <a:prstTxWarp prst="textNoShape">
              <a:avLst/>
            </a:prstTxWarp>
          </a:bodyPr>
          <a:lstStyle>
            <a:lvl1pPr algn="l">
              <a:defRPr sz="1100" i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18" tIns="0" rIns="20018" bIns="0" numCol="1" anchor="t" anchorCtr="0" compatLnSpc="1">
            <a:prstTxWarp prst="textNoShape">
              <a:avLst/>
            </a:prstTxWarp>
          </a:bodyPr>
          <a:lstStyle>
            <a:lvl1pPr algn="r">
              <a:defRPr sz="1100" i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52" tIns="48377" rIns="96752" bIns="48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18" tIns="0" rIns="20018" bIns="0" numCol="1" anchor="b" anchorCtr="0" compatLnSpc="1">
            <a:prstTxWarp prst="textNoShape">
              <a:avLst/>
            </a:prstTxWarp>
          </a:bodyPr>
          <a:lstStyle>
            <a:lvl1pPr algn="l">
              <a:defRPr sz="1100" i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18" tIns="0" rIns="20018" bIns="0" numCol="1" anchor="b" anchorCtr="0" compatLnSpc="1">
            <a:prstTxWarp prst="textNoShape">
              <a:avLst/>
            </a:prstTxWarp>
          </a:bodyPr>
          <a:lstStyle>
            <a:lvl1pPr algn="r">
              <a:defRPr sz="1100" i="1"/>
            </a:lvl1pPr>
          </a:lstStyle>
          <a:p>
            <a:pPr>
              <a:defRPr/>
            </a:pPr>
            <a:fld id="{3A9903D8-6F2C-409C-B831-0B2419605A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620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D1AC-4A75-4415-94DB-EE8E6A1FB94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65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BFFCF-871C-4493-A6B8-79C186C3FAF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690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93DB-F2CB-475E-A079-02D05ED7032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31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endParaRPr lang="el-GR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9-</a:t>
            </a:r>
            <a:fld id="{08273312-744F-420D-AC0E-52174431DE63}" type="slidenum">
              <a:rPr lang="el-GR"/>
              <a:pPr>
                <a:defRPr/>
              </a:pPr>
              <a:t>‹#›</a:t>
            </a:fld>
            <a:endParaRPr lang="el-GR" sz="1400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214441"/>
            <a:ext cx="8763000" cy="1"/>
          </a:xfrm>
          <a:prstGeom prst="line">
            <a:avLst/>
          </a:prstGeom>
          <a:noFill/>
          <a:ln w="50800" cap="flat" cmpd="sng" algn="ctr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0" y="6432067"/>
            <a:ext cx="8763000" cy="1"/>
          </a:xfrm>
          <a:prstGeom prst="line">
            <a:avLst/>
          </a:prstGeom>
          <a:noFill/>
          <a:ln w="50800" cap="flat" cmpd="sng" algn="ctr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92867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Ασύρματα Δίκτυα &amp; Κινητές Επικοινωνίες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9-</a:t>
            </a:r>
            <a:fld id="{61CCBAEB-47C6-4F2C-9794-A97D7492257D}" type="slidenum">
              <a:rPr lang="el-GR"/>
              <a:pPr>
                <a:defRPr/>
              </a:pPr>
              <a:t>‹#›</a:t>
            </a:fld>
            <a:endParaRPr lang="el-GR" sz="1400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1208742"/>
            <a:ext cx="8763000" cy="1"/>
          </a:xfrm>
          <a:prstGeom prst="line">
            <a:avLst/>
          </a:prstGeom>
          <a:noFill/>
          <a:ln w="53975" cap="flat" cmpd="sng" algn="ctr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24926"/>
            <a:ext cx="8763000" cy="1"/>
          </a:xfrm>
          <a:prstGeom prst="line">
            <a:avLst/>
          </a:prstGeom>
          <a:noFill/>
          <a:ln w="53975" cap="flat" cmpd="sng" algn="ctr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77640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7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0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4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6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0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E37E-31F0-41AE-A086-93B1158A713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9076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4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028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858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8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9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F7592-8C14-43C6-BC24-7244D615FBC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664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2B69-3EC9-4AD8-965D-6A75D02A0CF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023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20AC8-9FEF-4D26-9BA4-C1DF6C4731B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594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CEE79-6F20-4FBC-9A80-3EE3A593A37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317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4CB4-72D8-44C7-8743-2E2DA7AA33A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496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B225-0ACC-4A59-A8E7-FEF76D9BBAA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171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B4ED-7EED-4CB3-A832-95E2F04B87C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02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F9A7788-58FF-4DCE-BB26-D7FF1824031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 userDrawn="1"/>
        </p:nv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57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8" name="Straight Connector 9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8" r:id="rId12"/>
    <p:sldLayoutId id="214748391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7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12859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l-GR" altLang="en-US" dirty="0" smtClean="0"/>
              <a:t>Ασύρματ</a:t>
            </a:r>
            <a:r>
              <a:rPr lang="el-GR" altLang="en-US" dirty="0" smtClean="0"/>
              <a:t>ες </a:t>
            </a:r>
            <a:r>
              <a:rPr lang="el-GR" altLang="en-US" dirty="0" smtClean="0"/>
              <a:t>και </a:t>
            </a:r>
            <a:r>
              <a:rPr lang="el-GR" altLang="en-US" dirty="0"/>
              <a:t>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44281" y="3450772"/>
            <a:ext cx="8312333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Κυτταρική Δομή Κινητών Επικοινωνιών και</a:t>
            </a:r>
            <a:r>
              <a:rPr lang="en-US" sz="2800" dirty="0"/>
              <a:t> </a:t>
            </a:r>
            <a:r>
              <a:rPr lang="el-GR" sz="2800" dirty="0"/>
              <a:t>Συστήματα Κινητής </a:t>
            </a:r>
            <a:r>
              <a:rPr lang="el-GR" sz="2800" dirty="0" smtClean="0"/>
              <a:t>Τηλεφωνίας 1ης </a:t>
            </a:r>
            <a:r>
              <a:rPr lang="el-GR" sz="2800" dirty="0"/>
              <a:t>&amp;  2ης </a:t>
            </a:r>
            <a:r>
              <a:rPr lang="el-GR" sz="2800" dirty="0" smtClean="0"/>
              <a:t>Γενιάς</a:t>
            </a:r>
            <a:endParaRPr lang="en-US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91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architecture</a:t>
            </a:r>
            <a:endParaRPr lang="el-GR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843338" cy="5029200"/>
          </a:xfrm>
        </p:spPr>
        <p:txBody>
          <a:bodyPr/>
          <a:lstStyle/>
          <a:p>
            <a:r>
              <a:rPr lang="en-US" smtClean="0"/>
              <a:t>Cellular backhaul or Radio Access Network: interconnect base stations to backbone</a:t>
            </a:r>
          </a:p>
          <a:p>
            <a:r>
              <a:rPr lang="en-US" smtClean="0"/>
              <a:t>Can be wired or wireless (point-to-point)</a:t>
            </a:r>
            <a:endParaRPr lang="el-GR" smtClean="0"/>
          </a:p>
        </p:txBody>
      </p:sp>
      <p:pic>
        <p:nvPicPr>
          <p:cNvPr id="14342" name="Picture 4" descr="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713" y="1616075"/>
            <a:ext cx="4295775" cy="428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459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Increasing cellular capacity</a:t>
            </a:r>
            <a:endParaRPr lang="el-GR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43050"/>
            <a:ext cx="8382000" cy="5029200"/>
          </a:xfrm>
        </p:spPr>
        <p:txBody>
          <a:bodyPr/>
          <a:lstStyle/>
          <a:p>
            <a:r>
              <a:rPr lang="en-US" dirty="0" smtClean="0"/>
              <a:t>Cell splitting</a:t>
            </a:r>
          </a:p>
          <a:p>
            <a:pPr lvl="1"/>
            <a:r>
              <a:rPr lang="en-US" dirty="0" smtClean="0"/>
              <a:t>smaller cells in high demand areas</a:t>
            </a:r>
          </a:p>
          <a:p>
            <a:pPr lvl="1"/>
            <a:r>
              <a:rPr lang="en-US" dirty="0" smtClean="0"/>
              <a:t>smaller cells =&gt; more base stations &amp; more frequent handoffs</a:t>
            </a:r>
          </a:p>
          <a:p>
            <a:pPr lvl="1"/>
            <a:r>
              <a:rPr lang="en-US" dirty="0" smtClean="0"/>
              <a:t>smaller cells (micro cells) =&gt; reduced transmission power</a:t>
            </a:r>
          </a:p>
          <a:p>
            <a:r>
              <a:rPr lang="en-US" dirty="0" smtClean="0"/>
              <a:t>Frequency borrowing</a:t>
            </a:r>
          </a:p>
          <a:p>
            <a:pPr lvl="1"/>
            <a:r>
              <a:rPr lang="en-US" dirty="0" smtClean="0"/>
              <a:t>congested cells borrow frequencies from less congested cells</a:t>
            </a:r>
          </a:p>
          <a:p>
            <a:pPr lvl="1"/>
            <a:r>
              <a:rPr lang="en-US" dirty="0" smtClean="0"/>
              <a:t>dynamic allocation of frequencies</a:t>
            </a:r>
          </a:p>
          <a:p>
            <a:r>
              <a:rPr lang="en-US" dirty="0" err="1" smtClean="0"/>
              <a:t>Sectorization</a:t>
            </a:r>
            <a:endParaRPr lang="en-US" dirty="0" smtClean="0"/>
          </a:p>
          <a:p>
            <a:pPr lvl="1"/>
            <a:r>
              <a:rPr lang="en-US" dirty="0" smtClean="0"/>
              <a:t>cell divided into sectors (typically 2-6)</a:t>
            </a:r>
          </a:p>
          <a:p>
            <a:pPr lvl="1"/>
            <a:r>
              <a:rPr lang="en-US" dirty="0" smtClean="0"/>
              <a:t>use directional (sector) antennas</a:t>
            </a:r>
          </a:p>
          <a:p>
            <a:pPr lvl="1"/>
            <a:endParaRPr lang="el-GR" dirty="0" smtClean="0"/>
          </a:p>
        </p:txBody>
      </p:sp>
      <p:grpSp>
        <p:nvGrpSpPr>
          <p:cNvPr id="2" name="Group 1" descr="3-sector cell"/>
          <p:cNvGrpSpPr/>
          <p:nvPr/>
        </p:nvGrpSpPr>
        <p:grpSpPr>
          <a:xfrm>
            <a:off x="5651500" y="4292600"/>
            <a:ext cx="2303463" cy="1800225"/>
            <a:chOff x="5651500" y="4292600"/>
            <a:chExt cx="2303463" cy="1800225"/>
          </a:xfrm>
        </p:grpSpPr>
        <p:sp>
          <p:nvSpPr>
            <p:cNvPr id="15366" name="AutoShape 9"/>
            <p:cNvSpPr>
              <a:spLocks noChangeArrowheads="1"/>
            </p:cNvSpPr>
            <p:nvPr/>
          </p:nvSpPr>
          <p:spPr bwMode="auto">
            <a:xfrm>
              <a:off x="5651500" y="4292600"/>
              <a:ext cx="2303463" cy="1800225"/>
            </a:xfrm>
            <a:prstGeom prst="hexagon">
              <a:avLst>
                <a:gd name="adj" fmla="val 31989"/>
                <a:gd name="vf" fmla="val 11547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67" name="Line 10"/>
            <p:cNvSpPr>
              <a:spLocks noChangeShapeType="1"/>
            </p:cNvSpPr>
            <p:nvPr/>
          </p:nvSpPr>
          <p:spPr bwMode="auto">
            <a:xfrm>
              <a:off x="6802438" y="4292600"/>
              <a:ext cx="0" cy="936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5989638" y="5229225"/>
              <a:ext cx="812800" cy="4778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69" name="Line 12"/>
            <p:cNvSpPr>
              <a:spLocks noChangeShapeType="1"/>
            </p:cNvSpPr>
            <p:nvPr/>
          </p:nvSpPr>
          <p:spPr bwMode="auto">
            <a:xfrm>
              <a:off x="6802438" y="5229225"/>
              <a:ext cx="846137" cy="425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0" name="AutoShape 13"/>
            <p:cNvSpPr>
              <a:spLocks noChangeArrowheads="1"/>
            </p:cNvSpPr>
            <p:nvPr/>
          </p:nvSpPr>
          <p:spPr bwMode="auto">
            <a:xfrm>
              <a:off x="6659563" y="5156200"/>
              <a:ext cx="287337" cy="215900"/>
            </a:xfrm>
            <a:prstGeom prst="octagon">
              <a:avLst>
                <a:gd name="adj" fmla="val 29287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7464425" y="4057650"/>
            <a:ext cx="143351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3-sector cell</a:t>
            </a:r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Cell Splitting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creating full systems with many small areas impractical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cell splitting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as a service area becomes full of users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split a single area into smaller ones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>
                <a:solidFill>
                  <a:srgbClr val="FF0000"/>
                </a:solidFill>
              </a:rPr>
              <a:t>urban centers</a:t>
            </a:r>
            <a:endParaRPr lang="en-US" sz="1800" smtClean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can be split into as many areas as necessary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to provide acceptable service levels in heavy-traffic regions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>
                <a:solidFill>
                  <a:srgbClr val="FF0000"/>
                </a:solidFill>
              </a:rPr>
              <a:t>rural regions</a:t>
            </a:r>
            <a:endParaRPr lang="en-US" sz="1800" smtClean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larger, less expensive cells</a:t>
            </a:r>
          </a:p>
        </p:txBody>
      </p:sp>
      <p:pic>
        <p:nvPicPr>
          <p:cNvPr id="16390" name="Picture 4" descr="split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3676650" cy="2466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0242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and-o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447800"/>
            <a:ext cx="5105400" cy="3876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Handoff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267200" cy="5029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mobile subscriber travels from one cell to another during a call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adjacent cells do not use the same radio channels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call must either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1400" smtClean="0"/>
              <a:t>be dropped or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1400" smtClean="0"/>
              <a:t>transferred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Monotype Sorts" pitchFamily="48" charset="2"/>
              <a:buNone/>
            </a:pPr>
            <a:r>
              <a:rPr lang="en-US" sz="1400" smtClean="0"/>
              <a:t>from one radio channel to another when a user crosses cells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dropping the call is unacceptable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hand-off (US, hand-over in UK)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mobile telephone network </a:t>
            </a:r>
            <a:r>
              <a:rPr lang="en-US" sz="1600" smtClean="0">
                <a:solidFill>
                  <a:srgbClr val="FF0000"/>
                </a:solidFill>
              </a:rPr>
              <a:t>automatically</a:t>
            </a:r>
            <a:r>
              <a:rPr lang="en-US" sz="1600" smtClean="0"/>
              <a:t> transfers a call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from radio channel to radio channel, as a mobile crosses adjacent cells</a:t>
            </a:r>
          </a:p>
        </p:txBody>
      </p:sp>
    </p:spTree>
    <p:extLst>
      <p:ext uri="{BB962C8B-B14F-4D97-AF65-F5344CB8AC3E}">
        <p14:creationId xmlns:p14="http://schemas.microsoft.com/office/powerpoint/2010/main" val="8917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ando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371600"/>
            <a:ext cx="5105400" cy="3876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Handoff Initiation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886200" cy="5029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when MS moves out of the coverage area of a given cell site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the reception becomes weak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the cell site (in use) or the MS requests a handoff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system switches the call to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1400" smtClean="0"/>
              <a:t>a new site (and channel) with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1400" smtClean="0"/>
              <a:t>a stronger signal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>
                <a:solidFill>
                  <a:srgbClr val="FF0000"/>
                </a:solidFill>
              </a:rPr>
              <a:t>without interrupting the call</a:t>
            </a:r>
            <a:r>
              <a:rPr lang="en-US" sz="1600" smtClean="0"/>
              <a:t> or alerting the user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call continues as long as the user is talking, and the user does not notice the handoff at all</a:t>
            </a:r>
          </a:p>
        </p:txBody>
      </p:sp>
    </p:spTree>
    <p:extLst>
      <p:ext uri="{BB962C8B-B14F-4D97-AF65-F5344CB8AC3E}">
        <p14:creationId xmlns:p14="http://schemas.microsoft.com/office/powerpoint/2010/main" val="40403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8" descr="compon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71628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System Components</a:t>
            </a:r>
          </a:p>
        </p:txBody>
      </p:sp>
      <p:sp>
        <p:nvSpPr>
          <p:cNvPr id="19462" name="Rectangle 10" descr="components"/>
          <p:cNvSpPr>
            <a:spLocks noGrp="1" noChangeArrowheads="1"/>
          </p:cNvSpPr>
          <p:nvPr>
            <p:ph type="body" idx="1"/>
          </p:nvPr>
        </p:nvSpPr>
        <p:spPr>
          <a:xfrm>
            <a:off x="3429000" y="1371600"/>
            <a:ext cx="5334000" cy="5029200"/>
          </a:xfrm>
        </p:spPr>
        <p:txBody>
          <a:bodyPr anchor="t"/>
          <a:lstStyle/>
          <a:p>
            <a:r>
              <a:rPr lang="en-US" dirty="0" smtClean="0"/>
              <a:t>public switched telephone network (PSTN) </a:t>
            </a:r>
          </a:p>
          <a:p>
            <a:r>
              <a:rPr lang="en-US" dirty="0" smtClean="0"/>
              <a:t>mobile telephone switching office (MTSO) </a:t>
            </a:r>
          </a:p>
          <a:p>
            <a:r>
              <a:rPr lang="en-US" dirty="0" smtClean="0"/>
              <a:t>cell site with antenna system </a:t>
            </a:r>
          </a:p>
          <a:p>
            <a:r>
              <a:rPr lang="en-US" dirty="0" smtClean="0"/>
              <a:t>mobile subscriber unit (MSU)</a:t>
            </a:r>
          </a:p>
        </p:txBody>
      </p:sp>
    </p:spTree>
    <p:extLst>
      <p:ext uri="{BB962C8B-B14F-4D97-AF65-F5344CB8AC3E}">
        <p14:creationId xmlns:p14="http://schemas.microsoft.com/office/powerpoint/2010/main" val="25325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System Component Definitions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>
                <a:solidFill>
                  <a:srgbClr val="FF0000"/>
                </a:solidFill>
              </a:rPr>
              <a:t>PSTN </a:t>
            </a:r>
            <a:r>
              <a:rPr lang="en-US" sz="1800" smtClean="0"/>
              <a:t>(</a:t>
            </a:r>
            <a:r>
              <a:rPr lang="en-US" smtClean="0"/>
              <a:t>public switched telephone network)</a:t>
            </a:r>
            <a:endParaRPr lang="en-US" sz="1800" smtClean="0"/>
          </a:p>
          <a:p>
            <a:pPr lvl="1"/>
            <a:r>
              <a:rPr lang="en-US" sz="1600" smtClean="0"/>
              <a:t>made up of:</a:t>
            </a:r>
          </a:p>
          <a:p>
            <a:pPr lvl="2"/>
            <a:r>
              <a:rPr lang="en-US" sz="1400" smtClean="0"/>
              <a:t>local networks</a:t>
            </a:r>
          </a:p>
          <a:p>
            <a:pPr lvl="2"/>
            <a:r>
              <a:rPr lang="en-US" sz="1400" smtClean="0"/>
              <a:t>the exchange area networks, and</a:t>
            </a:r>
          </a:p>
          <a:p>
            <a:pPr lvl="2"/>
            <a:r>
              <a:rPr lang="en-US" sz="1400" smtClean="0"/>
              <a:t>the long-haul network (on a worldwide basis)</a:t>
            </a:r>
          </a:p>
          <a:p>
            <a:r>
              <a:rPr lang="en-US" sz="1800" smtClean="0">
                <a:solidFill>
                  <a:srgbClr val="FF0000"/>
                </a:solidFill>
              </a:rPr>
              <a:t>Mobile Telephone Switching Office</a:t>
            </a:r>
            <a:r>
              <a:rPr lang="en-US" sz="1800" smtClean="0"/>
              <a:t> (MTSO)</a:t>
            </a:r>
          </a:p>
          <a:p>
            <a:pPr lvl="1"/>
            <a:r>
              <a:rPr lang="en-US" sz="1600" smtClean="0"/>
              <a:t>the central office for mobile switching</a:t>
            </a:r>
          </a:p>
          <a:p>
            <a:pPr lvl="1"/>
            <a:r>
              <a:rPr lang="en-US" sz="1600" smtClean="0"/>
              <a:t>houses the mobile switching center (MSC), field monitoring, and relay stations for switching calls from cell sites to wireline central offices (PSTN)</a:t>
            </a:r>
          </a:p>
          <a:p>
            <a:pPr lvl="1"/>
            <a:r>
              <a:rPr lang="en-US" sz="1600" smtClean="0"/>
              <a:t>in analog cellular networks, the MSC controls the system operation:</a:t>
            </a:r>
          </a:p>
          <a:p>
            <a:pPr lvl="1">
              <a:buFont typeface="Monotype Sorts" pitchFamily="48" charset="2"/>
              <a:buNone/>
            </a:pPr>
            <a:r>
              <a:rPr lang="en-US" sz="1600" smtClean="0"/>
              <a:t>	controls calls, tracks billing information, and locates cellular subscribers</a:t>
            </a:r>
          </a:p>
          <a:p>
            <a:r>
              <a:rPr lang="en-US" sz="1800" smtClean="0"/>
              <a:t>the </a:t>
            </a:r>
            <a:r>
              <a:rPr lang="en-US" sz="1800" smtClean="0">
                <a:solidFill>
                  <a:srgbClr val="FF0000"/>
                </a:solidFill>
              </a:rPr>
              <a:t>Cell Site</a:t>
            </a:r>
            <a:endParaRPr lang="en-US" sz="1800" smtClean="0"/>
          </a:p>
          <a:p>
            <a:pPr lvl="1"/>
            <a:r>
              <a:rPr lang="en-US" sz="1600" smtClean="0"/>
              <a:t>refers to the physical location of radio equipment (providing coverage within a cell)</a:t>
            </a:r>
          </a:p>
          <a:p>
            <a:pPr lvl="1"/>
            <a:r>
              <a:rPr lang="en-US" sz="1600" smtClean="0"/>
              <a:t>includes:</a:t>
            </a:r>
          </a:p>
          <a:p>
            <a:pPr lvl="2"/>
            <a:r>
              <a:rPr lang="en-US" sz="1400" smtClean="0"/>
              <a:t>power sources</a:t>
            </a:r>
          </a:p>
          <a:p>
            <a:pPr lvl="2"/>
            <a:r>
              <a:rPr lang="en-US" sz="1400" smtClean="0"/>
              <a:t>interface equipment</a:t>
            </a:r>
          </a:p>
          <a:p>
            <a:pPr lvl="2"/>
            <a:r>
              <a:rPr lang="en-US" sz="1400" smtClean="0"/>
              <a:t>radio frequency transmitters and receivers, and</a:t>
            </a:r>
          </a:p>
          <a:p>
            <a:pPr lvl="2"/>
            <a:r>
              <a:rPr lang="en-US" sz="1400" smtClean="0"/>
              <a:t>antenna systems</a:t>
            </a:r>
          </a:p>
        </p:txBody>
      </p:sp>
    </p:spTree>
    <p:extLst>
      <p:ext uri="{BB962C8B-B14F-4D97-AF65-F5344CB8AC3E}">
        <p14:creationId xmlns:p14="http://schemas.microsoft.com/office/powerpoint/2010/main" val="31838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mtClean="0"/>
              <a:t>Συστήματα Κινητής Τηλεφωνίας</a:t>
            </a:r>
            <a:br>
              <a:rPr lang="el-GR" smtClean="0"/>
            </a:br>
            <a:r>
              <a:rPr lang="el-GR" smtClean="0"/>
              <a:t>1ης &amp;  2ης Γενιάς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1st generation</a:t>
            </a:r>
          </a:p>
          <a:p>
            <a:pPr lvl="1"/>
            <a:r>
              <a:rPr lang="en-US" smtClean="0"/>
              <a:t>AMPS</a:t>
            </a:r>
          </a:p>
          <a:p>
            <a:endParaRPr lang="en-US" smtClean="0"/>
          </a:p>
          <a:p>
            <a:r>
              <a:rPr lang="en-US" smtClean="0"/>
              <a:t>2nd generation</a:t>
            </a:r>
          </a:p>
          <a:p>
            <a:pPr lvl="1"/>
            <a:r>
              <a:rPr lang="en-US" smtClean="0"/>
              <a:t>GSM</a:t>
            </a:r>
          </a:p>
          <a:p>
            <a:pPr lvl="1"/>
            <a:r>
              <a:rPr lang="en-US" smtClean="0"/>
              <a:t>DAPMS, IS-54, IS-136 (TDMA)</a:t>
            </a:r>
          </a:p>
          <a:p>
            <a:pPr lvl="2"/>
            <a:r>
              <a:rPr lang="en-US" smtClean="0"/>
              <a:t>CDPD (Packet Data extension)</a:t>
            </a:r>
          </a:p>
          <a:p>
            <a:pPr lvl="1"/>
            <a:r>
              <a:rPr lang="en-US" smtClean="0"/>
              <a:t>IS-95 (CDMA)</a:t>
            </a:r>
          </a:p>
        </p:txBody>
      </p:sp>
    </p:spTree>
    <p:extLst>
      <p:ext uri="{BB962C8B-B14F-4D97-AF65-F5344CB8AC3E}">
        <p14:creationId xmlns:p14="http://schemas.microsoft.com/office/powerpoint/2010/main" val="19242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North American Analog Cellular Systems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originally devised in the late 1970s to early 1980s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operate in the 800-MHz range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system development takes into consideration many different, and often opposing, requirements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600" smtClean="0"/>
              <a:t>often a compromise between conflicting requirements results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smtClean="0"/>
              <a:t>cellular development involves the following basic topics: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sz="1600" smtClean="0"/>
              <a:t>frequency and channel assignments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sz="1600" smtClean="0"/>
              <a:t>type of radio modulation and modulation parameters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sz="1600" smtClean="0"/>
              <a:t>maximum power levels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sz="1600" smtClean="0"/>
              <a:t>messaging protocols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sz="1600" smtClean="0"/>
              <a:t>call-processing sequences</a:t>
            </a:r>
          </a:p>
        </p:txBody>
      </p:sp>
    </p:spTree>
    <p:extLst>
      <p:ext uri="{BB962C8B-B14F-4D97-AF65-F5344CB8AC3E}">
        <p14:creationId xmlns:p14="http://schemas.microsoft.com/office/powerpoint/2010/main" val="31448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AMPS: Advanced Mobile Phone Service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U.S. (’80s)</a:t>
            </a:r>
          </a:p>
          <a:p>
            <a:r>
              <a:rPr lang="el-GR" smtClean="0"/>
              <a:t>Analog</a:t>
            </a:r>
          </a:p>
          <a:p>
            <a:r>
              <a:rPr lang="el-GR" smtClean="0"/>
              <a:t>cell size: 1km</a:t>
            </a:r>
            <a:r>
              <a:rPr lang="el-GR" baseline="30000" smtClean="0"/>
              <a:t>2</a:t>
            </a:r>
            <a:r>
              <a:rPr lang="el-GR" smtClean="0"/>
              <a:t> … 100km</a:t>
            </a:r>
            <a:r>
              <a:rPr lang="el-GR" baseline="30000" smtClean="0"/>
              <a:t>2</a:t>
            </a:r>
            <a:r>
              <a:rPr lang="el-GR" smtClean="0"/>
              <a:t> </a:t>
            </a:r>
          </a:p>
          <a:p>
            <a:r>
              <a:rPr lang="el-GR" smtClean="0"/>
              <a:t>indoor coverage: problematic</a:t>
            </a:r>
          </a:p>
        </p:txBody>
      </p:sp>
      <p:grpSp>
        <p:nvGrpSpPr>
          <p:cNvPr id="2" name="Group 4" descr="amps"/>
          <p:cNvGrpSpPr>
            <a:grpSpLocks/>
          </p:cNvGrpSpPr>
          <p:nvPr/>
        </p:nvGrpSpPr>
        <p:grpSpPr bwMode="auto">
          <a:xfrm>
            <a:off x="5257800" y="1600200"/>
            <a:ext cx="2965450" cy="2155825"/>
            <a:chOff x="1646" y="1673"/>
            <a:chExt cx="1868" cy="1358"/>
          </a:xfrm>
        </p:grpSpPr>
        <p:sp>
          <p:nvSpPr>
            <p:cNvPr id="8199" name="AutoShape 5"/>
            <p:cNvSpPr>
              <a:spLocks noChangeArrowheads="1"/>
            </p:cNvSpPr>
            <p:nvPr/>
          </p:nvSpPr>
          <p:spPr bwMode="auto">
            <a:xfrm>
              <a:off x="1647" y="1673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0" name="AutoShape 6"/>
            <p:cNvSpPr>
              <a:spLocks noChangeArrowheads="1"/>
            </p:cNvSpPr>
            <p:nvPr/>
          </p:nvSpPr>
          <p:spPr bwMode="auto">
            <a:xfrm>
              <a:off x="1646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1" name="AutoShape 7"/>
            <p:cNvSpPr>
              <a:spLocks noChangeArrowheads="1"/>
            </p:cNvSpPr>
            <p:nvPr/>
          </p:nvSpPr>
          <p:spPr bwMode="auto">
            <a:xfrm>
              <a:off x="2078" y="1902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2" name="AutoShape 8"/>
            <p:cNvSpPr>
              <a:spLocks noChangeArrowheads="1"/>
            </p:cNvSpPr>
            <p:nvPr/>
          </p:nvSpPr>
          <p:spPr bwMode="auto">
            <a:xfrm>
              <a:off x="2080" y="235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3" name="AutoShape 9"/>
            <p:cNvSpPr>
              <a:spLocks noChangeArrowheads="1"/>
            </p:cNvSpPr>
            <p:nvPr/>
          </p:nvSpPr>
          <p:spPr bwMode="auto">
            <a:xfrm>
              <a:off x="2510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4" name="AutoShape 10"/>
            <p:cNvSpPr>
              <a:spLocks noChangeArrowheads="1"/>
            </p:cNvSpPr>
            <p:nvPr/>
          </p:nvSpPr>
          <p:spPr bwMode="auto">
            <a:xfrm>
              <a:off x="2938" y="2360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5" name="AutoShape 11"/>
            <p:cNvSpPr>
              <a:spLocks noChangeArrowheads="1"/>
            </p:cNvSpPr>
            <p:nvPr/>
          </p:nvSpPr>
          <p:spPr bwMode="auto">
            <a:xfrm>
              <a:off x="2936" y="190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6" name="AutoShape 12"/>
            <p:cNvSpPr>
              <a:spLocks noChangeArrowheads="1"/>
            </p:cNvSpPr>
            <p:nvPr/>
          </p:nvSpPr>
          <p:spPr bwMode="auto">
            <a:xfrm>
              <a:off x="2505" y="257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7" name="AutoShape 13"/>
            <p:cNvSpPr>
              <a:spLocks noChangeArrowheads="1"/>
            </p:cNvSpPr>
            <p:nvPr/>
          </p:nvSpPr>
          <p:spPr bwMode="auto">
            <a:xfrm>
              <a:off x="2504" y="1681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8" name="Text Box 14"/>
            <p:cNvSpPr txBox="1">
              <a:spLocks noChangeArrowheads="1"/>
            </p:cNvSpPr>
            <p:nvPr/>
          </p:nvSpPr>
          <p:spPr bwMode="auto">
            <a:xfrm>
              <a:off x="2693" y="2524"/>
              <a:ext cx="195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09" name="Text Box 15"/>
            <p:cNvSpPr txBox="1">
              <a:spLocks noChangeArrowheads="1"/>
            </p:cNvSpPr>
            <p:nvPr/>
          </p:nvSpPr>
          <p:spPr bwMode="auto">
            <a:xfrm>
              <a:off x="2243" y="2527"/>
              <a:ext cx="169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buFont typeface="Symbol" pitchFamily="18" charset="2"/>
                <a:buChar char="´"/>
              </a:pPr>
              <a:endParaRPr lang="en-US" sz="12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0" name="Text Box 16"/>
            <p:cNvSpPr txBox="1">
              <a:spLocks noChangeArrowheads="1"/>
            </p:cNvSpPr>
            <p:nvPr/>
          </p:nvSpPr>
          <p:spPr bwMode="auto">
            <a:xfrm>
              <a:off x="1935" y="189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1" name="Text Box 17"/>
            <p:cNvSpPr txBox="1">
              <a:spLocks noChangeArrowheads="1"/>
            </p:cNvSpPr>
            <p:nvPr/>
          </p:nvSpPr>
          <p:spPr bwMode="auto">
            <a:xfrm>
              <a:off x="1991" y="170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2" name="Text Box 18"/>
            <p:cNvSpPr txBox="1">
              <a:spLocks noChangeArrowheads="1"/>
            </p:cNvSpPr>
            <p:nvPr/>
          </p:nvSpPr>
          <p:spPr bwMode="auto">
            <a:xfrm>
              <a:off x="2183" y="233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3" name="Text Box 19"/>
            <p:cNvSpPr txBox="1">
              <a:spLocks noChangeArrowheads="1"/>
            </p:cNvSpPr>
            <p:nvPr/>
          </p:nvSpPr>
          <p:spPr bwMode="auto">
            <a:xfrm>
              <a:off x="1826" y="206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4" name="Text Box 20"/>
            <p:cNvSpPr txBox="1">
              <a:spLocks noChangeArrowheads="1"/>
            </p:cNvSpPr>
            <p:nvPr/>
          </p:nvSpPr>
          <p:spPr bwMode="auto">
            <a:xfrm>
              <a:off x="2180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5" name="Text Box 21"/>
            <p:cNvSpPr txBox="1">
              <a:spLocks noChangeArrowheads="1"/>
            </p:cNvSpPr>
            <p:nvPr/>
          </p:nvSpPr>
          <p:spPr bwMode="auto">
            <a:xfrm>
              <a:off x="2416" y="250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6" name="Text Box 22"/>
            <p:cNvSpPr txBox="1">
              <a:spLocks noChangeArrowheads="1"/>
            </p:cNvSpPr>
            <p:nvPr/>
          </p:nvSpPr>
          <p:spPr bwMode="auto">
            <a:xfrm>
              <a:off x="2389" y="215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7" name="Text Box 23"/>
            <p:cNvSpPr txBox="1">
              <a:spLocks noChangeArrowheads="1"/>
            </p:cNvSpPr>
            <p:nvPr/>
          </p:nvSpPr>
          <p:spPr bwMode="auto">
            <a:xfrm>
              <a:off x="2421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8" name="Text Box 24"/>
            <p:cNvSpPr txBox="1">
              <a:spLocks noChangeArrowheads="1"/>
            </p:cNvSpPr>
            <p:nvPr/>
          </p:nvSpPr>
          <p:spPr bwMode="auto">
            <a:xfrm>
              <a:off x="2598" y="237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9" name="Text Box 25"/>
            <p:cNvSpPr txBox="1">
              <a:spLocks noChangeArrowheads="1"/>
            </p:cNvSpPr>
            <p:nvPr/>
          </p:nvSpPr>
          <p:spPr bwMode="auto">
            <a:xfrm>
              <a:off x="2548" y="213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0" name="Text Box 26"/>
            <p:cNvSpPr txBox="1">
              <a:spLocks noChangeArrowheads="1"/>
            </p:cNvSpPr>
            <p:nvPr/>
          </p:nvSpPr>
          <p:spPr bwMode="auto">
            <a:xfrm>
              <a:off x="2741" y="191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1" name="Text Box 27"/>
            <p:cNvSpPr txBox="1">
              <a:spLocks noChangeArrowheads="1"/>
            </p:cNvSpPr>
            <p:nvPr/>
          </p:nvSpPr>
          <p:spPr bwMode="auto">
            <a:xfrm>
              <a:off x="2821" y="209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2" name="Text Box 28"/>
            <p:cNvSpPr txBox="1">
              <a:spLocks noChangeArrowheads="1"/>
            </p:cNvSpPr>
            <p:nvPr/>
          </p:nvSpPr>
          <p:spPr bwMode="auto">
            <a:xfrm>
              <a:off x="2861" y="272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3" name="Text Box 29"/>
            <p:cNvSpPr txBox="1">
              <a:spLocks noChangeArrowheads="1"/>
            </p:cNvSpPr>
            <p:nvPr/>
          </p:nvSpPr>
          <p:spPr bwMode="auto">
            <a:xfrm>
              <a:off x="3056" y="231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4" name="Text Box 30"/>
            <p:cNvSpPr txBox="1">
              <a:spLocks noChangeArrowheads="1"/>
            </p:cNvSpPr>
            <p:nvPr/>
          </p:nvSpPr>
          <p:spPr bwMode="auto">
            <a:xfrm>
              <a:off x="2856" y="174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5" name="Text Box 31"/>
            <p:cNvSpPr txBox="1">
              <a:spLocks noChangeArrowheads="1"/>
            </p:cNvSpPr>
            <p:nvPr/>
          </p:nvSpPr>
          <p:spPr bwMode="auto">
            <a:xfrm>
              <a:off x="3319" y="247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6" name="Text Box 32"/>
            <p:cNvSpPr txBox="1">
              <a:spLocks noChangeArrowheads="1"/>
            </p:cNvSpPr>
            <p:nvPr/>
          </p:nvSpPr>
          <p:spPr bwMode="auto">
            <a:xfrm>
              <a:off x="3050" y="259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7" name="Text Box 33"/>
            <p:cNvSpPr txBox="1">
              <a:spLocks noChangeArrowheads="1"/>
            </p:cNvSpPr>
            <p:nvPr/>
          </p:nvSpPr>
          <p:spPr bwMode="auto">
            <a:xfrm>
              <a:off x="3138" y="216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8" name="Text Box 34"/>
            <p:cNvSpPr txBox="1">
              <a:spLocks noChangeArrowheads="1"/>
            </p:cNvSpPr>
            <p:nvPr/>
          </p:nvSpPr>
          <p:spPr bwMode="auto">
            <a:xfrm>
              <a:off x="3306" y="2002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3048" y="1874"/>
              <a:ext cx="195" cy="231"/>
              <a:chOff x="5000" y="3575"/>
              <a:chExt cx="195" cy="231"/>
            </a:xfrm>
          </p:grpSpPr>
          <p:sp>
            <p:nvSpPr>
              <p:cNvPr id="8244" name="Text Box 36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8245" name="Oval 37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705" y="2309"/>
              <a:ext cx="195" cy="231"/>
              <a:chOff x="5000" y="3575"/>
              <a:chExt cx="195" cy="231"/>
            </a:xfrm>
          </p:grpSpPr>
          <p:sp>
            <p:nvSpPr>
              <p:cNvPr id="8242" name="Text Box 39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8243" name="Oval 40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231" name="Text Box 41"/>
            <p:cNvSpPr txBox="1">
              <a:spLocks noChangeArrowheads="1"/>
            </p:cNvSpPr>
            <p:nvPr/>
          </p:nvSpPr>
          <p:spPr bwMode="auto">
            <a:xfrm>
              <a:off x="2733" y="269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2" name="Text Box 42"/>
            <p:cNvSpPr txBox="1">
              <a:spLocks noChangeArrowheads="1"/>
            </p:cNvSpPr>
            <p:nvPr/>
          </p:nvSpPr>
          <p:spPr bwMode="auto">
            <a:xfrm>
              <a:off x="2283" y="201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3" name="Text Box 43"/>
            <p:cNvSpPr txBox="1">
              <a:spLocks noChangeArrowheads="1"/>
            </p:cNvSpPr>
            <p:nvPr/>
          </p:nvSpPr>
          <p:spPr bwMode="auto">
            <a:xfrm>
              <a:off x="2706" y="2169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4" name="Text Box 44"/>
            <p:cNvSpPr txBox="1">
              <a:spLocks noChangeArrowheads="1"/>
            </p:cNvSpPr>
            <p:nvPr/>
          </p:nvSpPr>
          <p:spPr bwMode="auto">
            <a:xfrm>
              <a:off x="1851" y="22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5" name="Text Box 45"/>
            <p:cNvSpPr txBox="1">
              <a:spLocks noChangeArrowheads="1"/>
            </p:cNvSpPr>
            <p:nvPr/>
          </p:nvSpPr>
          <p:spPr bwMode="auto">
            <a:xfrm>
              <a:off x="1850" y="180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6" name="Text Box 46"/>
            <p:cNvSpPr txBox="1">
              <a:spLocks noChangeArrowheads="1"/>
            </p:cNvSpPr>
            <p:nvPr/>
          </p:nvSpPr>
          <p:spPr bwMode="auto">
            <a:xfrm>
              <a:off x="2722" y="179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7" name="Text Box 47"/>
            <p:cNvSpPr txBox="1">
              <a:spLocks noChangeArrowheads="1"/>
            </p:cNvSpPr>
            <p:nvPr/>
          </p:nvSpPr>
          <p:spPr bwMode="auto">
            <a:xfrm>
              <a:off x="2292" y="245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8" name="Text Box 48"/>
            <p:cNvSpPr txBox="1">
              <a:spLocks noChangeArrowheads="1"/>
            </p:cNvSpPr>
            <p:nvPr/>
          </p:nvSpPr>
          <p:spPr bwMode="auto">
            <a:xfrm>
              <a:off x="3135" y="20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9" name="Text Box 49"/>
            <p:cNvSpPr txBox="1">
              <a:spLocks noChangeArrowheads="1"/>
            </p:cNvSpPr>
            <p:nvPr/>
          </p:nvSpPr>
          <p:spPr bwMode="auto">
            <a:xfrm>
              <a:off x="3141" y="246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40" name="Line 50"/>
            <p:cNvSpPr>
              <a:spLocks noChangeShapeType="1"/>
            </p:cNvSpPr>
            <p:nvPr/>
          </p:nvSpPr>
          <p:spPr bwMode="auto">
            <a:xfrm flipV="1">
              <a:off x="1863" y="2344"/>
              <a:ext cx="81" cy="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41" name="Line 51"/>
            <p:cNvSpPr>
              <a:spLocks noChangeShapeType="1"/>
            </p:cNvSpPr>
            <p:nvPr/>
          </p:nvSpPr>
          <p:spPr bwMode="auto">
            <a:xfrm>
              <a:off x="3185" y="2067"/>
              <a:ext cx="57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869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Κυτταρική Δομή Κινητών Επικοινωνιών</a:t>
            </a:r>
            <a:endParaRPr lang="en-US" dirty="0" smtClean="0"/>
          </a:p>
        </p:txBody>
      </p:sp>
      <p:pic>
        <p:nvPicPr>
          <p:cNvPr id="6149" name="Picture 9" descr="cell structur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15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5257800" cy="5029200"/>
          </a:xfrm>
        </p:spPr>
        <p:txBody>
          <a:bodyPr anchor="b"/>
          <a:lstStyle/>
          <a:p>
            <a:r>
              <a:rPr lang="en-US" sz="1800" dirty="0" smtClean="0"/>
              <a:t>Mobile Communications Principles</a:t>
            </a:r>
          </a:p>
          <a:p>
            <a:r>
              <a:rPr lang="en-US" sz="1800" dirty="0" smtClean="0"/>
              <a:t>Early Mobile Telephone System Architecture</a:t>
            </a:r>
          </a:p>
          <a:p>
            <a:r>
              <a:rPr lang="en-US" sz="1800" dirty="0" smtClean="0"/>
              <a:t>Co-channel Interference and Frequency Reuse</a:t>
            </a:r>
          </a:p>
          <a:p>
            <a:r>
              <a:rPr lang="en-US" sz="1800" dirty="0" smtClean="0"/>
              <a:t>The Cellular Concept</a:t>
            </a:r>
          </a:p>
          <a:p>
            <a:r>
              <a:rPr lang="en-US" sz="1800" dirty="0" smtClean="0"/>
              <a:t>Cellular System Architecture</a:t>
            </a:r>
          </a:p>
          <a:p>
            <a:r>
              <a:rPr lang="en-US" sz="1800" dirty="0" smtClean="0"/>
              <a:t>Frequency Reuse</a:t>
            </a:r>
          </a:p>
          <a:p>
            <a:r>
              <a:rPr lang="en-US" sz="1800" dirty="0" smtClean="0"/>
              <a:t>Cell Splitting</a:t>
            </a:r>
          </a:p>
          <a:p>
            <a:r>
              <a:rPr lang="en-US" sz="1800" dirty="0" smtClean="0"/>
              <a:t>Handoff</a:t>
            </a:r>
          </a:p>
          <a:p>
            <a:r>
              <a:rPr lang="en-US" sz="1800" dirty="0" smtClean="0"/>
              <a:t>Handoff Initiation</a:t>
            </a:r>
          </a:p>
          <a:p>
            <a:r>
              <a:rPr lang="en-US" sz="1800" dirty="0" smtClean="0"/>
              <a:t>Cellular System Components</a:t>
            </a:r>
          </a:p>
          <a:p>
            <a:r>
              <a:rPr lang="en-US" sz="1800" dirty="0" smtClean="0"/>
              <a:t>Digital Cellular</a:t>
            </a:r>
          </a:p>
          <a:p>
            <a:r>
              <a:rPr lang="en-US" sz="1800" dirty="0" smtClean="0"/>
              <a:t>Time Division Multiple Access (TDMA)</a:t>
            </a:r>
          </a:p>
        </p:txBody>
      </p:sp>
    </p:spTree>
    <p:extLst>
      <p:ext uri="{BB962C8B-B14F-4D97-AF65-F5344CB8AC3E}">
        <p14:creationId xmlns:p14="http://schemas.microsoft.com/office/powerpoint/2010/main" val="17719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Mobile Phone Service (AMPS)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released in 1983</a:t>
            </a:r>
          </a:p>
          <a:p>
            <a:r>
              <a:rPr lang="en-US" smtClean="0"/>
              <a:t>a fully automated mobile telephone service</a:t>
            </a:r>
          </a:p>
          <a:p>
            <a:r>
              <a:rPr lang="en-US" smtClean="0"/>
              <a:t>the first standardized cellular service in the world</a:t>
            </a:r>
          </a:p>
          <a:p>
            <a:r>
              <a:rPr lang="en-US" smtClean="0"/>
              <a:t>used throughout the world</a:t>
            </a:r>
          </a:p>
          <a:p>
            <a:pPr lvl="2"/>
            <a:r>
              <a:rPr lang="en-US" smtClean="0"/>
              <a:t>United States</a:t>
            </a:r>
          </a:p>
          <a:p>
            <a:pPr lvl="2"/>
            <a:r>
              <a:rPr lang="en-US" smtClean="0"/>
              <a:t>South America</a:t>
            </a:r>
          </a:p>
          <a:p>
            <a:pPr lvl="2"/>
            <a:r>
              <a:rPr lang="en-US" smtClean="0"/>
              <a:t>China</a:t>
            </a:r>
          </a:p>
          <a:p>
            <a:pPr lvl="2"/>
            <a:r>
              <a:rPr lang="en-US" smtClean="0"/>
              <a:t>Australia</a:t>
            </a:r>
          </a:p>
          <a:p>
            <a:r>
              <a:rPr lang="en-US" smtClean="0"/>
              <a:t>designed for use in cities, later expanded to rural areas</a:t>
            </a:r>
          </a:p>
          <a:p>
            <a:r>
              <a:rPr lang="en-US" smtClean="0"/>
              <a:t>maximized the cellular concept of frequency reuse</a:t>
            </a:r>
          </a:p>
          <a:p>
            <a:pPr lvl="1"/>
            <a:r>
              <a:rPr lang="en-US" smtClean="0"/>
              <a:t>by reducing radio power output</a:t>
            </a:r>
          </a:p>
          <a:p>
            <a:r>
              <a:rPr lang="en-US" smtClean="0"/>
              <a:t>AMPS telephones (or handsets)</a:t>
            </a:r>
          </a:p>
          <a:p>
            <a:pPr lvl="1"/>
            <a:r>
              <a:rPr lang="en-US" smtClean="0"/>
              <a:t>have the familiar telephone-style user interface</a:t>
            </a:r>
          </a:p>
          <a:p>
            <a:pPr lvl="1"/>
            <a:r>
              <a:rPr lang="en-US" smtClean="0"/>
              <a:t>are compatible with any AMPS base station</a:t>
            </a:r>
          </a:p>
          <a:p>
            <a:r>
              <a:rPr lang="en-US" smtClean="0"/>
              <a:t>mobility between service providers (roaming) possible</a:t>
            </a:r>
          </a:p>
        </p:txBody>
      </p:sp>
    </p:spTree>
    <p:extLst>
      <p:ext uri="{BB962C8B-B14F-4D97-AF65-F5344CB8AC3E}">
        <p14:creationId xmlns:p14="http://schemas.microsoft.com/office/powerpoint/2010/main" val="30911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AMPS (cont.)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using the 800-MHz to 900-MHz frequency band</a:t>
            </a:r>
          </a:p>
          <a:p>
            <a:r>
              <a:rPr lang="en-US" smtClean="0"/>
              <a:t>30-kHz bandwidth for each channel</a:t>
            </a:r>
          </a:p>
          <a:p>
            <a:r>
              <a:rPr lang="en-US" smtClean="0"/>
              <a:t>frequency modulation (FM) for radio transmission</a:t>
            </a:r>
          </a:p>
          <a:p>
            <a:r>
              <a:rPr lang="en-US" smtClean="0"/>
              <a:t>in the US, Frequency Division Duplex (FDD):</a:t>
            </a:r>
          </a:p>
          <a:p>
            <a:pPr lvl="1"/>
            <a:r>
              <a:rPr lang="en-US" smtClean="0"/>
              <a:t>separate frequencies for</a:t>
            </a:r>
          </a:p>
          <a:p>
            <a:pPr lvl="2"/>
            <a:r>
              <a:rPr lang="en-US" smtClean="0"/>
              <a:t>transmissions from mobile to base station</a:t>
            </a:r>
          </a:p>
          <a:p>
            <a:pPr lvl="2"/>
            <a:r>
              <a:rPr lang="en-US" smtClean="0"/>
              <a:t>transmissions from the base station to the mobile subscriber</a:t>
            </a:r>
          </a:p>
          <a:p>
            <a:pPr lvl="1"/>
            <a:r>
              <a:rPr lang="en-US" smtClean="0"/>
              <a:t>(alternative to FDD is Time Division Duplex--TDD)</a:t>
            </a:r>
          </a:p>
        </p:txBody>
      </p:sp>
    </p:spTree>
    <p:extLst>
      <p:ext uri="{BB962C8B-B14F-4D97-AF65-F5344CB8AC3E}">
        <p14:creationId xmlns:p14="http://schemas.microsoft.com/office/powerpoint/2010/main" val="30567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AMPS Limitations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low calling capacity </a:t>
            </a:r>
          </a:p>
          <a:p>
            <a:r>
              <a:rPr lang="en-US" smtClean="0"/>
              <a:t>limited spectrum </a:t>
            </a:r>
          </a:p>
          <a:p>
            <a:r>
              <a:rPr lang="en-US" smtClean="0"/>
              <a:t>no room for spectrum growth </a:t>
            </a:r>
          </a:p>
          <a:p>
            <a:r>
              <a:rPr lang="en-US" smtClean="0"/>
              <a:t>poor data communications </a:t>
            </a:r>
          </a:p>
          <a:p>
            <a:r>
              <a:rPr lang="en-US" smtClean="0"/>
              <a:t>minimal privacy </a:t>
            </a:r>
          </a:p>
          <a:p>
            <a:r>
              <a:rPr lang="en-US" smtClean="0"/>
              <a:t>inadequate fraud protection </a:t>
            </a:r>
          </a:p>
        </p:txBody>
      </p:sp>
    </p:spTree>
    <p:extLst>
      <p:ext uri="{BB962C8B-B14F-4D97-AF65-F5344CB8AC3E}">
        <p14:creationId xmlns:p14="http://schemas.microsoft.com/office/powerpoint/2010/main" val="2708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Narrowband Analog Mobile Phone Service (NAMPS)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introduced as an interim solution to AMPS capacity problems</a:t>
            </a:r>
          </a:p>
          <a:p>
            <a:r>
              <a:rPr lang="en-US" smtClean="0"/>
              <a:t>operational in 35 U.S. and overseas markets</a:t>
            </a:r>
          </a:p>
          <a:p>
            <a:r>
              <a:rPr lang="en-US" smtClean="0"/>
              <a:t>combines</a:t>
            </a:r>
          </a:p>
          <a:p>
            <a:pPr lvl="1"/>
            <a:r>
              <a:rPr lang="en-US" smtClean="0"/>
              <a:t>existing voice processing</a:t>
            </a:r>
          </a:p>
          <a:p>
            <a:pPr lvl="1"/>
            <a:r>
              <a:rPr lang="en-US" smtClean="0"/>
              <a:t>with digital signaling</a:t>
            </a:r>
          </a:p>
          <a:p>
            <a:r>
              <a:rPr lang="en-US" smtClean="0"/>
              <a:t>tripling the capacity of today's AMPS systems</a:t>
            </a:r>
          </a:p>
          <a:p>
            <a:r>
              <a:rPr lang="en-US" smtClean="0"/>
              <a:t>3 channels from a single AMPS 30-kHz channel</a:t>
            </a:r>
          </a:p>
          <a:p>
            <a:pPr lvl="1"/>
            <a:r>
              <a:rPr lang="en-US" smtClean="0"/>
              <a:t>FDM</a:t>
            </a:r>
          </a:p>
          <a:p>
            <a:pPr lvl="1"/>
            <a:r>
              <a:rPr lang="en-US" smtClean="0"/>
              <a:t>provides 3 users in an AMPS channel</a:t>
            </a:r>
          </a:p>
          <a:p>
            <a:r>
              <a:rPr lang="en-US" smtClean="0"/>
              <a:t>increased probability of interference</a:t>
            </a:r>
          </a:p>
          <a:p>
            <a:pPr lvl="1"/>
            <a:r>
              <a:rPr lang="en-US" smtClean="0"/>
              <a:t>thus lower voice quality</a:t>
            </a:r>
          </a:p>
          <a:p>
            <a:pPr lvl="1"/>
            <a:r>
              <a:rPr lang="en-US" smtClean="0"/>
              <a:t>because channel bandwidth is reduced for a call (compared to AMPS)</a:t>
            </a:r>
          </a:p>
        </p:txBody>
      </p:sp>
    </p:spTree>
    <p:extLst>
      <p:ext uri="{BB962C8B-B14F-4D97-AF65-F5344CB8AC3E}">
        <p14:creationId xmlns:p14="http://schemas.microsoft.com/office/powerpoint/2010/main" val="25043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Συστήματα Κινητής Τηλεφωνίας 2ης Γενιάς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GSM (discussed extensively later)</a:t>
            </a:r>
          </a:p>
          <a:p>
            <a:endParaRPr lang="en-US" smtClean="0"/>
          </a:p>
          <a:p>
            <a:r>
              <a:rPr lang="en-US" smtClean="0"/>
              <a:t>TDMA (IS-54, then IS-136)</a:t>
            </a:r>
          </a:p>
          <a:p>
            <a:r>
              <a:rPr lang="en-US" smtClean="0"/>
              <a:t>CDMA (IS-95)</a:t>
            </a:r>
          </a:p>
          <a:p>
            <a:pPr lvl="1"/>
            <a:r>
              <a:rPr lang="en-US" smtClean="0"/>
              <a:t>“marketing name” PCS (IS-95 based)</a:t>
            </a:r>
          </a:p>
          <a:p>
            <a:pPr lvl="2"/>
            <a:r>
              <a:rPr lang="en-US" smtClean="0"/>
              <a:t>smaller cells, higher speeds</a:t>
            </a:r>
            <a:endParaRPr lang="en-US" sz="1800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55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AMPS/DAMPS Comparison</a:t>
            </a:r>
          </a:p>
        </p:txBody>
      </p:sp>
      <p:pic>
        <p:nvPicPr>
          <p:cNvPr id="14341" name="Picture 3" descr="am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74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CDPD: Cellular Digital Packet Data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CDPD: data (IP) on AMPS (extended)</a:t>
            </a:r>
          </a:p>
          <a:p>
            <a:r>
              <a:rPr lang="el-GR" smtClean="0"/>
              <a:t>AMPS: U.S. (’80s)</a:t>
            </a:r>
          </a:p>
          <a:p>
            <a:pPr lvl="1"/>
            <a:r>
              <a:rPr lang="el-GR" smtClean="0"/>
              <a:t>Analog</a:t>
            </a:r>
          </a:p>
          <a:p>
            <a:pPr lvl="1"/>
            <a:r>
              <a:rPr lang="el-GR" smtClean="0"/>
              <a:t>cell size: 1km</a:t>
            </a:r>
            <a:r>
              <a:rPr lang="el-GR" baseline="30000" smtClean="0"/>
              <a:t>2</a:t>
            </a:r>
            <a:r>
              <a:rPr lang="el-GR" smtClean="0"/>
              <a:t> … 100km</a:t>
            </a:r>
            <a:r>
              <a:rPr lang="el-GR" baseline="30000" smtClean="0"/>
              <a:t>2</a:t>
            </a:r>
            <a:r>
              <a:rPr lang="el-GR" smtClean="0"/>
              <a:t> </a:t>
            </a:r>
          </a:p>
          <a:p>
            <a:pPr lvl="1"/>
            <a:r>
              <a:rPr lang="el-GR" smtClean="0"/>
              <a:t>modems for data (error control)</a:t>
            </a:r>
          </a:p>
          <a:p>
            <a:pPr lvl="2"/>
            <a:r>
              <a:rPr lang="el-GR" smtClean="0"/>
              <a:t>20-30 s set-up</a:t>
            </a:r>
          </a:p>
          <a:p>
            <a:pPr lvl="2"/>
            <a:r>
              <a:rPr lang="el-GR" smtClean="0"/>
              <a:t>up to 4.8 Kb/s</a:t>
            </a:r>
          </a:p>
          <a:p>
            <a:r>
              <a:rPr lang="el-GR" smtClean="0"/>
              <a:t>CDPD</a:t>
            </a:r>
          </a:p>
          <a:p>
            <a:pPr lvl="1"/>
            <a:r>
              <a:rPr lang="el-GR" smtClean="0"/>
              <a:t>exploiting 30+% idle time on AMPS circuit-switching channels</a:t>
            </a:r>
          </a:p>
          <a:p>
            <a:pPr lvl="1"/>
            <a:r>
              <a:rPr lang="el-GR" smtClean="0"/>
              <a:t>40 ms delay for voice to recapture channel</a:t>
            </a:r>
          </a:p>
          <a:p>
            <a:pPr lvl="1"/>
            <a:r>
              <a:rPr lang="el-GR" smtClean="0"/>
              <a:t>channel hopping</a:t>
            </a:r>
          </a:p>
          <a:p>
            <a:pPr lvl="1"/>
            <a:r>
              <a:rPr lang="el-GR" smtClean="0"/>
              <a:t>up to 19.2 Kb/s</a:t>
            </a:r>
          </a:p>
          <a:p>
            <a:pPr lvl="1"/>
            <a:r>
              <a:rPr lang="el-GR" smtClean="0"/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24180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GSM - Global System Mobile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European, introduced in 1992</a:t>
            </a:r>
          </a:p>
          <a:p>
            <a:r>
              <a:rPr lang="el-GR" smtClean="0"/>
              <a:t>digital cellular, TDMA based</a:t>
            </a:r>
          </a:p>
          <a:p>
            <a:r>
              <a:rPr lang="el-GR" smtClean="0"/>
              <a:t>extended for data traffic at 9.6 Kb/s</a:t>
            </a:r>
          </a:p>
          <a:p>
            <a:r>
              <a:rPr lang="el-GR" smtClean="0"/>
              <a:t>short messages (160 Bytes)</a:t>
            </a:r>
          </a:p>
          <a:p>
            <a:r>
              <a:rPr lang="el-GR" smtClean="0"/>
              <a:t>frequencies</a:t>
            </a:r>
          </a:p>
          <a:p>
            <a:pPr lvl="1"/>
            <a:r>
              <a:rPr lang="el-GR" smtClean="0"/>
              <a:t>900 Mhz, 1800 Mhz (DCS), in Europe</a:t>
            </a:r>
          </a:p>
          <a:p>
            <a:pPr lvl="1"/>
            <a:r>
              <a:rPr lang="el-GR" smtClean="0"/>
              <a:t>1900 Mhz in the U.S.</a:t>
            </a:r>
          </a:p>
        </p:txBody>
      </p:sp>
      <p:grpSp>
        <p:nvGrpSpPr>
          <p:cNvPr id="2" name="Group 4" descr="gsm"/>
          <p:cNvGrpSpPr>
            <a:grpSpLocks/>
          </p:cNvGrpSpPr>
          <p:nvPr/>
        </p:nvGrpSpPr>
        <p:grpSpPr bwMode="auto">
          <a:xfrm>
            <a:off x="5257800" y="1600200"/>
            <a:ext cx="2965450" cy="2155825"/>
            <a:chOff x="1646" y="1673"/>
            <a:chExt cx="1868" cy="1358"/>
          </a:xfrm>
        </p:grpSpPr>
        <p:sp>
          <p:nvSpPr>
            <p:cNvPr id="16391" name="AutoShape 5"/>
            <p:cNvSpPr>
              <a:spLocks noChangeArrowheads="1"/>
            </p:cNvSpPr>
            <p:nvPr/>
          </p:nvSpPr>
          <p:spPr bwMode="auto">
            <a:xfrm>
              <a:off x="1647" y="1673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2" name="AutoShape 6"/>
            <p:cNvSpPr>
              <a:spLocks noChangeArrowheads="1"/>
            </p:cNvSpPr>
            <p:nvPr/>
          </p:nvSpPr>
          <p:spPr bwMode="auto">
            <a:xfrm>
              <a:off x="1646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3" name="AutoShape 7"/>
            <p:cNvSpPr>
              <a:spLocks noChangeArrowheads="1"/>
            </p:cNvSpPr>
            <p:nvPr/>
          </p:nvSpPr>
          <p:spPr bwMode="auto">
            <a:xfrm>
              <a:off x="2078" y="1902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4" name="AutoShape 8"/>
            <p:cNvSpPr>
              <a:spLocks noChangeArrowheads="1"/>
            </p:cNvSpPr>
            <p:nvPr/>
          </p:nvSpPr>
          <p:spPr bwMode="auto">
            <a:xfrm>
              <a:off x="2080" y="235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5" name="AutoShape 9"/>
            <p:cNvSpPr>
              <a:spLocks noChangeArrowheads="1"/>
            </p:cNvSpPr>
            <p:nvPr/>
          </p:nvSpPr>
          <p:spPr bwMode="auto">
            <a:xfrm>
              <a:off x="2510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6" name="AutoShape 10"/>
            <p:cNvSpPr>
              <a:spLocks noChangeArrowheads="1"/>
            </p:cNvSpPr>
            <p:nvPr/>
          </p:nvSpPr>
          <p:spPr bwMode="auto">
            <a:xfrm>
              <a:off x="2938" y="2360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7" name="AutoShape 11"/>
            <p:cNvSpPr>
              <a:spLocks noChangeArrowheads="1"/>
            </p:cNvSpPr>
            <p:nvPr/>
          </p:nvSpPr>
          <p:spPr bwMode="auto">
            <a:xfrm>
              <a:off x="2936" y="190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8" name="AutoShape 12"/>
            <p:cNvSpPr>
              <a:spLocks noChangeArrowheads="1"/>
            </p:cNvSpPr>
            <p:nvPr/>
          </p:nvSpPr>
          <p:spPr bwMode="auto">
            <a:xfrm>
              <a:off x="2505" y="257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399" name="AutoShape 13"/>
            <p:cNvSpPr>
              <a:spLocks noChangeArrowheads="1"/>
            </p:cNvSpPr>
            <p:nvPr/>
          </p:nvSpPr>
          <p:spPr bwMode="auto">
            <a:xfrm>
              <a:off x="2504" y="1681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00" name="Text Box 14"/>
            <p:cNvSpPr txBox="1">
              <a:spLocks noChangeArrowheads="1"/>
            </p:cNvSpPr>
            <p:nvPr/>
          </p:nvSpPr>
          <p:spPr bwMode="auto">
            <a:xfrm>
              <a:off x="2693" y="2524"/>
              <a:ext cx="195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1" name="Text Box 15"/>
            <p:cNvSpPr txBox="1">
              <a:spLocks noChangeArrowheads="1"/>
            </p:cNvSpPr>
            <p:nvPr/>
          </p:nvSpPr>
          <p:spPr bwMode="auto">
            <a:xfrm>
              <a:off x="2243" y="2527"/>
              <a:ext cx="169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buFont typeface="Symbol" pitchFamily="18" charset="2"/>
                <a:buChar char="´"/>
              </a:pPr>
              <a:endParaRPr lang="en-US" sz="12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2" name="Text Box 16"/>
            <p:cNvSpPr txBox="1">
              <a:spLocks noChangeArrowheads="1"/>
            </p:cNvSpPr>
            <p:nvPr/>
          </p:nvSpPr>
          <p:spPr bwMode="auto">
            <a:xfrm>
              <a:off x="1935" y="189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3" name="Text Box 17"/>
            <p:cNvSpPr txBox="1">
              <a:spLocks noChangeArrowheads="1"/>
            </p:cNvSpPr>
            <p:nvPr/>
          </p:nvSpPr>
          <p:spPr bwMode="auto">
            <a:xfrm>
              <a:off x="1991" y="170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4" name="Text Box 18"/>
            <p:cNvSpPr txBox="1">
              <a:spLocks noChangeArrowheads="1"/>
            </p:cNvSpPr>
            <p:nvPr/>
          </p:nvSpPr>
          <p:spPr bwMode="auto">
            <a:xfrm>
              <a:off x="2183" y="233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5" name="Text Box 19"/>
            <p:cNvSpPr txBox="1">
              <a:spLocks noChangeArrowheads="1"/>
            </p:cNvSpPr>
            <p:nvPr/>
          </p:nvSpPr>
          <p:spPr bwMode="auto">
            <a:xfrm>
              <a:off x="1826" y="206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6" name="Text Box 20"/>
            <p:cNvSpPr txBox="1">
              <a:spLocks noChangeArrowheads="1"/>
            </p:cNvSpPr>
            <p:nvPr/>
          </p:nvSpPr>
          <p:spPr bwMode="auto">
            <a:xfrm>
              <a:off x="2180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7" name="Text Box 21"/>
            <p:cNvSpPr txBox="1">
              <a:spLocks noChangeArrowheads="1"/>
            </p:cNvSpPr>
            <p:nvPr/>
          </p:nvSpPr>
          <p:spPr bwMode="auto">
            <a:xfrm>
              <a:off x="2416" y="250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8" name="Text Box 22"/>
            <p:cNvSpPr txBox="1">
              <a:spLocks noChangeArrowheads="1"/>
            </p:cNvSpPr>
            <p:nvPr/>
          </p:nvSpPr>
          <p:spPr bwMode="auto">
            <a:xfrm>
              <a:off x="2389" y="215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09" name="Text Box 23"/>
            <p:cNvSpPr txBox="1">
              <a:spLocks noChangeArrowheads="1"/>
            </p:cNvSpPr>
            <p:nvPr/>
          </p:nvSpPr>
          <p:spPr bwMode="auto">
            <a:xfrm>
              <a:off x="2421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0" name="Text Box 24"/>
            <p:cNvSpPr txBox="1">
              <a:spLocks noChangeArrowheads="1"/>
            </p:cNvSpPr>
            <p:nvPr/>
          </p:nvSpPr>
          <p:spPr bwMode="auto">
            <a:xfrm>
              <a:off x="2598" y="237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1" name="Text Box 25"/>
            <p:cNvSpPr txBox="1">
              <a:spLocks noChangeArrowheads="1"/>
            </p:cNvSpPr>
            <p:nvPr/>
          </p:nvSpPr>
          <p:spPr bwMode="auto">
            <a:xfrm>
              <a:off x="2548" y="213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2" name="Text Box 26"/>
            <p:cNvSpPr txBox="1">
              <a:spLocks noChangeArrowheads="1"/>
            </p:cNvSpPr>
            <p:nvPr/>
          </p:nvSpPr>
          <p:spPr bwMode="auto">
            <a:xfrm>
              <a:off x="2741" y="191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3" name="Text Box 27"/>
            <p:cNvSpPr txBox="1">
              <a:spLocks noChangeArrowheads="1"/>
            </p:cNvSpPr>
            <p:nvPr/>
          </p:nvSpPr>
          <p:spPr bwMode="auto">
            <a:xfrm>
              <a:off x="2821" y="209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4" name="Text Box 28"/>
            <p:cNvSpPr txBox="1">
              <a:spLocks noChangeArrowheads="1"/>
            </p:cNvSpPr>
            <p:nvPr/>
          </p:nvSpPr>
          <p:spPr bwMode="auto">
            <a:xfrm>
              <a:off x="2861" y="272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5" name="Text Box 29"/>
            <p:cNvSpPr txBox="1">
              <a:spLocks noChangeArrowheads="1"/>
            </p:cNvSpPr>
            <p:nvPr/>
          </p:nvSpPr>
          <p:spPr bwMode="auto">
            <a:xfrm>
              <a:off x="3056" y="231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6" name="Text Box 30"/>
            <p:cNvSpPr txBox="1">
              <a:spLocks noChangeArrowheads="1"/>
            </p:cNvSpPr>
            <p:nvPr/>
          </p:nvSpPr>
          <p:spPr bwMode="auto">
            <a:xfrm>
              <a:off x="2856" y="174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7" name="Text Box 31"/>
            <p:cNvSpPr txBox="1">
              <a:spLocks noChangeArrowheads="1"/>
            </p:cNvSpPr>
            <p:nvPr/>
          </p:nvSpPr>
          <p:spPr bwMode="auto">
            <a:xfrm>
              <a:off x="3319" y="247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8" name="Text Box 32"/>
            <p:cNvSpPr txBox="1">
              <a:spLocks noChangeArrowheads="1"/>
            </p:cNvSpPr>
            <p:nvPr/>
          </p:nvSpPr>
          <p:spPr bwMode="auto">
            <a:xfrm>
              <a:off x="3050" y="259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19" name="Text Box 33"/>
            <p:cNvSpPr txBox="1">
              <a:spLocks noChangeArrowheads="1"/>
            </p:cNvSpPr>
            <p:nvPr/>
          </p:nvSpPr>
          <p:spPr bwMode="auto">
            <a:xfrm>
              <a:off x="3138" y="216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0" name="Text Box 34"/>
            <p:cNvSpPr txBox="1">
              <a:spLocks noChangeArrowheads="1"/>
            </p:cNvSpPr>
            <p:nvPr/>
          </p:nvSpPr>
          <p:spPr bwMode="auto">
            <a:xfrm>
              <a:off x="3306" y="2002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3048" y="1874"/>
              <a:ext cx="195" cy="231"/>
              <a:chOff x="5000" y="3575"/>
              <a:chExt cx="195" cy="231"/>
            </a:xfrm>
          </p:grpSpPr>
          <p:sp>
            <p:nvSpPr>
              <p:cNvPr id="16436" name="Text Box 36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16437" name="Oval 37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705" y="2309"/>
              <a:ext cx="195" cy="231"/>
              <a:chOff x="5000" y="3575"/>
              <a:chExt cx="195" cy="231"/>
            </a:xfrm>
          </p:grpSpPr>
          <p:sp>
            <p:nvSpPr>
              <p:cNvPr id="16434" name="Text Box 39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16435" name="Oval 40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6423" name="Text Box 41"/>
            <p:cNvSpPr txBox="1">
              <a:spLocks noChangeArrowheads="1"/>
            </p:cNvSpPr>
            <p:nvPr/>
          </p:nvSpPr>
          <p:spPr bwMode="auto">
            <a:xfrm>
              <a:off x="2733" y="269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4" name="Text Box 42"/>
            <p:cNvSpPr txBox="1">
              <a:spLocks noChangeArrowheads="1"/>
            </p:cNvSpPr>
            <p:nvPr/>
          </p:nvSpPr>
          <p:spPr bwMode="auto">
            <a:xfrm>
              <a:off x="2283" y="201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5" name="Text Box 43"/>
            <p:cNvSpPr txBox="1">
              <a:spLocks noChangeArrowheads="1"/>
            </p:cNvSpPr>
            <p:nvPr/>
          </p:nvSpPr>
          <p:spPr bwMode="auto">
            <a:xfrm>
              <a:off x="2706" y="2169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6" name="Text Box 44"/>
            <p:cNvSpPr txBox="1">
              <a:spLocks noChangeArrowheads="1"/>
            </p:cNvSpPr>
            <p:nvPr/>
          </p:nvSpPr>
          <p:spPr bwMode="auto">
            <a:xfrm>
              <a:off x="1851" y="22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7" name="Text Box 45"/>
            <p:cNvSpPr txBox="1">
              <a:spLocks noChangeArrowheads="1"/>
            </p:cNvSpPr>
            <p:nvPr/>
          </p:nvSpPr>
          <p:spPr bwMode="auto">
            <a:xfrm>
              <a:off x="1850" y="180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8" name="Text Box 46"/>
            <p:cNvSpPr txBox="1">
              <a:spLocks noChangeArrowheads="1"/>
            </p:cNvSpPr>
            <p:nvPr/>
          </p:nvSpPr>
          <p:spPr bwMode="auto">
            <a:xfrm>
              <a:off x="2722" y="179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29" name="Text Box 47"/>
            <p:cNvSpPr txBox="1">
              <a:spLocks noChangeArrowheads="1"/>
            </p:cNvSpPr>
            <p:nvPr/>
          </p:nvSpPr>
          <p:spPr bwMode="auto">
            <a:xfrm>
              <a:off x="2292" y="245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30" name="Text Box 48"/>
            <p:cNvSpPr txBox="1">
              <a:spLocks noChangeArrowheads="1"/>
            </p:cNvSpPr>
            <p:nvPr/>
          </p:nvSpPr>
          <p:spPr bwMode="auto">
            <a:xfrm>
              <a:off x="3135" y="20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31" name="Text Box 49"/>
            <p:cNvSpPr txBox="1">
              <a:spLocks noChangeArrowheads="1"/>
            </p:cNvSpPr>
            <p:nvPr/>
          </p:nvSpPr>
          <p:spPr bwMode="auto">
            <a:xfrm>
              <a:off x="3141" y="246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6432" name="Line 50"/>
            <p:cNvSpPr>
              <a:spLocks noChangeShapeType="1"/>
            </p:cNvSpPr>
            <p:nvPr/>
          </p:nvSpPr>
          <p:spPr bwMode="auto">
            <a:xfrm flipV="1">
              <a:off x="1863" y="2344"/>
              <a:ext cx="81" cy="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33" name="Line 51"/>
            <p:cNvSpPr>
              <a:spLocks noChangeShapeType="1"/>
            </p:cNvSpPr>
            <p:nvPr/>
          </p:nvSpPr>
          <p:spPr bwMode="auto">
            <a:xfrm>
              <a:off x="3185" y="2067"/>
              <a:ext cx="57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323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12859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l-GR" altLang="en-US" smtClean="0"/>
              <a:t>Ασύρματες και </a:t>
            </a:r>
            <a:r>
              <a:rPr lang="el-GR" altLang="en-US" dirty="0"/>
              <a:t>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44281" y="3450772"/>
            <a:ext cx="8312333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Κυτταρική Δομή Κινητών Επικοινωνιών και</a:t>
            </a:r>
            <a:r>
              <a:rPr lang="en-US" sz="2800" dirty="0"/>
              <a:t> </a:t>
            </a:r>
            <a:r>
              <a:rPr lang="el-GR" sz="2800" dirty="0"/>
              <a:t>Συστήματα Κινητής </a:t>
            </a:r>
            <a:r>
              <a:rPr lang="el-GR" sz="2800" dirty="0" smtClean="0"/>
              <a:t>Τηλεφωνίας 1ης </a:t>
            </a:r>
            <a:r>
              <a:rPr lang="el-GR" sz="2800" dirty="0"/>
              <a:t>&amp;  2ης </a:t>
            </a:r>
            <a:r>
              <a:rPr lang="el-GR" sz="2800" dirty="0" smtClean="0"/>
              <a:t>Γενιάς</a:t>
            </a:r>
            <a:endParaRPr lang="en-US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91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rincip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81400"/>
            <a:ext cx="4648200" cy="2800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Communications Principles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each </a:t>
            </a:r>
            <a:r>
              <a:rPr lang="en-US" sz="1800" dirty="0" smtClean="0">
                <a:solidFill>
                  <a:srgbClr val="FF0000"/>
                </a:solidFill>
              </a:rPr>
              <a:t>mobile </a:t>
            </a:r>
            <a:r>
              <a:rPr lang="en-US" sz="1800" dirty="0" smtClean="0"/>
              <a:t>(station)</a:t>
            </a:r>
          </a:p>
          <a:p>
            <a:pPr lvl="1"/>
            <a:r>
              <a:rPr lang="en-US" sz="1600" dirty="0" smtClean="0"/>
              <a:t>uses a separate, temporary radio channel to talk to the cell site</a:t>
            </a:r>
          </a:p>
          <a:p>
            <a:r>
              <a:rPr lang="en-US" sz="1800" dirty="0" smtClean="0"/>
              <a:t>the cell site (base station)</a:t>
            </a:r>
          </a:p>
          <a:p>
            <a:pPr lvl="1"/>
            <a:r>
              <a:rPr lang="en-US" sz="1600" dirty="0" smtClean="0"/>
              <a:t>talks to many mobiles at once, using </a:t>
            </a:r>
            <a:r>
              <a:rPr lang="en-US" sz="1600" dirty="0" smtClean="0">
                <a:solidFill>
                  <a:srgbClr val="FF0000"/>
                </a:solidFill>
              </a:rPr>
              <a:t>one channel per mobile</a:t>
            </a:r>
            <a:endParaRPr lang="en-US" sz="1600" dirty="0" smtClean="0"/>
          </a:p>
          <a:p>
            <a:r>
              <a:rPr lang="en-US" sz="1800" dirty="0" smtClean="0"/>
              <a:t>a pair of frequencies are used for communication</a:t>
            </a:r>
          </a:p>
          <a:p>
            <a:pPr lvl="1"/>
            <a:r>
              <a:rPr lang="en-US" sz="1600" dirty="0" smtClean="0"/>
              <a:t>one (the </a:t>
            </a:r>
            <a:r>
              <a:rPr lang="en-US" sz="1600" dirty="0" smtClean="0">
                <a:solidFill>
                  <a:srgbClr val="FF0000"/>
                </a:solidFill>
              </a:rPr>
              <a:t>forward link</a:t>
            </a:r>
            <a:r>
              <a:rPr lang="en-US" sz="1600" dirty="0" smtClean="0"/>
              <a:t>) for transmitting from the cell site</a:t>
            </a:r>
          </a:p>
          <a:p>
            <a:pPr lvl="1"/>
            <a:r>
              <a:rPr lang="en-US" sz="1600" dirty="0" smtClean="0"/>
              <a:t>another frequency (the </a:t>
            </a:r>
            <a:r>
              <a:rPr lang="en-US" sz="1600" dirty="0" smtClean="0">
                <a:solidFill>
                  <a:srgbClr val="FF0000"/>
                </a:solidFill>
              </a:rPr>
              <a:t>reverse link</a:t>
            </a:r>
            <a:r>
              <a:rPr lang="en-US" sz="1600" dirty="0" smtClean="0"/>
              <a:t>) for the cell site to receive calls from the users</a:t>
            </a:r>
          </a:p>
          <a:p>
            <a:r>
              <a:rPr lang="en-US" sz="1800" dirty="0" smtClean="0"/>
              <a:t>mobiles must stay near the base station</a:t>
            </a:r>
          </a:p>
          <a:p>
            <a:pPr lvl="1"/>
            <a:r>
              <a:rPr lang="en-US" sz="1600" dirty="0" smtClean="0"/>
              <a:t>to maintain communications</a:t>
            </a:r>
          </a:p>
          <a:p>
            <a:pPr lvl="1"/>
            <a:r>
              <a:rPr lang="en-US" sz="1600" dirty="0" smtClean="0"/>
              <a:t>radio energy dissipates over distance</a:t>
            </a:r>
          </a:p>
          <a:p>
            <a:r>
              <a:rPr lang="en-US" sz="1800" dirty="0" smtClean="0"/>
              <a:t>mobile (voice) networks include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mobile radio service</a:t>
            </a:r>
            <a:endParaRPr lang="en-US" sz="1600" dirty="0" smtClean="0"/>
          </a:p>
          <a:p>
            <a:pPr lvl="2"/>
            <a:r>
              <a:rPr lang="en-US" sz="1400" dirty="0" smtClean="0"/>
              <a:t>operates in a closed network</a:t>
            </a:r>
          </a:p>
          <a:p>
            <a:pPr lvl="2"/>
            <a:r>
              <a:rPr lang="en-US" sz="1400" dirty="0" smtClean="0"/>
              <a:t>no access to the telephone system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mobile telephone service</a:t>
            </a:r>
            <a:endParaRPr lang="en-US" sz="1600" dirty="0" smtClean="0"/>
          </a:p>
          <a:p>
            <a:pPr lvl="2"/>
            <a:r>
              <a:rPr lang="en-US" sz="1400" dirty="0" smtClean="0"/>
              <a:t>interconnection to the telephone</a:t>
            </a:r>
          </a:p>
          <a:p>
            <a:pPr lvl="2">
              <a:buFont typeface="Monotype Sorts" pitchFamily="48" charset="2"/>
              <a:buNone/>
            </a:pPr>
            <a:r>
              <a:rPr lang="en-US" sz="1400" dirty="0" smtClean="0"/>
              <a:t>	network</a:t>
            </a:r>
          </a:p>
        </p:txBody>
      </p:sp>
    </p:spTree>
    <p:extLst>
      <p:ext uri="{BB962C8B-B14F-4D97-AF65-F5344CB8AC3E}">
        <p14:creationId xmlns:p14="http://schemas.microsoft.com/office/powerpoint/2010/main" val="470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3200400" cy="227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8197" name="Group 103" descr="architecture"/>
          <p:cNvGrpSpPr>
            <a:grpSpLocks/>
          </p:cNvGrpSpPr>
          <p:nvPr/>
        </p:nvGrpSpPr>
        <p:grpSpPr bwMode="auto">
          <a:xfrm>
            <a:off x="5638800" y="4038600"/>
            <a:ext cx="2965450" cy="2155825"/>
            <a:chOff x="1646" y="1673"/>
            <a:chExt cx="1868" cy="1358"/>
          </a:xfrm>
        </p:grpSpPr>
        <p:sp>
          <p:nvSpPr>
            <p:cNvPr id="8200" name="AutoShape 104"/>
            <p:cNvSpPr>
              <a:spLocks noChangeArrowheads="1"/>
            </p:cNvSpPr>
            <p:nvPr/>
          </p:nvSpPr>
          <p:spPr bwMode="auto">
            <a:xfrm>
              <a:off x="1647" y="1673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1" name="AutoShape 105"/>
            <p:cNvSpPr>
              <a:spLocks noChangeArrowheads="1"/>
            </p:cNvSpPr>
            <p:nvPr/>
          </p:nvSpPr>
          <p:spPr bwMode="auto">
            <a:xfrm>
              <a:off x="1646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2" name="AutoShape 106"/>
            <p:cNvSpPr>
              <a:spLocks noChangeArrowheads="1"/>
            </p:cNvSpPr>
            <p:nvPr/>
          </p:nvSpPr>
          <p:spPr bwMode="auto">
            <a:xfrm>
              <a:off x="2078" y="1902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3" name="AutoShape 107"/>
            <p:cNvSpPr>
              <a:spLocks noChangeArrowheads="1"/>
            </p:cNvSpPr>
            <p:nvPr/>
          </p:nvSpPr>
          <p:spPr bwMode="auto">
            <a:xfrm>
              <a:off x="2080" y="235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4" name="AutoShape 108"/>
            <p:cNvSpPr>
              <a:spLocks noChangeArrowheads="1"/>
            </p:cNvSpPr>
            <p:nvPr/>
          </p:nvSpPr>
          <p:spPr bwMode="auto">
            <a:xfrm>
              <a:off x="2510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5" name="AutoShape 109"/>
            <p:cNvSpPr>
              <a:spLocks noChangeArrowheads="1"/>
            </p:cNvSpPr>
            <p:nvPr/>
          </p:nvSpPr>
          <p:spPr bwMode="auto">
            <a:xfrm>
              <a:off x="2938" y="2360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6" name="AutoShape 110"/>
            <p:cNvSpPr>
              <a:spLocks noChangeArrowheads="1"/>
            </p:cNvSpPr>
            <p:nvPr/>
          </p:nvSpPr>
          <p:spPr bwMode="auto">
            <a:xfrm>
              <a:off x="2936" y="190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7" name="AutoShape 111"/>
            <p:cNvSpPr>
              <a:spLocks noChangeArrowheads="1"/>
            </p:cNvSpPr>
            <p:nvPr/>
          </p:nvSpPr>
          <p:spPr bwMode="auto">
            <a:xfrm>
              <a:off x="2505" y="257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8" name="AutoShape 112"/>
            <p:cNvSpPr>
              <a:spLocks noChangeArrowheads="1"/>
            </p:cNvSpPr>
            <p:nvPr/>
          </p:nvSpPr>
          <p:spPr bwMode="auto">
            <a:xfrm>
              <a:off x="2504" y="1681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09" name="Text Box 113"/>
            <p:cNvSpPr txBox="1">
              <a:spLocks noChangeArrowheads="1"/>
            </p:cNvSpPr>
            <p:nvPr/>
          </p:nvSpPr>
          <p:spPr bwMode="auto">
            <a:xfrm>
              <a:off x="2693" y="2524"/>
              <a:ext cx="195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0" name="Text Box 114"/>
            <p:cNvSpPr txBox="1">
              <a:spLocks noChangeArrowheads="1"/>
            </p:cNvSpPr>
            <p:nvPr/>
          </p:nvSpPr>
          <p:spPr bwMode="auto">
            <a:xfrm>
              <a:off x="2243" y="2527"/>
              <a:ext cx="169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buFont typeface="Symbol" pitchFamily="18" charset="2"/>
                <a:buChar char="´"/>
              </a:pPr>
              <a:endParaRPr lang="en-US" sz="12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1" name="Text Box 115"/>
            <p:cNvSpPr txBox="1">
              <a:spLocks noChangeArrowheads="1"/>
            </p:cNvSpPr>
            <p:nvPr/>
          </p:nvSpPr>
          <p:spPr bwMode="auto">
            <a:xfrm>
              <a:off x="1935" y="189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2" name="Text Box 116"/>
            <p:cNvSpPr txBox="1">
              <a:spLocks noChangeArrowheads="1"/>
            </p:cNvSpPr>
            <p:nvPr/>
          </p:nvSpPr>
          <p:spPr bwMode="auto">
            <a:xfrm>
              <a:off x="1991" y="170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3" name="Text Box 117"/>
            <p:cNvSpPr txBox="1">
              <a:spLocks noChangeArrowheads="1"/>
            </p:cNvSpPr>
            <p:nvPr/>
          </p:nvSpPr>
          <p:spPr bwMode="auto">
            <a:xfrm>
              <a:off x="2183" y="233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4" name="Text Box 118"/>
            <p:cNvSpPr txBox="1">
              <a:spLocks noChangeArrowheads="1"/>
            </p:cNvSpPr>
            <p:nvPr/>
          </p:nvSpPr>
          <p:spPr bwMode="auto">
            <a:xfrm>
              <a:off x="1826" y="206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5" name="Text Box 119"/>
            <p:cNvSpPr txBox="1">
              <a:spLocks noChangeArrowheads="1"/>
            </p:cNvSpPr>
            <p:nvPr/>
          </p:nvSpPr>
          <p:spPr bwMode="auto">
            <a:xfrm>
              <a:off x="2180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6" name="Text Box 120"/>
            <p:cNvSpPr txBox="1">
              <a:spLocks noChangeArrowheads="1"/>
            </p:cNvSpPr>
            <p:nvPr/>
          </p:nvSpPr>
          <p:spPr bwMode="auto">
            <a:xfrm>
              <a:off x="2416" y="250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7" name="Text Box 121"/>
            <p:cNvSpPr txBox="1">
              <a:spLocks noChangeArrowheads="1"/>
            </p:cNvSpPr>
            <p:nvPr/>
          </p:nvSpPr>
          <p:spPr bwMode="auto">
            <a:xfrm>
              <a:off x="2389" y="215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8" name="Text Box 122"/>
            <p:cNvSpPr txBox="1">
              <a:spLocks noChangeArrowheads="1"/>
            </p:cNvSpPr>
            <p:nvPr/>
          </p:nvSpPr>
          <p:spPr bwMode="auto">
            <a:xfrm>
              <a:off x="2421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19" name="Text Box 123"/>
            <p:cNvSpPr txBox="1">
              <a:spLocks noChangeArrowheads="1"/>
            </p:cNvSpPr>
            <p:nvPr/>
          </p:nvSpPr>
          <p:spPr bwMode="auto">
            <a:xfrm>
              <a:off x="2598" y="237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0" name="Text Box 124"/>
            <p:cNvSpPr txBox="1">
              <a:spLocks noChangeArrowheads="1"/>
            </p:cNvSpPr>
            <p:nvPr/>
          </p:nvSpPr>
          <p:spPr bwMode="auto">
            <a:xfrm>
              <a:off x="2548" y="213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1" name="Text Box 125"/>
            <p:cNvSpPr txBox="1">
              <a:spLocks noChangeArrowheads="1"/>
            </p:cNvSpPr>
            <p:nvPr/>
          </p:nvSpPr>
          <p:spPr bwMode="auto">
            <a:xfrm>
              <a:off x="2741" y="191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2" name="Text Box 126"/>
            <p:cNvSpPr txBox="1">
              <a:spLocks noChangeArrowheads="1"/>
            </p:cNvSpPr>
            <p:nvPr/>
          </p:nvSpPr>
          <p:spPr bwMode="auto">
            <a:xfrm>
              <a:off x="2821" y="209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3" name="Text Box 127"/>
            <p:cNvSpPr txBox="1">
              <a:spLocks noChangeArrowheads="1"/>
            </p:cNvSpPr>
            <p:nvPr/>
          </p:nvSpPr>
          <p:spPr bwMode="auto">
            <a:xfrm>
              <a:off x="2861" y="272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4" name="Text Box 128"/>
            <p:cNvSpPr txBox="1">
              <a:spLocks noChangeArrowheads="1"/>
            </p:cNvSpPr>
            <p:nvPr/>
          </p:nvSpPr>
          <p:spPr bwMode="auto">
            <a:xfrm>
              <a:off x="3056" y="231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5" name="Text Box 129"/>
            <p:cNvSpPr txBox="1">
              <a:spLocks noChangeArrowheads="1"/>
            </p:cNvSpPr>
            <p:nvPr/>
          </p:nvSpPr>
          <p:spPr bwMode="auto">
            <a:xfrm>
              <a:off x="2856" y="174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6" name="Text Box 130"/>
            <p:cNvSpPr txBox="1">
              <a:spLocks noChangeArrowheads="1"/>
            </p:cNvSpPr>
            <p:nvPr/>
          </p:nvSpPr>
          <p:spPr bwMode="auto">
            <a:xfrm>
              <a:off x="3319" y="247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7" name="Text Box 131"/>
            <p:cNvSpPr txBox="1">
              <a:spLocks noChangeArrowheads="1"/>
            </p:cNvSpPr>
            <p:nvPr/>
          </p:nvSpPr>
          <p:spPr bwMode="auto">
            <a:xfrm>
              <a:off x="3050" y="259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8" name="Text Box 132"/>
            <p:cNvSpPr txBox="1">
              <a:spLocks noChangeArrowheads="1"/>
            </p:cNvSpPr>
            <p:nvPr/>
          </p:nvSpPr>
          <p:spPr bwMode="auto">
            <a:xfrm>
              <a:off x="3138" y="216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29" name="Text Box 133"/>
            <p:cNvSpPr txBox="1">
              <a:spLocks noChangeArrowheads="1"/>
            </p:cNvSpPr>
            <p:nvPr/>
          </p:nvSpPr>
          <p:spPr bwMode="auto">
            <a:xfrm>
              <a:off x="3306" y="2002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grpSp>
          <p:nvGrpSpPr>
            <p:cNvPr id="8230" name="Group 134"/>
            <p:cNvGrpSpPr>
              <a:grpSpLocks/>
            </p:cNvGrpSpPr>
            <p:nvPr/>
          </p:nvGrpSpPr>
          <p:grpSpPr bwMode="auto">
            <a:xfrm>
              <a:off x="3048" y="1874"/>
              <a:ext cx="195" cy="231"/>
              <a:chOff x="5000" y="3575"/>
              <a:chExt cx="195" cy="231"/>
            </a:xfrm>
          </p:grpSpPr>
          <p:sp>
            <p:nvSpPr>
              <p:cNvPr id="8245" name="Text Box 135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8246" name="Oval 136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 dirty="0"/>
              </a:p>
            </p:txBody>
          </p:sp>
        </p:grpSp>
        <p:grpSp>
          <p:nvGrpSpPr>
            <p:cNvPr id="8231" name="Group 137"/>
            <p:cNvGrpSpPr>
              <a:grpSpLocks/>
            </p:cNvGrpSpPr>
            <p:nvPr/>
          </p:nvGrpSpPr>
          <p:grpSpPr bwMode="auto">
            <a:xfrm>
              <a:off x="1705" y="2309"/>
              <a:ext cx="195" cy="231"/>
              <a:chOff x="5000" y="3575"/>
              <a:chExt cx="195" cy="231"/>
            </a:xfrm>
          </p:grpSpPr>
          <p:sp>
            <p:nvSpPr>
              <p:cNvPr id="8243" name="Text Box 138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8244" name="Oval 139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 dirty="0"/>
              </a:p>
            </p:txBody>
          </p:sp>
        </p:grpSp>
        <p:sp>
          <p:nvSpPr>
            <p:cNvPr id="8232" name="Text Box 140"/>
            <p:cNvSpPr txBox="1">
              <a:spLocks noChangeArrowheads="1"/>
            </p:cNvSpPr>
            <p:nvPr/>
          </p:nvSpPr>
          <p:spPr bwMode="auto">
            <a:xfrm>
              <a:off x="2733" y="269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3" name="Text Box 141"/>
            <p:cNvSpPr txBox="1">
              <a:spLocks noChangeArrowheads="1"/>
            </p:cNvSpPr>
            <p:nvPr/>
          </p:nvSpPr>
          <p:spPr bwMode="auto">
            <a:xfrm>
              <a:off x="2283" y="201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4" name="Text Box 142"/>
            <p:cNvSpPr txBox="1">
              <a:spLocks noChangeArrowheads="1"/>
            </p:cNvSpPr>
            <p:nvPr/>
          </p:nvSpPr>
          <p:spPr bwMode="auto">
            <a:xfrm>
              <a:off x="2706" y="2169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5" name="Text Box 143"/>
            <p:cNvSpPr txBox="1">
              <a:spLocks noChangeArrowheads="1"/>
            </p:cNvSpPr>
            <p:nvPr/>
          </p:nvSpPr>
          <p:spPr bwMode="auto">
            <a:xfrm>
              <a:off x="1851" y="22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6" name="Text Box 144"/>
            <p:cNvSpPr txBox="1">
              <a:spLocks noChangeArrowheads="1"/>
            </p:cNvSpPr>
            <p:nvPr/>
          </p:nvSpPr>
          <p:spPr bwMode="auto">
            <a:xfrm>
              <a:off x="1850" y="180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7" name="Text Box 145"/>
            <p:cNvSpPr txBox="1">
              <a:spLocks noChangeArrowheads="1"/>
            </p:cNvSpPr>
            <p:nvPr/>
          </p:nvSpPr>
          <p:spPr bwMode="auto">
            <a:xfrm>
              <a:off x="2722" y="179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8" name="Text Box 146"/>
            <p:cNvSpPr txBox="1">
              <a:spLocks noChangeArrowheads="1"/>
            </p:cNvSpPr>
            <p:nvPr/>
          </p:nvSpPr>
          <p:spPr bwMode="auto">
            <a:xfrm>
              <a:off x="2292" y="245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39" name="Text Box 147"/>
            <p:cNvSpPr txBox="1">
              <a:spLocks noChangeArrowheads="1"/>
            </p:cNvSpPr>
            <p:nvPr/>
          </p:nvSpPr>
          <p:spPr bwMode="auto">
            <a:xfrm>
              <a:off x="3135" y="20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40" name="Text Box 148"/>
            <p:cNvSpPr txBox="1">
              <a:spLocks noChangeArrowheads="1"/>
            </p:cNvSpPr>
            <p:nvPr/>
          </p:nvSpPr>
          <p:spPr bwMode="auto">
            <a:xfrm>
              <a:off x="3141" y="246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241" name="Line 149"/>
            <p:cNvSpPr>
              <a:spLocks noChangeShapeType="1"/>
            </p:cNvSpPr>
            <p:nvPr/>
          </p:nvSpPr>
          <p:spPr bwMode="auto">
            <a:xfrm flipV="1">
              <a:off x="1863" y="2344"/>
              <a:ext cx="81" cy="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8242" name="Line 150"/>
            <p:cNvSpPr>
              <a:spLocks noChangeShapeType="1"/>
            </p:cNvSpPr>
            <p:nvPr/>
          </p:nvSpPr>
          <p:spPr bwMode="auto">
            <a:xfrm>
              <a:off x="3185" y="2067"/>
              <a:ext cx="57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sp>
        <p:nvSpPr>
          <p:cNvPr id="8198" name="Rectangle 1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Mobile Telephone System Architecture</a:t>
            </a:r>
          </a:p>
        </p:txBody>
      </p:sp>
      <p:sp>
        <p:nvSpPr>
          <p:cNvPr id="8199" name="Rectangle 15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Traditional mobile service</a:t>
            </a:r>
          </a:p>
          <a:p>
            <a:pPr lvl="1"/>
            <a:r>
              <a:rPr lang="en-US" dirty="0" smtClean="0"/>
              <a:t>structured in a fashion similar to TV broadcasting</a:t>
            </a:r>
          </a:p>
          <a:p>
            <a:pPr lvl="1"/>
            <a:r>
              <a:rPr lang="en-US" dirty="0" smtClean="0"/>
              <a:t>one powerful transmitter in a (</a:t>
            </a:r>
            <a:r>
              <a:rPr lang="en-US" dirty="0" err="1" smtClean="0"/>
              <a:t>e.g.,</a:t>
            </a:r>
            <a:r>
              <a:rPr lang="en-US" dirty="0" err="1" smtClean="0">
                <a:sym typeface="Symbol" pitchFamily="18" charset="2"/>
              </a:rPr>
              <a:t></a:t>
            </a:r>
            <a:r>
              <a:rPr lang="en-US" dirty="0" err="1" smtClean="0"/>
              <a:t>metropolitan</a:t>
            </a:r>
            <a:r>
              <a:rPr lang="en-US" dirty="0" smtClean="0"/>
              <a:t>) area</a:t>
            </a:r>
          </a:p>
          <a:p>
            <a:pPr lvl="2"/>
            <a:r>
              <a:rPr lang="en-US" dirty="0" smtClean="0"/>
              <a:t>could broadcast in a radius of up to 50</a:t>
            </a:r>
            <a:r>
              <a:rPr lang="en-US" dirty="0" smtClean="0">
                <a:sym typeface="Symbol" pitchFamily="18" charset="2"/>
              </a:rPr>
              <a:t></a:t>
            </a:r>
            <a:r>
              <a:rPr lang="en-US" dirty="0" smtClean="0"/>
              <a:t>km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cellular concept</a:t>
            </a:r>
          </a:p>
          <a:p>
            <a:pPr lvl="1"/>
            <a:r>
              <a:rPr lang="en-US" dirty="0" smtClean="0"/>
              <a:t>different!</a:t>
            </a:r>
          </a:p>
          <a:p>
            <a:pPr lvl="1"/>
            <a:r>
              <a:rPr lang="en-US" dirty="0" smtClean="0"/>
              <a:t>many low-power transmitters placed throughout an area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67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Co-channel Interference</a:t>
            </a:r>
            <a:br>
              <a:rPr lang="en-US" smtClean="0"/>
            </a:br>
            <a:r>
              <a:rPr lang="en-US" smtClean="0"/>
              <a:t>and Frequency Reuse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410200" cy="5029200"/>
          </a:xfrm>
        </p:spPr>
        <p:txBody>
          <a:bodyPr/>
          <a:lstStyle/>
          <a:p>
            <a:r>
              <a:rPr lang="en-US" sz="1800" smtClean="0">
                <a:solidFill>
                  <a:srgbClr val="FF0000"/>
                </a:solidFill>
              </a:rPr>
              <a:t>co-channel interference</a:t>
            </a:r>
            <a:endParaRPr lang="en-US" sz="1800" smtClean="0"/>
          </a:p>
          <a:p>
            <a:pPr lvl="1"/>
            <a:r>
              <a:rPr lang="en-US" sz="1600" smtClean="0"/>
              <a:t>caused by mobile units using the same channel in adjacent areas</a:t>
            </a:r>
          </a:p>
          <a:p>
            <a:pPr lvl="1"/>
            <a:r>
              <a:rPr lang="en-US" sz="1600" smtClean="0"/>
              <a:t>all channels cannot be (re-)used in every cell</a:t>
            </a:r>
          </a:p>
          <a:p>
            <a:pPr lvl="1"/>
            <a:r>
              <a:rPr lang="en-US" sz="1600" smtClean="0"/>
              <a:t>areas have to be skipped before the same channel is reused</a:t>
            </a:r>
          </a:p>
          <a:p>
            <a:r>
              <a:rPr lang="en-US" sz="1800" smtClean="0">
                <a:solidFill>
                  <a:srgbClr val="FF0000"/>
                </a:solidFill>
              </a:rPr>
              <a:t>frequency reuse</a:t>
            </a:r>
            <a:r>
              <a:rPr lang="en-US" sz="1800" smtClean="0"/>
              <a:t> is still a key technique for mobile communications systems </a:t>
            </a:r>
          </a:p>
          <a:p>
            <a:r>
              <a:rPr lang="en-US" sz="1800" smtClean="0"/>
              <a:t>interference</a:t>
            </a:r>
          </a:p>
          <a:p>
            <a:pPr lvl="1"/>
            <a:r>
              <a:rPr lang="en-US" sz="1600" smtClean="0"/>
              <a:t>is </a:t>
            </a:r>
            <a:r>
              <a:rPr lang="en-US" sz="1600" i="1" smtClean="0"/>
              <a:t>not</a:t>
            </a:r>
            <a:r>
              <a:rPr lang="en-US" sz="1600" smtClean="0"/>
              <a:t> proportional to the distance between areas, but to the </a:t>
            </a:r>
            <a:r>
              <a:rPr lang="en-US" sz="1600" smtClean="0">
                <a:solidFill>
                  <a:srgbClr val="FF0000"/>
                </a:solidFill>
              </a:rPr>
              <a:t>ratio</a:t>
            </a:r>
            <a:r>
              <a:rPr lang="en-US" sz="1600" smtClean="0"/>
              <a:t> of the distance between areas to the transmitter power (radius) of the areas</a:t>
            </a:r>
          </a:p>
          <a:p>
            <a:pPr lvl="1"/>
            <a:r>
              <a:rPr lang="en-US" sz="1600" smtClean="0"/>
              <a:t>reducing the radius of an area by 50%, increases the number of potential customers in an area 4x</a:t>
            </a:r>
          </a:p>
          <a:p>
            <a:pPr lvl="2"/>
            <a:r>
              <a:rPr lang="en-US" sz="1400" smtClean="0"/>
              <a:t>systems with a 1 Km radius can have 100 times more channels than systems with areas 10 Km in radius</a:t>
            </a:r>
          </a:p>
        </p:txBody>
      </p:sp>
      <p:pic>
        <p:nvPicPr>
          <p:cNvPr id="9222" name="Picture 4" descr="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09800"/>
            <a:ext cx="3124200" cy="2257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4183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Cellular Concept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variable low-power transmission levels</a:t>
            </a:r>
          </a:p>
          <a:p>
            <a:pPr lvl="1"/>
            <a:r>
              <a:rPr lang="en-US" smtClean="0"/>
              <a:t>allow cells to be sized according to</a:t>
            </a:r>
          </a:p>
          <a:p>
            <a:pPr lvl="2"/>
            <a:r>
              <a:rPr lang="en-US" smtClean="0"/>
              <a:t>subscriber density</a:t>
            </a:r>
          </a:p>
          <a:p>
            <a:pPr lvl="2"/>
            <a:r>
              <a:rPr lang="en-US" smtClean="0"/>
              <a:t>traffic demands</a:t>
            </a:r>
          </a:p>
          <a:p>
            <a:r>
              <a:rPr lang="en-US" smtClean="0"/>
              <a:t>as the population or traffic grows</a:t>
            </a:r>
          </a:p>
          <a:p>
            <a:pPr lvl="1"/>
            <a:r>
              <a:rPr lang="en-US" smtClean="0"/>
              <a:t>cells can be added to accommodate that growth</a:t>
            </a:r>
          </a:p>
          <a:p>
            <a:r>
              <a:rPr lang="en-US" smtClean="0"/>
              <a:t>frequencies used in one cell cluster can be </a:t>
            </a:r>
            <a:r>
              <a:rPr lang="en-US" smtClean="0">
                <a:solidFill>
                  <a:srgbClr val="FF0000"/>
                </a:solidFill>
              </a:rPr>
              <a:t>re-used</a:t>
            </a:r>
            <a:r>
              <a:rPr lang="en-US" smtClean="0"/>
              <a:t> in other clusters</a:t>
            </a:r>
          </a:p>
          <a:p>
            <a:r>
              <a:rPr lang="en-US" smtClean="0"/>
              <a:t>conversations can be </a:t>
            </a:r>
            <a:r>
              <a:rPr lang="en-US" smtClean="0">
                <a:solidFill>
                  <a:srgbClr val="FF0000"/>
                </a:solidFill>
              </a:rPr>
              <a:t>handed-off</a:t>
            </a:r>
            <a:r>
              <a:rPr lang="en-US" smtClean="0"/>
              <a:t> from cell to cell</a:t>
            </a:r>
          </a:p>
          <a:p>
            <a:pPr lvl="1"/>
            <a:r>
              <a:rPr lang="en-US" smtClean="0"/>
              <a:t>to maintain continuous service as the user moves between cells</a:t>
            </a:r>
          </a:p>
          <a:p>
            <a:r>
              <a:rPr lang="en-US" smtClean="0"/>
              <a:t>the base station can communicate with mobiles as long as they are </a:t>
            </a:r>
            <a:r>
              <a:rPr lang="en-US" smtClean="0">
                <a:solidFill>
                  <a:srgbClr val="FF0000"/>
                </a:solidFill>
              </a:rPr>
              <a:t>within range</a:t>
            </a:r>
            <a:endParaRPr lang="en-US" smtClean="0"/>
          </a:p>
        </p:txBody>
      </p:sp>
      <p:grpSp>
        <p:nvGrpSpPr>
          <p:cNvPr id="10246" name="Group 6" descr="cellular concept"/>
          <p:cNvGrpSpPr>
            <a:grpSpLocks/>
          </p:cNvGrpSpPr>
          <p:nvPr/>
        </p:nvGrpSpPr>
        <p:grpSpPr bwMode="auto">
          <a:xfrm>
            <a:off x="5562600" y="1600200"/>
            <a:ext cx="2965450" cy="2155825"/>
            <a:chOff x="1646" y="1673"/>
            <a:chExt cx="1868" cy="1358"/>
          </a:xfrm>
        </p:grpSpPr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1647" y="1673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1646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2078" y="1902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>
              <a:off x="2080" y="235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>
              <a:off x="2510" y="212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2938" y="2360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>
              <a:off x="2936" y="1905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>
              <a:off x="2505" y="2577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5" name="AutoShape 15"/>
            <p:cNvSpPr>
              <a:spLocks noChangeArrowheads="1"/>
            </p:cNvSpPr>
            <p:nvPr/>
          </p:nvSpPr>
          <p:spPr bwMode="auto">
            <a:xfrm>
              <a:off x="2504" y="1681"/>
              <a:ext cx="575" cy="454"/>
            </a:xfrm>
            <a:prstGeom prst="hexagon">
              <a:avLst>
                <a:gd name="adj" fmla="val 31663"/>
                <a:gd name="vf" fmla="val 11547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2693" y="2524"/>
              <a:ext cx="195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2243" y="2527"/>
              <a:ext cx="169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buFont typeface="Symbol" pitchFamily="18" charset="2"/>
                <a:buChar char="´"/>
              </a:pPr>
              <a:endParaRPr lang="en-US" sz="12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1935" y="189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1991" y="170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2183" y="233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1826" y="206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2180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2416" y="250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2389" y="2153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2421" y="1938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2598" y="2375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2548" y="213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2741" y="191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2821" y="2097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2861" y="2724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3056" y="231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2856" y="174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3319" y="2471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4" name="Text Box 34"/>
            <p:cNvSpPr txBox="1">
              <a:spLocks noChangeArrowheads="1"/>
            </p:cNvSpPr>
            <p:nvPr/>
          </p:nvSpPr>
          <p:spPr bwMode="auto">
            <a:xfrm>
              <a:off x="3050" y="259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5" name="Text Box 35"/>
            <p:cNvSpPr txBox="1">
              <a:spLocks noChangeArrowheads="1"/>
            </p:cNvSpPr>
            <p:nvPr/>
          </p:nvSpPr>
          <p:spPr bwMode="auto">
            <a:xfrm>
              <a:off x="3138" y="2169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3306" y="2002"/>
              <a:ext cx="19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1200" b="1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grpSp>
          <p:nvGrpSpPr>
            <p:cNvPr id="10277" name="Group 37"/>
            <p:cNvGrpSpPr>
              <a:grpSpLocks/>
            </p:cNvGrpSpPr>
            <p:nvPr/>
          </p:nvGrpSpPr>
          <p:grpSpPr bwMode="auto">
            <a:xfrm>
              <a:off x="3048" y="1874"/>
              <a:ext cx="195" cy="231"/>
              <a:chOff x="5000" y="3575"/>
              <a:chExt cx="195" cy="231"/>
            </a:xfrm>
          </p:grpSpPr>
          <p:sp>
            <p:nvSpPr>
              <p:cNvPr id="10292" name="Text Box 38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10293" name="Oval 39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278" name="Group 40"/>
            <p:cNvGrpSpPr>
              <a:grpSpLocks/>
            </p:cNvGrpSpPr>
            <p:nvPr/>
          </p:nvGrpSpPr>
          <p:grpSpPr bwMode="auto">
            <a:xfrm>
              <a:off x="1705" y="2309"/>
              <a:ext cx="195" cy="231"/>
              <a:chOff x="5000" y="3575"/>
              <a:chExt cx="195" cy="231"/>
            </a:xfrm>
          </p:grpSpPr>
          <p:sp>
            <p:nvSpPr>
              <p:cNvPr id="10290" name="Text Box 41"/>
              <p:cNvSpPr txBox="1">
                <a:spLocks noChangeArrowheads="1"/>
              </p:cNvSpPr>
              <p:nvPr/>
            </p:nvSpPr>
            <p:spPr bwMode="auto">
              <a:xfrm>
                <a:off x="5000" y="3575"/>
                <a:ext cx="1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FF"/>
                    </a:solidFill>
                    <a:latin typeface="Symbol" pitchFamily="18" charset="2"/>
                    <a:sym typeface="Symbol" pitchFamily="18" charset="2"/>
                  </a:rPr>
                  <a:t></a:t>
                </a:r>
                <a:endParaRPr lang="en-US" sz="1200" b="1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10291" name="Oval 42"/>
              <p:cNvSpPr>
                <a:spLocks noChangeArrowheads="1"/>
              </p:cNvSpPr>
              <p:nvPr/>
            </p:nvSpPr>
            <p:spPr bwMode="auto">
              <a:xfrm flipV="1">
                <a:off x="5025" y="3632"/>
                <a:ext cx="145" cy="14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0279" name="Text Box 43"/>
            <p:cNvSpPr txBox="1">
              <a:spLocks noChangeArrowheads="1"/>
            </p:cNvSpPr>
            <p:nvPr/>
          </p:nvSpPr>
          <p:spPr bwMode="auto">
            <a:xfrm>
              <a:off x="2733" y="269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0" name="Text Box 44"/>
            <p:cNvSpPr txBox="1">
              <a:spLocks noChangeArrowheads="1"/>
            </p:cNvSpPr>
            <p:nvPr/>
          </p:nvSpPr>
          <p:spPr bwMode="auto">
            <a:xfrm>
              <a:off x="2283" y="201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1" name="Text Box 45"/>
            <p:cNvSpPr txBox="1">
              <a:spLocks noChangeArrowheads="1"/>
            </p:cNvSpPr>
            <p:nvPr/>
          </p:nvSpPr>
          <p:spPr bwMode="auto">
            <a:xfrm>
              <a:off x="2706" y="2169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2" name="Text Box 46"/>
            <p:cNvSpPr txBox="1">
              <a:spLocks noChangeArrowheads="1"/>
            </p:cNvSpPr>
            <p:nvPr/>
          </p:nvSpPr>
          <p:spPr bwMode="auto">
            <a:xfrm>
              <a:off x="1851" y="22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3" name="Text Box 47"/>
            <p:cNvSpPr txBox="1">
              <a:spLocks noChangeArrowheads="1"/>
            </p:cNvSpPr>
            <p:nvPr/>
          </p:nvSpPr>
          <p:spPr bwMode="auto">
            <a:xfrm>
              <a:off x="1850" y="1802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4" name="Text Box 48"/>
            <p:cNvSpPr txBox="1">
              <a:spLocks noChangeArrowheads="1"/>
            </p:cNvSpPr>
            <p:nvPr/>
          </p:nvSpPr>
          <p:spPr bwMode="auto">
            <a:xfrm>
              <a:off x="2722" y="179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5" name="Text Box 49"/>
            <p:cNvSpPr txBox="1">
              <a:spLocks noChangeArrowheads="1"/>
            </p:cNvSpPr>
            <p:nvPr/>
          </p:nvSpPr>
          <p:spPr bwMode="auto">
            <a:xfrm>
              <a:off x="2292" y="2457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6" name="Text Box 50"/>
            <p:cNvSpPr txBox="1">
              <a:spLocks noChangeArrowheads="1"/>
            </p:cNvSpPr>
            <p:nvPr/>
          </p:nvSpPr>
          <p:spPr bwMode="auto">
            <a:xfrm>
              <a:off x="3135" y="2018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7" name="Text Box 51"/>
            <p:cNvSpPr txBox="1">
              <a:spLocks noChangeArrowheads="1"/>
            </p:cNvSpPr>
            <p:nvPr/>
          </p:nvSpPr>
          <p:spPr bwMode="auto">
            <a:xfrm>
              <a:off x="3141" y="2463"/>
              <a:ext cx="18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</a:t>
              </a:r>
              <a:endParaRPr lang="en-US" sz="180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288" name="Line 52"/>
            <p:cNvSpPr>
              <a:spLocks noChangeShapeType="1"/>
            </p:cNvSpPr>
            <p:nvPr/>
          </p:nvSpPr>
          <p:spPr bwMode="auto">
            <a:xfrm flipV="1">
              <a:off x="1863" y="2344"/>
              <a:ext cx="81" cy="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89" name="Line 53"/>
            <p:cNvSpPr>
              <a:spLocks noChangeShapeType="1"/>
            </p:cNvSpPr>
            <p:nvPr/>
          </p:nvSpPr>
          <p:spPr bwMode="auto">
            <a:xfrm>
              <a:off x="3185" y="2067"/>
              <a:ext cx="57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839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System Architecture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engineering plan</a:t>
            </a:r>
          </a:p>
          <a:p>
            <a:pPr lvl="1"/>
            <a:r>
              <a:rPr lang="en-US" sz="1600" smtClean="0"/>
              <a:t>clusters</a:t>
            </a:r>
          </a:p>
          <a:p>
            <a:pPr lvl="1"/>
            <a:r>
              <a:rPr lang="en-US" sz="1600" smtClean="0"/>
              <a:t>frequency reuse</a:t>
            </a:r>
          </a:p>
          <a:p>
            <a:pPr lvl="1"/>
            <a:r>
              <a:rPr lang="en-US" sz="1600" smtClean="0"/>
              <a:t>handovers </a:t>
            </a:r>
          </a:p>
          <a:p>
            <a:r>
              <a:rPr lang="en-US" sz="1800" smtClean="0">
                <a:solidFill>
                  <a:srgbClr val="FF0000"/>
                </a:solidFill>
              </a:rPr>
              <a:t>cells</a:t>
            </a:r>
            <a:endParaRPr lang="en-US" sz="1800" smtClean="0"/>
          </a:p>
          <a:p>
            <a:pPr lvl="1"/>
            <a:r>
              <a:rPr lang="en-US" sz="1600" smtClean="0"/>
              <a:t>basic geographic unit of a cellular system</a:t>
            </a:r>
          </a:p>
          <a:p>
            <a:pPr lvl="1"/>
            <a:r>
              <a:rPr lang="en-US" sz="1600" smtClean="0"/>
              <a:t>base stations transmit over small geographic areas</a:t>
            </a:r>
          </a:p>
          <a:p>
            <a:pPr lvl="1"/>
            <a:r>
              <a:rPr lang="en-US" sz="1600" smtClean="0"/>
              <a:t>often represented as hexagons</a:t>
            </a:r>
          </a:p>
          <a:p>
            <a:pPr lvl="1"/>
            <a:r>
              <a:rPr lang="en-US" sz="1600" smtClean="0"/>
              <a:t>true shape of cells is not a perfect hexagon</a:t>
            </a:r>
          </a:p>
          <a:p>
            <a:pPr lvl="2"/>
            <a:r>
              <a:rPr lang="en-US" sz="1400" smtClean="0"/>
              <a:t>because of constraints imposed by</a:t>
            </a:r>
          </a:p>
          <a:p>
            <a:pPr lvl="3"/>
            <a:r>
              <a:rPr lang="en-US" sz="1400" smtClean="0"/>
              <a:t>natural terrain</a:t>
            </a:r>
          </a:p>
          <a:p>
            <a:pPr lvl="3"/>
            <a:r>
              <a:rPr lang="en-US" sz="1400" smtClean="0"/>
              <a:t>man-made structures</a:t>
            </a:r>
          </a:p>
          <a:p>
            <a:pPr lvl="1"/>
            <a:r>
              <a:rPr lang="en-US" sz="1600" smtClean="0"/>
              <a:t>cell size varies depending on the landscape</a:t>
            </a:r>
          </a:p>
          <a:p>
            <a:r>
              <a:rPr lang="en-US" sz="1800" smtClean="0">
                <a:solidFill>
                  <a:srgbClr val="FF0000"/>
                </a:solidFill>
              </a:rPr>
              <a:t>clusters</a:t>
            </a:r>
            <a:endParaRPr lang="en-US" sz="1800" smtClean="0"/>
          </a:p>
          <a:p>
            <a:pPr lvl="1"/>
            <a:r>
              <a:rPr lang="en-US" sz="1600" smtClean="0"/>
              <a:t>a group of cells</a:t>
            </a:r>
          </a:p>
          <a:p>
            <a:pPr lvl="1"/>
            <a:r>
              <a:rPr lang="en-US" sz="1600" smtClean="0"/>
              <a:t>no channels are reused within a cluster</a:t>
            </a:r>
          </a:p>
        </p:txBody>
      </p:sp>
      <p:pic>
        <p:nvPicPr>
          <p:cNvPr id="11270" name="Picture 4" descr="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371600"/>
            <a:ext cx="2905125" cy="396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344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re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371600"/>
            <a:ext cx="2419350" cy="2647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Reuse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062663" cy="5029200"/>
          </a:xfrm>
        </p:spPr>
        <p:txBody>
          <a:bodyPr/>
          <a:lstStyle/>
          <a:p>
            <a:r>
              <a:rPr lang="en-US" smtClean="0"/>
              <a:t>no channels are reused within a cluster</a:t>
            </a:r>
          </a:p>
          <a:p>
            <a:r>
              <a:rPr lang="en-US" smtClean="0"/>
              <a:t>cells with same number have same group of frequencies</a:t>
            </a:r>
          </a:p>
          <a:p>
            <a:pPr lvl="1"/>
            <a:r>
              <a:rPr lang="en-US" smtClean="0"/>
              <a:t>they are far enough so that there is no interference</a:t>
            </a:r>
          </a:p>
          <a:p>
            <a:r>
              <a:rPr lang="en-US" smtClean="0"/>
              <a:t>number of available frequency groups is 7</a:t>
            </a:r>
          </a:p>
          <a:p>
            <a:pPr lvl="1"/>
            <a:r>
              <a:rPr lang="en-US" smtClean="0"/>
              <a:t>frequency reuse factor=7</a:t>
            </a:r>
          </a:p>
          <a:p>
            <a:pPr lvl="1"/>
            <a:r>
              <a:rPr lang="en-US" smtClean="0"/>
              <a:t>each cell is using 1/7 of available channels</a:t>
            </a:r>
          </a:p>
          <a:p>
            <a:r>
              <a:rPr lang="en-US" smtClean="0"/>
              <a:t>Hexagon cell pattern, values of N=1,3,7,9,12,13,16,19,21</a:t>
            </a:r>
          </a:p>
        </p:txBody>
      </p:sp>
    </p:spTree>
    <p:extLst>
      <p:ext uri="{BB962C8B-B14F-4D97-AF65-F5344CB8AC3E}">
        <p14:creationId xmlns:p14="http://schemas.microsoft.com/office/powerpoint/2010/main" val="13395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Reuse patterns</a:t>
            </a:r>
            <a:endParaRPr lang="el-GR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smtClean="0"/>
          </a:p>
        </p:txBody>
      </p:sp>
      <p:grpSp>
        <p:nvGrpSpPr>
          <p:cNvPr id="13318" name="Group 4" descr="patterns"/>
          <p:cNvGrpSpPr>
            <a:grpSpLocks/>
          </p:cNvGrpSpPr>
          <p:nvPr/>
        </p:nvGrpSpPr>
        <p:grpSpPr bwMode="auto">
          <a:xfrm>
            <a:off x="1905000" y="3962400"/>
            <a:ext cx="4343400" cy="1990725"/>
            <a:chOff x="2544" y="1632"/>
            <a:chExt cx="2736" cy="1254"/>
          </a:xfrm>
        </p:grpSpPr>
        <p:sp>
          <p:nvSpPr>
            <p:cNvPr id="13342" name="AutoShape 5"/>
            <p:cNvSpPr>
              <a:spLocks noChangeArrowheads="1"/>
            </p:cNvSpPr>
            <p:nvPr/>
          </p:nvSpPr>
          <p:spPr bwMode="auto">
            <a:xfrm>
              <a:off x="3564" y="1992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43" name="AutoShape 6"/>
            <p:cNvSpPr>
              <a:spLocks noChangeArrowheads="1"/>
            </p:cNvSpPr>
            <p:nvPr/>
          </p:nvSpPr>
          <p:spPr bwMode="auto">
            <a:xfrm>
              <a:off x="3240" y="2172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F</a:t>
              </a:r>
            </a:p>
          </p:txBody>
        </p:sp>
        <p:sp>
          <p:nvSpPr>
            <p:cNvPr id="13344" name="AutoShape 7"/>
            <p:cNvSpPr>
              <a:spLocks noChangeArrowheads="1"/>
            </p:cNvSpPr>
            <p:nvPr/>
          </p:nvSpPr>
          <p:spPr bwMode="auto">
            <a:xfrm>
              <a:off x="3564" y="2352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E</a:t>
              </a:r>
            </a:p>
          </p:txBody>
        </p:sp>
        <p:sp>
          <p:nvSpPr>
            <p:cNvPr id="13345" name="AutoShape 8"/>
            <p:cNvSpPr>
              <a:spLocks noChangeArrowheads="1"/>
            </p:cNvSpPr>
            <p:nvPr/>
          </p:nvSpPr>
          <p:spPr bwMode="auto">
            <a:xfrm>
              <a:off x="3882" y="216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D</a:t>
              </a:r>
            </a:p>
          </p:txBody>
        </p:sp>
        <p:sp>
          <p:nvSpPr>
            <p:cNvPr id="13346" name="AutoShape 9"/>
            <p:cNvSpPr>
              <a:spLocks noChangeArrowheads="1"/>
            </p:cNvSpPr>
            <p:nvPr/>
          </p:nvSpPr>
          <p:spPr bwMode="auto">
            <a:xfrm>
              <a:off x="3564" y="1632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47" name="AutoShape 10"/>
            <p:cNvSpPr>
              <a:spLocks noChangeArrowheads="1"/>
            </p:cNvSpPr>
            <p:nvPr/>
          </p:nvSpPr>
          <p:spPr bwMode="auto">
            <a:xfrm>
              <a:off x="3240" y="1812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G</a:t>
              </a:r>
            </a:p>
          </p:txBody>
        </p:sp>
        <p:sp>
          <p:nvSpPr>
            <p:cNvPr id="13348" name="AutoShape 11"/>
            <p:cNvSpPr>
              <a:spLocks noChangeArrowheads="1"/>
            </p:cNvSpPr>
            <p:nvPr/>
          </p:nvSpPr>
          <p:spPr bwMode="auto">
            <a:xfrm>
              <a:off x="3882" y="180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49" name="AutoShape 12"/>
            <p:cNvSpPr>
              <a:spLocks noChangeArrowheads="1"/>
            </p:cNvSpPr>
            <p:nvPr/>
          </p:nvSpPr>
          <p:spPr bwMode="auto">
            <a:xfrm>
              <a:off x="4530" y="216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50" name="AutoShape 13"/>
            <p:cNvSpPr>
              <a:spLocks noChangeArrowheads="1"/>
            </p:cNvSpPr>
            <p:nvPr/>
          </p:nvSpPr>
          <p:spPr bwMode="auto">
            <a:xfrm>
              <a:off x="4206" y="234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F</a:t>
              </a:r>
            </a:p>
          </p:txBody>
        </p:sp>
        <p:sp>
          <p:nvSpPr>
            <p:cNvPr id="13351" name="AutoShape 14"/>
            <p:cNvSpPr>
              <a:spLocks noChangeArrowheads="1"/>
            </p:cNvSpPr>
            <p:nvPr/>
          </p:nvSpPr>
          <p:spPr bwMode="auto">
            <a:xfrm>
              <a:off x="4530" y="252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E</a:t>
              </a:r>
            </a:p>
          </p:txBody>
        </p:sp>
        <p:sp>
          <p:nvSpPr>
            <p:cNvPr id="13352" name="AutoShape 15"/>
            <p:cNvSpPr>
              <a:spLocks noChangeArrowheads="1"/>
            </p:cNvSpPr>
            <p:nvPr/>
          </p:nvSpPr>
          <p:spPr bwMode="auto">
            <a:xfrm>
              <a:off x="4848" y="234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D</a:t>
              </a:r>
            </a:p>
          </p:txBody>
        </p:sp>
        <p:sp>
          <p:nvSpPr>
            <p:cNvPr id="13353" name="AutoShape 16"/>
            <p:cNvSpPr>
              <a:spLocks noChangeArrowheads="1"/>
            </p:cNvSpPr>
            <p:nvPr/>
          </p:nvSpPr>
          <p:spPr bwMode="auto">
            <a:xfrm>
              <a:off x="4530" y="180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54" name="AutoShape 17"/>
            <p:cNvSpPr>
              <a:spLocks noChangeArrowheads="1"/>
            </p:cNvSpPr>
            <p:nvPr/>
          </p:nvSpPr>
          <p:spPr bwMode="auto">
            <a:xfrm>
              <a:off x="4206" y="1986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G</a:t>
              </a:r>
            </a:p>
          </p:txBody>
        </p:sp>
        <p:sp>
          <p:nvSpPr>
            <p:cNvPr id="13355" name="AutoShape 18"/>
            <p:cNvSpPr>
              <a:spLocks noChangeArrowheads="1"/>
            </p:cNvSpPr>
            <p:nvPr/>
          </p:nvSpPr>
          <p:spPr bwMode="auto">
            <a:xfrm>
              <a:off x="4848" y="198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56" name="Line 19"/>
            <p:cNvSpPr>
              <a:spLocks noChangeShapeType="1"/>
            </p:cNvSpPr>
            <p:nvPr/>
          </p:nvSpPr>
          <p:spPr bwMode="auto">
            <a:xfrm>
              <a:off x="3780" y="2190"/>
              <a:ext cx="576" cy="3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57" name="Line 20"/>
            <p:cNvSpPr>
              <a:spLocks noChangeShapeType="1"/>
            </p:cNvSpPr>
            <p:nvPr/>
          </p:nvSpPr>
          <p:spPr bwMode="auto">
            <a:xfrm flipV="1">
              <a:off x="4356" y="2382"/>
              <a:ext cx="33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58" name="Text Box 21"/>
            <p:cNvSpPr txBox="1">
              <a:spLocks noChangeArrowheads="1"/>
            </p:cNvSpPr>
            <p:nvPr/>
          </p:nvSpPr>
          <p:spPr bwMode="auto">
            <a:xfrm>
              <a:off x="2544" y="2112"/>
              <a:ext cx="8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600"/>
                <a:t>N = 7</a:t>
              </a:r>
            </a:p>
          </p:txBody>
        </p:sp>
      </p:grpSp>
      <p:grpSp>
        <p:nvGrpSpPr>
          <p:cNvPr id="13319" name="Group 22" descr="patterns"/>
          <p:cNvGrpSpPr>
            <a:grpSpLocks/>
          </p:cNvGrpSpPr>
          <p:nvPr/>
        </p:nvGrpSpPr>
        <p:grpSpPr bwMode="auto">
          <a:xfrm>
            <a:off x="1981200" y="1447800"/>
            <a:ext cx="3981450" cy="2009775"/>
            <a:chOff x="2544" y="3054"/>
            <a:chExt cx="2508" cy="1266"/>
          </a:xfrm>
        </p:grpSpPr>
        <p:sp>
          <p:nvSpPr>
            <p:cNvPr id="13320" name="AutoShape 23"/>
            <p:cNvSpPr>
              <a:spLocks noChangeArrowheads="1"/>
            </p:cNvSpPr>
            <p:nvPr/>
          </p:nvSpPr>
          <p:spPr bwMode="auto">
            <a:xfrm>
              <a:off x="3654" y="360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21" name="AutoShape 24"/>
            <p:cNvSpPr>
              <a:spLocks noChangeArrowheads="1"/>
            </p:cNvSpPr>
            <p:nvPr/>
          </p:nvSpPr>
          <p:spPr bwMode="auto">
            <a:xfrm>
              <a:off x="3330" y="378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22" name="AutoShape 25"/>
            <p:cNvSpPr>
              <a:spLocks noChangeArrowheads="1"/>
            </p:cNvSpPr>
            <p:nvPr/>
          </p:nvSpPr>
          <p:spPr bwMode="auto">
            <a:xfrm>
              <a:off x="3654" y="396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23" name="AutoShape 26"/>
            <p:cNvSpPr>
              <a:spLocks noChangeArrowheads="1"/>
            </p:cNvSpPr>
            <p:nvPr/>
          </p:nvSpPr>
          <p:spPr bwMode="auto">
            <a:xfrm>
              <a:off x="3972" y="377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24" name="AutoShape 27"/>
            <p:cNvSpPr>
              <a:spLocks noChangeArrowheads="1"/>
            </p:cNvSpPr>
            <p:nvPr/>
          </p:nvSpPr>
          <p:spPr bwMode="auto">
            <a:xfrm>
              <a:off x="3654" y="324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25" name="AutoShape 28"/>
            <p:cNvSpPr>
              <a:spLocks noChangeArrowheads="1"/>
            </p:cNvSpPr>
            <p:nvPr/>
          </p:nvSpPr>
          <p:spPr bwMode="auto">
            <a:xfrm>
              <a:off x="3330" y="342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26" name="AutoShape 29"/>
            <p:cNvSpPr>
              <a:spLocks noChangeArrowheads="1"/>
            </p:cNvSpPr>
            <p:nvPr/>
          </p:nvSpPr>
          <p:spPr bwMode="auto">
            <a:xfrm>
              <a:off x="3972" y="341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27" name="AutoShape 30"/>
            <p:cNvSpPr>
              <a:spLocks noChangeArrowheads="1"/>
            </p:cNvSpPr>
            <p:nvPr/>
          </p:nvSpPr>
          <p:spPr bwMode="auto">
            <a:xfrm>
              <a:off x="4296" y="395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28" name="AutoShape 31"/>
            <p:cNvSpPr>
              <a:spLocks noChangeArrowheads="1"/>
            </p:cNvSpPr>
            <p:nvPr/>
          </p:nvSpPr>
          <p:spPr bwMode="auto">
            <a:xfrm>
              <a:off x="4620" y="377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29" name="AutoShape 32"/>
            <p:cNvSpPr>
              <a:spLocks noChangeArrowheads="1"/>
            </p:cNvSpPr>
            <p:nvPr/>
          </p:nvSpPr>
          <p:spPr bwMode="auto">
            <a:xfrm>
              <a:off x="4296" y="323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3330" name="AutoShape 33"/>
            <p:cNvSpPr>
              <a:spLocks noChangeArrowheads="1"/>
            </p:cNvSpPr>
            <p:nvPr/>
          </p:nvSpPr>
          <p:spPr bwMode="auto">
            <a:xfrm>
              <a:off x="4296" y="359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31" name="AutoShape 34"/>
            <p:cNvSpPr>
              <a:spLocks noChangeArrowheads="1"/>
            </p:cNvSpPr>
            <p:nvPr/>
          </p:nvSpPr>
          <p:spPr bwMode="auto">
            <a:xfrm>
              <a:off x="4620" y="341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3332" name="Line 35"/>
            <p:cNvSpPr>
              <a:spLocks noChangeShapeType="1"/>
            </p:cNvSpPr>
            <p:nvPr/>
          </p:nvSpPr>
          <p:spPr bwMode="auto">
            <a:xfrm>
              <a:off x="3870" y="3798"/>
              <a:ext cx="306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33" name="AutoShape 36"/>
            <p:cNvSpPr>
              <a:spLocks noChangeArrowheads="1"/>
            </p:cNvSpPr>
            <p:nvPr/>
          </p:nvSpPr>
          <p:spPr bwMode="auto">
            <a:xfrm>
              <a:off x="4296" y="359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34" name="Line 37"/>
            <p:cNvSpPr>
              <a:spLocks noChangeShapeType="1"/>
            </p:cNvSpPr>
            <p:nvPr/>
          </p:nvSpPr>
          <p:spPr bwMode="auto">
            <a:xfrm flipV="1">
              <a:off x="4176" y="3828"/>
              <a:ext cx="33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35" name="AutoShape 38"/>
            <p:cNvSpPr>
              <a:spLocks noChangeArrowheads="1"/>
            </p:cNvSpPr>
            <p:nvPr/>
          </p:nvSpPr>
          <p:spPr bwMode="auto">
            <a:xfrm>
              <a:off x="3972" y="3054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36" name="AutoShape 39"/>
            <p:cNvSpPr>
              <a:spLocks noChangeArrowheads="1"/>
            </p:cNvSpPr>
            <p:nvPr/>
          </p:nvSpPr>
          <p:spPr bwMode="auto">
            <a:xfrm>
              <a:off x="3330" y="3060"/>
              <a:ext cx="432" cy="36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3337" name="Line 40"/>
            <p:cNvSpPr>
              <a:spLocks noChangeShapeType="1"/>
            </p:cNvSpPr>
            <p:nvPr/>
          </p:nvSpPr>
          <p:spPr bwMode="auto">
            <a:xfrm flipV="1">
              <a:off x="3864" y="3588"/>
              <a:ext cx="31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38" name="Line 41"/>
            <p:cNvSpPr>
              <a:spLocks noChangeShapeType="1"/>
            </p:cNvSpPr>
            <p:nvPr/>
          </p:nvSpPr>
          <p:spPr bwMode="auto">
            <a:xfrm flipV="1">
              <a:off x="4158" y="3282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39" name="Line 42"/>
            <p:cNvSpPr>
              <a:spLocks noChangeShapeType="1"/>
            </p:cNvSpPr>
            <p:nvPr/>
          </p:nvSpPr>
          <p:spPr bwMode="auto">
            <a:xfrm flipV="1">
              <a:off x="3828" y="3408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40" name="Line 43"/>
            <p:cNvSpPr>
              <a:spLocks noChangeShapeType="1"/>
            </p:cNvSpPr>
            <p:nvPr/>
          </p:nvSpPr>
          <p:spPr bwMode="auto">
            <a:xfrm flipH="1" flipV="1">
              <a:off x="3552" y="3276"/>
              <a:ext cx="27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41" name="Text Box 44"/>
            <p:cNvSpPr txBox="1">
              <a:spLocks noChangeArrowheads="1"/>
            </p:cNvSpPr>
            <p:nvPr/>
          </p:nvSpPr>
          <p:spPr bwMode="auto">
            <a:xfrm>
              <a:off x="2544" y="3366"/>
              <a:ext cx="8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600"/>
                <a:t>N =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07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C:\GCP\Courses\AUEB\99F-wireless\Slides\ws-07.ppt</Template>
  <TotalTime>6674</TotalTime>
  <Words>1646</Words>
  <Application>Microsoft Office PowerPoint</Application>
  <PresentationFormat>On-screen Show (4:3)</PresentationFormat>
  <Paragraphs>420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1_Default Design</vt:lpstr>
      <vt:lpstr>Θέμα του Office</vt:lpstr>
      <vt:lpstr>Ασύρματες και Κινητές Επικοινωνίες</vt:lpstr>
      <vt:lpstr>Κυτταρική Δομή Κινητών Επικοινωνιών</vt:lpstr>
      <vt:lpstr>Mobile Communications Principles</vt:lpstr>
      <vt:lpstr>Early Mobile Telephone System Architecture</vt:lpstr>
      <vt:lpstr>Co-channel Interference and Frequency Reuse </vt:lpstr>
      <vt:lpstr>The Cellular Concept</vt:lpstr>
      <vt:lpstr>Cellular System Architecture</vt:lpstr>
      <vt:lpstr>Frequency Reuse</vt:lpstr>
      <vt:lpstr>Reuse patterns</vt:lpstr>
      <vt:lpstr>Cellular architecture</vt:lpstr>
      <vt:lpstr>Increasing cellular capacity</vt:lpstr>
      <vt:lpstr>Cell Splitting</vt:lpstr>
      <vt:lpstr>Handoff</vt:lpstr>
      <vt:lpstr>Handoff Initiation</vt:lpstr>
      <vt:lpstr>Cellular System Components</vt:lpstr>
      <vt:lpstr>Cellular System Component Definitions</vt:lpstr>
      <vt:lpstr>Συστήματα Κινητής Τηλεφωνίας 1ης &amp;  2ης Γενιάς</vt:lpstr>
      <vt:lpstr>North American Analog Cellular Systems</vt:lpstr>
      <vt:lpstr>AMPS: Advanced Mobile Phone Service</vt:lpstr>
      <vt:lpstr>Advanced Mobile Phone Service (AMPS)</vt:lpstr>
      <vt:lpstr>AMPS (cont.)</vt:lpstr>
      <vt:lpstr>AMPS Limitations</vt:lpstr>
      <vt:lpstr>Narrowband Analog Mobile Phone Service (NAMPS)</vt:lpstr>
      <vt:lpstr>Συστήματα Κινητής Τηλεφωνίας 2ης Γενιάς</vt:lpstr>
      <vt:lpstr>AMPS/DAMPS Comparison</vt:lpstr>
      <vt:lpstr>CDPD: Cellular Digital Packet Data</vt:lpstr>
      <vt:lpstr>GSM - Global System Mobile</vt:lpstr>
      <vt:lpstr>Ασύρματες και Κινητές Επικοινωνίες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</dc:title>
  <dc:creator>George C. Polyzos</dc:creator>
  <cp:lastModifiedBy>vaggelisdouros</cp:lastModifiedBy>
  <cp:revision>71</cp:revision>
  <cp:lastPrinted>2012-11-13T12:54:02Z</cp:lastPrinted>
  <dcterms:created xsi:type="dcterms:W3CDTF">1997-12-11T00:23:52Z</dcterms:created>
  <dcterms:modified xsi:type="dcterms:W3CDTF">2015-11-26T21:50:11Z</dcterms:modified>
</cp:coreProperties>
</file>