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sldIdLst>
    <p:sldId id="292" r:id="rId2"/>
    <p:sldId id="293" r:id="rId3"/>
    <p:sldId id="275" r:id="rId4"/>
    <p:sldId id="256" r:id="rId5"/>
    <p:sldId id="258" r:id="rId6"/>
    <p:sldId id="260" r:id="rId7"/>
    <p:sldId id="257" r:id="rId8"/>
    <p:sldId id="259" r:id="rId9"/>
    <p:sldId id="279" r:id="rId10"/>
    <p:sldId id="280" r:id="rId11"/>
    <p:sldId id="294" r:id="rId12"/>
    <p:sldId id="281" r:id="rId13"/>
    <p:sldId id="283" r:id="rId14"/>
    <p:sldId id="285" r:id="rId15"/>
    <p:sldId id="282" r:id="rId16"/>
    <p:sldId id="284" r:id="rId17"/>
    <p:sldId id="288" r:id="rId18"/>
    <p:sldId id="287" r:id="rId19"/>
    <p:sldId id="289" r:id="rId20"/>
    <p:sldId id="269" r:id="rId21"/>
    <p:sldId id="267" r:id="rId22"/>
    <p:sldId id="278" r:id="rId23"/>
    <p:sldId id="295" r:id="rId24"/>
    <p:sldId id="296" r:id="rId25"/>
    <p:sldId id="297" r:id="rId26"/>
    <p:sldId id="291" r:id="rId27"/>
    <p:sldId id="303" r:id="rId28"/>
    <p:sldId id="299" r:id="rId29"/>
    <p:sldId id="300" r:id="rId30"/>
    <p:sldId id="301" r:id="rId31"/>
    <p:sldId id="302"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9A954-836A-0321-9F2A-B846B1904BC7}" v="160" dt="2024-12-08T23:26:28.875"/>
    <p1510:client id="{572011B1-FA76-AEF3-8FB5-DA8D08BEA777}" v="196" dt="2024-12-07T13:03:10.909"/>
    <p1510:client id="{E2D97801-F4B9-4657-B85F-5E8D66E6952B}" v="5" dt="2024-12-08T15:15:37.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12575099-B3AD-44D7-919B-BCB6DC3E7F21}" type="datetimeFigureOut">
              <a:rPr lang="en-US" dirty="0"/>
              <a:t>12/8/2024</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23167003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F18115DA-6CBC-4AEF-A85F-371C66916CF8}" type="datetimeFigureOut">
              <a:rPr lang="en-US" dirty="0"/>
              <a:t>12/8/2024</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90892919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A6007E4-95E8-4ABC-B20B-51235318A487}" type="datetimeFigureOut">
              <a:rPr lang="en-US" dirty="0"/>
              <a:t>12/8/2024</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356065929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A4BF121-2723-4D35-ADA9-215CD054C4BC}" type="datetimeFigureOut">
              <a:rPr lang="en-US" dirty="0"/>
              <a:t>12/8/2024</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28970659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C54F54BA-4BC6-480F-839C-951A49B248A9}" type="datetimeFigureOut">
              <a:rPr lang="en-US" dirty="0"/>
              <a:t>12/8/2024</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4449517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0F9DD0EA-4726-4440-BF9D-E88296FC3068}" type="datetimeFigureOut">
              <a:rPr lang="en-US" dirty="0"/>
              <a:t>12/8/2024</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8937809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19CAD10D-99D1-46B2-A85A-C16850FCF8CF}" type="datetimeFigureOut">
              <a:rPr lang="en-US" dirty="0"/>
              <a:t>12/8/2024</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80154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48C67E51-34D6-4E3D-8F41-CC63EA446EDD}" type="datetimeFigureOut">
              <a:rPr lang="en-US" dirty="0"/>
              <a:t>12/8/2024</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12989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8D49E550-CE3F-497F-B953-7DE0932F91C0}" type="datetimeFigureOut">
              <a:rPr lang="en-US" dirty="0"/>
              <a:t>12/8/2024</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300667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17A0BF4-BAA0-4539-95F2-9C4277F97478}" type="datetimeFigureOut">
              <a:rPr lang="en-US" dirty="0"/>
              <a:t>12/8/2024</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30831939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noChangeAspect="1"/>
          </p:cNvSpPr>
          <p:nvPr>
            <p:ph type="pic" idx="1"/>
          </p:nvPr>
        </p:nvSpPr>
        <p:spPr>
          <a:xfrm>
            <a:off x="5183188" y="1066800"/>
            <a:ext cx="6172200" cy="47942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2E9884E-D945-496C-84BE-49C61F78F9EC}" type="datetimeFigureOut">
              <a:rPr lang="en-US" dirty="0"/>
              <a:t>12/8/2024</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298706925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CD438618-DEE5-47CF-A8B2-A9E090D503CD}" type="datetimeFigureOut">
              <a:rPr lang="en-US" dirty="0"/>
              <a:t>12/8/2024</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
              </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E30AF5A0-43BB-4336-8627-9123B9144D80}" type="slidenum">
              <a:rPr lang="en-US" dirty="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48152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guide id="8" orient="horz" pos="4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ecfr.eu/publication/push-back-contain-and-engage-how-the-eu-should-approach-relations-with-russia/" TargetMode="External"/><Relationship Id="rId13" Type="http://schemas.openxmlformats.org/officeDocument/2006/relationships/hyperlink" Target="https://ecfr.eu/podcasts/episode/russia-ukraine-and-europes-war-economy/" TargetMode="External"/><Relationship Id="rId3" Type="http://schemas.openxmlformats.org/officeDocument/2006/relationships/hyperlink" Target="https://ec.europa.eu/commission/presscorner/detail/el/ip_12_906" TargetMode="External"/><Relationship Id="rId7" Type="http://schemas.openxmlformats.org/officeDocument/2006/relationships/hyperlink" Target="https://ecfr.eu/wp-content/uploads/Push-back-contain-and-engage-How-the-EU-should-approach-relations-with-Russia.pdf" TargetMode="External"/><Relationship Id="rId12" Type="http://schemas.openxmlformats.org/officeDocument/2006/relationships/hyperlink" Target="https://carnegieendowment.org/research/2022/11/a-paradigm-shift-eu-russia-relations-after-the-war-in-ukraine?lang=en" TargetMode="External"/><Relationship Id="rId2" Type="http://schemas.openxmlformats.org/officeDocument/2006/relationships/hyperlink" Target="https://www.consilium.europa.eu/el/press/press-releases/2024/06/27/energy-charter-treaty-eu-notifies-its-withdrawal/" TargetMode="External"/><Relationship Id="rId1" Type="http://schemas.openxmlformats.org/officeDocument/2006/relationships/slideLayout" Target="../slideLayouts/slideLayout2.xml"/><Relationship Id="rId6" Type="http://schemas.openxmlformats.org/officeDocument/2006/relationships/hyperlink" Target="https://www.europarl.europa.eu/factsheets/el/sheet/177/%CF%81%CF%89%CF%83%CE%B9%CE%B1" TargetMode="External"/><Relationship Id="rId11" Type="http://schemas.openxmlformats.org/officeDocument/2006/relationships/hyperlink" Target="https://www.consilium.europa.eu/en/policies/sanctions-against-russia/" TargetMode="External"/><Relationship Id="rId5" Type="http://schemas.openxmlformats.org/officeDocument/2006/relationships/hyperlink" Target="https://www.europarl.europa.eu/topics/el/article/20210128STO96606/entaseis-stis-scheseis-ee-rosias-poies-oi-aities" TargetMode="External"/><Relationship Id="rId10" Type="http://schemas.openxmlformats.org/officeDocument/2006/relationships/hyperlink" Target="https://www.nord-stream.com/the-project/pipeline/" TargetMode="External"/><Relationship Id="rId4" Type="http://schemas.openxmlformats.org/officeDocument/2006/relationships/hyperlink" Target="https://op.europa.eu/en/publication-detail/-/publication/38943c06-7e5d-4ca3-acc3-c5154bd9c04e/language-en" TargetMode="External"/><Relationship Id="rId9" Type="http://schemas.openxmlformats.org/officeDocument/2006/relationships/hyperlink" Target="https://policy.trade.ec.europa.eu/eu-trade-relationships-country-and-region/countries-and-regions/russia_en"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4009C5AF-2314-5806-CC6F-48F34B0FC651}"/>
              </a:ext>
            </a:extLst>
          </p:cNvPr>
          <p:cNvSpPr>
            <a:spLocks noGrp="1"/>
          </p:cNvSpPr>
          <p:nvPr>
            <p:ph type="dt" sz="half" idx="10"/>
          </p:nvPr>
        </p:nvSpPr>
        <p:spPr/>
        <p:txBody>
          <a:bodyPr/>
          <a:lstStyle/>
          <a:p>
            <a:fld id="{432BDA47-7548-4FF7-8C82-A4404BA7E4ED}" type="datetime1">
              <a:t>8/12/2024</a:t>
            </a:fld>
            <a:endParaRPr lang="en-US"/>
          </a:p>
        </p:txBody>
      </p:sp>
      <p:sp>
        <p:nvSpPr>
          <p:cNvPr id="5" name="Θέση υποσέλιδου 4">
            <a:extLst>
              <a:ext uri="{FF2B5EF4-FFF2-40B4-BE49-F238E27FC236}">
                <a16:creationId xmlns:a16="http://schemas.microsoft.com/office/drawing/2014/main" id="{58023DF8-C073-83EB-710C-2B68BEC75BFD}"/>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0C827881-65ED-9013-AF37-17CAC58136BA}"/>
              </a:ext>
            </a:extLst>
          </p:cNvPr>
          <p:cNvSpPr>
            <a:spLocks noGrp="1"/>
          </p:cNvSpPr>
          <p:nvPr>
            <p:ph type="sldNum" sz="quarter" idx="12"/>
          </p:nvPr>
        </p:nvSpPr>
        <p:spPr/>
        <p:txBody>
          <a:bodyPr/>
          <a:lstStyle/>
          <a:p>
            <a:fld id="{E30AF5A0-43BB-4336-8627-9123B9144D80}" type="slidenum">
              <a:rPr lang="en-US" dirty="0"/>
              <a:t>1</a:t>
            </a:fld>
            <a:endParaRPr lang="en-US"/>
          </a:p>
        </p:txBody>
      </p:sp>
      <p:pic>
        <p:nvPicPr>
          <p:cNvPr id="7" name="Θέση περιεχομένου 6" descr="Russia-Europe Relations Before the 2022 Invasion of Ukraine – EuropeNow">
            <a:extLst>
              <a:ext uri="{FF2B5EF4-FFF2-40B4-BE49-F238E27FC236}">
                <a16:creationId xmlns:a16="http://schemas.microsoft.com/office/drawing/2014/main" id="{EB15B15C-9E42-5B60-98EB-8A9BA6EC7DB6}"/>
              </a:ext>
            </a:extLst>
          </p:cNvPr>
          <p:cNvPicPr>
            <a:picLocks noGrp="1" noChangeAspect="1"/>
          </p:cNvPicPr>
          <p:nvPr>
            <p:ph idx="4294967295"/>
          </p:nvPr>
        </p:nvPicPr>
        <p:blipFill>
          <a:blip r:embed="rId2"/>
          <a:stretch>
            <a:fillRect/>
          </a:stretch>
        </p:blipFill>
        <p:spPr>
          <a:xfrm>
            <a:off x="682" y="14289"/>
            <a:ext cx="12191317" cy="6848246"/>
          </a:xfrm>
        </p:spPr>
      </p:pic>
      <p:sp>
        <p:nvSpPr>
          <p:cNvPr id="8" name="TextBox 7">
            <a:extLst>
              <a:ext uri="{FF2B5EF4-FFF2-40B4-BE49-F238E27FC236}">
                <a16:creationId xmlns:a16="http://schemas.microsoft.com/office/drawing/2014/main" id="{7519FF05-1EF2-C335-F905-F5DEF6D236A5}"/>
              </a:ext>
            </a:extLst>
          </p:cNvPr>
          <p:cNvSpPr txBox="1"/>
          <p:nvPr/>
        </p:nvSpPr>
        <p:spPr>
          <a:xfrm>
            <a:off x="4723370" y="534147"/>
            <a:ext cx="7237526" cy="76944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l-GR" sz="4400" i="1">
                <a:solidFill>
                  <a:schemeClr val="bg1"/>
                </a:solidFill>
                <a:latin typeface="Calibri Light"/>
                <a:ea typeface="Calibri Light"/>
                <a:cs typeface="Calibri Light"/>
              </a:rPr>
              <a:t>ΕΥΡΩΠΑΙΚΗ ΕΝΩΣΗ ΚΑΙ ΡΩΣΙΑ</a:t>
            </a:r>
          </a:p>
        </p:txBody>
      </p:sp>
      <p:sp>
        <p:nvSpPr>
          <p:cNvPr id="9" name="TextBox 8">
            <a:extLst>
              <a:ext uri="{FF2B5EF4-FFF2-40B4-BE49-F238E27FC236}">
                <a16:creationId xmlns:a16="http://schemas.microsoft.com/office/drawing/2014/main" id="{84B17263-8225-7FB3-85BB-71197E70159E}"/>
              </a:ext>
            </a:extLst>
          </p:cNvPr>
          <p:cNvSpPr txBox="1"/>
          <p:nvPr/>
        </p:nvSpPr>
        <p:spPr>
          <a:xfrm>
            <a:off x="4969" y="5654450"/>
            <a:ext cx="47099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i="1" u="sng">
                <a:solidFill>
                  <a:schemeClr val="bg1"/>
                </a:solidFill>
                <a:latin typeface="Calibri Light"/>
                <a:ea typeface="Calibri Light"/>
                <a:cs typeface="Calibri Light"/>
              </a:rPr>
              <a:t>Οικονομικό</a:t>
            </a:r>
            <a:r>
              <a:rPr lang="el-GR" i="1" u="sng" dirty="0">
                <a:solidFill>
                  <a:schemeClr val="bg1"/>
                </a:solidFill>
                <a:latin typeface="Calibri Light"/>
                <a:ea typeface="Calibri Light"/>
                <a:cs typeface="Calibri Light"/>
              </a:rPr>
              <a:t> Πανεπιστήμιο Αθηνών</a:t>
            </a:r>
          </a:p>
          <a:p>
            <a:r>
              <a:rPr lang="el-GR" i="1" dirty="0">
                <a:solidFill>
                  <a:schemeClr val="bg1"/>
                </a:solidFill>
                <a:latin typeface="Calibri Light"/>
                <a:ea typeface="Calibri Light"/>
                <a:cs typeface="Calibri Light"/>
              </a:rPr>
              <a:t>Γιώργος Πέτρου</a:t>
            </a:r>
          </a:p>
          <a:p>
            <a:r>
              <a:rPr lang="el-GR" i="1" dirty="0">
                <a:solidFill>
                  <a:schemeClr val="bg1"/>
                </a:solidFill>
                <a:latin typeface="Calibri Light"/>
                <a:ea typeface="Calibri Light"/>
                <a:cs typeface="Calibri Light"/>
              </a:rPr>
              <a:t>Ειρήνη Πρίφτη</a:t>
            </a:r>
          </a:p>
          <a:p>
            <a:r>
              <a:rPr lang="el-GR" i="1" dirty="0">
                <a:solidFill>
                  <a:schemeClr val="bg1"/>
                </a:solidFill>
                <a:latin typeface="Calibri Light"/>
                <a:ea typeface="Calibri Light"/>
                <a:cs typeface="Calibri Light"/>
              </a:rPr>
              <a:t>Ανδριάνα Τσομίδη</a:t>
            </a:r>
          </a:p>
        </p:txBody>
      </p:sp>
    </p:spTree>
    <p:extLst>
      <p:ext uri="{BB962C8B-B14F-4D97-AF65-F5344CB8AC3E}">
        <p14:creationId xmlns:p14="http://schemas.microsoft.com/office/powerpoint/2010/main" val="4118317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63EA99E-4E34-5FE8-2774-9A3614FA92B0}"/>
              </a:ext>
            </a:extLst>
          </p:cNvPr>
          <p:cNvSpPr>
            <a:spLocks noGrp="1"/>
          </p:cNvSpPr>
          <p:nvPr>
            <p:ph type="dt" sz="half" idx="10"/>
          </p:nvPr>
        </p:nvSpPr>
        <p:spPr/>
        <p:txBody>
          <a:bodyPr/>
          <a:lstStyle/>
          <a:p>
            <a:fld id="{96180960-30CA-4309-8E28-F11B0FE8260F}" type="datetime1">
              <a:t>8/12/2024</a:t>
            </a:fld>
            <a:endParaRPr lang="en-US"/>
          </a:p>
        </p:txBody>
      </p:sp>
      <p:sp>
        <p:nvSpPr>
          <p:cNvPr id="3" name="Θέση υποσέλιδου 2">
            <a:extLst>
              <a:ext uri="{FF2B5EF4-FFF2-40B4-BE49-F238E27FC236}">
                <a16:creationId xmlns:a16="http://schemas.microsoft.com/office/drawing/2014/main" id="{0D258FF6-B237-0B98-537E-2299B564CD33}"/>
              </a:ext>
            </a:extLst>
          </p:cNvPr>
          <p:cNvSpPr>
            <a:spLocks noGrp="1"/>
          </p:cNvSpPr>
          <p:nvPr>
            <p:ph type="ftr" sz="quarter" idx="11"/>
          </p:nvPr>
        </p:nvSpPr>
        <p:spPr/>
        <p:txBody>
          <a:bodyPr/>
          <a:lstStyle/>
          <a:p>
            <a:r>
              <a:rPr lang="en-US"/>
              <a:t>
              </a:t>
            </a:r>
          </a:p>
        </p:txBody>
      </p:sp>
      <p:sp>
        <p:nvSpPr>
          <p:cNvPr id="4" name="Θέση αριθμού διαφάνειας 3">
            <a:extLst>
              <a:ext uri="{FF2B5EF4-FFF2-40B4-BE49-F238E27FC236}">
                <a16:creationId xmlns:a16="http://schemas.microsoft.com/office/drawing/2014/main" id="{E1F11A32-2324-DC9C-1AD5-C66EFEAE8C73}"/>
              </a:ext>
            </a:extLst>
          </p:cNvPr>
          <p:cNvSpPr>
            <a:spLocks noGrp="1"/>
          </p:cNvSpPr>
          <p:nvPr>
            <p:ph type="sldNum" sz="quarter" idx="12"/>
          </p:nvPr>
        </p:nvSpPr>
        <p:spPr/>
        <p:txBody>
          <a:bodyPr/>
          <a:lstStyle/>
          <a:p>
            <a:fld id="{E30AF5A0-43BB-4336-8627-9123B9144D80}" type="slidenum">
              <a:rPr lang="en-US" dirty="0"/>
              <a:t>10</a:t>
            </a:fld>
            <a:endParaRPr lang="en-US"/>
          </a:p>
        </p:txBody>
      </p:sp>
      <p:sp>
        <p:nvSpPr>
          <p:cNvPr id="5" name="TextBox 4">
            <a:extLst>
              <a:ext uri="{FF2B5EF4-FFF2-40B4-BE49-F238E27FC236}">
                <a16:creationId xmlns:a16="http://schemas.microsoft.com/office/drawing/2014/main" id="{73159603-D037-81EB-B8A8-11A53B9E5FA5}"/>
              </a:ext>
            </a:extLst>
          </p:cNvPr>
          <p:cNvSpPr txBox="1"/>
          <p:nvPr/>
        </p:nvSpPr>
        <p:spPr>
          <a:xfrm>
            <a:off x="715895" y="987079"/>
            <a:ext cx="1069233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400" b="1" u="sng" dirty="0">
                <a:latin typeface="Calibri Light"/>
                <a:cs typeface="Calibri Light"/>
              </a:rPr>
              <a:t>Διμερής συνεργασία:</a:t>
            </a:r>
            <a:r>
              <a:rPr lang="el-GR" sz="2400" dirty="0">
                <a:latin typeface="Calibri Light"/>
                <a:cs typeface="Calibri Light"/>
              </a:rPr>
              <a:t> ΕΕ ο πιο σημαντικός εταίρος της Ρωσίας, εξαγωγές προς ΕΕ 121 δις ετησίως, Ρωσία εξήγαγε κατά κύριο λόγο ενέργεια, ΕΕ εξήγαγε τεχνολογία και βιομηχανικά προϊόντα. </a:t>
            </a:r>
            <a:endParaRPr lang="el-GR" dirty="0">
              <a:latin typeface="Calibri Light"/>
              <a:ea typeface="Calibri Light"/>
              <a:cs typeface="Calibri Light"/>
            </a:endParaRPr>
          </a:p>
          <a:p>
            <a:endParaRPr lang="el-GR" sz="2400" dirty="0">
              <a:latin typeface="Calibri Light"/>
              <a:ea typeface="Calibri Light"/>
              <a:cs typeface="Calibri Light"/>
            </a:endParaRPr>
          </a:p>
          <a:p>
            <a:r>
              <a:rPr lang="el-GR" sz="2400" b="1" u="sng" dirty="0">
                <a:latin typeface="Calibri Light"/>
                <a:cs typeface="Calibri Light"/>
              </a:rPr>
              <a:t>ΕΕ-ΠΟΕ:</a:t>
            </a:r>
            <a:r>
              <a:rPr lang="el-GR" sz="2400" dirty="0">
                <a:latin typeface="Calibri Light"/>
                <a:cs typeface="Calibri Light"/>
              </a:rPr>
              <a:t> Η ΕΕ ήταν αρωγός στην ένταξη της Ρωσίας στον ΠΟΕ το 2012, με αποτέλεσμα την μεγαλύτερη και ευκολότερη εμπορική συνεργασία, πρόσβαση ευρωπαϊκών επιχειρήσεων στην ρωσική αγορά. </a:t>
            </a:r>
            <a:endParaRPr lang="el-GR" dirty="0">
              <a:latin typeface="Calibri Light"/>
              <a:ea typeface="Calibri Light"/>
              <a:cs typeface="Calibri Light"/>
            </a:endParaRPr>
          </a:p>
          <a:p>
            <a:endParaRPr lang="el-GR" sz="2400" dirty="0">
              <a:latin typeface="Calibri Light"/>
              <a:ea typeface="Calibri Light"/>
              <a:cs typeface="Calibri Light"/>
            </a:endParaRPr>
          </a:p>
          <a:p>
            <a:r>
              <a:rPr lang="el-GR" sz="2400" b="1" u="sng" dirty="0">
                <a:latin typeface="Calibri Light"/>
                <a:cs typeface="Calibri Light"/>
              </a:rPr>
              <a:t>Μετά-εισβολή:</a:t>
            </a:r>
            <a:r>
              <a:rPr lang="el-GR" sz="2400" dirty="0">
                <a:latin typeface="Calibri Light"/>
                <a:cs typeface="Calibri Light"/>
              </a:rPr>
              <a:t> Πτώση εμπορικών συναλλαγών λόγω των κυρώσεων, μείωση πάνω από 30% απευθείας το 2022.</a:t>
            </a:r>
            <a:endParaRPr lang="el-GR" dirty="0">
              <a:latin typeface="Calibri Light"/>
              <a:ea typeface="Calibri Light"/>
              <a:cs typeface="Calibri Light"/>
            </a:endParaRPr>
          </a:p>
          <a:p>
            <a:endParaRPr lang="el-GR" sz="2400" dirty="0">
              <a:latin typeface="Calibri Light"/>
              <a:ea typeface="Calibri Light"/>
              <a:cs typeface="Calibri Light"/>
            </a:endParaRPr>
          </a:p>
          <a:p>
            <a:r>
              <a:rPr lang="el-GR" sz="2400" dirty="0">
                <a:latin typeface="Calibri Light"/>
                <a:cs typeface="Calibri Light"/>
              </a:rPr>
              <a:t> </a:t>
            </a:r>
            <a:r>
              <a:rPr lang="el-GR" sz="2400" b="1" u="sng" dirty="0">
                <a:latin typeface="Calibri Light"/>
                <a:cs typeface="Calibri Light"/>
              </a:rPr>
              <a:t>ΕΕ-εμπορικές αλλαγές:</a:t>
            </a:r>
            <a:r>
              <a:rPr lang="el-GR" sz="2400" dirty="0">
                <a:latin typeface="Calibri Light"/>
                <a:cs typeface="Calibri Light"/>
              </a:rPr>
              <a:t> Η ΕΕ στράφηκε προς άλλες αγορές χτίζοντας και ενισχύοντας τις σχέσεις της με ήδη φιλικές χώρες.</a:t>
            </a:r>
            <a:endParaRPr lang="el-GR" dirty="0">
              <a:latin typeface="Calibri Light"/>
              <a:ea typeface="Calibri Light"/>
              <a:cs typeface="Calibri Light"/>
            </a:endParaRPr>
          </a:p>
        </p:txBody>
      </p:sp>
      <p:sp>
        <p:nvSpPr>
          <p:cNvPr id="6" name="TextBox 5">
            <a:extLst>
              <a:ext uri="{FF2B5EF4-FFF2-40B4-BE49-F238E27FC236}">
                <a16:creationId xmlns:a16="http://schemas.microsoft.com/office/drawing/2014/main" id="{01CB0955-58B1-8306-50FC-3B794C164F99}"/>
              </a:ext>
            </a:extLst>
          </p:cNvPr>
          <p:cNvSpPr txBox="1"/>
          <p:nvPr/>
        </p:nvSpPr>
        <p:spPr>
          <a:xfrm>
            <a:off x="2984287" y="104237"/>
            <a:ext cx="89304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i="1">
                <a:latin typeface="Calibri Light"/>
                <a:ea typeface="Calibri Light"/>
                <a:cs typeface="Calibri Light"/>
              </a:rPr>
              <a:t>ΓΕΝΙΚΟΤΕΡΕΣ ΕΜΠΟΡΙΚΕΣ ΣΧΕΣΕΙΣ</a:t>
            </a:r>
          </a:p>
        </p:txBody>
      </p:sp>
    </p:spTree>
    <p:extLst>
      <p:ext uri="{BB962C8B-B14F-4D97-AF65-F5344CB8AC3E}">
        <p14:creationId xmlns:p14="http://schemas.microsoft.com/office/powerpoint/2010/main" val="76497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6919B-5F52-8B09-6A13-92346FC1A6A7}"/>
              </a:ext>
            </a:extLst>
          </p:cNvPr>
          <p:cNvSpPr>
            <a:spLocks noGrp="1"/>
          </p:cNvSpPr>
          <p:nvPr>
            <p:ph type="dt" sz="half" idx="10"/>
          </p:nvPr>
        </p:nvSpPr>
        <p:spPr/>
        <p:txBody>
          <a:bodyPr/>
          <a:lstStyle/>
          <a:p>
            <a:fld id="{9280452B-6464-46EE-A468-D979B2359E93}" type="datetime1">
              <a:t>8/12/2024</a:t>
            </a:fld>
            <a:endParaRPr lang="en-US"/>
          </a:p>
        </p:txBody>
      </p:sp>
      <p:sp>
        <p:nvSpPr>
          <p:cNvPr id="3" name="Footer Placeholder 2">
            <a:extLst>
              <a:ext uri="{FF2B5EF4-FFF2-40B4-BE49-F238E27FC236}">
                <a16:creationId xmlns:a16="http://schemas.microsoft.com/office/drawing/2014/main" id="{160375C8-485A-F8C6-8251-4C799E20554F}"/>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37EC5CB6-0D36-0764-DBC6-C10E56F93EBA}"/>
              </a:ext>
            </a:extLst>
          </p:cNvPr>
          <p:cNvSpPr>
            <a:spLocks noGrp="1"/>
          </p:cNvSpPr>
          <p:nvPr>
            <p:ph type="sldNum" sz="quarter" idx="12"/>
          </p:nvPr>
        </p:nvSpPr>
        <p:spPr/>
        <p:txBody>
          <a:bodyPr/>
          <a:lstStyle/>
          <a:p>
            <a:fld id="{E30AF5A0-43BB-4336-8627-9123B9144D80}" type="slidenum">
              <a:rPr lang="en-US" dirty="0"/>
              <a:t>11</a:t>
            </a:fld>
            <a:endParaRPr lang="en-US"/>
          </a:p>
        </p:txBody>
      </p:sp>
      <p:pic>
        <p:nvPicPr>
          <p:cNvPr id="5" name="Picture 4" descr="Line chart showing EU trade in goods with Russia from Q1 2021 to Q3 2024. Two lines represent imports and exports as percentage share in extra-EU trade, seasonally adjusted.">
            <a:extLst>
              <a:ext uri="{FF2B5EF4-FFF2-40B4-BE49-F238E27FC236}">
                <a16:creationId xmlns:a16="http://schemas.microsoft.com/office/drawing/2014/main" id="{ED7BF471-17CB-F9FA-F098-B0E24CF04122}"/>
              </a:ext>
            </a:extLst>
          </p:cNvPr>
          <p:cNvPicPr>
            <a:picLocks noChangeAspect="1"/>
          </p:cNvPicPr>
          <p:nvPr/>
        </p:nvPicPr>
        <p:blipFill>
          <a:blip r:embed="rId2"/>
          <a:stretch>
            <a:fillRect/>
          </a:stretch>
        </p:blipFill>
        <p:spPr>
          <a:xfrm>
            <a:off x="2020867" y="1091910"/>
            <a:ext cx="8275526" cy="4768125"/>
          </a:xfrm>
          <a:prstGeom prst="rect">
            <a:avLst/>
          </a:prstGeom>
        </p:spPr>
      </p:pic>
    </p:spTree>
    <p:extLst>
      <p:ext uri="{BB962C8B-B14F-4D97-AF65-F5344CB8AC3E}">
        <p14:creationId xmlns:p14="http://schemas.microsoft.com/office/powerpoint/2010/main" val="1825171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34FB45F-24B5-5BAA-6070-BA1F6724A41B}"/>
              </a:ext>
            </a:extLst>
          </p:cNvPr>
          <p:cNvSpPr>
            <a:spLocks noGrp="1"/>
          </p:cNvSpPr>
          <p:nvPr>
            <p:ph type="dt" sz="half" idx="10"/>
          </p:nvPr>
        </p:nvSpPr>
        <p:spPr/>
        <p:txBody>
          <a:bodyPr/>
          <a:lstStyle/>
          <a:p>
            <a:fld id="{234B1F3A-F83B-43D6-A7D2-DAF471F9BAA5}" type="datetime1">
              <a:t>8/12/2024</a:t>
            </a:fld>
            <a:endParaRPr lang="en-US"/>
          </a:p>
        </p:txBody>
      </p:sp>
      <p:sp>
        <p:nvSpPr>
          <p:cNvPr id="3" name="Θέση υποσέλιδου 2">
            <a:extLst>
              <a:ext uri="{FF2B5EF4-FFF2-40B4-BE49-F238E27FC236}">
                <a16:creationId xmlns:a16="http://schemas.microsoft.com/office/drawing/2014/main" id="{AB26D9CA-BBFD-0604-D792-C8B8997447DB}"/>
              </a:ext>
            </a:extLst>
          </p:cNvPr>
          <p:cNvSpPr>
            <a:spLocks noGrp="1"/>
          </p:cNvSpPr>
          <p:nvPr>
            <p:ph type="ftr" sz="quarter" idx="11"/>
          </p:nvPr>
        </p:nvSpPr>
        <p:spPr/>
        <p:txBody>
          <a:bodyPr/>
          <a:lstStyle/>
          <a:p>
            <a:r>
              <a:rPr lang="en-US"/>
              <a:t>
              </a:t>
            </a:r>
          </a:p>
        </p:txBody>
      </p:sp>
      <p:sp>
        <p:nvSpPr>
          <p:cNvPr id="4" name="Θέση αριθμού διαφάνειας 3">
            <a:extLst>
              <a:ext uri="{FF2B5EF4-FFF2-40B4-BE49-F238E27FC236}">
                <a16:creationId xmlns:a16="http://schemas.microsoft.com/office/drawing/2014/main" id="{B1192DB0-F4A0-2BC5-57BD-ABEE97FC6AA6}"/>
              </a:ext>
            </a:extLst>
          </p:cNvPr>
          <p:cNvSpPr>
            <a:spLocks noGrp="1"/>
          </p:cNvSpPr>
          <p:nvPr>
            <p:ph type="sldNum" sz="quarter" idx="12"/>
          </p:nvPr>
        </p:nvSpPr>
        <p:spPr/>
        <p:txBody>
          <a:bodyPr/>
          <a:lstStyle/>
          <a:p>
            <a:fld id="{E30AF5A0-43BB-4336-8627-9123B9144D80}" type="slidenum">
              <a:rPr lang="en-US" dirty="0"/>
              <a:t>12</a:t>
            </a:fld>
            <a:endParaRPr lang="en-US"/>
          </a:p>
        </p:txBody>
      </p:sp>
      <p:sp>
        <p:nvSpPr>
          <p:cNvPr id="5" name="TextBox 4">
            <a:extLst>
              <a:ext uri="{FF2B5EF4-FFF2-40B4-BE49-F238E27FC236}">
                <a16:creationId xmlns:a16="http://schemas.microsoft.com/office/drawing/2014/main" id="{F160A960-5D3C-8CE4-4E06-E7BF3549F5AF}"/>
              </a:ext>
            </a:extLst>
          </p:cNvPr>
          <p:cNvSpPr txBox="1"/>
          <p:nvPr/>
        </p:nvSpPr>
        <p:spPr>
          <a:xfrm>
            <a:off x="1596749" y="108788"/>
            <a:ext cx="861508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i="1">
                <a:latin typeface="Calibri Light"/>
                <a:ea typeface="Calibri Light"/>
                <a:cs typeface="Calibri Light"/>
              </a:rPr>
              <a:t>ΕΝΕΡΓΕΙΑΚΕΣ ΣΧΕΣΕΙΣ ΠΡΟ ΕΙΣΒΟΛΗΣ</a:t>
            </a:r>
            <a:endParaRPr lang="en-US" sz="3200" b="1" i="1">
              <a:latin typeface="Calibri Light"/>
              <a:cs typeface="Calibri Light"/>
            </a:endParaRPr>
          </a:p>
        </p:txBody>
      </p:sp>
      <p:sp>
        <p:nvSpPr>
          <p:cNvPr id="6" name="TextBox 5">
            <a:extLst>
              <a:ext uri="{FF2B5EF4-FFF2-40B4-BE49-F238E27FC236}">
                <a16:creationId xmlns:a16="http://schemas.microsoft.com/office/drawing/2014/main" id="{824A5D02-3C06-F0D3-6337-95EE1405D574}"/>
              </a:ext>
            </a:extLst>
          </p:cNvPr>
          <p:cNvSpPr txBox="1"/>
          <p:nvPr/>
        </p:nvSpPr>
        <p:spPr>
          <a:xfrm>
            <a:off x="161487" y="401655"/>
            <a:ext cx="11794524"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i="1" u="sng">
              <a:latin typeface="Calibri Light"/>
              <a:cs typeface="Calibri Light"/>
            </a:endParaRPr>
          </a:p>
          <a:p>
            <a:r>
              <a:rPr lang="el-GR" sz="2400" u="sng" dirty="0">
                <a:latin typeface="Calibri Light"/>
                <a:cs typeface="Calibri Light"/>
              </a:rPr>
              <a:t>Αγωγοί </a:t>
            </a:r>
            <a:r>
              <a:rPr lang="el-GR" sz="2400" u="sng" err="1">
                <a:latin typeface="Calibri Light"/>
                <a:cs typeface="Calibri Light"/>
              </a:rPr>
              <a:t>Nordstream</a:t>
            </a:r>
            <a:r>
              <a:rPr lang="el-GR" sz="2400" u="sng" dirty="0">
                <a:latin typeface="Calibri Light"/>
                <a:cs typeface="Calibri Light"/>
              </a:rPr>
              <a:t> 1-2</a:t>
            </a:r>
            <a:r>
              <a:rPr lang="el-GR" dirty="0">
                <a:latin typeface="Calibri Light"/>
                <a:ea typeface="Calibri Light"/>
                <a:cs typeface="Calibri Light"/>
              </a:rPr>
              <a:t>: </a:t>
            </a:r>
            <a:r>
              <a:rPr lang="el-GR" sz="2400" err="1">
                <a:latin typeface="Calibri Light"/>
                <a:cs typeface="Calibri Light"/>
              </a:rPr>
              <a:t>Kύριοι</a:t>
            </a:r>
            <a:r>
              <a:rPr lang="el-GR" sz="2400" dirty="0">
                <a:latin typeface="Calibri Light"/>
                <a:cs typeface="Calibri Light"/>
              </a:rPr>
              <a:t> εισαγωγείς ενέργειας (φυσικό αέριο LNG) εντός της ΕΕ καλύπτοντας το 40% ετησίως των ενεργειακών απαιτήσεων της ΕΕ.</a:t>
            </a:r>
            <a:endParaRPr lang="el-GR" sz="2400" dirty="0">
              <a:latin typeface="Calibri Light"/>
              <a:ea typeface="Calibri Light"/>
              <a:cs typeface="Calibri Light"/>
            </a:endParaRPr>
          </a:p>
          <a:p>
            <a:endParaRPr lang="el-GR" sz="2400" dirty="0">
              <a:latin typeface="Calibri Light"/>
              <a:ea typeface="Calibri Light"/>
              <a:cs typeface="Calibri Light"/>
            </a:endParaRPr>
          </a:p>
          <a:p>
            <a:endParaRPr lang="el-GR" sz="2400" dirty="0">
              <a:latin typeface="Calibri Light"/>
              <a:ea typeface="Calibri Light"/>
              <a:cs typeface="Calibri Light"/>
            </a:endParaRPr>
          </a:p>
          <a:p>
            <a:r>
              <a:rPr lang="el-GR" sz="2400" u="sng" dirty="0">
                <a:latin typeface="Calibri Light"/>
                <a:cs typeface="Calibri Light"/>
              </a:rPr>
              <a:t> Πετρελαϊκή Ρωσία:</a:t>
            </a:r>
            <a:r>
              <a:rPr lang="el-GR" dirty="0">
                <a:latin typeface="Calibri Light"/>
                <a:ea typeface="Calibri Light"/>
                <a:cs typeface="Calibri Light"/>
              </a:rPr>
              <a:t> </a:t>
            </a:r>
            <a:r>
              <a:rPr lang="el-GR" sz="2400" dirty="0">
                <a:latin typeface="Calibri Light"/>
                <a:cs typeface="Calibri Light"/>
              </a:rPr>
              <a:t>Η Ρωσία πρωταγωνιστεί με ποσοστά ύψους 30% στο πετρέλαιο που διακινείται εντός ΕΕ.</a:t>
            </a:r>
            <a:endParaRPr lang="el-GR" sz="2400" dirty="0">
              <a:latin typeface="Calibri Light"/>
              <a:ea typeface="Calibri Light"/>
              <a:cs typeface="Calibri Light"/>
            </a:endParaRPr>
          </a:p>
          <a:p>
            <a:endParaRPr lang="el-GR" sz="2400" dirty="0">
              <a:latin typeface="Calibri Light"/>
              <a:ea typeface="Calibri Light"/>
              <a:cs typeface="Calibri Light"/>
            </a:endParaRPr>
          </a:p>
          <a:p>
            <a:endParaRPr lang="el-GR" dirty="0">
              <a:latin typeface="Calibri Light"/>
              <a:ea typeface="Calibri Light"/>
              <a:cs typeface="Calibri Light"/>
            </a:endParaRPr>
          </a:p>
          <a:p>
            <a:r>
              <a:rPr lang="el-GR" sz="2400" u="sng" dirty="0">
                <a:latin typeface="Calibri Light"/>
                <a:cs typeface="Calibri Light"/>
              </a:rPr>
              <a:t>Αντίκτυπο ΕΕ: </a:t>
            </a:r>
            <a:r>
              <a:rPr lang="el-GR" sz="2400" dirty="0">
                <a:latin typeface="Calibri Light"/>
                <a:cs typeface="Calibri Light"/>
              </a:rPr>
              <a:t>Συνολικά κέρδη Ρωσίας 25-30 δις από LNG και 50-60 δις από πετρέλαιο και άνθρακα μέσω κοινής συνεργασίας.</a:t>
            </a:r>
            <a:endParaRPr lang="el-GR" sz="2400" dirty="0">
              <a:latin typeface="Calibri Light"/>
              <a:ea typeface="Calibri Light"/>
              <a:cs typeface="Calibri Light"/>
            </a:endParaRPr>
          </a:p>
          <a:p>
            <a:endParaRPr lang="el-GR" sz="2400" dirty="0">
              <a:latin typeface="Calibri Light"/>
              <a:ea typeface="Calibri Light"/>
              <a:cs typeface="Calibri Light"/>
            </a:endParaRPr>
          </a:p>
          <a:p>
            <a:endParaRPr lang="el-GR" dirty="0">
              <a:latin typeface="Calibri Light"/>
              <a:ea typeface="Calibri Light"/>
              <a:cs typeface="Calibri Light"/>
            </a:endParaRPr>
          </a:p>
          <a:p>
            <a:r>
              <a:rPr lang="el-GR" dirty="0">
                <a:latin typeface="Calibri Light"/>
                <a:ea typeface="Calibri Light"/>
                <a:cs typeface="Calibri Light"/>
              </a:rPr>
              <a:t> </a:t>
            </a:r>
            <a:r>
              <a:rPr lang="el-GR" sz="2400" dirty="0">
                <a:latin typeface="Calibri Light"/>
                <a:cs typeface="Calibri Light"/>
              </a:rPr>
              <a:t>Αποτελέσματα:</a:t>
            </a:r>
            <a:r>
              <a:rPr lang="el-GR" dirty="0">
                <a:latin typeface="Calibri Light"/>
                <a:ea typeface="Calibri Light"/>
                <a:cs typeface="Calibri Light"/>
              </a:rPr>
              <a:t> </a:t>
            </a:r>
            <a:r>
              <a:rPr lang="el-GR" sz="2400" dirty="0">
                <a:latin typeface="Calibri Light"/>
                <a:cs typeface="Calibri Light"/>
              </a:rPr>
              <a:t>Ενίσχυση πολιτικής και οικονομικής επιρροής Ρωσίας στην ΕΕ, ενεργειακή εξάρτηση ΕΕ, ανάγκη ΕΕ για στρατηγική εξισορρόπηση ώστε να παραμένει επωφελής η συνεργασία.</a:t>
            </a:r>
            <a:endParaRPr lang="el-GR" sz="2400" dirty="0">
              <a:latin typeface="Calibri Light"/>
              <a:ea typeface="Calibri Light"/>
              <a:cs typeface="Calibri Light"/>
            </a:endParaRPr>
          </a:p>
        </p:txBody>
      </p:sp>
    </p:spTree>
    <p:extLst>
      <p:ext uri="{BB962C8B-B14F-4D97-AF65-F5344CB8AC3E}">
        <p14:creationId xmlns:p14="http://schemas.microsoft.com/office/powerpoint/2010/main" val="341229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8369D53-622C-999A-BF51-7177CF91764F}"/>
              </a:ext>
            </a:extLst>
          </p:cNvPr>
          <p:cNvSpPr>
            <a:spLocks noGrp="1"/>
          </p:cNvSpPr>
          <p:nvPr>
            <p:ph type="dt" sz="half" idx="10"/>
          </p:nvPr>
        </p:nvSpPr>
        <p:spPr/>
        <p:txBody>
          <a:bodyPr/>
          <a:lstStyle/>
          <a:p>
            <a:fld id="{1C54A1A3-A38D-4AD3-83D9-2F87BBDD2E5B}" type="datetime1">
              <a:t>8/12/2024</a:t>
            </a:fld>
            <a:endParaRPr lang="en-US"/>
          </a:p>
        </p:txBody>
      </p:sp>
      <p:sp>
        <p:nvSpPr>
          <p:cNvPr id="3" name="Θέση υποσέλιδου 2">
            <a:extLst>
              <a:ext uri="{FF2B5EF4-FFF2-40B4-BE49-F238E27FC236}">
                <a16:creationId xmlns:a16="http://schemas.microsoft.com/office/drawing/2014/main" id="{3FE37EE6-3D82-AB52-941A-550179F4BE0F}"/>
              </a:ext>
            </a:extLst>
          </p:cNvPr>
          <p:cNvSpPr>
            <a:spLocks noGrp="1"/>
          </p:cNvSpPr>
          <p:nvPr>
            <p:ph type="ftr" sz="quarter" idx="11"/>
          </p:nvPr>
        </p:nvSpPr>
        <p:spPr/>
        <p:txBody>
          <a:bodyPr/>
          <a:lstStyle/>
          <a:p>
            <a:r>
              <a:rPr lang="en-US"/>
              <a:t>
              </a:t>
            </a:r>
          </a:p>
        </p:txBody>
      </p:sp>
      <p:sp>
        <p:nvSpPr>
          <p:cNvPr id="4" name="Θέση αριθμού διαφάνειας 3">
            <a:extLst>
              <a:ext uri="{FF2B5EF4-FFF2-40B4-BE49-F238E27FC236}">
                <a16:creationId xmlns:a16="http://schemas.microsoft.com/office/drawing/2014/main" id="{8F7A8593-094D-9508-CFDB-06C6089214FB}"/>
              </a:ext>
            </a:extLst>
          </p:cNvPr>
          <p:cNvSpPr>
            <a:spLocks noGrp="1"/>
          </p:cNvSpPr>
          <p:nvPr>
            <p:ph type="sldNum" sz="quarter" idx="12"/>
          </p:nvPr>
        </p:nvSpPr>
        <p:spPr/>
        <p:txBody>
          <a:bodyPr/>
          <a:lstStyle/>
          <a:p>
            <a:fld id="{E30AF5A0-43BB-4336-8627-9123B9144D80}" type="slidenum">
              <a:rPr lang="en-US" dirty="0"/>
              <a:t>13</a:t>
            </a:fld>
            <a:endParaRPr lang="en-US"/>
          </a:p>
        </p:txBody>
      </p:sp>
      <p:sp>
        <p:nvSpPr>
          <p:cNvPr id="5" name="TextBox 4">
            <a:extLst>
              <a:ext uri="{FF2B5EF4-FFF2-40B4-BE49-F238E27FC236}">
                <a16:creationId xmlns:a16="http://schemas.microsoft.com/office/drawing/2014/main" id="{6373DBE4-66FF-66AC-640E-E930945F2621}"/>
              </a:ext>
            </a:extLst>
          </p:cNvPr>
          <p:cNvSpPr txBox="1"/>
          <p:nvPr/>
        </p:nvSpPr>
        <p:spPr>
          <a:xfrm>
            <a:off x="3166783" y="129989"/>
            <a:ext cx="60937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i="1" err="1">
                <a:latin typeface="Calibri Light"/>
                <a:ea typeface="Calibri Light"/>
                <a:cs typeface="Calibri Light"/>
              </a:rPr>
              <a:t>Xάρτης</a:t>
            </a:r>
            <a:r>
              <a:rPr lang="en-US" sz="2800" b="1" i="1">
                <a:latin typeface="Calibri Light"/>
                <a:ea typeface="Calibri Light"/>
                <a:cs typeface="Calibri Light"/>
              </a:rPr>
              <a:t> </a:t>
            </a:r>
            <a:r>
              <a:rPr lang="en-US" sz="2800" b="1" i="1" err="1">
                <a:latin typeface="Calibri Light"/>
                <a:ea typeface="Calibri Light"/>
                <a:cs typeface="Calibri Light"/>
              </a:rPr>
              <a:t>Nordstream</a:t>
            </a:r>
            <a:r>
              <a:rPr lang="en-US" sz="2800" b="1" i="1">
                <a:latin typeface="Calibri Light"/>
                <a:ea typeface="Calibri Light"/>
                <a:cs typeface="Calibri Light"/>
              </a:rPr>
              <a:t> 1-2</a:t>
            </a:r>
            <a:endParaRPr lang="el-GR"/>
          </a:p>
        </p:txBody>
      </p:sp>
      <p:pic>
        <p:nvPicPr>
          <p:cNvPr id="6" name="Εικόνα 5" descr="Εικόνα που περιέχει χάρτης, κείμενο, Άτλας&#10;&#10;Περιγραφή που δημιουργήθηκε αυτόματα">
            <a:extLst>
              <a:ext uri="{FF2B5EF4-FFF2-40B4-BE49-F238E27FC236}">
                <a16:creationId xmlns:a16="http://schemas.microsoft.com/office/drawing/2014/main" id="{2DC41299-24FB-6046-7751-6B046B4D9342}"/>
              </a:ext>
            </a:extLst>
          </p:cNvPr>
          <p:cNvPicPr>
            <a:picLocks noChangeAspect="1"/>
          </p:cNvPicPr>
          <p:nvPr/>
        </p:nvPicPr>
        <p:blipFill>
          <a:blip r:embed="rId2"/>
          <a:stretch>
            <a:fillRect/>
          </a:stretch>
        </p:blipFill>
        <p:spPr>
          <a:xfrm>
            <a:off x="1385047" y="1067641"/>
            <a:ext cx="9657231" cy="4722719"/>
          </a:xfrm>
          <a:prstGeom prst="rect">
            <a:avLst/>
          </a:prstGeom>
        </p:spPr>
      </p:pic>
    </p:spTree>
    <p:extLst>
      <p:ext uri="{BB962C8B-B14F-4D97-AF65-F5344CB8AC3E}">
        <p14:creationId xmlns:p14="http://schemas.microsoft.com/office/powerpoint/2010/main" val="131780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CEDF468-5DE0-DADA-9E25-9E4123FCABE0}"/>
              </a:ext>
            </a:extLst>
          </p:cNvPr>
          <p:cNvSpPr>
            <a:spLocks noGrp="1"/>
          </p:cNvSpPr>
          <p:nvPr>
            <p:ph type="dt" sz="half" idx="10"/>
          </p:nvPr>
        </p:nvSpPr>
        <p:spPr/>
        <p:txBody>
          <a:bodyPr/>
          <a:lstStyle/>
          <a:p>
            <a:fld id="{085FF30F-B590-4774-AA47-6BC54065E864}" type="datetime1">
              <a:t>8/12/2024</a:t>
            </a:fld>
            <a:endParaRPr lang="en-US"/>
          </a:p>
        </p:txBody>
      </p:sp>
      <p:sp>
        <p:nvSpPr>
          <p:cNvPr id="3" name="Θέση υποσέλιδου 2">
            <a:extLst>
              <a:ext uri="{FF2B5EF4-FFF2-40B4-BE49-F238E27FC236}">
                <a16:creationId xmlns:a16="http://schemas.microsoft.com/office/drawing/2014/main" id="{456EC324-3AA4-0178-28BD-B7AE0200B0E3}"/>
              </a:ext>
            </a:extLst>
          </p:cNvPr>
          <p:cNvSpPr>
            <a:spLocks noGrp="1"/>
          </p:cNvSpPr>
          <p:nvPr>
            <p:ph type="ftr" sz="quarter" idx="11"/>
          </p:nvPr>
        </p:nvSpPr>
        <p:spPr/>
        <p:txBody>
          <a:bodyPr/>
          <a:lstStyle/>
          <a:p>
            <a:r>
              <a:rPr lang="en-US"/>
              <a:t>
              </a:t>
            </a:r>
          </a:p>
        </p:txBody>
      </p:sp>
      <p:sp>
        <p:nvSpPr>
          <p:cNvPr id="4" name="Θέση αριθμού διαφάνειας 3">
            <a:extLst>
              <a:ext uri="{FF2B5EF4-FFF2-40B4-BE49-F238E27FC236}">
                <a16:creationId xmlns:a16="http://schemas.microsoft.com/office/drawing/2014/main" id="{C08C163B-D2FA-1E4C-2445-925CD5CA778D}"/>
              </a:ext>
            </a:extLst>
          </p:cNvPr>
          <p:cNvSpPr>
            <a:spLocks noGrp="1"/>
          </p:cNvSpPr>
          <p:nvPr>
            <p:ph type="sldNum" sz="quarter" idx="12"/>
          </p:nvPr>
        </p:nvSpPr>
        <p:spPr/>
        <p:txBody>
          <a:bodyPr/>
          <a:lstStyle/>
          <a:p>
            <a:fld id="{E30AF5A0-43BB-4336-8627-9123B9144D80}" type="slidenum">
              <a:rPr lang="en-US" dirty="0"/>
              <a:t>14</a:t>
            </a:fld>
            <a:endParaRPr lang="en-US"/>
          </a:p>
        </p:txBody>
      </p:sp>
      <p:sp>
        <p:nvSpPr>
          <p:cNvPr id="5" name="TextBox 4">
            <a:extLst>
              <a:ext uri="{FF2B5EF4-FFF2-40B4-BE49-F238E27FC236}">
                <a16:creationId xmlns:a16="http://schemas.microsoft.com/office/drawing/2014/main" id="{EED25620-FA83-EDC9-37A1-AB1FB4CDE8DE}"/>
              </a:ext>
            </a:extLst>
          </p:cNvPr>
          <p:cNvSpPr txBox="1"/>
          <p:nvPr/>
        </p:nvSpPr>
        <p:spPr>
          <a:xfrm>
            <a:off x="2505636" y="96371"/>
            <a:ext cx="718072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3200" b="1" i="1" spc="-50">
                <a:latin typeface="Calibri Light"/>
                <a:ea typeface="Calibri Light"/>
                <a:cs typeface="Calibri Light"/>
              </a:rPr>
              <a:t>Οικονομική απεικόνιση</a:t>
            </a:r>
            <a:endParaRPr lang="el-GR" sz="3200" b="1" i="1">
              <a:latin typeface="Calibri Light"/>
              <a:ea typeface="Calibri Light"/>
              <a:cs typeface="Calibri Light"/>
            </a:endParaRPr>
          </a:p>
        </p:txBody>
      </p:sp>
      <p:pic>
        <p:nvPicPr>
          <p:cNvPr id="6" name="Εικόνα 5" descr="Εικόνα που περιέχει κείμενο, στιγμιότυπο οθόνης, γραμματοσειρά, γραμμή&#10;&#10;Περιγραφή που δημιουργήθηκε αυτόματα">
            <a:extLst>
              <a:ext uri="{FF2B5EF4-FFF2-40B4-BE49-F238E27FC236}">
                <a16:creationId xmlns:a16="http://schemas.microsoft.com/office/drawing/2014/main" id="{2C65B61B-58C1-546C-E3C8-3D17693617AE}"/>
              </a:ext>
            </a:extLst>
          </p:cNvPr>
          <p:cNvPicPr>
            <a:picLocks noChangeAspect="1"/>
          </p:cNvPicPr>
          <p:nvPr/>
        </p:nvPicPr>
        <p:blipFill>
          <a:blip r:embed="rId2"/>
          <a:stretch>
            <a:fillRect/>
          </a:stretch>
        </p:blipFill>
        <p:spPr>
          <a:xfrm>
            <a:off x="122424" y="1419785"/>
            <a:ext cx="5974419" cy="4018431"/>
          </a:xfrm>
          <a:prstGeom prst="rect">
            <a:avLst/>
          </a:prstGeom>
        </p:spPr>
      </p:pic>
      <p:pic>
        <p:nvPicPr>
          <p:cNvPr id="7" name="Εικόνα 6" descr="Εικόνα που περιέχει κείμενο, στιγμιότυπο οθόνης, γραμματοσειρά, γραμμή&#10;&#10;Περιγραφή που δημιουργήθηκε αυτόματα">
            <a:extLst>
              <a:ext uri="{FF2B5EF4-FFF2-40B4-BE49-F238E27FC236}">
                <a16:creationId xmlns:a16="http://schemas.microsoft.com/office/drawing/2014/main" id="{4660FFCB-292F-8B29-A10A-35D1D71B13EC}"/>
              </a:ext>
            </a:extLst>
          </p:cNvPr>
          <p:cNvPicPr>
            <a:picLocks noChangeAspect="1"/>
          </p:cNvPicPr>
          <p:nvPr/>
        </p:nvPicPr>
        <p:blipFill>
          <a:blip r:embed="rId3"/>
          <a:stretch>
            <a:fillRect/>
          </a:stretch>
        </p:blipFill>
        <p:spPr>
          <a:xfrm>
            <a:off x="6427695" y="1520639"/>
            <a:ext cx="5365376" cy="4152900"/>
          </a:xfrm>
          <a:prstGeom prst="rect">
            <a:avLst/>
          </a:prstGeom>
        </p:spPr>
      </p:pic>
    </p:spTree>
    <p:extLst>
      <p:ext uri="{BB962C8B-B14F-4D97-AF65-F5344CB8AC3E}">
        <p14:creationId xmlns:p14="http://schemas.microsoft.com/office/powerpoint/2010/main" val="12762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486A855-6C4A-A576-CF01-C32A7BB8FB8B}"/>
              </a:ext>
            </a:extLst>
          </p:cNvPr>
          <p:cNvSpPr>
            <a:spLocks noGrp="1"/>
          </p:cNvSpPr>
          <p:nvPr>
            <p:ph type="dt" sz="half" idx="10"/>
          </p:nvPr>
        </p:nvSpPr>
        <p:spPr/>
        <p:txBody>
          <a:bodyPr/>
          <a:lstStyle/>
          <a:p>
            <a:fld id="{6A2398A0-05D6-4FCE-AE7C-356D8A21E1DD}" type="datetime1">
              <a:t>8/12/2024</a:t>
            </a:fld>
            <a:endParaRPr lang="en-US"/>
          </a:p>
        </p:txBody>
      </p:sp>
      <p:sp>
        <p:nvSpPr>
          <p:cNvPr id="3" name="Θέση υποσέλιδου 2">
            <a:extLst>
              <a:ext uri="{FF2B5EF4-FFF2-40B4-BE49-F238E27FC236}">
                <a16:creationId xmlns:a16="http://schemas.microsoft.com/office/drawing/2014/main" id="{80E0A6F8-9551-FCA9-83A4-087E0251143C}"/>
              </a:ext>
            </a:extLst>
          </p:cNvPr>
          <p:cNvSpPr>
            <a:spLocks noGrp="1"/>
          </p:cNvSpPr>
          <p:nvPr>
            <p:ph type="ftr" sz="quarter" idx="11"/>
          </p:nvPr>
        </p:nvSpPr>
        <p:spPr/>
        <p:txBody>
          <a:bodyPr/>
          <a:lstStyle/>
          <a:p>
            <a:r>
              <a:rPr lang="en-US"/>
              <a:t>
              </a:t>
            </a:r>
          </a:p>
        </p:txBody>
      </p:sp>
      <p:sp>
        <p:nvSpPr>
          <p:cNvPr id="4" name="Θέση αριθμού διαφάνειας 3">
            <a:extLst>
              <a:ext uri="{FF2B5EF4-FFF2-40B4-BE49-F238E27FC236}">
                <a16:creationId xmlns:a16="http://schemas.microsoft.com/office/drawing/2014/main" id="{C6EDE80D-627A-C173-3484-646D205C96B2}"/>
              </a:ext>
            </a:extLst>
          </p:cNvPr>
          <p:cNvSpPr>
            <a:spLocks noGrp="1"/>
          </p:cNvSpPr>
          <p:nvPr>
            <p:ph type="sldNum" sz="quarter" idx="12"/>
          </p:nvPr>
        </p:nvSpPr>
        <p:spPr/>
        <p:txBody>
          <a:bodyPr/>
          <a:lstStyle/>
          <a:p>
            <a:fld id="{E30AF5A0-43BB-4336-8627-9123B9144D80}" type="slidenum">
              <a:rPr lang="en-US" dirty="0"/>
              <a:t>15</a:t>
            </a:fld>
            <a:endParaRPr lang="en-US"/>
          </a:p>
        </p:txBody>
      </p:sp>
      <p:pic>
        <p:nvPicPr>
          <p:cNvPr id="5" name="Εικόνα 4" descr="Εμπορικές σχέσεις Ρωσίας - ΕΕ στην ενέργεια - Βικιπαίδεια">
            <a:extLst>
              <a:ext uri="{FF2B5EF4-FFF2-40B4-BE49-F238E27FC236}">
                <a16:creationId xmlns:a16="http://schemas.microsoft.com/office/drawing/2014/main" id="{EF356133-B1F5-D2FD-8FF6-D7CD9342CC5C}"/>
              </a:ext>
            </a:extLst>
          </p:cNvPr>
          <p:cNvPicPr>
            <a:picLocks noChangeAspect="1"/>
          </p:cNvPicPr>
          <p:nvPr/>
        </p:nvPicPr>
        <p:blipFill>
          <a:blip r:embed="rId2"/>
          <a:stretch>
            <a:fillRect/>
          </a:stretch>
        </p:blipFill>
        <p:spPr>
          <a:xfrm>
            <a:off x="1110049" y="1051097"/>
            <a:ext cx="9982199" cy="4755806"/>
          </a:xfrm>
          <a:prstGeom prst="rect">
            <a:avLst/>
          </a:prstGeom>
        </p:spPr>
      </p:pic>
    </p:spTree>
    <p:extLst>
      <p:ext uri="{BB962C8B-B14F-4D97-AF65-F5344CB8AC3E}">
        <p14:creationId xmlns:p14="http://schemas.microsoft.com/office/powerpoint/2010/main" val="103557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78DF8D4-B78B-69D0-6EB6-7D88BC00E102}"/>
              </a:ext>
            </a:extLst>
          </p:cNvPr>
          <p:cNvSpPr>
            <a:spLocks noGrp="1"/>
          </p:cNvSpPr>
          <p:nvPr>
            <p:ph type="dt" sz="half" idx="10"/>
          </p:nvPr>
        </p:nvSpPr>
        <p:spPr/>
        <p:txBody>
          <a:bodyPr/>
          <a:lstStyle/>
          <a:p>
            <a:fld id="{BB689D53-22A6-4FF0-BB7E-A968A8D46F56}" type="datetime1">
              <a:t>8/12/2024</a:t>
            </a:fld>
            <a:endParaRPr lang="en-US"/>
          </a:p>
        </p:txBody>
      </p:sp>
      <p:sp>
        <p:nvSpPr>
          <p:cNvPr id="3" name="Θέση υποσέλιδου 2">
            <a:extLst>
              <a:ext uri="{FF2B5EF4-FFF2-40B4-BE49-F238E27FC236}">
                <a16:creationId xmlns:a16="http://schemas.microsoft.com/office/drawing/2014/main" id="{A29660EC-D914-41AC-0E9E-61FF08A54011}"/>
              </a:ext>
            </a:extLst>
          </p:cNvPr>
          <p:cNvSpPr>
            <a:spLocks noGrp="1"/>
          </p:cNvSpPr>
          <p:nvPr>
            <p:ph type="ftr" sz="quarter" idx="11"/>
          </p:nvPr>
        </p:nvSpPr>
        <p:spPr/>
        <p:txBody>
          <a:bodyPr/>
          <a:lstStyle/>
          <a:p>
            <a:r>
              <a:rPr lang="en-US"/>
              <a:t>
              </a:t>
            </a:r>
          </a:p>
        </p:txBody>
      </p:sp>
      <p:sp>
        <p:nvSpPr>
          <p:cNvPr id="4" name="Θέση αριθμού διαφάνειας 3">
            <a:extLst>
              <a:ext uri="{FF2B5EF4-FFF2-40B4-BE49-F238E27FC236}">
                <a16:creationId xmlns:a16="http://schemas.microsoft.com/office/drawing/2014/main" id="{FDCDCC6C-7FBB-8994-60BF-644D2C1D7EA0}"/>
              </a:ext>
            </a:extLst>
          </p:cNvPr>
          <p:cNvSpPr>
            <a:spLocks noGrp="1"/>
          </p:cNvSpPr>
          <p:nvPr>
            <p:ph type="sldNum" sz="quarter" idx="12"/>
          </p:nvPr>
        </p:nvSpPr>
        <p:spPr/>
        <p:txBody>
          <a:bodyPr/>
          <a:lstStyle/>
          <a:p>
            <a:fld id="{E30AF5A0-43BB-4336-8627-9123B9144D80}" type="slidenum">
              <a:rPr lang="en-US" dirty="0"/>
              <a:t>16</a:t>
            </a:fld>
            <a:endParaRPr lang="en-US"/>
          </a:p>
        </p:txBody>
      </p:sp>
      <p:sp>
        <p:nvSpPr>
          <p:cNvPr id="5" name="TextBox 4">
            <a:extLst>
              <a:ext uri="{FF2B5EF4-FFF2-40B4-BE49-F238E27FC236}">
                <a16:creationId xmlns:a16="http://schemas.microsoft.com/office/drawing/2014/main" id="{1D8A2F09-1E0C-7ECB-7A5A-A63DE0C9652C}"/>
              </a:ext>
            </a:extLst>
          </p:cNvPr>
          <p:cNvSpPr txBox="1"/>
          <p:nvPr/>
        </p:nvSpPr>
        <p:spPr>
          <a:xfrm>
            <a:off x="2516842" y="186018"/>
            <a:ext cx="71695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200" b="1" i="1" spc="-50">
                <a:latin typeface="Calibri Light"/>
                <a:ea typeface="Calibri Light"/>
                <a:cs typeface="Calibri Light"/>
              </a:rPr>
              <a:t>ΕΠΙΠΤΩΣΕΙΣ ΤΟΥ ΠΟΛΕΜΟΥ ΣΤΗΝ ΕΝΕΡΓΕΙΑ</a:t>
            </a:r>
          </a:p>
        </p:txBody>
      </p:sp>
      <p:sp>
        <p:nvSpPr>
          <p:cNvPr id="6" name="TextBox 5">
            <a:extLst>
              <a:ext uri="{FF2B5EF4-FFF2-40B4-BE49-F238E27FC236}">
                <a16:creationId xmlns:a16="http://schemas.microsoft.com/office/drawing/2014/main" id="{E6A016B4-6173-F43A-0A93-B10FFCC8DC52}"/>
              </a:ext>
            </a:extLst>
          </p:cNvPr>
          <p:cNvSpPr txBox="1"/>
          <p:nvPr/>
        </p:nvSpPr>
        <p:spPr>
          <a:xfrm>
            <a:off x="3712151" y="1542078"/>
            <a:ext cx="820046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a:buFont typeface="Arial"/>
              <a:buChar char="•"/>
            </a:pPr>
            <a:r>
              <a:rPr lang="el-GR" sz="2000" dirty="0">
                <a:latin typeface="Calibri Light"/>
                <a:ea typeface="Calibri Light"/>
                <a:cs typeface="Calibri Light"/>
              </a:rPr>
              <a:t>Κυρώσεις ΕΕ: Δραστική μείωση στην εισαγωγή ενέργειας (&gt;10%) στο φυσικό αέριο, μείωση και σε πετρέλαιο, άνθρακα</a:t>
            </a:r>
          </a:p>
          <a:p>
            <a:pPr marL="91440" indent="-91440">
              <a:buFont typeface="Arial"/>
              <a:buChar char="•"/>
            </a:pPr>
            <a:endParaRPr lang="el-GR" sz="2000" dirty="0">
              <a:latin typeface="Calibri Light"/>
              <a:ea typeface="Calibri Light"/>
              <a:cs typeface="Calibri Light"/>
            </a:endParaRPr>
          </a:p>
          <a:p>
            <a:pPr marL="91440" indent="-91440">
              <a:buFont typeface="Arial"/>
              <a:buChar char="•"/>
            </a:pPr>
            <a:r>
              <a:rPr lang="el-GR" sz="2000" dirty="0">
                <a:latin typeface="Calibri Light"/>
                <a:ea typeface="Calibri Light"/>
                <a:cs typeface="Calibri Light"/>
              </a:rPr>
              <a:t>Ανάγκη ανεξαρτητοποίησης: Αλλαγή πορείας ΕΕ, συνεργασία στην ενέργεια με εταίρους όπως ΗΠΑ, Κατάρ, Νορβηγία</a:t>
            </a:r>
          </a:p>
          <a:p>
            <a:pPr marL="91440" indent="-91440">
              <a:buFont typeface="Arial"/>
              <a:buChar char="•"/>
            </a:pPr>
            <a:endParaRPr lang="el-GR" sz="2000" dirty="0">
              <a:latin typeface="Calibri Light"/>
              <a:ea typeface="Calibri Light"/>
              <a:cs typeface="Calibri Light"/>
            </a:endParaRPr>
          </a:p>
          <a:p>
            <a:pPr marL="91440" indent="-91440">
              <a:buFont typeface="Arial"/>
              <a:buChar char="•"/>
            </a:pPr>
            <a:r>
              <a:rPr lang="el-GR" sz="2000" dirty="0">
                <a:latin typeface="Calibri Light"/>
                <a:ea typeface="Calibri Light"/>
                <a:cs typeface="Calibri Light"/>
              </a:rPr>
              <a:t>Ανανεώσιμες πηγές: Η ΕΕ επένδυσε και επενδύει στις ανανεώσιμες πηγές ενέργειας (αιολική, ηλιακή) με στόχο την ενεργειακή διαφοροποίηση και αυτονομία.</a:t>
            </a:r>
          </a:p>
          <a:p>
            <a:pPr marL="91440" indent="-91440">
              <a:buFont typeface="Arial"/>
              <a:buChar char="•"/>
            </a:pPr>
            <a:endParaRPr lang="el-GR" sz="2000" dirty="0">
              <a:latin typeface="Calibri Light"/>
              <a:ea typeface="Calibri Light"/>
              <a:cs typeface="Calibri Light"/>
            </a:endParaRPr>
          </a:p>
          <a:p>
            <a:pPr marL="91440" indent="-91440">
              <a:buFont typeface="Arial"/>
              <a:buChar char="•"/>
            </a:pPr>
            <a:r>
              <a:rPr lang="el-GR" sz="2000" dirty="0">
                <a:latin typeface="Calibri Light"/>
                <a:ea typeface="Calibri Light"/>
                <a:cs typeface="Calibri Light"/>
              </a:rPr>
              <a:t>Αύξηση τιμών: Η ξαφνική μείωση της ρωσικής ενέργειας είχε άμεσο αρνητικό αντίκτυπο, με αύξηση τιμών και πληθωρισμού εντός ΕΕ.</a:t>
            </a:r>
          </a:p>
        </p:txBody>
      </p:sp>
      <p:pic>
        <p:nvPicPr>
          <p:cNvPr id="7" name="Εικόνα 6" descr="Πετρέλαιο: Ρωσικά «αντίποινα» στο πλαφόν με μείωση της παραγωγής - Νέο άλμα  στις τιμές | Ημερησία">
            <a:extLst>
              <a:ext uri="{FF2B5EF4-FFF2-40B4-BE49-F238E27FC236}">
                <a16:creationId xmlns:a16="http://schemas.microsoft.com/office/drawing/2014/main" id="{8A937028-1481-0827-07BA-4352F86A62A2}"/>
              </a:ext>
            </a:extLst>
          </p:cNvPr>
          <p:cNvPicPr>
            <a:picLocks noChangeAspect="1"/>
          </p:cNvPicPr>
          <p:nvPr/>
        </p:nvPicPr>
        <p:blipFill>
          <a:blip r:embed="rId2"/>
          <a:stretch>
            <a:fillRect/>
          </a:stretch>
        </p:blipFill>
        <p:spPr>
          <a:xfrm>
            <a:off x="290511" y="2230890"/>
            <a:ext cx="3196317" cy="2396217"/>
          </a:xfrm>
          <a:prstGeom prst="rect">
            <a:avLst/>
          </a:prstGeom>
        </p:spPr>
      </p:pic>
    </p:spTree>
    <p:extLst>
      <p:ext uri="{BB962C8B-B14F-4D97-AF65-F5344CB8AC3E}">
        <p14:creationId xmlns:p14="http://schemas.microsoft.com/office/powerpoint/2010/main" val="197215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696A7E-CDB5-C385-B226-24E97E3818E9}"/>
              </a:ext>
            </a:extLst>
          </p:cNvPr>
          <p:cNvSpPr>
            <a:spLocks noGrp="1"/>
          </p:cNvSpPr>
          <p:nvPr>
            <p:ph type="title"/>
          </p:nvPr>
        </p:nvSpPr>
        <p:spPr>
          <a:xfrm>
            <a:off x="700635" y="98312"/>
            <a:ext cx="10691265" cy="1371030"/>
          </a:xfrm>
        </p:spPr>
        <p:txBody>
          <a:bodyPr/>
          <a:lstStyle/>
          <a:p>
            <a:pPr algn="ctr"/>
            <a:r>
              <a:rPr lang="el-GR" b="1" i="1">
                <a:latin typeface="Calibri Light"/>
                <a:ea typeface="Calibri Light"/>
                <a:cs typeface="Calibri Light"/>
              </a:rPr>
              <a:t>ΠΟΛΙΤΙΚΕΣ ΣΧΕΣΕΙΣ Ε.Ε-ΡΩΣΙΑΣ</a:t>
            </a:r>
          </a:p>
        </p:txBody>
      </p:sp>
      <p:sp>
        <p:nvSpPr>
          <p:cNvPr id="3" name="Θέση περιεχομένου 2">
            <a:extLst>
              <a:ext uri="{FF2B5EF4-FFF2-40B4-BE49-F238E27FC236}">
                <a16:creationId xmlns:a16="http://schemas.microsoft.com/office/drawing/2014/main" id="{9AB16282-061C-5066-40B1-ADDED2B8E031}"/>
              </a:ext>
            </a:extLst>
          </p:cNvPr>
          <p:cNvSpPr>
            <a:spLocks noGrp="1"/>
          </p:cNvSpPr>
          <p:nvPr>
            <p:ph idx="1"/>
          </p:nvPr>
        </p:nvSpPr>
        <p:spPr>
          <a:xfrm>
            <a:off x="226960" y="1160425"/>
            <a:ext cx="11515048" cy="5201276"/>
          </a:xfrm>
        </p:spPr>
        <p:txBody>
          <a:bodyPr vert="horz" lIns="91440" tIns="45720" rIns="91440" bIns="45720" rtlCol="0" anchor="t">
            <a:normAutofit fontScale="92500" lnSpcReduction="10000"/>
          </a:bodyPr>
          <a:lstStyle/>
          <a:p>
            <a:pPr marL="0" indent="0">
              <a:buNone/>
            </a:pPr>
            <a:r>
              <a:rPr lang="el-GR" sz="2400" b="1">
                <a:latin typeface="Calibri"/>
                <a:ea typeface="Calibri"/>
                <a:cs typeface="Calibri"/>
              </a:rPr>
              <a:t> </a:t>
            </a:r>
            <a:r>
              <a:rPr lang="el-GR"/>
              <a:t>Ρωσική Αντίληψη για την Ε.Ε</a:t>
            </a:r>
          </a:p>
          <a:p>
            <a:r>
              <a:rPr lang="el-GR"/>
              <a:t>Η Ε.Ε. θεωρείται ανταγωνιστής που επηρεάζει πρώην σοβιετικές δημοκρατίες μέσω πρωτοβουλιών όπως η Ανατολική Εταιρική Σχέση και η στρατιωτική αρωγή.</a:t>
            </a:r>
          </a:p>
          <a:p>
            <a:r>
              <a:rPr lang="el-GR"/>
              <a:t>Η επέκταση της Ε.Ε. εκλαμβάνεται ως απειλή για την επιρροή της Ρωσίας στα ευρωπαϊκά κράτη.</a:t>
            </a:r>
          </a:p>
          <a:p>
            <a:endParaRPr lang="el-GR">
              <a:latin typeface="Calibri Light"/>
              <a:ea typeface="Calibri Light"/>
              <a:cs typeface="Calibri Light"/>
            </a:endParaRPr>
          </a:p>
          <a:p>
            <a:pPr marL="0" indent="0">
              <a:buNone/>
            </a:pPr>
            <a:r>
              <a:rPr lang="el-GR"/>
              <a:t>       </a:t>
            </a:r>
          </a:p>
          <a:p>
            <a:pPr marL="0" indent="0">
              <a:buNone/>
            </a:pPr>
            <a:r>
              <a:rPr lang="el-GR"/>
              <a:t>Στρατηγική της Ε.Ε.</a:t>
            </a:r>
          </a:p>
          <a:p>
            <a:r>
              <a:rPr lang="el-GR"/>
              <a:t>   Στήριξη της περιφερειακής σταθερότητας σε γειτονικές χώρες μέσω οικονομικών και πολιτικών μεταρρυθμίσεων.</a:t>
            </a:r>
          </a:p>
          <a:p>
            <a:r>
              <a:rPr lang="el-GR"/>
              <a:t>   Υποστήριξη ευρωπαϊκής ενσωμάτωσης χωρών όπως η Ουκρανία, η Γεωργία και η Μολδαβία για γεωπολιτικό  έλεγχο.</a:t>
            </a:r>
          </a:p>
          <a:p>
            <a:pPr marL="0" indent="0">
              <a:buNone/>
            </a:pPr>
            <a:br>
              <a:rPr lang="en-US"/>
            </a:br>
            <a:endParaRPr lang="en-US"/>
          </a:p>
          <a:p>
            <a:endParaRPr lang="el-GR"/>
          </a:p>
        </p:txBody>
      </p:sp>
      <p:sp>
        <p:nvSpPr>
          <p:cNvPr id="4" name="Θέση ημερομηνίας 3">
            <a:extLst>
              <a:ext uri="{FF2B5EF4-FFF2-40B4-BE49-F238E27FC236}">
                <a16:creationId xmlns:a16="http://schemas.microsoft.com/office/drawing/2014/main" id="{CE956FD7-B8CD-CEA4-ABDF-BB581E9209C4}"/>
              </a:ext>
            </a:extLst>
          </p:cNvPr>
          <p:cNvSpPr>
            <a:spLocks noGrp="1"/>
          </p:cNvSpPr>
          <p:nvPr>
            <p:ph type="dt" sz="half" idx="10"/>
          </p:nvPr>
        </p:nvSpPr>
        <p:spPr/>
        <p:txBody>
          <a:bodyPr/>
          <a:lstStyle/>
          <a:p>
            <a:fld id="{B10C5FAF-63B7-445F-9711-207CEF3F96CB}" type="datetime1">
              <a:t>8/12/2024</a:t>
            </a:fld>
            <a:endParaRPr lang="en-US"/>
          </a:p>
        </p:txBody>
      </p:sp>
      <p:sp>
        <p:nvSpPr>
          <p:cNvPr id="5" name="Θέση υποσέλιδου 4">
            <a:extLst>
              <a:ext uri="{FF2B5EF4-FFF2-40B4-BE49-F238E27FC236}">
                <a16:creationId xmlns:a16="http://schemas.microsoft.com/office/drawing/2014/main" id="{4AAB0773-9102-30BF-B7AE-71E953E4203F}"/>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134BD8A8-FFB3-0D54-5FC1-43C238D8A9AC}"/>
              </a:ext>
            </a:extLst>
          </p:cNvPr>
          <p:cNvSpPr>
            <a:spLocks noGrp="1"/>
          </p:cNvSpPr>
          <p:nvPr>
            <p:ph type="sldNum" sz="quarter" idx="12"/>
          </p:nvPr>
        </p:nvSpPr>
        <p:spPr/>
        <p:txBody>
          <a:bodyPr/>
          <a:lstStyle/>
          <a:p>
            <a:fld id="{E30AF5A0-43BB-4336-8627-9123B9144D80}" type="slidenum">
              <a:rPr lang="en-US" dirty="0"/>
              <a:t>17</a:t>
            </a:fld>
            <a:endParaRPr lang="en-US"/>
          </a:p>
        </p:txBody>
      </p:sp>
    </p:spTree>
    <p:extLst>
      <p:ext uri="{BB962C8B-B14F-4D97-AF65-F5344CB8AC3E}">
        <p14:creationId xmlns:p14="http://schemas.microsoft.com/office/powerpoint/2010/main" val="105512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4D9EFD-DDA2-E52D-0AA2-A77574BEE7C8}"/>
              </a:ext>
            </a:extLst>
          </p:cNvPr>
          <p:cNvSpPr>
            <a:spLocks noGrp="1"/>
          </p:cNvSpPr>
          <p:nvPr>
            <p:ph type="title"/>
          </p:nvPr>
        </p:nvSpPr>
        <p:spPr>
          <a:xfrm>
            <a:off x="353253" y="3214"/>
            <a:ext cx="10691265" cy="1371030"/>
          </a:xfrm>
        </p:spPr>
        <p:txBody>
          <a:bodyPr/>
          <a:lstStyle/>
          <a:p>
            <a:pPr algn="ctr"/>
            <a:r>
              <a:rPr lang="el-GR" b="1" i="1">
                <a:latin typeface="Calibri Light"/>
                <a:ea typeface="Calibri Light"/>
                <a:cs typeface="Calibri Light"/>
              </a:rPr>
              <a:t>ΠΟΛΙΤΙΚΕΣ ΣΧΕΣΕΙΣ Ε.Ε.-ΡΩΣΙΑΣ</a:t>
            </a:r>
          </a:p>
        </p:txBody>
      </p:sp>
      <p:sp>
        <p:nvSpPr>
          <p:cNvPr id="3" name="Θέση περιεχομένου 2">
            <a:extLst>
              <a:ext uri="{FF2B5EF4-FFF2-40B4-BE49-F238E27FC236}">
                <a16:creationId xmlns:a16="http://schemas.microsoft.com/office/drawing/2014/main" id="{473A4707-3145-6B56-5516-BA562DD6AD00}"/>
              </a:ext>
            </a:extLst>
          </p:cNvPr>
          <p:cNvSpPr>
            <a:spLocks noGrp="1"/>
          </p:cNvSpPr>
          <p:nvPr>
            <p:ph idx="1"/>
          </p:nvPr>
        </p:nvSpPr>
        <p:spPr>
          <a:xfrm>
            <a:off x="1326" y="1024439"/>
            <a:ext cx="8064546" cy="5510499"/>
          </a:xfrm>
        </p:spPr>
        <p:txBody>
          <a:bodyPr vert="horz" lIns="91440" tIns="45720" rIns="91440" bIns="45720" rtlCol="0" anchor="t">
            <a:normAutofit fontScale="85000" lnSpcReduction="20000"/>
          </a:bodyPr>
          <a:lstStyle/>
          <a:p>
            <a:endParaRPr lang="el-GR" sz="2400">
              <a:latin typeface="Calibri"/>
              <a:ea typeface="Calibri"/>
              <a:cs typeface="Calibri"/>
            </a:endParaRPr>
          </a:p>
          <a:p>
            <a:pPr marL="0" indent="0">
              <a:buNone/>
            </a:pPr>
            <a:r>
              <a:rPr lang="el-GR" sz="2400">
                <a:latin typeface="Calibri"/>
                <a:ea typeface="Calibri"/>
                <a:cs typeface="Calibri"/>
              </a:rPr>
              <a:t> </a:t>
            </a:r>
            <a:r>
              <a:rPr lang="el-GR" sz="2400" b="1">
                <a:latin typeface="Calibri"/>
                <a:ea typeface="Calibri"/>
                <a:cs typeface="Calibri"/>
              </a:rPr>
              <a:t>   </a:t>
            </a:r>
            <a:r>
              <a:rPr lang="el-GR" sz="3200" b="1">
                <a:latin typeface="Calibri"/>
                <a:ea typeface="Calibri"/>
                <a:cs typeface="Calibri"/>
              </a:rPr>
              <a:t> </a:t>
            </a:r>
            <a:r>
              <a:rPr lang="el-GR" sz="2400" b="1" u="sng">
                <a:latin typeface="Calibri Light"/>
                <a:ea typeface="Calibri"/>
                <a:cs typeface="Calibri"/>
              </a:rPr>
              <a:t>Στρατιωτική Συνεργασία και Ρόλος του ΝΑΤΟ</a:t>
            </a:r>
          </a:p>
          <a:p>
            <a:r>
              <a:rPr lang="el-GR" sz="2400">
                <a:latin typeface="Calibri Light"/>
                <a:ea typeface="Calibri"/>
                <a:cs typeface="Calibri"/>
              </a:rPr>
              <a:t>     Η επέκταση του ΝΑΤΟ σε Ανατολική Ευρώπη (π.χ. Πολωνία, Βαλτικές χώρες) θεωρείται στρατηγική απειλή για τη Ρωσία.</a:t>
            </a:r>
            <a:endParaRPr lang="el-GR" sz="2400">
              <a:latin typeface="Calibri Light"/>
              <a:ea typeface="Calibri Light"/>
              <a:cs typeface="Calibri Light"/>
            </a:endParaRPr>
          </a:p>
          <a:p>
            <a:r>
              <a:rPr lang="el-GR" sz="2400">
                <a:latin typeface="Calibri Light"/>
                <a:ea typeface="Calibri"/>
                <a:cs typeface="Calibri"/>
              </a:rPr>
              <a:t>     Η Ε.Ε. στηρίζει τις πρωτοβουλίες του ΝΑΤΟ, ενώ οι Βαλτικές χώρες και η Πολωνία πιέζουν για ενισχυμένη στρατιωτική παρουσία.</a:t>
            </a:r>
            <a:endParaRPr lang="el-GR" sz="2400">
              <a:latin typeface="Calibri Light"/>
              <a:ea typeface="Calibri Light"/>
              <a:cs typeface="Calibri Light"/>
            </a:endParaRPr>
          </a:p>
          <a:p>
            <a:endParaRPr lang="el-GR" sz="2400">
              <a:latin typeface="Calibri Light"/>
              <a:ea typeface="Calibri Light"/>
              <a:cs typeface="Calibri Light"/>
            </a:endParaRPr>
          </a:p>
          <a:p>
            <a:pPr marL="0" indent="0">
              <a:buNone/>
            </a:pPr>
            <a:r>
              <a:rPr lang="el-GR" sz="2400">
                <a:latin typeface="Calibri Light"/>
                <a:ea typeface="Calibri"/>
                <a:cs typeface="Calibri"/>
              </a:rPr>
              <a:t>     </a:t>
            </a:r>
            <a:r>
              <a:rPr lang="el-GR" sz="2400" b="1" u="sng" err="1">
                <a:latin typeface="Calibri Light"/>
                <a:ea typeface="Calibri"/>
                <a:cs typeface="Calibri"/>
              </a:rPr>
              <a:t>Αντι</a:t>
            </a:r>
            <a:r>
              <a:rPr lang="el-GR" sz="2400" b="1" u="sng">
                <a:latin typeface="Calibri Light"/>
                <a:ea typeface="Calibri"/>
                <a:cs typeface="Calibri"/>
              </a:rPr>
              <a:t>-Ρωσικό Αίσθημα σε Κράτη-Μέλη</a:t>
            </a:r>
            <a:endParaRPr lang="el-GR" sz="2400" b="1" u="sng">
              <a:latin typeface="Calibri Light"/>
              <a:ea typeface="Calibri Light"/>
              <a:cs typeface="Calibri Light"/>
            </a:endParaRPr>
          </a:p>
          <a:p>
            <a:r>
              <a:rPr lang="el-GR" sz="2400">
                <a:latin typeface="Calibri Light"/>
                <a:ea typeface="Calibri"/>
                <a:cs typeface="Calibri"/>
              </a:rPr>
              <a:t>     Πολωνία και Βαλτικές χώρες φέρουν μνήμες κατοχής από τη Σοβιετική Ένωση, ενισχύοντας τη στάση τους κατά της Ρωσίας.</a:t>
            </a:r>
            <a:endParaRPr lang="el-GR" sz="2400">
              <a:latin typeface="Calibri Light"/>
              <a:ea typeface="Calibri Light"/>
              <a:cs typeface="Calibri Light"/>
            </a:endParaRPr>
          </a:p>
          <a:p>
            <a:r>
              <a:rPr lang="el-GR" sz="2400">
                <a:latin typeface="Calibri Light"/>
                <a:ea typeface="Calibri"/>
                <a:cs typeface="Calibri"/>
              </a:rPr>
              <a:t>     Οι χώρες της Κεντρικής Ευρώπης (π.χ. Τσεχία, Σλοβακία) υποστηρίζουν κυρώσεις κατά της Ρωσίας, θεωρώντας τη απειλή για την ασφάλεια.</a:t>
            </a:r>
            <a:endParaRPr lang="el-GR" sz="2400">
              <a:latin typeface="Calibri Light"/>
              <a:ea typeface="Calibri Light"/>
              <a:cs typeface="Calibri Light"/>
            </a:endParaRPr>
          </a:p>
          <a:p>
            <a:pPr marL="0" indent="0">
              <a:buNone/>
            </a:pPr>
            <a:br>
              <a:rPr lang="en-US"/>
            </a:br>
            <a:endParaRPr lang="en-US" sz="3200"/>
          </a:p>
          <a:p>
            <a:endParaRPr lang="el-GR" sz="3200"/>
          </a:p>
        </p:txBody>
      </p:sp>
      <p:sp>
        <p:nvSpPr>
          <p:cNvPr id="4" name="Θέση ημερομηνίας 3">
            <a:extLst>
              <a:ext uri="{FF2B5EF4-FFF2-40B4-BE49-F238E27FC236}">
                <a16:creationId xmlns:a16="http://schemas.microsoft.com/office/drawing/2014/main" id="{C72911D0-AD80-9899-FB65-D7AC5EED1137}"/>
              </a:ext>
            </a:extLst>
          </p:cNvPr>
          <p:cNvSpPr>
            <a:spLocks noGrp="1"/>
          </p:cNvSpPr>
          <p:nvPr>
            <p:ph type="dt" sz="half" idx="10"/>
          </p:nvPr>
        </p:nvSpPr>
        <p:spPr/>
        <p:txBody>
          <a:bodyPr/>
          <a:lstStyle/>
          <a:p>
            <a:fld id="{1C92542F-A4FC-426A-BD73-F75F8EBBF7CB}" type="datetime1">
              <a:t>8/12/2024</a:t>
            </a:fld>
            <a:endParaRPr lang="en-US"/>
          </a:p>
        </p:txBody>
      </p:sp>
      <p:sp>
        <p:nvSpPr>
          <p:cNvPr id="5" name="Θέση υποσέλιδου 4">
            <a:extLst>
              <a:ext uri="{FF2B5EF4-FFF2-40B4-BE49-F238E27FC236}">
                <a16:creationId xmlns:a16="http://schemas.microsoft.com/office/drawing/2014/main" id="{E9153B76-3A23-5261-B9AC-4FC8716BA599}"/>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A51E1228-1617-9856-D1D3-59CF6745F6D3}"/>
              </a:ext>
            </a:extLst>
          </p:cNvPr>
          <p:cNvSpPr>
            <a:spLocks noGrp="1"/>
          </p:cNvSpPr>
          <p:nvPr>
            <p:ph type="sldNum" sz="quarter" idx="12"/>
          </p:nvPr>
        </p:nvSpPr>
        <p:spPr/>
        <p:txBody>
          <a:bodyPr/>
          <a:lstStyle/>
          <a:p>
            <a:fld id="{E30AF5A0-43BB-4336-8627-9123B9144D80}" type="slidenum">
              <a:rPr lang="en-US" dirty="0"/>
              <a:t>18</a:t>
            </a:fld>
            <a:endParaRPr lang="en-US"/>
          </a:p>
        </p:txBody>
      </p:sp>
      <p:pic>
        <p:nvPicPr>
          <p:cNvPr id="7" name="Εικόνα 6" descr="ΝΑΤΟ: Η Ρωσία δεν μπορεί να εξαπολύσει μια νέα μεγάλη επίθεση στην Ουκρανία">
            <a:extLst>
              <a:ext uri="{FF2B5EF4-FFF2-40B4-BE49-F238E27FC236}">
                <a16:creationId xmlns:a16="http://schemas.microsoft.com/office/drawing/2014/main" id="{870CDB42-261F-B07E-AEC2-A322CC2B70B9}"/>
              </a:ext>
            </a:extLst>
          </p:cNvPr>
          <p:cNvPicPr>
            <a:picLocks noChangeAspect="1"/>
          </p:cNvPicPr>
          <p:nvPr/>
        </p:nvPicPr>
        <p:blipFill>
          <a:blip r:embed="rId2"/>
          <a:stretch>
            <a:fillRect/>
          </a:stretch>
        </p:blipFill>
        <p:spPr>
          <a:xfrm>
            <a:off x="8225481" y="2420523"/>
            <a:ext cx="3814119" cy="1656547"/>
          </a:xfrm>
          <a:prstGeom prst="rect">
            <a:avLst/>
          </a:prstGeom>
        </p:spPr>
      </p:pic>
    </p:spTree>
    <p:extLst>
      <p:ext uri="{BB962C8B-B14F-4D97-AF65-F5344CB8AC3E}">
        <p14:creationId xmlns:p14="http://schemas.microsoft.com/office/powerpoint/2010/main" val="330845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C1DC8D-9B04-2554-795C-6EEF8302B0C5}"/>
              </a:ext>
            </a:extLst>
          </p:cNvPr>
          <p:cNvSpPr>
            <a:spLocks noGrp="1"/>
          </p:cNvSpPr>
          <p:nvPr>
            <p:ph type="title"/>
          </p:nvPr>
        </p:nvSpPr>
        <p:spPr>
          <a:xfrm>
            <a:off x="700635" y="92861"/>
            <a:ext cx="10691265" cy="1371030"/>
          </a:xfrm>
        </p:spPr>
        <p:txBody>
          <a:bodyPr/>
          <a:lstStyle/>
          <a:p>
            <a:pPr algn="ctr"/>
            <a:r>
              <a:rPr lang="el-GR" b="1" i="1" dirty="0" err="1">
                <a:latin typeface="Calibri Light"/>
                <a:ea typeface="Calibri Light"/>
                <a:cs typeface="Calibri Light"/>
              </a:rPr>
              <a:t>Πολιτικέσ</a:t>
            </a:r>
            <a:r>
              <a:rPr lang="el-GR" b="1" i="1" dirty="0">
                <a:latin typeface="Calibri Light"/>
                <a:ea typeface="Calibri Light"/>
                <a:cs typeface="Calibri Light"/>
              </a:rPr>
              <a:t> σχέσεις </a:t>
            </a:r>
            <a:r>
              <a:rPr lang="el-GR" b="1" i="1" dirty="0" err="1">
                <a:latin typeface="Calibri Light"/>
                <a:ea typeface="Calibri Light"/>
                <a:cs typeface="Calibri Light"/>
              </a:rPr>
              <a:t>ε.ε-ρωσιασ</a:t>
            </a:r>
          </a:p>
        </p:txBody>
      </p:sp>
      <p:sp>
        <p:nvSpPr>
          <p:cNvPr id="3" name="Θέση περιεχομένου 2">
            <a:extLst>
              <a:ext uri="{FF2B5EF4-FFF2-40B4-BE49-F238E27FC236}">
                <a16:creationId xmlns:a16="http://schemas.microsoft.com/office/drawing/2014/main" id="{2F7DFFF6-AF33-1F4A-5733-BAEC9080966C}"/>
              </a:ext>
            </a:extLst>
          </p:cNvPr>
          <p:cNvSpPr>
            <a:spLocks noGrp="1"/>
          </p:cNvSpPr>
          <p:nvPr>
            <p:ph idx="1"/>
          </p:nvPr>
        </p:nvSpPr>
        <p:spPr>
          <a:xfrm>
            <a:off x="93397" y="1161333"/>
            <a:ext cx="11711000" cy="5575612"/>
          </a:xfrm>
        </p:spPr>
        <p:txBody>
          <a:bodyPr vert="horz" lIns="91440" tIns="45720" rIns="91440" bIns="45720" rtlCol="0" anchor="ctr">
            <a:normAutofit fontScale="77500" lnSpcReduction="20000"/>
          </a:bodyPr>
          <a:lstStyle/>
          <a:p>
            <a:pPr marL="0" indent="0" algn="ctr">
              <a:buNone/>
            </a:pPr>
            <a:r>
              <a:rPr lang="el-GR" sz="3600" b="1" i="1" u="sng">
                <a:latin typeface="Calibri Light"/>
                <a:ea typeface="Calibri"/>
                <a:cs typeface="Calibri"/>
              </a:rPr>
              <a:t>Κράτη-Γέφυρες και Διπλωματία</a:t>
            </a:r>
            <a:endParaRPr lang="el-GR" sz="2800" b="1" i="1" u="sng">
              <a:latin typeface="Calibri Light"/>
              <a:ea typeface="Calibri Light"/>
              <a:cs typeface="Calibri Light"/>
            </a:endParaRPr>
          </a:p>
          <a:p>
            <a:pPr marL="0" indent="0" algn="ctr">
              <a:buNone/>
            </a:pPr>
            <a:r>
              <a:rPr lang="el-GR" sz="2800">
                <a:latin typeface="Calibri Light"/>
                <a:ea typeface="Calibri"/>
                <a:cs typeface="Calibri"/>
              </a:rPr>
              <a:t> </a:t>
            </a:r>
            <a:r>
              <a:rPr lang="el-GR" sz="2800" b="1" u="sng">
                <a:latin typeface="Calibri Light"/>
                <a:ea typeface="Calibri"/>
                <a:cs typeface="Calibri"/>
              </a:rPr>
              <a:t>Γερμανία</a:t>
            </a:r>
            <a:endParaRPr lang="el-GR" sz="2800" b="1" u="sng">
              <a:latin typeface="Calibri Light"/>
              <a:ea typeface="Calibri Light"/>
              <a:cs typeface="Calibri Light"/>
            </a:endParaRPr>
          </a:p>
          <a:p>
            <a:pPr algn="ctr"/>
            <a:r>
              <a:rPr lang="el-GR" sz="2800">
                <a:latin typeface="Calibri Light"/>
                <a:ea typeface="Calibri"/>
                <a:cs typeface="Calibri"/>
              </a:rPr>
              <a:t> Ιστορικά λειτουργούσε ως γέφυρα λόγω ισχυρών οικονομικών και ενεργειακών δεσμών με τη Ρωσία (π.χ. </a:t>
            </a:r>
            <a:r>
              <a:rPr lang="el-GR" sz="2800" err="1">
                <a:latin typeface="Calibri Light"/>
                <a:ea typeface="Calibri"/>
                <a:cs typeface="Calibri"/>
              </a:rPr>
              <a:t>Nord</a:t>
            </a:r>
            <a:r>
              <a:rPr lang="el-GR" sz="2800">
                <a:latin typeface="Calibri Light"/>
                <a:ea typeface="Calibri"/>
                <a:cs typeface="Calibri"/>
              </a:rPr>
              <a:t> </a:t>
            </a:r>
            <a:r>
              <a:rPr lang="el-GR" sz="2800" err="1">
                <a:latin typeface="Calibri Light"/>
                <a:ea typeface="Calibri"/>
                <a:cs typeface="Calibri"/>
              </a:rPr>
              <a:t>Stream</a:t>
            </a:r>
            <a:r>
              <a:rPr lang="el-GR" sz="2800">
                <a:latin typeface="Calibri Light"/>
                <a:ea typeface="Calibri"/>
                <a:cs typeface="Calibri"/>
              </a:rPr>
              <a:t>).</a:t>
            </a:r>
            <a:endParaRPr lang="el-GR" sz="2800">
              <a:latin typeface="Calibri Light"/>
              <a:ea typeface="Calibri Light"/>
              <a:cs typeface="Calibri Light"/>
            </a:endParaRPr>
          </a:p>
          <a:p>
            <a:pPr algn="ctr"/>
            <a:r>
              <a:rPr lang="el-GR" sz="2800">
                <a:latin typeface="Calibri Light"/>
                <a:ea typeface="Calibri"/>
                <a:cs typeface="Calibri"/>
              </a:rPr>
              <a:t>Μετά το 2022, υιοθέτησε πιο σκληρή στάση λόγω της ρωσικής εισβολής στην Ουκρανία.</a:t>
            </a:r>
            <a:endParaRPr lang="el-GR" sz="2800" u="sng">
              <a:latin typeface="Calibri Light"/>
              <a:ea typeface="Calibri Light"/>
              <a:cs typeface="Calibri Light"/>
            </a:endParaRPr>
          </a:p>
          <a:p>
            <a:pPr marL="0" indent="0" algn="ctr">
              <a:buNone/>
            </a:pPr>
            <a:r>
              <a:rPr lang="el-GR" sz="2800" b="1" u="sng">
                <a:latin typeface="Calibri Light"/>
                <a:ea typeface="Calibri"/>
                <a:cs typeface="Calibri"/>
              </a:rPr>
              <a:t>Γαλλία</a:t>
            </a:r>
            <a:endParaRPr lang="el-GR" sz="2800" b="1" u="sng">
              <a:latin typeface="Calibri Light"/>
              <a:ea typeface="Calibri Light"/>
              <a:cs typeface="Calibri Light"/>
            </a:endParaRPr>
          </a:p>
          <a:p>
            <a:pPr algn="ctr"/>
            <a:r>
              <a:rPr lang="el-GR" sz="2800">
                <a:latin typeface="Calibri Light"/>
                <a:ea typeface="Calibri"/>
                <a:cs typeface="Calibri"/>
              </a:rPr>
              <a:t>Επιδιώκει διάλογο με τη Ρωσία ενώ υποστηρίζει κυρώσεις.</a:t>
            </a:r>
            <a:endParaRPr lang="el-GR" sz="2800">
              <a:latin typeface="Calibri Light"/>
              <a:ea typeface="Calibri Light"/>
              <a:cs typeface="Calibri Light"/>
            </a:endParaRPr>
          </a:p>
          <a:p>
            <a:pPr algn="ctr"/>
            <a:r>
              <a:rPr lang="el-GR" sz="2800">
                <a:latin typeface="Calibri Light"/>
                <a:ea typeface="Calibri"/>
                <a:cs typeface="Calibri"/>
              </a:rPr>
              <a:t> Διατηρεί ρόλο διαμεσολαβητή στις κρίσεις, προσπαθώντας να μειώσει τις εντάσεις.</a:t>
            </a:r>
            <a:endParaRPr lang="el-GR" sz="2800">
              <a:latin typeface="Calibri Light"/>
              <a:ea typeface="Calibri Light"/>
              <a:cs typeface="Calibri Light"/>
            </a:endParaRPr>
          </a:p>
          <a:p>
            <a:pPr marL="0" indent="0" algn="ctr">
              <a:buNone/>
            </a:pPr>
            <a:r>
              <a:rPr lang="el-GR" sz="2800" b="1">
                <a:latin typeface="Calibri Light"/>
                <a:ea typeface="Calibri"/>
                <a:cs typeface="Calibri"/>
              </a:rPr>
              <a:t>  </a:t>
            </a:r>
            <a:r>
              <a:rPr lang="el-GR" sz="2800" b="1" u="sng">
                <a:latin typeface="Calibri Light"/>
                <a:ea typeface="Calibri"/>
                <a:cs typeface="Calibri"/>
              </a:rPr>
              <a:t>Ουγγαρία</a:t>
            </a:r>
            <a:endParaRPr lang="el-GR" sz="2800" b="1" u="sng">
              <a:latin typeface="Calibri Light"/>
              <a:ea typeface="Calibri Light"/>
              <a:cs typeface="Calibri Light"/>
            </a:endParaRPr>
          </a:p>
          <a:p>
            <a:pPr algn="ctr"/>
            <a:r>
              <a:rPr lang="el-GR" sz="2800">
                <a:latin typeface="Calibri Light"/>
                <a:ea typeface="Calibri"/>
                <a:cs typeface="Calibri"/>
              </a:rPr>
              <a:t> Εξαίρεση στον κανόνα της Ε.Ε., με </a:t>
            </a:r>
            <a:r>
              <a:rPr lang="el-GR" sz="2800" err="1">
                <a:latin typeface="Calibri Light"/>
                <a:ea typeface="Calibri"/>
                <a:cs typeface="Calibri"/>
              </a:rPr>
              <a:t>φιλορωσική</a:t>
            </a:r>
            <a:r>
              <a:rPr lang="el-GR" sz="2800">
                <a:latin typeface="Calibri Light"/>
                <a:ea typeface="Calibri"/>
                <a:cs typeface="Calibri"/>
              </a:rPr>
              <a:t> στάση υπό τον Βίκτορ </a:t>
            </a:r>
            <a:r>
              <a:rPr lang="el-GR" sz="2800" err="1">
                <a:latin typeface="Calibri Light"/>
                <a:ea typeface="Calibri"/>
                <a:cs typeface="Calibri"/>
              </a:rPr>
              <a:t>Όρμπαν</a:t>
            </a:r>
            <a:r>
              <a:rPr lang="el-GR" sz="2800">
                <a:latin typeface="Calibri Light"/>
                <a:ea typeface="Calibri"/>
                <a:cs typeface="Calibri"/>
              </a:rPr>
              <a:t>.</a:t>
            </a:r>
            <a:endParaRPr lang="el-GR" sz="2800">
              <a:latin typeface="Calibri Light"/>
              <a:ea typeface="Calibri Light"/>
              <a:cs typeface="Calibri Light"/>
            </a:endParaRPr>
          </a:p>
          <a:p>
            <a:pPr algn="ctr"/>
            <a:r>
              <a:rPr lang="el-GR" sz="2800">
                <a:latin typeface="Calibri Light"/>
                <a:ea typeface="Calibri"/>
                <a:cs typeface="Calibri"/>
              </a:rPr>
              <a:t>Συχνά αντιτίθεται στις κυρώσεις και διατηρεί στενές σχέσεις με τη Ρωσία.</a:t>
            </a:r>
            <a:endParaRPr lang="el-GR" sz="2800">
              <a:latin typeface="Calibri Light"/>
              <a:ea typeface="Calibri Light"/>
              <a:cs typeface="Calibri Light"/>
            </a:endParaRPr>
          </a:p>
          <a:p>
            <a:pPr marL="0" indent="0" algn="ctr">
              <a:buNone/>
            </a:pPr>
            <a:br>
              <a:rPr lang="en-US"/>
            </a:br>
            <a:endParaRPr lang="en-US" sz="2800"/>
          </a:p>
          <a:p>
            <a:pPr algn="ctr"/>
            <a:endParaRPr lang="el-GR" sz="2800"/>
          </a:p>
        </p:txBody>
      </p:sp>
      <p:sp>
        <p:nvSpPr>
          <p:cNvPr id="4" name="Θέση ημερομηνίας 3">
            <a:extLst>
              <a:ext uri="{FF2B5EF4-FFF2-40B4-BE49-F238E27FC236}">
                <a16:creationId xmlns:a16="http://schemas.microsoft.com/office/drawing/2014/main" id="{7752D67B-2FD6-618A-CAC7-176A07678A06}"/>
              </a:ext>
            </a:extLst>
          </p:cNvPr>
          <p:cNvSpPr>
            <a:spLocks noGrp="1"/>
          </p:cNvSpPr>
          <p:nvPr>
            <p:ph type="dt" sz="half" idx="10"/>
          </p:nvPr>
        </p:nvSpPr>
        <p:spPr/>
        <p:txBody>
          <a:bodyPr/>
          <a:lstStyle/>
          <a:p>
            <a:fld id="{25D6D1E2-1416-4EB0-8C88-A95497B4A364}" type="datetime1">
              <a:t>8/12/2024</a:t>
            </a:fld>
            <a:endParaRPr lang="en-US"/>
          </a:p>
        </p:txBody>
      </p:sp>
      <p:sp>
        <p:nvSpPr>
          <p:cNvPr id="5" name="Θέση υποσέλιδου 4">
            <a:extLst>
              <a:ext uri="{FF2B5EF4-FFF2-40B4-BE49-F238E27FC236}">
                <a16:creationId xmlns:a16="http://schemas.microsoft.com/office/drawing/2014/main" id="{9FAC390B-5216-87BB-784E-9ECDA2D51698}"/>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E812755E-CBB9-C25B-2AF6-D91589C8F164}"/>
              </a:ext>
            </a:extLst>
          </p:cNvPr>
          <p:cNvSpPr>
            <a:spLocks noGrp="1"/>
          </p:cNvSpPr>
          <p:nvPr>
            <p:ph type="sldNum" sz="quarter" idx="12"/>
          </p:nvPr>
        </p:nvSpPr>
        <p:spPr/>
        <p:txBody>
          <a:bodyPr/>
          <a:lstStyle/>
          <a:p>
            <a:fld id="{E30AF5A0-43BB-4336-8627-9123B9144D80}" type="slidenum">
              <a:rPr lang="en-US" dirty="0"/>
              <a:t>19</a:t>
            </a:fld>
            <a:endParaRPr lang="en-US"/>
          </a:p>
        </p:txBody>
      </p:sp>
    </p:spTree>
    <p:extLst>
      <p:ext uri="{BB962C8B-B14F-4D97-AF65-F5344CB8AC3E}">
        <p14:creationId xmlns:p14="http://schemas.microsoft.com/office/powerpoint/2010/main" val="393496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624C6C5-CC0D-11B4-84FF-DDF20D9A605F}"/>
              </a:ext>
            </a:extLst>
          </p:cNvPr>
          <p:cNvSpPr>
            <a:spLocks noGrp="1"/>
          </p:cNvSpPr>
          <p:nvPr>
            <p:ph type="dt" sz="half" idx="10"/>
          </p:nvPr>
        </p:nvSpPr>
        <p:spPr/>
        <p:txBody>
          <a:bodyPr/>
          <a:lstStyle/>
          <a:p>
            <a:fld id="{D887D7CE-55DB-450D-8924-0C0366116D4B}" type="datetime1">
              <a:t>8/12/2024</a:t>
            </a:fld>
            <a:endParaRPr lang="en-US"/>
          </a:p>
        </p:txBody>
      </p:sp>
      <p:sp>
        <p:nvSpPr>
          <p:cNvPr id="3" name="Θέση υποσέλιδου 2">
            <a:extLst>
              <a:ext uri="{FF2B5EF4-FFF2-40B4-BE49-F238E27FC236}">
                <a16:creationId xmlns:a16="http://schemas.microsoft.com/office/drawing/2014/main" id="{B378F395-EC0B-91C9-364B-96667C8DE2F4}"/>
              </a:ext>
            </a:extLst>
          </p:cNvPr>
          <p:cNvSpPr>
            <a:spLocks noGrp="1"/>
          </p:cNvSpPr>
          <p:nvPr>
            <p:ph type="ftr" sz="quarter" idx="11"/>
          </p:nvPr>
        </p:nvSpPr>
        <p:spPr/>
        <p:txBody>
          <a:bodyPr/>
          <a:lstStyle/>
          <a:p>
            <a:r>
              <a:rPr lang="en-US"/>
              <a:t>
              </a:t>
            </a:r>
          </a:p>
        </p:txBody>
      </p:sp>
      <p:sp>
        <p:nvSpPr>
          <p:cNvPr id="4" name="Θέση αριθμού διαφάνειας 3">
            <a:extLst>
              <a:ext uri="{FF2B5EF4-FFF2-40B4-BE49-F238E27FC236}">
                <a16:creationId xmlns:a16="http://schemas.microsoft.com/office/drawing/2014/main" id="{144EA3D5-4DE2-7E6B-7B5F-8944A614E911}"/>
              </a:ext>
            </a:extLst>
          </p:cNvPr>
          <p:cNvSpPr>
            <a:spLocks noGrp="1"/>
          </p:cNvSpPr>
          <p:nvPr>
            <p:ph type="sldNum" sz="quarter" idx="12"/>
          </p:nvPr>
        </p:nvSpPr>
        <p:spPr/>
        <p:txBody>
          <a:bodyPr/>
          <a:lstStyle/>
          <a:p>
            <a:fld id="{E30AF5A0-43BB-4336-8627-9123B9144D80}" type="slidenum">
              <a:rPr lang="en-US" dirty="0"/>
              <a:t>2</a:t>
            </a:fld>
            <a:endParaRPr lang="en-US"/>
          </a:p>
        </p:txBody>
      </p:sp>
      <p:pic>
        <p:nvPicPr>
          <p:cNvPr id="7" name="Εικόνα 6" descr="Πολιτικός χάρτης της Ρωσίας Διανυσματική απεικόνιση - εικονογραφία από :  60519238">
            <a:extLst>
              <a:ext uri="{FF2B5EF4-FFF2-40B4-BE49-F238E27FC236}">
                <a16:creationId xmlns:a16="http://schemas.microsoft.com/office/drawing/2014/main" id="{0CCD39EB-1D56-9682-97AF-C8470C4BF502}"/>
              </a:ext>
            </a:extLst>
          </p:cNvPr>
          <p:cNvPicPr>
            <a:picLocks noChangeAspect="1"/>
          </p:cNvPicPr>
          <p:nvPr/>
        </p:nvPicPr>
        <p:blipFill>
          <a:blip r:embed="rId2"/>
          <a:stretch>
            <a:fillRect/>
          </a:stretch>
        </p:blipFill>
        <p:spPr>
          <a:xfrm>
            <a:off x="0" y="-2775"/>
            <a:ext cx="12181116" cy="6863551"/>
          </a:xfrm>
          <a:prstGeom prst="rect">
            <a:avLst/>
          </a:prstGeom>
        </p:spPr>
      </p:pic>
    </p:spTree>
    <p:extLst>
      <p:ext uri="{BB962C8B-B14F-4D97-AF65-F5344CB8AC3E}">
        <p14:creationId xmlns:p14="http://schemas.microsoft.com/office/powerpoint/2010/main" val="3126840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09BB0D-427A-ECEA-5307-A328F10D8507}"/>
              </a:ext>
            </a:extLst>
          </p:cNvPr>
          <p:cNvSpPr>
            <a:spLocks noGrp="1"/>
          </p:cNvSpPr>
          <p:nvPr>
            <p:ph type="title"/>
          </p:nvPr>
        </p:nvSpPr>
        <p:spPr>
          <a:xfrm>
            <a:off x="198121" y="-4642"/>
            <a:ext cx="11796357" cy="1819255"/>
          </a:xfrm>
        </p:spPr>
        <p:txBody>
          <a:bodyPr vert="horz" lIns="91440" tIns="45720" rIns="91440" bIns="45720" rtlCol="0" anchor="ctr">
            <a:noAutofit/>
          </a:bodyPr>
          <a:lstStyle/>
          <a:p>
            <a:pPr algn="ctr"/>
            <a:r>
              <a:rPr lang="el-GR" sz="3600" b="1" i="1" dirty="0">
                <a:latin typeface="Calibri Light"/>
                <a:ea typeface="Calibri Light"/>
                <a:cs typeface="Calibri Light"/>
              </a:rPr>
              <a:t>Εντάσεις στις σχέσεις ΕΕ-Ρωσίας </a:t>
            </a:r>
            <a:r>
              <a:rPr lang="en-US" sz="3600" b="1" i="1" dirty="0">
                <a:latin typeface="Calibri Light"/>
                <a:ea typeface="Calibri Light"/>
                <a:cs typeface="Calibri Light"/>
              </a:rPr>
              <a:t> </a:t>
            </a:r>
            <a:br>
              <a:rPr lang="en-US" sz="3600" b="1" i="1" kern="1200" dirty="0">
                <a:latin typeface="Calibri"/>
              </a:rPr>
            </a:br>
            <a:br>
              <a:rPr lang="en-US" sz="3600" b="1" i="1" dirty="0">
                <a:latin typeface="Calibri"/>
              </a:rPr>
            </a:br>
            <a:r>
              <a:rPr lang="el-GR" sz="3200" b="1" i="1" u="sng" dirty="0">
                <a:latin typeface="Calibri Light"/>
                <a:ea typeface="Calibri Light"/>
                <a:cs typeface="Calibri Light"/>
              </a:rPr>
              <a:t>Ποιες οι αιτίες;</a:t>
            </a:r>
          </a:p>
        </p:txBody>
      </p:sp>
      <p:pic>
        <p:nvPicPr>
          <p:cNvPr id="4" name="Θέση περιεχομένου 3" descr="Εικόνα που περιέχει στιγμιότυπο οθόνης, καρτούν&#10;&#10;Περιγραφή που δημιουργήθηκε αυτόματα">
            <a:extLst>
              <a:ext uri="{FF2B5EF4-FFF2-40B4-BE49-F238E27FC236}">
                <a16:creationId xmlns:a16="http://schemas.microsoft.com/office/drawing/2014/main" id="{DC2D3868-C6E1-A5DC-7D26-9D70C35D33CD}"/>
              </a:ext>
            </a:extLst>
          </p:cNvPr>
          <p:cNvPicPr>
            <a:picLocks noChangeAspect="1"/>
          </p:cNvPicPr>
          <p:nvPr/>
        </p:nvPicPr>
        <p:blipFill>
          <a:blip r:embed="rId2"/>
          <a:srcRect t="7386" b="7386"/>
          <a:stretch/>
        </p:blipFill>
        <p:spPr>
          <a:xfrm>
            <a:off x="198741" y="1895583"/>
            <a:ext cx="5803323" cy="3890357"/>
          </a:xfrm>
          <a:prstGeom prst="rect">
            <a:avLst/>
          </a:prstGeom>
        </p:spPr>
      </p:pic>
      <p:pic>
        <p:nvPicPr>
          <p:cNvPr id="5" name="Εικόνα 4" descr="Εικόνα που περιέχει σημαία, πορφυρό&#10;&#10;Περιγραφή που δημιουργήθηκε αυτόματα">
            <a:extLst>
              <a:ext uri="{FF2B5EF4-FFF2-40B4-BE49-F238E27FC236}">
                <a16:creationId xmlns:a16="http://schemas.microsoft.com/office/drawing/2014/main" id="{E3E55D34-7AA2-90D7-1460-B8108328EFA8}"/>
              </a:ext>
            </a:extLst>
          </p:cNvPr>
          <p:cNvPicPr>
            <a:picLocks noChangeAspect="1"/>
          </p:cNvPicPr>
          <p:nvPr/>
        </p:nvPicPr>
        <p:blipFill>
          <a:blip r:embed="rId3"/>
          <a:srcRect l="21682" r="14388"/>
          <a:stretch/>
        </p:blipFill>
        <p:spPr>
          <a:xfrm>
            <a:off x="6204311" y="2226262"/>
            <a:ext cx="5788946" cy="3890357"/>
          </a:xfrm>
          <a:prstGeom prst="rect">
            <a:avLst/>
          </a:prstGeom>
        </p:spPr>
      </p:pic>
    </p:spTree>
    <p:extLst>
      <p:ext uri="{BB962C8B-B14F-4D97-AF65-F5344CB8AC3E}">
        <p14:creationId xmlns:p14="http://schemas.microsoft.com/office/powerpoint/2010/main" val="732765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3947D680-50C8-FDB1-195E-1D32B31E6246}"/>
              </a:ext>
            </a:extLst>
          </p:cNvPr>
          <p:cNvSpPr>
            <a:spLocks noGrp="1"/>
          </p:cNvSpPr>
          <p:nvPr>
            <p:ph type="title" idx="4294967295"/>
          </p:nvPr>
        </p:nvSpPr>
        <p:spPr>
          <a:xfrm>
            <a:off x="203200" y="36755"/>
            <a:ext cx="11988800" cy="694817"/>
          </a:xfrm>
        </p:spPr>
        <p:txBody>
          <a:bodyPr>
            <a:noAutofit/>
          </a:bodyPr>
          <a:lstStyle/>
          <a:p>
            <a:pPr algn="ctr"/>
            <a:r>
              <a:rPr lang="el-GR" sz="1800" b="1" i="1" u="sng">
                <a:latin typeface="Calibri Light"/>
                <a:ea typeface="Calibri Light"/>
                <a:cs typeface="Calibri"/>
              </a:rPr>
              <a:t>Η στρατιωτική επίθεση της Ρωσίας κατά της Ουκρανίας είναι μόνο μια από τις πρόσφατες πηγές εντάσεων στις ήδη τεταμένες σχέσεις Ρωσίας-ΕΕ</a:t>
            </a:r>
            <a:r>
              <a:rPr lang="el-GR" sz="1800" b="1" i="1" u="sng">
                <a:latin typeface="Calibri Light"/>
                <a:ea typeface="Calibri Light"/>
                <a:cs typeface="Calibri Light"/>
              </a:rPr>
              <a:t>.</a:t>
            </a:r>
          </a:p>
          <a:p>
            <a:endParaRPr lang="el-GR" sz="2000" b="1" i="1" u="sng">
              <a:latin typeface="Calibri Light"/>
              <a:ea typeface="Calibri Light"/>
              <a:cs typeface="Helvetica"/>
            </a:endParaRPr>
          </a:p>
        </p:txBody>
      </p:sp>
      <p:sp>
        <p:nvSpPr>
          <p:cNvPr id="3" name="Θέση περιεχομένου 2">
            <a:extLst>
              <a:ext uri="{FF2B5EF4-FFF2-40B4-BE49-F238E27FC236}">
                <a16:creationId xmlns:a16="http://schemas.microsoft.com/office/drawing/2014/main" id="{2F267B68-6D80-6976-D7B0-BF95A9D378F4}"/>
              </a:ext>
            </a:extLst>
          </p:cNvPr>
          <p:cNvSpPr>
            <a:spLocks noGrp="1"/>
          </p:cNvSpPr>
          <p:nvPr>
            <p:ph idx="4294967295"/>
          </p:nvPr>
        </p:nvSpPr>
        <p:spPr>
          <a:xfrm>
            <a:off x="202644" y="734743"/>
            <a:ext cx="11790590" cy="5408759"/>
          </a:xfrm>
        </p:spPr>
        <p:txBody>
          <a:bodyPr vert="horz" lIns="91440" tIns="45720" rIns="91440" bIns="45720" rtlCol="0" anchor="ctr">
            <a:noAutofit/>
          </a:bodyPr>
          <a:lstStyle/>
          <a:p>
            <a:pPr>
              <a:buNone/>
            </a:pPr>
            <a:endParaRPr lang="el-GR" b="1" i="1">
              <a:latin typeface="Calibri"/>
              <a:ea typeface="Calibri Light"/>
              <a:cs typeface="Calibri Light"/>
            </a:endParaRPr>
          </a:p>
          <a:p>
            <a:pPr>
              <a:buNone/>
            </a:pPr>
            <a:r>
              <a:rPr lang="el-GR" sz="2400" b="1" i="1" u="sng">
                <a:latin typeface="Calibri Light"/>
                <a:ea typeface="Calibri Light"/>
                <a:cs typeface="Calibri Light"/>
              </a:rPr>
              <a:t> Κυρώσεις της ΕΕ</a:t>
            </a:r>
            <a:endParaRPr lang="en-US" sz="2400" b="1" i="1" u="sng">
              <a:latin typeface="Calibri Light"/>
              <a:ea typeface="Calibri Light"/>
              <a:cs typeface="Calibri Light"/>
            </a:endParaRPr>
          </a:p>
          <a:p>
            <a:pPr>
              <a:buFont typeface="Arial"/>
              <a:buChar char="•"/>
            </a:pPr>
            <a:r>
              <a:rPr lang="el-GR">
                <a:latin typeface="Calibri Light"/>
                <a:ea typeface="+mn-lt"/>
                <a:cs typeface="+mn-lt"/>
              </a:rPr>
              <a:t>2014: ΕΕ επιβάλλει οικονομικές κυρώσεις κατά της Ρωσίας μετά την προσάρτηση της Κριμαίας.</a:t>
            </a:r>
            <a:endParaRPr lang="el-GR">
              <a:latin typeface="Calibri Light"/>
              <a:ea typeface="Calibri Light"/>
              <a:cs typeface="Calibri Light"/>
            </a:endParaRPr>
          </a:p>
          <a:p>
            <a:pPr>
              <a:buFont typeface="Arial"/>
              <a:buChar char="•"/>
            </a:pPr>
            <a:r>
              <a:rPr lang="el-GR">
                <a:latin typeface="Calibri Light"/>
                <a:ea typeface="+mn-lt"/>
                <a:cs typeface="+mn-lt"/>
              </a:rPr>
              <a:t>Κυρώσεις ενισχύθηκαν το 2022 μετά την εισβολή στην Ουκρανία.</a:t>
            </a:r>
            <a:endParaRPr lang="el-GR">
              <a:latin typeface="Calibri Light"/>
              <a:ea typeface="Calibri Light"/>
              <a:cs typeface="Calibri Light"/>
            </a:endParaRPr>
          </a:p>
          <a:p>
            <a:pPr indent="0">
              <a:buNone/>
            </a:pPr>
            <a:r>
              <a:rPr lang="el-GR" sz="2400" b="1" i="1" u="sng">
                <a:latin typeface="Calibri Light"/>
                <a:ea typeface="Calibri Light"/>
                <a:cs typeface="Calibri Light"/>
              </a:rPr>
              <a:t>Υποστήριξη για την Ουκρανία</a:t>
            </a:r>
          </a:p>
          <a:p>
            <a:pPr>
              <a:buFont typeface="Arial"/>
              <a:buChar char="•"/>
            </a:pPr>
            <a:r>
              <a:rPr lang="el-GR">
                <a:latin typeface="Calibri Light"/>
                <a:ea typeface="+mn-lt"/>
                <a:cs typeface="+mn-lt"/>
              </a:rPr>
              <a:t>Από Φεβρουάριο 2022: ΕΕ καταδικάζει τη ρωσική επιθετικότητα.</a:t>
            </a:r>
            <a:endParaRPr lang="el-GR">
              <a:latin typeface="Calibri Light"/>
              <a:ea typeface="Calibri Light"/>
              <a:cs typeface="Calibri Light"/>
            </a:endParaRPr>
          </a:p>
          <a:p>
            <a:pPr>
              <a:buFont typeface="Arial"/>
              <a:buChar char="•"/>
            </a:pPr>
            <a:r>
              <a:rPr lang="el-GR">
                <a:latin typeface="Calibri Light"/>
                <a:ea typeface="+mn-lt"/>
                <a:cs typeface="+mn-lt"/>
              </a:rPr>
              <a:t>Παροχή βοήθειας στην Ουκρανία και υποστήριξη για ένταξη στην ΕΕ.</a:t>
            </a:r>
            <a:endParaRPr lang="el-GR">
              <a:latin typeface="Calibri Light"/>
              <a:ea typeface="Calibri Light"/>
              <a:cs typeface="Calibri Light"/>
            </a:endParaRPr>
          </a:p>
          <a:p>
            <a:pPr indent="0">
              <a:buNone/>
            </a:pPr>
            <a:r>
              <a:rPr lang="el-GR" sz="2400" b="1" i="1" u="sng">
                <a:latin typeface="Calibri Light"/>
                <a:ea typeface="Calibri Light"/>
                <a:cs typeface="Calibri Light"/>
              </a:rPr>
              <a:t>Αλεξέι </a:t>
            </a:r>
            <a:r>
              <a:rPr lang="el-GR" sz="2400" b="1" i="1" u="sng" err="1">
                <a:latin typeface="Calibri Light"/>
                <a:ea typeface="Calibri Light"/>
                <a:cs typeface="Calibri Light"/>
              </a:rPr>
              <a:t>Ναβάλνι</a:t>
            </a:r>
            <a:endParaRPr lang="el-GR" sz="2400" b="1" i="1" u="sng">
              <a:latin typeface="Calibri Light"/>
              <a:ea typeface="Calibri Light"/>
              <a:cs typeface="Calibri Light"/>
            </a:endParaRPr>
          </a:p>
          <a:p>
            <a:pPr>
              <a:buFont typeface="Arial"/>
              <a:buChar char="•"/>
            </a:pPr>
            <a:r>
              <a:rPr lang="el-GR">
                <a:latin typeface="Calibri Light"/>
                <a:ea typeface="+mn-lt"/>
                <a:cs typeface="+mn-lt"/>
              </a:rPr>
              <a:t>Συνελήφθη το 2021 μετά τη δηλητηρίασή του.</a:t>
            </a:r>
            <a:endParaRPr lang="el-GR">
              <a:latin typeface="Calibri Light"/>
              <a:ea typeface="Calibri Light"/>
              <a:cs typeface="Calibri Light"/>
            </a:endParaRPr>
          </a:p>
          <a:p>
            <a:pPr>
              <a:buFont typeface="Arial"/>
              <a:buChar char="•"/>
            </a:pPr>
            <a:r>
              <a:rPr lang="el-GR">
                <a:latin typeface="Calibri Light"/>
                <a:ea typeface="+mn-lt"/>
                <a:cs typeface="+mn-lt"/>
              </a:rPr>
              <a:t>ΕΕ ζητά αυστηρότερες κυρώσεις και απελευθέρωση.</a:t>
            </a:r>
            <a:endParaRPr lang="el-GR">
              <a:latin typeface="Calibri Light"/>
              <a:ea typeface="Calibri Light"/>
              <a:cs typeface="Calibri Light"/>
            </a:endParaRPr>
          </a:p>
          <a:p>
            <a:pPr>
              <a:buFont typeface="Arial"/>
              <a:buChar char="•"/>
            </a:pPr>
            <a:r>
              <a:rPr lang="el-GR">
                <a:latin typeface="Calibri Light"/>
                <a:ea typeface="+mn-lt"/>
                <a:cs typeface="+mn-lt"/>
              </a:rPr>
              <a:t>Τιμήθηκε μετά τον θάνατό του το 2024.</a:t>
            </a:r>
            <a:endParaRPr lang="el-GR">
              <a:latin typeface="Calibri Light"/>
              <a:ea typeface="Calibri Light"/>
              <a:cs typeface="Calibri"/>
            </a:endParaRPr>
          </a:p>
          <a:p>
            <a:pPr indent="0">
              <a:buNone/>
            </a:pPr>
            <a:endParaRPr lang="el-GR">
              <a:latin typeface="Calibri Light"/>
              <a:ea typeface="Calibri Light"/>
              <a:cs typeface="Calibri"/>
            </a:endParaRPr>
          </a:p>
        </p:txBody>
      </p:sp>
      <p:sp>
        <p:nvSpPr>
          <p:cNvPr id="6" name="Τίτλος 1">
            <a:extLst>
              <a:ext uri="{FF2B5EF4-FFF2-40B4-BE49-F238E27FC236}">
                <a16:creationId xmlns:a16="http://schemas.microsoft.com/office/drawing/2014/main" id="{CD783EC4-9D0D-73C7-455A-EEE606911DF1}"/>
              </a:ext>
            </a:extLst>
          </p:cNvPr>
          <p:cNvSpPr>
            <a:spLocks noGrp="1"/>
          </p:cNvSpPr>
          <p:nvPr/>
        </p:nvSpPr>
        <p:spPr>
          <a:xfrm>
            <a:off x="204875" y="50572"/>
            <a:ext cx="13477335" cy="7473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3000" b="1">
              <a:latin typeface="Calibri"/>
              <a:cs typeface="Calibri"/>
            </a:endParaRPr>
          </a:p>
        </p:txBody>
      </p:sp>
    </p:spTree>
    <p:extLst>
      <p:ext uri="{BB962C8B-B14F-4D97-AF65-F5344CB8AC3E}">
        <p14:creationId xmlns:p14="http://schemas.microsoft.com/office/powerpoint/2010/main" val="2440493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51D3AC-BE48-CD08-336A-3DDDD0BF8F1C}"/>
              </a:ext>
            </a:extLst>
          </p:cNvPr>
          <p:cNvSpPr>
            <a:spLocks noGrp="1"/>
          </p:cNvSpPr>
          <p:nvPr>
            <p:ph type="title"/>
          </p:nvPr>
        </p:nvSpPr>
        <p:spPr>
          <a:xfrm>
            <a:off x="700635" y="217605"/>
            <a:ext cx="943417" cy="206465"/>
          </a:xfrm>
        </p:spPr>
        <p:txBody>
          <a:bodyPr>
            <a:noAutofit/>
          </a:bodyPr>
          <a:lstStyle/>
          <a:p>
            <a:r>
              <a:rPr lang="en-US" sz="3600" b="1">
                <a:latin typeface="Calibri"/>
                <a:ea typeface="Calibri"/>
                <a:cs typeface="Calibri"/>
              </a:rPr>
              <a:t>_</a:t>
            </a:r>
          </a:p>
        </p:txBody>
      </p:sp>
      <p:sp>
        <p:nvSpPr>
          <p:cNvPr id="6" name="Content Placeholder 5">
            <a:extLst>
              <a:ext uri="{FF2B5EF4-FFF2-40B4-BE49-F238E27FC236}">
                <a16:creationId xmlns:a16="http://schemas.microsoft.com/office/drawing/2014/main" id="{27B6F277-EBBD-A557-BA1A-2076AA4C82DC}"/>
              </a:ext>
            </a:extLst>
          </p:cNvPr>
          <p:cNvSpPr>
            <a:spLocks noGrp="1"/>
          </p:cNvSpPr>
          <p:nvPr>
            <p:ph idx="1"/>
          </p:nvPr>
        </p:nvSpPr>
        <p:spPr>
          <a:xfrm>
            <a:off x="139" y="1161978"/>
            <a:ext cx="9755671" cy="4973182"/>
          </a:xfrm>
        </p:spPr>
        <p:txBody>
          <a:bodyPr vert="horz" lIns="91440" tIns="45720" rIns="91440" bIns="45720" rtlCol="0" anchor="t">
            <a:normAutofit/>
          </a:bodyPr>
          <a:lstStyle/>
          <a:p>
            <a:pPr marL="0" indent="0">
              <a:buNone/>
            </a:pPr>
            <a:r>
              <a:rPr lang="el-GR" sz="2800" b="1" i="1" u="sng">
                <a:latin typeface="Calibri Light"/>
                <a:ea typeface="Calibri Light"/>
                <a:cs typeface="Calibri"/>
              </a:rPr>
              <a:t>Ενέργεια</a:t>
            </a:r>
            <a:endParaRPr lang="el-GR" sz="2800" b="1" i="1" u="sng">
              <a:latin typeface="Calibri Light"/>
              <a:ea typeface="Calibri Light"/>
              <a:cs typeface="Calibri Light"/>
            </a:endParaRPr>
          </a:p>
          <a:p>
            <a:r>
              <a:rPr lang="el-GR" sz="2400" dirty="0" err="1">
                <a:latin typeface="Calibri Light"/>
                <a:ea typeface="+mn-lt"/>
                <a:cs typeface="Calibri"/>
              </a:rPr>
              <a:t>Nord</a:t>
            </a:r>
            <a:r>
              <a:rPr lang="el-GR" sz="2400" dirty="0">
                <a:latin typeface="Calibri Light"/>
                <a:ea typeface="+mn-lt"/>
                <a:cs typeface="Calibri"/>
              </a:rPr>
              <a:t> </a:t>
            </a:r>
            <a:r>
              <a:rPr lang="el-GR" sz="2400" dirty="0" err="1">
                <a:latin typeface="Calibri Light"/>
                <a:ea typeface="+mn-lt"/>
                <a:cs typeface="Calibri"/>
              </a:rPr>
              <a:t>Stream</a:t>
            </a:r>
            <a:r>
              <a:rPr lang="el-GR" sz="2400" dirty="0">
                <a:latin typeface="Calibri Light"/>
                <a:ea typeface="+mn-lt"/>
                <a:cs typeface="Calibri"/>
              </a:rPr>
              <a:t> 2: Ανησυχίες για εξάρτηση της ΕΕ από τη Ρωσία.</a:t>
            </a:r>
            <a:endParaRPr lang="el-GR" sz="2400" dirty="0">
              <a:latin typeface="Calibri Light"/>
              <a:ea typeface="Calibri Light"/>
              <a:cs typeface="Calibri Light"/>
            </a:endParaRPr>
          </a:p>
          <a:p>
            <a:r>
              <a:rPr lang="el-GR" sz="2400" dirty="0">
                <a:latin typeface="Calibri Light"/>
                <a:ea typeface="+mn-lt"/>
                <a:cs typeface="Calibri"/>
              </a:rPr>
              <a:t>2021: Ευρωπαϊκό Κοινοβούλιο ζητά παύση του αγωγού.</a:t>
            </a:r>
            <a:endParaRPr lang="el-GR" sz="2400" dirty="0">
              <a:latin typeface="Calibri Light"/>
              <a:ea typeface="Calibri Light"/>
              <a:cs typeface="Calibri Light"/>
            </a:endParaRPr>
          </a:p>
          <a:p>
            <a:r>
              <a:rPr lang="el-GR" sz="2400" dirty="0">
                <a:latin typeface="Calibri Light"/>
                <a:ea typeface="+mn-lt"/>
                <a:cs typeface="Calibri"/>
              </a:rPr>
              <a:t>2022: Απαιτεί πλήρες εμπάργκο σε ρωσικές εισαγωγές.</a:t>
            </a:r>
            <a:endParaRPr lang="el-GR" sz="2400" dirty="0">
              <a:latin typeface="Calibri Light"/>
              <a:ea typeface="Calibri Light"/>
              <a:cs typeface="Calibri Light"/>
            </a:endParaRPr>
          </a:p>
          <a:p>
            <a:pPr marL="0" indent="0">
              <a:buNone/>
            </a:pPr>
            <a:r>
              <a:rPr lang="el-GR" sz="2800" b="1" i="1" u="sng" dirty="0">
                <a:latin typeface="Calibri Light"/>
                <a:ea typeface="Calibri Light"/>
                <a:cs typeface="Calibri"/>
              </a:rPr>
              <a:t>Παραπληροφόρηση</a:t>
            </a:r>
            <a:endParaRPr lang="el-GR" sz="2800" b="1" i="1" u="sng" dirty="0">
              <a:latin typeface="Calibri Light"/>
              <a:ea typeface="Calibri Light"/>
              <a:cs typeface="Calibri Light"/>
            </a:endParaRPr>
          </a:p>
          <a:p>
            <a:r>
              <a:rPr lang="el-GR" sz="2400" dirty="0">
                <a:latin typeface="Calibri Light"/>
                <a:ea typeface="+mn-lt"/>
                <a:cs typeface="Calibri"/>
              </a:rPr>
              <a:t>Ρωσία συμμετέχει σε εκστρατείες παραπληροφόρησης.</a:t>
            </a:r>
            <a:endParaRPr lang="el-GR" sz="2400" dirty="0">
              <a:latin typeface="Calibri Light"/>
              <a:ea typeface="Calibri Light"/>
              <a:cs typeface="Calibri Light"/>
            </a:endParaRPr>
          </a:p>
          <a:p>
            <a:r>
              <a:rPr lang="el-GR" sz="2400" dirty="0">
                <a:latin typeface="Calibri Light"/>
                <a:ea typeface="+mn-lt"/>
                <a:cs typeface="Calibri"/>
              </a:rPr>
              <a:t>Ευρωπαϊκό Κοινοβούλιο δημιούργησε επιτροπή για ξένη παρέμβαση.</a:t>
            </a:r>
            <a:endParaRPr lang="el-GR" sz="2400" dirty="0">
              <a:latin typeface="Calibri Light"/>
              <a:ea typeface="Calibri Light"/>
              <a:cs typeface="Calibri Light"/>
            </a:endParaRPr>
          </a:p>
          <a:p>
            <a:r>
              <a:rPr lang="el-GR" sz="2400" dirty="0">
                <a:latin typeface="Calibri Light"/>
                <a:ea typeface="+mn-lt"/>
                <a:cs typeface="+mn-lt"/>
              </a:rPr>
              <a:t>Απαγόρευση του Sputnik και </a:t>
            </a:r>
            <a:r>
              <a:rPr lang="el-GR" sz="2400" dirty="0" err="1">
                <a:latin typeface="Calibri Light"/>
                <a:ea typeface="+mn-lt"/>
                <a:cs typeface="+mn-lt"/>
              </a:rPr>
              <a:t>Russia</a:t>
            </a:r>
            <a:r>
              <a:rPr lang="el-GR" sz="2400" dirty="0">
                <a:latin typeface="Calibri Light"/>
                <a:ea typeface="+mn-lt"/>
                <a:cs typeface="+mn-lt"/>
              </a:rPr>
              <a:t> </a:t>
            </a:r>
            <a:r>
              <a:rPr lang="el-GR" sz="2400" dirty="0" err="1">
                <a:latin typeface="Calibri Light"/>
                <a:ea typeface="+mn-lt"/>
                <a:cs typeface="+mn-lt"/>
              </a:rPr>
              <a:t>Today</a:t>
            </a:r>
            <a:r>
              <a:rPr lang="el-GR" sz="2400" dirty="0">
                <a:latin typeface="Calibri Light"/>
                <a:ea typeface="+mn-lt"/>
                <a:cs typeface="+mn-lt"/>
              </a:rPr>
              <a:t>.</a:t>
            </a:r>
            <a:endParaRPr lang="el-GR" sz="2400" dirty="0">
              <a:latin typeface="Calibri Light"/>
              <a:ea typeface="Calibri Light"/>
              <a:cs typeface="Calibri Light"/>
            </a:endParaRPr>
          </a:p>
          <a:p>
            <a:endParaRPr lang="el-GR" sz="2600" dirty="0">
              <a:latin typeface="Calibri Light"/>
              <a:ea typeface="Calibri Light"/>
              <a:cs typeface="Calibri Light"/>
            </a:endParaRPr>
          </a:p>
        </p:txBody>
      </p:sp>
      <p:sp>
        <p:nvSpPr>
          <p:cNvPr id="2" name="Date Placeholder 1">
            <a:extLst>
              <a:ext uri="{FF2B5EF4-FFF2-40B4-BE49-F238E27FC236}">
                <a16:creationId xmlns:a16="http://schemas.microsoft.com/office/drawing/2014/main" id="{84251BE5-7C5F-BBED-4AF4-96CBE2859001}"/>
              </a:ext>
            </a:extLst>
          </p:cNvPr>
          <p:cNvSpPr>
            <a:spLocks noGrp="1"/>
          </p:cNvSpPr>
          <p:nvPr>
            <p:ph type="dt" sz="half" idx="10"/>
          </p:nvPr>
        </p:nvSpPr>
        <p:spPr/>
        <p:txBody>
          <a:bodyPr/>
          <a:lstStyle/>
          <a:p>
            <a:fld id="{A7D8CC27-DF95-4008-ACCD-53CAD2017724}" type="datetime1">
              <a:t>8/12/2024</a:t>
            </a:fld>
            <a:endParaRPr lang="en-US"/>
          </a:p>
        </p:txBody>
      </p:sp>
      <p:sp>
        <p:nvSpPr>
          <p:cNvPr id="3" name="Footer Placeholder 2">
            <a:extLst>
              <a:ext uri="{FF2B5EF4-FFF2-40B4-BE49-F238E27FC236}">
                <a16:creationId xmlns:a16="http://schemas.microsoft.com/office/drawing/2014/main" id="{F289533A-B671-C913-8F62-28F4922A0882}"/>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8D868204-E9DD-7EDB-4AC9-2996F1BB3BA7}"/>
              </a:ext>
            </a:extLst>
          </p:cNvPr>
          <p:cNvSpPr>
            <a:spLocks noGrp="1"/>
          </p:cNvSpPr>
          <p:nvPr>
            <p:ph type="sldNum" sz="quarter" idx="12"/>
          </p:nvPr>
        </p:nvSpPr>
        <p:spPr/>
        <p:txBody>
          <a:bodyPr/>
          <a:lstStyle/>
          <a:p>
            <a:fld id="{E30AF5A0-43BB-4336-8627-9123B9144D80}" type="slidenum">
              <a:rPr lang="en-US" dirty="0"/>
              <a:t>22</a:t>
            </a:fld>
            <a:endParaRPr lang="en-US"/>
          </a:p>
        </p:txBody>
      </p:sp>
      <p:pic>
        <p:nvPicPr>
          <p:cNvPr id="7" name="Picture 6" descr="A cellphone with a barbed wire behind it&#10;&#10;Description automatically generated">
            <a:extLst>
              <a:ext uri="{FF2B5EF4-FFF2-40B4-BE49-F238E27FC236}">
                <a16:creationId xmlns:a16="http://schemas.microsoft.com/office/drawing/2014/main" id="{8A8C0CC9-6FE5-5561-03D2-16F646CB05E6}"/>
              </a:ext>
            </a:extLst>
          </p:cNvPr>
          <p:cNvPicPr>
            <a:picLocks noChangeAspect="1"/>
          </p:cNvPicPr>
          <p:nvPr/>
        </p:nvPicPr>
        <p:blipFill>
          <a:blip r:embed="rId2"/>
          <a:stretch>
            <a:fillRect/>
          </a:stretch>
        </p:blipFill>
        <p:spPr>
          <a:xfrm>
            <a:off x="9246755" y="3644818"/>
            <a:ext cx="2802819" cy="1841852"/>
          </a:xfrm>
          <a:prstGeom prst="rect">
            <a:avLst/>
          </a:prstGeom>
        </p:spPr>
      </p:pic>
      <p:pic>
        <p:nvPicPr>
          <p:cNvPr id="8" name="Picture 7" descr="A pipe under water with text&#10;&#10;Description automatically generated">
            <a:extLst>
              <a:ext uri="{FF2B5EF4-FFF2-40B4-BE49-F238E27FC236}">
                <a16:creationId xmlns:a16="http://schemas.microsoft.com/office/drawing/2014/main" id="{6D306158-8C5F-ABD0-081A-2777E79628A0}"/>
              </a:ext>
            </a:extLst>
          </p:cNvPr>
          <p:cNvPicPr>
            <a:picLocks noChangeAspect="1"/>
          </p:cNvPicPr>
          <p:nvPr/>
        </p:nvPicPr>
        <p:blipFill>
          <a:blip r:embed="rId3"/>
          <a:stretch>
            <a:fillRect/>
          </a:stretch>
        </p:blipFill>
        <p:spPr>
          <a:xfrm>
            <a:off x="9242712" y="1455016"/>
            <a:ext cx="2809841" cy="1842218"/>
          </a:xfrm>
          <a:prstGeom prst="rect">
            <a:avLst/>
          </a:prstGeom>
        </p:spPr>
      </p:pic>
    </p:spTree>
    <p:extLst>
      <p:ext uri="{BB962C8B-B14F-4D97-AF65-F5344CB8AC3E}">
        <p14:creationId xmlns:p14="http://schemas.microsoft.com/office/powerpoint/2010/main" val="734860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A15393-570A-3E0D-71E8-19ABEAC54471}"/>
              </a:ext>
            </a:extLst>
          </p:cNvPr>
          <p:cNvSpPr>
            <a:spLocks noGrp="1"/>
          </p:cNvSpPr>
          <p:nvPr>
            <p:ph type="title"/>
          </p:nvPr>
        </p:nvSpPr>
        <p:spPr>
          <a:xfrm>
            <a:off x="111164" y="1945"/>
            <a:ext cx="11970849" cy="637785"/>
          </a:xfrm>
        </p:spPr>
        <p:txBody>
          <a:bodyPr vert="horz" lIns="91440" tIns="45720" rIns="91440" bIns="45720" rtlCol="0" anchor="t">
            <a:noAutofit/>
          </a:bodyPr>
          <a:lstStyle/>
          <a:p>
            <a:pPr algn="ctr"/>
            <a:r>
              <a:rPr lang="el-GR" b="1" i="1" dirty="0">
                <a:latin typeface="Calibri Light"/>
                <a:ea typeface="Calibri Light"/>
                <a:cs typeface="Calibri Light"/>
              </a:rPr>
              <a:t>Σχέσεις ρωσιασ-ουκρανιασ </a:t>
            </a:r>
            <a:endParaRPr lang="el-GR" dirty="0"/>
          </a:p>
        </p:txBody>
      </p:sp>
      <p:sp>
        <p:nvSpPr>
          <p:cNvPr id="3" name="Θέση περιεχομένου 2">
            <a:extLst>
              <a:ext uri="{FF2B5EF4-FFF2-40B4-BE49-F238E27FC236}">
                <a16:creationId xmlns:a16="http://schemas.microsoft.com/office/drawing/2014/main" id="{5FABDB65-CBC7-1CD7-8656-721BA1154522}"/>
              </a:ext>
            </a:extLst>
          </p:cNvPr>
          <p:cNvSpPr>
            <a:spLocks noGrp="1"/>
          </p:cNvSpPr>
          <p:nvPr>
            <p:ph idx="1"/>
          </p:nvPr>
        </p:nvSpPr>
        <p:spPr>
          <a:xfrm>
            <a:off x="111164" y="769127"/>
            <a:ext cx="11970848" cy="5591406"/>
          </a:xfrm>
        </p:spPr>
        <p:txBody>
          <a:bodyPr vert="horz" lIns="91440" tIns="45720" rIns="91440" bIns="45720" rtlCol="0" anchor="t">
            <a:normAutofit/>
          </a:bodyPr>
          <a:lstStyle/>
          <a:p>
            <a:pPr marL="0" indent="0">
              <a:buNone/>
            </a:pPr>
            <a:r>
              <a:rPr lang="el-GR" sz="2400" b="1" i="1" u="sng">
                <a:latin typeface="Calibri Light"/>
                <a:ea typeface="Calibri Light"/>
                <a:cs typeface="Calibri Light"/>
              </a:rPr>
              <a:t>Η Ανεξαρτησία της Ουκρανίας (1991)</a:t>
            </a:r>
            <a:endParaRPr lang="el-GR" sz="2400" i="1" u="sng">
              <a:latin typeface="Calibri Light"/>
              <a:ea typeface="Calibri Light"/>
              <a:cs typeface="Calibri Light"/>
            </a:endParaRPr>
          </a:p>
          <a:p>
            <a:r>
              <a:rPr lang="el-GR" b="1">
                <a:latin typeface="Calibri Light"/>
                <a:ea typeface="+mn-lt"/>
                <a:cs typeface="+mn-lt"/>
              </a:rPr>
              <a:t>1991</a:t>
            </a:r>
            <a:r>
              <a:rPr lang="el-GR">
                <a:latin typeface="Calibri Light"/>
                <a:ea typeface="+mn-lt"/>
                <a:cs typeface="+mn-lt"/>
              </a:rPr>
              <a:t>: Με την κατάρρευση της Σοβιετικής Ένωσης, η Ουκρανία κήρυξε την ανεξαρτησία της την 24η Αυγούστου 1991, μετά από δημοψήφισμα, όπου το 90% των Ουκρανών ψήφισαν υπέρ της ανεξαρτησίας. Η Ρωσία αναγνώρισε την ανεξαρτησία της Ουκρανίας</a:t>
            </a:r>
          </a:p>
          <a:p>
            <a:r>
              <a:rPr lang="el-GR">
                <a:latin typeface="Calibri Light"/>
                <a:ea typeface="+mn-lt"/>
                <a:cs typeface="+mn-lt"/>
              </a:rPr>
              <a:t>Οι σχέσεις τους παρέμειναν τεταμένες λόγω των γεωπολιτικών και οικονομικών διαφορών.</a:t>
            </a:r>
            <a:endParaRPr lang="el-GR">
              <a:latin typeface="Calibri Light"/>
              <a:ea typeface="Calibri Light"/>
              <a:cs typeface="Calibri Light"/>
            </a:endParaRPr>
          </a:p>
          <a:p>
            <a:pPr>
              <a:buNone/>
            </a:pPr>
            <a:r>
              <a:rPr lang="el-GR" sz="2400" b="1" i="1" u="sng">
                <a:latin typeface="Calibri Light"/>
                <a:ea typeface="Calibri Light"/>
                <a:cs typeface="Calibri Light"/>
              </a:rPr>
              <a:t>Η Περίοδος Μετά την Ανεξαρτησία (1991-2013)</a:t>
            </a:r>
            <a:endParaRPr lang="el-GR" sz="2400" i="1" u="sng">
              <a:latin typeface="Calibri Light"/>
              <a:ea typeface="Calibri Light"/>
              <a:cs typeface="Calibri Light"/>
            </a:endParaRPr>
          </a:p>
          <a:p>
            <a:pPr>
              <a:buFont typeface="Arial"/>
              <a:buChar char="•"/>
            </a:pPr>
            <a:r>
              <a:rPr lang="el-GR">
                <a:latin typeface="Calibri Light"/>
                <a:ea typeface="+mn-lt"/>
                <a:cs typeface="+mn-lt"/>
              </a:rPr>
              <a:t>Η Ουκρανία προσπαθούσε να ισορροπήσει ανάμεσα στη Δύση και τη Ρωσία. Η Ρωσία ήθελε την Ουκρανία να παραμείνει υπό την επιρροή της, ενώ η Ουκρανία προσπαθούσε να ενισχύσει τις σχέσεις της με την Ευρωπαϊκή Ένωση και το ΝΑΤΟ.</a:t>
            </a:r>
            <a:endParaRPr lang="el-GR">
              <a:latin typeface="Calibri Light"/>
              <a:ea typeface="Calibri Light"/>
              <a:cs typeface="Calibri Light"/>
            </a:endParaRPr>
          </a:p>
          <a:p>
            <a:pPr>
              <a:buFont typeface="Arial"/>
              <a:buChar char="•"/>
            </a:pPr>
            <a:r>
              <a:rPr lang="el-GR">
                <a:latin typeface="Calibri Light"/>
                <a:ea typeface="+mn-lt"/>
                <a:cs typeface="+mn-lt"/>
              </a:rPr>
              <a:t>Το 2004, η Ουκρανία πέρασε από την </a:t>
            </a:r>
            <a:r>
              <a:rPr lang="el-GR" b="1">
                <a:latin typeface="Calibri Light"/>
                <a:ea typeface="+mn-lt"/>
                <a:cs typeface="+mn-lt"/>
              </a:rPr>
              <a:t>Πορτοκαλί Επανάσταση</a:t>
            </a:r>
            <a:r>
              <a:rPr lang="el-GR">
                <a:latin typeface="Calibri Light"/>
                <a:ea typeface="+mn-lt"/>
                <a:cs typeface="+mn-lt"/>
              </a:rPr>
              <a:t>, όπου οι διαδηλωτές αντέδρασαν σε εκλογική νοθεία υπέρ του </a:t>
            </a:r>
            <a:r>
              <a:rPr lang="el-GR" err="1">
                <a:latin typeface="Calibri Light"/>
                <a:ea typeface="+mn-lt"/>
                <a:cs typeface="+mn-lt"/>
              </a:rPr>
              <a:t>φιλορωσικού</a:t>
            </a:r>
            <a:r>
              <a:rPr lang="el-GR">
                <a:latin typeface="Calibri Light"/>
                <a:ea typeface="+mn-lt"/>
                <a:cs typeface="+mn-lt"/>
              </a:rPr>
              <a:t> υποψηφίου Βίκτορ </a:t>
            </a:r>
            <a:r>
              <a:rPr lang="el-GR" err="1">
                <a:latin typeface="Calibri Light"/>
                <a:ea typeface="+mn-lt"/>
                <a:cs typeface="+mn-lt"/>
              </a:rPr>
              <a:t>Γιανουκόβιτς</a:t>
            </a:r>
            <a:r>
              <a:rPr lang="el-GR">
                <a:latin typeface="Calibri Light"/>
                <a:ea typeface="+mn-lt"/>
                <a:cs typeface="+mn-lt"/>
              </a:rPr>
              <a:t>.</a:t>
            </a:r>
          </a:p>
          <a:p>
            <a:pPr>
              <a:buFont typeface="Arial"/>
              <a:buChar char="•"/>
            </a:pPr>
            <a:r>
              <a:rPr lang="el-GR">
                <a:latin typeface="Calibri Light"/>
                <a:ea typeface="+mn-lt"/>
                <a:cs typeface="+mn-lt"/>
              </a:rPr>
              <a:t> Μετά την επανάσταση, η Ουκρανία προσπάθησε να κινηθεί πιο προς τη Δύση, προκαλώντας την αντίδραση της Ρωσίας.</a:t>
            </a:r>
            <a:endParaRPr lang="el-GR">
              <a:latin typeface="Calibri Light"/>
              <a:ea typeface="Calibri Light"/>
              <a:cs typeface="Calibri Light"/>
            </a:endParaRPr>
          </a:p>
          <a:p>
            <a:pPr marL="0" indent="0">
              <a:buNone/>
            </a:pPr>
            <a:endParaRPr lang="el-GR">
              <a:latin typeface="Calibri Light"/>
              <a:ea typeface="Calibri Light"/>
              <a:cs typeface="Calibri Light"/>
            </a:endParaRPr>
          </a:p>
          <a:p>
            <a:endParaRPr lang="el-GR">
              <a:latin typeface="Calibri Light"/>
              <a:ea typeface="Calibri Light"/>
              <a:cs typeface="Calibri Light"/>
            </a:endParaRPr>
          </a:p>
        </p:txBody>
      </p:sp>
      <p:sp>
        <p:nvSpPr>
          <p:cNvPr id="4" name="Θέση ημερομηνίας 3">
            <a:extLst>
              <a:ext uri="{FF2B5EF4-FFF2-40B4-BE49-F238E27FC236}">
                <a16:creationId xmlns:a16="http://schemas.microsoft.com/office/drawing/2014/main" id="{387F0572-C55E-4BFD-7C2B-FD1C98CED82F}"/>
              </a:ext>
            </a:extLst>
          </p:cNvPr>
          <p:cNvSpPr>
            <a:spLocks noGrp="1"/>
          </p:cNvSpPr>
          <p:nvPr>
            <p:ph type="dt" sz="half" idx="10"/>
          </p:nvPr>
        </p:nvSpPr>
        <p:spPr/>
        <p:txBody>
          <a:bodyPr/>
          <a:lstStyle/>
          <a:p>
            <a:fld id="{31431CF4-1045-49CF-BEA5-1E71142F77CD}" type="datetime1">
              <a:t>8/12/2024</a:t>
            </a:fld>
            <a:endParaRPr lang="en-US"/>
          </a:p>
        </p:txBody>
      </p:sp>
      <p:sp>
        <p:nvSpPr>
          <p:cNvPr id="5" name="Θέση υποσέλιδου 4">
            <a:extLst>
              <a:ext uri="{FF2B5EF4-FFF2-40B4-BE49-F238E27FC236}">
                <a16:creationId xmlns:a16="http://schemas.microsoft.com/office/drawing/2014/main" id="{A8265BBE-CB74-7A7D-5FE4-73D683A85DA1}"/>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1A46F545-E8AE-18F8-93F5-AD81FA214F0F}"/>
              </a:ext>
            </a:extLst>
          </p:cNvPr>
          <p:cNvSpPr>
            <a:spLocks noGrp="1"/>
          </p:cNvSpPr>
          <p:nvPr>
            <p:ph type="sldNum" sz="quarter" idx="12"/>
          </p:nvPr>
        </p:nvSpPr>
        <p:spPr/>
        <p:txBody>
          <a:bodyPr/>
          <a:lstStyle/>
          <a:p>
            <a:fld id="{E30AF5A0-43BB-4336-8627-9123B9144D80}" type="slidenum">
              <a:rPr lang="en-US" dirty="0"/>
              <a:t>23</a:t>
            </a:fld>
            <a:endParaRPr lang="en-US"/>
          </a:p>
        </p:txBody>
      </p:sp>
    </p:spTree>
    <p:extLst>
      <p:ext uri="{BB962C8B-B14F-4D97-AF65-F5344CB8AC3E}">
        <p14:creationId xmlns:p14="http://schemas.microsoft.com/office/powerpoint/2010/main" val="2917437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3E030E-E001-AAF2-1F2C-76A23AD597A5}"/>
              </a:ext>
            </a:extLst>
          </p:cNvPr>
          <p:cNvSpPr>
            <a:spLocks noGrp="1"/>
          </p:cNvSpPr>
          <p:nvPr>
            <p:ph type="title"/>
          </p:nvPr>
        </p:nvSpPr>
        <p:spPr>
          <a:xfrm>
            <a:off x="-3855" y="1946"/>
            <a:ext cx="11913340" cy="652162"/>
          </a:xfrm>
        </p:spPr>
        <p:txBody>
          <a:bodyPr>
            <a:normAutofit fontScale="90000"/>
          </a:bodyPr>
          <a:lstStyle/>
          <a:p>
            <a:pPr algn="ctr"/>
            <a:r>
              <a:rPr lang="el-GR" b="1" i="1" dirty="0">
                <a:latin typeface="Calibri Light"/>
                <a:ea typeface="Calibri Light"/>
                <a:cs typeface="Calibri Light"/>
              </a:rPr>
              <a:t>Σχέσεις ρωσιασ-ουκρανιασ</a:t>
            </a:r>
          </a:p>
        </p:txBody>
      </p:sp>
      <p:sp>
        <p:nvSpPr>
          <p:cNvPr id="3" name="Θέση περιεχομένου 2">
            <a:extLst>
              <a:ext uri="{FF2B5EF4-FFF2-40B4-BE49-F238E27FC236}">
                <a16:creationId xmlns:a16="http://schemas.microsoft.com/office/drawing/2014/main" id="{F053A65B-33F7-15F4-B2A5-A6B9C9E476C7}"/>
              </a:ext>
            </a:extLst>
          </p:cNvPr>
          <p:cNvSpPr>
            <a:spLocks noGrp="1"/>
          </p:cNvSpPr>
          <p:nvPr>
            <p:ph idx="1"/>
          </p:nvPr>
        </p:nvSpPr>
        <p:spPr>
          <a:xfrm>
            <a:off x="12271" y="830718"/>
            <a:ext cx="8431882" cy="5706425"/>
          </a:xfrm>
        </p:spPr>
        <p:txBody>
          <a:bodyPr vert="horz" lIns="91440" tIns="45720" rIns="91440" bIns="45720" rtlCol="0" anchor="t">
            <a:normAutofit fontScale="92500" lnSpcReduction="20000"/>
          </a:bodyPr>
          <a:lstStyle/>
          <a:p>
            <a:pPr marL="0" indent="0">
              <a:buNone/>
            </a:pPr>
            <a:r>
              <a:rPr lang="el-GR" b="1" i="1" u="sng">
                <a:latin typeface="Calibri Light"/>
                <a:ea typeface="Calibri Light"/>
                <a:cs typeface="Calibri Light"/>
              </a:rPr>
              <a:t>Η Κρίση του 2014 και η Ρωσική Επέμβαση</a:t>
            </a:r>
            <a:endParaRPr lang="el-GR" i="1" u="sng">
              <a:latin typeface="Calibri Light"/>
              <a:ea typeface="Calibri Light"/>
              <a:cs typeface="Calibri Light"/>
            </a:endParaRPr>
          </a:p>
          <a:p>
            <a:pPr marL="342900" indent="-342900"/>
            <a:r>
              <a:rPr lang="el-GR" b="1">
                <a:latin typeface="Calibri Light"/>
                <a:ea typeface="+mn-lt"/>
                <a:cs typeface="+mn-lt"/>
              </a:rPr>
              <a:t>2014</a:t>
            </a:r>
            <a:r>
              <a:rPr lang="el-GR">
                <a:latin typeface="Calibri Light"/>
                <a:ea typeface="+mn-lt"/>
                <a:cs typeface="+mn-lt"/>
              </a:rPr>
              <a:t>: Η κρίση στην Ουκρανία κορυφώθηκε με την ανατροπή του </a:t>
            </a:r>
            <a:r>
              <a:rPr lang="el-GR" err="1">
                <a:latin typeface="Calibri Light"/>
                <a:ea typeface="+mn-lt"/>
                <a:cs typeface="+mn-lt"/>
              </a:rPr>
              <a:t>φιλορώσου</a:t>
            </a:r>
            <a:r>
              <a:rPr lang="el-GR">
                <a:latin typeface="Calibri Light"/>
                <a:ea typeface="+mn-lt"/>
                <a:cs typeface="+mn-lt"/>
              </a:rPr>
              <a:t> προέδρου Βίκτορ </a:t>
            </a:r>
            <a:r>
              <a:rPr lang="el-GR" err="1">
                <a:latin typeface="Calibri Light"/>
                <a:ea typeface="+mn-lt"/>
                <a:cs typeface="+mn-lt"/>
              </a:rPr>
              <a:t>Γιανουκόβιτς</a:t>
            </a:r>
            <a:r>
              <a:rPr lang="el-GR">
                <a:latin typeface="Calibri Light"/>
                <a:ea typeface="+mn-lt"/>
                <a:cs typeface="+mn-lt"/>
              </a:rPr>
              <a:t> κατά τη διάρκεια των διαδηλώσεων της </a:t>
            </a:r>
            <a:r>
              <a:rPr lang="el-GR" b="1">
                <a:latin typeface="Calibri Light"/>
                <a:ea typeface="+mn-lt"/>
                <a:cs typeface="+mn-lt"/>
              </a:rPr>
              <a:t>Ευρωπαϊκής Επανάστασης (</a:t>
            </a:r>
            <a:r>
              <a:rPr lang="el-GR" b="1" err="1">
                <a:latin typeface="Calibri Light"/>
                <a:ea typeface="+mn-lt"/>
                <a:cs typeface="+mn-lt"/>
              </a:rPr>
              <a:t>Euromaidan</a:t>
            </a:r>
            <a:r>
              <a:rPr lang="el-GR" b="1">
                <a:latin typeface="Calibri Light"/>
                <a:ea typeface="+mn-lt"/>
                <a:cs typeface="+mn-lt"/>
              </a:rPr>
              <a:t>)</a:t>
            </a:r>
            <a:r>
              <a:rPr lang="el-GR">
                <a:latin typeface="Calibri Light"/>
                <a:ea typeface="+mn-lt"/>
                <a:cs typeface="+mn-lt"/>
              </a:rPr>
              <a:t>. Οι διαδηλωτές ζητούσαν στενότερους δεσμούς με την Ευρωπαϊκή Ένωση.</a:t>
            </a:r>
            <a:endParaRPr lang="el-GR">
              <a:latin typeface="Calibri Light"/>
              <a:ea typeface="Calibri Light"/>
              <a:cs typeface="Calibri Light"/>
            </a:endParaRPr>
          </a:p>
          <a:p>
            <a:r>
              <a:rPr lang="el-GR">
                <a:latin typeface="Calibri Light"/>
                <a:ea typeface="+mn-lt"/>
                <a:cs typeface="+mn-lt"/>
              </a:rPr>
              <a:t>Η Ρωσία αντέδρασε με την προσάρτηση της Κριμαίας το Μάρτιο του 2014 και με τη στήριξη των αυτονομιστών στην ανατολική Ουκρανία (</a:t>
            </a:r>
            <a:r>
              <a:rPr lang="el-GR" err="1">
                <a:latin typeface="Calibri Light"/>
                <a:ea typeface="+mn-lt"/>
                <a:cs typeface="+mn-lt"/>
              </a:rPr>
              <a:t>Λουχάνσκ</a:t>
            </a:r>
            <a:r>
              <a:rPr lang="el-GR">
                <a:latin typeface="Calibri Light"/>
                <a:ea typeface="+mn-lt"/>
                <a:cs typeface="+mn-lt"/>
              </a:rPr>
              <a:t> και </a:t>
            </a:r>
            <a:r>
              <a:rPr lang="el-GR" err="1">
                <a:latin typeface="Calibri Light"/>
                <a:ea typeface="+mn-lt"/>
                <a:cs typeface="+mn-lt"/>
              </a:rPr>
              <a:t>Ντονιέτσκ</a:t>
            </a:r>
            <a:r>
              <a:rPr lang="el-GR">
                <a:latin typeface="Calibri Light"/>
                <a:ea typeface="+mn-lt"/>
                <a:cs typeface="+mn-lt"/>
              </a:rPr>
              <a:t>), που εξελίχθηκε σε ένοπλη σύγκρουση με την Ουκρανία.</a:t>
            </a:r>
            <a:endParaRPr lang="el-GR">
              <a:latin typeface="Calibri Light"/>
              <a:ea typeface="Calibri Light"/>
              <a:cs typeface="Calibri Light"/>
            </a:endParaRPr>
          </a:p>
          <a:p>
            <a:r>
              <a:rPr lang="el-GR">
                <a:latin typeface="Calibri Light"/>
                <a:ea typeface="+mn-lt"/>
                <a:cs typeface="+mn-lt"/>
              </a:rPr>
              <a:t>Η Ρωσία υπέστη διεθνείς κυρώσεις για την προσάρτηση της Κριμαίας και την υποστήριξη των </a:t>
            </a:r>
            <a:r>
              <a:rPr lang="el-GR" err="1">
                <a:latin typeface="Calibri Light"/>
                <a:ea typeface="+mn-lt"/>
                <a:cs typeface="+mn-lt"/>
              </a:rPr>
              <a:t>φιλορώσων</a:t>
            </a:r>
            <a:r>
              <a:rPr lang="el-GR">
                <a:latin typeface="Calibri Light"/>
                <a:ea typeface="+mn-lt"/>
                <a:cs typeface="+mn-lt"/>
              </a:rPr>
              <a:t> αυτονομιστών στην Ουκρανία.</a:t>
            </a:r>
            <a:endParaRPr lang="el-GR">
              <a:latin typeface="Calibri Light"/>
              <a:ea typeface="Calibri Light"/>
              <a:cs typeface="Calibri Light"/>
            </a:endParaRPr>
          </a:p>
          <a:p>
            <a:pPr>
              <a:buNone/>
            </a:pPr>
            <a:r>
              <a:rPr lang="el-GR" b="1" i="1" u="sng">
                <a:latin typeface="Calibri Light"/>
                <a:ea typeface="Calibri Light"/>
                <a:cs typeface="Calibri Light"/>
              </a:rPr>
              <a:t>Η Σύγκρουση στην Ανατολική Ουκρανία (2014-2022)</a:t>
            </a:r>
          </a:p>
          <a:p>
            <a:pPr>
              <a:buFont typeface="Arial"/>
              <a:buChar char="•"/>
            </a:pPr>
            <a:r>
              <a:rPr lang="el-GR">
                <a:latin typeface="Calibri Light"/>
                <a:ea typeface="+mn-lt"/>
                <a:cs typeface="+mn-lt"/>
              </a:rPr>
              <a:t>Από το 2014 έως το 2022, η Ρωσία συνέχισε να υποστηρίζει τους αυτονομιστές στην ανατολική Ουκρανία, ενώ η Ουκρανία διεξήγαγε έναν πόλεμο για να ανακαταλάβει τα εδάφη. Παρά τις συμφωνίες του </a:t>
            </a:r>
            <a:r>
              <a:rPr lang="el-GR" err="1">
                <a:latin typeface="Calibri Light"/>
                <a:ea typeface="+mn-lt"/>
                <a:cs typeface="+mn-lt"/>
              </a:rPr>
              <a:t>Μινσκ</a:t>
            </a:r>
            <a:r>
              <a:rPr lang="el-GR">
                <a:latin typeface="Calibri Light"/>
                <a:ea typeface="+mn-lt"/>
                <a:cs typeface="+mn-lt"/>
              </a:rPr>
              <a:t> (2015), η σύγκρουση παρέμεινε σε κατάσταση παγωμένου πολέμου με περιοδικές εκρήξεις βίας.</a:t>
            </a:r>
            <a:endParaRPr lang="el-GR">
              <a:latin typeface="Calibri Light"/>
              <a:ea typeface="Calibri Light"/>
              <a:cs typeface="Calibri Light"/>
            </a:endParaRPr>
          </a:p>
          <a:p>
            <a:pPr>
              <a:buFont typeface="Arial"/>
              <a:buChar char="•"/>
            </a:pPr>
            <a:r>
              <a:rPr lang="el-GR">
                <a:latin typeface="Calibri Light"/>
                <a:ea typeface="+mn-lt"/>
                <a:cs typeface="+mn-lt"/>
              </a:rPr>
              <a:t>Η Ρωσία δεν αναγνώρισε επίσημα την εμπλοκή της στην περιοχή, αλλά ενίσχυσε τη στρατιωτική παρουσία και την υποστήριξη στους αυτονομιστές.</a:t>
            </a:r>
            <a:endParaRPr lang="el-GR">
              <a:latin typeface="Calibri Light"/>
              <a:ea typeface="Calibri Light"/>
              <a:cs typeface="Calibri Light"/>
            </a:endParaRPr>
          </a:p>
          <a:p>
            <a:pPr marL="0" indent="0">
              <a:buNone/>
            </a:pPr>
            <a:endParaRPr lang="el-GR">
              <a:latin typeface="Calibri Light"/>
              <a:ea typeface="Calibri Light"/>
              <a:cs typeface="Calibri Light"/>
            </a:endParaRPr>
          </a:p>
        </p:txBody>
      </p:sp>
      <p:sp>
        <p:nvSpPr>
          <p:cNvPr id="4" name="Θέση ημερομηνίας 3">
            <a:extLst>
              <a:ext uri="{FF2B5EF4-FFF2-40B4-BE49-F238E27FC236}">
                <a16:creationId xmlns:a16="http://schemas.microsoft.com/office/drawing/2014/main" id="{5FCE7504-DC1E-2B19-81C9-7C0AFBD280EB}"/>
              </a:ext>
            </a:extLst>
          </p:cNvPr>
          <p:cNvSpPr>
            <a:spLocks noGrp="1"/>
          </p:cNvSpPr>
          <p:nvPr>
            <p:ph type="dt" sz="half" idx="10"/>
          </p:nvPr>
        </p:nvSpPr>
        <p:spPr/>
        <p:txBody>
          <a:bodyPr/>
          <a:lstStyle/>
          <a:p>
            <a:fld id="{CA1AF43C-D720-454C-A778-ACBD565BDDCF}" type="datetime1">
              <a:t>8/12/2024</a:t>
            </a:fld>
            <a:endParaRPr lang="en-US"/>
          </a:p>
        </p:txBody>
      </p:sp>
      <p:sp>
        <p:nvSpPr>
          <p:cNvPr id="5" name="Θέση υποσέλιδου 4">
            <a:extLst>
              <a:ext uri="{FF2B5EF4-FFF2-40B4-BE49-F238E27FC236}">
                <a16:creationId xmlns:a16="http://schemas.microsoft.com/office/drawing/2014/main" id="{5BA39977-57F5-2A04-B988-A1DC36FFA762}"/>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4554A022-1834-1FB8-B812-FE1D9C68C5D5}"/>
              </a:ext>
            </a:extLst>
          </p:cNvPr>
          <p:cNvSpPr>
            <a:spLocks noGrp="1"/>
          </p:cNvSpPr>
          <p:nvPr>
            <p:ph type="sldNum" sz="quarter" idx="12"/>
          </p:nvPr>
        </p:nvSpPr>
        <p:spPr/>
        <p:txBody>
          <a:bodyPr/>
          <a:lstStyle/>
          <a:p>
            <a:fld id="{E30AF5A0-43BB-4336-8627-9123B9144D80}" type="slidenum">
              <a:rPr lang="en-US" dirty="0"/>
              <a:t>24</a:t>
            </a:fld>
            <a:endParaRPr lang="en-US"/>
          </a:p>
        </p:txBody>
      </p:sp>
      <p:pic>
        <p:nvPicPr>
          <p:cNvPr id="7" name="Εικόνα 6" descr="Εικόνα που περιέχει ζωγραφική, τέχνη&#10;&#10;Περιγραφή που δημιουργήθηκε αυτόματα">
            <a:extLst>
              <a:ext uri="{FF2B5EF4-FFF2-40B4-BE49-F238E27FC236}">
                <a16:creationId xmlns:a16="http://schemas.microsoft.com/office/drawing/2014/main" id="{0B555830-F62F-D44F-BE08-4A8D4D9AF98C}"/>
              </a:ext>
            </a:extLst>
          </p:cNvPr>
          <p:cNvPicPr>
            <a:picLocks noChangeAspect="1"/>
          </p:cNvPicPr>
          <p:nvPr/>
        </p:nvPicPr>
        <p:blipFill>
          <a:blip r:embed="rId2"/>
          <a:stretch>
            <a:fillRect/>
          </a:stretch>
        </p:blipFill>
        <p:spPr>
          <a:xfrm>
            <a:off x="8334581" y="1711015"/>
            <a:ext cx="3754287" cy="2986895"/>
          </a:xfrm>
          <a:prstGeom prst="rect">
            <a:avLst/>
          </a:prstGeom>
        </p:spPr>
      </p:pic>
    </p:spTree>
    <p:extLst>
      <p:ext uri="{BB962C8B-B14F-4D97-AF65-F5344CB8AC3E}">
        <p14:creationId xmlns:p14="http://schemas.microsoft.com/office/powerpoint/2010/main" val="311001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018C06-2EFF-6DC2-FCD0-66FDC2597C9F}"/>
              </a:ext>
            </a:extLst>
          </p:cNvPr>
          <p:cNvSpPr>
            <a:spLocks noGrp="1"/>
          </p:cNvSpPr>
          <p:nvPr>
            <p:ph type="title"/>
          </p:nvPr>
        </p:nvSpPr>
        <p:spPr>
          <a:xfrm>
            <a:off x="111164" y="1945"/>
            <a:ext cx="11985226" cy="637786"/>
          </a:xfrm>
        </p:spPr>
        <p:txBody>
          <a:bodyPr vert="horz" lIns="91440" tIns="45720" rIns="91440" bIns="45720" rtlCol="0" anchor="t">
            <a:noAutofit/>
          </a:bodyPr>
          <a:lstStyle/>
          <a:p>
            <a:pPr algn="ctr"/>
            <a:r>
              <a:rPr lang="el-GR" sz="3600" b="1" i="1" dirty="0">
                <a:latin typeface="Calibri Light"/>
                <a:ea typeface="Calibri Light"/>
                <a:cs typeface="Calibri Light"/>
              </a:rPr>
              <a:t>Σχέσεις ρωσιασ-ουκρανιασ</a:t>
            </a:r>
          </a:p>
        </p:txBody>
      </p:sp>
      <p:sp>
        <p:nvSpPr>
          <p:cNvPr id="3" name="Θέση περιεχομένου 2">
            <a:extLst>
              <a:ext uri="{FF2B5EF4-FFF2-40B4-BE49-F238E27FC236}">
                <a16:creationId xmlns:a16="http://schemas.microsoft.com/office/drawing/2014/main" id="{576BC52D-2879-8CAE-A38E-FA2CE05F928A}"/>
              </a:ext>
            </a:extLst>
          </p:cNvPr>
          <p:cNvSpPr>
            <a:spLocks noGrp="1"/>
          </p:cNvSpPr>
          <p:nvPr>
            <p:ph idx="1"/>
          </p:nvPr>
        </p:nvSpPr>
        <p:spPr>
          <a:xfrm>
            <a:off x="-472" y="810143"/>
            <a:ext cx="9455232" cy="5390972"/>
          </a:xfrm>
        </p:spPr>
        <p:txBody>
          <a:bodyPr vert="horz" lIns="91440" tIns="45720" rIns="91440" bIns="45720" rtlCol="0" anchor="t">
            <a:normAutofit fontScale="92500" lnSpcReduction="20000"/>
          </a:bodyPr>
          <a:lstStyle/>
          <a:p>
            <a:pPr marL="0" indent="0">
              <a:buNone/>
            </a:pPr>
            <a:r>
              <a:rPr lang="el-GR" b="1" i="1" u="sng">
                <a:latin typeface="Calibri Light"/>
                <a:ea typeface="Calibri Light"/>
                <a:cs typeface="Calibri Light"/>
              </a:rPr>
              <a:t>Η Ρωσική Εισβολή στην Ουκρανία (2022)</a:t>
            </a:r>
            <a:endParaRPr lang="el-GR" i="1" u="sng">
              <a:latin typeface="Calibri Light"/>
              <a:ea typeface="Calibri Light"/>
              <a:cs typeface="Calibri Light"/>
            </a:endParaRPr>
          </a:p>
          <a:p>
            <a:r>
              <a:rPr lang="el-GR" b="1">
                <a:latin typeface="Calibri Light"/>
                <a:ea typeface="+mn-lt"/>
                <a:cs typeface="+mn-lt"/>
              </a:rPr>
              <a:t>Φεβρουάριος 2022</a:t>
            </a:r>
            <a:r>
              <a:rPr lang="el-GR">
                <a:latin typeface="Calibri Light"/>
                <a:ea typeface="+mn-lt"/>
                <a:cs typeface="+mn-lt"/>
              </a:rPr>
              <a:t>: Η Ρωσία ξεκίνησε μια πλήρους κλίμακας στρατιωτική εισβολή στην Ουκρανία, προκαλώντας τη διεθνή καταδίκη και τη στήριξη της Ουκρανίας από τη Δύση. </a:t>
            </a:r>
          </a:p>
          <a:p>
            <a:r>
              <a:rPr lang="el-GR">
                <a:latin typeface="Calibri Light"/>
                <a:ea typeface="+mn-lt"/>
                <a:cs typeface="+mn-lt"/>
              </a:rPr>
              <a:t>Η Ρωσία κατηγορεί την Ουκρανία για υποκίνηση εχθρότητας προς τη Ρωσία και προσέγγιση του ΝΑΤΟ, ενώ η Ουκρανία αναφέρει ότι η Ρωσία επιδιώκει την αποσταθεροποίηση της περιοχής.</a:t>
            </a:r>
            <a:endParaRPr lang="el-GR">
              <a:latin typeface="Calibri Light"/>
              <a:ea typeface="Calibri Light"/>
              <a:cs typeface="Calibri Light"/>
            </a:endParaRPr>
          </a:p>
          <a:p>
            <a:r>
              <a:rPr lang="el-GR">
                <a:latin typeface="Calibri Light"/>
                <a:ea typeface="+mn-lt"/>
                <a:cs typeface="+mn-lt"/>
              </a:rPr>
              <a:t>Η εισβολή είχε σοβαρές ανθρωπιστικές συνέπειες και οδήγησε σε εκατοντάδες χιλιάδες θύματα και εκατομμύρια πρόσφυγες. Οι κυρώσεις κατά της Ρωσίας αυξήθηκαν σημαντικά, ενώ η Ουκρανία έλαβε σημαντική στρατιωτική και οικονομική βοήθεια από τη Δύση.</a:t>
            </a:r>
            <a:endParaRPr lang="el-GR">
              <a:latin typeface="Calibri Light"/>
              <a:ea typeface="Calibri Light"/>
              <a:cs typeface="Calibri Light"/>
            </a:endParaRPr>
          </a:p>
          <a:p>
            <a:r>
              <a:rPr lang="el-GR">
                <a:latin typeface="Calibri Light"/>
                <a:ea typeface="+mn-lt"/>
                <a:cs typeface="+mn-lt"/>
              </a:rPr>
              <a:t>Η σύγκρουση συνεχίζεται με αμφίρροπες μάχες, με τη Ρωσία να έχει καταλάβει σημαντικά εδάφη στην ανατολική και νότια Ουκρανία, αλλά η Ουκρανία προχώρησε σε αντεπίθεση με την υποστήριξη δυτικών όπλων.</a:t>
            </a:r>
            <a:endParaRPr lang="el-GR">
              <a:latin typeface="Calibri Light"/>
              <a:ea typeface="Calibri Light"/>
              <a:cs typeface="Calibri Light"/>
            </a:endParaRPr>
          </a:p>
          <a:p>
            <a:pPr marL="0" indent="0">
              <a:buNone/>
            </a:pPr>
            <a:r>
              <a:rPr lang="el-GR" b="1" i="1" u="sng">
                <a:latin typeface="Calibri Light"/>
                <a:ea typeface="Calibri Light"/>
                <a:cs typeface="Calibri Light"/>
              </a:rPr>
              <a:t>Η Παρούσα Κατάσταση (2024)</a:t>
            </a:r>
            <a:endParaRPr lang="el-GR" i="1" u="sng">
              <a:latin typeface="Calibri Light"/>
              <a:ea typeface="Calibri Light"/>
              <a:cs typeface="Calibri Light"/>
            </a:endParaRPr>
          </a:p>
          <a:p>
            <a:r>
              <a:rPr lang="el-GR">
                <a:latin typeface="Calibri Light"/>
                <a:ea typeface="+mn-lt"/>
                <a:cs typeface="+mn-lt"/>
              </a:rPr>
              <a:t>Η σύγκρουση παραμένει σε πλήρη ανάπτυξη, με συνεχείς μάχες στο πεδίο. Η διεθνής κοινότητα συνεχίζει να επιβάλει κυρώσεις κατά της Ρωσίας και παρέχει στρατιωτική βοήθεια στην Ουκρανία, ενώ οι προσπάθειες για επίτευξη ειρηνικής συμφωνίας είναι περιορισμένες.</a:t>
            </a:r>
            <a:endParaRPr lang="el-GR">
              <a:latin typeface="Calibri Light"/>
              <a:ea typeface="Calibri Light"/>
              <a:cs typeface="Calibri Light"/>
            </a:endParaRPr>
          </a:p>
          <a:p>
            <a:endParaRPr lang="el-GR">
              <a:latin typeface="Calibri Light"/>
              <a:ea typeface="Calibri Light"/>
              <a:cs typeface="Calibri Light"/>
            </a:endParaRPr>
          </a:p>
        </p:txBody>
      </p:sp>
      <p:sp>
        <p:nvSpPr>
          <p:cNvPr id="4" name="Θέση ημερομηνίας 3">
            <a:extLst>
              <a:ext uri="{FF2B5EF4-FFF2-40B4-BE49-F238E27FC236}">
                <a16:creationId xmlns:a16="http://schemas.microsoft.com/office/drawing/2014/main" id="{74BD03FF-172E-8FFA-2207-9EDF0F6C701B}"/>
              </a:ext>
            </a:extLst>
          </p:cNvPr>
          <p:cNvSpPr>
            <a:spLocks noGrp="1"/>
          </p:cNvSpPr>
          <p:nvPr>
            <p:ph type="dt" sz="half" idx="10"/>
          </p:nvPr>
        </p:nvSpPr>
        <p:spPr/>
        <p:txBody>
          <a:bodyPr/>
          <a:lstStyle/>
          <a:p>
            <a:fld id="{AF092942-2192-4878-A741-9AEBCF5170E8}" type="datetime1">
              <a:t>8/12/2024</a:t>
            </a:fld>
            <a:endParaRPr lang="en-US"/>
          </a:p>
        </p:txBody>
      </p:sp>
      <p:sp>
        <p:nvSpPr>
          <p:cNvPr id="5" name="Θέση υποσέλιδου 4">
            <a:extLst>
              <a:ext uri="{FF2B5EF4-FFF2-40B4-BE49-F238E27FC236}">
                <a16:creationId xmlns:a16="http://schemas.microsoft.com/office/drawing/2014/main" id="{11F7820C-A629-6DA0-644B-DCB0F521AC93}"/>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DB7DBA7E-626F-7466-34D8-C405C7B08CDB}"/>
              </a:ext>
            </a:extLst>
          </p:cNvPr>
          <p:cNvSpPr>
            <a:spLocks noGrp="1"/>
          </p:cNvSpPr>
          <p:nvPr>
            <p:ph type="sldNum" sz="quarter" idx="12"/>
          </p:nvPr>
        </p:nvSpPr>
        <p:spPr/>
        <p:txBody>
          <a:bodyPr/>
          <a:lstStyle/>
          <a:p>
            <a:fld id="{E30AF5A0-43BB-4336-8627-9123B9144D80}" type="slidenum">
              <a:rPr lang="en-US" dirty="0"/>
              <a:t>25</a:t>
            </a:fld>
            <a:endParaRPr lang="en-US"/>
          </a:p>
        </p:txBody>
      </p:sp>
      <p:pic>
        <p:nvPicPr>
          <p:cNvPr id="7" name="Εικόνα 6" descr="Εικόνα που περιέχει μπογιά, παιδική τέχνη, ζωγραφική, τέχνη&#10;&#10;Περιγραφή που δημιουργήθηκε αυτόματα">
            <a:extLst>
              <a:ext uri="{FF2B5EF4-FFF2-40B4-BE49-F238E27FC236}">
                <a16:creationId xmlns:a16="http://schemas.microsoft.com/office/drawing/2014/main" id="{4DFCEA2A-8DA2-A7CE-313D-7936BCF9DD26}"/>
              </a:ext>
            </a:extLst>
          </p:cNvPr>
          <p:cNvPicPr>
            <a:picLocks noChangeAspect="1"/>
          </p:cNvPicPr>
          <p:nvPr/>
        </p:nvPicPr>
        <p:blipFill>
          <a:blip r:embed="rId2"/>
          <a:srcRect l="8889" t="5901" r="-162" b="502"/>
          <a:stretch/>
        </p:blipFill>
        <p:spPr>
          <a:xfrm>
            <a:off x="9235229" y="1714722"/>
            <a:ext cx="2952221" cy="2675310"/>
          </a:xfrm>
          <a:prstGeom prst="rect">
            <a:avLst/>
          </a:prstGeom>
        </p:spPr>
      </p:pic>
    </p:spTree>
    <p:extLst>
      <p:ext uri="{BB962C8B-B14F-4D97-AF65-F5344CB8AC3E}">
        <p14:creationId xmlns:p14="http://schemas.microsoft.com/office/powerpoint/2010/main" val="2035023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DDB8D12-734A-904C-1A43-2937D57BFD20}"/>
              </a:ext>
            </a:extLst>
          </p:cNvPr>
          <p:cNvSpPr>
            <a:spLocks noGrp="1"/>
          </p:cNvSpPr>
          <p:nvPr>
            <p:ph idx="1"/>
          </p:nvPr>
        </p:nvSpPr>
        <p:spPr>
          <a:xfrm>
            <a:off x="4252842" y="1131807"/>
            <a:ext cx="7938213" cy="6035342"/>
          </a:xfrm>
        </p:spPr>
        <p:txBody>
          <a:bodyPr vert="horz" lIns="91440" tIns="45720" rIns="91440" bIns="45720" rtlCol="0" anchor="t">
            <a:noAutofit/>
          </a:bodyPr>
          <a:lstStyle/>
          <a:p>
            <a:pPr marL="0" indent="0">
              <a:buNone/>
            </a:pPr>
            <a:endParaRPr lang="el-GR" sz="1400" b="1">
              <a:latin typeface="Calibri Light"/>
              <a:ea typeface="+mn-lt"/>
              <a:cs typeface="+mn-lt"/>
            </a:endParaRPr>
          </a:p>
          <a:p>
            <a:pPr marL="0" indent="0">
              <a:buNone/>
            </a:pPr>
            <a:r>
              <a:rPr lang="el-GR" sz="1800">
                <a:latin typeface="Calibri Light"/>
                <a:ea typeface="+mn-lt"/>
                <a:cs typeface="+mn-lt"/>
              </a:rPr>
              <a:t>Ο</a:t>
            </a:r>
            <a:r>
              <a:rPr lang="el-GR">
                <a:latin typeface="Calibri Light"/>
                <a:ea typeface="+mn-lt"/>
                <a:cs typeface="+mn-lt"/>
              </a:rPr>
              <a:t>ι κυρώσεις της Ευρωπαϊκής Ένωσης (Ε.Ε.) κατά της Ρωσίας ξεκίνησαν το 2014 μετά την προσάρτηση της Κριμαίας και έχουν επεκταθεί σημαντικά από το 2022, λόγω της εισβολής στην Ουκρανία.</a:t>
            </a:r>
            <a:endParaRPr lang="el-GR">
              <a:latin typeface="Calibri Light"/>
              <a:ea typeface="Calibri Light"/>
              <a:cs typeface="Calibri Light"/>
            </a:endParaRPr>
          </a:p>
          <a:p>
            <a:pPr marL="0" indent="0">
              <a:buNone/>
            </a:pPr>
            <a:r>
              <a:rPr lang="el-GR" b="1" u="sng">
                <a:latin typeface="Calibri Light"/>
                <a:ea typeface="Calibri Light"/>
                <a:cs typeface="Calibri Light"/>
              </a:rPr>
              <a:t>Κυρώσεις λόγω της Κριμαίας (2014):</a:t>
            </a:r>
          </a:p>
          <a:p>
            <a:r>
              <a:rPr lang="el-GR" b="1">
                <a:latin typeface="Calibri Light"/>
                <a:ea typeface="+mn-lt"/>
                <a:cs typeface="+mn-lt"/>
              </a:rPr>
              <a:t>Πολιτικές κυρώσεις:</a:t>
            </a:r>
            <a:endParaRPr lang="el-GR" b="1">
              <a:latin typeface="Calibri Light"/>
              <a:ea typeface="Calibri Light"/>
              <a:cs typeface="Calibri Light"/>
            </a:endParaRPr>
          </a:p>
          <a:p>
            <a:pPr marL="457200" lvl="1" indent="0">
              <a:buNone/>
            </a:pPr>
            <a:r>
              <a:rPr lang="el-GR" sz="2000">
                <a:latin typeface="Calibri Light"/>
                <a:ea typeface="+mn-lt"/>
                <a:cs typeface="+mn-lt"/>
              </a:rPr>
              <a:t>-Απαγόρευση ταξιδιών και πάγωμα περιουσιακών στοιχείων για Ρώσους και Ουκρανούς αξιωματούχους που συνδέονται με την προσάρτηση της Κριμαίας.</a:t>
            </a:r>
            <a:endParaRPr lang="el-GR" sz="2000">
              <a:latin typeface="Calibri Light"/>
              <a:ea typeface="Calibri Light"/>
              <a:cs typeface="Calibri Light"/>
            </a:endParaRPr>
          </a:p>
          <a:p>
            <a:pPr marL="457200" lvl="1" indent="0">
              <a:buNone/>
            </a:pPr>
            <a:r>
              <a:rPr lang="el-GR" sz="2000">
                <a:latin typeface="Calibri Light"/>
                <a:ea typeface="+mn-lt"/>
                <a:cs typeface="+mn-lt"/>
              </a:rPr>
              <a:t>-Μη αναγνώριση της προσάρτησης της Κριμαίας και της Σεβαστούπολης μέσω περιορισμών σε επενδύσεις, εμπόριο και τουριστικές δραστηριότητες. </a:t>
            </a:r>
            <a:endParaRPr lang="el-GR" sz="2000">
              <a:latin typeface="Calibri Light"/>
              <a:ea typeface="Calibri Light"/>
              <a:cs typeface="Calibri Light"/>
            </a:endParaRPr>
          </a:p>
        </p:txBody>
      </p:sp>
      <p:sp>
        <p:nvSpPr>
          <p:cNvPr id="4" name="Θέση ημερομηνίας 3">
            <a:extLst>
              <a:ext uri="{FF2B5EF4-FFF2-40B4-BE49-F238E27FC236}">
                <a16:creationId xmlns:a16="http://schemas.microsoft.com/office/drawing/2014/main" id="{DCCF8780-C5A0-CE2F-76B2-F120BAF92A34}"/>
              </a:ext>
            </a:extLst>
          </p:cNvPr>
          <p:cNvSpPr>
            <a:spLocks noGrp="1"/>
          </p:cNvSpPr>
          <p:nvPr>
            <p:ph type="dt" sz="half" idx="10"/>
          </p:nvPr>
        </p:nvSpPr>
        <p:spPr/>
        <p:txBody>
          <a:bodyPr/>
          <a:lstStyle/>
          <a:p>
            <a:fld id="{27D0E369-EA18-4611-983E-4CD152149BA7}" type="datetime1">
              <a:t>8/12/2024</a:t>
            </a:fld>
            <a:endParaRPr lang="en-US"/>
          </a:p>
        </p:txBody>
      </p:sp>
      <p:sp>
        <p:nvSpPr>
          <p:cNvPr id="5" name="Θέση υποσέλιδου 4">
            <a:extLst>
              <a:ext uri="{FF2B5EF4-FFF2-40B4-BE49-F238E27FC236}">
                <a16:creationId xmlns:a16="http://schemas.microsoft.com/office/drawing/2014/main" id="{8446B0E0-44D0-6827-0AC7-EB3E2F8AF733}"/>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7CB27D32-F30D-9CF7-1572-376043030A51}"/>
              </a:ext>
            </a:extLst>
          </p:cNvPr>
          <p:cNvSpPr>
            <a:spLocks noGrp="1"/>
          </p:cNvSpPr>
          <p:nvPr>
            <p:ph type="sldNum" sz="quarter" idx="12"/>
          </p:nvPr>
        </p:nvSpPr>
        <p:spPr/>
        <p:txBody>
          <a:bodyPr/>
          <a:lstStyle/>
          <a:p>
            <a:fld id="{E30AF5A0-43BB-4336-8627-9123B9144D80}" type="slidenum">
              <a:rPr lang="en-US" dirty="0"/>
              <a:t>26</a:t>
            </a:fld>
            <a:endParaRPr lang="en-US"/>
          </a:p>
        </p:txBody>
      </p:sp>
      <p:sp>
        <p:nvSpPr>
          <p:cNvPr id="2" name="TextBox 1">
            <a:extLst>
              <a:ext uri="{FF2B5EF4-FFF2-40B4-BE49-F238E27FC236}">
                <a16:creationId xmlns:a16="http://schemas.microsoft.com/office/drawing/2014/main" id="{41D00C2C-7A20-B6C4-7E2C-C7E23BDF422D}"/>
              </a:ext>
            </a:extLst>
          </p:cNvPr>
          <p:cNvSpPr txBox="1"/>
          <p:nvPr/>
        </p:nvSpPr>
        <p:spPr>
          <a:xfrm>
            <a:off x="353432" y="119379"/>
            <a:ext cx="114903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3600" b="1" i="1" dirty="0">
                <a:latin typeface="Calibri Light"/>
                <a:ea typeface="Calibri Light"/>
                <a:cs typeface="Calibri Light"/>
              </a:rPr>
              <a:t>ΚΥΡΩΣΕΙΣ Ε.Ε. ΠΡΟΣ ΡΩΣΙΑ</a:t>
            </a:r>
            <a:endParaRPr lang="el-GR" sz="3600" dirty="0"/>
          </a:p>
        </p:txBody>
      </p:sp>
      <p:pic>
        <p:nvPicPr>
          <p:cNvPr id="7" name="Εικόνα 6" descr="Η Ιστορία της Κριμαίας - Αφιέρωμα - Σαν Σήμερα .gr">
            <a:extLst>
              <a:ext uri="{FF2B5EF4-FFF2-40B4-BE49-F238E27FC236}">
                <a16:creationId xmlns:a16="http://schemas.microsoft.com/office/drawing/2014/main" id="{2A421B89-025E-A196-D7D1-2424080FB5DF}"/>
              </a:ext>
            </a:extLst>
          </p:cNvPr>
          <p:cNvPicPr>
            <a:picLocks noChangeAspect="1"/>
          </p:cNvPicPr>
          <p:nvPr/>
        </p:nvPicPr>
        <p:blipFill>
          <a:blip r:embed="rId2"/>
          <a:stretch>
            <a:fillRect/>
          </a:stretch>
        </p:blipFill>
        <p:spPr>
          <a:xfrm>
            <a:off x="197224" y="1380276"/>
            <a:ext cx="3852580" cy="4097447"/>
          </a:xfrm>
          <a:prstGeom prst="rect">
            <a:avLst/>
          </a:prstGeom>
        </p:spPr>
      </p:pic>
    </p:spTree>
    <p:extLst>
      <p:ext uri="{BB962C8B-B14F-4D97-AF65-F5344CB8AC3E}">
        <p14:creationId xmlns:p14="http://schemas.microsoft.com/office/powerpoint/2010/main" val="58368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E1B6A3-949C-125E-AC7B-496A44007C97}"/>
              </a:ext>
            </a:extLst>
          </p:cNvPr>
          <p:cNvSpPr>
            <a:spLocks noGrp="1"/>
          </p:cNvSpPr>
          <p:nvPr>
            <p:ph type="title"/>
          </p:nvPr>
        </p:nvSpPr>
        <p:spPr>
          <a:xfrm>
            <a:off x="566164" y="3214"/>
            <a:ext cx="10691265" cy="1001236"/>
          </a:xfrm>
        </p:spPr>
        <p:txBody>
          <a:bodyPr/>
          <a:lstStyle/>
          <a:p>
            <a:pPr algn="ctr"/>
            <a:r>
              <a:rPr lang="el-GR" b="1" i="1">
                <a:latin typeface="Calibri Light"/>
                <a:ea typeface="Calibri Light"/>
                <a:cs typeface="Calibri Light"/>
              </a:rPr>
              <a:t>ΚΥΡΩΣΕΙΣ Ε.Ε. ΠΡΟΣ ΡΩΣΙΑ</a:t>
            </a:r>
            <a:endParaRPr lang="el-GR"/>
          </a:p>
        </p:txBody>
      </p:sp>
      <p:sp>
        <p:nvSpPr>
          <p:cNvPr id="3" name="Θέση περιεχομένου 2">
            <a:extLst>
              <a:ext uri="{FF2B5EF4-FFF2-40B4-BE49-F238E27FC236}">
                <a16:creationId xmlns:a16="http://schemas.microsoft.com/office/drawing/2014/main" id="{872E22C4-44C9-1D9A-DDF5-DB69BBAF6F3C}"/>
              </a:ext>
            </a:extLst>
          </p:cNvPr>
          <p:cNvSpPr>
            <a:spLocks noGrp="1"/>
          </p:cNvSpPr>
          <p:nvPr>
            <p:ph idx="1"/>
          </p:nvPr>
        </p:nvSpPr>
        <p:spPr>
          <a:xfrm>
            <a:off x="711840" y="1004450"/>
            <a:ext cx="10680060" cy="4924764"/>
          </a:xfrm>
        </p:spPr>
        <p:txBody>
          <a:bodyPr vert="horz" lIns="91440" tIns="45720" rIns="91440" bIns="45720" rtlCol="0" anchor="t">
            <a:normAutofit/>
          </a:bodyPr>
          <a:lstStyle/>
          <a:p>
            <a:r>
              <a:rPr lang="el-GR" b="1">
                <a:latin typeface="Calibri Light"/>
                <a:ea typeface="+mn-lt"/>
                <a:cs typeface="+mn-lt"/>
              </a:rPr>
              <a:t>Οικονομικές κυρώσεις:</a:t>
            </a:r>
            <a:endParaRPr lang="el-GR" b="1">
              <a:latin typeface="Calibri Light"/>
              <a:ea typeface="Calibri Light"/>
              <a:cs typeface="Calibri Light"/>
            </a:endParaRPr>
          </a:p>
          <a:p>
            <a:pPr marL="0" indent="0">
              <a:buNone/>
            </a:pPr>
            <a:r>
              <a:rPr lang="el-GR">
                <a:latin typeface="Calibri Light"/>
                <a:ea typeface="+mn-lt"/>
                <a:cs typeface="+mn-lt"/>
              </a:rPr>
              <a:t>-Περιορισμοί στον χρηματοπιστωτικό τομέα, απαγόρευση πρόσβασης σε κεφάλαια για τις μεγαλύτερες ρωσικές τράπεζες και εταιρείες.</a:t>
            </a:r>
            <a:endParaRPr lang="el-GR">
              <a:latin typeface="Calibri Light"/>
              <a:ea typeface="Calibri Light"/>
              <a:cs typeface="Calibri Light"/>
            </a:endParaRPr>
          </a:p>
          <a:p>
            <a:pPr marL="0" indent="0">
              <a:buNone/>
            </a:pPr>
            <a:r>
              <a:rPr lang="el-GR">
                <a:latin typeface="Calibri Light"/>
                <a:ea typeface="+mn-lt"/>
                <a:cs typeface="+mn-lt"/>
              </a:rPr>
              <a:t>-Απαγόρευση εξαγωγών και εισαγωγών τεχνολογίας για την ανάπτυξη και εξόρυξη φυσικών πόρων, όπως το πετρέλαιο και το φυσικό αέριο, στη Ρωσία.</a:t>
            </a:r>
            <a:endParaRPr lang="el-GR">
              <a:latin typeface="Calibri Light"/>
              <a:ea typeface="Calibri Light"/>
              <a:cs typeface="Calibri Light"/>
            </a:endParaRPr>
          </a:p>
          <a:p>
            <a:pPr marL="0" indent="0">
              <a:buNone/>
            </a:pPr>
            <a:r>
              <a:rPr lang="el-GR">
                <a:latin typeface="Calibri Light"/>
                <a:ea typeface="+mn-lt"/>
                <a:cs typeface="+mn-lt"/>
              </a:rPr>
              <a:t>-Απαγόρευση εξαγωγής υψηλής τεχνολογίας και εξοπλισμού για τον τομέα της ενέργειας, ειδικά για την εξόρυξη σε θαλάσσιους  χώρους.</a:t>
            </a:r>
            <a:endParaRPr lang="el-GR">
              <a:latin typeface="Calibri Light"/>
              <a:ea typeface="Calibri Light"/>
              <a:cs typeface="Calibri Light"/>
            </a:endParaRPr>
          </a:p>
          <a:p>
            <a:r>
              <a:rPr lang="el-GR" b="1">
                <a:latin typeface="Calibri Light"/>
                <a:ea typeface="+mn-lt"/>
                <a:cs typeface="+mn-lt"/>
              </a:rPr>
              <a:t>Εμπορικές κυρώσεις:</a:t>
            </a:r>
            <a:endParaRPr lang="el-GR" b="1">
              <a:latin typeface="Calibri Light"/>
              <a:ea typeface="Calibri Light"/>
              <a:cs typeface="Calibri Light"/>
            </a:endParaRPr>
          </a:p>
          <a:p>
            <a:pPr marL="0" indent="0">
              <a:buNone/>
            </a:pPr>
            <a:r>
              <a:rPr lang="el-GR">
                <a:latin typeface="Calibri Light"/>
                <a:ea typeface="+mn-lt"/>
                <a:cs typeface="+mn-lt"/>
              </a:rPr>
              <a:t>-Απαγόρευση εισαγωγής και εξαγωγής προϊόντων από την Κριμαία στην ΕΕ.</a:t>
            </a:r>
            <a:endParaRPr lang="el-GR">
              <a:latin typeface="Calibri Light"/>
              <a:ea typeface="Calibri Light"/>
              <a:cs typeface="Calibri Light"/>
            </a:endParaRPr>
          </a:p>
          <a:p>
            <a:pPr marL="0" indent="0">
              <a:buNone/>
            </a:pPr>
            <a:r>
              <a:rPr lang="el-GR">
                <a:latin typeface="Calibri Light"/>
                <a:ea typeface="+mn-lt"/>
                <a:cs typeface="+mn-lt"/>
              </a:rPr>
              <a:t>-Περιορισμοί στις εμπορικές σχέσεις με την Κριμαία, απαγορεύοντας τις εμπορικές συναλλαγές που αφορούσαν προϊόντα ή υπηρεσίες που παράγονταν εκεί.</a:t>
            </a:r>
            <a:endParaRPr lang="el-GR">
              <a:latin typeface="Calibri Light"/>
              <a:ea typeface="Calibri Light"/>
              <a:cs typeface="Calibri Light"/>
            </a:endParaRPr>
          </a:p>
          <a:p>
            <a:endParaRPr lang="el-GR">
              <a:latin typeface="Calibri Light"/>
              <a:ea typeface="Calibri Light"/>
              <a:cs typeface="Calibri Light"/>
            </a:endParaRPr>
          </a:p>
        </p:txBody>
      </p:sp>
      <p:sp>
        <p:nvSpPr>
          <p:cNvPr id="4" name="Θέση ημερομηνίας 3">
            <a:extLst>
              <a:ext uri="{FF2B5EF4-FFF2-40B4-BE49-F238E27FC236}">
                <a16:creationId xmlns:a16="http://schemas.microsoft.com/office/drawing/2014/main" id="{CCAE403C-B64E-C045-6817-31C45DDDDAAD}"/>
              </a:ext>
            </a:extLst>
          </p:cNvPr>
          <p:cNvSpPr>
            <a:spLocks noGrp="1"/>
          </p:cNvSpPr>
          <p:nvPr>
            <p:ph type="dt" sz="half" idx="10"/>
          </p:nvPr>
        </p:nvSpPr>
        <p:spPr/>
        <p:txBody>
          <a:bodyPr/>
          <a:lstStyle/>
          <a:p>
            <a:fld id="{26695B28-8AA9-4962-B1E7-8912190F09AD}" type="datetime1">
              <a:t>8/12/2024</a:t>
            </a:fld>
            <a:endParaRPr lang="en-US"/>
          </a:p>
        </p:txBody>
      </p:sp>
      <p:sp>
        <p:nvSpPr>
          <p:cNvPr id="5" name="Θέση υποσέλιδου 4">
            <a:extLst>
              <a:ext uri="{FF2B5EF4-FFF2-40B4-BE49-F238E27FC236}">
                <a16:creationId xmlns:a16="http://schemas.microsoft.com/office/drawing/2014/main" id="{AFBA55F3-13D5-A64F-BAFB-C15C92FAD8CF}"/>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4E7EDD8A-6F4F-710C-C486-8710097627BB}"/>
              </a:ext>
            </a:extLst>
          </p:cNvPr>
          <p:cNvSpPr>
            <a:spLocks noGrp="1"/>
          </p:cNvSpPr>
          <p:nvPr>
            <p:ph type="sldNum" sz="quarter" idx="12"/>
          </p:nvPr>
        </p:nvSpPr>
        <p:spPr/>
        <p:txBody>
          <a:bodyPr/>
          <a:lstStyle/>
          <a:p>
            <a:fld id="{E30AF5A0-43BB-4336-8627-9123B9144D80}" type="slidenum">
              <a:rPr lang="en-US" dirty="0"/>
              <a:t>27</a:t>
            </a:fld>
            <a:endParaRPr lang="en-US"/>
          </a:p>
        </p:txBody>
      </p:sp>
    </p:spTree>
    <p:extLst>
      <p:ext uri="{BB962C8B-B14F-4D97-AF65-F5344CB8AC3E}">
        <p14:creationId xmlns:p14="http://schemas.microsoft.com/office/powerpoint/2010/main" val="4158623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C744CA-D685-62BD-61E2-1742930B32D7}"/>
              </a:ext>
            </a:extLst>
          </p:cNvPr>
          <p:cNvSpPr>
            <a:spLocks noGrp="1"/>
          </p:cNvSpPr>
          <p:nvPr>
            <p:ph type="title"/>
          </p:nvPr>
        </p:nvSpPr>
        <p:spPr>
          <a:xfrm>
            <a:off x="711841" y="2911"/>
            <a:ext cx="10691265" cy="575413"/>
          </a:xfrm>
        </p:spPr>
        <p:txBody>
          <a:bodyPr>
            <a:normAutofit fontScale="90000"/>
          </a:bodyPr>
          <a:lstStyle/>
          <a:p>
            <a:pPr algn="ctr"/>
            <a:r>
              <a:rPr lang="el-GR" b="1" i="1" dirty="0">
                <a:latin typeface="Calibri Light"/>
                <a:ea typeface="Calibri Light"/>
                <a:cs typeface="Calibri Light"/>
              </a:rPr>
              <a:t>Κυρώσεις Ε.Ε. ΠΡΟς ΡΩΣΙΑ</a:t>
            </a:r>
            <a:endParaRPr lang="el-GR" dirty="0"/>
          </a:p>
        </p:txBody>
      </p:sp>
      <p:sp>
        <p:nvSpPr>
          <p:cNvPr id="3" name="Θέση περιεχομένου 2">
            <a:extLst>
              <a:ext uri="{FF2B5EF4-FFF2-40B4-BE49-F238E27FC236}">
                <a16:creationId xmlns:a16="http://schemas.microsoft.com/office/drawing/2014/main" id="{259DDD46-E9F3-FCB9-3B47-A4C56FD2B980}"/>
              </a:ext>
            </a:extLst>
          </p:cNvPr>
          <p:cNvSpPr>
            <a:spLocks noGrp="1"/>
          </p:cNvSpPr>
          <p:nvPr>
            <p:ph idx="1"/>
          </p:nvPr>
        </p:nvSpPr>
        <p:spPr>
          <a:xfrm>
            <a:off x="252096" y="1133773"/>
            <a:ext cx="8852893" cy="5216116"/>
          </a:xfrm>
        </p:spPr>
        <p:txBody>
          <a:bodyPr vert="horz" lIns="91440" tIns="45720" rIns="91440" bIns="45720" rtlCol="0" anchor="t">
            <a:noAutofit/>
          </a:bodyPr>
          <a:lstStyle/>
          <a:p>
            <a:pPr marL="0" indent="0">
              <a:buNone/>
            </a:pPr>
            <a:r>
              <a:rPr lang="el-GR" b="1" u="sng">
                <a:latin typeface="Calibri Light"/>
                <a:ea typeface="Calibri Light"/>
                <a:cs typeface="Calibri Light"/>
              </a:rPr>
              <a:t>Κυρώσεις λόγω της εισβολής στην Ουκρανία (2022-2023):</a:t>
            </a:r>
            <a:endParaRPr lang="el-GR" b="1">
              <a:latin typeface="Calibri Light"/>
              <a:ea typeface="Calibri Light"/>
              <a:cs typeface="Calibri Light"/>
            </a:endParaRPr>
          </a:p>
          <a:p>
            <a:r>
              <a:rPr lang="el-GR">
                <a:latin typeface="Calibri Light"/>
                <a:ea typeface="Calibri Light"/>
                <a:cs typeface="Calibri Light"/>
              </a:rPr>
              <a:t>Εμπάργκο όπλων και περιορισμοί εξαγωγών στρατιωτικού εξοπλισμού και προϊόντων διπλής χρήσης.</a:t>
            </a:r>
          </a:p>
          <a:p>
            <a:pPr lvl="1">
              <a:buFont typeface="Calibri" panose="020B0604020202020204" pitchFamily="34" charset="0"/>
              <a:buChar char="-"/>
            </a:pPr>
            <a:r>
              <a:rPr lang="el-GR" sz="2000">
                <a:latin typeface="Calibri Light"/>
                <a:ea typeface="Calibri Light"/>
                <a:cs typeface="Calibri Light"/>
              </a:rPr>
              <a:t>Απαγόρευση εξαγωγής τεχνολογιών που μπορεί να χρησιμοποιηθούν για στρατιωτικούς σκοπούς, όπως ηλεκτρονικά εξαρτήματα και μηχανήματα.</a:t>
            </a:r>
          </a:p>
          <a:p>
            <a:r>
              <a:rPr lang="el-GR">
                <a:latin typeface="Calibri Light"/>
                <a:ea typeface="Calibri Light"/>
                <a:cs typeface="Calibri Light"/>
              </a:rPr>
              <a:t>Χρηματοοικονομικές κυρώσεις:</a:t>
            </a:r>
          </a:p>
          <a:p>
            <a:pPr lvl="1">
              <a:buFont typeface="Calibri" panose="020B0604020202020204" pitchFamily="34" charset="0"/>
              <a:buChar char="-"/>
            </a:pPr>
            <a:r>
              <a:rPr lang="el-GR" sz="2000">
                <a:latin typeface="Calibri Light"/>
                <a:ea typeface="Calibri Light"/>
                <a:cs typeface="Calibri Light"/>
              </a:rPr>
              <a:t>Αποκλεισμός ρωσικών τραπεζών από το σύστημα SWIFT.</a:t>
            </a:r>
          </a:p>
          <a:p>
            <a:pPr lvl="1">
              <a:buFont typeface="Calibri" panose="020B0604020202020204" pitchFamily="34" charset="0"/>
              <a:buChar char="-"/>
            </a:pPr>
            <a:r>
              <a:rPr lang="el-GR" sz="2000">
                <a:latin typeface="Calibri Light"/>
                <a:ea typeface="Calibri Light"/>
                <a:cs typeface="Calibri Light"/>
              </a:rPr>
              <a:t>Περιορισμός πρόσβασης σε χρηματοπιστωτικές αγορές της Ε.Ε.</a:t>
            </a:r>
          </a:p>
          <a:p>
            <a:r>
              <a:rPr lang="el-GR">
                <a:latin typeface="Calibri Light"/>
                <a:ea typeface="Calibri Light"/>
                <a:cs typeface="Calibri Light"/>
              </a:rPr>
              <a:t>Ενεργειακοί περιορισμοί:</a:t>
            </a:r>
          </a:p>
          <a:p>
            <a:pPr lvl="1">
              <a:buFont typeface="Calibri" panose="020B0604020202020204" pitchFamily="34" charset="0"/>
              <a:buChar char="-"/>
            </a:pPr>
            <a:r>
              <a:rPr lang="el-GR" sz="2000">
                <a:latin typeface="Calibri Light"/>
                <a:ea typeface="Calibri Light"/>
                <a:cs typeface="Calibri Light"/>
              </a:rPr>
              <a:t>Απαγόρευση εισαγωγής ρωσικού πετρελαίου και φυσικού αερίου.</a:t>
            </a:r>
          </a:p>
          <a:p>
            <a:pPr lvl="1">
              <a:buFont typeface="Calibri" panose="020B0604020202020204" pitchFamily="34" charset="0"/>
              <a:buChar char="-"/>
            </a:pPr>
            <a:r>
              <a:rPr lang="el-GR" sz="2000">
                <a:latin typeface="Calibri Light"/>
                <a:ea typeface="Calibri Light"/>
                <a:cs typeface="Calibri Light"/>
              </a:rPr>
              <a:t>Προοδευτικός περιορισμός εισαγωγής ρωσικών διαμαντιών και άλλων πρώτων υλών.</a:t>
            </a:r>
          </a:p>
          <a:p>
            <a:pPr marL="0" indent="0">
              <a:buNone/>
            </a:pPr>
            <a:endParaRPr lang="el-GR">
              <a:latin typeface="Calibri Light"/>
              <a:ea typeface="Calibri Light"/>
              <a:cs typeface="Calibri Light"/>
            </a:endParaRPr>
          </a:p>
        </p:txBody>
      </p:sp>
      <p:sp>
        <p:nvSpPr>
          <p:cNvPr id="4" name="Θέση ημερομηνίας 3">
            <a:extLst>
              <a:ext uri="{FF2B5EF4-FFF2-40B4-BE49-F238E27FC236}">
                <a16:creationId xmlns:a16="http://schemas.microsoft.com/office/drawing/2014/main" id="{4AB98079-4908-26F6-6DE1-146F97A856AB}"/>
              </a:ext>
            </a:extLst>
          </p:cNvPr>
          <p:cNvSpPr>
            <a:spLocks noGrp="1"/>
          </p:cNvSpPr>
          <p:nvPr>
            <p:ph type="dt" sz="half" idx="10"/>
          </p:nvPr>
        </p:nvSpPr>
        <p:spPr/>
        <p:txBody>
          <a:bodyPr/>
          <a:lstStyle/>
          <a:p>
            <a:fld id="{89940C0A-5CF8-4A52-9A07-8DD8E79E83E3}" type="datetime1">
              <a:t>8/12/2024</a:t>
            </a:fld>
            <a:endParaRPr lang="en-US"/>
          </a:p>
        </p:txBody>
      </p:sp>
      <p:sp>
        <p:nvSpPr>
          <p:cNvPr id="5" name="Θέση υποσέλιδου 4">
            <a:extLst>
              <a:ext uri="{FF2B5EF4-FFF2-40B4-BE49-F238E27FC236}">
                <a16:creationId xmlns:a16="http://schemas.microsoft.com/office/drawing/2014/main" id="{E040E5DC-4059-413E-B12F-CBB794C478AB}"/>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B4527A20-1B03-8A54-1688-B90286098877}"/>
              </a:ext>
            </a:extLst>
          </p:cNvPr>
          <p:cNvSpPr>
            <a:spLocks noGrp="1"/>
          </p:cNvSpPr>
          <p:nvPr>
            <p:ph type="sldNum" sz="quarter" idx="12"/>
          </p:nvPr>
        </p:nvSpPr>
        <p:spPr/>
        <p:txBody>
          <a:bodyPr/>
          <a:lstStyle/>
          <a:p>
            <a:fld id="{E30AF5A0-43BB-4336-8627-9123B9144D80}" type="slidenum">
              <a:rPr lang="en-US" dirty="0"/>
              <a:t>28</a:t>
            </a:fld>
            <a:endParaRPr lang="en-US"/>
          </a:p>
        </p:txBody>
      </p:sp>
      <p:pic>
        <p:nvPicPr>
          <p:cNvPr id="7" name="Εικόνα 6" descr="Ρωσία - Κυρώσεις: Ποιοι είναι οι μυστηριώδεις μεσάζοντες που τροφοδοτούν  την πολεμική μηχανή του Πούτιν | in.gr">
            <a:extLst>
              <a:ext uri="{FF2B5EF4-FFF2-40B4-BE49-F238E27FC236}">
                <a16:creationId xmlns:a16="http://schemas.microsoft.com/office/drawing/2014/main" id="{06B1B786-A647-049D-78BD-A08ABF69482F}"/>
              </a:ext>
            </a:extLst>
          </p:cNvPr>
          <p:cNvPicPr>
            <a:picLocks noChangeAspect="1"/>
          </p:cNvPicPr>
          <p:nvPr/>
        </p:nvPicPr>
        <p:blipFill>
          <a:blip r:embed="rId2"/>
          <a:stretch>
            <a:fillRect/>
          </a:stretch>
        </p:blipFill>
        <p:spPr>
          <a:xfrm>
            <a:off x="8499102" y="3767417"/>
            <a:ext cx="3564591" cy="2247900"/>
          </a:xfrm>
          <a:prstGeom prst="rect">
            <a:avLst/>
          </a:prstGeom>
        </p:spPr>
      </p:pic>
    </p:spTree>
    <p:extLst>
      <p:ext uri="{BB962C8B-B14F-4D97-AF65-F5344CB8AC3E}">
        <p14:creationId xmlns:p14="http://schemas.microsoft.com/office/powerpoint/2010/main" val="1975217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5F7BE4-E411-8899-932D-C82E014FA846}"/>
              </a:ext>
            </a:extLst>
          </p:cNvPr>
          <p:cNvSpPr>
            <a:spLocks noGrp="1"/>
          </p:cNvSpPr>
          <p:nvPr>
            <p:ph type="title"/>
          </p:nvPr>
        </p:nvSpPr>
        <p:spPr>
          <a:xfrm>
            <a:off x="566164" y="3213"/>
            <a:ext cx="10691265" cy="709883"/>
          </a:xfrm>
        </p:spPr>
        <p:txBody>
          <a:bodyPr/>
          <a:lstStyle/>
          <a:p>
            <a:pPr algn="ctr"/>
            <a:r>
              <a:rPr lang="el-GR" b="1" i="1" dirty="0">
                <a:latin typeface="Calibri Light"/>
                <a:ea typeface="Calibri Light"/>
                <a:cs typeface="Calibri Light"/>
              </a:rPr>
              <a:t>Κυρώσεις Ε.Ε. ΠΡΟΣ ΡΩΣΙΑ</a:t>
            </a:r>
            <a:endParaRPr lang="el-GR" dirty="0"/>
          </a:p>
        </p:txBody>
      </p:sp>
      <p:sp>
        <p:nvSpPr>
          <p:cNvPr id="3" name="Θέση περιεχομένου 2">
            <a:extLst>
              <a:ext uri="{FF2B5EF4-FFF2-40B4-BE49-F238E27FC236}">
                <a16:creationId xmlns:a16="http://schemas.microsoft.com/office/drawing/2014/main" id="{358DC0A2-A930-C996-B4A5-222B0BAA9965}"/>
              </a:ext>
            </a:extLst>
          </p:cNvPr>
          <p:cNvSpPr>
            <a:spLocks noGrp="1"/>
          </p:cNvSpPr>
          <p:nvPr>
            <p:ph idx="1"/>
          </p:nvPr>
        </p:nvSpPr>
        <p:spPr>
          <a:xfrm>
            <a:off x="5871" y="1351832"/>
            <a:ext cx="11811852" cy="5193705"/>
          </a:xfrm>
        </p:spPr>
        <p:txBody>
          <a:bodyPr vert="horz" lIns="91440" tIns="45720" rIns="91440" bIns="45720" rtlCol="0" anchor="ctr">
            <a:normAutofit/>
          </a:bodyPr>
          <a:lstStyle/>
          <a:p>
            <a:r>
              <a:rPr lang="el-GR" sz="2400" dirty="0">
                <a:latin typeface="Calibri Light"/>
                <a:ea typeface="Calibri Light"/>
                <a:cs typeface="Calibri Light"/>
              </a:rPr>
              <a:t>Εμπάργκο εισαγωγών και εξαγωγών:</a:t>
            </a:r>
            <a:endParaRPr lang="en-US" sz="2400" dirty="0">
              <a:latin typeface="Calibri Light"/>
              <a:ea typeface="Calibri Light"/>
              <a:cs typeface="Calibri Light"/>
            </a:endParaRPr>
          </a:p>
          <a:p>
            <a:pPr lvl="1">
              <a:buFont typeface="Calibri" panose="020B0604020202020204" pitchFamily="34" charset="0"/>
              <a:buChar char="-"/>
            </a:pPr>
            <a:r>
              <a:rPr lang="el-GR" sz="2400" dirty="0">
                <a:latin typeface="Calibri Light"/>
                <a:ea typeface="Calibri Light"/>
                <a:cs typeface="Calibri Light"/>
              </a:rPr>
              <a:t>Πλήρης απαγόρευση εισαγωγής ορισμένων ρωσικών προϊόντων, όπως άνθρακας, χάλυβας, τσιμέντο και καύσιμα.</a:t>
            </a:r>
            <a:endParaRPr lang="en-US" sz="2400" dirty="0">
              <a:latin typeface="Calibri Light"/>
              <a:ea typeface="Calibri Light"/>
              <a:cs typeface="Calibri Light"/>
            </a:endParaRPr>
          </a:p>
          <a:p>
            <a:pPr lvl="1">
              <a:buFont typeface="Calibri" panose="020B0604020202020204" pitchFamily="34" charset="0"/>
              <a:buChar char="-"/>
            </a:pPr>
            <a:r>
              <a:rPr lang="el-GR" sz="2400" dirty="0">
                <a:latin typeface="Calibri Light"/>
                <a:ea typeface="Calibri Light"/>
                <a:cs typeface="Calibri Light"/>
              </a:rPr>
              <a:t>Περιορισμοί στις εξαγωγές τεχνολογίας αιχμής και εξοπλισμού στις ρωσικές αγορές.</a:t>
            </a:r>
          </a:p>
          <a:p>
            <a:pPr marL="457200" lvl="1" indent="0">
              <a:buNone/>
            </a:pPr>
            <a:endParaRPr lang="el-GR" sz="2400">
              <a:latin typeface="Calibri Light"/>
              <a:ea typeface="Calibri Light"/>
              <a:cs typeface="Calibri Light"/>
            </a:endParaRPr>
          </a:p>
          <a:p>
            <a:r>
              <a:rPr lang="el-GR" sz="2400" dirty="0">
                <a:latin typeface="Calibri Light"/>
                <a:ea typeface="Calibri Light"/>
                <a:cs typeface="Calibri Light"/>
              </a:rPr>
              <a:t>Πολιτικά μέτρα:</a:t>
            </a:r>
            <a:endParaRPr lang="en-US" sz="2400" dirty="0">
              <a:latin typeface="Calibri Light"/>
              <a:ea typeface="Calibri Light"/>
              <a:cs typeface="Calibri Light"/>
            </a:endParaRPr>
          </a:p>
          <a:p>
            <a:pPr lvl="1">
              <a:buFont typeface="Calibri" panose="020B0604020202020204" pitchFamily="34" charset="0"/>
              <a:buChar char="-"/>
            </a:pPr>
            <a:r>
              <a:rPr lang="el-GR" sz="2400" dirty="0">
                <a:latin typeface="Calibri Light"/>
                <a:ea typeface="Calibri Light"/>
                <a:cs typeface="Calibri Light"/>
              </a:rPr>
              <a:t>Πάγωμα περιουσιακών στοιχείων Ρώσων ολιγαρκών και αξιωματούχων.</a:t>
            </a:r>
            <a:endParaRPr lang="en-US" sz="2400" dirty="0">
              <a:latin typeface="Calibri Light"/>
              <a:ea typeface="Calibri Light"/>
              <a:cs typeface="Calibri Light"/>
            </a:endParaRPr>
          </a:p>
          <a:p>
            <a:pPr lvl="1">
              <a:buFont typeface="Calibri" panose="020B0604020202020204" pitchFamily="34" charset="0"/>
              <a:buChar char="-"/>
            </a:pPr>
            <a:r>
              <a:rPr lang="el-GR" sz="2400" dirty="0">
                <a:latin typeface="Calibri Light"/>
                <a:ea typeface="Calibri Light"/>
                <a:cs typeface="Calibri Light"/>
              </a:rPr>
              <a:t>Απαγόρευση ρωσικών αεροπορικών εταιρειών να χρησιμοποιούν τον ευρωπαϊκό εναέριο χώρο.</a:t>
            </a:r>
            <a:endParaRPr lang="en-US" sz="2400" dirty="0">
              <a:latin typeface="Calibri Light"/>
              <a:ea typeface="Calibri Light"/>
              <a:cs typeface="Calibri Light"/>
            </a:endParaRPr>
          </a:p>
          <a:p>
            <a:pPr marL="457200" lvl="1" indent="0">
              <a:buNone/>
            </a:pPr>
            <a:endParaRPr lang="el-GR" sz="2400">
              <a:latin typeface="Calibri Light"/>
              <a:ea typeface="Calibri Light"/>
              <a:cs typeface="Calibri Light"/>
            </a:endParaRPr>
          </a:p>
          <a:p>
            <a:pPr marL="457200" lvl="1" indent="0">
              <a:buNone/>
            </a:pPr>
            <a:endParaRPr lang="en-US" sz="2400">
              <a:latin typeface="Calibri Light"/>
              <a:ea typeface="Calibri Light"/>
              <a:cs typeface="Calibri Light"/>
            </a:endParaRPr>
          </a:p>
        </p:txBody>
      </p:sp>
      <p:sp>
        <p:nvSpPr>
          <p:cNvPr id="4" name="Θέση ημερομηνίας 3">
            <a:extLst>
              <a:ext uri="{FF2B5EF4-FFF2-40B4-BE49-F238E27FC236}">
                <a16:creationId xmlns:a16="http://schemas.microsoft.com/office/drawing/2014/main" id="{4D4408F1-B5CF-0C36-3808-40E16ADE3932}"/>
              </a:ext>
            </a:extLst>
          </p:cNvPr>
          <p:cNvSpPr>
            <a:spLocks noGrp="1"/>
          </p:cNvSpPr>
          <p:nvPr>
            <p:ph type="dt" sz="half" idx="10"/>
          </p:nvPr>
        </p:nvSpPr>
        <p:spPr/>
        <p:txBody>
          <a:bodyPr/>
          <a:lstStyle/>
          <a:p>
            <a:fld id="{AA1024D7-C8F3-45A0-A7CE-208E9ACC52B3}" type="datetime1">
              <a:t>8/12/2024</a:t>
            </a:fld>
            <a:endParaRPr lang="en-US"/>
          </a:p>
        </p:txBody>
      </p:sp>
      <p:sp>
        <p:nvSpPr>
          <p:cNvPr id="5" name="Θέση υποσέλιδου 4">
            <a:extLst>
              <a:ext uri="{FF2B5EF4-FFF2-40B4-BE49-F238E27FC236}">
                <a16:creationId xmlns:a16="http://schemas.microsoft.com/office/drawing/2014/main" id="{71CC7B58-4E61-F8DD-CB1F-3ABFE0D629DF}"/>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AC49BE76-1BAA-07D8-FE69-FC3448AAF275}"/>
              </a:ext>
            </a:extLst>
          </p:cNvPr>
          <p:cNvSpPr>
            <a:spLocks noGrp="1"/>
          </p:cNvSpPr>
          <p:nvPr>
            <p:ph type="sldNum" sz="quarter" idx="12"/>
          </p:nvPr>
        </p:nvSpPr>
        <p:spPr/>
        <p:txBody>
          <a:bodyPr/>
          <a:lstStyle/>
          <a:p>
            <a:fld id="{E30AF5A0-43BB-4336-8627-9123B9144D80}" type="slidenum">
              <a:rPr lang="en-US" dirty="0"/>
              <a:t>29</a:t>
            </a:fld>
            <a:endParaRPr lang="en-US"/>
          </a:p>
        </p:txBody>
      </p:sp>
    </p:spTree>
    <p:extLst>
      <p:ext uri="{BB962C8B-B14F-4D97-AF65-F5344CB8AC3E}">
        <p14:creationId xmlns:p14="http://schemas.microsoft.com/office/powerpoint/2010/main" val="396013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2F190AA-984C-0FD1-EACC-1F95229365E8}"/>
              </a:ext>
            </a:extLst>
          </p:cNvPr>
          <p:cNvSpPr>
            <a:spLocks noGrp="1"/>
          </p:cNvSpPr>
          <p:nvPr>
            <p:ph type="title"/>
          </p:nvPr>
        </p:nvSpPr>
        <p:spPr>
          <a:xfrm>
            <a:off x="752121" y="-262093"/>
            <a:ext cx="10691265" cy="1371030"/>
          </a:xfrm>
        </p:spPr>
        <p:txBody>
          <a:bodyPr vert="horz" lIns="91440" tIns="45720" rIns="91440" bIns="45720" rtlCol="0" anchor="ctr">
            <a:normAutofit/>
          </a:bodyPr>
          <a:lstStyle/>
          <a:p>
            <a:pPr algn="ctr"/>
            <a:r>
              <a:rPr lang="el-GR" b="1" i="1">
                <a:latin typeface="Calibri Light"/>
                <a:cs typeface="Calibri"/>
              </a:rPr>
              <a:t>ΙΣΤΟΡΙΚΗ ΕΞΕΛΙΞΗ ΡΩΣΙΑΣ</a:t>
            </a:r>
            <a:endParaRPr lang="el-GR">
              <a:latin typeface="Calibri Light"/>
              <a:cs typeface="Calibri Light"/>
            </a:endParaRPr>
          </a:p>
        </p:txBody>
      </p:sp>
      <p:sp>
        <p:nvSpPr>
          <p:cNvPr id="5" name="Θέση περιεχομένου 4">
            <a:extLst>
              <a:ext uri="{FF2B5EF4-FFF2-40B4-BE49-F238E27FC236}">
                <a16:creationId xmlns:a16="http://schemas.microsoft.com/office/drawing/2014/main" id="{CD02F593-A7C0-F494-DD77-9218FE5287C6}"/>
              </a:ext>
            </a:extLst>
          </p:cNvPr>
          <p:cNvSpPr>
            <a:spLocks noGrp="1"/>
          </p:cNvSpPr>
          <p:nvPr>
            <p:ph idx="1"/>
          </p:nvPr>
        </p:nvSpPr>
        <p:spPr>
          <a:xfrm>
            <a:off x="371121" y="945523"/>
            <a:ext cx="11442967" cy="5283655"/>
          </a:xfrm>
        </p:spPr>
        <p:txBody>
          <a:bodyPr vert="horz" lIns="91440" tIns="45720" rIns="91440" bIns="45720" rtlCol="0" anchor="t">
            <a:noAutofit/>
          </a:bodyPr>
          <a:lstStyle/>
          <a:p>
            <a:r>
              <a:rPr lang="el-GR" sz="1800">
                <a:latin typeface="Calibri Light"/>
                <a:ea typeface="+mn-lt"/>
                <a:cs typeface="Calibri Light"/>
              </a:rPr>
              <a:t>Το 1922 ιδρύεται η Σοβιετική Ένωση (ΕΣΣΔ) και διαλύεται το 1991.</a:t>
            </a:r>
            <a:endParaRPr lang="el-GR" sz="1800">
              <a:latin typeface="Calibri Light"/>
              <a:ea typeface="Calibri Light"/>
              <a:cs typeface="Calibri Light"/>
            </a:endParaRPr>
          </a:p>
          <a:p>
            <a:r>
              <a:rPr lang="el-GR" sz="1800">
                <a:latin typeface="Calibri Light"/>
                <a:ea typeface="+mn-lt"/>
                <a:cs typeface="Calibri Light"/>
              </a:rPr>
              <a:t>Υπήρξαν πολλοί ηγέτες (Στάλιν, </a:t>
            </a:r>
            <a:r>
              <a:rPr lang="el-GR" sz="1800" err="1">
                <a:latin typeface="Calibri Light"/>
                <a:ea typeface="+mn-lt"/>
                <a:cs typeface="Calibri Light"/>
              </a:rPr>
              <a:t>Χρουστόφ</a:t>
            </a:r>
            <a:r>
              <a:rPr lang="el-GR" sz="1800">
                <a:latin typeface="Calibri Light"/>
                <a:ea typeface="+mn-lt"/>
                <a:cs typeface="Calibri Light"/>
              </a:rPr>
              <a:t>, Γκορμπατσόφ) ,κάθε περίοδος είχε και διαφορετική προσέγγιση. Η Ρωσία ως πιο ισχυρή και από τις 15 Δημοκρατίες είχε κεντρικό ρόλο σε όλες τις φάσεις της ΕΣΣΔ.</a:t>
            </a:r>
            <a:endParaRPr lang="el-GR" sz="1800">
              <a:latin typeface="Calibri Light"/>
              <a:ea typeface="Calibri Light"/>
              <a:cs typeface="Calibri Light"/>
            </a:endParaRPr>
          </a:p>
          <a:p>
            <a:r>
              <a:rPr lang="el-GR" sz="1800">
                <a:latin typeface="Calibri Light"/>
                <a:ea typeface="+mn-lt"/>
                <a:cs typeface="Calibri Light"/>
              </a:rPr>
              <a:t>Κατά τη διάρκεια του Ψυχρού Πολέμου υπήρχε ανταγωνισμός μεταξύ των υπερδυνάμεων (Σοβιετική Ένωση και ΗΠΑ) πολιτιστικά, τεχνολογικά και στρατιωτικά.</a:t>
            </a:r>
            <a:endParaRPr lang="el-GR" sz="1800">
              <a:latin typeface="Calibri Light"/>
              <a:ea typeface="Calibri Light"/>
              <a:cs typeface="Calibri Light"/>
            </a:endParaRPr>
          </a:p>
          <a:p>
            <a:r>
              <a:rPr lang="el-GR" sz="1800">
                <a:latin typeface="Calibri Light"/>
                <a:ea typeface="+mn-lt"/>
                <a:cs typeface="Calibri Light"/>
              </a:rPr>
              <a:t>Το 1991 διαλύεται η Ένωση λόγω αποτυχίας των μεταρρυθμίσεων και η Ρωσία μετασχηματίζεται σε ανεξάρτητο κράτος.</a:t>
            </a:r>
            <a:endParaRPr lang="el-GR" sz="1800">
              <a:latin typeface="Calibri Light"/>
              <a:ea typeface="Calibri Light"/>
              <a:cs typeface="Calibri Light"/>
            </a:endParaRPr>
          </a:p>
          <a:p>
            <a:r>
              <a:rPr lang="el-GR" sz="1800">
                <a:latin typeface="Calibri Light"/>
                <a:ea typeface="+mn-lt"/>
                <a:cs typeface="Calibri Light"/>
              </a:rPr>
              <a:t>H Ρωσία βρισκόταν σε δύσκολη οικονομική κατάσταση (μετάβαση από το κεντρικά σχεδιασμένο σοβιετικό οικονομικό σύστημα σε μια οικονομία ελεύθερης αγοράς)</a:t>
            </a:r>
            <a:endParaRPr lang="el-GR" sz="1800">
              <a:latin typeface="Calibri Light"/>
              <a:ea typeface="Calibri Light"/>
              <a:cs typeface="Calibri Light"/>
            </a:endParaRPr>
          </a:p>
          <a:p>
            <a:r>
              <a:rPr lang="el-GR" sz="1800">
                <a:latin typeface="Calibri Light"/>
                <a:ea typeface="+mn-lt"/>
                <a:cs typeface="Calibri Light"/>
              </a:rPr>
              <a:t>Από το 2000 </a:t>
            </a:r>
            <a:r>
              <a:rPr lang="el-GR" sz="1800" err="1">
                <a:latin typeface="Calibri Light"/>
                <a:ea typeface="+mn-lt"/>
                <a:cs typeface="Calibri Light"/>
              </a:rPr>
              <a:t>εως</a:t>
            </a:r>
            <a:r>
              <a:rPr lang="el-GR" sz="1800">
                <a:latin typeface="Calibri Light"/>
                <a:ea typeface="+mn-lt"/>
                <a:cs typeface="Calibri Light"/>
              </a:rPr>
              <a:t> σήμερα ο Βλαντιμίρ Πούτιν ανέλαβε την εξουσία, εδραιώνοντας ένα ισχυρό, κεντρικό κράτος και ενισχύοντας την εξωτερική επιρροή της Ρωσίας</a:t>
            </a:r>
            <a:endParaRPr lang="el-GR" sz="1800">
              <a:latin typeface="Calibri Light"/>
              <a:ea typeface="Calibri Light"/>
              <a:cs typeface="Calibri Light"/>
            </a:endParaRPr>
          </a:p>
          <a:p>
            <a:r>
              <a:rPr lang="el-GR" sz="1800">
                <a:latin typeface="Calibri Light"/>
                <a:ea typeface="+mn-lt"/>
                <a:cs typeface="Calibri Light"/>
              </a:rPr>
              <a:t>Η Ρωσία επανήλθε δυναμικά στη διεθνή σκηνή, με γεγονότα όπως η προσάρτηση της Κριμαίας το 2014 και η εμπλοκή της σε πολέμους και διπλωματικές συγκρούσεις.</a:t>
            </a:r>
          </a:p>
          <a:p>
            <a:r>
              <a:rPr lang="el-GR" sz="1800">
                <a:latin typeface="Calibri Light"/>
                <a:ea typeface="+mn-lt"/>
                <a:cs typeface="Calibri Light"/>
              </a:rPr>
              <a:t>Πλέον αντιμετωπίζει κυρώσεις από τη Ε.Ε., και εσωτερικές διαμαρτυρίες για οικονομικές δυσκολίες και δημοκρατικές μεταρρυθμίσεις.</a:t>
            </a:r>
          </a:p>
          <a:p>
            <a:endParaRPr lang="el-GR" sz="1800">
              <a:latin typeface="Calibri Light"/>
              <a:ea typeface="+mn-lt"/>
              <a:cs typeface="+mn-lt"/>
            </a:endParaRPr>
          </a:p>
        </p:txBody>
      </p:sp>
      <p:sp>
        <p:nvSpPr>
          <p:cNvPr id="2" name="Θέση ημερομηνίας 1">
            <a:extLst>
              <a:ext uri="{FF2B5EF4-FFF2-40B4-BE49-F238E27FC236}">
                <a16:creationId xmlns:a16="http://schemas.microsoft.com/office/drawing/2014/main" id="{0704B859-A508-81F7-DA13-EE7666B3D397}"/>
              </a:ext>
            </a:extLst>
          </p:cNvPr>
          <p:cNvSpPr>
            <a:spLocks noGrp="1"/>
          </p:cNvSpPr>
          <p:nvPr>
            <p:ph type="dt" sz="half" idx="10"/>
          </p:nvPr>
        </p:nvSpPr>
        <p:spPr/>
        <p:txBody>
          <a:bodyPr/>
          <a:lstStyle/>
          <a:p>
            <a:fld id="{9A3E1CAC-A7DB-4AE7-914B-042C8B0FA083}" type="datetime1">
              <a:t>8/12/2024</a:t>
            </a:fld>
            <a:endParaRPr lang="en-US"/>
          </a:p>
        </p:txBody>
      </p:sp>
      <p:sp>
        <p:nvSpPr>
          <p:cNvPr id="3" name="Θέση υποσέλιδου 2">
            <a:extLst>
              <a:ext uri="{FF2B5EF4-FFF2-40B4-BE49-F238E27FC236}">
                <a16:creationId xmlns:a16="http://schemas.microsoft.com/office/drawing/2014/main" id="{1CB03790-2510-A144-9C9F-2CA6C8BBCEE5}"/>
              </a:ext>
            </a:extLst>
          </p:cNvPr>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308739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0F7397-BD0F-E89D-0428-ADCBA5095A25}"/>
              </a:ext>
            </a:extLst>
          </p:cNvPr>
          <p:cNvSpPr>
            <a:spLocks noGrp="1"/>
          </p:cNvSpPr>
          <p:nvPr>
            <p:ph type="title"/>
          </p:nvPr>
        </p:nvSpPr>
        <p:spPr>
          <a:xfrm>
            <a:off x="752121" y="108610"/>
            <a:ext cx="10691265" cy="1371030"/>
          </a:xfrm>
        </p:spPr>
        <p:txBody>
          <a:bodyPr/>
          <a:lstStyle/>
          <a:p>
            <a:pPr algn="ctr"/>
            <a:r>
              <a:rPr lang="el-GR" b="1" i="1">
                <a:latin typeface="Calibri Light"/>
                <a:ea typeface="Calibri Light"/>
                <a:cs typeface="Calibri Light"/>
              </a:rPr>
              <a:t>ΣΧΕΤΙΚΗ ΒΙΒΛΙΟΓΡΑΦΙΑ</a:t>
            </a:r>
            <a:endParaRPr lang="el-GR"/>
          </a:p>
        </p:txBody>
      </p:sp>
      <p:sp>
        <p:nvSpPr>
          <p:cNvPr id="3" name="Θέση περιεχομένου 2">
            <a:extLst>
              <a:ext uri="{FF2B5EF4-FFF2-40B4-BE49-F238E27FC236}">
                <a16:creationId xmlns:a16="http://schemas.microsoft.com/office/drawing/2014/main" id="{D09C2D5C-B559-A4C5-46D2-C5A22A6950C9}"/>
              </a:ext>
            </a:extLst>
          </p:cNvPr>
          <p:cNvSpPr>
            <a:spLocks noGrp="1"/>
          </p:cNvSpPr>
          <p:nvPr>
            <p:ph idx="1"/>
          </p:nvPr>
        </p:nvSpPr>
        <p:spPr>
          <a:xfrm>
            <a:off x="309338" y="800019"/>
            <a:ext cx="11134048" cy="5129195"/>
          </a:xfrm>
        </p:spPr>
        <p:txBody>
          <a:bodyPr vert="horz" lIns="91440" tIns="45720" rIns="91440" bIns="45720" rtlCol="0" anchor="t">
            <a:normAutofit/>
          </a:bodyPr>
          <a:lstStyle/>
          <a:p>
            <a:r>
              <a:rPr lang="el-GR" sz="1200" u="sng" dirty="0">
                <a:latin typeface="Calibri Light"/>
                <a:ea typeface="Calibri Light"/>
                <a:cs typeface="Calibri Light"/>
                <a:hlinkClick r:id="rId2"/>
              </a:rPr>
              <a:t>https://www.consilium.europa.eu/el/press/press-releases/2024/06/27/energy-charter-treaty-eu-notifies-its-withdrawal/</a:t>
            </a:r>
            <a:endParaRPr lang="el-GR" sz="1200" dirty="0">
              <a:latin typeface="Calibri Light"/>
              <a:ea typeface="Calibri Light"/>
              <a:cs typeface="Calibri Light"/>
            </a:endParaRPr>
          </a:p>
          <a:p>
            <a:r>
              <a:rPr lang="el-GR" sz="1200" u="sng" dirty="0">
                <a:latin typeface="Calibri Light"/>
                <a:ea typeface="Calibri Light"/>
                <a:cs typeface="Calibri Light"/>
                <a:hlinkClick r:id="rId3"/>
              </a:rPr>
              <a:t>https://ec.europa.eu/commission/presscorner/detail/el/ip_12_906</a:t>
            </a:r>
            <a:endParaRPr lang="el-GR" sz="1200" dirty="0">
              <a:latin typeface="Calibri Light"/>
              <a:ea typeface="Calibri Light"/>
              <a:cs typeface="Calibri Light"/>
            </a:endParaRPr>
          </a:p>
          <a:p>
            <a:r>
              <a:rPr lang="el-GR" sz="1200" u="sng" dirty="0">
                <a:latin typeface="Calibri Light"/>
                <a:ea typeface="Calibri Light"/>
                <a:cs typeface="Calibri Light"/>
                <a:hlinkClick r:id="rId4"/>
              </a:rPr>
              <a:t>https://op.europa.eu/en/publication-detail/-/publication/38943c06-7e5d-4ca3-acc3-c5154bd9c04e/language-en</a:t>
            </a:r>
            <a:endParaRPr lang="el-GR" sz="1200" dirty="0">
              <a:latin typeface="Calibri Light"/>
              <a:ea typeface="Calibri Light"/>
              <a:cs typeface="Calibri Light"/>
            </a:endParaRPr>
          </a:p>
          <a:p>
            <a:r>
              <a:rPr lang="el-GR" sz="1100" dirty="0" err="1">
                <a:solidFill>
                  <a:srgbClr val="444444"/>
                </a:solidFill>
                <a:latin typeface="Calibri Light"/>
                <a:ea typeface="Roboto"/>
                <a:cs typeface="Roboto"/>
              </a:rPr>
              <a:t>Eur</a:t>
            </a:r>
            <a:r>
              <a:rPr lang="el-GR" sz="1100" dirty="0">
                <a:solidFill>
                  <a:srgbClr val="444444"/>
                </a:solidFill>
                <a:latin typeface="Calibri Light"/>
                <a:ea typeface="Roboto"/>
                <a:cs typeface="Roboto"/>
              </a:rPr>
              <a:t>. Foreign </a:t>
            </a:r>
            <a:r>
              <a:rPr lang="el-GR" sz="1100" dirty="0" err="1">
                <a:solidFill>
                  <a:srgbClr val="444444"/>
                </a:solidFill>
                <a:latin typeface="Calibri Light"/>
                <a:ea typeface="Roboto"/>
                <a:cs typeface="Roboto"/>
              </a:rPr>
              <a:t>Aff</a:t>
            </a:r>
            <a:r>
              <a:rPr lang="el-GR" sz="1100" dirty="0">
                <a:solidFill>
                  <a:srgbClr val="444444"/>
                </a:solidFill>
                <a:latin typeface="Calibri Light"/>
                <a:ea typeface="Roboto"/>
                <a:cs typeface="Roboto"/>
              </a:rPr>
              <a:t>. </a:t>
            </a:r>
            <a:r>
              <a:rPr lang="el-GR" sz="1100" dirty="0" err="1">
                <a:solidFill>
                  <a:srgbClr val="444444"/>
                </a:solidFill>
                <a:latin typeface="Calibri Light"/>
                <a:ea typeface="Roboto"/>
                <a:cs typeface="Roboto"/>
              </a:rPr>
              <a:t>Rev</a:t>
            </a:r>
            <a:r>
              <a:rPr lang="el-GR" sz="1100" dirty="0">
                <a:solidFill>
                  <a:srgbClr val="444444"/>
                </a:solidFill>
                <a:latin typeface="Calibri Light"/>
                <a:ea typeface="Roboto"/>
                <a:cs typeface="Roboto"/>
              </a:rPr>
              <a:t>. 317 (2008)</a:t>
            </a:r>
            <a:br>
              <a:rPr lang="el-GR" sz="1100" dirty="0">
                <a:latin typeface="Calibri Light"/>
                <a:ea typeface="Roboto"/>
                <a:cs typeface="Roboto"/>
              </a:rPr>
            </a:br>
            <a:r>
              <a:rPr lang="el-GR" sz="1100" dirty="0">
                <a:solidFill>
                  <a:srgbClr val="444444"/>
                </a:solidFill>
                <a:latin typeface="Calibri Light"/>
                <a:ea typeface="Roboto"/>
                <a:cs typeface="Roboto"/>
              </a:rPr>
              <a:t>The </a:t>
            </a:r>
            <a:r>
              <a:rPr lang="el-GR" sz="1100" dirty="0" err="1">
                <a:solidFill>
                  <a:srgbClr val="444444"/>
                </a:solidFill>
                <a:latin typeface="Calibri Light"/>
                <a:ea typeface="Roboto"/>
                <a:cs typeface="Roboto"/>
              </a:rPr>
              <a:t>EU's</a:t>
            </a:r>
            <a:r>
              <a:rPr lang="el-GR" sz="1100" dirty="0">
                <a:solidFill>
                  <a:srgbClr val="444444"/>
                </a:solidFill>
                <a:latin typeface="Calibri Light"/>
                <a:ea typeface="Roboto"/>
                <a:cs typeface="Roboto"/>
              </a:rPr>
              <a:t> Common </a:t>
            </a:r>
            <a:r>
              <a:rPr lang="el-GR" sz="1100" dirty="0" err="1">
                <a:solidFill>
                  <a:srgbClr val="444444"/>
                </a:solidFill>
                <a:latin typeface="Calibri Light"/>
                <a:ea typeface="Roboto"/>
                <a:cs typeface="Roboto"/>
              </a:rPr>
              <a:t>Strategy</a:t>
            </a:r>
            <a:r>
              <a:rPr lang="el-GR" sz="1100" dirty="0">
                <a:solidFill>
                  <a:srgbClr val="444444"/>
                </a:solidFill>
                <a:latin typeface="Calibri Light"/>
                <a:ea typeface="Roboto"/>
                <a:cs typeface="Roboto"/>
              </a:rPr>
              <a:t> on </a:t>
            </a:r>
            <a:r>
              <a:rPr lang="el-GR" sz="1100" dirty="0" err="1">
                <a:solidFill>
                  <a:srgbClr val="444444"/>
                </a:solidFill>
                <a:latin typeface="Calibri Light"/>
                <a:ea typeface="Roboto"/>
                <a:cs typeface="Roboto"/>
              </a:rPr>
              <a:t>Russia</a:t>
            </a:r>
            <a:r>
              <a:rPr lang="el-GR" sz="1100" dirty="0">
                <a:solidFill>
                  <a:srgbClr val="444444"/>
                </a:solidFill>
                <a:latin typeface="Calibri Light"/>
                <a:ea typeface="Roboto"/>
                <a:cs typeface="Roboto"/>
              </a:rPr>
              <a:t>: </a:t>
            </a:r>
            <a:r>
              <a:rPr lang="el-GR" sz="1100" dirty="0" err="1">
                <a:solidFill>
                  <a:srgbClr val="444444"/>
                </a:solidFill>
                <a:latin typeface="Calibri Light"/>
                <a:ea typeface="Roboto"/>
                <a:cs typeface="Roboto"/>
              </a:rPr>
              <a:t>Four</a:t>
            </a:r>
            <a:r>
              <a:rPr lang="el-GR" sz="1100" dirty="0">
                <a:solidFill>
                  <a:srgbClr val="444444"/>
                </a:solidFill>
                <a:latin typeface="Calibri Light"/>
                <a:ea typeface="Roboto"/>
                <a:cs typeface="Roboto"/>
              </a:rPr>
              <a:t> </a:t>
            </a:r>
            <a:r>
              <a:rPr lang="el-GR" sz="1100" dirty="0" err="1">
                <a:solidFill>
                  <a:srgbClr val="444444"/>
                </a:solidFill>
                <a:latin typeface="Calibri Light"/>
                <a:ea typeface="Roboto"/>
                <a:cs typeface="Roboto"/>
              </a:rPr>
              <a:t>Lessons</a:t>
            </a:r>
            <a:r>
              <a:rPr lang="el-GR" sz="1100" dirty="0">
                <a:solidFill>
                  <a:srgbClr val="444444"/>
                </a:solidFill>
                <a:latin typeface="Calibri Light"/>
                <a:ea typeface="Roboto"/>
                <a:cs typeface="Roboto"/>
              </a:rPr>
              <a:t> </a:t>
            </a:r>
            <a:r>
              <a:rPr lang="el-GR" sz="1100" dirty="0" err="1">
                <a:solidFill>
                  <a:srgbClr val="444444"/>
                </a:solidFill>
                <a:latin typeface="Calibri Light"/>
                <a:ea typeface="Roboto"/>
                <a:cs typeface="Roboto"/>
              </a:rPr>
              <a:t>Learned</a:t>
            </a:r>
            <a:r>
              <a:rPr lang="el-GR" sz="1100" dirty="0">
                <a:solidFill>
                  <a:srgbClr val="444444"/>
                </a:solidFill>
                <a:latin typeface="Calibri Light"/>
                <a:ea typeface="Roboto"/>
                <a:cs typeface="Roboto"/>
              </a:rPr>
              <a:t> </a:t>
            </a:r>
            <a:r>
              <a:rPr lang="el-GR" sz="1100" dirty="0" err="1">
                <a:solidFill>
                  <a:srgbClr val="444444"/>
                </a:solidFill>
                <a:latin typeface="Calibri Light"/>
                <a:ea typeface="Roboto"/>
                <a:cs typeface="Roboto"/>
              </a:rPr>
              <a:t>about</a:t>
            </a:r>
            <a:r>
              <a:rPr lang="el-GR" sz="1100" dirty="0">
                <a:solidFill>
                  <a:srgbClr val="444444"/>
                </a:solidFill>
                <a:latin typeface="Calibri Light"/>
                <a:ea typeface="Roboto"/>
                <a:cs typeface="Roboto"/>
              </a:rPr>
              <a:t> </a:t>
            </a:r>
            <a:r>
              <a:rPr lang="el-GR" sz="1100" dirty="0" err="1">
                <a:solidFill>
                  <a:srgbClr val="444444"/>
                </a:solidFill>
                <a:latin typeface="Calibri Light"/>
                <a:ea typeface="Roboto"/>
                <a:cs typeface="Roboto"/>
              </a:rPr>
              <a:t>Consensus</a:t>
            </a:r>
            <a:r>
              <a:rPr lang="el-GR" sz="1100" dirty="0">
                <a:solidFill>
                  <a:srgbClr val="444444"/>
                </a:solidFill>
                <a:latin typeface="Calibri Light"/>
                <a:ea typeface="Roboto"/>
                <a:cs typeface="Roboto"/>
              </a:rPr>
              <a:t> </a:t>
            </a:r>
            <a:r>
              <a:rPr lang="el-GR" sz="1100" dirty="0" err="1">
                <a:solidFill>
                  <a:srgbClr val="444444"/>
                </a:solidFill>
                <a:latin typeface="Calibri Light"/>
                <a:ea typeface="Roboto"/>
                <a:cs typeface="Roboto"/>
              </a:rPr>
              <a:t>Decision-Making</a:t>
            </a:r>
            <a:r>
              <a:rPr lang="el-GR" sz="1100" dirty="0">
                <a:solidFill>
                  <a:srgbClr val="444444"/>
                </a:solidFill>
                <a:latin typeface="Calibri Light"/>
                <a:ea typeface="Roboto"/>
                <a:cs typeface="Roboto"/>
              </a:rPr>
              <a:t> in Foreign Policy</a:t>
            </a:r>
          </a:p>
          <a:p>
            <a:r>
              <a:rPr lang="el-GR" sz="1200" u="sng" dirty="0">
                <a:latin typeface="Calibri Light"/>
                <a:ea typeface="Calibri Light"/>
                <a:cs typeface="Calibri Light"/>
                <a:hlinkClick r:id="rId5"/>
              </a:rPr>
              <a:t>https://www.europarl.europa.eu/topics/el/article/20210128STO96606/entaseis-stis-scheseis-ee-rosias-poies-oi-aities</a:t>
            </a:r>
            <a:endParaRPr lang="el-GR" sz="2800">
              <a:latin typeface="Calibri Light"/>
              <a:ea typeface="Calibri Light"/>
              <a:cs typeface="Calibri Light"/>
            </a:endParaRPr>
          </a:p>
          <a:p>
            <a:r>
              <a:rPr lang="el-GR" sz="1200" u="sng" dirty="0">
                <a:latin typeface="Calibri Light"/>
                <a:ea typeface="Calibri Light"/>
                <a:cs typeface="Calibri Light"/>
                <a:hlinkClick r:id="rId6"/>
              </a:rPr>
              <a:t>https://www.europarl.europa.eu/factsheets/el/sheet/177/ρωσια</a:t>
            </a:r>
            <a:endParaRPr lang="el-GR" sz="2800">
              <a:latin typeface="Calibri Light"/>
              <a:ea typeface="Calibri Light"/>
              <a:cs typeface="Calibri Light"/>
            </a:endParaRPr>
          </a:p>
          <a:p>
            <a:r>
              <a:rPr lang="el-GR" sz="1200" u="sng" dirty="0">
                <a:latin typeface="Calibri Light"/>
                <a:ea typeface="Calibri Light"/>
                <a:cs typeface="Calibri Light"/>
                <a:hlinkClick r:id="rId7"/>
              </a:rPr>
              <a:t>https://ecfr.eu/wp-content/uploads/Push-back-contain-and-engage-How-the-EU-should-approach-relations-with-Russia.pdf</a:t>
            </a:r>
            <a:endParaRPr lang="el-GR" sz="1200" dirty="0">
              <a:latin typeface="Calibri Light"/>
              <a:ea typeface="Calibri Light"/>
              <a:cs typeface="Calibri Light"/>
            </a:endParaRPr>
          </a:p>
          <a:p>
            <a:r>
              <a:rPr lang="el-GR" sz="1200" u="sng" dirty="0">
                <a:latin typeface="Calibri Light"/>
                <a:ea typeface="Calibri Light"/>
                <a:cs typeface="Calibri Light"/>
                <a:hlinkClick r:id="rId8"/>
              </a:rPr>
              <a:t>https://ecfr.eu/publication/push-back-contain-and-engage-how-the-eu-should-approach-relations-with-russia/</a:t>
            </a:r>
            <a:endParaRPr lang="el-GR" sz="1200" dirty="0">
              <a:latin typeface="Calibri Light"/>
              <a:ea typeface="Calibri Light"/>
              <a:cs typeface="Calibri Light"/>
            </a:endParaRPr>
          </a:p>
          <a:p>
            <a:r>
              <a:rPr lang="el-GR" sz="1200" u="sng" dirty="0">
                <a:latin typeface="Calibri Light"/>
                <a:ea typeface="Calibri Light"/>
                <a:cs typeface="Calibri Light"/>
                <a:hlinkClick r:id="rId9"/>
              </a:rPr>
              <a:t>https://policy.trade.ec.europa.eu/eu-trade-relationships-country-and-region/countries-and-regions/russia_en</a:t>
            </a:r>
            <a:r>
              <a:rPr lang="el-GR" sz="1200" u="sng" dirty="0">
                <a:latin typeface="Calibri Light"/>
                <a:ea typeface="Calibri Light"/>
                <a:cs typeface="Calibri Light"/>
              </a:rPr>
              <a:t> </a:t>
            </a:r>
            <a:endParaRPr lang="el-GR" sz="1200" dirty="0">
              <a:latin typeface="Calibri Light"/>
              <a:ea typeface="Calibri Light"/>
              <a:cs typeface="Calibri Light"/>
            </a:endParaRPr>
          </a:p>
          <a:p>
            <a:r>
              <a:rPr lang="el-GR" sz="1200" u="sng" dirty="0">
                <a:latin typeface="Calibri Light"/>
                <a:ea typeface="Calibri Light"/>
                <a:cs typeface="Calibri Light"/>
                <a:hlinkClick r:id="rId10"/>
              </a:rPr>
              <a:t>https://www.nord-stream.com/the-project/pipeline/</a:t>
            </a:r>
            <a:endParaRPr lang="el-GR" sz="1200" dirty="0">
              <a:latin typeface="Calibri Light"/>
              <a:ea typeface="Calibri Light"/>
              <a:cs typeface="Calibri Light"/>
            </a:endParaRPr>
          </a:p>
          <a:p>
            <a:r>
              <a:rPr lang="el-GR" sz="1200" u="sng" dirty="0">
                <a:latin typeface="Calibri Light"/>
                <a:ea typeface="Calibri Light"/>
                <a:cs typeface="Calibri Light"/>
                <a:hlinkClick r:id="rId11"/>
              </a:rPr>
              <a:t>https://www.consilium.europa.eu/en/policies/sanctions-against-russia/</a:t>
            </a:r>
            <a:endParaRPr lang="el-GR" sz="1200" dirty="0">
              <a:latin typeface="Calibri Light"/>
              <a:ea typeface="Calibri Light"/>
              <a:cs typeface="Calibri Light"/>
            </a:endParaRPr>
          </a:p>
          <a:p>
            <a:r>
              <a:rPr lang="el-GR" sz="1200" u="sng" dirty="0">
                <a:latin typeface="Calibri Light"/>
                <a:ea typeface="Calibri Light"/>
                <a:cs typeface="Calibri Light"/>
                <a:hlinkClick r:id="rId12"/>
              </a:rPr>
              <a:t>https://carnegieendowment.org/research/2022/11/a-paradigm-shift-eu-russia-relations-after-the-war-in-ukraine?lang=en</a:t>
            </a:r>
            <a:r>
              <a:rPr lang="el-GR" sz="1200" dirty="0">
                <a:latin typeface="Calibri Light"/>
                <a:ea typeface="Calibri Light"/>
                <a:cs typeface="Calibri Light"/>
              </a:rPr>
              <a:t>¢er=europe</a:t>
            </a:r>
          </a:p>
          <a:p>
            <a:r>
              <a:rPr lang="el-GR" sz="1200" u="sng" dirty="0">
                <a:latin typeface="Calibri Light"/>
                <a:ea typeface="Calibri Light"/>
                <a:cs typeface="Calibri Light"/>
                <a:hlinkClick r:id="rId13"/>
              </a:rPr>
              <a:t>https://ecfr.eu/podcasts/episode/russia-ukraine-and-europes-war-economy/</a:t>
            </a:r>
            <a:endParaRPr lang="el-GR" sz="1200" dirty="0">
              <a:latin typeface="Calibri Light"/>
              <a:ea typeface="Calibri Light"/>
              <a:cs typeface="Calibri Light"/>
            </a:endParaRPr>
          </a:p>
          <a:p>
            <a:r>
              <a:rPr lang="el-GR" sz="1200" dirty="0">
                <a:latin typeface="Calibri Light"/>
                <a:ea typeface="+mn-lt"/>
                <a:cs typeface="+mn-lt"/>
              </a:rPr>
              <a:t>www.europarl.europa.eu/thinktank  </a:t>
            </a:r>
            <a:endParaRPr lang="el-GR" dirty="0">
              <a:latin typeface="Calibri Light"/>
              <a:ea typeface="Calibri Light"/>
              <a:cs typeface="Calibri Light"/>
            </a:endParaRPr>
          </a:p>
          <a:p>
            <a:endParaRPr lang="el-GR" sz="1200" dirty="0">
              <a:latin typeface="Calibri Light"/>
              <a:ea typeface="Calibri Light"/>
              <a:cs typeface="Calibri Light"/>
            </a:endParaRPr>
          </a:p>
          <a:p>
            <a:endParaRPr lang="el-GR" dirty="0">
              <a:latin typeface="Calibri Light"/>
              <a:ea typeface="Calibri Light"/>
              <a:cs typeface="Calibri Light"/>
            </a:endParaRPr>
          </a:p>
        </p:txBody>
      </p:sp>
      <p:sp>
        <p:nvSpPr>
          <p:cNvPr id="4" name="Θέση ημερομηνίας 3">
            <a:extLst>
              <a:ext uri="{FF2B5EF4-FFF2-40B4-BE49-F238E27FC236}">
                <a16:creationId xmlns:a16="http://schemas.microsoft.com/office/drawing/2014/main" id="{9A51BDCB-4777-E765-9C0D-A8B3A7A17F18}"/>
              </a:ext>
            </a:extLst>
          </p:cNvPr>
          <p:cNvSpPr>
            <a:spLocks noGrp="1"/>
          </p:cNvSpPr>
          <p:nvPr>
            <p:ph type="dt" sz="half" idx="10"/>
          </p:nvPr>
        </p:nvSpPr>
        <p:spPr/>
        <p:txBody>
          <a:bodyPr/>
          <a:lstStyle/>
          <a:p>
            <a:fld id="{36D18376-B3C2-462D-BF38-5E6B35C2AF37}" type="datetime1">
              <a:t>8/12/2024</a:t>
            </a:fld>
            <a:endParaRPr lang="en-US"/>
          </a:p>
        </p:txBody>
      </p:sp>
      <p:sp>
        <p:nvSpPr>
          <p:cNvPr id="5" name="Θέση υποσέλιδου 4">
            <a:extLst>
              <a:ext uri="{FF2B5EF4-FFF2-40B4-BE49-F238E27FC236}">
                <a16:creationId xmlns:a16="http://schemas.microsoft.com/office/drawing/2014/main" id="{640474A5-6E88-F05E-AFC0-5773A4502201}"/>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D8E0C88B-8C99-64C7-30A7-4777A3B697C8}"/>
              </a:ext>
            </a:extLst>
          </p:cNvPr>
          <p:cNvSpPr>
            <a:spLocks noGrp="1"/>
          </p:cNvSpPr>
          <p:nvPr>
            <p:ph type="sldNum" sz="quarter" idx="12"/>
          </p:nvPr>
        </p:nvSpPr>
        <p:spPr/>
        <p:txBody>
          <a:bodyPr/>
          <a:lstStyle/>
          <a:p>
            <a:fld id="{E30AF5A0-43BB-4336-8627-9123B9144D80}" type="slidenum">
              <a:rPr lang="en-US" dirty="0"/>
              <a:t>30</a:t>
            </a:fld>
            <a:endParaRPr lang="en-US"/>
          </a:p>
        </p:txBody>
      </p:sp>
    </p:spTree>
    <p:extLst>
      <p:ext uri="{BB962C8B-B14F-4D97-AF65-F5344CB8AC3E}">
        <p14:creationId xmlns:p14="http://schemas.microsoft.com/office/powerpoint/2010/main" val="4277696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ημερομηνίας 3">
            <a:extLst>
              <a:ext uri="{FF2B5EF4-FFF2-40B4-BE49-F238E27FC236}">
                <a16:creationId xmlns:a16="http://schemas.microsoft.com/office/drawing/2014/main" id="{F3AB03B0-BAD7-AD3C-6F9B-2E01AF54A703}"/>
              </a:ext>
            </a:extLst>
          </p:cNvPr>
          <p:cNvSpPr>
            <a:spLocks noGrp="1"/>
          </p:cNvSpPr>
          <p:nvPr>
            <p:ph type="dt" sz="half" idx="10"/>
          </p:nvPr>
        </p:nvSpPr>
        <p:spPr/>
        <p:txBody>
          <a:bodyPr/>
          <a:lstStyle/>
          <a:p>
            <a:fld id="{E2A0B2BA-72FA-4C1E-B5B5-580806A6BBD4}" type="datetime1">
              <a:t>8/12/2024</a:t>
            </a:fld>
            <a:endParaRPr lang="en-US"/>
          </a:p>
        </p:txBody>
      </p:sp>
      <p:sp>
        <p:nvSpPr>
          <p:cNvPr id="5" name="Θέση υποσέλιδου 4">
            <a:extLst>
              <a:ext uri="{FF2B5EF4-FFF2-40B4-BE49-F238E27FC236}">
                <a16:creationId xmlns:a16="http://schemas.microsoft.com/office/drawing/2014/main" id="{81B6CC9D-10E2-26F1-DB0F-833213A12A36}"/>
              </a:ext>
            </a:extLst>
          </p:cNvPr>
          <p:cNvSpPr>
            <a:spLocks noGrp="1"/>
          </p:cNvSpPr>
          <p:nvPr>
            <p:ph type="ftr" sz="quarter" idx="11"/>
          </p:nvPr>
        </p:nvSpPr>
        <p:spPr/>
        <p:txBody>
          <a:bodyPr/>
          <a:lstStyle/>
          <a:p>
            <a:r>
              <a:rPr lang="en-US"/>
              <a:t>
              </a:t>
            </a:r>
          </a:p>
        </p:txBody>
      </p:sp>
      <p:sp>
        <p:nvSpPr>
          <p:cNvPr id="6" name="Θέση αριθμού διαφάνειας 5">
            <a:extLst>
              <a:ext uri="{FF2B5EF4-FFF2-40B4-BE49-F238E27FC236}">
                <a16:creationId xmlns:a16="http://schemas.microsoft.com/office/drawing/2014/main" id="{FE38A6EA-87CD-0156-F64E-EDB1CC975244}"/>
              </a:ext>
            </a:extLst>
          </p:cNvPr>
          <p:cNvSpPr>
            <a:spLocks noGrp="1"/>
          </p:cNvSpPr>
          <p:nvPr>
            <p:ph type="sldNum" sz="quarter" idx="12"/>
          </p:nvPr>
        </p:nvSpPr>
        <p:spPr/>
        <p:txBody>
          <a:bodyPr/>
          <a:lstStyle/>
          <a:p>
            <a:fld id="{E30AF5A0-43BB-4336-8627-9123B9144D80}" type="slidenum">
              <a:rPr lang="en-US" dirty="0"/>
              <a:t>31</a:t>
            </a:fld>
            <a:endParaRPr lang="en-US"/>
          </a:p>
        </p:txBody>
      </p:sp>
      <p:pic>
        <p:nvPicPr>
          <p:cNvPr id="10" name="Θέση περιεχομένου 6" descr="Russia-Europe Relations Before the 2022 Invasion of Ukraine – EuropeNow">
            <a:extLst>
              <a:ext uri="{FF2B5EF4-FFF2-40B4-BE49-F238E27FC236}">
                <a16:creationId xmlns:a16="http://schemas.microsoft.com/office/drawing/2014/main" id="{4E0CCEFB-EBEA-A9D0-9824-01E826F07183}"/>
              </a:ext>
            </a:extLst>
          </p:cNvPr>
          <p:cNvPicPr>
            <a:picLocks noChangeAspect="1"/>
          </p:cNvPicPr>
          <p:nvPr/>
        </p:nvPicPr>
        <p:blipFill>
          <a:blip r:embed="rId2"/>
          <a:stretch>
            <a:fillRect/>
          </a:stretch>
        </p:blipFill>
        <p:spPr>
          <a:xfrm>
            <a:off x="682" y="14289"/>
            <a:ext cx="12191317" cy="6848246"/>
          </a:xfrm>
          <a:prstGeom prst="rect">
            <a:avLst/>
          </a:prstGeom>
        </p:spPr>
      </p:pic>
      <p:sp>
        <p:nvSpPr>
          <p:cNvPr id="11" name="TextBox 10">
            <a:extLst>
              <a:ext uri="{FF2B5EF4-FFF2-40B4-BE49-F238E27FC236}">
                <a16:creationId xmlns:a16="http://schemas.microsoft.com/office/drawing/2014/main" id="{E29699A1-BDA6-D526-ED20-13551497E46D}"/>
              </a:ext>
            </a:extLst>
          </p:cNvPr>
          <p:cNvSpPr txBox="1"/>
          <p:nvPr/>
        </p:nvSpPr>
        <p:spPr>
          <a:xfrm>
            <a:off x="4631946" y="661737"/>
            <a:ext cx="755980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3200" b="1" i="1">
                <a:solidFill>
                  <a:schemeClr val="bg1"/>
                </a:solidFill>
                <a:latin typeface="Calibri Light"/>
                <a:ea typeface="Calibri Light"/>
                <a:cs typeface="Calibri Light"/>
              </a:rPr>
              <a:t>ΣΑΣ ΕΥΧΑΡΙΣΤΟΥΜΕ ΓΙΑ ΤΗ ΠΡΟΣΟΧΗ ΣΑΣ!</a:t>
            </a:r>
          </a:p>
        </p:txBody>
      </p:sp>
    </p:spTree>
    <p:extLst>
      <p:ext uri="{BB962C8B-B14F-4D97-AF65-F5344CB8AC3E}">
        <p14:creationId xmlns:p14="http://schemas.microsoft.com/office/powerpoint/2010/main" val="376046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62852" y="12982"/>
            <a:ext cx="10567147" cy="975658"/>
          </a:xfrm>
        </p:spPr>
        <p:txBody>
          <a:bodyPr vert="horz" lIns="91440" tIns="45720" rIns="91440" bIns="45720" rtlCol="0" anchor="t">
            <a:noAutofit/>
          </a:bodyPr>
          <a:lstStyle/>
          <a:p>
            <a:pPr algn="ctr"/>
            <a:r>
              <a:rPr lang="el-GR" sz="4000" b="1" i="1">
                <a:latin typeface="Calibri Light"/>
                <a:cs typeface="Calibri"/>
              </a:rPr>
              <a:t>ΘΕΣΜΙΚΟ ΠΛΑΙΣΙΟ ΣΧΕΣΕΩΝ Ε.Ε.-ΡΩΣΙΑΣ</a:t>
            </a:r>
            <a:endParaRPr lang="el-GR" b="1">
              <a:latin typeface="Calibri Light"/>
              <a:cs typeface="Calibri Light"/>
            </a:endParaRPr>
          </a:p>
        </p:txBody>
      </p:sp>
      <p:sp>
        <p:nvSpPr>
          <p:cNvPr id="3" name="Υπότιτλος 2"/>
          <p:cNvSpPr>
            <a:spLocks noGrp="1"/>
          </p:cNvSpPr>
          <p:nvPr>
            <p:ph type="subTitle" idx="1"/>
          </p:nvPr>
        </p:nvSpPr>
        <p:spPr>
          <a:xfrm>
            <a:off x="165062" y="899907"/>
            <a:ext cx="11807362" cy="6377069"/>
          </a:xfrm>
        </p:spPr>
        <p:txBody>
          <a:bodyPr vert="horz" lIns="91440" tIns="45720" rIns="91440" bIns="45720" rtlCol="0" anchor="t">
            <a:normAutofit/>
          </a:bodyPr>
          <a:lstStyle/>
          <a:p>
            <a:r>
              <a:rPr lang="el-GR" sz="1800">
                <a:latin typeface="Calibri Light"/>
                <a:cs typeface="Calibri"/>
              </a:rPr>
              <a:t>Οι πολυδιάστατες σχέσεις μεταξύ </a:t>
            </a:r>
            <a:r>
              <a:rPr lang="el-GR" sz="1800">
                <a:latin typeface="Calibri Light"/>
                <a:ea typeface="+mn-lt"/>
                <a:cs typeface="+mn-lt"/>
              </a:rPr>
              <a:t>της Ευρωπαϊκής Ένωσης και της Ρωσίας βασίζονται σε μια σειρά συνθηκών και συμφωνιών, οι οποίες θεσμοθετούν τη συνεργασία τους σε πολιτικό, οικονομικό, ενεργειακό επίπεδο (κ.α.) με τις παρακάτω συνθήκες να αποτελούν πυλώνες του θεσμικού πλαισίου των σχέσεων.</a:t>
            </a:r>
            <a:endParaRPr lang="el-GR" sz="1800">
              <a:latin typeface="Calibri Light"/>
              <a:ea typeface="Calibri Light"/>
              <a:cs typeface="Calibri"/>
            </a:endParaRPr>
          </a:p>
          <a:p>
            <a:pPr algn="ctr"/>
            <a:r>
              <a:rPr lang="el-GR" sz="2400" b="1" i="1">
                <a:latin typeface="Calibri Light"/>
                <a:cs typeface="Calibri"/>
              </a:rPr>
              <a:t>1.Συμφωνία Εταιρικής Σχέσης και Συνεργασίας (PCA)- 1994/1997.</a:t>
            </a:r>
            <a:endParaRPr lang="el-GR" sz="2400" b="1" i="1">
              <a:latin typeface="Calibri Light"/>
              <a:ea typeface="Calibri Light"/>
              <a:cs typeface="Calibri"/>
            </a:endParaRPr>
          </a:p>
          <a:p>
            <a:pPr algn="l"/>
            <a:r>
              <a:rPr lang="el-GR" sz="1800" i="1">
                <a:latin typeface="Calibri Light"/>
                <a:cs typeface="Calibri"/>
              </a:rPr>
              <a:t> </a:t>
            </a:r>
            <a:r>
              <a:rPr lang="el-GR" sz="1800">
                <a:latin typeface="Calibri Light"/>
                <a:cs typeface="Calibri"/>
              </a:rPr>
              <a:t>Σκοπός της, η δημιουργία σταθερών σχέσεων στους τομείς του εμπορίου, της ενέργειας, της οικονομίας, της τεχνολογίας και του πολιτισμού. Ενίσχυσε </a:t>
            </a:r>
            <a:r>
              <a:rPr lang="el-GR" sz="1800">
                <a:latin typeface="Calibri Light"/>
                <a:ea typeface="+mn-lt"/>
                <a:cs typeface="+mn-lt"/>
              </a:rPr>
              <a:t>το εμπόριο και τις επενδύσεις μεταξύ της ΕΕ και της Ρωσίας, εισάγοντας διατάξεις για τον ελεύθερο και δίκαιο ανταγωνισμό. </a:t>
            </a:r>
          </a:p>
          <a:p>
            <a:pPr algn="l"/>
            <a:r>
              <a:rPr lang="el-GR" sz="1800" u="sng">
                <a:latin typeface="Calibri Light"/>
                <a:ea typeface="+mn-lt"/>
                <a:cs typeface="+mn-lt"/>
              </a:rPr>
              <a:t>Περιεχόμενο και στόχοι της</a:t>
            </a:r>
            <a:r>
              <a:rPr lang="el-GR" sz="1800">
                <a:latin typeface="Calibri Light"/>
                <a:ea typeface="+mn-lt"/>
                <a:cs typeface="+mn-lt"/>
              </a:rPr>
              <a:t>:   </a:t>
            </a:r>
          </a:p>
          <a:p>
            <a:pPr marL="342900" indent="-342900" algn="l">
              <a:buChar char="•"/>
            </a:pPr>
            <a:r>
              <a:rPr lang="el-GR" sz="1800" u="sng">
                <a:latin typeface="Calibri Light"/>
                <a:ea typeface="+mn-lt"/>
                <a:cs typeface="+mn-lt"/>
              </a:rPr>
              <a:t>Πολιτική Συνεργασία</a:t>
            </a:r>
            <a:r>
              <a:rPr lang="el-GR" sz="1800">
                <a:latin typeface="Calibri Light"/>
                <a:ea typeface="+mn-lt"/>
                <a:cs typeface="+mn-lt"/>
              </a:rPr>
              <a:t>, τακτικός πολιτικός διάλογος σε διεθνή θέματα ,την ασφάλεια και την εξωτερική πολιτική , τα  ανθρώπινα δικαιώματα , τη καταπολέμηση της τρομοκρατίας.   </a:t>
            </a:r>
          </a:p>
          <a:p>
            <a:pPr marL="342900" indent="-342900" algn="l">
              <a:buChar char="•"/>
            </a:pPr>
            <a:r>
              <a:rPr lang="el-GR" sz="1800" u="sng">
                <a:latin typeface="Calibri Light"/>
                <a:ea typeface="+mn-lt"/>
                <a:cs typeface="+mn-lt"/>
              </a:rPr>
              <a:t>Εμπορικές και Οικονομικές Σχέσεις</a:t>
            </a:r>
            <a:r>
              <a:rPr lang="el-GR" sz="1800">
                <a:latin typeface="Calibri Light"/>
                <a:ea typeface="+mn-lt"/>
                <a:cs typeface="+mn-lt"/>
              </a:rPr>
              <a:t> , βελτίωση επενδυτικών συνθηκών και εμπορίου, προώθηση ελεύθερου και δίκαιου ανταγωνισμού.  </a:t>
            </a:r>
          </a:p>
          <a:p>
            <a:pPr marL="342900" indent="-342900" algn="l">
              <a:buChar char="•"/>
            </a:pPr>
            <a:r>
              <a:rPr lang="el-GR" sz="1800" u="sng">
                <a:latin typeface="Calibri Light"/>
                <a:ea typeface="+mn-lt"/>
                <a:cs typeface="+mn-lt"/>
              </a:rPr>
              <a:t>Συνεργασία στον Τομέα της Ενέργειας,</a:t>
            </a:r>
            <a:r>
              <a:rPr lang="el-GR" sz="1800">
                <a:latin typeface="Calibri Light"/>
                <a:ea typeface="+mn-lt"/>
                <a:cs typeface="+mn-lt"/>
              </a:rPr>
              <a:t> διασφάλιση σταθερής ροής ενέργειας από τη Ρωσία και διαφάνεια στις ενεργειακές συναλλαγές.</a:t>
            </a:r>
          </a:p>
          <a:p>
            <a:pPr algn="l"/>
            <a:r>
              <a:rPr lang="el-GR" sz="1800">
                <a:latin typeface="Calibri Light"/>
                <a:ea typeface="+mn-lt"/>
                <a:cs typeface="+mn-lt"/>
              </a:rPr>
              <a:t>Ταυτόχρονα, υπήρχε συνεργασία και σε θέματα πολιτισμού, επιστήμης , τεχνολογίας, δικαιοσύνης και εσωτερικών υποθέσεων.                                                      </a:t>
            </a:r>
            <a:r>
              <a:rPr lang="el-GR" sz="1800" i="1">
                <a:latin typeface="Calibri Light"/>
                <a:ea typeface="+mn-lt"/>
                <a:cs typeface="+mn-lt"/>
              </a:rPr>
              <a:t>                                </a:t>
            </a:r>
            <a:r>
              <a:rPr lang="el-GR" sz="2000" i="1">
                <a:latin typeface="Calibri Light"/>
                <a:ea typeface="+mn-lt"/>
                <a:cs typeface="+mn-lt"/>
              </a:rPr>
              <a:t>                                 </a:t>
            </a:r>
            <a:r>
              <a:rPr lang="el-GR" sz="2000" i="1">
                <a:latin typeface="Calibri"/>
                <a:ea typeface="+mn-lt"/>
                <a:cs typeface="+mn-lt"/>
              </a:rPr>
              <a:t>  </a:t>
            </a:r>
            <a:endParaRPr lang="el-GR" i="1">
              <a:latin typeface="Calibri"/>
              <a:cs typeface="Calibri"/>
            </a:endParaRPr>
          </a:p>
        </p:txBody>
      </p:sp>
    </p:spTree>
    <p:extLst>
      <p:ext uri="{BB962C8B-B14F-4D97-AF65-F5344CB8AC3E}">
        <p14:creationId xmlns:p14="http://schemas.microsoft.com/office/powerpoint/2010/main" val="232512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B5E1F-9636-B74F-FA48-915834758BF8}"/>
              </a:ext>
            </a:extLst>
          </p:cNvPr>
          <p:cNvSpPr>
            <a:spLocks noGrp="1"/>
          </p:cNvSpPr>
          <p:nvPr>
            <p:ph type="title" idx="4294967295"/>
          </p:nvPr>
        </p:nvSpPr>
        <p:spPr>
          <a:xfrm>
            <a:off x="504569" y="-268373"/>
            <a:ext cx="11284335" cy="1019347"/>
          </a:xfrm>
        </p:spPr>
        <p:txBody>
          <a:bodyPr vert="horz" lIns="91440" tIns="45720" rIns="91440" bIns="45720" rtlCol="0" anchor="b">
            <a:normAutofit/>
          </a:bodyPr>
          <a:lstStyle/>
          <a:p>
            <a:pPr algn="ctr"/>
            <a:r>
              <a:rPr lang="en-US" sz="4000" b="1" i="1" kern="1200">
                <a:latin typeface="Calibri Light"/>
                <a:ea typeface="Calibri Light"/>
                <a:cs typeface="Calibri"/>
              </a:rPr>
              <a:t>2.ΣΥΜΦΩΝΙΑ ΓΙΑ ΤΗΝ ΕΝΕΡΓΕΙΑΚΗ ΧΑΡΤΑ(ECT-1998)</a:t>
            </a:r>
            <a:endParaRPr lang="el-GR" b="1" i="1">
              <a:latin typeface="Calibri Light"/>
              <a:ea typeface="Calibri Light"/>
              <a:cs typeface="Calibri"/>
            </a:endParaRPr>
          </a:p>
        </p:txBody>
      </p:sp>
      <p:sp>
        <p:nvSpPr>
          <p:cNvPr id="3" name="Θέση περιεχομένου 2">
            <a:extLst>
              <a:ext uri="{FF2B5EF4-FFF2-40B4-BE49-F238E27FC236}">
                <a16:creationId xmlns:a16="http://schemas.microsoft.com/office/drawing/2014/main" id="{69EE8AA8-41B2-E286-965E-0B45124BC33D}"/>
              </a:ext>
            </a:extLst>
          </p:cNvPr>
          <p:cNvSpPr>
            <a:spLocks noGrp="1"/>
          </p:cNvSpPr>
          <p:nvPr>
            <p:ph idx="4294967295"/>
          </p:nvPr>
        </p:nvSpPr>
        <p:spPr>
          <a:xfrm>
            <a:off x="389454" y="649288"/>
            <a:ext cx="11802546" cy="5845175"/>
          </a:xfrm>
        </p:spPr>
        <p:txBody>
          <a:bodyPr vert="horz" lIns="91440" tIns="45720" rIns="91440" bIns="45720" rtlCol="0" anchor="ctr">
            <a:noAutofit/>
          </a:bodyPr>
          <a:lstStyle/>
          <a:p>
            <a:pPr marL="0"/>
            <a:endParaRPr lang="en-US" sz="1400"/>
          </a:p>
          <a:p>
            <a:pPr marL="0" indent="0">
              <a:buNone/>
            </a:pPr>
            <a:r>
              <a:rPr lang="en-US" sz="1800">
                <a:latin typeface="Calibri Light"/>
                <a:ea typeface="Calibri Light"/>
                <a:cs typeface="Calibri"/>
              </a:rPr>
              <a:t>Η </a:t>
            </a:r>
            <a:r>
              <a:rPr lang="en-US" sz="1800" err="1">
                <a:latin typeface="Calibri Light"/>
                <a:ea typeface="Calibri Light"/>
                <a:cs typeface="Calibri"/>
              </a:rPr>
              <a:t>ενεργει</a:t>
            </a:r>
            <a:r>
              <a:rPr lang="en-US" sz="1800">
                <a:latin typeface="Calibri Light"/>
                <a:ea typeface="Calibri Light"/>
                <a:cs typeface="Calibri"/>
              </a:rPr>
              <a:t>α</a:t>
            </a:r>
            <a:r>
              <a:rPr lang="en-US" sz="1800" err="1">
                <a:latin typeface="Calibri Light"/>
                <a:ea typeface="Calibri Light"/>
                <a:cs typeface="Calibri"/>
              </a:rPr>
              <a:t>κή</a:t>
            </a:r>
            <a:r>
              <a:rPr lang="en-US" sz="1800">
                <a:latin typeface="Calibri Light"/>
                <a:ea typeface="Calibri Light"/>
                <a:cs typeface="Calibri"/>
              </a:rPr>
              <a:t> </a:t>
            </a:r>
            <a:r>
              <a:rPr lang="en-US" sz="1800" err="1">
                <a:latin typeface="Calibri Light"/>
                <a:ea typeface="Calibri Light"/>
                <a:cs typeface="Calibri"/>
              </a:rPr>
              <a:t>χάρτ</a:t>
            </a:r>
            <a:r>
              <a:rPr lang="en-US" sz="1800">
                <a:latin typeface="Calibri Light"/>
                <a:ea typeface="Calibri Light"/>
                <a:cs typeface="Calibri"/>
              </a:rPr>
              <a:t>α (1991) </a:t>
            </a:r>
            <a:r>
              <a:rPr lang="en-US" sz="1800" err="1">
                <a:latin typeface="Calibri Light"/>
                <a:ea typeface="Calibri Light"/>
                <a:cs typeface="Calibri"/>
              </a:rPr>
              <a:t>είχε</a:t>
            </a:r>
            <a:r>
              <a:rPr lang="en-US" sz="1800">
                <a:latin typeface="Calibri Light"/>
                <a:ea typeface="Calibri Light"/>
                <a:cs typeface="Calibri"/>
              </a:rPr>
              <a:t> </a:t>
            </a:r>
            <a:r>
              <a:rPr lang="en-US" sz="1800" err="1">
                <a:latin typeface="Calibri Light"/>
                <a:ea typeface="Calibri Light"/>
                <a:cs typeface="Calibri"/>
              </a:rPr>
              <a:t>ως</a:t>
            </a:r>
            <a:r>
              <a:rPr lang="en-US" sz="1800">
                <a:latin typeface="Calibri Light"/>
                <a:ea typeface="Calibri Light"/>
                <a:cs typeface="Calibri"/>
              </a:rPr>
              <a:t> </a:t>
            </a:r>
            <a:r>
              <a:rPr lang="en-US" sz="1800" err="1">
                <a:latin typeface="Calibri Light"/>
                <a:ea typeface="Calibri Light"/>
                <a:cs typeface="Calibri"/>
              </a:rPr>
              <a:t>σκο</a:t>
            </a:r>
            <a:r>
              <a:rPr lang="en-US" sz="1800">
                <a:latin typeface="Calibri Light"/>
                <a:ea typeface="Calibri Light"/>
                <a:cs typeface="Calibri"/>
              </a:rPr>
              <a:t>πό </a:t>
            </a:r>
            <a:r>
              <a:rPr lang="en-US" sz="1800" err="1">
                <a:latin typeface="Calibri Light"/>
                <a:ea typeface="Calibri Light"/>
                <a:cs typeface="Calibri"/>
              </a:rPr>
              <a:t>την</a:t>
            </a:r>
            <a:r>
              <a:rPr lang="en-US" sz="1800">
                <a:latin typeface="Calibri Light"/>
                <a:ea typeface="Calibri Light"/>
                <a:cs typeface="Calibri"/>
              </a:rPr>
              <a:t> </a:t>
            </a:r>
            <a:r>
              <a:rPr lang="en-US" sz="1800" err="1">
                <a:latin typeface="Calibri Light"/>
                <a:ea typeface="Calibri Light"/>
                <a:cs typeface="Calibri"/>
              </a:rPr>
              <a:t>συνεργ</a:t>
            </a:r>
            <a:r>
              <a:rPr lang="en-US" sz="1800">
                <a:latin typeface="Calibri Light"/>
                <a:ea typeface="Calibri Light"/>
                <a:cs typeface="Calibri"/>
              </a:rPr>
              <a:t>α</a:t>
            </a:r>
            <a:r>
              <a:rPr lang="en-US" sz="1800" err="1">
                <a:latin typeface="Calibri Light"/>
                <a:ea typeface="Calibri Light"/>
                <a:cs typeface="Calibri"/>
              </a:rPr>
              <a:t>σί</a:t>
            </a:r>
            <a:r>
              <a:rPr lang="en-US" sz="1800">
                <a:latin typeface="Calibri Light"/>
                <a:ea typeface="Calibri Light"/>
                <a:cs typeface="Calibri"/>
              </a:rPr>
              <a:t>α </a:t>
            </a:r>
            <a:r>
              <a:rPr lang="en-US" sz="1800" err="1">
                <a:latin typeface="Calibri Light"/>
                <a:ea typeface="Calibri Light"/>
                <a:cs typeface="Calibri"/>
              </a:rPr>
              <a:t>στον</a:t>
            </a:r>
            <a:r>
              <a:rPr lang="en-US" sz="1800">
                <a:latin typeface="Calibri Light"/>
                <a:ea typeface="Calibri Light"/>
                <a:cs typeface="Calibri"/>
              </a:rPr>
              <a:t> </a:t>
            </a:r>
            <a:r>
              <a:rPr lang="en-US" sz="1800" err="1">
                <a:latin typeface="Calibri Light"/>
                <a:ea typeface="Calibri Light"/>
                <a:cs typeface="Calibri"/>
              </a:rPr>
              <a:t>ενεργει</a:t>
            </a:r>
            <a:r>
              <a:rPr lang="en-US" sz="1800">
                <a:latin typeface="Calibri Light"/>
                <a:ea typeface="Calibri Light"/>
                <a:cs typeface="Calibri"/>
              </a:rPr>
              <a:t>α</a:t>
            </a:r>
            <a:r>
              <a:rPr lang="en-US" sz="1800" err="1">
                <a:latin typeface="Calibri Light"/>
                <a:ea typeface="Calibri Light"/>
                <a:cs typeface="Calibri"/>
              </a:rPr>
              <a:t>κό</a:t>
            </a:r>
            <a:r>
              <a:rPr lang="en-US" sz="1800">
                <a:latin typeface="Calibri Light"/>
                <a:ea typeface="Calibri Light"/>
                <a:cs typeface="Calibri"/>
              </a:rPr>
              <a:t> </a:t>
            </a:r>
            <a:r>
              <a:rPr lang="en-US" sz="1800" err="1">
                <a:latin typeface="Calibri Light"/>
                <a:ea typeface="Calibri Light"/>
                <a:cs typeface="Calibri"/>
              </a:rPr>
              <a:t>τομέ</a:t>
            </a:r>
            <a:r>
              <a:rPr lang="en-US" sz="1800">
                <a:latin typeface="Calibri Light"/>
                <a:ea typeface="Calibri Light"/>
                <a:cs typeface="Calibri"/>
              </a:rPr>
              <a:t>α </a:t>
            </a:r>
            <a:r>
              <a:rPr lang="en-US" sz="1800" err="1">
                <a:latin typeface="Calibri Light"/>
                <a:ea typeface="Calibri Light"/>
                <a:cs typeface="Calibri"/>
              </a:rPr>
              <a:t>των</a:t>
            </a:r>
            <a:r>
              <a:rPr lang="en-US" sz="1800">
                <a:latin typeface="Calibri Light"/>
                <a:ea typeface="Calibri Light"/>
                <a:cs typeface="Calibri"/>
              </a:rPr>
              <a:t> </a:t>
            </a:r>
            <a:r>
              <a:rPr lang="en-US" sz="1800" err="1">
                <a:latin typeface="Calibri Light"/>
                <a:ea typeface="Calibri Light"/>
                <a:cs typeface="Calibri"/>
              </a:rPr>
              <a:t>χωρών</a:t>
            </a:r>
            <a:r>
              <a:rPr lang="en-US" sz="1800">
                <a:latin typeface="Calibri Light"/>
                <a:ea typeface="Calibri Light"/>
                <a:cs typeface="Calibri"/>
              </a:rPr>
              <a:t> </a:t>
            </a:r>
            <a:r>
              <a:rPr lang="en-US" sz="1800" err="1">
                <a:latin typeface="Calibri Light"/>
                <a:ea typeface="Calibri Light"/>
                <a:cs typeface="Calibri"/>
              </a:rPr>
              <a:t>της</a:t>
            </a:r>
            <a:r>
              <a:rPr lang="en-US" sz="1800">
                <a:latin typeface="Calibri Light"/>
                <a:ea typeface="Calibri Light"/>
                <a:cs typeface="Calibri"/>
              </a:rPr>
              <a:t> π</a:t>
            </a:r>
            <a:r>
              <a:rPr lang="en-US" sz="1800" err="1">
                <a:latin typeface="Calibri Light"/>
                <a:ea typeface="Calibri Light"/>
                <a:cs typeface="Calibri"/>
              </a:rPr>
              <a:t>ρώην</a:t>
            </a:r>
            <a:r>
              <a:rPr lang="en-US" sz="1800">
                <a:latin typeface="Calibri Light"/>
                <a:ea typeface="Calibri Light"/>
                <a:cs typeface="Calibri"/>
              </a:rPr>
              <a:t> </a:t>
            </a:r>
            <a:r>
              <a:rPr lang="en-US" sz="1800" err="1">
                <a:latin typeface="Calibri Light"/>
                <a:ea typeface="Calibri Light"/>
                <a:cs typeface="Calibri"/>
              </a:rPr>
              <a:t>Σο</a:t>
            </a:r>
            <a:r>
              <a:rPr lang="en-US" sz="1800">
                <a:latin typeface="Calibri Light"/>
                <a:ea typeface="Calibri Light"/>
                <a:cs typeface="Calibri"/>
              </a:rPr>
              <a:t>β</a:t>
            </a:r>
            <a:r>
              <a:rPr lang="en-US" sz="1800" err="1">
                <a:latin typeface="Calibri Light"/>
                <a:ea typeface="Calibri Light"/>
                <a:cs typeface="Calibri"/>
              </a:rPr>
              <a:t>ιετικής</a:t>
            </a:r>
            <a:r>
              <a:rPr lang="en-US" sz="1800">
                <a:latin typeface="Calibri Light"/>
                <a:ea typeface="Calibri Light"/>
                <a:cs typeface="Calibri"/>
              </a:rPr>
              <a:t> </a:t>
            </a:r>
            <a:r>
              <a:rPr lang="en-US" sz="1800" err="1">
                <a:latin typeface="Calibri Light"/>
                <a:ea typeface="Calibri Light"/>
                <a:cs typeface="Calibri"/>
              </a:rPr>
              <a:t>Ένωσης</a:t>
            </a:r>
            <a:r>
              <a:rPr lang="en-US" sz="1800">
                <a:latin typeface="Calibri Light"/>
                <a:ea typeface="Calibri Light"/>
                <a:cs typeface="Calibri"/>
              </a:rPr>
              <a:t> και </a:t>
            </a:r>
            <a:r>
              <a:rPr lang="en-US" sz="1800" err="1">
                <a:latin typeface="Calibri Light"/>
                <a:ea typeface="Calibri Light"/>
                <a:cs typeface="Calibri"/>
              </a:rPr>
              <a:t>της</a:t>
            </a:r>
            <a:r>
              <a:rPr lang="en-US" sz="1800">
                <a:latin typeface="Calibri Light"/>
                <a:ea typeface="Calibri Light"/>
                <a:cs typeface="Calibri"/>
              </a:rPr>
              <a:t> </a:t>
            </a:r>
            <a:r>
              <a:rPr lang="en-US" sz="1800" err="1">
                <a:latin typeface="Calibri Light"/>
                <a:ea typeface="Calibri Light"/>
                <a:cs typeface="Calibri"/>
              </a:rPr>
              <a:t>Δυτικής</a:t>
            </a:r>
            <a:r>
              <a:rPr lang="en-US" sz="1800">
                <a:latin typeface="Calibri Light"/>
                <a:ea typeface="Calibri Light"/>
                <a:cs typeface="Calibri"/>
              </a:rPr>
              <a:t> </a:t>
            </a:r>
            <a:r>
              <a:rPr lang="en-US" sz="1800" err="1">
                <a:latin typeface="Calibri Light"/>
                <a:ea typeface="Calibri Light"/>
                <a:cs typeface="Calibri"/>
              </a:rPr>
              <a:t>Ευρώ</a:t>
            </a:r>
            <a:r>
              <a:rPr lang="en-US" sz="1800">
                <a:latin typeface="Calibri Light"/>
                <a:ea typeface="Calibri Light"/>
                <a:cs typeface="Calibri"/>
              </a:rPr>
              <a:t>π</a:t>
            </a:r>
            <a:r>
              <a:rPr lang="en-US" sz="1800" err="1">
                <a:latin typeface="Calibri Light"/>
                <a:ea typeface="Calibri Light"/>
                <a:cs typeface="Calibri"/>
              </a:rPr>
              <a:t>ης</a:t>
            </a:r>
            <a:r>
              <a:rPr lang="en-US" sz="1800">
                <a:latin typeface="Calibri Light"/>
                <a:ea typeface="Calibri Light"/>
                <a:cs typeface="Calibri"/>
              </a:rPr>
              <a:t>. Η </a:t>
            </a:r>
            <a:r>
              <a:rPr lang="en-US" sz="1800" err="1">
                <a:latin typeface="Calibri Light"/>
                <a:ea typeface="Calibri Light"/>
                <a:cs typeface="Calibri"/>
              </a:rPr>
              <a:t>συνθήκη</a:t>
            </a:r>
            <a:r>
              <a:rPr lang="en-US" sz="1800">
                <a:latin typeface="Calibri Light"/>
                <a:ea typeface="Calibri Light"/>
                <a:cs typeface="Calibri"/>
              </a:rPr>
              <a:t> </a:t>
            </a:r>
            <a:r>
              <a:rPr lang="en-US" sz="1800" err="1">
                <a:latin typeface="Calibri Light"/>
                <a:ea typeface="Calibri Light"/>
                <a:cs typeface="Calibri"/>
              </a:rPr>
              <a:t>τέθηκε</a:t>
            </a:r>
            <a:r>
              <a:rPr lang="en-US" sz="1800">
                <a:latin typeface="Calibri Light"/>
                <a:ea typeface="Calibri Light"/>
                <a:cs typeface="Calibri"/>
              </a:rPr>
              <a:t> </a:t>
            </a:r>
            <a:r>
              <a:rPr lang="en-US" sz="1800" err="1">
                <a:latin typeface="Calibri Light"/>
                <a:ea typeface="Calibri Light"/>
                <a:cs typeface="Calibri"/>
              </a:rPr>
              <a:t>σε</a:t>
            </a:r>
            <a:r>
              <a:rPr lang="en-US" sz="1800">
                <a:latin typeface="Calibri Light"/>
                <a:ea typeface="Calibri Light"/>
                <a:cs typeface="Calibri"/>
              </a:rPr>
              <a:t> </a:t>
            </a:r>
            <a:r>
              <a:rPr lang="en-US" sz="1800" err="1">
                <a:latin typeface="Calibri Light"/>
                <a:ea typeface="Calibri Light"/>
                <a:cs typeface="Calibri"/>
              </a:rPr>
              <a:t>ισχύ</a:t>
            </a:r>
            <a:r>
              <a:rPr lang="en-US" sz="1800">
                <a:latin typeface="Calibri Light"/>
                <a:ea typeface="Calibri Light"/>
                <a:cs typeface="Calibri"/>
              </a:rPr>
              <a:t> </a:t>
            </a:r>
            <a:r>
              <a:rPr lang="en-US" sz="1800" err="1">
                <a:latin typeface="Calibri Light"/>
                <a:ea typeface="Calibri Light"/>
                <a:cs typeface="Calibri"/>
              </a:rPr>
              <a:t>το</a:t>
            </a:r>
            <a:r>
              <a:rPr lang="en-US" sz="1800">
                <a:latin typeface="Calibri Light"/>
                <a:ea typeface="Calibri Light"/>
                <a:cs typeface="Calibri"/>
              </a:rPr>
              <a:t> 1998 </a:t>
            </a:r>
            <a:r>
              <a:rPr lang="en-US" sz="1800" err="1">
                <a:latin typeface="Calibri Light"/>
                <a:ea typeface="Calibri Light"/>
                <a:cs typeface="Calibri"/>
              </a:rPr>
              <a:t>με</a:t>
            </a:r>
            <a:r>
              <a:rPr lang="en-US" sz="1800">
                <a:latin typeface="Calibri Light"/>
                <a:ea typeface="Calibri Light"/>
                <a:cs typeface="Calibri"/>
              </a:rPr>
              <a:t> </a:t>
            </a:r>
            <a:r>
              <a:rPr lang="en-US" sz="1800" err="1">
                <a:latin typeface="Calibri Light"/>
                <a:ea typeface="Calibri Light"/>
                <a:cs typeface="Calibri"/>
              </a:rPr>
              <a:t>τους</a:t>
            </a:r>
            <a:r>
              <a:rPr lang="en-US" sz="1800">
                <a:latin typeface="Calibri Light"/>
                <a:ea typeface="Calibri Light"/>
                <a:cs typeface="Calibri"/>
              </a:rPr>
              <a:t> </a:t>
            </a:r>
            <a:r>
              <a:rPr lang="en-US" sz="1800" err="1">
                <a:latin typeface="Calibri Light"/>
                <a:ea typeface="Calibri Light"/>
                <a:cs typeface="Calibri"/>
              </a:rPr>
              <a:t>εξής</a:t>
            </a:r>
            <a:r>
              <a:rPr lang="en-US" sz="1800">
                <a:latin typeface="Calibri Light"/>
                <a:ea typeface="Calibri Light"/>
                <a:cs typeface="Calibri"/>
              </a:rPr>
              <a:t> </a:t>
            </a:r>
            <a:r>
              <a:rPr lang="en-US" sz="1800" err="1">
                <a:latin typeface="Calibri Light"/>
                <a:ea typeface="Calibri Light"/>
                <a:cs typeface="Calibri"/>
              </a:rPr>
              <a:t>στόχους</a:t>
            </a:r>
            <a:r>
              <a:rPr lang="en-US" sz="1800">
                <a:latin typeface="Calibri Light"/>
                <a:ea typeface="Calibri Light"/>
                <a:cs typeface="Calibri"/>
              </a:rPr>
              <a:t>:</a:t>
            </a:r>
          </a:p>
          <a:p>
            <a:r>
              <a:rPr lang="en-US" sz="1800" err="1">
                <a:latin typeface="Calibri Light"/>
                <a:ea typeface="Calibri Light"/>
                <a:cs typeface="Calibri"/>
              </a:rPr>
              <a:t>Την</a:t>
            </a:r>
            <a:r>
              <a:rPr lang="en-US" sz="1800">
                <a:latin typeface="Calibri Light"/>
                <a:ea typeface="Calibri Light"/>
                <a:cs typeface="Calibri"/>
              </a:rPr>
              <a:t> π</a:t>
            </a:r>
            <a:r>
              <a:rPr lang="en-US" sz="1800" err="1">
                <a:latin typeface="Calibri Light"/>
                <a:ea typeface="Calibri Light"/>
                <a:cs typeface="Calibri"/>
              </a:rPr>
              <a:t>ροστ</a:t>
            </a:r>
            <a:r>
              <a:rPr lang="en-US" sz="1800">
                <a:latin typeface="Calibri Light"/>
                <a:ea typeface="Calibri Light"/>
                <a:cs typeface="Calibri"/>
              </a:rPr>
              <a:t>α</a:t>
            </a:r>
            <a:r>
              <a:rPr lang="en-US" sz="1800" err="1">
                <a:latin typeface="Calibri Light"/>
                <a:ea typeface="Calibri Light"/>
                <a:cs typeface="Calibri"/>
              </a:rPr>
              <a:t>σί</a:t>
            </a:r>
            <a:r>
              <a:rPr lang="en-US" sz="1800">
                <a:latin typeface="Calibri Light"/>
                <a:ea typeface="Calibri Light"/>
                <a:cs typeface="Calibri"/>
              </a:rPr>
              <a:t>α </a:t>
            </a:r>
            <a:r>
              <a:rPr lang="en-US" sz="1800" err="1">
                <a:latin typeface="Calibri Light"/>
                <a:ea typeface="Calibri Light"/>
                <a:cs typeface="Calibri"/>
              </a:rPr>
              <a:t>των</a:t>
            </a:r>
            <a:r>
              <a:rPr lang="en-US" sz="1800">
                <a:latin typeface="Calibri Light"/>
                <a:ea typeface="Calibri Light"/>
                <a:cs typeface="Calibri"/>
              </a:rPr>
              <a:t> </a:t>
            </a:r>
            <a:r>
              <a:rPr lang="en-US" sz="1800" err="1">
                <a:latin typeface="Calibri Light"/>
                <a:ea typeface="Calibri Light"/>
                <a:cs typeface="Calibri"/>
              </a:rPr>
              <a:t>ενεργει</a:t>
            </a:r>
            <a:r>
              <a:rPr lang="en-US" sz="1800">
                <a:latin typeface="Calibri Light"/>
                <a:ea typeface="Calibri Light"/>
                <a:cs typeface="Calibri"/>
              </a:rPr>
              <a:t>α</a:t>
            </a:r>
            <a:r>
              <a:rPr lang="en-US" sz="1800" err="1">
                <a:latin typeface="Calibri Light"/>
                <a:ea typeface="Calibri Light"/>
                <a:cs typeface="Calibri"/>
              </a:rPr>
              <a:t>κών</a:t>
            </a:r>
            <a:r>
              <a:rPr lang="en-US" sz="1800">
                <a:latin typeface="Calibri Light"/>
                <a:ea typeface="Calibri Light"/>
                <a:cs typeface="Calibri"/>
              </a:rPr>
              <a:t> επ</a:t>
            </a:r>
            <a:r>
              <a:rPr lang="en-US" sz="1800" err="1">
                <a:latin typeface="Calibri Light"/>
                <a:ea typeface="Calibri Light"/>
                <a:cs typeface="Calibri"/>
              </a:rPr>
              <a:t>ενδύσεων</a:t>
            </a:r>
            <a:r>
              <a:rPr lang="en-US" sz="1800">
                <a:latin typeface="Calibri Light"/>
                <a:ea typeface="Calibri Light"/>
                <a:cs typeface="Calibri"/>
              </a:rPr>
              <a:t>.</a:t>
            </a:r>
          </a:p>
          <a:p>
            <a:r>
              <a:rPr lang="en-US" sz="1800" err="1">
                <a:latin typeface="Calibri Light"/>
                <a:ea typeface="Calibri Light"/>
                <a:cs typeface="Calibri"/>
              </a:rPr>
              <a:t>Την</a:t>
            </a:r>
            <a:r>
              <a:rPr lang="en-US" sz="1800">
                <a:latin typeface="Calibri Light"/>
                <a:ea typeface="Calibri Light"/>
                <a:cs typeface="Calibri"/>
              </a:rPr>
              <a:t> </a:t>
            </a:r>
            <a:r>
              <a:rPr lang="en-US" sz="1800" err="1">
                <a:latin typeface="Calibri Light"/>
                <a:ea typeface="Calibri Light"/>
                <a:cs typeface="Calibri"/>
              </a:rPr>
              <a:t>ελεύθερη</a:t>
            </a:r>
            <a:r>
              <a:rPr lang="en-US" sz="1800">
                <a:latin typeface="Calibri Light"/>
                <a:ea typeface="Calibri Light"/>
                <a:cs typeface="Calibri"/>
              </a:rPr>
              <a:t> </a:t>
            </a:r>
            <a:r>
              <a:rPr lang="en-US" sz="1800" err="1">
                <a:latin typeface="Calibri Light"/>
                <a:ea typeface="Calibri Light"/>
                <a:cs typeface="Calibri"/>
              </a:rPr>
              <a:t>δι</a:t>
            </a:r>
            <a:r>
              <a:rPr lang="en-US" sz="1800">
                <a:latin typeface="Calibri Light"/>
                <a:ea typeface="Calibri Light"/>
                <a:cs typeface="Calibri"/>
              </a:rPr>
              <a:t>α</a:t>
            </a:r>
            <a:r>
              <a:rPr lang="en-US" sz="1800" err="1">
                <a:latin typeface="Calibri Light"/>
                <a:ea typeface="Calibri Light"/>
                <a:cs typeface="Calibri"/>
              </a:rPr>
              <a:t>κίνηση</a:t>
            </a:r>
            <a:r>
              <a:rPr lang="en-US" sz="1800">
                <a:latin typeface="Calibri Light"/>
                <a:ea typeface="Calibri Light"/>
                <a:cs typeface="Calibri"/>
              </a:rPr>
              <a:t> </a:t>
            </a:r>
            <a:r>
              <a:rPr lang="en-US" sz="1800" err="1">
                <a:latin typeface="Calibri Light"/>
                <a:ea typeface="Calibri Light"/>
                <a:cs typeface="Calibri"/>
              </a:rPr>
              <a:t>ενέργει</a:t>
            </a:r>
            <a:r>
              <a:rPr lang="en-US" sz="1800">
                <a:latin typeface="Calibri Light"/>
                <a:ea typeface="Calibri Light"/>
                <a:cs typeface="Calibri"/>
              </a:rPr>
              <a:t>ας.</a:t>
            </a:r>
          </a:p>
          <a:p>
            <a:r>
              <a:rPr lang="en-US" sz="1800" err="1">
                <a:latin typeface="Calibri Light"/>
                <a:ea typeface="Calibri Light"/>
                <a:cs typeface="Calibri"/>
              </a:rPr>
              <a:t>Τη</a:t>
            </a:r>
            <a:r>
              <a:rPr lang="en-US" sz="1800">
                <a:latin typeface="Calibri Light"/>
                <a:ea typeface="Calibri Light"/>
                <a:cs typeface="Calibri"/>
              </a:rPr>
              <a:t> </a:t>
            </a:r>
            <a:r>
              <a:rPr lang="en-US" sz="1800" err="1">
                <a:latin typeface="Calibri Light"/>
                <a:ea typeface="Calibri Light"/>
                <a:cs typeface="Calibri"/>
              </a:rPr>
              <a:t>δι</a:t>
            </a:r>
            <a:r>
              <a:rPr lang="en-US" sz="1800">
                <a:latin typeface="Calibri Light"/>
                <a:ea typeface="Calibri Light"/>
                <a:cs typeface="Calibri"/>
              </a:rPr>
              <a:t>α</a:t>
            </a:r>
            <a:r>
              <a:rPr lang="en-US" sz="1800" err="1">
                <a:latin typeface="Calibri Light"/>
                <a:ea typeface="Calibri Light"/>
                <a:cs typeface="Calibri"/>
              </a:rPr>
              <a:t>σφάλιση</a:t>
            </a:r>
            <a:r>
              <a:rPr lang="en-US" sz="1800">
                <a:latin typeface="Calibri Light"/>
                <a:ea typeface="Calibri Light"/>
                <a:cs typeface="Calibri"/>
              </a:rPr>
              <a:t> </a:t>
            </a:r>
            <a:r>
              <a:rPr lang="en-US" sz="1800" err="1">
                <a:latin typeface="Calibri Light"/>
                <a:ea typeface="Calibri Light"/>
                <a:cs typeface="Calibri"/>
              </a:rPr>
              <a:t>της</a:t>
            </a:r>
            <a:r>
              <a:rPr lang="en-US" sz="1800">
                <a:latin typeface="Calibri Light"/>
                <a:ea typeface="Calibri Light"/>
                <a:cs typeface="Calibri"/>
              </a:rPr>
              <a:t> α</a:t>
            </a:r>
            <a:r>
              <a:rPr lang="en-US" sz="1800" err="1">
                <a:latin typeface="Calibri Light"/>
                <a:ea typeface="Calibri Light"/>
                <a:cs typeface="Calibri"/>
              </a:rPr>
              <a:t>σφ</a:t>
            </a:r>
            <a:r>
              <a:rPr lang="en-US" sz="1800">
                <a:latin typeface="Calibri Light"/>
                <a:ea typeface="Calibri Light"/>
                <a:cs typeface="Calibri"/>
              </a:rPr>
              <a:t>α</a:t>
            </a:r>
            <a:r>
              <a:rPr lang="en-US" sz="1800" err="1">
                <a:latin typeface="Calibri Light"/>
                <a:ea typeface="Calibri Light"/>
                <a:cs typeface="Calibri"/>
              </a:rPr>
              <a:t>λούς</a:t>
            </a:r>
            <a:r>
              <a:rPr lang="en-US" sz="1800">
                <a:latin typeface="Calibri Light"/>
                <a:ea typeface="Calibri Light"/>
                <a:cs typeface="Calibri"/>
              </a:rPr>
              <a:t> </a:t>
            </a:r>
            <a:r>
              <a:rPr lang="en-US" sz="1800" err="1">
                <a:latin typeface="Calibri Light"/>
                <a:ea typeface="Calibri Light"/>
                <a:cs typeface="Calibri"/>
              </a:rPr>
              <a:t>διέλευσης</a:t>
            </a:r>
            <a:r>
              <a:rPr lang="en-US" sz="1800">
                <a:latin typeface="Calibri Light"/>
                <a:ea typeface="Calibri Light"/>
                <a:cs typeface="Calibri"/>
              </a:rPr>
              <a:t> </a:t>
            </a:r>
            <a:r>
              <a:rPr lang="en-US" sz="1800" err="1">
                <a:latin typeface="Calibri Light"/>
                <a:ea typeface="Calibri Light"/>
                <a:cs typeface="Calibri"/>
              </a:rPr>
              <a:t>ενεργει</a:t>
            </a:r>
            <a:r>
              <a:rPr lang="en-US" sz="1800">
                <a:latin typeface="Calibri Light"/>
                <a:ea typeface="Calibri Light"/>
                <a:cs typeface="Calibri"/>
              </a:rPr>
              <a:t>α</a:t>
            </a:r>
            <a:r>
              <a:rPr lang="en-US" sz="1800" err="1">
                <a:latin typeface="Calibri Light"/>
                <a:ea typeface="Calibri Light"/>
                <a:cs typeface="Calibri"/>
              </a:rPr>
              <a:t>κών</a:t>
            </a:r>
            <a:r>
              <a:rPr lang="en-US" sz="1800">
                <a:latin typeface="Calibri Light"/>
                <a:ea typeface="Calibri Light"/>
                <a:cs typeface="Calibri"/>
              </a:rPr>
              <a:t> αγα</a:t>
            </a:r>
            <a:r>
              <a:rPr lang="en-US" sz="1800" err="1">
                <a:latin typeface="Calibri Light"/>
                <a:ea typeface="Calibri Light"/>
                <a:cs typeface="Calibri"/>
              </a:rPr>
              <a:t>θών</a:t>
            </a:r>
            <a:r>
              <a:rPr lang="en-US" sz="1800">
                <a:latin typeface="Calibri Light"/>
                <a:ea typeface="Calibri Light"/>
                <a:cs typeface="Calibri"/>
              </a:rPr>
              <a:t>.</a:t>
            </a:r>
          </a:p>
          <a:p>
            <a:r>
              <a:rPr lang="en-US" sz="1800" err="1">
                <a:latin typeface="Calibri Light"/>
                <a:ea typeface="Calibri Light"/>
                <a:cs typeface="Calibri"/>
              </a:rPr>
              <a:t>Τη</a:t>
            </a:r>
            <a:r>
              <a:rPr lang="en-US" sz="1800">
                <a:latin typeface="Calibri Light"/>
                <a:ea typeface="Calibri Light"/>
                <a:cs typeface="Calibri"/>
              </a:rPr>
              <a:t> </a:t>
            </a:r>
            <a:r>
              <a:rPr lang="en-US" sz="1800" err="1">
                <a:latin typeface="Calibri Light"/>
                <a:ea typeface="Calibri Light"/>
                <a:cs typeface="Calibri"/>
              </a:rPr>
              <a:t>συνεργ</a:t>
            </a:r>
            <a:r>
              <a:rPr lang="en-US" sz="1800">
                <a:latin typeface="Calibri Light"/>
                <a:ea typeface="Calibri Light"/>
                <a:cs typeface="Calibri"/>
              </a:rPr>
              <a:t>α</a:t>
            </a:r>
            <a:r>
              <a:rPr lang="en-US" sz="1800" err="1">
                <a:latin typeface="Calibri Light"/>
                <a:ea typeface="Calibri Light"/>
                <a:cs typeface="Calibri"/>
              </a:rPr>
              <a:t>σί</a:t>
            </a:r>
            <a:r>
              <a:rPr lang="en-US" sz="1800">
                <a:latin typeface="Calibri Light"/>
                <a:ea typeface="Calibri Light"/>
                <a:cs typeface="Calibri"/>
              </a:rPr>
              <a:t>α </a:t>
            </a:r>
            <a:r>
              <a:rPr lang="en-US" sz="1800" err="1">
                <a:latin typeface="Calibri Light"/>
                <a:ea typeface="Calibri Light"/>
                <a:cs typeface="Calibri"/>
              </a:rPr>
              <a:t>σε</a:t>
            </a:r>
            <a:r>
              <a:rPr lang="en-US" sz="1800">
                <a:latin typeface="Calibri Light"/>
                <a:ea typeface="Calibri Light"/>
                <a:cs typeface="Calibri"/>
              </a:rPr>
              <a:t> </a:t>
            </a:r>
            <a:r>
              <a:rPr lang="en-US" sz="1800" err="1">
                <a:latin typeface="Calibri Light"/>
                <a:ea typeface="Calibri Light"/>
                <a:cs typeface="Calibri"/>
              </a:rPr>
              <a:t>θέμ</a:t>
            </a:r>
            <a:r>
              <a:rPr lang="en-US" sz="1800">
                <a:latin typeface="Calibri Light"/>
                <a:ea typeface="Calibri Light"/>
                <a:cs typeface="Calibri"/>
              </a:rPr>
              <a:t>ατα π</a:t>
            </a:r>
            <a:r>
              <a:rPr lang="en-US" sz="1800" err="1">
                <a:latin typeface="Calibri Light"/>
                <a:ea typeface="Calibri Light"/>
                <a:cs typeface="Calibri"/>
              </a:rPr>
              <a:t>ερι</a:t>
            </a:r>
            <a:r>
              <a:rPr lang="en-US" sz="1800">
                <a:latin typeface="Calibri Light"/>
                <a:ea typeface="Calibri Light"/>
                <a:cs typeface="Calibri"/>
              </a:rPr>
              <a:t>β</a:t>
            </a:r>
            <a:r>
              <a:rPr lang="en-US" sz="1800" err="1">
                <a:latin typeface="Calibri Light"/>
                <a:ea typeface="Calibri Light"/>
                <a:cs typeface="Calibri"/>
              </a:rPr>
              <a:t>άλλοντος</a:t>
            </a:r>
            <a:r>
              <a:rPr lang="en-US" sz="1800">
                <a:latin typeface="Calibri Light"/>
                <a:ea typeface="Calibri Light"/>
                <a:cs typeface="Calibri"/>
              </a:rPr>
              <a:t> και </a:t>
            </a:r>
            <a:r>
              <a:rPr lang="en-US" sz="1800" err="1">
                <a:latin typeface="Calibri Light"/>
                <a:ea typeface="Calibri Light"/>
                <a:cs typeface="Calibri"/>
              </a:rPr>
              <a:t>ενεργει</a:t>
            </a:r>
            <a:r>
              <a:rPr lang="en-US" sz="1800">
                <a:latin typeface="Calibri Light"/>
                <a:ea typeface="Calibri Light"/>
                <a:cs typeface="Calibri"/>
              </a:rPr>
              <a:t>α</a:t>
            </a:r>
            <a:r>
              <a:rPr lang="en-US" sz="1800" err="1">
                <a:latin typeface="Calibri Light"/>
                <a:ea typeface="Calibri Light"/>
                <a:cs typeface="Calibri"/>
              </a:rPr>
              <a:t>κής</a:t>
            </a:r>
            <a:r>
              <a:rPr lang="en-US" sz="1800">
                <a:latin typeface="Calibri Light"/>
                <a:ea typeface="Calibri Light"/>
                <a:cs typeface="Calibri"/>
              </a:rPr>
              <a:t> απ</a:t>
            </a:r>
            <a:r>
              <a:rPr lang="en-US" sz="1800" err="1">
                <a:latin typeface="Calibri Light"/>
                <a:ea typeface="Calibri Light"/>
                <a:cs typeface="Calibri"/>
              </a:rPr>
              <a:t>οδοτικότητ</a:t>
            </a:r>
            <a:r>
              <a:rPr lang="en-US" sz="1800">
                <a:latin typeface="Calibri Light"/>
                <a:ea typeface="Calibri Light"/>
                <a:cs typeface="Calibri"/>
              </a:rPr>
              <a:t>ας.</a:t>
            </a:r>
          </a:p>
          <a:p>
            <a:endParaRPr lang="en-US" sz="1800">
              <a:latin typeface="Calibri Light"/>
              <a:ea typeface="Calibri Light"/>
              <a:cs typeface="Calibri"/>
            </a:endParaRPr>
          </a:p>
          <a:p>
            <a:pPr marL="0" indent="0">
              <a:buNone/>
            </a:pPr>
            <a:r>
              <a:rPr lang="en-US" sz="1800" err="1">
                <a:latin typeface="Calibri Light"/>
                <a:ea typeface="Calibri Light"/>
                <a:cs typeface="Calibri"/>
              </a:rPr>
              <a:t>Ωστόσο</a:t>
            </a:r>
            <a:r>
              <a:rPr lang="en-US" sz="1800">
                <a:latin typeface="Calibri Light"/>
                <a:ea typeface="Calibri Light"/>
                <a:cs typeface="Calibri"/>
              </a:rPr>
              <a:t> η </a:t>
            </a:r>
            <a:r>
              <a:rPr lang="en-US" sz="1800" err="1">
                <a:latin typeface="Calibri Light"/>
                <a:ea typeface="Calibri Light"/>
                <a:cs typeface="Calibri"/>
              </a:rPr>
              <a:t>Ρωσί</a:t>
            </a:r>
            <a:r>
              <a:rPr lang="en-US" sz="1800">
                <a:latin typeface="Calibri Light"/>
                <a:ea typeface="Calibri Light"/>
                <a:cs typeface="Calibri"/>
              </a:rPr>
              <a:t>α </a:t>
            </a:r>
            <a:r>
              <a:rPr lang="en-US" sz="1800" err="1">
                <a:latin typeface="Calibri Light"/>
                <a:ea typeface="Calibri Light"/>
                <a:cs typeface="Calibri"/>
              </a:rPr>
              <a:t>δεν</a:t>
            </a:r>
            <a:r>
              <a:rPr lang="en-US" sz="1800">
                <a:latin typeface="Calibri Light"/>
                <a:ea typeface="Calibri Light"/>
                <a:cs typeface="Calibri"/>
              </a:rPr>
              <a:t> επ</a:t>
            </a:r>
            <a:r>
              <a:rPr lang="en-US" sz="1800" err="1">
                <a:latin typeface="Calibri Light"/>
                <a:ea typeface="Calibri Light"/>
                <a:cs typeface="Calibri"/>
              </a:rPr>
              <a:t>ικυρώνει</a:t>
            </a:r>
            <a:r>
              <a:rPr lang="en-US" sz="1800">
                <a:latin typeface="Calibri Light"/>
                <a:ea typeface="Calibri Light"/>
                <a:cs typeface="Calibri"/>
              </a:rPr>
              <a:t> </a:t>
            </a:r>
            <a:r>
              <a:rPr lang="en-US" sz="1800" err="1">
                <a:latin typeface="Calibri Light"/>
                <a:ea typeface="Calibri Light"/>
                <a:cs typeface="Calibri"/>
              </a:rPr>
              <a:t>τη</a:t>
            </a:r>
            <a:r>
              <a:rPr lang="en-US" sz="1800">
                <a:latin typeface="Calibri Light"/>
                <a:ea typeface="Calibri Light"/>
                <a:cs typeface="Calibri"/>
              </a:rPr>
              <a:t> </a:t>
            </a:r>
            <a:r>
              <a:rPr lang="en-US" sz="1800" err="1">
                <a:latin typeface="Calibri Light"/>
                <a:ea typeface="Calibri Light"/>
                <a:cs typeface="Calibri"/>
              </a:rPr>
              <a:t>συνθήκη</a:t>
            </a:r>
            <a:r>
              <a:rPr lang="en-US" sz="1800">
                <a:latin typeface="Calibri Light"/>
                <a:ea typeface="Calibri Light"/>
                <a:cs typeface="Calibri"/>
              </a:rPr>
              <a:t> </a:t>
            </a:r>
            <a:r>
              <a:rPr lang="en-US" sz="1800" err="1">
                <a:latin typeface="Calibri Light"/>
                <a:ea typeface="Calibri Light"/>
                <a:cs typeface="Calibri"/>
              </a:rPr>
              <a:t>γι</a:t>
            </a:r>
            <a:r>
              <a:rPr lang="en-US" sz="1800">
                <a:latin typeface="Calibri Light"/>
                <a:ea typeface="Calibri Light"/>
                <a:cs typeface="Calibri"/>
              </a:rPr>
              <a:t>α </a:t>
            </a:r>
            <a:r>
              <a:rPr lang="en-US" sz="1800" err="1">
                <a:latin typeface="Calibri Light"/>
                <a:ea typeface="Calibri Light"/>
                <a:cs typeface="Calibri"/>
              </a:rPr>
              <a:t>τους</a:t>
            </a:r>
            <a:r>
              <a:rPr lang="en-US" sz="1800">
                <a:latin typeface="Calibri Light"/>
                <a:ea typeface="Calibri Light"/>
                <a:cs typeface="Calibri"/>
              </a:rPr>
              <a:t> </a:t>
            </a:r>
            <a:r>
              <a:rPr lang="en-US" sz="1800" err="1">
                <a:latin typeface="Calibri Light"/>
                <a:ea typeface="Calibri Light"/>
                <a:cs typeface="Calibri"/>
              </a:rPr>
              <a:t>εξής</a:t>
            </a:r>
            <a:r>
              <a:rPr lang="en-US" sz="1800">
                <a:latin typeface="Calibri Light"/>
                <a:ea typeface="Calibri Light"/>
                <a:cs typeface="Calibri"/>
              </a:rPr>
              <a:t> </a:t>
            </a:r>
            <a:r>
              <a:rPr lang="en-US" sz="1800" err="1">
                <a:latin typeface="Calibri Light"/>
                <a:ea typeface="Calibri Light"/>
                <a:cs typeface="Calibri"/>
              </a:rPr>
              <a:t>λόγους</a:t>
            </a:r>
            <a:r>
              <a:rPr lang="en-US" sz="1800">
                <a:latin typeface="Calibri Light"/>
                <a:ea typeface="Calibri Light"/>
                <a:cs typeface="Calibri"/>
              </a:rPr>
              <a:t>:</a:t>
            </a:r>
          </a:p>
          <a:p>
            <a:pPr marL="342900"/>
            <a:r>
              <a:rPr lang="en-US" sz="1800" err="1">
                <a:latin typeface="Calibri Light"/>
                <a:ea typeface="Calibri Light"/>
                <a:cs typeface="Calibri"/>
              </a:rPr>
              <a:t>Ασφάλει</a:t>
            </a:r>
            <a:r>
              <a:rPr lang="en-US" sz="1800">
                <a:latin typeface="Calibri Light"/>
                <a:ea typeface="Calibri Light"/>
                <a:cs typeface="Calibri"/>
              </a:rPr>
              <a:t>α </a:t>
            </a:r>
            <a:r>
              <a:rPr lang="en-US" sz="1800" err="1">
                <a:latin typeface="Calibri Light"/>
                <a:ea typeface="Calibri Light"/>
                <a:cs typeface="Calibri"/>
              </a:rPr>
              <a:t>Διέλευσης</a:t>
            </a:r>
            <a:endParaRPr lang="en-US" sz="1800">
              <a:latin typeface="Calibri Light"/>
              <a:ea typeface="Calibri Light"/>
              <a:cs typeface="Calibri"/>
            </a:endParaRPr>
          </a:p>
          <a:p>
            <a:pPr marL="342900"/>
            <a:r>
              <a:rPr lang="en-US" sz="1800">
                <a:latin typeface="Calibri Light"/>
                <a:ea typeface="Calibri Light"/>
                <a:cs typeface="Calibri"/>
              </a:rPr>
              <a:t>Επ</a:t>
            </a:r>
            <a:r>
              <a:rPr lang="en-US" sz="1800" err="1">
                <a:latin typeface="Calibri Light"/>
                <a:ea typeface="Calibri Light"/>
                <a:cs typeface="Calibri"/>
              </a:rPr>
              <a:t>ενδυτική</a:t>
            </a:r>
            <a:r>
              <a:rPr lang="en-US" sz="1800">
                <a:latin typeface="Calibri Light"/>
                <a:ea typeface="Calibri Light"/>
                <a:cs typeface="Calibri"/>
              </a:rPr>
              <a:t> </a:t>
            </a:r>
            <a:r>
              <a:rPr lang="en-US" sz="1800" err="1">
                <a:latin typeface="Calibri Light"/>
                <a:ea typeface="Calibri Light"/>
                <a:cs typeface="Calibri"/>
              </a:rPr>
              <a:t>Δι</a:t>
            </a:r>
            <a:r>
              <a:rPr lang="en-US" sz="1800">
                <a:latin typeface="Calibri Light"/>
                <a:ea typeface="Calibri Light"/>
                <a:cs typeface="Calibri"/>
              </a:rPr>
              <a:t>α</a:t>
            </a:r>
            <a:r>
              <a:rPr lang="en-US" sz="1800" err="1">
                <a:latin typeface="Calibri Light"/>
                <a:ea typeface="Calibri Light"/>
                <a:cs typeface="Calibri"/>
              </a:rPr>
              <a:t>ιτησί</a:t>
            </a:r>
            <a:r>
              <a:rPr lang="en-US" sz="1800">
                <a:latin typeface="Calibri Light"/>
                <a:ea typeface="Calibri Light"/>
                <a:cs typeface="Calibri"/>
              </a:rPr>
              <a:t>α</a:t>
            </a:r>
          </a:p>
          <a:p>
            <a:pPr marL="342900"/>
            <a:r>
              <a:rPr lang="en-US" sz="1800" err="1">
                <a:latin typeface="Calibri Light"/>
                <a:ea typeface="Calibri Light"/>
                <a:cs typeface="Calibri"/>
              </a:rPr>
              <a:t>Πιθ</a:t>
            </a:r>
            <a:r>
              <a:rPr lang="en-US" sz="1800">
                <a:latin typeface="Calibri Light"/>
                <a:ea typeface="Calibri Light"/>
                <a:cs typeface="Calibri"/>
              </a:rPr>
              <a:t>α</a:t>
            </a:r>
            <a:r>
              <a:rPr lang="en-US" sz="1800" err="1">
                <a:latin typeface="Calibri Light"/>
                <a:ea typeface="Calibri Light"/>
                <a:cs typeface="Calibri"/>
              </a:rPr>
              <a:t>νός</a:t>
            </a:r>
            <a:r>
              <a:rPr lang="en-US" sz="1800">
                <a:latin typeface="Calibri Light"/>
                <a:ea typeface="Calibri Light"/>
                <a:cs typeface="Calibri"/>
              </a:rPr>
              <a:t> π</a:t>
            </a:r>
            <a:r>
              <a:rPr lang="en-US" sz="1800" err="1">
                <a:latin typeface="Calibri Light"/>
                <a:ea typeface="Calibri Light"/>
                <a:cs typeface="Calibri"/>
              </a:rPr>
              <a:t>εριορισμός</a:t>
            </a:r>
            <a:r>
              <a:rPr lang="en-US" sz="1800">
                <a:latin typeface="Calibri Light"/>
                <a:ea typeface="Calibri Light"/>
                <a:cs typeface="Calibri"/>
              </a:rPr>
              <a:t> </a:t>
            </a:r>
            <a:r>
              <a:rPr lang="en-US" sz="1800" err="1">
                <a:latin typeface="Calibri Light"/>
                <a:ea typeface="Calibri Light"/>
                <a:cs typeface="Calibri"/>
              </a:rPr>
              <a:t>ισχύος</a:t>
            </a:r>
            <a:r>
              <a:rPr lang="en-US" sz="1800">
                <a:latin typeface="Calibri Light"/>
                <a:ea typeface="Calibri Light"/>
                <a:cs typeface="Calibri"/>
              </a:rPr>
              <a:t> </a:t>
            </a:r>
            <a:r>
              <a:rPr lang="en-US" sz="1800" err="1">
                <a:latin typeface="Calibri Light"/>
                <a:ea typeface="Calibri Light"/>
                <a:cs typeface="Calibri"/>
              </a:rPr>
              <a:t>ως</a:t>
            </a:r>
            <a:r>
              <a:rPr lang="en-US" sz="1800">
                <a:latin typeface="Calibri Light"/>
                <a:ea typeface="Calibri Light"/>
                <a:cs typeface="Calibri"/>
              </a:rPr>
              <a:t> </a:t>
            </a:r>
            <a:r>
              <a:rPr lang="en-US" sz="1800" err="1">
                <a:latin typeface="Calibri Light"/>
                <a:ea typeface="Calibri Light"/>
                <a:cs typeface="Calibri"/>
              </a:rPr>
              <a:t>εξ</a:t>
            </a:r>
            <a:r>
              <a:rPr lang="en-US" sz="1800">
                <a:latin typeface="Calibri Light"/>
                <a:ea typeface="Calibri Light"/>
                <a:cs typeface="Calibri"/>
              </a:rPr>
              <a:t>α</a:t>
            </a:r>
            <a:r>
              <a:rPr lang="en-US" sz="1800" err="1">
                <a:latin typeface="Calibri Light"/>
                <a:ea typeface="Calibri Light"/>
                <a:cs typeface="Calibri"/>
              </a:rPr>
              <a:t>γωγέ</a:t>
            </a:r>
            <a:r>
              <a:rPr lang="en-US" sz="1800">
                <a:latin typeface="Calibri Light"/>
                <a:ea typeface="Calibri Light"/>
                <a:cs typeface="Calibri"/>
              </a:rPr>
              <a:t>ας </a:t>
            </a:r>
            <a:r>
              <a:rPr lang="en-US" sz="1800" err="1">
                <a:latin typeface="Calibri Light"/>
                <a:ea typeface="Calibri Light"/>
                <a:cs typeface="Calibri"/>
              </a:rPr>
              <a:t>ενέργει</a:t>
            </a:r>
            <a:r>
              <a:rPr lang="en-US" sz="1800">
                <a:latin typeface="Calibri Light"/>
                <a:ea typeface="Calibri Light"/>
                <a:cs typeface="Calibri"/>
              </a:rPr>
              <a:t>ας</a:t>
            </a:r>
          </a:p>
          <a:p>
            <a:pPr marL="114300" indent="0">
              <a:buNone/>
            </a:pPr>
            <a:r>
              <a:rPr lang="en-US" sz="1800">
                <a:latin typeface="Calibri Light"/>
                <a:ea typeface="Calibri Light"/>
                <a:cs typeface="Calibri"/>
              </a:rPr>
              <a:t>και επ</a:t>
            </a:r>
            <a:r>
              <a:rPr lang="en-US" sz="1800" err="1">
                <a:latin typeface="Calibri Light"/>
                <a:ea typeface="Calibri Light"/>
                <a:cs typeface="Calibri"/>
              </a:rPr>
              <a:t>ίσημ</a:t>
            </a:r>
            <a:r>
              <a:rPr lang="en-US" sz="1800">
                <a:latin typeface="Calibri Light"/>
                <a:ea typeface="Calibri Light"/>
                <a:cs typeface="Calibri"/>
              </a:rPr>
              <a:t>α απ</a:t>
            </a:r>
            <a:r>
              <a:rPr lang="en-US" sz="1800" err="1">
                <a:latin typeface="Calibri Light"/>
                <a:ea typeface="Calibri Light"/>
                <a:cs typeface="Calibri"/>
              </a:rPr>
              <a:t>οχωρεί</a:t>
            </a:r>
            <a:r>
              <a:rPr lang="en-US" sz="1800">
                <a:latin typeface="Calibri Light"/>
                <a:ea typeface="Calibri Light"/>
                <a:cs typeface="Calibri"/>
              </a:rPr>
              <a:t> </a:t>
            </a:r>
            <a:r>
              <a:rPr lang="en-US" sz="1800" err="1">
                <a:latin typeface="Calibri Light"/>
                <a:ea typeface="Calibri Light"/>
                <a:cs typeface="Calibri"/>
              </a:rPr>
              <a:t>το</a:t>
            </a:r>
            <a:r>
              <a:rPr lang="en-US" sz="1800">
                <a:latin typeface="Calibri Light"/>
                <a:ea typeface="Calibri Light"/>
                <a:cs typeface="Calibri"/>
              </a:rPr>
              <a:t> 2009.</a:t>
            </a:r>
            <a:endParaRPr lang="en-US">
              <a:latin typeface="Calibri Light"/>
              <a:ea typeface="Calibri Light"/>
              <a:cs typeface="Calibri"/>
            </a:endParaRPr>
          </a:p>
          <a:p>
            <a:endParaRPr lang="en-US" sz="1800">
              <a:latin typeface="Calibri"/>
              <a:ea typeface="Calibri"/>
              <a:cs typeface="Calibri"/>
            </a:endParaRPr>
          </a:p>
        </p:txBody>
      </p:sp>
      <p:pic>
        <p:nvPicPr>
          <p:cNvPr id="4" name="Εικόνα 3" descr="Ευρωπαϊκή Ένωση: Αλλάζει ο ενεργειακός χάρτης λόγω Ουκρανίας - Οικονομικός  Ταχυδρόμος - ot.gr">
            <a:extLst>
              <a:ext uri="{FF2B5EF4-FFF2-40B4-BE49-F238E27FC236}">
                <a16:creationId xmlns:a16="http://schemas.microsoft.com/office/drawing/2014/main" id="{92F40B46-3C2B-6FCB-33CC-48909D28BD40}"/>
              </a:ext>
            </a:extLst>
          </p:cNvPr>
          <p:cNvPicPr>
            <a:picLocks noChangeAspect="1"/>
          </p:cNvPicPr>
          <p:nvPr/>
        </p:nvPicPr>
        <p:blipFill>
          <a:blip r:embed="rId2"/>
          <a:stretch>
            <a:fillRect/>
          </a:stretch>
        </p:blipFill>
        <p:spPr>
          <a:xfrm>
            <a:off x="7837714" y="2047790"/>
            <a:ext cx="4125685" cy="3382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657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963F48-56DC-B430-E5AE-ABE0CD856BC5}"/>
              </a:ext>
            </a:extLst>
          </p:cNvPr>
          <p:cNvSpPr>
            <a:spLocks noGrp="1"/>
          </p:cNvSpPr>
          <p:nvPr>
            <p:ph type="title"/>
          </p:nvPr>
        </p:nvSpPr>
        <p:spPr>
          <a:xfrm>
            <a:off x="2242" y="161794"/>
            <a:ext cx="11882716" cy="514089"/>
          </a:xfrm>
        </p:spPr>
        <p:txBody>
          <a:bodyPr>
            <a:normAutofit fontScale="90000"/>
          </a:bodyPr>
          <a:lstStyle/>
          <a:p>
            <a:pPr algn="ctr"/>
            <a:r>
              <a:rPr lang="el-GR" sz="3200" b="1" i="1">
                <a:latin typeface="Calibri Light"/>
                <a:ea typeface="Calibri Light"/>
                <a:cs typeface="Calibri"/>
              </a:rPr>
              <a:t>3.ΚΟΙΝΗ ΣΤΡΑΤΗΓΙΚΗ ΠΟΛΙΤΙΚΗΣ ΤΗΣ Ε.Ε. ΓΙΑ ΤΗ ΡΩΣΙΑ(1999)</a:t>
            </a:r>
          </a:p>
        </p:txBody>
      </p:sp>
      <p:sp>
        <p:nvSpPr>
          <p:cNvPr id="3" name="Θέση περιεχομένου 2">
            <a:extLst>
              <a:ext uri="{FF2B5EF4-FFF2-40B4-BE49-F238E27FC236}">
                <a16:creationId xmlns:a16="http://schemas.microsoft.com/office/drawing/2014/main" id="{416A29EA-F150-FC2D-AE9B-BBAED4E9BA12}"/>
              </a:ext>
            </a:extLst>
          </p:cNvPr>
          <p:cNvSpPr>
            <a:spLocks noGrp="1"/>
          </p:cNvSpPr>
          <p:nvPr>
            <p:ph idx="1"/>
          </p:nvPr>
        </p:nvSpPr>
        <p:spPr>
          <a:xfrm>
            <a:off x="2242" y="896205"/>
            <a:ext cx="11770658" cy="5361786"/>
          </a:xfrm>
        </p:spPr>
        <p:txBody>
          <a:bodyPr vert="horz" lIns="91440" tIns="45720" rIns="91440" bIns="45720" rtlCol="0" anchor="t">
            <a:normAutofit/>
          </a:bodyPr>
          <a:lstStyle/>
          <a:p>
            <a:pPr marL="0" indent="0">
              <a:buNone/>
            </a:pPr>
            <a:r>
              <a:rPr lang="el-GR" sz="2400" dirty="0">
                <a:latin typeface="Calibri Light"/>
                <a:ea typeface="Calibri Light"/>
                <a:cs typeface="Calibri"/>
              </a:rPr>
              <a:t>Η Κοινή Στρατηγική για τη Ρωσία (Common Strategy on </a:t>
            </a:r>
            <a:r>
              <a:rPr lang="el-GR" sz="2400" err="1">
                <a:latin typeface="Calibri Light"/>
                <a:ea typeface="Calibri Light"/>
                <a:cs typeface="Calibri"/>
              </a:rPr>
              <a:t>Russia</a:t>
            </a:r>
            <a:r>
              <a:rPr lang="el-GR" sz="2400" dirty="0">
                <a:latin typeface="Calibri Light"/>
                <a:ea typeface="Calibri Light"/>
                <a:cs typeface="Calibri"/>
              </a:rPr>
              <a:t>) είναι ένα σημαντικό εργαλείο ώστε να καθορίζονται οι πολιτικές και στρατηγικές σχέσεις με τη Ρωσία. Συγκεκριμένα</a:t>
            </a:r>
            <a:r>
              <a:rPr lang="el-GR" sz="2400" dirty="0">
                <a:latin typeface="Calibri Light"/>
                <a:ea typeface="+mn-lt"/>
                <a:cs typeface="+mn-lt"/>
              </a:rPr>
              <a:t>:</a:t>
            </a:r>
          </a:p>
          <a:p>
            <a:pPr marL="342900" indent="-342900"/>
            <a:r>
              <a:rPr lang="el-GR" sz="2400" dirty="0">
                <a:latin typeface="Calibri Light"/>
                <a:ea typeface="Calibri Light"/>
                <a:cs typeface="Calibri"/>
              </a:rPr>
              <a:t>Προώθηση Σταθερότητας και συνεργασίας</a:t>
            </a:r>
          </a:p>
          <a:p>
            <a:pPr marL="342900" indent="-342900"/>
            <a:r>
              <a:rPr lang="el-GR" sz="2400" dirty="0">
                <a:latin typeface="Calibri Light"/>
                <a:ea typeface="Calibri Light"/>
                <a:cs typeface="Calibri"/>
              </a:rPr>
              <a:t>Προώθηση δημοκρατικών αξιών και ανθρώπινων δικαιωμάτων</a:t>
            </a:r>
          </a:p>
          <a:p>
            <a:pPr marL="342900" indent="-342900"/>
            <a:r>
              <a:rPr lang="el-GR" sz="2400" dirty="0">
                <a:latin typeface="Calibri Light"/>
                <a:ea typeface="Calibri Light"/>
                <a:cs typeface="Calibri"/>
              </a:rPr>
              <a:t>Οικονομική και Ενεργειακή Συνεργασία</a:t>
            </a:r>
          </a:p>
          <a:p>
            <a:pPr marL="342900" indent="-342900"/>
            <a:r>
              <a:rPr lang="el-GR" sz="2400" dirty="0">
                <a:latin typeface="Calibri Light"/>
                <a:ea typeface="Calibri Light"/>
                <a:cs typeface="Calibri"/>
              </a:rPr>
              <a:t>Αναθεωρείται το 2008 (Γεωργιανή Κρίση)</a:t>
            </a:r>
          </a:p>
          <a:p>
            <a:pPr marL="0" indent="0">
              <a:buNone/>
            </a:pPr>
            <a:endParaRPr lang="el-GR" sz="2400">
              <a:latin typeface="Calibri"/>
              <a:ea typeface="Calibri"/>
              <a:cs typeface="Calibri"/>
            </a:endParaRPr>
          </a:p>
          <a:p>
            <a:pPr marL="0" indent="0" algn="ctr">
              <a:buNone/>
            </a:pPr>
            <a:r>
              <a:rPr lang="el-GR" dirty="0"/>
              <a:t> </a:t>
            </a:r>
            <a:endParaRPr lang="el-GR" b="1" dirty="0"/>
          </a:p>
          <a:p>
            <a:pPr marL="457200" indent="-457200"/>
            <a:endParaRPr lang="el-GR" sz="2400"/>
          </a:p>
          <a:p>
            <a:pPr marL="0" indent="0">
              <a:buNone/>
            </a:pPr>
            <a:endParaRPr lang="el-GR" sz="2000"/>
          </a:p>
        </p:txBody>
      </p:sp>
      <p:pic>
        <p:nvPicPr>
          <p:cNvPr id="4" name="Εικόνα 3" descr="Εικόνα που περιέχει ρουχισμός, άτομο, ανθρώπινο πρόσωπο, εσωτερικός χώρος&#10;&#10;Περιγραφή που δημιουργήθηκε αυτόματα">
            <a:extLst>
              <a:ext uri="{FF2B5EF4-FFF2-40B4-BE49-F238E27FC236}">
                <a16:creationId xmlns:a16="http://schemas.microsoft.com/office/drawing/2014/main" id="{88F8BC9E-A79D-D106-64F1-F433DE0EC845}"/>
              </a:ext>
            </a:extLst>
          </p:cNvPr>
          <p:cNvPicPr>
            <a:picLocks noChangeAspect="1"/>
          </p:cNvPicPr>
          <p:nvPr/>
        </p:nvPicPr>
        <p:blipFill>
          <a:blip r:embed="rId2"/>
          <a:stretch>
            <a:fillRect/>
          </a:stretch>
        </p:blipFill>
        <p:spPr>
          <a:xfrm>
            <a:off x="6383533" y="3218384"/>
            <a:ext cx="4854549" cy="2821384"/>
          </a:xfrm>
          <a:prstGeom prst="rect">
            <a:avLst/>
          </a:prstGeom>
        </p:spPr>
      </p:pic>
    </p:spTree>
    <p:extLst>
      <p:ext uri="{BB962C8B-B14F-4D97-AF65-F5344CB8AC3E}">
        <p14:creationId xmlns:p14="http://schemas.microsoft.com/office/powerpoint/2010/main" val="395040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6FD17C-B753-AFF2-EC03-68C2A62265A0}"/>
              </a:ext>
            </a:extLst>
          </p:cNvPr>
          <p:cNvSpPr>
            <a:spLocks noGrp="1"/>
          </p:cNvSpPr>
          <p:nvPr>
            <p:ph type="title"/>
          </p:nvPr>
        </p:nvSpPr>
        <p:spPr>
          <a:xfrm>
            <a:off x="690213" y="895"/>
            <a:ext cx="11865427" cy="1045186"/>
          </a:xfrm>
        </p:spPr>
        <p:txBody>
          <a:bodyPr>
            <a:normAutofit/>
          </a:bodyPr>
          <a:lstStyle/>
          <a:p>
            <a:r>
              <a:rPr lang="el-GR" sz="4000" b="1"/>
              <a:t> </a:t>
            </a:r>
            <a:r>
              <a:rPr lang="el-GR" sz="3200" b="1" i="1">
                <a:latin typeface="Calibri Light"/>
                <a:ea typeface="Calibri Light"/>
                <a:cs typeface="Calibri"/>
              </a:rPr>
              <a:t>4.Κοινός Χώρος Ε.Ε.-Ρωσίας (</a:t>
            </a:r>
            <a:r>
              <a:rPr lang="el-GR" sz="3200" b="1" i="1" err="1">
                <a:latin typeface="Calibri Light"/>
                <a:ea typeface="Calibri Light"/>
                <a:cs typeface="Calibri"/>
              </a:rPr>
              <a:t>Four</a:t>
            </a:r>
            <a:r>
              <a:rPr lang="el-GR" sz="3200" b="1" i="1">
                <a:latin typeface="Calibri Light"/>
                <a:ea typeface="Calibri Light"/>
                <a:cs typeface="Calibri"/>
              </a:rPr>
              <a:t> Common Spaces –2003)</a:t>
            </a:r>
          </a:p>
        </p:txBody>
      </p:sp>
      <p:sp>
        <p:nvSpPr>
          <p:cNvPr id="8" name="Content Placeholder 7">
            <a:extLst>
              <a:ext uri="{FF2B5EF4-FFF2-40B4-BE49-F238E27FC236}">
                <a16:creationId xmlns:a16="http://schemas.microsoft.com/office/drawing/2014/main" id="{6574692C-5C27-BE13-0291-F195B8AE2F6E}"/>
              </a:ext>
            </a:extLst>
          </p:cNvPr>
          <p:cNvSpPr>
            <a:spLocks noGrp="1"/>
          </p:cNvSpPr>
          <p:nvPr>
            <p:ph idx="1"/>
          </p:nvPr>
        </p:nvSpPr>
        <p:spPr>
          <a:xfrm>
            <a:off x="124769" y="877227"/>
            <a:ext cx="7141601" cy="5454658"/>
          </a:xfrm>
        </p:spPr>
        <p:txBody>
          <a:bodyPr vert="horz" lIns="91440" tIns="45720" rIns="91440" bIns="45720" rtlCol="0" anchor="t">
            <a:normAutofit fontScale="92500" lnSpcReduction="10000"/>
          </a:bodyPr>
          <a:lstStyle/>
          <a:p>
            <a:pPr marL="0" indent="0">
              <a:buNone/>
            </a:pPr>
            <a:r>
              <a:rPr lang="el-GR" sz="2000" dirty="0">
                <a:latin typeface="Calibri Light"/>
                <a:ea typeface="Calibri Light"/>
                <a:cs typeface="Calibri"/>
              </a:rPr>
              <a:t>Η Ε.Ε. και η Ρωσία συμφώνησαν στην δημιουργία τεσσάρων κοινών χώρων, με στόχο την εμβάθυνση της συνεργασίας τους.</a:t>
            </a:r>
            <a:endParaRPr lang="el-GR" dirty="0">
              <a:latin typeface="Calibri Light"/>
              <a:ea typeface="Calibri Light"/>
              <a:cs typeface="Calibri"/>
            </a:endParaRPr>
          </a:p>
          <a:p>
            <a:pPr marL="0" indent="0">
              <a:buNone/>
            </a:pPr>
            <a:r>
              <a:rPr lang="el-GR" u="sng" dirty="0">
                <a:latin typeface="Calibri Light"/>
                <a:ea typeface="Calibri Light"/>
                <a:cs typeface="Calibri"/>
              </a:rPr>
              <a:t>Οι τέσσερις</a:t>
            </a:r>
            <a:r>
              <a:rPr lang="el-GR" sz="2000" u="sng" dirty="0">
                <a:latin typeface="Calibri Light"/>
                <a:ea typeface="Calibri Light"/>
                <a:cs typeface="Calibri"/>
              </a:rPr>
              <a:t> Κοινοί Χώροι</a:t>
            </a:r>
            <a:r>
              <a:rPr lang="el-GR" sz="2000" u="sng" dirty="0">
                <a:latin typeface="Calibri Light"/>
                <a:ea typeface="+mn-lt"/>
                <a:cs typeface="+mn-lt"/>
              </a:rPr>
              <a:t>:</a:t>
            </a:r>
            <a:endParaRPr lang="el-GR" u="sng" dirty="0">
              <a:latin typeface="Calibri Light"/>
              <a:ea typeface="Calibri Light"/>
              <a:cs typeface="Calibri Light"/>
            </a:endParaRPr>
          </a:p>
          <a:p>
            <a:pPr marL="342900" indent="-342900"/>
            <a:r>
              <a:rPr lang="el-GR" sz="2000" dirty="0">
                <a:latin typeface="Calibri Light"/>
                <a:ea typeface="Calibri Light"/>
                <a:cs typeface="Calibri"/>
              </a:rPr>
              <a:t>Οικονομικός Χώρος, δημιουργία μιας ολοκληρωμένης οικονομικής περιοχής με ελεύθερη ροή αγαθών ,υπηρεσιών , κεφαλαίου και ανθρώπων.</a:t>
            </a:r>
          </a:p>
          <a:p>
            <a:pPr marL="342900" indent="-342900"/>
            <a:r>
              <a:rPr lang="el-GR" sz="2000" dirty="0">
                <a:latin typeface="Calibri Light"/>
                <a:ea typeface="Calibri Light"/>
                <a:cs typeface="Calibri"/>
              </a:rPr>
              <a:t>Χώρος Ελευθερίας</a:t>
            </a:r>
            <a:r>
              <a:rPr lang="el-GR" dirty="0">
                <a:latin typeface="Calibri Light"/>
                <a:ea typeface="Calibri Light"/>
                <a:cs typeface="Calibri"/>
              </a:rPr>
              <a:t>,</a:t>
            </a:r>
            <a:r>
              <a:rPr lang="el-GR" sz="2000" dirty="0">
                <a:latin typeface="Calibri Light"/>
                <a:ea typeface="Calibri Light"/>
                <a:cs typeface="Calibri"/>
              </a:rPr>
              <a:t> Ασφάλειας και Δικαιοσύνης, καταπολέμηση του οργανωμένου εγκλήματος, </a:t>
            </a:r>
            <a:r>
              <a:rPr lang="el-GR" dirty="0">
                <a:latin typeface="Calibri Light"/>
                <a:ea typeface="Calibri Light"/>
                <a:cs typeface="Calibri"/>
              </a:rPr>
              <a:t>διαχείριση</a:t>
            </a:r>
            <a:r>
              <a:rPr lang="el-GR" sz="2000" dirty="0">
                <a:latin typeface="Calibri Light"/>
                <a:ea typeface="Calibri Light"/>
                <a:cs typeface="Calibri"/>
              </a:rPr>
              <a:t> του μεταναστευτικού και </a:t>
            </a:r>
            <a:r>
              <a:rPr lang="el-GR" dirty="0">
                <a:latin typeface="Calibri Light"/>
                <a:ea typeface="Calibri Light"/>
                <a:cs typeface="Calibri"/>
              </a:rPr>
              <a:t>ενίσχυση</a:t>
            </a:r>
            <a:r>
              <a:rPr lang="el-GR" sz="2000" dirty="0">
                <a:latin typeface="Calibri Light"/>
                <a:ea typeface="Calibri Light"/>
                <a:cs typeface="Calibri"/>
              </a:rPr>
              <a:t> των </a:t>
            </a:r>
            <a:r>
              <a:rPr lang="el-GR" dirty="0">
                <a:latin typeface="Calibri Light"/>
                <a:ea typeface="Calibri Light"/>
                <a:cs typeface="Calibri"/>
              </a:rPr>
              <a:t>δικαιωμάτων</a:t>
            </a:r>
            <a:r>
              <a:rPr lang="el-GR" sz="2000" dirty="0">
                <a:latin typeface="Calibri Light"/>
                <a:ea typeface="Calibri Light"/>
                <a:cs typeface="Calibri"/>
              </a:rPr>
              <a:t> των πολιτών.</a:t>
            </a:r>
          </a:p>
          <a:p>
            <a:pPr marL="342900" indent="-342900"/>
            <a:r>
              <a:rPr lang="el-GR" sz="2000" dirty="0">
                <a:latin typeface="Calibri Light"/>
                <a:ea typeface="Calibri Light"/>
                <a:cs typeface="Calibri"/>
              </a:rPr>
              <a:t>Χώρος Εξωτερικής Ασφάλειας,</a:t>
            </a:r>
            <a:r>
              <a:rPr lang="el-GR" sz="2000" dirty="0">
                <a:latin typeface="Calibri Light"/>
                <a:ea typeface="+mn-lt"/>
                <a:cs typeface="+mn-lt"/>
              </a:rPr>
              <a:t> προώθηση της ασφάλειας και σταθερότητας, συντονισμός στην εξωτερική πολιτική και συνεργασία σε θέματα κρίσεων και ασφάλειας.</a:t>
            </a:r>
          </a:p>
          <a:p>
            <a:pPr marL="342900" indent="-342900"/>
            <a:r>
              <a:rPr lang="el-GR" sz="2000" dirty="0">
                <a:latin typeface="Calibri Light"/>
                <a:ea typeface="+mn-lt"/>
                <a:cs typeface="+mn-lt"/>
              </a:rPr>
              <a:t>Χώρος Έρευνας και Εκπαίδευσης, συμπεριλαμβανομένων των Πολιτιστικών Ανταλλαγών, ενίσχυση των συνεργασιών στην έρευνα, την εκπαίδευση και την πολιτιστική ανταλλαγή, με στόχο την κοινωνική σύγκλιση.</a:t>
            </a:r>
            <a:endParaRPr lang="el-GR" sz="2000" dirty="0">
              <a:latin typeface="Calibri Light"/>
              <a:ea typeface="Calibri Light"/>
              <a:cs typeface="Calibri"/>
            </a:endParaRPr>
          </a:p>
        </p:txBody>
      </p:sp>
      <p:pic>
        <p:nvPicPr>
          <p:cNvPr id="3" name="Εικόνα 2" descr="Εικόνα που περιέχει κείμενο, στιγμιότυπο οθόνης, γραφιστική, γραφικά&#10;&#10;Περιγραφή που δημιουργήθηκε αυτόματα">
            <a:extLst>
              <a:ext uri="{FF2B5EF4-FFF2-40B4-BE49-F238E27FC236}">
                <a16:creationId xmlns:a16="http://schemas.microsoft.com/office/drawing/2014/main" id="{690B0F12-EDC9-E014-D78B-8DB1901737AE}"/>
              </a:ext>
            </a:extLst>
          </p:cNvPr>
          <p:cNvPicPr>
            <a:picLocks noChangeAspect="1"/>
          </p:cNvPicPr>
          <p:nvPr/>
        </p:nvPicPr>
        <p:blipFill>
          <a:blip r:embed="rId2"/>
          <a:stretch>
            <a:fillRect/>
          </a:stretch>
        </p:blipFill>
        <p:spPr>
          <a:xfrm>
            <a:off x="7492253" y="1966161"/>
            <a:ext cx="4255992" cy="2925678"/>
          </a:xfrm>
          <a:prstGeom prst="rect">
            <a:avLst/>
          </a:prstGeom>
        </p:spPr>
      </p:pic>
    </p:spTree>
    <p:extLst>
      <p:ext uri="{BB962C8B-B14F-4D97-AF65-F5344CB8AC3E}">
        <p14:creationId xmlns:p14="http://schemas.microsoft.com/office/powerpoint/2010/main" val="361564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A4330A-FC15-A221-4AA0-F15BA9330F95}"/>
              </a:ext>
            </a:extLst>
          </p:cNvPr>
          <p:cNvSpPr>
            <a:spLocks noGrp="1"/>
          </p:cNvSpPr>
          <p:nvPr>
            <p:ph type="title"/>
          </p:nvPr>
        </p:nvSpPr>
        <p:spPr>
          <a:xfrm>
            <a:off x="121024" y="219448"/>
            <a:ext cx="12196480" cy="1493650"/>
          </a:xfrm>
        </p:spPr>
        <p:txBody>
          <a:bodyPr>
            <a:normAutofit/>
          </a:bodyPr>
          <a:lstStyle/>
          <a:p>
            <a:pPr algn="ctr"/>
            <a:r>
              <a:rPr lang="el-GR" sz="2300" b="1" i="1">
                <a:latin typeface="Calibri Light"/>
                <a:ea typeface="Calibri Light"/>
                <a:cs typeface="Calibri"/>
              </a:rPr>
              <a:t>5.ΣΥΜΦΩΝΙΑ ΔΙΕΥΚΟΛΥΝΣΗΣ ΕΚΔΟΣΗΣ ΘΕΩΡΗΣΕΩΝ (VISA FACILITATION AGREEMENT-2007)</a:t>
            </a:r>
          </a:p>
        </p:txBody>
      </p:sp>
      <p:sp>
        <p:nvSpPr>
          <p:cNvPr id="3" name="Θέση περιεχομένου 2">
            <a:extLst>
              <a:ext uri="{FF2B5EF4-FFF2-40B4-BE49-F238E27FC236}">
                <a16:creationId xmlns:a16="http://schemas.microsoft.com/office/drawing/2014/main" id="{5A522C89-5819-836D-7BE2-97DEE574CB30}"/>
              </a:ext>
            </a:extLst>
          </p:cNvPr>
          <p:cNvSpPr>
            <a:spLocks noGrp="1"/>
          </p:cNvSpPr>
          <p:nvPr>
            <p:ph idx="1"/>
          </p:nvPr>
        </p:nvSpPr>
        <p:spPr>
          <a:xfrm>
            <a:off x="244289" y="1063625"/>
            <a:ext cx="11703423" cy="5516749"/>
          </a:xfrm>
        </p:spPr>
        <p:txBody>
          <a:bodyPr vert="horz" lIns="91440" tIns="45720" rIns="91440" bIns="45720" rtlCol="0" anchor="t">
            <a:normAutofit/>
          </a:bodyPr>
          <a:lstStyle/>
          <a:p>
            <a:r>
              <a:rPr lang="el-GR">
                <a:latin typeface="Calibri Light"/>
                <a:ea typeface="Calibri Light"/>
                <a:cs typeface="Calibri"/>
              </a:rPr>
              <a:t>Στόχος της ήταν η διευκόλυνση της έκδοσης θεωρήσεων (</a:t>
            </a:r>
            <a:r>
              <a:rPr lang="el-GR" err="1">
                <a:latin typeface="Calibri Light"/>
                <a:ea typeface="Calibri Light"/>
                <a:cs typeface="Calibri"/>
              </a:rPr>
              <a:t>visa</a:t>
            </a:r>
            <a:r>
              <a:rPr lang="el-GR">
                <a:latin typeface="Calibri Light"/>
                <a:ea typeface="Calibri Light"/>
                <a:cs typeface="Calibri"/>
              </a:rPr>
              <a:t>) ώστε να αυξηθούν οι επαφές μεταξύ ΕΕ και Ρωσίας και να διευκολυνθεί η κινητικότητα για επιχειρηματίες και πολίτες.</a:t>
            </a:r>
          </a:p>
          <a:p>
            <a:pPr marL="0" indent="0">
              <a:buNone/>
            </a:pPr>
            <a:r>
              <a:rPr lang="el-GR">
                <a:latin typeface="Calibri Light"/>
                <a:ea typeface="Calibri Light"/>
                <a:cs typeface="Calibri"/>
              </a:rPr>
              <a:t>Η Ε.Ε. αναστέλλει την συμφωνία το 2022 στα πλαίσια κυρώσεων που επιβλήθηκαν στην Ρωσία λόγω της εισβολής της στην Ουκρανία</a:t>
            </a:r>
            <a:r>
              <a:rPr lang="el-GR" i="1">
                <a:latin typeface="Calibri Light"/>
                <a:ea typeface="Calibri Light"/>
                <a:cs typeface="Calibri"/>
              </a:rPr>
              <a:t>.</a:t>
            </a:r>
          </a:p>
          <a:p>
            <a:pPr marL="0" indent="0" algn="ctr">
              <a:buNone/>
            </a:pPr>
            <a:r>
              <a:rPr lang="el-GR" i="1">
                <a:latin typeface="Calibri"/>
                <a:cs typeface="Calibri"/>
              </a:rPr>
              <a:t>                </a:t>
            </a:r>
            <a:endParaRPr lang="el-GR" sz="2400" b="1" i="1" u="sng">
              <a:latin typeface="Calibri"/>
              <a:ea typeface="Calibri"/>
              <a:cs typeface="Calibri"/>
            </a:endParaRPr>
          </a:p>
        </p:txBody>
      </p:sp>
      <p:pic>
        <p:nvPicPr>
          <p:cNvPr id="4" name="Εικόνα 3" descr="Russian interference unnerves Europe as elections near | Investigate Europe">
            <a:extLst>
              <a:ext uri="{FF2B5EF4-FFF2-40B4-BE49-F238E27FC236}">
                <a16:creationId xmlns:a16="http://schemas.microsoft.com/office/drawing/2014/main" id="{AA3E5B1A-5D97-EA78-5A5D-E4DE9956B025}"/>
              </a:ext>
            </a:extLst>
          </p:cNvPr>
          <p:cNvPicPr>
            <a:picLocks noChangeAspect="1"/>
          </p:cNvPicPr>
          <p:nvPr/>
        </p:nvPicPr>
        <p:blipFill>
          <a:blip r:embed="rId2"/>
          <a:stretch>
            <a:fillRect/>
          </a:stretch>
        </p:blipFill>
        <p:spPr>
          <a:xfrm>
            <a:off x="3015050" y="2877272"/>
            <a:ext cx="6161900" cy="3224700"/>
          </a:xfrm>
          <a:prstGeom prst="rect">
            <a:avLst/>
          </a:prstGeom>
        </p:spPr>
      </p:pic>
    </p:spTree>
    <p:extLst>
      <p:ext uri="{BB962C8B-B14F-4D97-AF65-F5344CB8AC3E}">
        <p14:creationId xmlns:p14="http://schemas.microsoft.com/office/powerpoint/2010/main" val="210391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4165FFDD-7F97-5D09-DBD4-F828FC7294CA}"/>
              </a:ext>
            </a:extLst>
          </p:cNvPr>
          <p:cNvSpPr>
            <a:spLocks noGrp="1"/>
          </p:cNvSpPr>
          <p:nvPr>
            <p:ph type="title"/>
          </p:nvPr>
        </p:nvSpPr>
        <p:spPr>
          <a:xfrm>
            <a:off x="752121" y="88015"/>
            <a:ext cx="10691265" cy="1371030"/>
          </a:xfrm>
        </p:spPr>
        <p:txBody>
          <a:bodyPr/>
          <a:lstStyle/>
          <a:p>
            <a:r>
              <a:rPr lang="el-GR" b="1" i="1">
                <a:latin typeface="Calibri Light"/>
                <a:ea typeface="Calibri Light"/>
                <a:cs typeface="Calibri Light"/>
              </a:rPr>
              <a:t>ΟΙΚΟΝΟΜΙΚΗ ΕΞΑΡΤΗΣΗ ΚΑΙ ΕΠΑΝΑΤΟΠΟΘΕΤΗΣΗ</a:t>
            </a:r>
          </a:p>
        </p:txBody>
      </p:sp>
      <p:sp>
        <p:nvSpPr>
          <p:cNvPr id="2" name="Θέση ημερομηνίας 1">
            <a:extLst>
              <a:ext uri="{FF2B5EF4-FFF2-40B4-BE49-F238E27FC236}">
                <a16:creationId xmlns:a16="http://schemas.microsoft.com/office/drawing/2014/main" id="{915C1EC5-7A59-9241-392B-2A79255064B7}"/>
              </a:ext>
            </a:extLst>
          </p:cNvPr>
          <p:cNvSpPr>
            <a:spLocks noGrp="1"/>
          </p:cNvSpPr>
          <p:nvPr>
            <p:ph type="dt" sz="half" idx="10"/>
          </p:nvPr>
        </p:nvSpPr>
        <p:spPr/>
        <p:txBody>
          <a:bodyPr/>
          <a:lstStyle/>
          <a:p>
            <a:fld id="{915E54DF-B7C4-4C82-9A9B-E5D2E03D4234}" type="datetime1">
              <a:t>8/12/2024</a:t>
            </a:fld>
            <a:endParaRPr lang="en-US"/>
          </a:p>
        </p:txBody>
      </p:sp>
      <p:sp>
        <p:nvSpPr>
          <p:cNvPr id="3" name="Θέση υποσέλιδου 2">
            <a:extLst>
              <a:ext uri="{FF2B5EF4-FFF2-40B4-BE49-F238E27FC236}">
                <a16:creationId xmlns:a16="http://schemas.microsoft.com/office/drawing/2014/main" id="{FD55E218-E8D0-17D1-3650-86A7E1D36D1B}"/>
              </a:ext>
            </a:extLst>
          </p:cNvPr>
          <p:cNvSpPr>
            <a:spLocks noGrp="1"/>
          </p:cNvSpPr>
          <p:nvPr>
            <p:ph type="ftr" sz="quarter" idx="11"/>
          </p:nvPr>
        </p:nvSpPr>
        <p:spPr/>
        <p:txBody>
          <a:bodyPr/>
          <a:lstStyle/>
          <a:p>
            <a:r>
              <a:rPr lang="en-US"/>
              <a:t>
              </a:t>
            </a:r>
          </a:p>
        </p:txBody>
      </p:sp>
      <p:sp>
        <p:nvSpPr>
          <p:cNvPr id="4" name="Θέση αριθμού διαφάνειας 3">
            <a:extLst>
              <a:ext uri="{FF2B5EF4-FFF2-40B4-BE49-F238E27FC236}">
                <a16:creationId xmlns:a16="http://schemas.microsoft.com/office/drawing/2014/main" id="{9832C4F1-E560-5B39-FC7D-97C8AE094331}"/>
              </a:ext>
            </a:extLst>
          </p:cNvPr>
          <p:cNvSpPr>
            <a:spLocks noGrp="1"/>
          </p:cNvSpPr>
          <p:nvPr>
            <p:ph type="sldNum" sz="quarter" idx="12"/>
          </p:nvPr>
        </p:nvSpPr>
        <p:spPr/>
        <p:txBody>
          <a:bodyPr/>
          <a:lstStyle/>
          <a:p>
            <a:fld id="{E30AF5A0-43BB-4336-8627-9123B9144D80}" type="slidenum">
              <a:rPr lang="en-US" dirty="0"/>
              <a:t>9</a:t>
            </a:fld>
            <a:endParaRPr lang="en-US"/>
          </a:p>
        </p:txBody>
      </p:sp>
      <p:sp>
        <p:nvSpPr>
          <p:cNvPr id="5" name="TextBox 4">
            <a:extLst>
              <a:ext uri="{FF2B5EF4-FFF2-40B4-BE49-F238E27FC236}">
                <a16:creationId xmlns:a16="http://schemas.microsoft.com/office/drawing/2014/main" id="{121F5F1F-4A7B-3220-E814-E45FFA215167}"/>
              </a:ext>
            </a:extLst>
          </p:cNvPr>
          <p:cNvSpPr txBox="1"/>
          <p:nvPr/>
        </p:nvSpPr>
        <p:spPr>
          <a:xfrm>
            <a:off x="84560" y="904103"/>
            <a:ext cx="1150619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i="1" dirty="0">
                <a:latin typeface="Calibri Light"/>
                <a:cs typeface="Calibri Light"/>
              </a:rPr>
              <a:t> </a:t>
            </a:r>
            <a:r>
              <a:rPr lang="el-GR" sz="2400" u="sng" dirty="0">
                <a:latin typeface="Calibri Light"/>
                <a:cs typeface="Calibri Light"/>
              </a:rPr>
              <a:t>Ρωσία παράγοντας σταθερότητας: </a:t>
            </a:r>
            <a:r>
              <a:rPr lang="el-GR" sz="2400" dirty="0">
                <a:latin typeface="Calibri Light"/>
                <a:cs typeface="Calibri Light"/>
              </a:rPr>
              <a:t>Η Ρωσία ως «γείτονας» της ΕΕ κατείχε καταλυτικό ρόλο στην ενεργειακή (40%) και οικονομική ασφάλεια της ΕΕ, διατηρώντας ισορροπίες και σταθερότητα λόγω της δύναμής της.</a:t>
            </a:r>
            <a:endParaRPr lang="el-GR">
              <a:latin typeface="Calibri Light"/>
              <a:ea typeface="Calibri Light"/>
              <a:cs typeface="Calibri Light"/>
            </a:endParaRPr>
          </a:p>
          <a:p>
            <a:pPr marL="342900" indent="-342900">
              <a:buFont typeface="Arial"/>
              <a:buChar char="•"/>
            </a:pPr>
            <a:endParaRPr lang="el-GR" sz="2400" dirty="0">
              <a:latin typeface="Calibri Light"/>
              <a:ea typeface="Calibri Light"/>
              <a:cs typeface="Calibri Light"/>
            </a:endParaRPr>
          </a:p>
          <a:p>
            <a:pPr marL="342900" indent="-342900">
              <a:buFont typeface="Arial"/>
              <a:buChar char="•"/>
            </a:pPr>
            <a:r>
              <a:rPr lang="el-GR" sz="2400" dirty="0">
                <a:latin typeface="Calibri Light"/>
                <a:cs typeface="Calibri Light"/>
              </a:rPr>
              <a:t> </a:t>
            </a:r>
            <a:r>
              <a:rPr lang="el-GR" sz="2400" u="sng" dirty="0">
                <a:latin typeface="Calibri Light"/>
                <a:cs typeface="Calibri Light"/>
              </a:rPr>
              <a:t>ΕΕ παίκτης ισχύος</a:t>
            </a:r>
            <a:r>
              <a:rPr lang="el-GR" sz="2400" dirty="0">
                <a:latin typeface="Calibri Light"/>
                <a:cs typeface="Calibri Light"/>
              </a:rPr>
              <a:t>= Μεγαλύτερος εμπορικός εταίρος της Ρωσίας μέχρι την εισβολή, διμερής οικονομική αλληλεξάρτηση μέσω εμπορικών συναλλαγών.</a:t>
            </a:r>
            <a:endParaRPr lang="el-GR" sz="2400" dirty="0">
              <a:latin typeface="Calibri Light"/>
              <a:ea typeface="Calibri Light"/>
              <a:cs typeface="Calibri Light"/>
            </a:endParaRPr>
          </a:p>
          <a:p>
            <a:pPr marL="342900" indent="-342900">
              <a:buFont typeface="Arial"/>
              <a:buChar char="•"/>
            </a:pPr>
            <a:endParaRPr lang="el-GR" sz="2400" dirty="0">
              <a:latin typeface="Calibri Light"/>
              <a:ea typeface="Calibri Light"/>
              <a:cs typeface="Calibri Light"/>
            </a:endParaRPr>
          </a:p>
          <a:p>
            <a:pPr marL="342900" indent="-342900">
              <a:buFont typeface="Arial"/>
              <a:buChar char="•"/>
            </a:pPr>
            <a:r>
              <a:rPr lang="el-GR" sz="2400" dirty="0">
                <a:latin typeface="Calibri Light"/>
                <a:cs typeface="Calibri Light"/>
              </a:rPr>
              <a:t> </a:t>
            </a:r>
            <a:r>
              <a:rPr lang="el-GR" sz="2400" u="sng" dirty="0">
                <a:latin typeface="Calibri Light"/>
                <a:cs typeface="Calibri Light"/>
              </a:rPr>
              <a:t>Επανεξέταση σχέσεων:</a:t>
            </a:r>
            <a:r>
              <a:rPr lang="el-GR" sz="2400" dirty="0">
                <a:latin typeface="Calibri Light"/>
                <a:cs typeface="Calibri Light"/>
              </a:rPr>
              <a:t> επανατοποθέτηση ΕΕ, </a:t>
            </a:r>
            <a:r>
              <a:rPr lang="el-GR" sz="2400" err="1">
                <a:latin typeface="Calibri Light"/>
                <a:cs typeface="Calibri Light"/>
              </a:rPr>
              <a:t>push</a:t>
            </a:r>
            <a:r>
              <a:rPr lang="el-GR" sz="2400" dirty="0">
                <a:latin typeface="Calibri Light"/>
                <a:cs typeface="Calibri Light"/>
              </a:rPr>
              <a:t> </a:t>
            </a:r>
            <a:r>
              <a:rPr lang="el-GR" sz="2400" err="1">
                <a:latin typeface="Calibri Light"/>
                <a:cs typeface="Calibri Light"/>
              </a:rPr>
              <a:t>back</a:t>
            </a:r>
            <a:r>
              <a:rPr lang="el-GR" sz="2400" dirty="0">
                <a:latin typeface="Calibri Light"/>
                <a:cs typeface="Calibri Light"/>
              </a:rPr>
              <a:t> </a:t>
            </a:r>
            <a:r>
              <a:rPr lang="el-GR" sz="2400" err="1">
                <a:latin typeface="Calibri Light"/>
                <a:cs typeface="Calibri Light"/>
              </a:rPr>
              <a:t>contain</a:t>
            </a:r>
            <a:r>
              <a:rPr lang="el-GR" sz="2400" dirty="0">
                <a:latin typeface="Calibri Light"/>
                <a:cs typeface="Calibri Light"/>
              </a:rPr>
              <a:t> and </a:t>
            </a:r>
            <a:r>
              <a:rPr lang="el-GR" sz="2400" err="1">
                <a:latin typeface="Calibri Light"/>
                <a:cs typeface="Calibri Light"/>
              </a:rPr>
              <a:t>engage</a:t>
            </a:r>
            <a:r>
              <a:rPr lang="el-GR" sz="2400" dirty="0">
                <a:latin typeface="Calibri Light"/>
                <a:cs typeface="Calibri Light"/>
              </a:rPr>
              <a:t>, κυρώσεις σε πολλαπλούς τομείς προς την Ρωσία μετά την εισβολή. </a:t>
            </a:r>
            <a:endParaRPr lang="el-GR" sz="2400" dirty="0">
              <a:latin typeface="Calibri Light"/>
              <a:ea typeface="Calibri Light"/>
              <a:cs typeface="Calibri Light"/>
            </a:endParaRPr>
          </a:p>
          <a:p>
            <a:pPr marL="342900" indent="-342900">
              <a:buFont typeface="Arial"/>
              <a:buChar char="•"/>
            </a:pPr>
            <a:endParaRPr lang="el-GR" sz="2400" dirty="0">
              <a:latin typeface="Calibri Light"/>
              <a:ea typeface="Calibri Light"/>
              <a:cs typeface="Calibri Light"/>
            </a:endParaRPr>
          </a:p>
          <a:p>
            <a:pPr marL="342900" indent="-342900">
              <a:buFont typeface="Arial"/>
              <a:buChar char="•"/>
            </a:pPr>
            <a:r>
              <a:rPr lang="el-GR" sz="2400" u="sng" dirty="0">
                <a:latin typeface="Calibri Light"/>
                <a:cs typeface="Calibri Light"/>
              </a:rPr>
              <a:t>Επιρροή Ρωσίας: </a:t>
            </a:r>
            <a:r>
              <a:rPr lang="el-GR" sz="2400" dirty="0">
                <a:latin typeface="Calibri Light"/>
                <a:cs typeface="Calibri Light"/>
              </a:rPr>
              <a:t>Δραματική μείωση εμπορικής και πολιτικής επιρροής Ρωσίας στην ΕΕ. </a:t>
            </a:r>
            <a:endParaRPr lang="el-GR" sz="2400" dirty="0">
              <a:latin typeface="Calibri Light"/>
              <a:ea typeface="Calibri Light"/>
              <a:cs typeface="Calibri Light"/>
            </a:endParaRPr>
          </a:p>
          <a:p>
            <a:pPr marL="342900" indent="-342900">
              <a:buFont typeface="Arial"/>
              <a:buChar char="•"/>
            </a:pPr>
            <a:endParaRPr lang="el-GR" sz="2400" dirty="0">
              <a:latin typeface="Calibri Light"/>
              <a:ea typeface="Calibri Light"/>
              <a:cs typeface="Calibri Light"/>
            </a:endParaRPr>
          </a:p>
          <a:p>
            <a:pPr marL="342900" indent="-342900">
              <a:buFont typeface="Arial"/>
              <a:buChar char="•"/>
            </a:pPr>
            <a:r>
              <a:rPr lang="el-GR" sz="2400" u="sng" dirty="0">
                <a:latin typeface="Calibri Light"/>
                <a:cs typeface="Calibri Light"/>
              </a:rPr>
              <a:t>Ενεργειακή ασφάλεια:</a:t>
            </a:r>
            <a:r>
              <a:rPr lang="el-GR" sz="2400" dirty="0">
                <a:latin typeface="Calibri Light"/>
                <a:cs typeface="Calibri Light"/>
              </a:rPr>
              <a:t> Στροφή ΕΕ σε άλλους ενεργειακούς εταίρους διατηρώντας αυτόνομη ισχύ.</a:t>
            </a:r>
            <a:endParaRPr lang="el-GR" sz="2400" dirty="0">
              <a:latin typeface="Calibri Light"/>
              <a:ea typeface="Calibri Light"/>
              <a:cs typeface="Calibri Light"/>
            </a:endParaRPr>
          </a:p>
        </p:txBody>
      </p:sp>
    </p:spTree>
    <p:extLst>
      <p:ext uri="{BB962C8B-B14F-4D97-AF65-F5344CB8AC3E}">
        <p14:creationId xmlns:p14="http://schemas.microsoft.com/office/powerpoint/2010/main" val="200127588"/>
      </p:ext>
    </p:extLst>
  </p:cSld>
  <p:clrMapOvr>
    <a:masterClrMapping/>
  </p:clrMapOvr>
</p:sld>
</file>

<file path=ppt/theme/theme1.xml><?xml version="1.0" encoding="utf-8"?>
<a:theme xmlns:a="http://schemas.openxmlformats.org/drawingml/2006/main" name="ChronicleVTI">
  <a:themeElements>
    <a:clrScheme name="ChronicleVTI">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hronicleVTI">
      <a:majorFont>
        <a:latin typeface="Univers Condensed"/>
        <a:ea typeface=""/>
        <a:cs typeface=""/>
      </a:majorFont>
      <a:minorFont>
        <a:latin typeface="Calisto MT" panose="02040603050505030304"/>
        <a:ea typeface=""/>
        <a:cs typeface=""/>
      </a:minorFont>
    </a:fontScheme>
    <a:fmtScheme name="Chronicle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34FD3B1-53CD-4A5C-943C-C44DFF248C3E}" vid="{19A790DA-2E4D-4134-98A6-7DECB1A1B842}"/>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Ευρεία οθόνη</PresentationFormat>
  <Slides>31</Slides>
  <Notes>0</Notes>
  <HiddenSlides>0</HiddenSlide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ChronicleVTI</vt:lpstr>
      <vt:lpstr>Παρουσίαση του PowerPoint</vt:lpstr>
      <vt:lpstr>Παρουσίαση του PowerPoint</vt:lpstr>
      <vt:lpstr>ΙΣΤΟΡΙΚΗ ΕΞΕΛΙΞΗ ΡΩΣΙΑΣ</vt:lpstr>
      <vt:lpstr>ΘΕΣΜΙΚΟ ΠΛΑΙΣΙΟ ΣΧΕΣΕΩΝ Ε.Ε.-ΡΩΣΙΑΣ</vt:lpstr>
      <vt:lpstr>2.ΣΥΜΦΩΝΙΑ ΓΙΑ ΤΗΝ ΕΝΕΡΓΕΙΑΚΗ ΧΑΡΤΑ(ECT-1998)</vt:lpstr>
      <vt:lpstr>3.ΚΟΙΝΗ ΣΤΡΑΤΗΓΙΚΗ ΠΟΛΙΤΙΚΗΣ ΤΗΣ Ε.Ε. ΓΙΑ ΤΗ ΡΩΣΙΑ(1999)</vt:lpstr>
      <vt:lpstr> 4.Κοινός Χώρος Ε.Ε.-Ρωσίας (Four Common Spaces –2003)</vt:lpstr>
      <vt:lpstr>5.ΣΥΜΦΩΝΙΑ ΔΙΕΥΚΟΛΥΝΣΗΣ ΕΚΔΟΣΗΣ ΘΕΩΡΗΣΕΩΝ (VISA FACILITATION AGREEMENT-2007)</vt:lpstr>
      <vt:lpstr>ΟΙΚΟΝΟΜΙΚΗ ΕΞΑΡΤΗΣΗ ΚΑΙ ΕΠΑΝΑΤΟΠΟΘΕΤΗΣΗ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ΠΟΛΙΤΙΚΕΣ ΣΧΕΣΕΙΣ Ε.Ε-ΡΩΣΙΑΣ</vt:lpstr>
      <vt:lpstr>ΠΟΛΙΤΙΚΕΣ ΣΧΕΣΕΙΣ Ε.Ε.-ΡΩΣΙΑΣ</vt:lpstr>
      <vt:lpstr>Πολιτικέσ σχέσεις ε.ε-ρωσιασ</vt:lpstr>
      <vt:lpstr>Εντάσεις στις σχέσεις ΕΕ-Ρωσίας    Ποιες οι αιτίες;</vt:lpstr>
      <vt:lpstr>Η στρατιωτική επίθεση της Ρωσίας κατά της Ουκρανίας είναι μόνο μια από τις πρόσφατες πηγές εντάσεων στις ήδη τεταμένες σχέσεις Ρωσίας-ΕΕ. </vt:lpstr>
      <vt:lpstr>_</vt:lpstr>
      <vt:lpstr>Σχέσεις ρωσιασ-ουκρανιασ </vt:lpstr>
      <vt:lpstr>Σχέσεις ρωσιασ-ουκρανιασ</vt:lpstr>
      <vt:lpstr>Σχέσεις ρωσιασ-ουκρανιασ</vt:lpstr>
      <vt:lpstr>Παρουσίαση του PowerPoint</vt:lpstr>
      <vt:lpstr>ΚΥΡΩΣΕΙΣ Ε.Ε. ΠΡΟΣ ΡΩΣΙΑ</vt:lpstr>
      <vt:lpstr>Κυρώσεις Ε.Ε. ΠΡΟς ΡΩΣΙΑ</vt:lpstr>
      <vt:lpstr>Κυρώσεις Ε.Ε. ΠΡΟΣ ΡΩΣΙΑ</vt:lpstr>
      <vt:lpstr>ΣΧΕΤΙΚΗ ΒΙΒΛΙΟΓΡΑΦΙΑ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67</cp:revision>
  <dcterms:created xsi:type="dcterms:W3CDTF">2024-10-27T12:07:23Z</dcterms:created>
  <dcterms:modified xsi:type="dcterms:W3CDTF">2024-12-08T23:26:30Z</dcterms:modified>
</cp:coreProperties>
</file>