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7"/>
  </p:notesMasterIdLst>
  <p:sldIdLst>
    <p:sldId id="375" r:id="rId3"/>
    <p:sldId id="259" r:id="rId4"/>
    <p:sldId id="257" r:id="rId5"/>
    <p:sldId id="261" r:id="rId6"/>
    <p:sldId id="262" r:id="rId7"/>
    <p:sldId id="374" r:id="rId8"/>
    <p:sldId id="376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77" r:id="rId21"/>
    <p:sldId id="389" r:id="rId22"/>
    <p:sldId id="390" r:id="rId23"/>
    <p:sldId id="391" r:id="rId24"/>
    <p:sldId id="392" r:id="rId25"/>
    <p:sldId id="354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0" autoAdjust="0"/>
    <p:restoredTop sz="99309" autoAdjust="0"/>
  </p:normalViewPr>
  <p:slideViewPr>
    <p:cSldViewPr>
      <p:cViewPr varScale="1">
        <p:scale>
          <a:sx n="53" d="100"/>
          <a:sy n="53" d="100"/>
        </p:scale>
        <p:origin x="-1354" y="-77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1/10/2015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Γενική Οικονομική Ιστορία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7776864" cy="2065784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9:</a:t>
            </a:r>
            <a:r>
              <a:rPr lang="en-US" sz="2800" dirty="0" smtClean="0"/>
              <a:t> </a:t>
            </a:r>
            <a:r>
              <a:rPr lang="el-GR" sz="2800" dirty="0" smtClean="0"/>
              <a:t>Οι Μεγάλες Αλλαγές του 20</a:t>
            </a:r>
            <a:r>
              <a:rPr lang="el-GR" sz="2800" baseline="30000" dirty="0" smtClean="0"/>
              <a:t>ου</a:t>
            </a:r>
            <a:r>
              <a:rPr lang="el-GR" sz="2800" dirty="0" smtClean="0"/>
              <a:t> </a:t>
            </a:r>
            <a:r>
              <a:rPr lang="el-GR" sz="2800" dirty="0" smtClean="0"/>
              <a:t>αιώνα 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Ιωάννα-Σαπφώ Πεπελάση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Οικονομικής Επιστήμης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Χρονικά ορόσημα της περιόδου 1950-1989 (1 από 4)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Ψυχρός Πόλεμος 1945-1991.</a:t>
            </a:r>
          </a:p>
          <a:p>
            <a:r>
              <a:rPr lang="el-GR" dirty="0" smtClean="0"/>
              <a:t>Χρυσή Εποχή του 20</a:t>
            </a:r>
            <a:r>
              <a:rPr lang="el-GR" baseline="30000" dirty="0" smtClean="0"/>
              <a:t>ου</a:t>
            </a:r>
            <a:r>
              <a:rPr lang="el-GR" dirty="0" smtClean="0"/>
              <a:t> αι. 1950-1973.</a:t>
            </a:r>
          </a:p>
          <a:p>
            <a:r>
              <a:rPr lang="el-GR" dirty="0" smtClean="0"/>
              <a:t>Από την αναπτυξιακή έκρηξη της παγκόσμιας οικονομίας στις πετρελαϊκές κρίσεις της δεκαετίας του 1970 (1973 και 1979).</a:t>
            </a:r>
          </a:p>
          <a:p>
            <a:r>
              <a:rPr lang="el-GR" dirty="0" smtClean="0"/>
              <a:t>Άνοδος του νεοφιλελευθερισμού τη δεκαετία του 1980.</a:t>
            </a:r>
          </a:p>
          <a:p>
            <a:pPr>
              <a:buNone/>
            </a:pPr>
            <a:endParaRPr lang="el-GR" dirty="0" smtClean="0"/>
          </a:p>
          <a:p>
            <a:pPr lvl="1">
              <a:buNone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Χρονικά ορόσημα της περιόδου 1950-1989 (2 από 4)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Η γέννηση της Ευρωπαϊκής Οικονομικής Κοινότητας (ΕΟΚ) και η μετεξέλιξή της σε Ευρωπαϊκή Ένωση (ΕΕ) (1958+).</a:t>
            </a:r>
          </a:p>
          <a:p>
            <a:r>
              <a:rPr lang="el-GR" dirty="0" smtClean="0"/>
              <a:t>Οι μεγάλες αλλαγές μετά τον δεύτερο Παγκόσμιο Πόλεμο.</a:t>
            </a:r>
          </a:p>
          <a:p>
            <a:pPr lvl="1"/>
            <a:r>
              <a:rPr lang="el-GR" dirty="0" smtClean="0"/>
              <a:t>Σχέδιο Μάρσαλ.</a:t>
            </a:r>
          </a:p>
          <a:p>
            <a:pPr lvl="1"/>
            <a:r>
              <a:rPr lang="el-GR" dirty="0" smtClean="0"/>
              <a:t>Γέννηση διεθνών οργανισμών και κανόνων.</a:t>
            </a:r>
          </a:p>
          <a:p>
            <a:pPr lvl="2"/>
            <a:r>
              <a:rPr lang="el-GR" dirty="0" smtClean="0"/>
              <a:t>Οργανισμός Ηνωμένων Εθνών.</a:t>
            </a:r>
          </a:p>
          <a:p>
            <a:pPr lvl="2"/>
            <a:r>
              <a:rPr lang="el-GR" dirty="0" smtClean="0"/>
              <a:t>Διεθνές Νομισματικό Ταμείο.</a:t>
            </a:r>
          </a:p>
          <a:p>
            <a:pPr lvl="2"/>
            <a:r>
              <a:rPr lang="el-GR" dirty="0" smtClean="0"/>
              <a:t>Γενική Συμφωνία Δασμών και Εμπορίου, ακρώνυμο ΓΕΣΔΕ, γνωστότερη διεθνώς ως GATT.</a:t>
            </a:r>
          </a:p>
          <a:p>
            <a:pPr>
              <a:buNone/>
            </a:pPr>
            <a:endParaRPr lang="el-GR" dirty="0" smtClean="0"/>
          </a:p>
          <a:p>
            <a:pPr lvl="1">
              <a:buNone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Χρονικά ορόσημα της περιόδου 1950-1989 (3 από 4)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r>
              <a:rPr lang="el-GR" dirty="0" smtClean="0"/>
              <a:t>Διεθνής κανόνας δολαρίου</a:t>
            </a:r>
            <a:r>
              <a:rPr lang="en-US" dirty="0" smtClean="0"/>
              <a:t>-</a:t>
            </a:r>
            <a:r>
              <a:rPr lang="el-GR" dirty="0" smtClean="0"/>
              <a:t>σύστημα </a:t>
            </a:r>
            <a:r>
              <a:rPr lang="en-US" dirty="0" smtClean="0"/>
              <a:t>Bretton Woods</a:t>
            </a:r>
            <a:r>
              <a:rPr lang="el-GR" dirty="0" smtClean="0"/>
              <a:t> (1946-1971).</a:t>
            </a:r>
          </a:p>
          <a:p>
            <a:r>
              <a:rPr lang="el-GR" dirty="0" smtClean="0"/>
              <a:t>Κεντρικά ελεγχόμενες οικονομίες (1950+).</a:t>
            </a:r>
          </a:p>
          <a:p>
            <a:r>
              <a:rPr lang="el-GR" dirty="0" smtClean="0"/>
              <a:t>Κράτος Πρόνοιας στη Δύση (1950+).</a:t>
            </a:r>
          </a:p>
          <a:p>
            <a:r>
              <a:rPr lang="el-GR" dirty="0" smtClean="0"/>
              <a:t>Κυριαρχία των ΗΠΑ (1945+).</a:t>
            </a:r>
          </a:p>
          <a:p>
            <a:pPr lvl="1">
              <a:buNone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Χρονικά ορόσημα της περιόδου 1950-1989 (4 από 4)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αποβιομηχάνιση της Δύσης (δεκαετίες 50’-60’).</a:t>
            </a:r>
          </a:p>
          <a:p>
            <a:r>
              <a:rPr lang="el-GR" dirty="0" smtClean="0"/>
              <a:t>Επέκταση του </a:t>
            </a:r>
            <a:r>
              <a:rPr lang="el-GR" dirty="0" err="1" smtClean="0"/>
              <a:t>Φορντισμού</a:t>
            </a:r>
            <a:r>
              <a:rPr lang="el-GR" dirty="0" smtClean="0"/>
              <a:t> και της μαζικής κατανάλωσης (1950+).</a:t>
            </a:r>
          </a:p>
          <a:p>
            <a:r>
              <a:rPr lang="el-GR" dirty="0" smtClean="0"/>
              <a:t>Εξάπλωση της Πολυεθνικής επιχείρησης-φορέας διεθνοποίησης. </a:t>
            </a:r>
          </a:p>
          <a:p>
            <a:pPr lvl="1">
              <a:buNone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Νέα Τάξη Πραγμάτων και η Κοινωνία της Γνώσης 1991-σήμερα.</a:t>
            </a:r>
            <a:endParaRPr lang="el-GR" sz="3200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 Οικονομική Ιστορία,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9:</a:t>
            </a:r>
            <a:r>
              <a:rPr lang="en-US" b="1" dirty="0" smtClean="0"/>
              <a:t> </a:t>
            </a:r>
            <a:r>
              <a:rPr lang="el-GR" dirty="0" smtClean="0"/>
              <a:t>Οι Μεγάλες Αλλαγές του 20</a:t>
            </a:r>
            <a:r>
              <a:rPr lang="el-GR" baseline="30000" dirty="0" smtClean="0"/>
              <a:t>ου</a:t>
            </a:r>
            <a:r>
              <a:rPr lang="el-GR" dirty="0" smtClean="0"/>
              <a:t> αιώνα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Χρονικά ορόσημα της περιόδου 1991-σήμερα (1 από 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στασιμότητα και κατάρρευση της Σοβιετικής Ένωσης (1982-1991).</a:t>
            </a:r>
          </a:p>
          <a:p>
            <a:r>
              <a:rPr lang="el-GR" dirty="0" smtClean="0"/>
              <a:t>Ο Ψυχρός Πόλεμος τελειώνει το 1991.</a:t>
            </a:r>
          </a:p>
          <a:p>
            <a:r>
              <a:rPr lang="el-GR" dirty="0" smtClean="0"/>
              <a:t>Η Κοινωνία της Γνώσης.</a:t>
            </a:r>
          </a:p>
          <a:p>
            <a:r>
              <a:rPr lang="el-GR" dirty="0" smtClean="0"/>
              <a:t>Η Τρίτη Βιομηχανική Επανάσταση (1980+).</a:t>
            </a:r>
          </a:p>
          <a:p>
            <a:r>
              <a:rPr lang="el-GR" dirty="0" smtClean="0"/>
              <a:t>Η στροφή προς τον Νέο Φιλελευθερισμό και η γέννηση της Νέας Παγκόσμιας Οικονομίας με κυρίαρχο τον χρηματοοικονομικό τομέα.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Χρονικά ορόσημα της περιόδου 1991-σήμερα (2 από 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Dot.com </a:t>
            </a:r>
            <a:r>
              <a:rPr lang="el-GR" dirty="0" smtClean="0"/>
              <a:t>φούσκα (1995-2000).</a:t>
            </a:r>
          </a:p>
          <a:p>
            <a:pPr lvl="1"/>
            <a:r>
              <a:rPr lang="el-GR" dirty="0" smtClean="0"/>
              <a:t>Νέου τύπου οικονομικές κρίσεις.</a:t>
            </a:r>
          </a:p>
          <a:p>
            <a:r>
              <a:rPr lang="el-GR" dirty="0" smtClean="0"/>
              <a:t>Οι νέοι Βιομηχανικοί πρωταγωνιστές: Κίνα και Ινδία. </a:t>
            </a:r>
          </a:p>
          <a:p>
            <a:r>
              <a:rPr lang="el-GR" dirty="0" smtClean="0"/>
              <a:t>Οι Ασιατικές Τίγρεις: η Νότια Κορέα, η Σιγκαπούρη, η Ταϊβάν, και το Χονγκ Κονγκ.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Χρονικά ορόσημα της περιόδου 1991-σήμερα (3 από 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Νέοι Τύποι επιχειρηματικής οργάνωσης.</a:t>
            </a:r>
          </a:p>
          <a:p>
            <a:r>
              <a:rPr lang="el-GR" dirty="0" smtClean="0"/>
              <a:t>Μετάβαση στον </a:t>
            </a:r>
            <a:r>
              <a:rPr lang="el-GR" dirty="0" err="1" smtClean="0"/>
              <a:t>μετα</a:t>
            </a:r>
            <a:r>
              <a:rPr lang="el-GR" dirty="0" smtClean="0"/>
              <a:t>-</a:t>
            </a:r>
            <a:r>
              <a:rPr lang="el-GR" dirty="0" err="1" smtClean="0"/>
              <a:t>φορντισμό</a:t>
            </a:r>
            <a:r>
              <a:rPr lang="el-GR" dirty="0" smtClean="0"/>
              <a:t> (1980+).</a:t>
            </a:r>
          </a:p>
          <a:p>
            <a:r>
              <a:rPr lang="el-GR" dirty="0" smtClean="0"/>
              <a:t>Παγκόσμια Οικονομική Κρίση (2007+).</a:t>
            </a:r>
          </a:p>
          <a:p>
            <a:pPr lvl="1"/>
            <a:r>
              <a:rPr lang="el-GR" dirty="0" smtClean="0"/>
              <a:t>Προέκυψε μετά το ξέσπασμα των προβλημάτων στην αγορά </a:t>
            </a:r>
            <a:r>
              <a:rPr lang="el-GR" b="1" dirty="0" smtClean="0"/>
              <a:t>στεγαστικών δανείων χαμηλής εξασφάλισης</a:t>
            </a:r>
            <a:r>
              <a:rPr lang="el-GR" dirty="0" smtClean="0"/>
              <a:t> και την </a:t>
            </a:r>
            <a:r>
              <a:rPr lang="el-GR" b="1" dirty="0" smtClean="0"/>
              <a:t>αλόγιστη χρήση δομημένων επενδυτικών προϊόντων </a:t>
            </a:r>
            <a:r>
              <a:rPr lang="el-GR" dirty="0" smtClean="0"/>
              <a:t>που εξαρτώνταν άμεσα από τη δυνατότητα αποπληρωμής των δανείων από τα οποία παράγονταν.</a:t>
            </a:r>
          </a:p>
          <a:p>
            <a:pPr lvl="1"/>
            <a:r>
              <a:rPr lang="el-GR" dirty="0" smtClean="0"/>
              <a:t>Κρίση χρέους των  χωρών, κυρίως της Νοτίου, Ευρώπης (2010+).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Άλλα χαρακτηριστικά του 20</a:t>
            </a:r>
            <a:r>
              <a:rPr lang="el-GR" sz="3200" baseline="30000" dirty="0" smtClean="0"/>
              <a:t>ου</a:t>
            </a:r>
            <a:r>
              <a:rPr lang="el-GR" sz="3200" dirty="0" smtClean="0"/>
              <a:t> αιώνα: πληθυσμός, κεφάλαιο, ΑΕΠ.</a:t>
            </a:r>
            <a:endParaRPr lang="el-GR" sz="3200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 Οικονομική Ιστορία,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9:</a:t>
            </a:r>
            <a:r>
              <a:rPr lang="en-US" b="1" dirty="0" smtClean="0"/>
              <a:t> </a:t>
            </a:r>
            <a:r>
              <a:rPr lang="el-GR" dirty="0" smtClean="0"/>
              <a:t>Οι Μεγάλες Αλλαγές του 20</a:t>
            </a:r>
            <a:r>
              <a:rPr lang="el-GR" baseline="30000" dirty="0" smtClean="0"/>
              <a:t>ου</a:t>
            </a:r>
            <a:r>
              <a:rPr lang="el-GR" dirty="0" smtClean="0"/>
              <a:t> αιώνα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Πληθυσμός τον 20</a:t>
            </a:r>
            <a:r>
              <a:rPr lang="el-GR" baseline="30000" dirty="0" smtClean="0"/>
              <a:t>ο</a:t>
            </a:r>
            <a:r>
              <a:rPr lang="el-GR" dirty="0" smtClean="0"/>
              <a:t> αι. (1 από 2)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Τον 20ο αιώνα έχουμε πληθυσμιακή έκρηξη σε όλον τον κόσμο.</a:t>
            </a:r>
          </a:p>
          <a:p>
            <a:r>
              <a:rPr lang="el-GR" dirty="0" smtClean="0"/>
              <a:t>Θεαματική αύξηση του πληθυσμού στην Κίνα και την Ινδία λόγω μείωση της θνησιμότητας, εξαιτίας της εξάπλωσης της ιατρικής και των εμβολίων.</a:t>
            </a:r>
          </a:p>
          <a:p>
            <a:r>
              <a:rPr lang="el-GR" dirty="0" smtClean="0"/>
              <a:t>Επανέρχεται ο Νομαδισμός:</a:t>
            </a:r>
          </a:p>
          <a:p>
            <a:pPr lvl="1"/>
            <a:r>
              <a:rPr lang="el-GR" dirty="0" smtClean="0"/>
              <a:t>αλλού γεννιέται κανείς, αλλού μεγαλώνει και δουλεύει σε διάφορες πόλεις.</a:t>
            </a:r>
          </a:p>
          <a:p>
            <a:pPr lvl="1"/>
            <a:r>
              <a:rPr lang="el-GR" dirty="0" smtClean="0"/>
              <a:t>Διάλυση της οικογένειας. </a:t>
            </a:r>
          </a:p>
          <a:p>
            <a:r>
              <a:rPr lang="el-GR" dirty="0" smtClean="0"/>
              <a:t>Ο αιώνας της παράνομης μετανάστευσης:</a:t>
            </a:r>
          </a:p>
          <a:p>
            <a:pPr lvl="1"/>
            <a:r>
              <a:rPr lang="el-GR" dirty="0" smtClean="0"/>
              <a:t>Από Ασία και Βόρεια Αφρική προς Ευρώπη.</a:t>
            </a:r>
          </a:p>
          <a:p>
            <a:pPr lvl="1"/>
            <a:r>
              <a:rPr lang="el-GR" dirty="0" smtClean="0"/>
              <a:t>Από Μεξικό προς Βόρεια Αμερική.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Πληθυσμός τον 20</a:t>
            </a:r>
            <a:r>
              <a:rPr lang="el-GR" baseline="30000" dirty="0" smtClean="0"/>
              <a:t>ο</a:t>
            </a:r>
            <a:r>
              <a:rPr lang="el-GR" dirty="0" smtClean="0"/>
              <a:t> αι. (2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Έκρηξη στα μεταναστευτικά εμβάσματα από τη Δύση στον υπόλοιπο κόσμο.</a:t>
            </a:r>
          </a:p>
          <a:p>
            <a:r>
              <a:rPr lang="el-GR" dirty="0" smtClean="0"/>
              <a:t>Πρόβλημα υπερπληθυσμού και άνισης κατανομής εισοδήματος σε χώρες του αναπτυσσόμενου ή του Τρίτου Κόσμου.</a:t>
            </a:r>
          </a:p>
          <a:p>
            <a:r>
              <a:rPr lang="el-GR" dirty="0" smtClean="0"/>
              <a:t>Κύμα προσφύγων από τη Μέση Ανατολή και τη Βόρεια Αφρική προς την Ευρώπη εξαιτίας των εμφυλίων πολέμων.</a:t>
            </a:r>
          </a:p>
          <a:p>
            <a:pPr lvl="1"/>
            <a:r>
              <a:rPr lang="el-GR" dirty="0" smtClean="0"/>
              <a:t>Θρησκευτικός Φονταμενταλισμός- τζιχάντ.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Κεφάλαιο τον 20</a:t>
            </a:r>
            <a:r>
              <a:rPr lang="el-GR" baseline="30000" dirty="0" smtClean="0"/>
              <a:t>ο</a:t>
            </a:r>
            <a:r>
              <a:rPr lang="el-GR" dirty="0" smtClean="0"/>
              <a:t> αι.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Τεράστια μετακίνηση κεφαλαίου τον 20ο  αιώνα (</a:t>
            </a:r>
            <a:r>
              <a:rPr lang="en-US" dirty="0" smtClean="0"/>
              <a:t>capital mobility</a:t>
            </a:r>
            <a:r>
              <a:rPr lang="el-GR" dirty="0" smtClean="0"/>
              <a:t>).</a:t>
            </a:r>
          </a:p>
          <a:p>
            <a:r>
              <a:rPr lang="el-GR" dirty="0" smtClean="0"/>
              <a:t>Από το τέλος του 20ου αιώνα υπάρχει πίεση στην πολυεθνική επιχείρηση για αποδόμησή της.</a:t>
            </a:r>
          </a:p>
          <a:p>
            <a:pPr lvl="1"/>
            <a:r>
              <a:rPr lang="el-GR" dirty="0" smtClean="0"/>
              <a:t>Τάση να αναθέτει κομμάτι των εργασιών της σε εξωτερικούς συνεργάτες (μικρές εταιρείες): εξωτερική ανάθεση (</a:t>
            </a:r>
            <a:r>
              <a:rPr lang="en-US" dirty="0" smtClean="0"/>
              <a:t>outsourcing).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Αλλαγή στη σύνθεση του ΑΕΠ (1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Μετά το 1960 αρχίζει η αποβιομηχάνιση της Δύσης. </a:t>
            </a:r>
          </a:p>
          <a:p>
            <a:pPr lvl="1"/>
            <a:r>
              <a:rPr lang="el-GR" dirty="0" smtClean="0"/>
              <a:t>Η συμμετοχή της βιομηχανίας στο ΑΕΠ αρχίζει και φθίνει σε ποσοστιαία μεγέθη, ξεκινώντας από την Αγγλία. </a:t>
            </a:r>
          </a:p>
          <a:p>
            <a:r>
              <a:rPr lang="el-GR" dirty="0" smtClean="0"/>
              <a:t>Αύξηση της συμμετοχής του Τριτογενούς Τομέα (υπηρεσίες) στο ΑΕΠ.</a:t>
            </a:r>
          </a:p>
          <a:p>
            <a:pPr lvl="1"/>
            <a:r>
              <a:rPr lang="el-GR" dirty="0" smtClean="0"/>
              <a:t>περίπου το 70% του ΑΕΠ.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Αλλαγή στη σύνθεση του ΑΕΠ (2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τελευταία βιομηχανική επανάσταση, είναι αυτή του </a:t>
            </a:r>
            <a:r>
              <a:rPr lang="en-US" dirty="0" smtClean="0"/>
              <a:t>Internet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Βοήθησε στην αύξηση των υπηρεσιών αλλά συνέβαλλε και στην αποβιομηχάνιση της Δύσης.</a:t>
            </a:r>
          </a:p>
          <a:p>
            <a:r>
              <a:rPr lang="el-GR" dirty="0" smtClean="0"/>
              <a:t>Πολυεθνικές μετέφεραν την παραγωγική τους δράση σε Κίνα, Ινδία κ.τ.λ. όπου δεν είναι αυστηρή η νομοθεσία για τη μόλυνση του περιβάλλοντος.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9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Οικονομική Ιστορία,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9:</a:t>
            </a:r>
            <a:r>
              <a:rPr lang="en-US" b="1" dirty="0" smtClean="0"/>
              <a:t> </a:t>
            </a:r>
            <a:r>
              <a:rPr lang="el-GR" dirty="0" smtClean="0"/>
              <a:t>Οι Μεγάλες Αλλαγές του 20</a:t>
            </a:r>
            <a:r>
              <a:rPr lang="el-GR" baseline="30000" dirty="0" smtClean="0"/>
              <a:t>ου</a:t>
            </a:r>
            <a:r>
              <a:rPr lang="el-GR" dirty="0" smtClean="0"/>
              <a:t> αιώνα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pPr algn="l">
              <a:buNone/>
            </a:pPr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Κατανόηση των βασικών οροσήμων των τριών περιόδων του 20ου αιώνα:</a:t>
            </a:r>
          </a:p>
          <a:p>
            <a:pPr lvl="1"/>
            <a:r>
              <a:rPr lang="el-GR" dirty="0" smtClean="0"/>
              <a:t>Μεσοπόλεμος: 1914-1939.</a:t>
            </a:r>
          </a:p>
          <a:p>
            <a:pPr lvl="1"/>
            <a:r>
              <a:rPr lang="el-GR" dirty="0" smtClean="0"/>
              <a:t>Χρυσή Εποχή: 1950-1973.</a:t>
            </a:r>
          </a:p>
          <a:p>
            <a:pPr lvl="1"/>
            <a:r>
              <a:rPr lang="el-GR" dirty="0" smtClean="0"/>
              <a:t>Αποδυνάμωση και πτώση </a:t>
            </a:r>
            <a:r>
              <a:rPr lang="el-GR" dirty="0" smtClean="0"/>
              <a:t>της Σοβιετικής </a:t>
            </a:r>
            <a:r>
              <a:rPr lang="el-GR" dirty="0" smtClean="0"/>
              <a:t>Ένωσης 1982-1991.</a:t>
            </a:r>
          </a:p>
          <a:p>
            <a:pPr lvl="1"/>
            <a:r>
              <a:rPr lang="el-GR" dirty="0" smtClean="0"/>
              <a:t>Νέα Τάξη Πραγμάτων 1991-σήμερα.</a:t>
            </a:r>
          </a:p>
          <a:p>
            <a:pPr lvl="0"/>
            <a:r>
              <a:rPr lang="el-GR" sz="3000" dirty="0" smtClean="0">
                <a:solidFill>
                  <a:prstClr val="black"/>
                </a:solidFill>
              </a:rPr>
              <a:t>Κατανόηση </a:t>
            </a:r>
            <a:r>
              <a:rPr lang="el-GR" sz="3000" dirty="0" smtClean="0">
                <a:solidFill>
                  <a:prstClr val="black"/>
                </a:solidFill>
              </a:rPr>
              <a:t>των βασικών </a:t>
            </a:r>
            <a:r>
              <a:rPr lang="el-GR" sz="3000" dirty="0" smtClean="0">
                <a:solidFill>
                  <a:prstClr val="black"/>
                </a:solidFill>
              </a:rPr>
              <a:t>αλλαγών στον πληθυσμό και την οικονομία του 20ου αιώνα. </a:t>
            </a:r>
          </a:p>
          <a:p>
            <a:pPr lvl="1"/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Η Παγκόσμια Οικονομία εμπρός στην Άβυσσο 1914-1939.</a:t>
            </a:r>
          </a:p>
          <a:p>
            <a:r>
              <a:rPr lang="el-GR" dirty="0" smtClean="0"/>
              <a:t>Από τη Χρυσή Εποχή του 20</a:t>
            </a:r>
            <a:r>
              <a:rPr lang="el-GR" baseline="30000" dirty="0" smtClean="0"/>
              <a:t>ου</a:t>
            </a:r>
            <a:r>
              <a:rPr lang="el-GR" dirty="0" smtClean="0"/>
              <a:t> αι. (1950-1973) έως την Πτώση του Τείχους του Βερολίνου (1989).</a:t>
            </a:r>
          </a:p>
          <a:p>
            <a:r>
              <a:rPr lang="el-GR" dirty="0" smtClean="0"/>
              <a:t>Νέα Τάξη Πραγμάτων και η Κοινωνία της Γνώσης </a:t>
            </a:r>
            <a:r>
              <a:rPr lang="el-GR" smtClean="0"/>
              <a:t>1991 έως σήμερα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Άλλα χαρακτηριστικά του 20</a:t>
            </a:r>
            <a:r>
              <a:rPr lang="el-GR" baseline="30000" dirty="0" smtClean="0"/>
              <a:t>ου</a:t>
            </a:r>
            <a:r>
              <a:rPr lang="el-GR" dirty="0" smtClean="0"/>
              <a:t> αιώνα: πληθυσμός, κεφάλαιο, ΑΕΠ.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200" dirty="0" smtClean="0"/>
              <a:t>Η Παγκόσμια Οικονομία εμπρός στην Άβυσσο 1914-1939.</a:t>
            </a:r>
            <a:endParaRPr lang="el-GR" sz="3200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 Οικονομική Ιστορία,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9:</a:t>
            </a:r>
            <a:r>
              <a:rPr lang="en-US" b="1" dirty="0" smtClean="0"/>
              <a:t> </a:t>
            </a:r>
            <a:r>
              <a:rPr lang="el-GR" dirty="0" smtClean="0"/>
              <a:t>Οι Μεγάλες Αλλαγές του 20</a:t>
            </a:r>
            <a:r>
              <a:rPr lang="el-GR" baseline="30000" dirty="0" smtClean="0"/>
              <a:t>ου</a:t>
            </a:r>
            <a:r>
              <a:rPr lang="el-GR" dirty="0" smtClean="0"/>
              <a:t> αιώνα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/>
              <a:t>Χρονικά ορόσημα της περιόδου 1914-1939 (1 από 2) 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Α’ Παγκόσμιος Πόλεμος 1914-1918.</a:t>
            </a:r>
          </a:p>
          <a:p>
            <a:r>
              <a:rPr lang="el-GR" dirty="0" smtClean="0"/>
              <a:t>Συρρίκνωση της παγκόσμιας οικονομίας 1914-1939.</a:t>
            </a:r>
          </a:p>
          <a:p>
            <a:r>
              <a:rPr lang="el-GR" dirty="0" smtClean="0"/>
              <a:t>Διεθνής κανόνας συναλλάγματος χρυσού 1925-1931.</a:t>
            </a:r>
          </a:p>
          <a:p>
            <a:r>
              <a:rPr lang="el-GR" dirty="0" smtClean="0"/>
              <a:t>Μεγάλο κραχ και η μεγάλη διεθνής ύφεση 1929/1931-1933.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Χρονικά ορόσημα της περιόδου 1914-1939 (2 από 2)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Άνοδος οικονομικού εθνικισμού τη δεκαετία του 1930.</a:t>
            </a:r>
          </a:p>
          <a:p>
            <a:r>
              <a:rPr lang="el-GR" dirty="0" smtClean="0"/>
              <a:t>Γέννηση και εδραίωση της Σοβιετικής Ένωσης 1922+.</a:t>
            </a:r>
          </a:p>
          <a:p>
            <a:r>
              <a:rPr lang="el-GR" dirty="0" smtClean="0"/>
              <a:t>Γέννηση του </a:t>
            </a:r>
            <a:r>
              <a:rPr lang="el-GR" dirty="0" err="1" smtClean="0"/>
              <a:t>Φορντισμού</a:t>
            </a:r>
            <a:r>
              <a:rPr lang="el-GR" dirty="0" smtClean="0"/>
              <a:t> (</a:t>
            </a:r>
            <a:r>
              <a:rPr lang="en-US" dirty="0" err="1" smtClean="0"/>
              <a:t>Fordism</a:t>
            </a:r>
            <a:r>
              <a:rPr lang="en-US" dirty="0" smtClean="0"/>
              <a:t>).</a:t>
            </a:r>
          </a:p>
          <a:p>
            <a:pPr lvl="1"/>
            <a:r>
              <a:rPr lang="el-GR" dirty="0" smtClean="0"/>
              <a:t>ένα καθεστώς συσσώρευσης που έχει ως χαρακτηριστικά την καθετοποιημένη μαζική παραγωγή, την σταθερότητα στα κέρδη της επιχείρησης, τη συνεχή λειτουργία των εργοστασίων με πλήρη παραγωγή και πλήρη απασχόληση.</a:t>
            </a:r>
          </a:p>
          <a:p>
            <a:r>
              <a:rPr lang="el-GR" dirty="0" smtClean="0"/>
              <a:t>Επέκταση της Αμερικάνικης διευθυντικού τύπου εταιρίας </a:t>
            </a:r>
            <a:r>
              <a:rPr lang="en-US" dirty="0" smtClean="0"/>
              <a:t>“corporation”.</a:t>
            </a:r>
          </a:p>
          <a:p>
            <a:endParaRPr lang="el-GR" dirty="0" smtClean="0"/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/>
              <a:t>Από τη Χρυσή Εποχή του 20</a:t>
            </a:r>
            <a:r>
              <a:rPr lang="el-GR" sz="3200" baseline="30000" dirty="0" smtClean="0"/>
              <a:t>ου</a:t>
            </a:r>
            <a:r>
              <a:rPr lang="el-GR" sz="3200" dirty="0" smtClean="0"/>
              <a:t> αι. (1950-1973) έως την Πτώση του Τείχους του Βερολίνου (1989).</a:t>
            </a:r>
            <a:endParaRPr lang="el-GR" sz="3200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 Οικονομική Ιστορία,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9:</a:t>
            </a:r>
            <a:r>
              <a:rPr lang="en-US" b="1" dirty="0" smtClean="0"/>
              <a:t> </a:t>
            </a:r>
            <a:r>
              <a:rPr lang="el-GR" dirty="0" smtClean="0"/>
              <a:t>Οι Μεγάλες Αλλαγές του 20</a:t>
            </a:r>
            <a:r>
              <a:rPr lang="el-GR" baseline="30000" dirty="0" smtClean="0"/>
              <a:t>ου</a:t>
            </a:r>
            <a:r>
              <a:rPr lang="el-GR" dirty="0" smtClean="0"/>
              <a:t> αιώνα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CC_BY_NC_ND_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Template_CC_BY_NC_ND_0</Template>
  <TotalTime>0</TotalTime>
  <Words>1082</Words>
  <Application>Microsoft Office PowerPoint</Application>
  <PresentationFormat>Προβολή στην οθόνη (4:3)</PresentationFormat>
  <Paragraphs>144</Paragraphs>
  <Slides>24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Template_CC_BY_NC_ND_0</vt:lpstr>
      <vt:lpstr>Γενική Οικονομική Ιστορία</vt:lpstr>
      <vt:lpstr>Χρηματοδότηση</vt:lpstr>
      <vt:lpstr>Άδειες Χρήσης</vt:lpstr>
      <vt:lpstr>Σκοποί ενότητας</vt:lpstr>
      <vt:lpstr>Περιεχόμενα ενότητας</vt:lpstr>
      <vt:lpstr>Η Παγκόσμια Οικονομία εμπρός στην Άβυσσο 1914-1939.</vt:lpstr>
      <vt:lpstr>   Χρονικά ορόσημα της περιόδου 1914-1939 (1 από 2)   </vt:lpstr>
      <vt:lpstr>  Χρονικά ορόσημα της περιόδου 1914-1939 (2 από 2) </vt:lpstr>
      <vt:lpstr>Από τη Χρυσή Εποχή του 20ου αι. (1950-1973) έως την Πτώση του Τείχους του Βερολίνου (1989).</vt:lpstr>
      <vt:lpstr>Χρονικά ορόσημα της περιόδου 1950-1989 (1 από 4)</vt:lpstr>
      <vt:lpstr>Χρονικά ορόσημα της περιόδου 1950-1989 (2 από 4)</vt:lpstr>
      <vt:lpstr>Χρονικά ορόσημα της περιόδου 1950-1989 (3 από 4)</vt:lpstr>
      <vt:lpstr>Χρονικά ορόσημα της περιόδου 1950-1989 (4 από 4)</vt:lpstr>
      <vt:lpstr>Νέα Τάξη Πραγμάτων και η Κοινωνία της Γνώσης 1991-σήμερα.</vt:lpstr>
      <vt:lpstr>Χρονικά ορόσημα της περιόδου 1991-σήμερα (1 από 3)</vt:lpstr>
      <vt:lpstr>Χρονικά ορόσημα της περιόδου 1991-σήμερα (2 από 3)</vt:lpstr>
      <vt:lpstr>Χρονικά ορόσημα της περιόδου 1991-σήμερα (3 από 3)</vt:lpstr>
      <vt:lpstr>Άλλα χαρακτηριστικά του 20ου αιώνα: πληθυσμός, κεφάλαιο, ΑΕΠ.</vt:lpstr>
      <vt:lpstr>Πληθυσμός τον 20ο αι. (1 από 2) </vt:lpstr>
      <vt:lpstr>Πληθυσμός τον 20ο αι. (2 από 2)</vt:lpstr>
      <vt:lpstr>Το Κεφάλαιο τον 20ο αι. </vt:lpstr>
      <vt:lpstr>Αλλαγή στη σύνθεση του ΑΕΠ (1 από 2)</vt:lpstr>
      <vt:lpstr>Αλλαγή στη σύνθεση του ΑΕΠ (2 από 2)</vt:lpstr>
      <vt:lpstr>Τέλος Ενότητας #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2015-09-05T20:07:05Z</dcterms:created>
  <dcterms:modified xsi:type="dcterms:W3CDTF">2015-10-01T19:14:54Z</dcterms:modified>
</cp:coreProperties>
</file>