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0"/>
  </p:notesMasterIdLst>
  <p:sldIdLst>
    <p:sldId id="256" r:id="rId3"/>
    <p:sldId id="259" r:id="rId4"/>
    <p:sldId id="257" r:id="rId5"/>
    <p:sldId id="589" r:id="rId6"/>
    <p:sldId id="590" r:id="rId7"/>
    <p:sldId id="538" r:id="rId8"/>
    <p:sldId id="690" r:id="rId9"/>
    <p:sldId id="691" r:id="rId10"/>
    <p:sldId id="692" r:id="rId11"/>
    <p:sldId id="693" r:id="rId12"/>
    <p:sldId id="731" r:id="rId13"/>
    <p:sldId id="694" r:id="rId14"/>
    <p:sldId id="727" r:id="rId15"/>
    <p:sldId id="695" r:id="rId16"/>
    <p:sldId id="732" r:id="rId17"/>
    <p:sldId id="696" r:id="rId18"/>
    <p:sldId id="697" r:id="rId19"/>
    <p:sldId id="733" r:id="rId20"/>
    <p:sldId id="728" r:id="rId21"/>
    <p:sldId id="698" r:id="rId22"/>
    <p:sldId id="699" r:id="rId23"/>
    <p:sldId id="734" r:id="rId24"/>
    <p:sldId id="700" r:id="rId25"/>
    <p:sldId id="701" r:id="rId26"/>
    <p:sldId id="702" r:id="rId27"/>
    <p:sldId id="735" r:id="rId28"/>
    <p:sldId id="703" r:id="rId29"/>
    <p:sldId id="736" r:id="rId30"/>
    <p:sldId id="704" r:id="rId31"/>
    <p:sldId id="738" r:id="rId32"/>
    <p:sldId id="705" r:id="rId33"/>
    <p:sldId id="737" r:id="rId34"/>
    <p:sldId id="729" r:id="rId35"/>
    <p:sldId id="706" r:id="rId36"/>
    <p:sldId id="739" r:id="rId37"/>
    <p:sldId id="707" r:id="rId38"/>
    <p:sldId id="740" r:id="rId39"/>
    <p:sldId id="708" r:id="rId40"/>
    <p:sldId id="741" r:id="rId41"/>
    <p:sldId id="709" r:id="rId42"/>
    <p:sldId id="730" r:id="rId43"/>
    <p:sldId id="710" r:id="rId44"/>
    <p:sldId id="742" r:id="rId45"/>
    <p:sldId id="711" r:id="rId46"/>
    <p:sldId id="743" r:id="rId47"/>
    <p:sldId id="712" r:id="rId48"/>
    <p:sldId id="713" r:id="rId49"/>
    <p:sldId id="744" r:id="rId50"/>
    <p:sldId id="714" r:id="rId51"/>
    <p:sldId id="715" r:id="rId52"/>
    <p:sldId id="716" r:id="rId53"/>
    <p:sldId id="745" r:id="rId54"/>
    <p:sldId id="717" r:id="rId55"/>
    <p:sldId id="718" r:id="rId56"/>
    <p:sldId id="746" r:id="rId57"/>
    <p:sldId id="719" r:id="rId58"/>
    <p:sldId id="720" r:id="rId59"/>
    <p:sldId id="721" r:id="rId60"/>
    <p:sldId id="747" r:id="rId61"/>
    <p:sldId id="722" r:id="rId62"/>
    <p:sldId id="748" r:id="rId63"/>
    <p:sldId id="723" r:id="rId64"/>
    <p:sldId id="724" r:id="rId65"/>
    <p:sldId id="749" r:id="rId66"/>
    <p:sldId id="725" r:id="rId67"/>
    <p:sldId id="726" r:id="rId68"/>
    <p:sldId id="354" r:id="rId69"/>
  </p:sldIdLst>
  <p:sldSz cx="9144000" cy="6858000" type="screen4x3"/>
  <p:notesSz cx="6858000" cy="9144000"/>
  <p:custDataLst>
    <p:tags r:id="rId7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9.xml"/><Relationship Id="rId13" Type="http://schemas.openxmlformats.org/officeDocument/2006/relationships/slide" Target="slides/slide60.xml"/><Relationship Id="rId3" Type="http://schemas.openxmlformats.org/officeDocument/2006/relationships/slide" Target="slides/slide10.xml"/><Relationship Id="rId7" Type="http://schemas.openxmlformats.org/officeDocument/2006/relationships/slide" Target="slides/slide47.xml"/><Relationship Id="rId12" Type="http://schemas.openxmlformats.org/officeDocument/2006/relationships/slide" Target="slides/slide54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6" Type="http://schemas.openxmlformats.org/officeDocument/2006/relationships/slide" Target="slides/slide46.xml"/><Relationship Id="rId11" Type="http://schemas.openxmlformats.org/officeDocument/2006/relationships/slide" Target="slides/slide53.xml"/><Relationship Id="rId5" Type="http://schemas.openxmlformats.org/officeDocument/2006/relationships/slide" Target="slides/slide44.xml"/><Relationship Id="rId15" Type="http://schemas.openxmlformats.org/officeDocument/2006/relationships/slide" Target="slides/slide63.xml"/><Relationship Id="rId10" Type="http://schemas.openxmlformats.org/officeDocument/2006/relationships/slide" Target="slides/slide51.xml"/><Relationship Id="rId4" Type="http://schemas.openxmlformats.org/officeDocument/2006/relationships/slide" Target="slides/slide42.xml"/><Relationship Id="rId9" Type="http://schemas.openxmlformats.org/officeDocument/2006/relationships/slide" Target="slides/slide50.xml"/><Relationship Id="rId14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B9AE6B-3B8D-4617-AD89-EA16BA9BB69D}" type="slidenum">
              <a:rPr lang="en-US" altLang="el-GR" sz="1100" smtClean="0"/>
              <a:pPr eaLnBrk="1" hangingPunct="1"/>
              <a:t>14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94FF62-145F-4441-8FA9-92ED497959C8}" type="slidenum">
              <a:rPr lang="en-US" altLang="el-GR" sz="1100" smtClean="0"/>
              <a:pPr eaLnBrk="1" hangingPunct="1"/>
              <a:t>16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12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4D51EC-15E7-4264-968A-3E756396205C}" type="slidenum">
              <a:rPr lang="en-US" altLang="el-GR" sz="1100" smtClean="0"/>
              <a:pPr eaLnBrk="1" hangingPunct="1"/>
              <a:t>17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22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E681B8-2025-4EC0-AEE4-F4B71DF03EF6}" type="slidenum">
              <a:rPr lang="en-US" altLang="el-GR" sz="1100" smtClean="0"/>
              <a:pPr eaLnBrk="1" hangingPunct="1"/>
              <a:t>20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32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9467AC-A9DD-4F19-9C59-541724A847E6}" type="slidenum">
              <a:rPr lang="en-US" altLang="el-GR" sz="1100" smtClean="0"/>
              <a:pPr eaLnBrk="1" hangingPunct="1"/>
              <a:t>21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567444-9400-4F49-BF2D-0CDAAADE3520}" type="slidenum">
              <a:rPr lang="en-US" altLang="el-GR" sz="1100" smtClean="0"/>
              <a:pPr eaLnBrk="1" hangingPunct="1"/>
              <a:t>23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976438-256B-4FEC-B8D0-2F1D5F6356D0}" type="slidenum">
              <a:rPr lang="en-US" altLang="el-GR" sz="1100" smtClean="0"/>
              <a:pPr eaLnBrk="1" hangingPunct="1"/>
              <a:t>24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A36582-8D39-467F-9D1D-B6D4D5C937FA}" type="slidenum">
              <a:rPr lang="en-US" altLang="el-GR" sz="1100" smtClean="0"/>
              <a:pPr eaLnBrk="1" hangingPunct="1"/>
              <a:t>25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245DF3-3C21-4FFD-95DE-3D0F14041476}" type="slidenum">
              <a:rPr lang="en-US" altLang="el-GR" sz="1100" smtClean="0"/>
              <a:pPr eaLnBrk="1" hangingPunct="1"/>
              <a:t>27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8BFC5-798D-4B74-97E2-C9D1A7CD677C}" type="slidenum">
              <a:rPr lang="en-US" altLang="el-GR" sz="1100" smtClean="0"/>
              <a:pPr eaLnBrk="1" hangingPunct="1"/>
              <a:t>29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FC7C90-1E79-4CC4-A750-5E319A01C94D}" type="slidenum">
              <a:rPr lang="en-US" altLang="el-GR" sz="1100" smtClean="0"/>
              <a:pPr eaLnBrk="1" hangingPunct="1"/>
              <a:t>31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3586E9-D60B-4683-9009-9864075225B9}" type="slidenum">
              <a:rPr lang="en-US" altLang="el-GR" sz="1100" smtClean="0"/>
              <a:pPr eaLnBrk="1" hangingPunct="1"/>
              <a:t>34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C2A756-03F6-4803-B540-F33833348B46}" type="slidenum">
              <a:rPr lang="en-US" altLang="el-GR" sz="1100" smtClean="0"/>
              <a:pPr eaLnBrk="1" hangingPunct="1"/>
              <a:t>36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7906CC-4E38-46F6-BFA3-D9C17588BA38}" type="slidenum">
              <a:rPr lang="en-US" altLang="el-GR" sz="1100" smtClean="0"/>
              <a:pPr eaLnBrk="1" hangingPunct="1"/>
              <a:t>38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621884-ACEC-47ED-9BD0-CE4DC625AE76}" type="slidenum">
              <a:rPr lang="en-US" altLang="el-GR" sz="1100" smtClean="0"/>
              <a:pPr eaLnBrk="1" hangingPunct="1"/>
              <a:t>40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3AC712-CBFE-4CED-B1D0-F9B03D656154}" type="slidenum">
              <a:rPr lang="en-US" altLang="el-GR" sz="1100" smtClean="0"/>
              <a:pPr eaLnBrk="1" hangingPunct="1"/>
              <a:t>7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4EFB72-855D-438B-9BEA-7F203B0E62A1}" type="slidenum">
              <a:rPr lang="en-US" altLang="el-GR" sz="1100" smtClean="0"/>
              <a:pPr eaLnBrk="1" hangingPunct="1"/>
              <a:t>8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6AB1DC-D77F-482E-B889-9BECF1051705}" type="slidenum">
              <a:rPr lang="en-US" altLang="el-GR" sz="1100" smtClean="0"/>
              <a:pPr eaLnBrk="1" hangingPunct="1"/>
              <a:t>10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5" name="Picture 4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Κινητά και Διάχυτα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10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Κατανομή φόρτου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Δεξαμενή ή σταθμοί; (1 από 2)</a:t>
            </a:r>
            <a:endParaRPr lang="en-GB" altLang="el-GR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Δεξαμενή επεξεργαστών</a:t>
            </a:r>
          </a:p>
          <a:p>
            <a:pPr lvl="1" eaLnBrk="1" hangingPunct="1"/>
            <a:r>
              <a:rPr lang="el-GR" altLang="el-GR" dirty="0" smtClean="0"/>
              <a:t>Αποφυγή σπατάλης αδρανών πόρων</a:t>
            </a:r>
          </a:p>
          <a:p>
            <a:pPr lvl="1" eaLnBrk="1" hangingPunct="1"/>
            <a:r>
              <a:rPr lang="el-GR" altLang="el-GR" dirty="0" smtClean="0"/>
              <a:t>Απλούστερη διαχείριση των κεντρικών πόρων</a:t>
            </a:r>
          </a:p>
          <a:p>
            <a:pPr lvl="1" eaLnBrk="1" hangingPunct="1"/>
            <a:r>
              <a:rPr lang="el-GR" altLang="el-GR" dirty="0" smtClean="0"/>
              <a:t>Αργή απόκριση λόγω χρήσης δικτύου</a:t>
            </a:r>
          </a:p>
          <a:p>
            <a:pPr lvl="1" eaLnBrk="1" hangingPunct="1"/>
            <a:r>
              <a:rPr lang="el-GR" altLang="el-GR" dirty="0" smtClean="0"/>
              <a:t>Θεωρητικά απλή κλιμάκωση</a:t>
            </a:r>
          </a:p>
          <a:p>
            <a:pPr lvl="2"/>
            <a:r>
              <a:rPr lang="el-GR" altLang="el-GR" dirty="0" smtClean="0"/>
              <a:t>Στην πράξη, αρκετά ακριβή</a:t>
            </a:r>
          </a:p>
          <a:p>
            <a:pPr lvl="1" eaLnBrk="1" hangingPunct="1"/>
            <a:r>
              <a:rPr lang="el-GR" altLang="el-GR" dirty="0" smtClean="0"/>
              <a:t>Παραλλαγές</a:t>
            </a:r>
          </a:p>
          <a:p>
            <a:pPr lvl="2"/>
            <a:r>
              <a:rPr lang="el-GR" altLang="el-GR" dirty="0" smtClean="0"/>
              <a:t>Υπολογιστική συστοιχιών </a:t>
            </a:r>
            <a:r>
              <a:rPr lang="en-US" altLang="el-GR" dirty="0" smtClean="0"/>
              <a:t>(cluster) </a:t>
            </a:r>
            <a:r>
              <a:rPr lang="el-GR" altLang="el-GR" dirty="0" smtClean="0"/>
              <a:t>και νέφους</a:t>
            </a:r>
            <a:r>
              <a:rPr lang="en-US" altLang="el-GR" dirty="0" smtClean="0"/>
              <a:t> (cloud)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18981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Δεξαμενή ή σταθμοί;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Σταθμοί εργασίας</a:t>
            </a:r>
          </a:p>
          <a:p>
            <a:pPr lvl="1"/>
            <a:r>
              <a:rPr lang="el-GR" altLang="el-GR" dirty="0" smtClean="0"/>
              <a:t>Μικρός </a:t>
            </a:r>
            <a:r>
              <a:rPr lang="el-GR" altLang="el-GR" dirty="0"/>
              <a:t>χρόνος απόκρισης και έλεγχος φόρτου</a:t>
            </a:r>
          </a:p>
          <a:p>
            <a:pPr lvl="1"/>
            <a:r>
              <a:rPr lang="el-GR" altLang="el-GR" dirty="0" smtClean="0"/>
              <a:t>Αξιοποίηση </a:t>
            </a:r>
            <a:r>
              <a:rPr lang="el-GR" altLang="el-GR" dirty="0"/>
              <a:t>υπάρχοντος εξοπλισμού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σταθμοί μπορεί να παραμένουν αδρανείς</a:t>
            </a:r>
          </a:p>
          <a:p>
            <a:pPr lvl="2"/>
            <a:r>
              <a:rPr lang="el-GR" altLang="el-GR" dirty="0"/>
              <a:t>Χρειάζονται τεχνικές μετεγκατάστασης κώδικα</a:t>
            </a:r>
          </a:p>
          <a:p>
            <a:pPr lvl="1"/>
            <a:r>
              <a:rPr lang="el-GR" altLang="el-GR" dirty="0"/>
              <a:t>Δύσκολη παροχή αυξημένης </a:t>
            </a:r>
            <a:r>
              <a:rPr lang="el-GR" altLang="el-GR" dirty="0" smtClean="0"/>
              <a:t>ισχύος</a:t>
            </a:r>
            <a:endParaRPr lang="el-GR" altLang="el-GR" dirty="0"/>
          </a:p>
          <a:p>
            <a:pPr lvl="1"/>
            <a:r>
              <a:rPr lang="el-GR" altLang="el-GR" dirty="0" smtClean="0"/>
              <a:t>Παραλλαγές</a:t>
            </a:r>
          </a:p>
          <a:p>
            <a:pPr lvl="2"/>
            <a:r>
              <a:rPr lang="el-GR" altLang="el-GR" dirty="0" smtClean="0"/>
              <a:t>Υπολογιστική πλέγματος</a:t>
            </a:r>
            <a:r>
              <a:rPr lang="en-US" altLang="el-GR" dirty="0" smtClean="0"/>
              <a:t> (grid)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04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Υβριδικό μοντέλο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Συνδυασμός δεξαμενής και σταθμών</a:t>
            </a:r>
          </a:p>
          <a:p>
            <a:pPr lvl="1" eaLnBrk="1" hangingPunct="1"/>
            <a:r>
              <a:rPr lang="el-GR" altLang="el-GR" dirty="0" smtClean="0"/>
              <a:t>Διαλογικές διεργασίες σε τοπικό σταθμό</a:t>
            </a:r>
          </a:p>
          <a:p>
            <a:pPr lvl="1" eaLnBrk="1" hangingPunct="1"/>
            <a:r>
              <a:rPr lang="el-GR" altLang="el-GR" dirty="0" smtClean="0"/>
              <a:t>Παρασκηνιακές διεργασίες σε δεξαμενή</a:t>
            </a:r>
          </a:p>
          <a:p>
            <a:pPr lvl="1" eaLnBrk="1" hangingPunct="1"/>
            <a:r>
              <a:rPr lang="el-GR" altLang="el-GR" dirty="0" smtClean="0"/>
              <a:t>Απλοί σταθμοί + συστήματα πολυεπεξεργαστών</a:t>
            </a:r>
          </a:p>
          <a:p>
            <a:pPr eaLnBrk="1" hangingPunct="1"/>
            <a:r>
              <a:rPr lang="el-GR" altLang="el-GR" dirty="0" smtClean="0"/>
              <a:t>Παραλλαγές υβριδικού μοντέλου</a:t>
            </a:r>
          </a:p>
          <a:p>
            <a:pPr lvl="1" eaLnBrk="1" hangingPunct="1"/>
            <a:r>
              <a:rPr lang="el-GR" altLang="el-GR" dirty="0" smtClean="0"/>
              <a:t>Γενικά ξεκινάμε από το ένα ακραίο μοντέλο</a:t>
            </a:r>
          </a:p>
          <a:p>
            <a:pPr lvl="1" eaLnBrk="1" hangingPunct="1"/>
            <a:r>
              <a:rPr lang="el-GR" altLang="el-GR" dirty="0" smtClean="0"/>
              <a:t>Προσθέτουμε χαρακτηριστικά του άλλου μοντέλου</a:t>
            </a:r>
          </a:p>
          <a:p>
            <a:pPr lvl="2"/>
            <a:r>
              <a:rPr lang="el-GR" altLang="el-GR" dirty="0" smtClean="0"/>
              <a:t>Παράδειγμα: δεξαμενή + τοπικοί δίσκοι</a:t>
            </a:r>
          </a:p>
          <a:p>
            <a:pPr lvl="2"/>
            <a:r>
              <a:rPr lang="el-GR" altLang="el-GR" dirty="0" smtClean="0"/>
              <a:t>Παράδειγμα: σταθμοί + κατανεμημένα αρχεία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742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Πολιτικές καταχώρισης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Κατανομή φόρτου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Αλγόριθμοι καταχώρισης (1 από 3)</a:t>
            </a:r>
            <a:endParaRPr lang="en-GB" altLang="el-GR" dirty="0" smtClean="0"/>
          </a:p>
        </p:txBody>
      </p:sp>
      <p:sp>
        <p:nvSpPr>
          <p:cNvPr id="11267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Πού θα εκτελεστεί μία διεργασία;</a:t>
            </a:r>
          </a:p>
          <a:p>
            <a:pPr lvl="1"/>
            <a:r>
              <a:rPr lang="el-GR" altLang="el-GR" dirty="0" smtClean="0"/>
              <a:t>Βελτιστοποίηση κάποιου μέτρου επίδοσης</a:t>
            </a:r>
          </a:p>
          <a:p>
            <a:pPr lvl="2"/>
            <a:r>
              <a:rPr lang="el-GR" altLang="el-GR" dirty="0" smtClean="0"/>
              <a:t>Μεγιστοποίηση βαθμού χρήσης επεξεργαστών</a:t>
            </a:r>
          </a:p>
          <a:p>
            <a:pPr lvl="2"/>
            <a:r>
              <a:rPr lang="el-GR" altLang="el-GR" dirty="0" smtClean="0"/>
              <a:t>Ελαχιστοποίηση χρόνου απόκρισης διεργασιών</a:t>
            </a:r>
          </a:p>
          <a:p>
            <a:pPr lvl="2"/>
            <a:r>
              <a:rPr lang="el-GR" altLang="el-GR" dirty="0" smtClean="0"/>
              <a:t>Ελαχιστοποίηση λόγου απόκρισης διεργασιών</a:t>
            </a:r>
          </a:p>
          <a:p>
            <a:r>
              <a:rPr lang="el-GR" altLang="el-GR" dirty="0"/>
              <a:t>Τοπικοί και καθολικοί αλγόριθμοι</a:t>
            </a:r>
          </a:p>
          <a:p>
            <a:pPr lvl="1"/>
            <a:r>
              <a:rPr lang="el-GR" altLang="el-GR" dirty="0"/>
              <a:t>Τοπικοί: περιορισμένη πληροφορία και επιλογές</a:t>
            </a:r>
          </a:p>
          <a:p>
            <a:pPr lvl="1"/>
            <a:r>
              <a:rPr lang="el-GR" altLang="el-GR" dirty="0"/>
              <a:t>Καθολικοί: </a:t>
            </a:r>
            <a:r>
              <a:rPr lang="el-GR" altLang="el-GR" dirty="0" smtClean="0"/>
              <a:t>κόστος </a:t>
            </a:r>
            <a:r>
              <a:rPr lang="el-GR" altLang="el-GR" dirty="0"/>
              <a:t>ενημέρωσης </a:t>
            </a:r>
            <a:r>
              <a:rPr lang="en-US" altLang="el-GR" dirty="0" smtClean="0"/>
              <a:t>/ </a:t>
            </a:r>
            <a:r>
              <a:rPr lang="el-GR" altLang="el-GR" dirty="0" smtClean="0"/>
              <a:t>μετεγκατάστασης</a:t>
            </a:r>
            <a:endParaRPr lang="el-GR" altLang="el-GR" dirty="0"/>
          </a:p>
          <a:p>
            <a:pPr lvl="2"/>
            <a:r>
              <a:rPr lang="el-GR" altLang="el-GR" dirty="0"/>
              <a:t>Η πολυπλοκότητα των καθολικών </a:t>
            </a:r>
            <a:r>
              <a:rPr lang="el-GR" altLang="el-GR" dirty="0" smtClean="0"/>
              <a:t>δεν </a:t>
            </a:r>
            <a:r>
              <a:rPr lang="el-GR" altLang="el-GR" dirty="0"/>
              <a:t>αποδίδει πάντα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14324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Αλγόριθμοι καταχώρισης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Στατικοί και δυναμικοί αλγόριθμοι</a:t>
            </a:r>
          </a:p>
          <a:p>
            <a:pPr lvl="1"/>
            <a:r>
              <a:rPr lang="el-GR" altLang="el-GR" dirty="0"/>
              <a:t>Στατικοί: βασίζονται στη μέση </a:t>
            </a:r>
            <a:r>
              <a:rPr lang="el-GR" altLang="el-GR" dirty="0" smtClean="0"/>
              <a:t>συμπεριφορά</a:t>
            </a:r>
            <a:endParaRPr lang="el-GR" altLang="el-GR" dirty="0"/>
          </a:p>
          <a:p>
            <a:pPr lvl="2"/>
            <a:r>
              <a:rPr lang="el-GR" altLang="el-GR" dirty="0"/>
              <a:t>Δεν </a:t>
            </a:r>
            <a:r>
              <a:rPr lang="el-GR" altLang="el-GR" dirty="0" smtClean="0"/>
              <a:t>παρακολουθείται  </a:t>
            </a:r>
            <a:r>
              <a:rPr lang="el-GR" altLang="el-GR" dirty="0"/>
              <a:t>συνεχώς το σύστημα</a:t>
            </a:r>
          </a:p>
          <a:p>
            <a:pPr lvl="1"/>
            <a:r>
              <a:rPr lang="el-GR" altLang="el-GR" dirty="0"/>
              <a:t>Δυναμικοί: αντιδρούν </a:t>
            </a:r>
            <a:r>
              <a:rPr lang="el-GR" altLang="el-GR" dirty="0" smtClean="0"/>
              <a:t>σε τρέχουσα </a:t>
            </a:r>
            <a:r>
              <a:rPr lang="el-GR" altLang="el-GR" dirty="0"/>
              <a:t>κατάσταση</a:t>
            </a:r>
          </a:p>
          <a:p>
            <a:pPr lvl="2"/>
            <a:r>
              <a:rPr lang="el-GR" altLang="el-GR" dirty="0"/>
              <a:t>Συγκεντρωτικοί: ένας κόμβος λαμβάνει αποφάσεις</a:t>
            </a:r>
          </a:p>
          <a:p>
            <a:pPr lvl="2"/>
            <a:r>
              <a:rPr lang="el-GR" altLang="el-GR" dirty="0"/>
              <a:t>Κατανεμημένοι: κάθε κόμβος λαμβάνει αποφάσεις</a:t>
            </a:r>
          </a:p>
          <a:p>
            <a:pPr lvl="2"/>
            <a:r>
              <a:rPr lang="el-GR" altLang="el-GR" dirty="0"/>
              <a:t>Συνεργατικοί: συνεργασία κόμβων </a:t>
            </a:r>
            <a:r>
              <a:rPr lang="el-GR" altLang="el-GR" dirty="0" smtClean="0"/>
              <a:t>στις αποφάσεις</a:t>
            </a:r>
            <a:endParaRPr lang="el-GR" altLang="el-GR" dirty="0"/>
          </a:p>
          <a:p>
            <a:pPr lvl="2"/>
            <a:r>
              <a:rPr lang="el-GR" altLang="el-GR" dirty="0"/>
              <a:t>Μη συνεργατικοί: ανεξαρτησία </a:t>
            </a:r>
            <a:r>
              <a:rPr lang="el-GR" altLang="el-GR" dirty="0" smtClean="0"/>
              <a:t>κόμβων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901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Αλγόριθμοι καταχώρισης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n-GB" altLang="el-GR" dirty="0" smtClean="0"/>
          </a:p>
        </p:txBody>
      </p:sp>
      <p:sp>
        <p:nvSpPr>
          <p:cNvPr id="12291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Επιθυμητά χαρακτηριστικά αλγορίθμων</a:t>
            </a:r>
          </a:p>
          <a:p>
            <a:pPr lvl="1"/>
            <a:r>
              <a:rPr lang="el-GR" altLang="el-GR" dirty="0" smtClean="0"/>
              <a:t>Καμία γνώση για χαρακτηριστικά διεργασιών</a:t>
            </a:r>
          </a:p>
          <a:p>
            <a:pPr lvl="1"/>
            <a:r>
              <a:rPr lang="el-GR" altLang="el-GR" dirty="0" smtClean="0"/>
              <a:t>Δυναμική συμπεριφορά ανάλογα με κατάσταση</a:t>
            </a:r>
          </a:p>
          <a:p>
            <a:pPr lvl="1"/>
            <a:r>
              <a:rPr lang="el-GR" altLang="el-GR" dirty="0" smtClean="0"/>
              <a:t>Γρήγορη λήψη αποφάσεων (συνήθως ευρετική)</a:t>
            </a:r>
          </a:p>
          <a:p>
            <a:pPr lvl="1"/>
            <a:r>
              <a:rPr lang="el-GR" altLang="el-GR" dirty="0" smtClean="0"/>
              <a:t>Ισορροπία επίδοσης και επιβάρυνσης</a:t>
            </a:r>
          </a:p>
          <a:p>
            <a:pPr lvl="1"/>
            <a:r>
              <a:rPr lang="el-GR" altLang="el-GR" dirty="0" smtClean="0"/>
              <a:t>Σταθερότητα (αποφυγή «αλωνίσματος»)</a:t>
            </a:r>
          </a:p>
          <a:p>
            <a:pPr lvl="1"/>
            <a:r>
              <a:rPr lang="el-GR" altLang="el-GR" dirty="0" smtClean="0"/>
              <a:t>Κλιμακωσιμότητα, ανοχή σε βλάβες, δικαιοσύνη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228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Τύποι πολιτικών (1 από 2)</a:t>
            </a:r>
            <a:endParaRPr lang="en-GB" altLang="el-GR" dirty="0" smtClean="0"/>
          </a:p>
        </p:txBody>
      </p:sp>
      <p:sp>
        <p:nvSpPr>
          <p:cNvPr id="13315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Προσέγγιση ανάθεσης καθηκόντων</a:t>
            </a:r>
          </a:p>
          <a:p>
            <a:pPr lvl="1"/>
            <a:r>
              <a:rPr lang="el-GR" altLang="el-GR" dirty="0" smtClean="0"/>
              <a:t>Κάθε διεργασία αποτελείται από καθήκοντα</a:t>
            </a:r>
          </a:p>
          <a:p>
            <a:pPr lvl="1"/>
            <a:r>
              <a:rPr lang="el-GR" altLang="el-GR" dirty="0" smtClean="0"/>
              <a:t>Βέλτιστη ανάθεση καθηκόντων σε κόμβους</a:t>
            </a:r>
          </a:p>
          <a:p>
            <a:pPr lvl="1"/>
            <a:r>
              <a:rPr lang="el-GR" altLang="el-GR" dirty="0" smtClean="0"/>
              <a:t>Αλλά: δεν έχουμε πληροφορίες εκ των προτέρων</a:t>
            </a:r>
          </a:p>
          <a:p>
            <a:r>
              <a:rPr lang="el-GR" altLang="el-GR" dirty="0" smtClean="0"/>
              <a:t>Προσέγγιση εξισορρόπησης φόρτου</a:t>
            </a:r>
          </a:p>
          <a:p>
            <a:pPr lvl="1"/>
            <a:r>
              <a:rPr lang="el-GR" altLang="el-GR" dirty="0" smtClean="0"/>
              <a:t>Εξίσωση φόρτου κόμβων του συστήματος</a:t>
            </a:r>
          </a:p>
          <a:p>
            <a:pPr lvl="1"/>
            <a:r>
              <a:rPr lang="el-GR" altLang="el-GR" dirty="0" smtClean="0"/>
              <a:t>Βασίζεται στη μετεγκατάσταση διεργασιών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40350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πολιτικών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Προσέγγιση καταμερισμού φόρτου</a:t>
            </a:r>
          </a:p>
          <a:p>
            <a:pPr lvl="1"/>
            <a:r>
              <a:rPr lang="el-GR" altLang="el-GR" dirty="0"/>
              <a:t>Αποφυγή εντελώς αδρανών κόμβων</a:t>
            </a:r>
          </a:p>
          <a:p>
            <a:pPr lvl="1"/>
            <a:r>
              <a:rPr lang="el-GR" altLang="el-GR" dirty="0" smtClean="0"/>
              <a:t>Απλή μορφή </a:t>
            </a:r>
            <a:r>
              <a:rPr lang="el-GR" altLang="el-GR" dirty="0"/>
              <a:t>εξισορρόπησης φόρτου</a:t>
            </a:r>
          </a:p>
          <a:p>
            <a:pPr lvl="2"/>
            <a:r>
              <a:rPr lang="el-GR" altLang="el-GR" dirty="0"/>
              <a:t>Οι κόμβοι είναι είτε αδρανείς είτε μη </a:t>
            </a:r>
            <a:r>
              <a:rPr lang="el-GR" altLang="el-GR" dirty="0" smtClean="0"/>
              <a:t>αδρανείς</a:t>
            </a:r>
          </a:p>
          <a:p>
            <a:pPr lvl="1"/>
            <a:r>
              <a:rPr lang="el-GR" altLang="el-GR" dirty="0" smtClean="0"/>
              <a:t>Παρόμοιοι </a:t>
            </a:r>
            <a:r>
              <a:rPr lang="el-GR" altLang="el-GR" dirty="0"/>
              <a:t>αλλά απλούστεροι </a:t>
            </a:r>
            <a:r>
              <a:rPr lang="el-GR" altLang="el-GR" dirty="0" smtClean="0"/>
              <a:t>αλγόριθμοι</a:t>
            </a:r>
          </a:p>
          <a:p>
            <a:pPr lvl="2"/>
            <a:r>
              <a:rPr lang="el-GR" altLang="el-GR" dirty="0" smtClean="0"/>
              <a:t>Δεν χρειάζεται ακριβής εξισορρόπηση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1117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Εξισορρόπηση φόρτου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683568" y="4091507"/>
            <a:ext cx="7772400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Κατανομή φόρτου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Απαιτούμενες πολιτικές</a:t>
            </a:r>
            <a:endParaRPr lang="en-GB" altLang="el-GR" dirty="0" smtClean="0"/>
          </a:p>
        </p:txBody>
      </p:sp>
      <p:sp>
        <p:nvSpPr>
          <p:cNvPr id="14339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Απαιτούνται οι ακόλουθες πολιτικές</a:t>
            </a:r>
          </a:p>
          <a:p>
            <a:pPr lvl="1"/>
            <a:r>
              <a:rPr lang="el-GR" altLang="el-GR" dirty="0" smtClean="0"/>
              <a:t>Πολιτική εκτίμησης φόρτου: πόσο φόρτο έχουμε;</a:t>
            </a:r>
          </a:p>
          <a:p>
            <a:pPr lvl="1"/>
            <a:r>
              <a:rPr lang="el-GR" altLang="el-GR" dirty="0" smtClean="0"/>
              <a:t>Πολιτική μεταφοράς: θα στείλουμε διεργασία αλλού;</a:t>
            </a:r>
          </a:p>
          <a:p>
            <a:pPr lvl="1"/>
            <a:r>
              <a:rPr lang="el-GR" altLang="el-GR" dirty="0" smtClean="0"/>
              <a:t>Πολιτική επιλογής: ποια θα μεταφερθεί;</a:t>
            </a:r>
          </a:p>
          <a:p>
            <a:pPr lvl="1"/>
            <a:r>
              <a:rPr lang="el-GR" altLang="el-GR" dirty="0" smtClean="0"/>
              <a:t>Πολιτική τοποθέτησης: που θα μεταφερθεί;</a:t>
            </a:r>
          </a:p>
          <a:p>
            <a:pPr lvl="1"/>
            <a:r>
              <a:rPr lang="el-GR" altLang="el-GR" dirty="0" smtClean="0"/>
              <a:t>Πολιτική ανταλλαγής πληροφοριών κατάστασης</a:t>
            </a:r>
          </a:p>
          <a:p>
            <a:pPr lvl="1"/>
            <a:r>
              <a:rPr lang="el-GR" altLang="el-GR" dirty="0" smtClean="0"/>
              <a:t>Πολιτική ανάθεσης προτεραιοτήτων</a:t>
            </a:r>
          </a:p>
          <a:p>
            <a:pPr lvl="1"/>
            <a:r>
              <a:rPr lang="el-GR" altLang="el-GR" dirty="0" smtClean="0"/>
              <a:t>Πολιτική περιορισμού μετεγκατάστασης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9507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εκτίμησης φόρτου</a:t>
            </a:r>
          </a:p>
        </p:txBody>
      </p:sp>
      <p:sp>
        <p:nvSpPr>
          <p:cNvPr id="15363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Συγκρίνουν το φόρτο των κόμβων</a:t>
            </a:r>
          </a:p>
          <a:p>
            <a:pPr lvl="1"/>
            <a:r>
              <a:rPr lang="el-GR" altLang="el-GR" dirty="0" smtClean="0"/>
              <a:t>Λόγω συχνής μέτρησης θέλουμε απλό κριτήριο</a:t>
            </a:r>
          </a:p>
          <a:p>
            <a:r>
              <a:rPr lang="el-GR" altLang="el-GR" dirty="0" smtClean="0"/>
              <a:t>Μέτρηση πλήθους διεργασιών</a:t>
            </a:r>
          </a:p>
          <a:p>
            <a:pPr lvl="1"/>
            <a:r>
              <a:rPr lang="el-GR" altLang="el-GR" dirty="0" smtClean="0"/>
              <a:t>Αγνοεί τον πραγματικό φόρτο των διεργασιών</a:t>
            </a:r>
          </a:p>
          <a:p>
            <a:r>
              <a:rPr lang="el-GR" altLang="el-GR" dirty="0" smtClean="0"/>
              <a:t>Άθροισμα υπόλοιπου χρόνου εξυπηρέτησης</a:t>
            </a:r>
          </a:p>
          <a:p>
            <a:pPr lvl="1"/>
            <a:r>
              <a:rPr lang="el-GR" altLang="el-GR" dirty="0" smtClean="0"/>
              <a:t>Γενικά δεν τον γνωρίζουμε</a:t>
            </a:r>
          </a:p>
          <a:p>
            <a:r>
              <a:rPr lang="el-GR" altLang="el-GR" dirty="0" smtClean="0"/>
              <a:t>Βαθμός χρήσης επεξεργαστή</a:t>
            </a:r>
          </a:p>
          <a:p>
            <a:pPr lvl="1"/>
            <a:r>
              <a:rPr lang="el-GR" altLang="el-GR" dirty="0" smtClean="0"/>
              <a:t>Απλό και αξιόπιστο μέτρο φόρτου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35518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Πολιτικές μεταφοράς </a:t>
            </a:r>
            <a:r>
              <a:rPr lang="el-GR" altLang="el-GR" dirty="0" smtClean="0"/>
              <a:t>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Πρέπει </a:t>
            </a:r>
            <a:r>
              <a:rPr lang="el-GR" altLang="el-GR" dirty="0"/>
              <a:t>ο κόμβος να αποστείλει </a:t>
            </a:r>
            <a:r>
              <a:rPr lang="el-GR" altLang="el-GR" dirty="0" smtClean="0"/>
              <a:t>διεργασίες;</a:t>
            </a:r>
            <a:endParaRPr lang="el-GR" altLang="el-GR" dirty="0"/>
          </a:p>
          <a:p>
            <a:r>
              <a:rPr lang="el-GR" altLang="el-GR" dirty="0"/>
              <a:t>Πρέπει ο κόμβος να δεχτεί </a:t>
            </a:r>
            <a:r>
              <a:rPr lang="el-GR" altLang="el-GR" dirty="0" smtClean="0"/>
              <a:t>διεργασίες;</a:t>
            </a:r>
            <a:endParaRPr lang="el-GR" altLang="el-GR" dirty="0"/>
          </a:p>
          <a:p>
            <a:pPr lvl="1"/>
            <a:r>
              <a:rPr lang="el-GR" altLang="el-GR" dirty="0" smtClean="0"/>
              <a:t>Χρειάζεται καθορισμός </a:t>
            </a:r>
            <a:r>
              <a:rPr lang="el-GR" altLang="el-GR" dirty="0"/>
              <a:t>κάποιων </a:t>
            </a:r>
            <a:r>
              <a:rPr lang="el-GR" altLang="el-GR" dirty="0" smtClean="0"/>
              <a:t>κατωφλιών</a:t>
            </a:r>
          </a:p>
          <a:p>
            <a:r>
              <a:rPr lang="el-GR" altLang="el-GR" dirty="0" smtClean="0"/>
              <a:t>Στατικό: </a:t>
            </a:r>
            <a:r>
              <a:rPr lang="el-GR" altLang="el-GR" dirty="0"/>
              <a:t>κάθε κόμβος έχει ανεξάρτητο κατώφλι</a:t>
            </a:r>
          </a:p>
          <a:p>
            <a:pPr lvl="1"/>
            <a:r>
              <a:rPr lang="el-GR" altLang="el-GR" dirty="0"/>
              <a:t>Δεν </a:t>
            </a:r>
            <a:r>
              <a:rPr lang="el-GR" altLang="el-GR" dirty="0" smtClean="0"/>
              <a:t>απαιτεί </a:t>
            </a:r>
            <a:r>
              <a:rPr lang="el-GR" altLang="el-GR" dirty="0"/>
              <a:t>εκτίμηση </a:t>
            </a:r>
            <a:r>
              <a:rPr lang="el-GR" altLang="el-GR" dirty="0" smtClean="0"/>
              <a:t>κατάστασης </a:t>
            </a:r>
            <a:r>
              <a:rPr lang="el-GR" altLang="el-GR" dirty="0"/>
              <a:t>του συστήματος</a:t>
            </a:r>
          </a:p>
          <a:p>
            <a:r>
              <a:rPr lang="el-GR" altLang="el-GR" dirty="0" smtClean="0"/>
              <a:t>Δυναμικό: </a:t>
            </a:r>
            <a:r>
              <a:rPr lang="el-GR" altLang="el-GR" dirty="0"/>
              <a:t>εξαρτάται από το φόρτο των άλλων</a:t>
            </a:r>
          </a:p>
          <a:p>
            <a:pPr lvl="1"/>
            <a:r>
              <a:rPr lang="el-GR" altLang="el-GR" dirty="0"/>
              <a:t>Σε </a:t>
            </a:r>
            <a:r>
              <a:rPr lang="el-GR" altLang="el-GR" dirty="0" smtClean="0"/>
              <a:t>φορτωμένο </a:t>
            </a:r>
            <a:r>
              <a:rPr lang="el-GR" altLang="el-GR" dirty="0"/>
              <a:t>σύστημα το κατώφλι ανεβαίνει</a:t>
            </a:r>
          </a:p>
          <a:p>
            <a:pPr lvl="1"/>
            <a:r>
              <a:rPr lang="el-GR" altLang="el-GR" dirty="0" smtClean="0"/>
              <a:t>Απαιτεί ανταλλαγή </a:t>
            </a:r>
            <a:r>
              <a:rPr lang="el-GR" altLang="el-GR" dirty="0"/>
              <a:t>πληροφοριών μεταξύ </a:t>
            </a:r>
            <a:r>
              <a:rPr lang="el-GR" altLang="el-GR" dirty="0" smtClean="0"/>
              <a:t>κόμβων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5762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μεταφοράς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GB" altLang="el-GR" dirty="0" smtClean="0"/>
          </a:p>
        </p:txBody>
      </p:sp>
      <p:sp>
        <p:nvSpPr>
          <p:cNvPr id="16387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Πολιτική μοναδικού κατωφλίου</a:t>
            </a:r>
          </a:p>
          <a:p>
            <a:pPr lvl="1"/>
            <a:r>
              <a:rPr lang="el-GR" altLang="el-GR" dirty="0" smtClean="0"/>
              <a:t>Πάνω από κατώφλι: υπερφορτωμένος κόμβος</a:t>
            </a:r>
          </a:p>
          <a:p>
            <a:pPr lvl="1"/>
            <a:r>
              <a:rPr lang="el-GR" altLang="el-GR" dirty="0" smtClean="0"/>
              <a:t>Κάτω από κατώφλι: </a:t>
            </a:r>
            <a:r>
              <a:rPr lang="el-GR" altLang="el-GR" dirty="0" err="1" smtClean="0"/>
              <a:t>υποφορτωμένος</a:t>
            </a:r>
            <a:r>
              <a:rPr lang="el-GR" altLang="el-GR" dirty="0" smtClean="0"/>
              <a:t> κόμβος</a:t>
            </a:r>
          </a:p>
          <a:p>
            <a:pPr lvl="1"/>
            <a:r>
              <a:rPr lang="el-GR" altLang="el-GR" dirty="0" smtClean="0"/>
              <a:t>Στατικό ή δυναμικό κατώφλι</a:t>
            </a:r>
          </a:p>
          <a:p>
            <a:r>
              <a:rPr lang="el-GR" altLang="el-GR" dirty="0" smtClean="0"/>
              <a:t>Κίνδυνος συνεχούς παλινδρόμησης</a:t>
            </a:r>
          </a:p>
          <a:p>
            <a:pPr lvl="1"/>
            <a:r>
              <a:rPr lang="el-GR" altLang="el-GR" dirty="0" smtClean="0"/>
              <a:t>Εμφανίζεται όταν είμαστε κοντά στο κατώφλι</a:t>
            </a:r>
          </a:p>
          <a:p>
            <a:pPr lvl="1"/>
            <a:r>
              <a:rPr lang="el-GR" altLang="el-GR" dirty="0" smtClean="0"/>
              <a:t>Στέλνοντας μία διεργασία έχουμε υποφόρτωση</a:t>
            </a:r>
          </a:p>
          <a:p>
            <a:pPr lvl="1"/>
            <a:r>
              <a:rPr lang="el-GR" altLang="el-GR" dirty="0" smtClean="0"/>
              <a:t>Δεχόμενοι μία διεργασία έχουμε υπερφόρτωση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29383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μεταφοράς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GB" altLang="el-GR" dirty="0" smtClean="0"/>
          </a:p>
        </p:txBody>
      </p:sp>
      <p:sp>
        <p:nvSpPr>
          <p:cNvPr id="17411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Πολιτική δύο κατωφλιών (ψηλό και χαμηλό)</a:t>
            </a:r>
          </a:p>
          <a:p>
            <a:r>
              <a:rPr lang="el-GR" altLang="el-GR" dirty="0" smtClean="0"/>
              <a:t>Υπερφορτωμένος: πάνω από το ψηλό κατώφλι</a:t>
            </a:r>
          </a:p>
          <a:p>
            <a:pPr lvl="1"/>
            <a:r>
              <a:rPr lang="el-GR" altLang="el-GR" dirty="0" smtClean="0"/>
              <a:t>Στέλνει διεργασίες αλλού</a:t>
            </a:r>
          </a:p>
          <a:p>
            <a:pPr lvl="1"/>
            <a:r>
              <a:rPr lang="el-GR" altLang="el-GR" dirty="0" smtClean="0"/>
              <a:t>Δεν δέχεται διεργασίες από αλλού</a:t>
            </a:r>
          </a:p>
          <a:p>
            <a:r>
              <a:rPr lang="el-GR" altLang="el-GR" dirty="0" smtClean="0"/>
              <a:t>Κανονικός: ανάμεσα σε χαμηλό και ψηλό</a:t>
            </a:r>
          </a:p>
          <a:p>
            <a:pPr lvl="1"/>
            <a:r>
              <a:rPr lang="el-GR" altLang="el-GR" dirty="0" smtClean="0"/>
              <a:t>Δεν στέλνει / δεν δέχεται διεργασίες</a:t>
            </a:r>
          </a:p>
          <a:p>
            <a:r>
              <a:rPr lang="el-GR" altLang="el-GR" dirty="0" smtClean="0"/>
              <a:t>Υποφορτωμένος: κάτω από το χαμηλό κατώφλι</a:t>
            </a:r>
          </a:p>
          <a:p>
            <a:pPr lvl="1"/>
            <a:r>
              <a:rPr lang="el-GR" altLang="el-GR" dirty="0" smtClean="0"/>
              <a:t>Δεν στέλνει διεργασίες αλλού</a:t>
            </a:r>
          </a:p>
          <a:p>
            <a:pPr lvl="1"/>
            <a:r>
              <a:rPr lang="el-GR" altLang="el-GR" dirty="0" smtClean="0"/>
              <a:t>Δέχεται διεργασίες από αλλού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38085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επιλογής</a:t>
            </a:r>
          </a:p>
        </p:txBody>
      </p:sp>
      <p:sp>
        <p:nvSpPr>
          <p:cNvPr id="18435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Επιλογή διεργασίας που θα μετεγκατασταθεί</a:t>
            </a:r>
          </a:p>
          <a:p>
            <a:pPr lvl="1"/>
            <a:r>
              <a:rPr lang="el-GR" altLang="el-GR" dirty="0" smtClean="0"/>
              <a:t>Μη διακοπτόμενη</a:t>
            </a:r>
          </a:p>
          <a:p>
            <a:pPr lvl="2"/>
            <a:r>
              <a:rPr lang="el-GR" altLang="el-GR" dirty="0" smtClean="0"/>
              <a:t>Επιλέγει μόνο νέες διεργασίες</a:t>
            </a:r>
          </a:p>
          <a:p>
            <a:pPr lvl="2"/>
            <a:r>
              <a:rPr lang="el-GR" altLang="el-GR" dirty="0" smtClean="0"/>
              <a:t>Απλά ξεκινάνε σε νέο κόμβο</a:t>
            </a:r>
          </a:p>
          <a:p>
            <a:pPr lvl="1"/>
            <a:r>
              <a:rPr lang="el-GR" altLang="el-GR" dirty="0" smtClean="0"/>
              <a:t>Διακοπτόμενη</a:t>
            </a:r>
          </a:p>
          <a:p>
            <a:pPr lvl="2"/>
            <a:r>
              <a:rPr lang="el-GR" altLang="el-GR" dirty="0" smtClean="0"/>
              <a:t>Επιλέγει και διεργασίες που εκτελούνται</a:t>
            </a:r>
          </a:p>
          <a:p>
            <a:pPr lvl="2"/>
            <a:r>
              <a:rPr lang="el-GR" altLang="el-GR" dirty="0" smtClean="0"/>
              <a:t>Πρέπει να υπάρχει δυνατότητα μετεγκατάστασης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3757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Πολιτικές </a:t>
            </a:r>
            <a:r>
              <a:rPr lang="el-GR" altLang="el-GR" dirty="0" smtClean="0"/>
              <a:t>τοποθέτησης</a:t>
            </a:r>
            <a:r>
              <a:rPr lang="en-US" altLang="el-GR" dirty="0" smtClean="0"/>
              <a:t> (1 </a:t>
            </a:r>
            <a:r>
              <a:rPr lang="el-GR" altLang="el-GR" dirty="0" smtClean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Επιλογή στόχου μετεγκατάστασης διεργασίας</a:t>
            </a:r>
            <a:endParaRPr lang="el-GR" altLang="el-GR" dirty="0"/>
          </a:p>
          <a:p>
            <a:r>
              <a:rPr lang="el-GR" altLang="el-GR" dirty="0"/>
              <a:t>Πολιτική κατωφλίου: τυχαία επιλογή </a:t>
            </a:r>
            <a:r>
              <a:rPr lang="el-GR" altLang="el-GR" dirty="0" smtClean="0"/>
              <a:t>στόχου </a:t>
            </a:r>
            <a:endParaRPr lang="el-GR" altLang="el-GR" dirty="0"/>
          </a:p>
          <a:p>
            <a:pPr lvl="1"/>
            <a:r>
              <a:rPr lang="el-GR" altLang="el-GR" dirty="0" smtClean="0"/>
              <a:t>Μετεγκατάσταση μόνο </a:t>
            </a:r>
            <a:r>
              <a:rPr lang="el-GR" altLang="el-GR" dirty="0"/>
              <a:t>σε υποφορτωμένο κόμβο</a:t>
            </a:r>
          </a:p>
          <a:p>
            <a:pPr lvl="1"/>
            <a:r>
              <a:rPr lang="el-GR" altLang="el-GR" dirty="0" smtClean="0"/>
              <a:t>Διερεύνηση μέχρι </a:t>
            </a:r>
            <a:r>
              <a:rPr lang="el-GR" altLang="el-GR" dirty="0"/>
              <a:t>να βρεθεί ο στόχος</a:t>
            </a:r>
          </a:p>
          <a:p>
            <a:pPr lvl="1"/>
            <a:r>
              <a:rPr lang="el-GR" altLang="el-GR" dirty="0" smtClean="0"/>
              <a:t>Σταματάμε μετά </a:t>
            </a:r>
            <a:r>
              <a:rPr lang="el-GR" altLang="el-GR" dirty="0"/>
              <a:t>από </a:t>
            </a:r>
            <a:r>
              <a:rPr lang="en-US" altLang="el-GR" i="1" dirty="0" smtClean="0"/>
              <a:t>n</a:t>
            </a:r>
            <a:r>
              <a:rPr lang="en-US" altLang="el-GR" dirty="0" smtClean="0"/>
              <a:t> </a:t>
            </a:r>
            <a:r>
              <a:rPr lang="el-GR" altLang="el-GR" dirty="0" smtClean="0"/>
              <a:t>άκαρπες διερευνήσεις</a:t>
            </a:r>
            <a:endParaRPr lang="el-GR" altLang="el-GR" dirty="0"/>
          </a:p>
          <a:p>
            <a:r>
              <a:rPr lang="el-GR" altLang="el-GR" dirty="0"/>
              <a:t>Πολιτική μικρότερου: έλεγχος πολλών </a:t>
            </a:r>
            <a:r>
              <a:rPr lang="el-GR" altLang="el-GR" dirty="0" smtClean="0"/>
              <a:t>στόχων</a:t>
            </a:r>
            <a:endParaRPr lang="el-GR" altLang="el-GR" dirty="0"/>
          </a:p>
          <a:p>
            <a:pPr lvl="1"/>
            <a:r>
              <a:rPr lang="el-GR" altLang="el-GR" dirty="0"/>
              <a:t>Επιλέγεται ο λιγότερο φορτωμένος από όλους</a:t>
            </a:r>
          </a:p>
          <a:p>
            <a:pPr lvl="1"/>
            <a:r>
              <a:rPr lang="el-GR" altLang="el-GR" dirty="0"/>
              <a:t>Μεγάλο κόστος επικοινωνίας </a:t>
            </a:r>
            <a:r>
              <a:rPr lang="el-GR" altLang="el-GR" dirty="0" smtClean="0"/>
              <a:t>για μικρό κέρδος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7323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τοποθέτησης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3)</a:t>
            </a:r>
            <a:endParaRPr lang="en-GB" altLang="el-GR" dirty="0" smtClean="0"/>
          </a:p>
        </p:txBody>
      </p:sp>
      <p:sp>
        <p:nvSpPr>
          <p:cNvPr id="19459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Πολιτική πλειστηριασμού</a:t>
            </a:r>
          </a:p>
          <a:p>
            <a:pPr lvl="1"/>
            <a:r>
              <a:rPr lang="el-GR" altLang="el-GR" dirty="0" smtClean="0"/>
              <a:t>Ο κόμβος εκπέμπει αίτηση για προσφορές</a:t>
            </a:r>
          </a:p>
          <a:p>
            <a:pPr lvl="1"/>
            <a:r>
              <a:rPr lang="el-GR" altLang="el-GR" dirty="0" smtClean="0"/>
              <a:t>Οι υποφορτωμένοι επιστρέφουν προσφορές</a:t>
            </a:r>
          </a:p>
          <a:p>
            <a:pPr lvl="1"/>
            <a:r>
              <a:rPr lang="el-GR" altLang="el-GR" dirty="0" smtClean="0"/>
              <a:t>Επιλέγεται η καλύτερη προσφορά</a:t>
            </a:r>
          </a:p>
          <a:p>
            <a:pPr lvl="1"/>
            <a:r>
              <a:rPr lang="el-GR" altLang="el-GR" dirty="0" smtClean="0"/>
              <a:t>Η επιλογή οριστικοποιείται στο τέλος</a:t>
            </a:r>
          </a:p>
          <a:p>
            <a:pPr lvl="1"/>
            <a:r>
              <a:rPr lang="el-GR" altLang="el-GR" dirty="0" smtClean="0"/>
              <a:t>Τι περιέχουν οι προσφορές;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19451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τοποθέτησης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Πολιτική ζευγαρώματος</a:t>
            </a:r>
          </a:p>
          <a:p>
            <a:pPr lvl="1"/>
            <a:r>
              <a:rPr lang="el-GR" altLang="el-GR" dirty="0"/>
              <a:t>Τυχαία επιλογή </a:t>
            </a:r>
            <a:r>
              <a:rPr lang="el-GR" altLang="el-GR" dirty="0" smtClean="0"/>
              <a:t>κόμβου </a:t>
            </a:r>
            <a:r>
              <a:rPr lang="el-GR" altLang="el-GR" dirty="0"/>
              <a:t>για ζευγάρωμα</a:t>
            </a:r>
          </a:p>
          <a:p>
            <a:pPr lvl="2"/>
            <a:r>
              <a:rPr lang="el-GR" altLang="el-GR" dirty="0"/>
              <a:t>Κάθε κόμβος συμμετέχει </a:t>
            </a:r>
            <a:r>
              <a:rPr lang="el-GR" altLang="el-GR" dirty="0" smtClean="0"/>
              <a:t>σε </a:t>
            </a:r>
            <a:r>
              <a:rPr lang="el-GR" altLang="el-GR" dirty="0"/>
              <a:t>ένα ζευγάρι</a:t>
            </a:r>
          </a:p>
          <a:p>
            <a:pPr lvl="2"/>
            <a:r>
              <a:rPr lang="el-GR" altLang="el-GR" dirty="0"/>
              <a:t>Αν ο κόμβος δεν </a:t>
            </a:r>
            <a:r>
              <a:rPr lang="el-GR" altLang="el-GR" dirty="0" smtClean="0"/>
              <a:t>ζευγαρώνει</a:t>
            </a:r>
            <a:r>
              <a:rPr lang="el-GR" altLang="el-GR" dirty="0"/>
              <a:t>, επιλέγουμε άλλον</a:t>
            </a:r>
          </a:p>
          <a:p>
            <a:pPr lvl="1"/>
            <a:r>
              <a:rPr lang="el-GR" altLang="el-GR" dirty="0"/>
              <a:t>Οι δύο κόμβοι εξισορροπούν τους φόρτους τους</a:t>
            </a:r>
          </a:p>
          <a:p>
            <a:pPr lvl="2"/>
            <a:r>
              <a:rPr lang="el-GR" altLang="el-GR" dirty="0"/>
              <a:t>Ο </a:t>
            </a:r>
            <a:r>
              <a:rPr lang="el-GR" altLang="el-GR" dirty="0" smtClean="0"/>
              <a:t>φορτωμένος </a:t>
            </a:r>
            <a:r>
              <a:rPr lang="el-GR" altLang="el-GR" dirty="0"/>
              <a:t>στέλνει φόρτο στον </a:t>
            </a:r>
            <a:r>
              <a:rPr lang="el-GR" altLang="el-GR" dirty="0" smtClean="0"/>
              <a:t>υποφορτωμένο</a:t>
            </a:r>
            <a:endParaRPr lang="el-GR" altLang="el-GR" dirty="0"/>
          </a:p>
          <a:p>
            <a:pPr lvl="1"/>
            <a:r>
              <a:rPr lang="el-GR" altLang="el-GR" dirty="0" smtClean="0"/>
              <a:t>Εύκολος έλεγχος αν συμφέρει </a:t>
            </a:r>
            <a:r>
              <a:rPr lang="el-GR" altLang="el-GR" dirty="0"/>
              <a:t>η </a:t>
            </a:r>
            <a:r>
              <a:rPr lang="el-GR" altLang="el-GR" dirty="0" smtClean="0"/>
              <a:t>μετεγκατάσταση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8168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Πολιτικές ανταλλαγής </a:t>
            </a:r>
            <a:r>
              <a:rPr lang="el-GR" altLang="el-GR" dirty="0" smtClean="0"/>
              <a:t>πληροφοριών (1 από 2)</a:t>
            </a:r>
            <a:endParaRPr lang="el-GR" altLang="el-GR" dirty="0"/>
          </a:p>
        </p:txBody>
      </p:sp>
      <p:sp>
        <p:nvSpPr>
          <p:cNvPr id="20483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Πότε / ποιες πληροφορίες ανταλλάσσονται;</a:t>
            </a:r>
          </a:p>
          <a:p>
            <a:r>
              <a:rPr lang="el-GR" altLang="el-GR" dirty="0" smtClean="0"/>
              <a:t>Περιοδική εκπομπή</a:t>
            </a:r>
          </a:p>
          <a:p>
            <a:pPr lvl="1"/>
            <a:r>
              <a:rPr lang="el-GR" altLang="el-GR" dirty="0" smtClean="0"/>
              <a:t>Κάθε κόμβος στέλνει την κατάστασή του παντού</a:t>
            </a:r>
          </a:p>
          <a:p>
            <a:pPr lvl="1"/>
            <a:r>
              <a:rPr lang="el-GR" altLang="el-GR" dirty="0" smtClean="0"/>
              <a:t>Περιττό όταν δεν έχει αλλάξει κατάσταση</a:t>
            </a:r>
          </a:p>
          <a:p>
            <a:r>
              <a:rPr lang="el-GR" altLang="el-GR" dirty="0" smtClean="0"/>
              <a:t>Ευρεία εκπομπή όταν αλλάζει η κατάσταση</a:t>
            </a:r>
          </a:p>
          <a:p>
            <a:pPr lvl="1"/>
            <a:r>
              <a:rPr lang="el-GR" altLang="el-GR" dirty="0" smtClean="0"/>
              <a:t>Όταν ο κόμβος βγαίνει από την κανονική περιοχή</a:t>
            </a:r>
          </a:p>
          <a:p>
            <a:pPr lvl="1"/>
            <a:r>
              <a:rPr lang="el-GR" altLang="el-GR" dirty="0" smtClean="0"/>
              <a:t>Μπορεί να μην ενδιαφέρεται κανένας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84238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Πολιτικές ανταλλαγής πληροφοριών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Ανταλλαγή κατ’ απαίτηση</a:t>
            </a:r>
          </a:p>
          <a:p>
            <a:pPr lvl="1"/>
            <a:r>
              <a:rPr lang="el-GR" altLang="el-GR" dirty="0"/>
              <a:t>Ο υπο/υπερφορτωμένος </a:t>
            </a:r>
            <a:r>
              <a:rPr lang="el-GR" altLang="el-GR" dirty="0" smtClean="0"/>
              <a:t>ζητάει </a:t>
            </a:r>
            <a:r>
              <a:rPr lang="el-GR" altLang="el-GR" dirty="0"/>
              <a:t>πληροφορίες</a:t>
            </a:r>
          </a:p>
          <a:p>
            <a:pPr lvl="1"/>
            <a:r>
              <a:rPr lang="el-GR" altLang="el-GR" dirty="0"/>
              <a:t>Απαντούν μόνοι οι κατάλληλοι κόμβοι</a:t>
            </a:r>
          </a:p>
          <a:p>
            <a:r>
              <a:rPr lang="el-GR" altLang="el-GR" dirty="0"/>
              <a:t>Ανταλλαγή με δημοσκόπηση</a:t>
            </a:r>
          </a:p>
          <a:p>
            <a:pPr lvl="1"/>
            <a:r>
              <a:rPr lang="el-GR" altLang="el-GR" dirty="0"/>
              <a:t>Όποιος </a:t>
            </a:r>
            <a:r>
              <a:rPr lang="el-GR" altLang="el-GR" dirty="0" smtClean="0"/>
              <a:t>ενδιαφέρεται </a:t>
            </a:r>
            <a:r>
              <a:rPr lang="el-GR" altLang="el-GR" dirty="0"/>
              <a:t>επικοινωνεί με </a:t>
            </a:r>
            <a:r>
              <a:rPr lang="el-GR" altLang="el-GR" dirty="0" smtClean="0"/>
              <a:t>τυχαίους</a:t>
            </a:r>
            <a:endParaRPr lang="el-GR" altLang="el-GR" dirty="0"/>
          </a:p>
          <a:p>
            <a:pPr lvl="1"/>
            <a:r>
              <a:rPr lang="el-GR" altLang="el-GR" dirty="0"/>
              <a:t>Σταματάμε όταν βρεθεί στόχος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Σταματάμε μετά </a:t>
            </a:r>
            <a:r>
              <a:rPr lang="el-GR" altLang="el-GR" dirty="0"/>
              <a:t>από </a:t>
            </a:r>
            <a:r>
              <a:rPr lang="en-US" altLang="el-GR" i="1" dirty="0" smtClean="0"/>
              <a:t>n</a:t>
            </a:r>
            <a:r>
              <a:rPr lang="en-US" altLang="el-GR" dirty="0" smtClean="0"/>
              <a:t> </a:t>
            </a:r>
            <a:r>
              <a:rPr lang="el-GR" altLang="el-GR" dirty="0" smtClean="0"/>
              <a:t>προσπάθειες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7826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Πολιτικές ανάθεσης προτεραιοτήτων</a:t>
            </a:r>
          </a:p>
        </p:txBody>
      </p:sp>
      <p:sp>
        <p:nvSpPr>
          <p:cNvPr id="21507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Ποιες διεργασίες έχουν προτεραιότητα;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Τοπικές ή απομακρυσμένες;</a:t>
            </a:r>
          </a:p>
          <a:p>
            <a:r>
              <a:rPr lang="el-GR" altLang="el-GR" dirty="0" smtClean="0"/>
              <a:t>Ιδιοτελής: οι τοπικές</a:t>
            </a:r>
          </a:p>
          <a:p>
            <a:r>
              <a:rPr lang="el-GR" altLang="el-GR" dirty="0" smtClean="0"/>
              <a:t>Αλτρουιστική: οι απομακρυσμένες</a:t>
            </a:r>
          </a:p>
          <a:p>
            <a:r>
              <a:rPr lang="el-GR" altLang="el-GR" dirty="0" smtClean="0"/>
              <a:t>Ενδιάμεση: ανάλογα με το πλήθος</a:t>
            </a:r>
          </a:p>
          <a:p>
            <a:pPr lvl="1"/>
            <a:r>
              <a:rPr lang="el-GR" altLang="el-GR" dirty="0" smtClean="0"/>
              <a:t>Προτεραιότητα σε όσες είναι περισσότερες</a:t>
            </a:r>
          </a:p>
          <a:p>
            <a:r>
              <a:rPr lang="el-GR" altLang="el-GR" dirty="0" smtClean="0"/>
              <a:t>Η αλτρουιστική αποδίδει καλύτερα</a:t>
            </a:r>
            <a:endParaRPr lang="en-US" altLang="el-GR" dirty="0" smtClean="0"/>
          </a:p>
          <a:p>
            <a:r>
              <a:rPr lang="en-US" altLang="el-GR" dirty="0" smtClean="0"/>
              <a:t>H </a:t>
            </a:r>
            <a:r>
              <a:rPr lang="el-GR" altLang="el-GR" dirty="0" smtClean="0"/>
              <a:t>ενδιάμεση αποδίδει αρκετά καλά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04749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Πολιτικές περιορισμού </a:t>
            </a:r>
            <a:r>
              <a:rPr lang="el-GR" altLang="el-GR" dirty="0" smtClean="0"/>
              <a:t>μετεγκατάστασης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Ανεξέλεγκτη</a:t>
            </a:r>
          </a:p>
          <a:p>
            <a:pPr lvl="1"/>
            <a:r>
              <a:rPr lang="el-GR" altLang="el-GR" dirty="0" smtClean="0"/>
              <a:t>Κάθε </a:t>
            </a:r>
            <a:r>
              <a:rPr lang="el-GR" altLang="el-GR" dirty="0"/>
              <a:t>διεργασία μετεγκαθίσταται όσο </a:t>
            </a:r>
            <a:r>
              <a:rPr lang="el-GR" altLang="el-GR" dirty="0" smtClean="0"/>
              <a:t>θέλει</a:t>
            </a:r>
          </a:p>
          <a:p>
            <a:pPr lvl="1"/>
            <a:r>
              <a:rPr lang="el-GR" altLang="el-GR" dirty="0" smtClean="0"/>
              <a:t>Κάθε μετεγκατάσταση κοστίζει (πολύ!)</a:t>
            </a:r>
            <a:endParaRPr lang="el-GR" altLang="el-GR" dirty="0"/>
          </a:p>
          <a:p>
            <a:pPr lvl="1"/>
            <a:r>
              <a:rPr lang="el-GR" altLang="el-GR" dirty="0"/>
              <a:t>Μπορεί το κόστος </a:t>
            </a:r>
            <a:r>
              <a:rPr lang="el-GR" altLang="el-GR" dirty="0" smtClean="0"/>
              <a:t>να </a:t>
            </a:r>
            <a:r>
              <a:rPr lang="el-GR" altLang="el-GR" dirty="0"/>
              <a:t>γίνει υπερβολικό</a:t>
            </a:r>
          </a:p>
          <a:p>
            <a:r>
              <a:rPr lang="el-GR" altLang="el-GR" dirty="0" smtClean="0"/>
              <a:t>Ελεγχόμενη</a:t>
            </a:r>
          </a:p>
          <a:p>
            <a:pPr lvl="1"/>
            <a:r>
              <a:rPr lang="el-GR" altLang="el-GR" dirty="0" smtClean="0"/>
              <a:t>Όριο </a:t>
            </a:r>
            <a:r>
              <a:rPr lang="el-GR" altLang="el-GR" dirty="0"/>
              <a:t>μετεγκαταστάσεων ανά </a:t>
            </a:r>
            <a:r>
              <a:rPr lang="el-GR" altLang="el-GR" dirty="0" smtClean="0"/>
              <a:t>διεργασία</a:t>
            </a:r>
          </a:p>
          <a:p>
            <a:pPr lvl="1"/>
            <a:r>
              <a:rPr lang="el-GR" altLang="el-GR" dirty="0" smtClean="0"/>
              <a:t>Μπορεί </a:t>
            </a:r>
            <a:r>
              <a:rPr lang="el-GR" altLang="el-GR" dirty="0"/>
              <a:t>να αυξάνεται για </a:t>
            </a:r>
            <a:r>
              <a:rPr lang="el-GR" altLang="el-GR" dirty="0" smtClean="0"/>
              <a:t>χρονοβόρες διεργασίες</a:t>
            </a:r>
          </a:p>
          <a:p>
            <a:pPr lvl="2"/>
            <a:r>
              <a:rPr lang="el-GR" altLang="el-GR" dirty="0" smtClean="0"/>
              <a:t>Σχετικό όριο μετεγκαταστάσεων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9682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Καταμερισμός φόρτου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Κατανομή φόρτου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Γιατί καταμερισμός φόρτου;</a:t>
            </a:r>
            <a:endParaRPr lang="en-GB" altLang="el-GR" dirty="0" smtClean="0"/>
          </a:p>
        </p:txBody>
      </p:sp>
      <p:sp>
        <p:nvSpPr>
          <p:cNvPr id="22531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Προσέγγιση καταμερισμού φόρτου</a:t>
            </a:r>
          </a:p>
          <a:p>
            <a:pPr lvl="1"/>
            <a:r>
              <a:rPr lang="el-GR" altLang="el-GR" dirty="0" smtClean="0"/>
              <a:t>Η εξισορρόπηση απαιτεί συνεχή επικοινωνία</a:t>
            </a:r>
          </a:p>
          <a:p>
            <a:pPr lvl="2"/>
            <a:r>
              <a:rPr lang="el-GR" altLang="el-GR" dirty="0" smtClean="0"/>
              <a:t>Πρέπει να μαθαίνουμε συνέχεια φόρτους</a:t>
            </a:r>
          </a:p>
          <a:p>
            <a:pPr lvl="2"/>
            <a:r>
              <a:rPr lang="el-GR" altLang="el-GR" dirty="0" smtClean="0"/>
              <a:t>Πρέπει να μετακινούμε συνέχεια διεργασίες</a:t>
            </a:r>
          </a:p>
          <a:p>
            <a:pPr lvl="2"/>
            <a:r>
              <a:rPr lang="el-GR" altLang="el-GR" dirty="0" smtClean="0"/>
              <a:t>Πρακτικά αδύνατη σε δυναμικά συστήματα</a:t>
            </a:r>
          </a:p>
          <a:p>
            <a:pPr lvl="1"/>
            <a:r>
              <a:rPr lang="el-GR" altLang="el-GR" dirty="0" smtClean="0"/>
              <a:t>Για αποδοτική χρήση πόρων δεν απαιτείται</a:t>
            </a:r>
          </a:p>
          <a:p>
            <a:pPr lvl="2"/>
            <a:r>
              <a:rPr lang="el-GR" altLang="el-GR" dirty="0" smtClean="0"/>
              <a:t>Αρκεί να αποφύγουμε τους αδρανείς κόμβους</a:t>
            </a:r>
          </a:p>
          <a:p>
            <a:pPr lvl="2"/>
            <a:r>
              <a:rPr lang="el-GR" altLang="el-GR" dirty="0" smtClean="0"/>
              <a:t>Μικρό κόστος με αρκετή ωφέλεια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80601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Καταμερισμός και εξισορρόπηση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Πολλές πολιτικές παρόμοιες με εξισορρόπηση</a:t>
            </a:r>
            <a:endParaRPr lang="el-GR" altLang="el-GR" dirty="0"/>
          </a:p>
          <a:p>
            <a:pPr lvl="1"/>
            <a:r>
              <a:rPr lang="el-GR" altLang="el-GR" dirty="0"/>
              <a:t>Πολιτική εκτίμησης φόρτου</a:t>
            </a:r>
          </a:p>
          <a:p>
            <a:pPr lvl="1"/>
            <a:r>
              <a:rPr lang="el-GR" altLang="el-GR" dirty="0"/>
              <a:t>Πολιτική μεταφοράς διεργασιών</a:t>
            </a:r>
          </a:p>
          <a:p>
            <a:pPr lvl="1"/>
            <a:r>
              <a:rPr lang="el-GR" altLang="el-GR" dirty="0"/>
              <a:t>Πολιτική επιλογής (ίδια)</a:t>
            </a:r>
          </a:p>
          <a:p>
            <a:pPr lvl="1"/>
            <a:r>
              <a:rPr lang="el-GR" altLang="el-GR" dirty="0"/>
              <a:t>Πολιτική τοποθέτησης</a:t>
            </a:r>
          </a:p>
          <a:p>
            <a:pPr lvl="1"/>
            <a:r>
              <a:rPr lang="el-GR" altLang="el-GR" dirty="0"/>
              <a:t>Πολιτική ανταλλαγής πληροφοριών κατάστασης</a:t>
            </a:r>
          </a:p>
          <a:p>
            <a:pPr lvl="1"/>
            <a:r>
              <a:rPr lang="el-GR" altLang="el-GR" dirty="0"/>
              <a:t>Πολιτική ανάθεσης προτεραιοτήτων (ίδια)</a:t>
            </a:r>
          </a:p>
          <a:p>
            <a:pPr lvl="1"/>
            <a:r>
              <a:rPr lang="el-GR" altLang="el-GR" dirty="0"/>
              <a:t>Πολιτική περιορισμού μετεγκατάστασης (ίδια)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065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Αλλαγές σε εκτίμηση φόρτου</a:t>
            </a:r>
            <a:endParaRPr lang="el-GR" altLang="el-GR" dirty="0"/>
          </a:p>
        </p:txBody>
      </p:sp>
      <p:sp>
        <p:nvSpPr>
          <p:cNvPr id="23555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Πολιτικές εκτίμησης φόρτου</a:t>
            </a:r>
          </a:p>
          <a:p>
            <a:pPr lvl="1"/>
            <a:r>
              <a:rPr lang="el-GR" altLang="el-GR" dirty="0" smtClean="0"/>
              <a:t>Αρκεί να ξέρουμε αν ένας κόμβος είναι αδρανής</a:t>
            </a:r>
          </a:p>
          <a:p>
            <a:pPr lvl="2"/>
            <a:r>
              <a:rPr lang="el-GR" altLang="el-GR" dirty="0" smtClean="0"/>
              <a:t>Τότε είναι στόχος μετεγκατάστασης</a:t>
            </a:r>
          </a:p>
          <a:p>
            <a:pPr lvl="1"/>
            <a:r>
              <a:rPr lang="el-GR" altLang="el-GR" dirty="0" smtClean="0"/>
              <a:t>Ο φόρτος δεν είναι ποτέ μηδενικός</a:t>
            </a:r>
          </a:p>
          <a:p>
            <a:pPr lvl="2"/>
            <a:r>
              <a:rPr lang="el-GR" altLang="el-GR" dirty="0" smtClean="0"/>
              <a:t>Οι διεργασίες συστήματος είναι πάντα ενεργές</a:t>
            </a:r>
          </a:p>
          <a:p>
            <a:pPr lvl="1"/>
            <a:r>
              <a:rPr lang="el-GR" altLang="el-GR" dirty="0" smtClean="0"/>
              <a:t>Αρκεί ένα στατικό όριο για το φόρτο</a:t>
            </a:r>
          </a:p>
          <a:p>
            <a:pPr lvl="2"/>
            <a:r>
              <a:rPr lang="el-GR" altLang="el-GR" dirty="0" smtClean="0"/>
              <a:t>Κάτω από αυτό είναι οι διεργασίες συστήματος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98254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Αλλαγές σε μεταφορά διεργασιών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Πολιτικές μεταφοράς διεργασιών</a:t>
            </a:r>
          </a:p>
          <a:p>
            <a:pPr lvl="1"/>
            <a:r>
              <a:rPr lang="el-GR" altLang="el-GR" dirty="0"/>
              <a:t>Μοναδικό κατώφλι ίσο με 1</a:t>
            </a:r>
          </a:p>
          <a:p>
            <a:pPr lvl="2"/>
            <a:r>
              <a:rPr lang="el-GR" altLang="el-GR" dirty="0"/>
              <a:t>Οι αδρανείς </a:t>
            </a:r>
            <a:r>
              <a:rPr lang="el-GR" altLang="el-GR" dirty="0" smtClean="0"/>
              <a:t>δέχονται </a:t>
            </a:r>
            <a:r>
              <a:rPr lang="el-GR" altLang="el-GR" dirty="0"/>
              <a:t>διεργασίες</a:t>
            </a:r>
          </a:p>
          <a:p>
            <a:pPr lvl="2"/>
            <a:r>
              <a:rPr lang="el-GR" altLang="el-GR" dirty="0"/>
              <a:t>Οι κόμβοι με </a:t>
            </a:r>
            <a:r>
              <a:rPr lang="el-GR" altLang="el-GR" dirty="0" smtClean="0"/>
              <a:t>1 διεργασία </a:t>
            </a:r>
            <a:r>
              <a:rPr lang="el-GR" altLang="el-GR" dirty="0"/>
              <a:t>είναι σε ισορροπία</a:t>
            </a:r>
          </a:p>
          <a:p>
            <a:pPr lvl="2"/>
            <a:r>
              <a:rPr lang="el-GR" altLang="el-GR" dirty="0"/>
              <a:t>Οι κόμβοι </a:t>
            </a:r>
            <a:r>
              <a:rPr lang="el-GR" altLang="el-GR" dirty="0" smtClean="0"/>
              <a:t>2+ διεργασίες </a:t>
            </a:r>
            <a:r>
              <a:rPr lang="el-GR" altLang="el-GR" dirty="0"/>
              <a:t>τις στέλνουν αλλού</a:t>
            </a:r>
          </a:p>
          <a:p>
            <a:pPr lvl="1"/>
            <a:r>
              <a:rPr lang="el-GR" altLang="el-GR" dirty="0"/>
              <a:t>Μοναδικό κατώφλι ίσο με 2</a:t>
            </a:r>
          </a:p>
          <a:p>
            <a:pPr lvl="2"/>
            <a:r>
              <a:rPr lang="el-GR" altLang="el-GR" dirty="0"/>
              <a:t>Δεχόμαστε </a:t>
            </a:r>
            <a:r>
              <a:rPr lang="el-GR" altLang="el-GR" dirty="0" smtClean="0"/>
              <a:t>2 διεργασίες </a:t>
            </a:r>
            <a:r>
              <a:rPr lang="el-GR" altLang="el-GR" dirty="0"/>
              <a:t>σε κατάσταση ισορροπίας</a:t>
            </a:r>
          </a:p>
          <a:p>
            <a:pPr lvl="2"/>
            <a:r>
              <a:rPr lang="el-GR" altLang="el-GR" dirty="0"/>
              <a:t>Ο κόμβος δεν μένει αδρανής όταν ολοκληρωθεί η μία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3630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Αλλαγές σε τοποθέτηση (1 από 2)</a:t>
            </a:r>
            <a:endParaRPr lang="en-GB" altLang="el-GR" dirty="0" smtClean="0"/>
          </a:p>
        </p:txBody>
      </p:sp>
      <p:sp>
        <p:nvSpPr>
          <p:cNvPr id="24579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Πολιτικές τοποθέτησης</a:t>
            </a:r>
          </a:p>
          <a:p>
            <a:pPr lvl="1"/>
            <a:r>
              <a:rPr lang="el-GR" altLang="el-GR" dirty="0" smtClean="0"/>
              <a:t>Εκκινημένη από τον παραλήπτη</a:t>
            </a:r>
          </a:p>
          <a:p>
            <a:pPr lvl="2"/>
            <a:r>
              <a:rPr lang="el-GR" altLang="el-GR" dirty="0" smtClean="0"/>
              <a:t>Ξεκινάνε από </a:t>
            </a:r>
            <a:r>
              <a:rPr lang="el-GR" altLang="el-GR" dirty="0"/>
              <a:t>υποφορτωμένο κόμβο</a:t>
            </a:r>
          </a:p>
          <a:p>
            <a:pPr lvl="2"/>
            <a:r>
              <a:rPr lang="el-GR" altLang="el-GR" dirty="0" smtClean="0"/>
              <a:t>Ευρεία εκπομπή ή διερεύνηση</a:t>
            </a:r>
          </a:p>
          <a:p>
            <a:pPr lvl="1"/>
            <a:r>
              <a:rPr lang="el-GR" altLang="el-GR" dirty="0" smtClean="0"/>
              <a:t>Εκκινημένη από τον αποστολέα</a:t>
            </a:r>
          </a:p>
          <a:p>
            <a:pPr lvl="2"/>
            <a:r>
              <a:rPr lang="el-GR" altLang="el-GR" dirty="0" smtClean="0"/>
              <a:t>Ξεκινάνε από υπερφορτωμένο κόμβο</a:t>
            </a:r>
          </a:p>
          <a:p>
            <a:pPr lvl="2"/>
            <a:r>
              <a:rPr lang="el-GR" altLang="el-GR" dirty="0" smtClean="0"/>
              <a:t>Ευρεία εκπομπή ή διερεύνηση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21377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Αλλαγές σε τοποθέτηση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Από </a:t>
            </a:r>
            <a:r>
              <a:rPr lang="el-GR" altLang="el-GR" dirty="0"/>
              <a:t>τον παραλήπτη: σπατάλη μηνυμάτων</a:t>
            </a:r>
          </a:p>
          <a:p>
            <a:pPr lvl="1"/>
            <a:r>
              <a:rPr lang="el-GR" altLang="el-GR" dirty="0"/>
              <a:t>Μπορεί κανείς να μην έχει φόρτο να δώσει</a:t>
            </a:r>
          </a:p>
          <a:p>
            <a:pPr lvl="1"/>
            <a:r>
              <a:rPr lang="el-GR" altLang="el-GR" dirty="0" smtClean="0"/>
              <a:t>Συμβαίνει όταν </a:t>
            </a:r>
            <a:r>
              <a:rPr lang="el-GR" altLang="el-GR" dirty="0"/>
              <a:t>το σύστημα δεν είναι φορτωμένο</a:t>
            </a:r>
          </a:p>
          <a:p>
            <a:pPr lvl="1"/>
            <a:r>
              <a:rPr lang="el-GR" altLang="el-GR" dirty="0"/>
              <a:t>Συνδυάζεται </a:t>
            </a:r>
            <a:r>
              <a:rPr lang="el-GR" altLang="el-GR" dirty="0" smtClean="0"/>
              <a:t>με </a:t>
            </a:r>
            <a:r>
              <a:rPr lang="el-GR" altLang="el-GR" dirty="0"/>
              <a:t>διακοπτόμενη μετεγκατάσταση</a:t>
            </a:r>
          </a:p>
          <a:p>
            <a:r>
              <a:rPr lang="el-GR" altLang="el-GR" dirty="0" smtClean="0"/>
              <a:t>Από </a:t>
            </a:r>
            <a:r>
              <a:rPr lang="el-GR" altLang="el-GR" dirty="0"/>
              <a:t>τον αποστολέα: οικονομία μηνυμάτων</a:t>
            </a:r>
          </a:p>
          <a:p>
            <a:pPr lvl="1"/>
            <a:r>
              <a:rPr lang="el-GR" altLang="el-GR" dirty="0" smtClean="0"/>
              <a:t>Μηνύματα </a:t>
            </a:r>
            <a:r>
              <a:rPr lang="el-GR" altLang="el-GR" dirty="0"/>
              <a:t>όταν το σύστημα είναι υπερφορτωμένο</a:t>
            </a:r>
          </a:p>
          <a:p>
            <a:pPr lvl="1"/>
            <a:r>
              <a:rPr lang="el-GR" altLang="el-GR" dirty="0"/>
              <a:t>Συνδυάζεται με μη διακοπτόμενη μετεγκατάσταση</a:t>
            </a:r>
          </a:p>
          <a:p>
            <a:pPr lvl="2"/>
            <a:r>
              <a:rPr lang="el-GR" altLang="el-GR" dirty="0" smtClean="0"/>
              <a:t>Στέλνεται η διεργασία </a:t>
            </a:r>
            <a:r>
              <a:rPr lang="el-GR" altLang="el-GR" dirty="0"/>
              <a:t>που πρόκειται να </a:t>
            </a:r>
            <a:r>
              <a:rPr lang="el-GR" altLang="el-GR" dirty="0" smtClean="0"/>
              <a:t>ξεκινήσει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959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Κατανόηση των διαφορετικών μοντέλων οργάνωσης πόρων στα κατανεμημένα συστήματα</a:t>
            </a:r>
            <a:endParaRPr lang="el-GR" altLang="el-GR" dirty="0"/>
          </a:p>
          <a:p>
            <a:r>
              <a:rPr lang="el-GR" altLang="el-GR" dirty="0" smtClean="0"/>
              <a:t>Εισαγωγή στις πολιτικές </a:t>
            </a:r>
            <a:r>
              <a:rPr lang="el-GR" altLang="el-GR" dirty="0"/>
              <a:t>καταχώρισης </a:t>
            </a:r>
            <a:r>
              <a:rPr lang="el-GR" altLang="el-GR" dirty="0" smtClean="0"/>
              <a:t>επεξεργαστών και κατανόηση των βασικών κατηγοριών, δηλαδή εξισορρόπησης φόρτου και καταμερισμού </a:t>
            </a:r>
            <a:r>
              <a:rPr lang="el-GR" altLang="el-GR" dirty="0"/>
              <a:t>φόρτου</a:t>
            </a:r>
          </a:p>
          <a:p>
            <a:r>
              <a:rPr lang="el-GR" altLang="el-GR" dirty="0" smtClean="0"/>
              <a:t>Εξοικείωση με την έννοια και τις βασικές τεχνικές μετεγκατάστασης </a:t>
            </a:r>
            <a:r>
              <a:rPr lang="el-GR" altLang="el-GR" dirty="0"/>
              <a:t>κώδικα</a:t>
            </a:r>
          </a:p>
          <a:p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Αλλαγές σε ανταλλαγή πληροφοριών</a:t>
            </a:r>
            <a:endParaRPr lang="en-GB" altLang="el-GR" dirty="0" smtClean="0"/>
          </a:p>
        </p:txBody>
      </p:sp>
      <p:sp>
        <p:nvSpPr>
          <p:cNvPr id="25603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Πολιτικές ανταλλαγής πληροφοριών κατάστασης</a:t>
            </a:r>
          </a:p>
          <a:p>
            <a:pPr lvl="1"/>
            <a:r>
              <a:rPr lang="el-GR" altLang="el-GR" dirty="0" smtClean="0"/>
              <a:t>Δεν χρειάζεται περιοδική ή πλήρης ανταλλαγή</a:t>
            </a:r>
          </a:p>
          <a:p>
            <a:pPr lvl="1"/>
            <a:r>
              <a:rPr lang="el-GR" altLang="el-GR" dirty="0" smtClean="0"/>
              <a:t>Ευρεία εκπομπή όταν αλλάζει η κατάσταση</a:t>
            </a:r>
          </a:p>
          <a:p>
            <a:pPr lvl="2"/>
            <a:r>
              <a:rPr lang="el-GR" altLang="el-GR" dirty="0" smtClean="0"/>
              <a:t>Σε αδράνεια: από τον παραλήπτη</a:t>
            </a:r>
          </a:p>
          <a:p>
            <a:pPr lvl="2"/>
            <a:r>
              <a:rPr lang="el-GR" altLang="el-GR" dirty="0" smtClean="0"/>
              <a:t>Σε υπερφόρτωση: από τον αποστολέα</a:t>
            </a:r>
          </a:p>
          <a:p>
            <a:pPr lvl="2"/>
            <a:r>
              <a:rPr lang="el-GR" altLang="el-GR" dirty="0" smtClean="0"/>
              <a:t>Πολύ μεγάλο κόστος επικοινωνίας</a:t>
            </a:r>
          </a:p>
          <a:p>
            <a:pPr lvl="1"/>
            <a:r>
              <a:rPr lang="el-GR" altLang="el-GR" dirty="0" smtClean="0"/>
              <a:t>Δημοσκόπηση όταν αλλάζει η κατάσταση</a:t>
            </a:r>
          </a:p>
          <a:p>
            <a:pPr lvl="2"/>
            <a:r>
              <a:rPr lang="el-GR" altLang="el-GR" dirty="0" smtClean="0"/>
              <a:t>Τυχαία επιλογή και διερεύνηση κόμβων</a:t>
            </a:r>
          </a:p>
          <a:p>
            <a:pPr lvl="2"/>
            <a:r>
              <a:rPr lang="el-GR" altLang="el-GR" dirty="0" smtClean="0"/>
              <a:t>Σε αδράνεια: εκκίνηση από τον παραλήπτη</a:t>
            </a:r>
          </a:p>
          <a:p>
            <a:pPr lvl="2"/>
            <a:r>
              <a:rPr lang="el-GR" altLang="el-GR" dirty="0" smtClean="0"/>
              <a:t>Σε υπερφόρτωση: εκκίνηση από τον αποστολέα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04218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Μετεγκατάσταση κώδικα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Κατανομή φόρτου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Γιατί μετεγκατάσταση; (1 από 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Μετακίνηση προγραμμάτων σε νέα μηχανή</a:t>
            </a:r>
          </a:p>
          <a:p>
            <a:pPr lvl="1"/>
            <a:r>
              <a:rPr lang="el-GR" altLang="el-GR" dirty="0" smtClean="0"/>
              <a:t>Μεταβίβαση κώδικα και δεδομένων</a:t>
            </a:r>
          </a:p>
          <a:p>
            <a:pPr lvl="1"/>
            <a:r>
              <a:rPr lang="el-GR" altLang="el-GR" dirty="0" smtClean="0"/>
              <a:t>Πρέπει να δικαιολογεί το κόστος της</a:t>
            </a:r>
          </a:p>
          <a:p>
            <a:pPr lvl="2"/>
            <a:r>
              <a:rPr lang="el-GR" altLang="el-GR" dirty="0" smtClean="0"/>
              <a:t>Το οποίο είναι αρκετά μεγάλο!</a:t>
            </a:r>
          </a:p>
          <a:p>
            <a:r>
              <a:rPr lang="el-GR" altLang="el-GR" dirty="0" smtClean="0"/>
              <a:t>Δυναμική </a:t>
            </a:r>
            <a:r>
              <a:rPr lang="el-GR" altLang="el-GR" dirty="0"/>
              <a:t>κατανομή κώδικα σε μηχανές</a:t>
            </a:r>
          </a:p>
          <a:p>
            <a:pPr lvl="1"/>
            <a:r>
              <a:rPr lang="el-GR" altLang="el-GR" dirty="0"/>
              <a:t>Δυναμική αποστολή κορμού σε πελάτη</a:t>
            </a:r>
          </a:p>
          <a:p>
            <a:pPr lvl="1"/>
            <a:r>
              <a:rPr lang="el-GR" altLang="el-GR" dirty="0" smtClean="0"/>
              <a:t>Χρήση </a:t>
            </a:r>
            <a:r>
              <a:rPr lang="el-GR" altLang="el-GR" dirty="0"/>
              <a:t>εξειδικευμένων </a:t>
            </a:r>
            <a:r>
              <a:rPr lang="el-GR" altLang="el-GR" dirty="0" smtClean="0"/>
              <a:t>πρωτοκόλλων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73742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Γιατί μετεγκατάσταση;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Μετακίνηση σε υποφορτωμένες μηχανές</a:t>
            </a:r>
          </a:p>
          <a:p>
            <a:pPr lvl="1"/>
            <a:r>
              <a:rPr lang="el-GR" altLang="el-GR" dirty="0"/>
              <a:t>Διάφοροι αλγόριθμοι εξισορρόπησης φόρτου</a:t>
            </a:r>
          </a:p>
          <a:p>
            <a:r>
              <a:rPr lang="el-GR" altLang="el-GR" dirty="0" smtClean="0"/>
              <a:t>Ελαχιστοποίηση </a:t>
            </a:r>
            <a:r>
              <a:rPr lang="el-GR" altLang="el-GR" dirty="0"/>
              <a:t>επικοινωνίας διεργασιών</a:t>
            </a:r>
          </a:p>
          <a:p>
            <a:pPr lvl="1"/>
            <a:r>
              <a:rPr lang="el-GR" altLang="el-GR" dirty="0"/>
              <a:t>Αποστολή κώδικα πελάτη σε εξυπηρετητή</a:t>
            </a:r>
          </a:p>
          <a:p>
            <a:pPr lvl="2"/>
            <a:r>
              <a:rPr lang="el-GR" altLang="el-GR" dirty="0"/>
              <a:t>Ελαχιστοποίηση επικοινωνίας κατά την επεξεργασία</a:t>
            </a:r>
          </a:p>
          <a:p>
            <a:pPr lvl="1"/>
            <a:r>
              <a:rPr lang="el-GR" altLang="el-GR" dirty="0"/>
              <a:t>Αποστολή κώδικα εξυπηρετητή σε πελάτη</a:t>
            </a:r>
          </a:p>
          <a:p>
            <a:pPr lvl="2"/>
            <a:r>
              <a:rPr lang="el-GR" altLang="el-GR" dirty="0"/>
              <a:t>Ελαχιστοποίηση επικοινωνίας κατά το χειρισμό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4838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Τύποι μετεγκατάστασης (1 από 3)</a:t>
            </a:r>
            <a:endParaRPr lang="en-US" altLang="el-GR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Συνιστώσες μιας διεργασίας</a:t>
            </a:r>
          </a:p>
          <a:p>
            <a:pPr lvl="1"/>
            <a:r>
              <a:rPr lang="el-GR" altLang="el-GR" dirty="0" smtClean="0"/>
              <a:t>Τμήμα κώδικα: εντολές προγράμματος</a:t>
            </a:r>
          </a:p>
          <a:p>
            <a:pPr lvl="1"/>
            <a:r>
              <a:rPr lang="el-GR" altLang="el-GR" dirty="0" smtClean="0"/>
              <a:t>Τμήμα πόρων: αναφορές προς πόρους</a:t>
            </a:r>
          </a:p>
          <a:p>
            <a:pPr lvl="1"/>
            <a:r>
              <a:rPr lang="el-GR" altLang="el-GR" dirty="0" smtClean="0"/>
              <a:t>Τμήμα εκτέλεσης: κατάσταση διεργασίας</a:t>
            </a:r>
          </a:p>
          <a:p>
            <a:r>
              <a:rPr lang="el-GR" altLang="el-GR" dirty="0" smtClean="0"/>
              <a:t>Ασθενής κινητικότητα</a:t>
            </a:r>
          </a:p>
          <a:p>
            <a:pPr lvl="1"/>
            <a:r>
              <a:rPr lang="el-GR" altLang="el-GR" dirty="0" smtClean="0"/>
              <a:t>Τμήμα κώδικα και παράμετροι αρχικοποίησης</a:t>
            </a:r>
          </a:p>
          <a:p>
            <a:pPr lvl="1"/>
            <a:r>
              <a:rPr lang="el-GR" altLang="el-GR" dirty="0" smtClean="0"/>
              <a:t>Ο κώδικας ξεκινά την εκτέλεσή του από την αρχή</a:t>
            </a:r>
          </a:p>
          <a:p>
            <a:pPr lvl="1"/>
            <a:r>
              <a:rPr lang="el-GR" altLang="el-GR" dirty="0" smtClean="0"/>
              <a:t>Απαιτεί μόνο φορητότητα κώδικα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93157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μετεγκατάστασης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Ισχυρή κινητικότητα </a:t>
            </a:r>
          </a:p>
          <a:p>
            <a:pPr lvl="1"/>
            <a:r>
              <a:rPr lang="el-GR" altLang="el-GR" dirty="0"/>
              <a:t>Τμήμα κώδικα και τμήμα εκτέλεσης</a:t>
            </a:r>
          </a:p>
          <a:p>
            <a:pPr lvl="1"/>
            <a:r>
              <a:rPr lang="el-GR" altLang="el-GR" dirty="0"/>
              <a:t>Διακοπή και συνέχιση εκτέλεσης σε νέα μηχανή</a:t>
            </a:r>
          </a:p>
          <a:p>
            <a:pPr lvl="1"/>
            <a:r>
              <a:rPr lang="el-GR" altLang="el-GR" dirty="0"/>
              <a:t>Απαιτεί κατανόηση και του τμήματος εκτέλεσης</a:t>
            </a:r>
          </a:p>
          <a:p>
            <a:r>
              <a:rPr lang="el-GR" altLang="el-GR" dirty="0" smtClean="0"/>
              <a:t>Υπάρχουσα </a:t>
            </a:r>
            <a:r>
              <a:rPr lang="el-GR" altLang="el-GR" dirty="0"/>
              <a:t>ή καινούρια διεργασία;</a:t>
            </a:r>
          </a:p>
          <a:p>
            <a:pPr lvl="1"/>
            <a:r>
              <a:rPr lang="el-GR" altLang="el-GR" dirty="0"/>
              <a:t>Έχει νόημα μόνο στην ασθενή κινητικότητα</a:t>
            </a:r>
          </a:p>
          <a:p>
            <a:pPr lvl="1"/>
            <a:r>
              <a:rPr lang="el-GR" altLang="el-GR" dirty="0"/>
              <a:t>Ανάλογα με την επιλογή αλλάζουν τα </a:t>
            </a:r>
            <a:r>
              <a:rPr lang="el-GR" altLang="el-GR" dirty="0" smtClean="0"/>
              <a:t>προνόμια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2269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μετεγκατάστασης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pic>
        <p:nvPicPr>
          <p:cNvPr id="28677" name="Picture 7" descr="Κατηγοριοποίηση τύπων κινητικότητας και μετεγκατάστασ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398588"/>
            <a:ext cx="45148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213100"/>
            <a:ext cx="8382000" cy="318770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Απομακρυσμένη κλωνοποίηση</a:t>
            </a:r>
          </a:p>
          <a:p>
            <a:pPr lvl="1"/>
            <a:r>
              <a:rPr lang="en-US" altLang="el-GR" dirty="0" smtClean="0"/>
              <a:t>H</a:t>
            </a:r>
            <a:r>
              <a:rPr lang="el-GR" altLang="el-GR" dirty="0" smtClean="0"/>
              <a:t> εκτελούμενη διεργασία αντιγράφεται ως έχει</a:t>
            </a:r>
          </a:p>
          <a:p>
            <a:pPr lvl="1"/>
            <a:r>
              <a:rPr lang="el-GR" altLang="el-GR" dirty="0" smtClean="0"/>
              <a:t>Συνέχιση εκτέλεσης παράλληλα σε δύο μηχανές</a:t>
            </a:r>
          </a:p>
          <a:p>
            <a:pPr lvl="1"/>
            <a:r>
              <a:rPr lang="el-GR" altLang="el-GR" dirty="0" smtClean="0"/>
              <a:t>Παρόμοια με κλωνοποίηση διεργασιών στο UNIX </a:t>
            </a:r>
          </a:p>
          <a:p>
            <a:pPr lvl="1"/>
            <a:r>
              <a:rPr lang="el-GR" altLang="el-GR" dirty="0" smtClean="0"/>
              <a:t>Μετατροπή υπάρχοντα κώδικα σε κατανεμημένο 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96713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Μετεγκατάσταση και πόροι (1 από 3)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Τύποι δέσμευσης πόρων με διεργασία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 αναγνωριστικό: σε συγκεκριμένο πόρο 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Αναφορές σε ιστοσελίδες ή διευθύνσεις IP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 τιμή: σε πόρο με συγκεκριμένες τιμές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Αναφορές σε τυποποιημένες βιβλιοθήκες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 τύπο: σε οποιονδήποτε πόρο ενός τύπου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Αναφορές σε εκτυπωτές και οθόνες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7254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Μετεγκατάσταση και πόροι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Τύποι δέσμευσης πόρων με μηχανές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Ελεύθεροι: μπορούν να μετακινηθούν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Αρχεία που σχετίζονται μόνο με το πρόγραμμα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Συνδεδεμένοι: </a:t>
            </a:r>
            <a:r>
              <a:rPr lang="el-GR" altLang="el-GR" dirty="0" smtClean="0"/>
              <a:t>μεγάλο </a:t>
            </a:r>
            <a:r>
              <a:rPr lang="el-GR" altLang="el-GR" dirty="0"/>
              <a:t>κόστος μετακίνησης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Τοπικές βάσεις δεδομένων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Σταθεροί: άρρηκτα δεμένοι με μηχανή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Τοπικό υλισμικό και πόροι </a:t>
            </a:r>
            <a:r>
              <a:rPr lang="el-GR" altLang="el-GR" dirty="0" smtClean="0"/>
              <a:t>λειτουργικού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7780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Μετεγκατάσταση και πόροι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n-GB" altLang="el-GR" dirty="0" smtClean="0"/>
          </a:p>
        </p:txBody>
      </p:sp>
      <p:pic>
        <p:nvPicPr>
          <p:cNvPr id="30725" name="Picture 7" descr="Αντιμετώπιση διαφόρων τύπων εξάρτησης πόρων από διεργασίες και μηχανέ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268760"/>
            <a:ext cx="43338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264249"/>
            <a:ext cx="8382000" cy="3136552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Αντιμετώπιση πόρων κατά τη μετανάστευση</a:t>
            </a:r>
          </a:p>
          <a:p>
            <a:pPr lvl="1"/>
            <a:r>
              <a:rPr lang="el-GR" altLang="el-GR" dirty="0" smtClean="0"/>
              <a:t>Εξαρτάται από τους τύπους δέσμευσης των πόρων</a:t>
            </a:r>
          </a:p>
          <a:p>
            <a:pPr lvl="1"/>
            <a:r>
              <a:rPr lang="el-GR" altLang="el-GR" dirty="0" smtClean="0"/>
              <a:t>Μετεγκατάσταση πόρου</a:t>
            </a:r>
          </a:p>
          <a:p>
            <a:pPr lvl="1"/>
            <a:r>
              <a:rPr lang="el-GR" altLang="el-GR" dirty="0" smtClean="0"/>
              <a:t>Αντιγραφή πόρου</a:t>
            </a:r>
          </a:p>
          <a:p>
            <a:pPr lvl="1"/>
            <a:r>
              <a:rPr lang="en-US" altLang="el-GR" dirty="0" smtClean="0"/>
              <a:t>(</a:t>
            </a:r>
            <a:r>
              <a:rPr lang="el-GR" altLang="el-GR" dirty="0" smtClean="0"/>
              <a:t>Απομακρυσμένη</a:t>
            </a:r>
            <a:r>
              <a:rPr lang="en-US" altLang="el-GR" dirty="0" smtClean="0"/>
              <a:t>)</a:t>
            </a:r>
            <a:r>
              <a:rPr lang="el-GR" altLang="el-GR" dirty="0" smtClean="0"/>
              <a:t> αναφορά στον πόρο</a:t>
            </a:r>
          </a:p>
          <a:p>
            <a:pPr lvl="1"/>
            <a:r>
              <a:rPr lang="el-GR" altLang="el-GR" dirty="0" smtClean="0"/>
              <a:t>Αντικατάσταση πόρου με άλλον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94419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Οργάνωση πόρων</a:t>
            </a:r>
          </a:p>
          <a:p>
            <a:r>
              <a:rPr lang="el-GR" altLang="el-GR" dirty="0" smtClean="0"/>
              <a:t>Πολιτικές </a:t>
            </a:r>
            <a:r>
              <a:rPr lang="el-GR" altLang="el-GR" dirty="0"/>
              <a:t>καταχώρισης επεξεργαστών</a:t>
            </a:r>
          </a:p>
          <a:p>
            <a:pPr lvl="1"/>
            <a:r>
              <a:rPr lang="el-GR" altLang="el-GR" dirty="0" smtClean="0"/>
              <a:t>Εξισορρόπηση </a:t>
            </a:r>
            <a:r>
              <a:rPr lang="el-GR" altLang="el-GR" dirty="0"/>
              <a:t>φόρτου</a:t>
            </a:r>
          </a:p>
          <a:p>
            <a:pPr lvl="1"/>
            <a:r>
              <a:rPr lang="el-GR" altLang="el-GR" dirty="0"/>
              <a:t>Καταμερισμός φόρτου</a:t>
            </a:r>
          </a:p>
          <a:p>
            <a:r>
              <a:rPr lang="el-GR" altLang="el-GR" dirty="0"/>
              <a:t>Μετεγκατάσταση κώδικα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Υλοποίηση μετεγκατάστασης</a:t>
            </a:r>
            <a:endParaRPr lang="en-US" altLang="el-GR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Ασθενής: φορητότητα κώδικα</a:t>
            </a:r>
          </a:p>
          <a:p>
            <a:pPr lvl="1"/>
            <a:r>
              <a:rPr lang="el-GR" altLang="el-GR" dirty="0" smtClean="0"/>
              <a:t>Μεταγλώττιση κώδικα για πολλές πλατφόρμες</a:t>
            </a:r>
          </a:p>
          <a:p>
            <a:r>
              <a:rPr lang="el-GR" altLang="el-GR" dirty="0" smtClean="0"/>
              <a:t>Ισχυρή: φορητότητα τμήματος εκτέλεσης</a:t>
            </a:r>
          </a:p>
          <a:p>
            <a:pPr lvl="1"/>
            <a:r>
              <a:rPr lang="el-GR" altLang="el-GR" dirty="0" smtClean="0"/>
              <a:t>Εξειδικευμένη υποστήριξη σε ετερογενή συστήματα</a:t>
            </a:r>
          </a:p>
          <a:p>
            <a:r>
              <a:rPr lang="el-GR" altLang="el-GR" dirty="0" smtClean="0"/>
              <a:t>Τι περιέχει το τμήμα εκτέλεσης;</a:t>
            </a:r>
          </a:p>
          <a:p>
            <a:pPr lvl="1"/>
            <a:r>
              <a:rPr lang="el-GR" altLang="el-GR" dirty="0" smtClean="0"/>
              <a:t>Ιδιωτικά δεδομένα</a:t>
            </a:r>
          </a:p>
          <a:p>
            <a:pPr lvl="1"/>
            <a:r>
              <a:rPr lang="el-GR" altLang="el-GR" dirty="0" smtClean="0"/>
              <a:t>Στοίβα εκτέλεσης</a:t>
            </a:r>
          </a:p>
          <a:p>
            <a:pPr lvl="1"/>
            <a:r>
              <a:rPr lang="el-GR" altLang="el-GR" dirty="0" smtClean="0"/>
              <a:t>Τιμές καταχωρητών</a:t>
            </a:r>
          </a:p>
          <a:p>
            <a:pPr lvl="1"/>
            <a:r>
              <a:rPr lang="el-GR" altLang="el-GR" dirty="0" smtClean="0"/>
              <a:t>Μετρητή προγράμματος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5641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Ελεγχόμενη μετεγκατάσταση (1 από 3)</a:t>
            </a:r>
            <a:endParaRPr lang="en-US" altLang="el-GR" sz="36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Προσέγγιση ελεγχόμενης μετεγκατάστασης</a:t>
            </a:r>
          </a:p>
          <a:p>
            <a:pPr lvl="1"/>
            <a:r>
              <a:rPr lang="el-GR" altLang="el-GR" dirty="0" smtClean="0"/>
              <a:t>Μετεγκατάσταση μόνο σε κλήσεις διαδικασιών</a:t>
            </a:r>
          </a:p>
          <a:p>
            <a:pPr lvl="2"/>
            <a:r>
              <a:rPr lang="el-GR" altLang="el-GR" dirty="0" smtClean="0"/>
              <a:t>Συγκεκριμένα σημεία εισόδου στον κώδικα</a:t>
            </a:r>
          </a:p>
          <a:p>
            <a:pPr lvl="2"/>
            <a:r>
              <a:rPr lang="el-GR" altLang="el-GR" dirty="0" smtClean="0"/>
              <a:t>Συγκεκριμένα σημεία μεταφοράς ελέγχου</a:t>
            </a:r>
          </a:p>
          <a:p>
            <a:pPr lvl="1"/>
            <a:r>
              <a:rPr lang="el-GR" altLang="el-GR" dirty="0" smtClean="0"/>
              <a:t>Δεν χρειάζεται μεταφορά μετρητή προγράμματος</a:t>
            </a:r>
          </a:p>
          <a:p>
            <a:pPr lvl="2"/>
            <a:r>
              <a:rPr lang="el-GR" altLang="el-GR" dirty="0" smtClean="0"/>
              <a:t>Αρκεί να γνωρίζουμε ποια διαδικασία καλείται</a:t>
            </a:r>
          </a:p>
          <a:p>
            <a:pPr lvl="1"/>
            <a:r>
              <a:rPr lang="el-GR" altLang="el-GR" dirty="0" smtClean="0"/>
              <a:t>Δεν χρειάζεται μεταφορά των καταχωρητών</a:t>
            </a:r>
          </a:p>
          <a:p>
            <a:pPr lvl="2"/>
            <a:r>
              <a:rPr lang="el-GR" altLang="el-GR" dirty="0" smtClean="0"/>
              <a:t>Όλο το περιβάλλον είναι στη στοίβα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85855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Ελεγχόμενη μετεγκατάσταση </a:t>
            </a:r>
            <a:r>
              <a:rPr lang="el-GR" altLang="el-GR" sz="3600" dirty="0" smtClean="0"/>
              <a:t>(2 </a:t>
            </a:r>
            <a:r>
              <a:rPr lang="el-GR" altLang="el-GR" sz="3600" dirty="0"/>
              <a:t>από 3)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Στοίβα μετεγκατάστασης</a:t>
            </a:r>
          </a:p>
          <a:p>
            <a:pPr lvl="1"/>
            <a:r>
              <a:rPr lang="el-GR" altLang="el-GR" dirty="0"/>
              <a:t>Σε κάθε κλήση η στοίβα έχει </a:t>
            </a:r>
            <a:r>
              <a:rPr lang="el-GR" altLang="el-GR" dirty="0" smtClean="0"/>
              <a:t>γνωστή μορφή</a:t>
            </a:r>
            <a:endParaRPr lang="el-GR" altLang="el-GR" dirty="0"/>
          </a:p>
          <a:p>
            <a:pPr lvl="2"/>
            <a:r>
              <a:rPr lang="el-GR" altLang="el-GR" dirty="0"/>
              <a:t>Μεταβλητές, διεύθυνση επιστροφής, παράμετροι</a:t>
            </a:r>
          </a:p>
          <a:p>
            <a:pPr lvl="1"/>
            <a:r>
              <a:rPr lang="el-GR" altLang="el-GR" dirty="0"/>
              <a:t>Αποθήκευση στοίβας με τυποποιημένο </a:t>
            </a:r>
            <a:r>
              <a:rPr lang="el-GR" altLang="el-GR" dirty="0" smtClean="0"/>
              <a:t>τρόπο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Ενημέρωση </a:t>
            </a:r>
            <a:r>
              <a:rPr lang="el-GR" altLang="el-GR" dirty="0"/>
              <a:t>σε </a:t>
            </a:r>
            <a:r>
              <a:rPr lang="el-GR" altLang="el-GR" dirty="0" smtClean="0"/>
              <a:t>κλήση / επιστροφή </a:t>
            </a:r>
            <a:r>
              <a:rPr lang="el-GR" altLang="el-GR" dirty="0"/>
              <a:t>διαδικασίας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Προσθήκη και αφαίρεση παραμέτρων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Προσθήκη </a:t>
            </a:r>
            <a:r>
              <a:rPr lang="el-GR" altLang="el-GR" dirty="0"/>
              <a:t>και αφαίρεση τοπικών μεταβλητών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Διευθύνσεις </a:t>
            </a:r>
            <a:r>
              <a:rPr lang="el-GR" altLang="el-GR" dirty="0"/>
              <a:t>επιστροφής </a:t>
            </a:r>
            <a:r>
              <a:rPr lang="el-GR" altLang="el-GR" dirty="0" smtClean="0"/>
              <a:t>διαδικασιών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0608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Ελεγχόμενη μετεγκατάσταση </a:t>
            </a:r>
            <a:r>
              <a:rPr lang="el-GR" altLang="el-GR" sz="3600" dirty="0" smtClean="0"/>
              <a:t>(3 </a:t>
            </a:r>
            <a:r>
              <a:rPr lang="el-GR" altLang="el-GR" sz="3600" dirty="0"/>
              <a:t>από 3)</a:t>
            </a:r>
            <a:endParaRPr lang="en-GB" altLang="el-GR" sz="3600" dirty="0" smtClean="0"/>
          </a:p>
        </p:txBody>
      </p:sp>
      <p:pic>
        <p:nvPicPr>
          <p:cNvPr id="33797" name="Picture 7" descr="Σχέση στοίβας μετεγκατάστασης με κανονική στοίβ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397000"/>
            <a:ext cx="23558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852738"/>
            <a:ext cx="8382000" cy="35480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Στοίβα μετεγκατάστασης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Τυποποιημένα πλαίσια στοίβας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Συντηρείται από σύστημα υποστήριξης εκτέλεσης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Χρήση κλήσεων βιβλιοθήκης για ενημέρωση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Μετατρέπεται κατάλληλα κατά τη μετεγκατάσταση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Συνέχιση της εκτέλεσης μετά από την κλήση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78647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Εικονικές μηχανές (1 από 6)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Προσέγγιση εικονικής μηχανής</a:t>
            </a:r>
          </a:p>
          <a:p>
            <a:pPr lvl="1"/>
            <a:r>
              <a:rPr lang="el-GR" altLang="el-GR" dirty="0" smtClean="0"/>
              <a:t>Εκτέλεση ενδιάμεσου αντί αντικειμενικού κώδικα</a:t>
            </a:r>
          </a:p>
          <a:p>
            <a:pPr lvl="1"/>
            <a:r>
              <a:rPr lang="el-GR" altLang="el-GR" dirty="0" smtClean="0"/>
              <a:t>Υλοποιείται με διερμηνευτή σε κάθε πλατφόρμα</a:t>
            </a:r>
          </a:p>
          <a:p>
            <a:pPr lvl="1"/>
            <a:r>
              <a:rPr lang="el-GR" altLang="el-GR" dirty="0" smtClean="0"/>
              <a:t>Όλοι οι διερμηνευτές είναι εσωτερικά συμβατοί</a:t>
            </a:r>
          </a:p>
          <a:p>
            <a:pPr lvl="1"/>
            <a:r>
              <a:rPr lang="el-GR" altLang="el-GR" dirty="0" smtClean="0"/>
              <a:t>Απλή μεταφορά του τμήματος εκτέλεσης</a:t>
            </a:r>
          </a:p>
          <a:p>
            <a:pPr lvl="1"/>
            <a:r>
              <a:rPr lang="el-GR" altLang="el-GR" dirty="0" smtClean="0"/>
              <a:t>Μετατροπή ετερογενούς συστήματος σε ομοιογενές</a:t>
            </a:r>
          </a:p>
          <a:p>
            <a:r>
              <a:rPr lang="el-GR" altLang="el-GR" dirty="0" smtClean="0"/>
              <a:t>Παραλλαγές εικονικών μηχανών</a:t>
            </a:r>
          </a:p>
          <a:p>
            <a:pPr lvl="1"/>
            <a:r>
              <a:rPr lang="el-GR" altLang="el-GR" dirty="0" smtClean="0"/>
              <a:t>Φορητός μεταγλωττιστής Pascal</a:t>
            </a:r>
          </a:p>
          <a:p>
            <a:pPr lvl="1"/>
            <a:r>
              <a:rPr lang="el-GR" altLang="el-GR" dirty="0" smtClean="0"/>
              <a:t>Εικονική μηχανή Java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5110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Εικονικές μηχανές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Διερμηνευόμενες γλώσσες</a:t>
            </a:r>
          </a:p>
          <a:p>
            <a:pPr lvl="1"/>
            <a:r>
              <a:rPr lang="el-GR" altLang="el-GR" dirty="0"/>
              <a:t>Η </a:t>
            </a:r>
            <a:r>
              <a:rPr lang="el-GR" altLang="el-GR" dirty="0" smtClean="0"/>
              <a:t>γλώσσα </a:t>
            </a:r>
            <a:r>
              <a:rPr lang="el-GR" altLang="el-GR" dirty="0"/>
              <a:t>είναι ο ενδιάμεσος κώδικας</a:t>
            </a:r>
          </a:p>
          <a:p>
            <a:pPr lvl="1"/>
            <a:r>
              <a:rPr lang="el-GR" altLang="el-GR" dirty="0"/>
              <a:t>Απαιτεί </a:t>
            </a:r>
            <a:r>
              <a:rPr lang="el-GR" altLang="el-GR" dirty="0" smtClean="0"/>
              <a:t>τυποποιημένη εσωτερική κατάσταση</a:t>
            </a:r>
            <a:endParaRPr lang="el-GR" altLang="el-GR" dirty="0"/>
          </a:p>
          <a:p>
            <a:pPr lvl="1"/>
            <a:r>
              <a:rPr lang="el-GR" altLang="el-GR" dirty="0"/>
              <a:t>Μετανάστευση κώδικα και </a:t>
            </a:r>
            <a:r>
              <a:rPr lang="el-GR" altLang="el-GR" dirty="0" smtClean="0"/>
              <a:t>κατάστασης</a:t>
            </a:r>
          </a:p>
          <a:p>
            <a:r>
              <a:rPr lang="el-GR" altLang="el-GR" dirty="0"/>
              <a:t>Εικονικοποίηση υλισμικού</a:t>
            </a:r>
          </a:p>
          <a:p>
            <a:pPr lvl="1"/>
            <a:r>
              <a:rPr lang="el-GR" altLang="el-GR" dirty="0"/>
              <a:t>Εικονική μηχανή = φυσική μηχανή</a:t>
            </a:r>
          </a:p>
          <a:p>
            <a:pPr lvl="2"/>
            <a:r>
              <a:rPr lang="el-GR" altLang="el-GR" dirty="0"/>
              <a:t>Διαφορετική ή ίδια με την πραγματική μηχανή</a:t>
            </a:r>
          </a:p>
          <a:p>
            <a:pPr lvl="1"/>
            <a:r>
              <a:rPr lang="el-GR" altLang="el-GR" dirty="0"/>
              <a:t>Παλιότερα: αντίγραφα του </a:t>
            </a:r>
            <a:r>
              <a:rPr lang="en-US" altLang="el-GR" dirty="0"/>
              <a:t>S/360 </a:t>
            </a:r>
            <a:r>
              <a:rPr lang="el-GR" altLang="el-GR" dirty="0"/>
              <a:t>σε </a:t>
            </a:r>
            <a:r>
              <a:rPr lang="en-US" altLang="el-GR" dirty="0"/>
              <a:t>S/370</a:t>
            </a:r>
          </a:p>
          <a:p>
            <a:pPr lvl="1"/>
            <a:r>
              <a:rPr lang="el-GR" altLang="el-GR" dirty="0" smtClean="0"/>
              <a:t>Τώρα</a:t>
            </a:r>
            <a:r>
              <a:rPr lang="el-GR" altLang="el-GR" dirty="0"/>
              <a:t>: αντίγραφα </a:t>
            </a:r>
            <a:r>
              <a:rPr lang="en-US" altLang="el-GR" dirty="0" err="1"/>
              <a:t>i</a:t>
            </a:r>
            <a:r>
              <a:rPr lang="el-GR" altLang="el-GR" dirty="0"/>
              <a:t>386</a:t>
            </a:r>
            <a:r>
              <a:rPr lang="en-US" altLang="el-GR" dirty="0"/>
              <a:t>/amd64 </a:t>
            </a:r>
            <a:r>
              <a:rPr lang="el-GR" altLang="el-GR" dirty="0"/>
              <a:t>σε</a:t>
            </a:r>
            <a:r>
              <a:rPr lang="en-US" altLang="el-GR" dirty="0"/>
              <a:t> i</a:t>
            </a:r>
            <a:r>
              <a:rPr lang="el-GR" altLang="el-GR" dirty="0"/>
              <a:t>386</a:t>
            </a:r>
            <a:r>
              <a:rPr lang="en-US" altLang="el-GR" dirty="0" smtClean="0"/>
              <a:t>/amd64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7313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Εικονικές μηχανές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Επόπτης εικονικών μηχανών </a:t>
            </a:r>
            <a:r>
              <a:rPr lang="en-US" altLang="el-GR" dirty="0" smtClean="0"/>
              <a:t>(VMM)</a:t>
            </a:r>
          </a:p>
          <a:p>
            <a:pPr lvl="1"/>
            <a:r>
              <a:rPr lang="el-GR" altLang="el-GR" dirty="0" smtClean="0"/>
              <a:t>Παρέχει αντίγραφα μιας φυσικής μηχανής</a:t>
            </a:r>
          </a:p>
          <a:p>
            <a:pPr lvl="1"/>
            <a:r>
              <a:rPr lang="el-GR" altLang="el-GR" dirty="0" smtClean="0"/>
              <a:t>Κάθε αντίγραφο είναι μια πλήρης μηχανή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Απομόνωση από άλλες μηχανές</a:t>
            </a:r>
          </a:p>
          <a:p>
            <a:r>
              <a:rPr lang="el-GR" altLang="el-GR" dirty="0" smtClean="0"/>
              <a:t>Υπερεπόπτης </a:t>
            </a:r>
            <a:r>
              <a:rPr lang="el-GR" altLang="el-GR" dirty="0"/>
              <a:t>τύπου 1</a:t>
            </a:r>
          </a:p>
          <a:p>
            <a:pPr lvl="1"/>
            <a:r>
              <a:rPr lang="el-GR" altLang="el-GR" dirty="0"/>
              <a:t>Ο </a:t>
            </a:r>
            <a:r>
              <a:rPr lang="en-US" altLang="el-GR" dirty="0"/>
              <a:t>VMM</a:t>
            </a:r>
            <a:r>
              <a:rPr lang="el-GR" altLang="el-GR" dirty="0"/>
              <a:t> εκτελείται απευθείας στο υλικό</a:t>
            </a:r>
          </a:p>
          <a:p>
            <a:pPr lvl="2"/>
            <a:r>
              <a:rPr lang="el-GR" altLang="el-GR" dirty="0"/>
              <a:t>Πολύ ελαφρύ λειτουργικό σύστημα</a:t>
            </a:r>
          </a:p>
          <a:p>
            <a:pPr lvl="1"/>
            <a:r>
              <a:rPr lang="el-GR" altLang="el-GR" dirty="0"/>
              <a:t>Οι </a:t>
            </a:r>
            <a:r>
              <a:rPr lang="el-GR" altLang="el-GR" dirty="0" smtClean="0"/>
              <a:t>μηχανές </a:t>
            </a:r>
            <a:r>
              <a:rPr lang="el-GR" altLang="el-GR" dirty="0"/>
              <a:t>εκτελούνται πάνω από τον </a:t>
            </a:r>
            <a:r>
              <a:rPr lang="en-US" altLang="el-GR" dirty="0" smtClean="0"/>
              <a:t>VMM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24369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Εικονικές μηχανές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pic>
        <p:nvPicPr>
          <p:cNvPr id="36869" name="Picture 7" descr="Μορφή υπερεπόπτη τύπου 1 και τύπου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96876"/>
            <a:ext cx="43354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284984"/>
            <a:ext cx="8382000" cy="3115816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Υπερεπόπτης τύπου 2</a:t>
            </a:r>
          </a:p>
          <a:p>
            <a:pPr lvl="1"/>
            <a:r>
              <a:rPr lang="el-GR" altLang="el-GR" dirty="0" smtClean="0"/>
              <a:t>Ο </a:t>
            </a:r>
            <a:r>
              <a:rPr lang="en-US" altLang="el-GR" dirty="0" smtClean="0"/>
              <a:t>VMM </a:t>
            </a:r>
            <a:r>
              <a:rPr lang="el-GR" altLang="el-GR" dirty="0" smtClean="0"/>
              <a:t>εκτελείται ως προνομιούχος εφαρμογή</a:t>
            </a:r>
          </a:p>
          <a:p>
            <a:pPr lvl="2"/>
            <a:r>
              <a:rPr lang="el-GR" altLang="el-GR" dirty="0" smtClean="0"/>
              <a:t>Εκτελείται σε ένα κανονικό υπολογιστή υπηρεσίας</a:t>
            </a:r>
          </a:p>
          <a:p>
            <a:pPr lvl="1"/>
            <a:r>
              <a:rPr lang="el-GR" altLang="el-GR" dirty="0" smtClean="0"/>
              <a:t>Η φιλοξενούμενη μηχανή εκτελείται στον </a:t>
            </a:r>
            <a:r>
              <a:rPr lang="en-US" altLang="el-GR" dirty="0" smtClean="0"/>
              <a:t>VMM</a:t>
            </a:r>
          </a:p>
          <a:p>
            <a:pPr lvl="2"/>
            <a:r>
              <a:rPr lang="el-GR" altLang="el-GR" dirty="0" smtClean="0"/>
              <a:t>Πολλοί επόπτες για πολλές εικονικές μηχανές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57019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Εικονικές μηχανές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Κόστος εικονικοποίησης υλικού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προσπέλαση στο υλικό γίνεται μέσω </a:t>
            </a:r>
            <a:r>
              <a:rPr lang="en-US" altLang="el-GR" dirty="0" smtClean="0"/>
              <a:t>VMM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Είσοδος / έξοδος, προνομιούχες εντολές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Δυαδική μετάφραση κώδικα λειτουργικού 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Κλήση του </a:t>
            </a:r>
            <a:r>
              <a:rPr lang="en-US" altLang="el-GR" dirty="0" smtClean="0"/>
              <a:t>VMM</a:t>
            </a:r>
            <a:r>
              <a:rPr lang="el-GR" altLang="el-GR" dirty="0" smtClean="0"/>
              <a:t> όταν χρειάζεται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Μείωση κόστους μέσω ειδικών επεκτάσεων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Παγίδευση κλήσεων και μεταφορά σε </a:t>
            </a:r>
            <a:r>
              <a:rPr lang="en-US" altLang="el-GR" dirty="0" smtClean="0"/>
              <a:t>VMM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Ειδικοί οδηγοί συσκευών για εικονικές μηχανές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2500836"/>
      </p:ext>
    </p:extLst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Εικονικές μηχανές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Συγκέντρωση εξυπηρετητών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Πολλοί εικονικοί σε </a:t>
            </a:r>
            <a:r>
              <a:rPr lang="el-GR" altLang="el-GR" dirty="0"/>
              <a:t>έναν φυσικό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Βασική εφαρμογή </a:t>
            </a:r>
            <a:r>
              <a:rPr lang="el-GR" altLang="el-GR" dirty="0" smtClean="0"/>
              <a:t>εικονικοποίησης </a:t>
            </a:r>
            <a:r>
              <a:rPr lang="el-GR" altLang="el-GR" dirty="0"/>
              <a:t>υλικού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Καταμερισμός πόρων </a:t>
            </a:r>
            <a:r>
              <a:rPr lang="el-GR" altLang="el-GR" dirty="0" smtClean="0"/>
              <a:t>με </a:t>
            </a:r>
            <a:r>
              <a:rPr lang="el-GR" altLang="el-GR" dirty="0"/>
              <a:t>πλήρη απομόνωση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Μετεγκατάσταση κώδικα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Μεταφορά ολόκληρων εικονικών μηχανών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Τεχνικά απλή αλλά με μεγάλο κόστος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Βελτιστοποιήσεις για μεταφορά μικρού μέρους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331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Οργάνωση πόρων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Κατανομή φόρτου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Συστήματα πρακτόρων (1 από 7)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Σύστημα </a:t>
            </a:r>
            <a:r>
              <a:rPr lang="en-US" altLang="el-GR" dirty="0" smtClean="0"/>
              <a:t>Agent TCL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Αρχικά μόνο για πράκτορες σε </a:t>
            </a:r>
            <a:r>
              <a:rPr lang="en-US" altLang="el-GR" dirty="0" smtClean="0"/>
              <a:t>TCL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Αργότερα για διάφορες γλώσσες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Μετεγκατάσταση από μηχανή σε μηχανή</a:t>
            </a:r>
            <a:endParaRPr lang="en-US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Ασθενής κινητικότητα: αποστολή πρακτόρων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Υποβολή πρακτόρων από έναν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Μηχανή, πρόγραμμα και παράμετροι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Απαιτεί μεταφορά στατικών δεδομένων μόνο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52420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Συστήματα πρακτόρων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Ισχυρή: </a:t>
            </a:r>
            <a:r>
              <a:rPr lang="el-GR" altLang="el-GR" dirty="0"/>
              <a:t>μετεγκατάσταση πρακτόρων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Εκκίνηση από τον ίδιο τον πράκτορα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Μεταβίβαση όλων των τμημάτων προς </a:t>
            </a:r>
            <a:r>
              <a:rPr lang="el-GR" altLang="el-GR" dirty="0" smtClean="0"/>
              <a:t>στόχο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Απαιτεί μεταφορά δυναμικής κατάστασης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Κλωνοποίηση</a:t>
            </a:r>
            <a:r>
              <a:rPr lang="el-GR" altLang="el-GR" dirty="0"/>
              <a:t>: κατανομή πρακτόρων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πράκτορας αποκτά απομακρυσμένο αντίγραφο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Παρόμοια με ισχυρή κινητικότητα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Ίδιες απαιτήσεις υλοποίησης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3609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Συστήματα πρακτόρων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83272"/>
            <a:ext cx="8382000" cy="331752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Σύστημα υποστήριξης εκτέλεσης</a:t>
            </a:r>
          </a:p>
          <a:p>
            <a:pPr lvl="1"/>
            <a:r>
              <a:rPr lang="el-GR" altLang="el-GR" dirty="0" smtClean="0"/>
              <a:t>Μηχανισμοί επικοινωνίας μέσω TCP/IP και e-mail</a:t>
            </a:r>
          </a:p>
          <a:p>
            <a:pPr lvl="1"/>
            <a:r>
              <a:rPr lang="el-GR" altLang="el-GR" dirty="0" smtClean="0"/>
              <a:t>Εξυπηρετητής διαχείρισης πρακτόρων / επικοινωνίας</a:t>
            </a:r>
          </a:p>
          <a:p>
            <a:pPr lvl="1"/>
            <a:r>
              <a:rPr lang="el-GR" altLang="el-GR" dirty="0" smtClean="0"/>
              <a:t>Σύστημα υποστήριξης εκτέλεσης για όλες τις γλώσσες</a:t>
            </a:r>
          </a:p>
          <a:p>
            <a:pPr lvl="1"/>
            <a:r>
              <a:rPr lang="el-GR" altLang="el-GR" dirty="0" smtClean="0"/>
              <a:t>Διερμηνευτές γλωσσών με γνώσεις μετανάστευσης</a:t>
            </a:r>
          </a:p>
          <a:p>
            <a:pPr lvl="1"/>
            <a:r>
              <a:rPr lang="el-GR" altLang="el-GR" dirty="0" smtClean="0"/>
              <a:t>Πράκτορες σε διεργασίες μαζί με τους διερμηνευτές</a:t>
            </a:r>
          </a:p>
        </p:txBody>
      </p:sp>
      <p:pic>
        <p:nvPicPr>
          <p:cNvPr id="39941" name="Picture 7" descr="Επίπεδα λογισμικού στο σύστημα Agent TC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1254448"/>
            <a:ext cx="163512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9952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Συστήματα πρακτόρων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GB" altLang="el-GR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Παράδειγμα: μετεγκατάσταση στην </a:t>
            </a:r>
            <a:r>
              <a:rPr lang="en-US" altLang="el-GR" dirty="0" smtClean="0"/>
              <a:t>TCL</a:t>
            </a:r>
            <a:endParaRPr lang="el-GR" altLang="el-GR" dirty="0" smtClean="0"/>
          </a:p>
          <a:p>
            <a:r>
              <a:rPr lang="el-GR" altLang="el-GR" dirty="0" smtClean="0"/>
              <a:t>Στατική κατάσταση: 4 πίνακες</a:t>
            </a:r>
          </a:p>
          <a:p>
            <a:pPr lvl="1"/>
            <a:r>
              <a:rPr lang="el-GR" altLang="el-GR" dirty="0" smtClean="0"/>
              <a:t>Καθολικά δεδομένα διερμηνευτή (εξαιρέσεις)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Καθολικές μεταβλητές συστήματος (μηνύματα)</a:t>
            </a:r>
          </a:p>
          <a:p>
            <a:pPr lvl="1"/>
            <a:r>
              <a:rPr lang="el-GR" altLang="el-GR" dirty="0" smtClean="0"/>
              <a:t>Καθολικές μεταβλητές του προγράμματος</a:t>
            </a:r>
          </a:p>
          <a:p>
            <a:pPr lvl="1"/>
            <a:r>
              <a:rPr lang="el-GR" altLang="el-GR" dirty="0" smtClean="0"/>
              <a:t>Ορισμοί διαδικασιών που χρειάζεται ο πράκτορας</a:t>
            </a:r>
          </a:p>
          <a:p>
            <a:pPr lvl="1"/>
            <a:r>
              <a:rPr lang="el-GR" altLang="el-GR" dirty="0" smtClean="0"/>
              <a:t>Επαρκούν για ασθενή κινητικότητα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437487"/>
      </p:ext>
    </p:extLst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Συστήματα πρακτόρων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Δυναμική κατάσταση</a:t>
            </a:r>
            <a:r>
              <a:rPr lang="en-US" altLang="el-GR" dirty="0"/>
              <a:t>: 2 </a:t>
            </a:r>
            <a:r>
              <a:rPr lang="el-GR" altLang="el-GR" dirty="0"/>
              <a:t>στοίβες</a:t>
            </a:r>
          </a:p>
          <a:p>
            <a:pPr lvl="1"/>
            <a:r>
              <a:rPr lang="el-GR" altLang="el-GR" dirty="0"/>
              <a:t>Τυποποιημένη μορφή </a:t>
            </a:r>
            <a:r>
              <a:rPr lang="el-GR" altLang="el-GR" dirty="0" smtClean="0"/>
              <a:t>τρέχουσας </a:t>
            </a:r>
            <a:r>
              <a:rPr lang="el-GR" altLang="el-GR" dirty="0"/>
              <a:t>κατάστασης</a:t>
            </a:r>
          </a:p>
          <a:p>
            <a:pPr lvl="1"/>
            <a:r>
              <a:rPr lang="el-GR" altLang="el-GR" dirty="0"/>
              <a:t>Στοίβα εντολών: ένα πλαίσιο ανά εκκρεμή εντολή</a:t>
            </a:r>
          </a:p>
          <a:p>
            <a:pPr lvl="1"/>
            <a:r>
              <a:rPr lang="el-GR" altLang="el-GR" dirty="0"/>
              <a:t>Στοίβα </a:t>
            </a:r>
            <a:r>
              <a:rPr lang="el-GR" altLang="el-GR" dirty="0" smtClean="0"/>
              <a:t>πλαισίων: </a:t>
            </a:r>
            <a:r>
              <a:rPr lang="el-GR" altLang="el-GR" dirty="0"/>
              <a:t>ένα πλαίσιο ανά εκκρεμή κλήση</a:t>
            </a:r>
          </a:p>
          <a:p>
            <a:pPr lvl="1"/>
            <a:r>
              <a:rPr lang="el-GR" altLang="el-GR" dirty="0"/>
              <a:t>Επαρκούν για </a:t>
            </a:r>
            <a:r>
              <a:rPr lang="el-GR" altLang="el-GR" dirty="0" smtClean="0"/>
              <a:t>ισχυρή κινητικότητα</a:t>
            </a:r>
          </a:p>
          <a:p>
            <a:r>
              <a:rPr lang="el-GR" altLang="el-GR" dirty="0"/>
              <a:t>Λειτουργία διερμηνευόμενης γλώσσας</a:t>
            </a:r>
          </a:p>
          <a:p>
            <a:pPr lvl="1"/>
            <a:r>
              <a:rPr lang="el-GR" altLang="el-GR" dirty="0"/>
              <a:t>Κάθε πράκτορας αποτελείται από </a:t>
            </a:r>
            <a:r>
              <a:rPr lang="el-GR" altLang="el-GR" dirty="0" smtClean="0"/>
              <a:t>σειρά </a:t>
            </a:r>
            <a:r>
              <a:rPr lang="el-GR" altLang="el-GR" dirty="0"/>
              <a:t>εντολών</a:t>
            </a:r>
          </a:p>
          <a:p>
            <a:pPr lvl="1"/>
            <a:r>
              <a:rPr lang="el-GR" altLang="el-GR" dirty="0"/>
              <a:t>Ομαδοποίηση </a:t>
            </a:r>
            <a:r>
              <a:rPr lang="el-GR" altLang="el-GR" dirty="0" smtClean="0"/>
              <a:t>σε </a:t>
            </a:r>
            <a:r>
              <a:rPr lang="el-GR" altLang="el-GR" dirty="0"/>
              <a:t>επαναλήψεις ή </a:t>
            </a:r>
            <a:r>
              <a:rPr lang="el-GR" altLang="el-GR" dirty="0" smtClean="0"/>
              <a:t>διαδικασίες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07312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Συστήματα πρακτόρων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Εκτέλεση απλής εντολής</a:t>
            </a:r>
          </a:p>
          <a:p>
            <a:pPr lvl="1"/>
            <a:r>
              <a:rPr lang="el-GR" altLang="el-GR" dirty="0" smtClean="0"/>
              <a:t>Τοποθέτηση σε στοίβα εντολών διερμηνευτή</a:t>
            </a:r>
          </a:p>
          <a:p>
            <a:pPr lvl="1"/>
            <a:r>
              <a:rPr lang="el-GR" altLang="el-GR" dirty="0" smtClean="0"/>
              <a:t>Εκτέλεση εντολής και αφαίρεση από στοίβα εντολών</a:t>
            </a:r>
          </a:p>
          <a:p>
            <a:r>
              <a:rPr lang="el-GR" altLang="el-GR" dirty="0" smtClean="0"/>
              <a:t>Εκτέλεση επαναληπτικής δομής</a:t>
            </a:r>
          </a:p>
          <a:p>
            <a:pPr lvl="1"/>
            <a:r>
              <a:rPr lang="el-GR" altLang="el-GR" dirty="0" smtClean="0"/>
              <a:t>Η εντολή μένει στη στοίβα όσο διαρκεί η επανάληψη</a:t>
            </a:r>
          </a:p>
          <a:p>
            <a:pPr lvl="1"/>
            <a:r>
              <a:rPr lang="el-GR" altLang="el-GR" dirty="0" smtClean="0"/>
              <a:t>Οι εντολές της επανάληψης τοποθετούνται πάνω της</a:t>
            </a:r>
          </a:p>
          <a:p>
            <a:r>
              <a:rPr lang="el-GR" altLang="el-GR" dirty="0" smtClean="0"/>
              <a:t>Εκτέλεση κλήσης διαδικασίας</a:t>
            </a:r>
          </a:p>
          <a:p>
            <a:pPr lvl="1"/>
            <a:r>
              <a:rPr lang="el-GR" altLang="el-GR" dirty="0" smtClean="0"/>
              <a:t>Παραμένει στη στοίβα όπως οι επαναλήψεις</a:t>
            </a:r>
          </a:p>
          <a:p>
            <a:pPr lvl="1"/>
            <a:r>
              <a:rPr lang="el-GR" altLang="el-GR" dirty="0" smtClean="0"/>
              <a:t>Τοποθέτηση στοιχείων σε στοίβα πλαισίων κλήσης</a:t>
            </a:r>
          </a:p>
          <a:p>
            <a:pPr lvl="1"/>
            <a:r>
              <a:rPr lang="el-GR" altLang="el-GR" dirty="0" smtClean="0"/>
              <a:t>Περιλαμβάνει παραμέτρους και τοπικές μεταβλητές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0989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Συστήματα πρακτόρων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pic>
        <p:nvPicPr>
          <p:cNvPr id="43013" name="Picture 7" descr="Οργάνωση στοίβας εντολών και στοίβας πλαισίων στο σύστημα Agent TC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398464"/>
            <a:ext cx="307657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3213100"/>
            <a:ext cx="8382000" cy="3187700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Στοίβα εντολών: ένα πλαίσιο ανά εκκρεμή εντολή</a:t>
            </a:r>
          </a:p>
          <a:p>
            <a:pPr lvl="1"/>
            <a:r>
              <a:rPr lang="el-GR" altLang="el-GR" dirty="0" smtClean="0"/>
              <a:t>Σε κάθε στιγμή δείχνει την ενθυλάκωση των εντολών</a:t>
            </a:r>
          </a:p>
          <a:p>
            <a:r>
              <a:rPr lang="el-GR" altLang="el-GR" dirty="0" smtClean="0"/>
              <a:t>Στοίβα πλαισίων: ένα πλαίσιο ανά εκκρεμή κλήση</a:t>
            </a:r>
          </a:p>
          <a:p>
            <a:pPr lvl="1"/>
            <a:r>
              <a:rPr lang="el-GR" altLang="el-GR" dirty="0" smtClean="0"/>
              <a:t>Σε κάθε στιγμή δείχνει την ενθυλάκωση των κλήσεων</a:t>
            </a:r>
          </a:p>
          <a:p>
            <a:r>
              <a:rPr lang="el-GR" altLang="el-GR" dirty="0" smtClean="0"/>
              <a:t>Μετεγκατάσταση κώδικα</a:t>
            </a:r>
          </a:p>
          <a:p>
            <a:pPr lvl="1"/>
            <a:r>
              <a:rPr lang="el-GR" altLang="el-GR" dirty="0" smtClean="0"/>
              <a:t>Οι στοίβες αποθηκεύονται με τυποποιημένο τρόπο</a:t>
            </a:r>
          </a:p>
          <a:p>
            <a:pPr lvl="1"/>
            <a:r>
              <a:rPr lang="el-GR" altLang="el-GR" dirty="0" smtClean="0"/>
              <a:t>Ο παραλήπτης τις αναδημιουργεί πριν την εκτέλεση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5522933"/>
      </p:ext>
    </p:extLst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l-GR" dirty="0" smtClean="0"/>
              <a:t>10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Κατανομή φόρτου </a:t>
            </a:r>
            <a:endParaRPr lang="el-GR" dirty="0" smtClean="0"/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 smtClean="0"/>
              <a:t>Πληροφορικής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Πόροι</a:t>
            </a:r>
          </a:p>
        </p:txBody>
      </p:sp>
      <p:sp>
        <p:nvSpPr>
          <p:cNvPr id="6148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Οργάνωση κατανεμημένου συστήματος</a:t>
            </a:r>
          </a:p>
          <a:p>
            <a:pPr lvl="1"/>
            <a:r>
              <a:rPr lang="el-GR" altLang="el-GR" dirty="0" smtClean="0"/>
              <a:t>Κάθε μηχανή διαθέτει </a:t>
            </a:r>
            <a:r>
              <a:rPr lang="en-US" altLang="el-GR" dirty="0" smtClean="0"/>
              <a:t>KME, </a:t>
            </a:r>
            <a:r>
              <a:rPr lang="el-GR" altLang="el-GR" dirty="0" smtClean="0"/>
              <a:t>μνήμη</a:t>
            </a:r>
            <a:r>
              <a:rPr lang="en-US" altLang="el-GR" dirty="0" smtClean="0"/>
              <a:t>, </a:t>
            </a:r>
            <a:r>
              <a:rPr lang="el-GR" altLang="el-GR" dirty="0" smtClean="0"/>
              <a:t>συσκευές</a:t>
            </a:r>
          </a:p>
          <a:p>
            <a:pPr lvl="1"/>
            <a:r>
              <a:rPr lang="el-GR" altLang="el-GR" dirty="0" smtClean="0"/>
              <a:t>Πώς οργανώνονται όλοι αυτοί οι πόροι;</a:t>
            </a:r>
          </a:p>
          <a:p>
            <a:r>
              <a:rPr lang="el-GR" altLang="el-GR" dirty="0" smtClean="0"/>
              <a:t>Δύο βασικές παράμετροι</a:t>
            </a:r>
          </a:p>
          <a:p>
            <a:pPr lvl="1"/>
            <a:r>
              <a:rPr lang="el-GR" altLang="el-GR" dirty="0" smtClean="0"/>
              <a:t>Ποιος είναι ο ιδιοκτήτης κάθε μηχανής;</a:t>
            </a:r>
          </a:p>
          <a:p>
            <a:pPr lvl="2"/>
            <a:r>
              <a:rPr lang="el-GR" altLang="el-GR" dirty="0" smtClean="0"/>
              <a:t>Μεμονωμένα άτομα ή οργανισμός</a:t>
            </a:r>
          </a:p>
          <a:p>
            <a:pPr lvl="1"/>
            <a:r>
              <a:rPr lang="el-GR" altLang="el-GR" dirty="0" smtClean="0"/>
              <a:t>Πού βρίσκεται κάθε μηχανή;</a:t>
            </a:r>
          </a:p>
          <a:p>
            <a:pPr lvl="2"/>
            <a:r>
              <a:rPr lang="el-GR" altLang="el-GR" dirty="0" smtClean="0"/>
              <a:t>Γεωγραφική κατανομή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6943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Μοντέλο δεξαμενής</a:t>
            </a:r>
          </a:p>
        </p:txBody>
      </p:sp>
      <p:pic>
        <p:nvPicPr>
          <p:cNvPr id="7173" name="Picture 7" descr="Οργάνωση πόρων στο μοντέλο δεξαμενή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8" y="1196752"/>
            <a:ext cx="34353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ontent Placeholder 8"/>
          <p:cNvSpPr>
            <a:spLocks noGrp="1"/>
          </p:cNvSpPr>
          <p:nvPr>
            <p:ph idx="1"/>
          </p:nvPr>
        </p:nvSpPr>
        <p:spPr>
          <a:xfrm>
            <a:off x="381000" y="4005064"/>
            <a:ext cx="8382000" cy="2395736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Συγκέντρωση όλων των πόρων σε ένα χώρο</a:t>
            </a:r>
          </a:p>
          <a:p>
            <a:pPr lvl="1"/>
            <a:r>
              <a:rPr lang="el-GR" altLang="el-GR" dirty="0" smtClean="0"/>
              <a:t>Εξυπηρετητές υπολογισμών (και αρχείων)</a:t>
            </a:r>
          </a:p>
          <a:p>
            <a:r>
              <a:rPr lang="el-GR" altLang="el-GR" dirty="0" smtClean="0"/>
              <a:t>Σταθμοί εργασίας για διεπαφή χρήστη</a:t>
            </a:r>
          </a:p>
          <a:p>
            <a:r>
              <a:rPr lang="el-GR" altLang="el-GR" dirty="0" smtClean="0"/>
              <a:t>Παρόμοιο με σύστημα πολυπρογραμματισμού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23802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Μοντέλο σταθμών εργασίας</a:t>
            </a:r>
            <a:endParaRPr lang="en-US" altLang="el-GR" dirty="0"/>
          </a:p>
        </p:txBody>
      </p:sp>
      <p:pic>
        <p:nvPicPr>
          <p:cNvPr id="8197" name="Content Placeholder 8" descr="Οργάνωση πόρων στο μοντέλο σταθμων εργασία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96752"/>
            <a:ext cx="34353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3068960"/>
            <a:ext cx="8382000" cy="333184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Ανεξάρτητοι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σταθμοί, ιδιωτικοί ή κοινόχρηστοι</a:t>
            </a:r>
          </a:p>
          <a:p>
            <a:r>
              <a:rPr lang="el-GR" altLang="el-GR" dirty="0" smtClean="0"/>
              <a:t>Αξιοποίηση αδρανών σταθμών</a:t>
            </a:r>
          </a:p>
          <a:p>
            <a:pPr lvl="1"/>
            <a:r>
              <a:rPr lang="el-GR" altLang="el-GR" dirty="0" smtClean="0"/>
              <a:t>Απομακρυσμένη εκτέλεση διεργασιών</a:t>
            </a:r>
          </a:p>
          <a:p>
            <a:pPr lvl="1"/>
            <a:r>
              <a:rPr lang="el-GR" altLang="el-GR" dirty="0" smtClean="0"/>
              <a:t>Χειροκίνητος ή αυτόματος εντοπισμός</a:t>
            </a:r>
          </a:p>
          <a:p>
            <a:pPr lvl="1"/>
            <a:r>
              <a:rPr lang="el-GR" altLang="el-GR" dirty="0" smtClean="0"/>
              <a:t>Πιθανόν διαφορετικό περιβάλλον</a:t>
            </a:r>
          </a:p>
          <a:p>
            <a:pPr lvl="1"/>
            <a:r>
              <a:rPr lang="el-GR" altLang="el-GR" dirty="0" smtClean="0"/>
              <a:t>Πιθανόν να συνδεθεί άλλος χρήστης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69169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0/5/2014 3:52:30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07C1913A-4244-4B3A-BBA1-885C07F3C579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2852</Words>
  <Application>Microsoft Office PowerPoint</Application>
  <PresentationFormat>On-screen Show (4:3)</PresentationFormat>
  <Paragraphs>605</Paragraphs>
  <Slides>67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Θέμα του Office</vt:lpstr>
      <vt:lpstr>Κινητά και Διάχυτα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Οργάνωση πόρων</vt:lpstr>
      <vt:lpstr>Πόροι</vt:lpstr>
      <vt:lpstr>Μοντέλο δεξαμενής</vt:lpstr>
      <vt:lpstr>Μοντέλο σταθμών εργασίας</vt:lpstr>
      <vt:lpstr>Δεξαμενή ή σταθμοί; (1 από 2)</vt:lpstr>
      <vt:lpstr>Δεξαμενή ή σταθμοί; (2 από 2)</vt:lpstr>
      <vt:lpstr>Υβριδικό μοντέλο</vt:lpstr>
      <vt:lpstr>Πολιτικές καταχώρισης</vt:lpstr>
      <vt:lpstr>Αλγόριθμοι καταχώρισης (1 από 3)</vt:lpstr>
      <vt:lpstr>Αλγόριθμοι καταχώρισης (2 από 3)</vt:lpstr>
      <vt:lpstr>Αλγόριθμοι καταχώρισης (3 από 3)</vt:lpstr>
      <vt:lpstr>Τύποι πολιτικών (1 από 2)</vt:lpstr>
      <vt:lpstr>Τύποι πολιτικών (2 από 2)</vt:lpstr>
      <vt:lpstr>Εξισορρόπηση φόρτου</vt:lpstr>
      <vt:lpstr>Απαιτούμενες πολιτικές</vt:lpstr>
      <vt:lpstr>Πολιτικές εκτίμησης φόρτου</vt:lpstr>
      <vt:lpstr>Πολιτικές μεταφοράς (1 από 3)</vt:lpstr>
      <vt:lpstr>Πολιτικές μεταφοράς (2 από 3)</vt:lpstr>
      <vt:lpstr>Πολιτικές μεταφοράς (3 από 3)</vt:lpstr>
      <vt:lpstr>Πολιτικές επιλογής</vt:lpstr>
      <vt:lpstr>Πολιτικές τοποθέτησης (1 από 3)</vt:lpstr>
      <vt:lpstr>Πολιτικές τοποθέτησης (2 από 3)</vt:lpstr>
      <vt:lpstr>Πολιτικές τοποθέτησης (3 από 3)</vt:lpstr>
      <vt:lpstr>Πολιτικές ανταλλαγής πληροφοριών (1 από 2)</vt:lpstr>
      <vt:lpstr>Πολιτικές ανταλλαγής πληροφοριών (2 από 2)</vt:lpstr>
      <vt:lpstr>Πολιτικές ανάθεσης προτεραιοτήτων</vt:lpstr>
      <vt:lpstr>Πολιτικές περιορισμού μετεγκατάστασης</vt:lpstr>
      <vt:lpstr>Καταμερισμός φόρτου</vt:lpstr>
      <vt:lpstr>Γιατί καταμερισμός φόρτου;</vt:lpstr>
      <vt:lpstr>Καταμερισμός και εξισορρόπηση</vt:lpstr>
      <vt:lpstr>Αλλαγές σε εκτίμηση φόρτου</vt:lpstr>
      <vt:lpstr>Αλλαγές σε μεταφορά διεργασιών</vt:lpstr>
      <vt:lpstr>Αλλαγές σε τοποθέτηση (1 από 2)</vt:lpstr>
      <vt:lpstr>Αλλαγές σε τοποθέτηση (2 από 2)</vt:lpstr>
      <vt:lpstr>Αλλαγές σε ανταλλαγή πληροφοριών</vt:lpstr>
      <vt:lpstr>Μετεγκατάσταση κώδικα</vt:lpstr>
      <vt:lpstr>Γιατί μετεγκατάσταση; (1 από 2)</vt:lpstr>
      <vt:lpstr>Γιατί μετεγκατάσταση; (2 από 2)</vt:lpstr>
      <vt:lpstr>Τύποι μετεγκατάστασης (1 από 3)</vt:lpstr>
      <vt:lpstr>Τύποι μετεγκατάστασης (2 από 3)</vt:lpstr>
      <vt:lpstr>Τύποι μετεγκατάστασης (3 από 3)</vt:lpstr>
      <vt:lpstr>Μετεγκατάσταση και πόροι (1 από 3)</vt:lpstr>
      <vt:lpstr>Μετεγκατάσταση και πόροι (2 από 3)</vt:lpstr>
      <vt:lpstr>Μετεγκατάσταση και πόροι (3 από 3)</vt:lpstr>
      <vt:lpstr>Υλοποίηση μετεγκατάστασης</vt:lpstr>
      <vt:lpstr>Ελεγχόμενη μετεγκατάσταση (1 από 3)</vt:lpstr>
      <vt:lpstr>Ελεγχόμενη μετεγκατάσταση (2 από 3)</vt:lpstr>
      <vt:lpstr>Ελεγχόμενη μετεγκατάσταση (3 από 3)</vt:lpstr>
      <vt:lpstr>Εικονικές μηχανές (1 από 6)</vt:lpstr>
      <vt:lpstr>Εικονικές μηχανές (2 από 6)</vt:lpstr>
      <vt:lpstr>Εικονικές μηχανές (3 από 6)</vt:lpstr>
      <vt:lpstr>Εικονικές μηχανές (4 από 6)</vt:lpstr>
      <vt:lpstr>Εικονικές μηχανές (5 από 6)</vt:lpstr>
      <vt:lpstr>Εικονικές μηχανές (6 από 6)</vt:lpstr>
      <vt:lpstr>Συστήματα πρακτόρων (1 από 7)</vt:lpstr>
      <vt:lpstr>Συστήματα πρακτόρων (2 από 7)</vt:lpstr>
      <vt:lpstr>Συστήματα πρακτόρων (3 από 7)</vt:lpstr>
      <vt:lpstr>Συστήματα πρακτόρων (4 από 7)</vt:lpstr>
      <vt:lpstr>Συστήματα πρακτόρων (5 από 7)</vt:lpstr>
      <vt:lpstr>Συστήματα πρακτόρων (6 από 7)</vt:lpstr>
      <vt:lpstr>Συστήματα πρακτόρων (7 από 7)</vt:lpstr>
      <vt:lpstr>Τέλος Ενότητας #10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Κατανομή φόρτου</dc:title>
  <dc:subject>Κινητά και Διάχυτα Συστήματα</dc:subject>
  <dc:creator>Γεώργιος Ξυλωμένος</dc:creator>
  <cp:keywords>Καταμερισμός φόρτου; εξισσορόπηση φόρτου; μετεγκατάσταση κώδικα</cp:keywords>
  <cp:lastModifiedBy>George Xylomenos</cp:lastModifiedBy>
  <cp:revision>360</cp:revision>
  <cp:lastPrinted>2014-02-16T13:16:25Z</cp:lastPrinted>
  <dcterms:created xsi:type="dcterms:W3CDTF">2012-09-06T09:03:05Z</dcterms:created>
  <dcterms:modified xsi:type="dcterms:W3CDTF">2015-03-29T21:21:15Z</dcterms:modified>
</cp:coreProperties>
</file>