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31"/>
  </p:notesMasterIdLst>
  <p:sldIdLst>
    <p:sldId id="293" r:id="rId4"/>
    <p:sldId id="294" r:id="rId5"/>
    <p:sldId id="295" r:id="rId6"/>
    <p:sldId id="297" r:id="rId7"/>
    <p:sldId id="258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299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72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17A47-BA6F-497E-8EC7-01D3C9F79818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8AABD-1255-496D-BA10-87FFD84197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03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02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6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25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4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5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1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76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21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88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62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77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6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8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6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3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18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0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5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2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7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3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9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1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2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7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219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182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7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44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93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0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518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474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80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7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0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6630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2378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175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616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549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9184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207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31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0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6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6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48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53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5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52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492758" y="2411017"/>
            <a:ext cx="5830974" cy="1316831"/>
          </a:xfrm>
        </p:spPr>
        <p:txBody>
          <a:bodyPr>
            <a:normAutofit fontScale="90000"/>
          </a:bodyPr>
          <a:lstStyle/>
          <a:p>
            <a:r>
              <a:rPr lang="en-US" altLang="el-GR" kern="0" dirty="0" smtClean="0"/>
              <a:t/>
            </a:r>
            <a:br>
              <a:rPr lang="en-US" altLang="el-GR" kern="0" dirty="0" smtClean="0"/>
            </a:br>
            <a:r>
              <a:rPr lang="el-GR" altLang="el-GR" kern="0" dirty="0" smtClean="0"/>
              <a:t>Διοίκηση Απόδοσης</a:t>
            </a:r>
            <a:br>
              <a:rPr lang="el-GR" altLang="el-GR" kern="0" dirty="0" smtClean="0"/>
            </a:br>
            <a:r>
              <a:rPr lang="el-GR" altLang="el-GR" kern="0" dirty="0" smtClean="0"/>
              <a:t>Επιχειρηματικών Διαδικασιών</a:t>
            </a:r>
            <a:r>
              <a:rPr lang="el-GR" altLang="el-GR" kern="0" dirty="0"/>
              <a:t/>
            </a:r>
            <a:br>
              <a:rPr lang="el-GR" altLang="el-GR" kern="0" dirty="0"/>
            </a:br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5417517"/>
            <a:ext cx="1151573" cy="402908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893" y="5234270"/>
            <a:ext cx="3232717" cy="769405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2567502" y="3727848"/>
            <a:ext cx="5832648" cy="1314450"/>
          </a:xfrm>
        </p:spPr>
        <p:txBody>
          <a:bodyPr>
            <a:noAutofit/>
          </a:bodyPr>
          <a:lstStyle/>
          <a:p>
            <a:pPr algn="l"/>
            <a:r>
              <a:rPr lang="el-GR" sz="2000" b="1" dirty="0" smtClean="0"/>
              <a:t>Ενότητα </a:t>
            </a:r>
            <a:r>
              <a:rPr lang="el-GR" sz="2000" b="1" dirty="0" smtClean="0"/>
              <a:t>#</a:t>
            </a:r>
            <a:r>
              <a:rPr lang="en-US" sz="2000" b="1" dirty="0"/>
              <a:t>4</a:t>
            </a:r>
            <a:r>
              <a:rPr lang="el-GR" sz="2000" b="1" dirty="0" smtClean="0"/>
              <a:t>:</a:t>
            </a:r>
            <a:r>
              <a:rPr lang="en-US" sz="2000" b="1" dirty="0" smtClean="0"/>
              <a:t> </a:t>
            </a:r>
            <a:r>
              <a:rPr lang="en-US" sz="2000" dirty="0" smtClean="0"/>
              <a:t>Core </a:t>
            </a:r>
            <a:r>
              <a:rPr lang="en-US" sz="2000" dirty="0"/>
              <a:t>Competencies, Core Processes,</a:t>
            </a:r>
          </a:p>
          <a:p>
            <a:pPr algn="l"/>
            <a:r>
              <a:rPr lang="en-US" sz="2000" dirty="0"/>
              <a:t>Balanced Scorecard and </a:t>
            </a:r>
            <a:r>
              <a:rPr lang="en-US" sz="2000" dirty="0" smtClean="0"/>
              <a:t>6Sigma</a:t>
            </a:r>
          </a:p>
          <a:p>
            <a:pPr algn="l"/>
            <a:r>
              <a:rPr lang="el-GR" sz="2000" b="1" dirty="0" smtClean="0"/>
              <a:t>Διδάσκων</a:t>
            </a:r>
            <a:r>
              <a:rPr lang="el-GR" sz="2000" b="1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Αγγελική </a:t>
            </a:r>
            <a:r>
              <a:rPr lang="el-GR" sz="2000" dirty="0" err="1" smtClean="0"/>
              <a:t>Πουλυμενάκου</a:t>
            </a:r>
            <a:endParaRPr lang="en-US" sz="2000" dirty="0" smtClean="0"/>
          </a:p>
          <a:p>
            <a:pPr algn="l"/>
            <a:r>
              <a:rPr lang="el-GR" sz="2000" b="1" dirty="0" smtClean="0"/>
              <a:t>Τμήμα: </a:t>
            </a:r>
            <a:r>
              <a:rPr lang="el-GR" sz="2000" dirty="0" smtClean="0"/>
              <a:t>Διοικητικής Επιστήμης και Τεχνολογίας</a:t>
            </a:r>
          </a:p>
        </p:txBody>
      </p:sp>
    </p:spTree>
    <p:extLst>
      <p:ext uri="{BB962C8B-B14F-4D97-AF65-F5344CB8AC3E}">
        <p14:creationId xmlns:p14="http://schemas.microsoft.com/office/powerpoint/2010/main" val="27987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What is Balanced Scorecard ?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l-GR" sz="1050"/>
          </a:p>
        </p:txBody>
      </p:sp>
      <p:sp>
        <p:nvSpPr>
          <p:cNvPr id="3" name="Ορθογώνιο 2"/>
          <p:cNvSpPr/>
          <p:nvPr/>
        </p:nvSpPr>
        <p:spPr>
          <a:xfrm>
            <a:off x="802257" y="1690689"/>
            <a:ext cx="725481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Balanced Scorecard </a:t>
            </a:r>
            <a:r>
              <a:rPr lang="en-US" sz="2000" dirty="0"/>
              <a:t>is a strategic planning </a:t>
            </a:r>
            <a:r>
              <a:rPr lang="en-US" sz="2000" dirty="0" smtClean="0"/>
              <a:t>and management </a:t>
            </a:r>
            <a:r>
              <a:rPr lang="en-US" sz="2000" dirty="0"/>
              <a:t>system used to align business activities to </a:t>
            </a:r>
            <a:r>
              <a:rPr lang="en-US" sz="2000" dirty="0" smtClean="0"/>
              <a:t>the vision </a:t>
            </a:r>
            <a:r>
              <a:rPr lang="en-US" sz="2000" dirty="0"/>
              <a:t>and strategy of the organization by </a:t>
            </a:r>
            <a:r>
              <a:rPr lang="en-US" sz="2000" dirty="0" smtClean="0"/>
              <a:t>monitoring performance </a:t>
            </a:r>
            <a:r>
              <a:rPr lang="en-US" sz="2000" dirty="0"/>
              <a:t>against strategic goals.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Kaplan </a:t>
            </a:r>
            <a:r>
              <a:rPr lang="en-US" sz="2000" dirty="0"/>
              <a:t>&amp; Norton proposed a Balanced Scorecard that considered four types of measures:</a:t>
            </a:r>
          </a:p>
          <a:p>
            <a:r>
              <a:rPr lang="en-US" sz="2000" b="1" dirty="0"/>
              <a:t>Financial Measures: </a:t>
            </a:r>
            <a:r>
              <a:rPr lang="en-US" sz="2000" dirty="0"/>
              <a:t>how do we look to shareholders?</a:t>
            </a:r>
          </a:p>
          <a:p>
            <a:r>
              <a:rPr lang="en-US" sz="2000" b="1" dirty="0"/>
              <a:t>Internal business measures: </a:t>
            </a:r>
            <a:r>
              <a:rPr lang="en-US" sz="2000" dirty="0"/>
              <a:t>what must we excel at?</a:t>
            </a:r>
          </a:p>
          <a:p>
            <a:r>
              <a:rPr lang="en-US" sz="2000" b="1" dirty="0"/>
              <a:t>Innovation and learning measures: </a:t>
            </a:r>
            <a:r>
              <a:rPr lang="en-US" sz="2000" dirty="0"/>
              <a:t>can we </a:t>
            </a:r>
            <a:r>
              <a:rPr lang="en-US" sz="2000" dirty="0" smtClean="0"/>
              <a:t>continue to </a:t>
            </a:r>
            <a:r>
              <a:rPr lang="en-US" sz="2000" dirty="0"/>
              <a:t>improve and create value?</a:t>
            </a:r>
          </a:p>
          <a:p>
            <a:r>
              <a:rPr lang="en-US" sz="2000" b="1" dirty="0"/>
              <a:t>Customer measures: </a:t>
            </a:r>
            <a:r>
              <a:rPr lang="en-US" sz="2000" dirty="0"/>
              <a:t>how do customers see us?</a:t>
            </a:r>
          </a:p>
          <a:p>
            <a:endParaRPr lang="en-US" dirty="0" smtClean="0"/>
          </a:p>
          <a:p>
            <a:r>
              <a:rPr lang="en-US" sz="1400" dirty="0" smtClean="0"/>
              <a:t>Source</a:t>
            </a:r>
            <a:r>
              <a:rPr lang="en-US" sz="1400" dirty="0"/>
              <a:t>: Business Process Change. A Guide for Business Managers and BPM and Six Sigma Professionals, p.115. Second</a:t>
            </a:r>
          </a:p>
          <a:p>
            <a:r>
              <a:rPr lang="en-US" sz="1400" dirty="0"/>
              <a:t>edition, by Paul Harmon (Foreword by Tom Davenport), DBA Business Process Trends, 2007 Elsevier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10668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Balanced Scorecard Framework (Kaplan &amp; Norton)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l-GR" sz="105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731622" y="1690689"/>
            <a:ext cx="5307532" cy="3970363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731622" y="5685536"/>
            <a:ext cx="64065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Summary of the Balanced Scorecard Concepts .doc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06845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164" y="5000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Balanced Scorecard </a:t>
            </a:r>
            <a:r>
              <a:rPr lang="en-US" sz="4000" b="1" dirty="0" smtClean="0">
                <a:latin typeface="+mn-lt"/>
              </a:rPr>
              <a:t>: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>
                <a:latin typeface="+mn-lt"/>
              </a:rPr>
              <a:t>Generic View</a:t>
            </a:r>
            <a:endParaRPr lang="el-GR" sz="40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025" y="1923350"/>
            <a:ext cx="5640625" cy="3303839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846025" y="5340023"/>
            <a:ext cx="6868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 : Process Re-engineering, Organizational Change and Performance Improvement, by Dutta S. and Manzoni </a:t>
            </a:r>
            <a:r>
              <a:rPr lang="en-US" sz="1400" dirty="0" smtClean="0"/>
              <a:t>J-F, McGraw-Hill </a:t>
            </a:r>
            <a:r>
              <a:rPr lang="en-US" sz="1400" dirty="0"/>
              <a:t>International (UK), 1999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135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Balanced Scorecard levels </a:t>
            </a:r>
            <a:r>
              <a:rPr lang="en-US" altLang="en-US" sz="4000" b="1" dirty="0" smtClean="0">
                <a:latin typeface="+mn-lt"/>
              </a:rPr>
              <a:t>1/2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l-GR" sz="105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28" y="1560708"/>
            <a:ext cx="6638543" cy="3736584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499616" y="5358067"/>
            <a:ext cx="694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 : Process Re-engineering, Organizational Change and Performance Improvement, by Dutta S. and Manzoni </a:t>
            </a:r>
            <a:r>
              <a:rPr lang="en-US" sz="1400" dirty="0" smtClean="0"/>
              <a:t>J-F, McGraw-Hill </a:t>
            </a:r>
            <a:r>
              <a:rPr lang="en-US" sz="1400" dirty="0"/>
              <a:t>International (UK), 1999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72252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02" y="39527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Balanced Scorecard levels 2(2)</a:t>
            </a:r>
            <a:endParaRPr lang="el-GR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5" y="1720840"/>
            <a:ext cx="7112461" cy="3784642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316736" y="5505482"/>
            <a:ext cx="7198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 : Process Re-engineering, Organizational Change and Performance Improvement, by Dutta S. and Manzoni </a:t>
            </a:r>
            <a:r>
              <a:rPr lang="en-US" sz="1400" dirty="0" smtClean="0"/>
              <a:t>J-F, McGraw-Hill </a:t>
            </a:r>
            <a:r>
              <a:rPr lang="en-US" sz="1400" dirty="0"/>
              <a:t>International (UK), 1999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4152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Balanced Scorecard : </a:t>
            </a:r>
            <a:r>
              <a:rPr lang="en-US" altLang="en-US" sz="4000" b="1" dirty="0" smtClean="0">
                <a:latin typeface="+mn-lt"/>
              </a:rPr>
              <a:t/>
            </a:r>
            <a:br>
              <a:rPr lang="en-US" altLang="en-US" sz="4000" b="1" dirty="0" smtClean="0">
                <a:latin typeface="+mn-lt"/>
              </a:rPr>
            </a:br>
            <a:r>
              <a:rPr lang="en-US" altLang="en-US" sz="4000" b="1" dirty="0" smtClean="0">
                <a:latin typeface="+mn-lt"/>
              </a:rPr>
              <a:t>Linkages </a:t>
            </a:r>
            <a:r>
              <a:rPr lang="en-US" altLang="en-US" sz="4000" b="1" dirty="0">
                <a:latin typeface="+mn-lt"/>
              </a:rPr>
              <a:t>among aspects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l-GR" sz="105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039" y="1590105"/>
            <a:ext cx="3173713" cy="3902565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286000" y="5416588"/>
            <a:ext cx="5980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 : Process Re-engineering, Organizational Change and Performance Improvement, by Dutta S. and Manzoni J-F,</a:t>
            </a:r>
          </a:p>
          <a:p>
            <a:r>
              <a:rPr lang="en-US" sz="1400" dirty="0"/>
              <a:t>McGraw-Hill International (UK), 1999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594849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 smtClean="0">
                <a:latin typeface="+mn-lt"/>
              </a:rPr>
              <a:t>A </a:t>
            </a:r>
            <a:r>
              <a:rPr lang="en-US" altLang="en-US" sz="4000" b="1" dirty="0">
                <a:latin typeface="+mn-lt"/>
              </a:rPr>
              <a:t>Balanced Scorecard example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l-GR" sz="105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456727" y="1599800"/>
            <a:ext cx="6450001" cy="43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6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Balanced Scorecard Strategy Map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l-GR" sz="105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532963" y="1499830"/>
            <a:ext cx="6575246" cy="43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25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164" y="5000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Department Level Scorecard Example</a:t>
            </a:r>
            <a:endParaRPr lang="el-GR" sz="40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736459" y="1825625"/>
            <a:ext cx="6035035" cy="39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The Balanced Scorecard approach to strategy (Kaplan &amp; Norton)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l-GR" sz="105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1690689"/>
            <a:ext cx="6693408" cy="4140445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667637" y="5767369"/>
            <a:ext cx="6229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Business Process Change. A Guide for Business Managers and BPM and Six Sigma Professionals, Second edition, </a:t>
            </a:r>
            <a:r>
              <a:rPr lang="en-US" sz="1400" dirty="0" smtClean="0"/>
              <a:t>by Paul </a:t>
            </a:r>
            <a:r>
              <a:rPr lang="en-US" sz="1400" dirty="0"/>
              <a:t>Harmon (Foreword by Tom Davenport), DBA Business Process Trends, 2007 Elsevier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13149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862827"/>
            <a:ext cx="6172200" cy="3394472"/>
          </a:xfrm>
        </p:spPr>
        <p:txBody>
          <a:bodyPr>
            <a:normAutofit/>
          </a:bodyPr>
          <a:lstStyle/>
          <a:p>
            <a:r>
              <a:rPr lang="el-GR" sz="18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1800" dirty="0"/>
          </a:p>
          <a:p>
            <a:r>
              <a:rPr lang="el-GR" sz="1800" dirty="0"/>
              <a:t>Το έργο «</a:t>
            </a:r>
            <a:r>
              <a:rPr lang="el-GR" sz="1800" b="1" dirty="0"/>
              <a:t>Ανοικτά Ακαδημαϊκά Μαθήματα στο Οικονομικό Πανεπιστήμιο Αθηνών</a:t>
            </a:r>
            <a:r>
              <a:rPr lang="el-GR" sz="18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18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234" y="4648548"/>
            <a:ext cx="4860036" cy="115671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02" y="39527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Balanced Scorecard 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(</a:t>
            </a:r>
            <a:r>
              <a:rPr lang="en-US" b="1" dirty="0" err="1">
                <a:latin typeface="+mn-lt"/>
              </a:rPr>
              <a:t>Tatikonda</a:t>
            </a:r>
            <a:r>
              <a:rPr lang="en-US" b="1" dirty="0">
                <a:latin typeface="+mn-lt"/>
              </a:rPr>
              <a:t> &amp; </a:t>
            </a:r>
            <a:r>
              <a:rPr lang="en-US" b="1" dirty="0" err="1">
                <a:latin typeface="+mn-lt"/>
              </a:rPr>
              <a:t>Tatikonda</a:t>
            </a:r>
            <a:r>
              <a:rPr lang="en-US" b="1" dirty="0">
                <a:latin typeface="+mn-lt"/>
              </a:rPr>
              <a:t>)</a:t>
            </a:r>
            <a:endParaRPr lang="el-GR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261112" y="2077023"/>
            <a:ext cx="5227824" cy="39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Balanced Scorecard - Generic Measurements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9325" y="6464808"/>
            <a:ext cx="20574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l-GR" sz="105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876555" y="1813510"/>
            <a:ext cx="7850170" cy="47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38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altLang="en-US" sz="4000" b="1" dirty="0">
                <a:latin typeface="+mn-lt"/>
              </a:rPr>
              <a:t>6σ: </a:t>
            </a:r>
            <a:r>
              <a:rPr lang="en-US" altLang="en-US" sz="4000" b="1" dirty="0">
                <a:latin typeface="+mn-lt"/>
              </a:rPr>
              <a:t>definition and methods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l-GR" sz="105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929384" y="1994768"/>
            <a:ext cx="5733288" cy="4544145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697354" y="1546466"/>
            <a:ext cx="6495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6σ is a set of techniques and tools for process improvement</a:t>
            </a:r>
          </a:p>
          <a:p>
            <a:r>
              <a:rPr lang="en-US" sz="2000" dirty="0"/>
              <a:t>(Motorola 1986, General Electric 1995)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05042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altLang="en-US" sz="4000" b="1" dirty="0">
                <a:latin typeface="+mn-lt"/>
              </a:rPr>
              <a:t>6σ </a:t>
            </a:r>
            <a:r>
              <a:rPr lang="en-US" altLang="en-US" sz="4000" b="1" dirty="0">
                <a:latin typeface="+mn-lt"/>
              </a:rPr>
              <a:t>methodology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l-GR" sz="105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323971" y="1599800"/>
            <a:ext cx="7271389" cy="466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27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b="1" dirty="0">
                <a:latin typeface="+mn-lt"/>
              </a:rPr>
              <a:t>An overview of a Six Sigma Project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l-GR" sz="105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79" y="1580961"/>
            <a:ext cx="6848857" cy="3461439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440179" y="5188704"/>
            <a:ext cx="6620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Business Process Change. A Guide for Business Managers and BPM and Six Sigma Professionals, p.115. </a:t>
            </a:r>
            <a:r>
              <a:rPr lang="en-US" sz="1400" dirty="0" smtClean="0"/>
              <a:t>Second edition</a:t>
            </a:r>
            <a:r>
              <a:rPr lang="en-US" sz="1400" dirty="0"/>
              <a:t>, by Paul Harmon (Foreword by Tom Davenport), DBA Business Process Trends, 2007 Elsevier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674069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164" y="5000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Six Sigma improvement process management philosophy</a:t>
            </a:r>
            <a:endParaRPr lang="el-GR" sz="40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592" y="1640533"/>
            <a:ext cx="7077456" cy="4074467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380744" y="5655142"/>
            <a:ext cx="7134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Business Process management maturity model and six sigma: an integrated approach for easier networking by </a:t>
            </a:r>
            <a:r>
              <a:rPr lang="en-US" sz="1400" dirty="0" err="1"/>
              <a:t>Marija</a:t>
            </a:r>
            <a:r>
              <a:rPr lang="en-US" sz="1400" dirty="0"/>
              <a:t> </a:t>
            </a:r>
            <a:r>
              <a:rPr lang="en-US" sz="1400" dirty="0" err="1"/>
              <a:t>Andjelkovic</a:t>
            </a:r>
            <a:r>
              <a:rPr lang="en-US" sz="1400" dirty="0"/>
              <a:t> </a:t>
            </a:r>
            <a:r>
              <a:rPr lang="en-US" sz="1400" dirty="0" err="1"/>
              <a:t>Pesic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743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Process improvement </a:t>
            </a:r>
            <a:r>
              <a:rPr lang="en-US" altLang="en-US" sz="4000" b="1" dirty="0" smtClean="0">
                <a:latin typeface="+mn-lt"/>
              </a:rPr>
              <a:t/>
            </a:r>
            <a:br>
              <a:rPr lang="en-US" altLang="en-US" sz="4000" b="1" dirty="0" smtClean="0">
                <a:latin typeface="+mn-lt"/>
              </a:rPr>
            </a:br>
            <a:r>
              <a:rPr lang="en-US" altLang="en-US" sz="4000" b="1" dirty="0" smtClean="0">
                <a:latin typeface="+mn-lt"/>
              </a:rPr>
              <a:t>and </a:t>
            </a:r>
            <a:r>
              <a:rPr lang="en-US" altLang="en-US" sz="4000" b="1" dirty="0">
                <a:latin typeface="+mn-lt"/>
              </a:rPr>
              <a:t>process reengineering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l-GR" sz="105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49" y="1794174"/>
            <a:ext cx="6269401" cy="41109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719072" y="5800249"/>
            <a:ext cx="7269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 : Process Re-engineering, Organizational Change and Performance Improvement, by Dutta S. and Manzoni </a:t>
            </a:r>
            <a:r>
              <a:rPr lang="en-US" sz="1400" dirty="0" smtClean="0"/>
              <a:t>J-F, McGraw-Hill </a:t>
            </a:r>
            <a:r>
              <a:rPr lang="en-US" sz="1400" dirty="0"/>
              <a:t>International (UK), 1999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73079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94944" y="2536983"/>
            <a:ext cx="7772400" cy="119168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l-GR" sz="3600" dirty="0"/>
              <a:t>Τέλος Ενότητας  </a:t>
            </a:r>
            <a:r>
              <a:rPr lang="el-GR" sz="3600" dirty="0" smtClean="0"/>
              <a:t>#</a:t>
            </a:r>
            <a:r>
              <a:rPr lang="en-US" sz="3600" dirty="0"/>
              <a:t>4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l-GR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l-GR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el-GR" sz="3200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1049328" y="3473646"/>
            <a:ext cx="7776864" cy="1752600"/>
          </a:xfrm>
        </p:spPr>
        <p:txBody>
          <a:bodyPr>
            <a:normAutofit lnSpcReduction="10000"/>
          </a:bodyPr>
          <a:lstStyle/>
          <a:p>
            <a:r>
              <a:rPr lang="el-GR" sz="2000" b="1" dirty="0"/>
              <a:t>Μάθημα: </a:t>
            </a:r>
            <a:r>
              <a:rPr lang="el-GR" sz="2000" dirty="0" smtClean="0"/>
              <a:t>Διοίκηση Απόδοσης Επιχειρηματικών Διαδικασιών</a:t>
            </a:r>
          </a:p>
          <a:p>
            <a:r>
              <a:rPr lang="el-GR" sz="2000" b="1" dirty="0" smtClean="0"/>
              <a:t>Ενότητα #</a:t>
            </a:r>
            <a:r>
              <a:rPr lang="en-US" sz="2000" b="1" dirty="0" smtClean="0"/>
              <a:t>3</a:t>
            </a:r>
            <a:r>
              <a:rPr lang="el-GR" sz="2000" b="1" dirty="0" smtClean="0"/>
              <a:t>: </a:t>
            </a:r>
            <a:r>
              <a:rPr lang="en-US" sz="2000" dirty="0"/>
              <a:t>Core Competencies, Core Processes,</a:t>
            </a:r>
          </a:p>
          <a:p>
            <a:r>
              <a:rPr lang="en-US" sz="2000" dirty="0"/>
              <a:t>Balanced Scorecard and 6Sigma</a:t>
            </a:r>
          </a:p>
          <a:p>
            <a:r>
              <a:rPr lang="el-GR" sz="2000" b="1" dirty="0" smtClean="0"/>
              <a:t>Διδάσκων</a:t>
            </a:r>
            <a:r>
              <a:rPr lang="el-GR" sz="2000" b="1" dirty="0" smtClean="0"/>
              <a:t>: </a:t>
            </a:r>
            <a:r>
              <a:rPr lang="el-GR" sz="2000" dirty="0" smtClean="0"/>
              <a:t>Αγγελική </a:t>
            </a:r>
            <a:r>
              <a:rPr lang="el-GR" sz="2000" dirty="0" err="1" smtClean="0"/>
              <a:t>Πουλυμενάκου</a:t>
            </a:r>
            <a:endParaRPr lang="en-US" sz="2000" dirty="0" smtClean="0"/>
          </a:p>
          <a:p>
            <a:r>
              <a:rPr lang="el-GR" sz="2000" b="1" dirty="0" smtClean="0"/>
              <a:t>Τμήμα: </a:t>
            </a:r>
            <a:r>
              <a:rPr lang="el-GR" sz="2000" dirty="0" smtClean="0"/>
              <a:t>Διοικητικής Επιστήμης και Τεχνολογίας</a:t>
            </a:r>
            <a:endParaRPr lang="el-GR" sz="2000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5435722"/>
            <a:ext cx="1151573" cy="402908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9327" y="5252474"/>
            <a:ext cx="3232717" cy="769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5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100" dirty="0"/>
              <a:t>Το παρόν εκπαιδευτικό υλικό υπόκειται σε</a:t>
            </a:r>
            <a:r>
              <a:rPr lang="en-US" sz="2100" dirty="0"/>
              <a:t> </a:t>
            </a:r>
            <a:r>
              <a:rPr lang="el-GR" sz="2100" dirty="0"/>
              <a:t>άδειες χρήσης </a:t>
            </a:r>
            <a:r>
              <a:rPr lang="en-US" sz="2100" dirty="0"/>
              <a:t>Creative Commons. </a:t>
            </a:r>
            <a:endParaRPr lang="el-GR" sz="2100" dirty="0"/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12976"/>
            <a:ext cx="2303145" cy="8058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Core Competencies of a corporation</a:t>
            </a:r>
            <a:endParaRPr lang="el-GR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57200" y="1589060"/>
            <a:ext cx="84970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unique ability that a company acquires from its founders </a:t>
            </a:r>
            <a:r>
              <a:rPr lang="en-US" sz="2000" dirty="0" smtClean="0"/>
              <a:t>or develops </a:t>
            </a:r>
            <a:r>
              <a:rPr lang="en-US" sz="2000" dirty="0"/>
              <a:t>and that cannot be easily imitated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b="1" dirty="0"/>
              <a:t>Core competencies </a:t>
            </a:r>
            <a:r>
              <a:rPr lang="en-US" sz="2000" dirty="0"/>
              <a:t>are what give a company one or </a:t>
            </a:r>
            <a:r>
              <a:rPr lang="en-US" sz="2000" dirty="0" smtClean="0"/>
              <a:t>more competitive </a:t>
            </a:r>
            <a:r>
              <a:rPr lang="en-US" sz="2000" dirty="0"/>
              <a:t>advantages, in creating and delivering value to </a:t>
            </a:r>
            <a:r>
              <a:rPr lang="en-US" sz="2000" dirty="0" smtClean="0"/>
              <a:t>its customers </a:t>
            </a:r>
            <a:r>
              <a:rPr lang="en-US" sz="2000" dirty="0"/>
              <a:t>in its chosen field. Also called </a:t>
            </a:r>
            <a:r>
              <a:rPr lang="en-US" sz="2000" b="1" dirty="0"/>
              <a:t>core capabilities </a:t>
            </a:r>
            <a:r>
              <a:rPr lang="en-US" sz="2000" dirty="0" smtClean="0"/>
              <a:t>or </a:t>
            </a:r>
            <a:r>
              <a:rPr lang="en-US" sz="2000" b="1" dirty="0" smtClean="0"/>
              <a:t>distinctive </a:t>
            </a:r>
            <a:r>
              <a:rPr lang="en-US" sz="2000" b="1" dirty="0"/>
              <a:t>competencies. </a:t>
            </a:r>
            <a:r>
              <a:rPr lang="en-US" sz="2000" dirty="0"/>
              <a:t>(www.businessdictionary.com)</a:t>
            </a:r>
          </a:p>
          <a:p>
            <a:endParaRPr lang="en-US" sz="2000" dirty="0" smtClean="0"/>
          </a:p>
          <a:p>
            <a:r>
              <a:rPr lang="en-US" sz="2000" dirty="0" smtClean="0"/>
              <a:t>Most </a:t>
            </a:r>
            <a:r>
              <a:rPr lang="en-US" sz="2000" dirty="0"/>
              <a:t>significant value creating skills within the company</a:t>
            </a:r>
          </a:p>
          <a:p>
            <a:endParaRPr lang="en-US" sz="2000" dirty="0" smtClean="0"/>
          </a:p>
          <a:p>
            <a:r>
              <a:rPr lang="en-US" sz="2000" dirty="0" smtClean="0"/>
              <a:t>Key </a:t>
            </a:r>
            <a:r>
              <a:rPr lang="en-US" sz="2000" dirty="0"/>
              <a:t>areas of expertise</a:t>
            </a:r>
          </a:p>
          <a:p>
            <a:endParaRPr lang="en-US" sz="2000" dirty="0" smtClean="0"/>
          </a:p>
          <a:p>
            <a:r>
              <a:rPr lang="en-US" sz="2000" dirty="0" smtClean="0"/>
              <a:t>Distinctive </a:t>
            </a:r>
            <a:r>
              <a:rPr lang="en-US" sz="2000" dirty="0"/>
              <a:t>to the company and critical for its long-term growth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32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92552" y="112143"/>
            <a:ext cx="7886700" cy="1325563"/>
          </a:xfrm>
        </p:spPr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From core competencies </a:t>
            </a:r>
            <a:r>
              <a:rPr lang="en-US" altLang="en-US" b="1" dirty="0" smtClean="0">
                <a:latin typeface="+mn-lt"/>
              </a:rPr>
              <a:t/>
            </a:r>
            <a:br>
              <a:rPr lang="en-US" altLang="en-US" b="1" dirty="0" smtClean="0">
                <a:latin typeface="+mn-lt"/>
              </a:rPr>
            </a:br>
            <a:r>
              <a:rPr lang="en-US" altLang="en-US" b="1" dirty="0" smtClean="0">
                <a:latin typeface="+mn-lt"/>
              </a:rPr>
              <a:t>to </a:t>
            </a:r>
            <a:r>
              <a:rPr lang="en-US" altLang="en-US" b="1" dirty="0">
                <a:latin typeface="+mn-lt"/>
              </a:rPr>
              <a:t>core products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l-GR" sz="105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99" y="1400825"/>
            <a:ext cx="6630601" cy="5005134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669211" y="6277303"/>
            <a:ext cx="6133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 : The core competence of the corporation, by </a:t>
            </a:r>
            <a:r>
              <a:rPr lang="en-US" sz="1400" dirty="0" err="1"/>
              <a:t>Prahalad</a:t>
            </a:r>
            <a:r>
              <a:rPr lang="en-US" sz="1400" dirty="0"/>
              <a:t> C.K. &amp; Hamel G., Harvard Business Review, 2003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87862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164" y="5000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From core competencies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to core products</a:t>
            </a:r>
            <a:endParaRPr lang="el-GR" sz="40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815940" y="2063513"/>
            <a:ext cx="81864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•</a:t>
            </a:r>
            <a:r>
              <a:rPr lang="en-US" sz="2000" dirty="0"/>
              <a:t>Clarify core competencies</a:t>
            </a:r>
          </a:p>
          <a:p>
            <a:r>
              <a:rPr lang="en-US" sz="2000" dirty="0" smtClean="0"/>
              <a:t> - Articulate </a:t>
            </a:r>
            <a:r>
              <a:rPr lang="en-US" sz="2000" dirty="0"/>
              <a:t>a strategic intent</a:t>
            </a:r>
          </a:p>
          <a:p>
            <a:r>
              <a:rPr lang="en-US" sz="2000" dirty="0" smtClean="0"/>
              <a:t> - Identify </a:t>
            </a:r>
            <a:r>
              <a:rPr lang="en-US" sz="2000" dirty="0"/>
              <a:t>core competencies</a:t>
            </a:r>
          </a:p>
          <a:p>
            <a:r>
              <a:rPr lang="en-US" sz="2000" dirty="0"/>
              <a:t>•Build core competencies</a:t>
            </a:r>
          </a:p>
          <a:p>
            <a:r>
              <a:rPr lang="en-US" sz="2000" dirty="0" smtClean="0"/>
              <a:t>- Invest </a:t>
            </a:r>
            <a:r>
              <a:rPr lang="en-US" sz="2000" dirty="0"/>
              <a:t>in needed technologies</a:t>
            </a:r>
          </a:p>
          <a:p>
            <a:r>
              <a:rPr lang="en-US" sz="2000" dirty="0" smtClean="0"/>
              <a:t>- Infuse </a:t>
            </a:r>
            <a:r>
              <a:rPr lang="en-US" sz="2000" dirty="0"/>
              <a:t>resources </a:t>
            </a:r>
            <a:r>
              <a:rPr lang="en-US" sz="2000" dirty="0" smtClean="0"/>
              <a:t>throughout business </a:t>
            </a:r>
            <a:r>
              <a:rPr lang="en-US" sz="2000" dirty="0"/>
              <a:t>units</a:t>
            </a:r>
          </a:p>
          <a:p>
            <a:r>
              <a:rPr lang="en-US" sz="2000" dirty="0" smtClean="0"/>
              <a:t>- Forge </a:t>
            </a:r>
            <a:r>
              <a:rPr lang="en-US" sz="2000" dirty="0"/>
              <a:t>strategic alliances</a:t>
            </a:r>
          </a:p>
          <a:p>
            <a:r>
              <a:rPr lang="en-US" sz="2000" dirty="0" smtClean="0"/>
              <a:t>•Cultivate </a:t>
            </a:r>
            <a:r>
              <a:rPr lang="en-US" sz="2000" dirty="0"/>
              <a:t>a core-competency mind-set</a:t>
            </a:r>
          </a:p>
          <a:p>
            <a:r>
              <a:rPr lang="en-US" sz="2000" dirty="0" smtClean="0"/>
              <a:t>- Stop </a:t>
            </a:r>
            <a:r>
              <a:rPr lang="en-US" sz="2000" dirty="0"/>
              <a:t>thinking of business units </a:t>
            </a:r>
            <a:r>
              <a:rPr lang="en-US" sz="2000" dirty="0" smtClean="0"/>
              <a:t>as sacrosanct</a:t>
            </a:r>
            <a:endParaRPr lang="en-US" sz="2000" dirty="0"/>
          </a:p>
          <a:p>
            <a:r>
              <a:rPr lang="en-US" sz="2000" dirty="0" smtClean="0"/>
              <a:t>- Identify </a:t>
            </a:r>
            <a:r>
              <a:rPr lang="en-US" sz="2000" dirty="0"/>
              <a:t>projects and people </a:t>
            </a:r>
            <a:r>
              <a:rPr lang="en-US" sz="2000" dirty="0" smtClean="0"/>
              <a:t>who embody </a:t>
            </a:r>
            <a:r>
              <a:rPr lang="en-US" sz="2000" dirty="0"/>
              <a:t>the firm’s </a:t>
            </a:r>
            <a:r>
              <a:rPr lang="en-US" sz="2000" dirty="0" smtClean="0"/>
              <a:t>core competencies</a:t>
            </a:r>
            <a:endParaRPr lang="en-US" sz="2000" dirty="0"/>
          </a:p>
          <a:p>
            <a:r>
              <a:rPr lang="en-US" sz="2000" dirty="0" smtClean="0"/>
              <a:t>- Gather </a:t>
            </a:r>
            <a:r>
              <a:rPr lang="en-US" sz="2000" dirty="0"/>
              <a:t>managers to identify </a:t>
            </a:r>
            <a:r>
              <a:rPr lang="en-US" sz="2000" dirty="0" err="1" smtClean="0"/>
              <a:t>nextgeneration</a:t>
            </a:r>
            <a:r>
              <a:rPr lang="en-US" sz="2000" dirty="0" smtClean="0"/>
              <a:t> competencies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10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Generic core </a:t>
            </a:r>
            <a:r>
              <a:rPr lang="en-US" altLang="en-US" sz="4000" b="1" dirty="0" smtClean="0">
                <a:latin typeface="+mn-lt"/>
              </a:rPr>
              <a:t>processes</a:t>
            </a:r>
            <a:br>
              <a:rPr lang="en-US" altLang="en-US" sz="4000" b="1" dirty="0" smtClean="0">
                <a:latin typeface="+mn-lt"/>
              </a:rPr>
            </a:br>
            <a:r>
              <a:rPr lang="en-US" altLang="en-US" sz="4000" b="1" dirty="0" smtClean="0">
                <a:latin typeface="+mn-lt"/>
              </a:rPr>
              <a:t> </a:t>
            </a:r>
            <a:r>
              <a:rPr lang="en-US" altLang="en-US" sz="4000" b="1" dirty="0">
                <a:latin typeface="+mn-lt"/>
              </a:rPr>
              <a:t>for an organization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l-GR" sz="105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55" y="2027209"/>
            <a:ext cx="7018255" cy="3001346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896070" y="5365075"/>
            <a:ext cx="7790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 : Process Re-engineering, Organizational Change and Performance Improvement, by Dutta S. and Manzoni </a:t>
            </a:r>
            <a:r>
              <a:rPr lang="en-US" sz="1400" dirty="0" smtClean="0"/>
              <a:t>J-F, McGraw-Hill </a:t>
            </a:r>
            <a:r>
              <a:rPr lang="en-US" sz="1400" dirty="0"/>
              <a:t>International (UK), 1999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94889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Core process map for Xerox</a:t>
            </a:r>
            <a:endParaRPr lang="el-GR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997" y="1690689"/>
            <a:ext cx="6581955" cy="3556013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500997" y="5468483"/>
            <a:ext cx="6581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 </a:t>
            </a:r>
            <a:r>
              <a:rPr lang="en-US" sz="1400" dirty="0"/>
              <a:t>: Process Re-engineering, Organizational Change and Performance Improvement, by Dutta S. and Manzoni </a:t>
            </a:r>
            <a:r>
              <a:rPr lang="en-US" sz="1400" dirty="0" smtClean="0"/>
              <a:t>J-F, McGraw-Hill </a:t>
            </a:r>
            <a:r>
              <a:rPr lang="en-US" sz="1400" dirty="0"/>
              <a:t>International (UK), 1999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196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 smtClean="0">
                <a:latin typeface="+mn-lt"/>
              </a:rPr>
              <a:t>Leveraging </a:t>
            </a:r>
            <a:r>
              <a:rPr lang="en-US" altLang="en-US" sz="4000" b="1" dirty="0">
                <a:latin typeface="+mn-lt"/>
              </a:rPr>
              <a:t>core processes for performance improvement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l-GR" sz="105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82349"/>
            <a:ext cx="5650301" cy="3906109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828800" y="5692028"/>
            <a:ext cx="55209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 : Process Re-engineering, Organizational Change and Performance Improvement, by Dutta S. and Manzoni </a:t>
            </a:r>
            <a:r>
              <a:rPr lang="en-US" sz="1400" dirty="0" smtClean="0"/>
              <a:t>J-F, McGraw-Hill </a:t>
            </a:r>
            <a:r>
              <a:rPr lang="en-US" sz="1400" dirty="0"/>
              <a:t>International (UK), 1999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813563051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896</Words>
  <Application>Microsoft Office PowerPoint</Application>
  <PresentationFormat>Προβολή στην οθόνη (4:3)</PresentationFormat>
  <Paragraphs>123</Paragraphs>
  <Slides>27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1_Θέμα του Office</vt:lpstr>
      <vt:lpstr>2_Θέμα του Office</vt:lpstr>
      <vt:lpstr>Θέμα του Office</vt:lpstr>
      <vt:lpstr> Διοίκηση Απόδοσης Επιχειρηματικών Διαδικασιών </vt:lpstr>
      <vt:lpstr>Χρηματοδότηση</vt:lpstr>
      <vt:lpstr>Άδειες Χρήσης</vt:lpstr>
      <vt:lpstr>Core Competencies of a corporation</vt:lpstr>
      <vt:lpstr>From core competencies  to core products</vt:lpstr>
      <vt:lpstr>From core competencies  to core products</vt:lpstr>
      <vt:lpstr>Generic core processes  for an organization</vt:lpstr>
      <vt:lpstr>Core process map for Xerox</vt:lpstr>
      <vt:lpstr>Leveraging core processes for performance improvement</vt:lpstr>
      <vt:lpstr>What is Balanced Scorecard ?</vt:lpstr>
      <vt:lpstr>Balanced Scorecard Framework (Kaplan &amp; Norton)</vt:lpstr>
      <vt:lpstr>Balanced Scorecard :  Generic View</vt:lpstr>
      <vt:lpstr>Balanced Scorecard levels 1/2</vt:lpstr>
      <vt:lpstr>Balanced Scorecard levels 2(2)</vt:lpstr>
      <vt:lpstr>Balanced Scorecard :  Linkages among aspects</vt:lpstr>
      <vt:lpstr>A Balanced Scorecard example</vt:lpstr>
      <vt:lpstr>Balanced Scorecard Strategy Map</vt:lpstr>
      <vt:lpstr>Department Level Scorecard Example</vt:lpstr>
      <vt:lpstr>The Balanced Scorecard approach to strategy (Kaplan &amp; Norton)</vt:lpstr>
      <vt:lpstr>Balanced Scorecard  (Tatikonda &amp; Tatikonda)</vt:lpstr>
      <vt:lpstr>Balanced Scorecard - Generic Measurements</vt:lpstr>
      <vt:lpstr>6σ: definition and methods</vt:lpstr>
      <vt:lpstr>6σ methodology</vt:lpstr>
      <vt:lpstr>An overview of a Six Sigma Project</vt:lpstr>
      <vt:lpstr>Six Sigma improvement process management philosophy</vt:lpstr>
      <vt:lpstr>Process improvement  and process reengineering</vt:lpstr>
      <vt:lpstr>Τέλος Ενότητας  #4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Christina Polychronaki</dc:creator>
  <cp:lastModifiedBy>Christina Polychronaki</cp:lastModifiedBy>
  <cp:revision>89</cp:revision>
  <dcterms:created xsi:type="dcterms:W3CDTF">2015-09-22T19:30:12Z</dcterms:created>
  <dcterms:modified xsi:type="dcterms:W3CDTF">2015-11-29T19:13:03Z</dcterms:modified>
</cp:coreProperties>
</file>