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55"/>
  </p:notesMasterIdLst>
  <p:sldIdLst>
    <p:sldId id="256" r:id="rId3"/>
    <p:sldId id="259" r:id="rId4"/>
    <p:sldId id="257" r:id="rId5"/>
    <p:sldId id="261" r:id="rId6"/>
    <p:sldId id="414" r:id="rId7"/>
    <p:sldId id="434" r:id="rId8"/>
    <p:sldId id="436" r:id="rId9"/>
    <p:sldId id="462" r:id="rId10"/>
    <p:sldId id="437" r:id="rId11"/>
    <p:sldId id="463" r:id="rId12"/>
    <p:sldId id="438" r:id="rId13"/>
    <p:sldId id="464" r:id="rId14"/>
    <p:sldId id="456" r:id="rId15"/>
    <p:sldId id="467" r:id="rId16"/>
    <p:sldId id="466" r:id="rId17"/>
    <p:sldId id="440" r:id="rId18"/>
    <p:sldId id="465" r:id="rId19"/>
    <p:sldId id="457" r:id="rId20"/>
    <p:sldId id="441" r:id="rId21"/>
    <p:sldId id="468" r:id="rId22"/>
    <p:sldId id="469" r:id="rId23"/>
    <p:sldId id="442" r:id="rId24"/>
    <p:sldId id="479" r:id="rId25"/>
    <p:sldId id="443" r:id="rId26"/>
    <p:sldId id="458" r:id="rId27"/>
    <p:sldId id="444" r:id="rId28"/>
    <p:sldId id="480" r:id="rId29"/>
    <p:sldId id="445" r:id="rId30"/>
    <p:sldId id="470" r:id="rId31"/>
    <p:sldId id="459" r:id="rId32"/>
    <p:sldId id="446" r:id="rId33"/>
    <p:sldId id="471" r:id="rId34"/>
    <p:sldId id="447" r:id="rId35"/>
    <p:sldId id="448" r:id="rId36"/>
    <p:sldId id="472" r:id="rId37"/>
    <p:sldId id="460" r:id="rId38"/>
    <p:sldId id="449" r:id="rId39"/>
    <p:sldId id="473" r:id="rId40"/>
    <p:sldId id="450" r:id="rId41"/>
    <p:sldId id="474" r:id="rId42"/>
    <p:sldId id="451" r:id="rId43"/>
    <p:sldId id="452" r:id="rId44"/>
    <p:sldId id="476" r:id="rId45"/>
    <p:sldId id="453" r:id="rId46"/>
    <p:sldId id="461" r:id="rId47"/>
    <p:sldId id="481" r:id="rId48"/>
    <p:sldId id="454" r:id="rId49"/>
    <p:sldId id="477" r:id="rId50"/>
    <p:sldId id="455" r:id="rId51"/>
    <p:sldId id="478" r:id="rId52"/>
    <p:sldId id="482" r:id="rId53"/>
    <p:sldId id="354" r:id="rId54"/>
  </p:sldIdLst>
  <p:sldSz cx="9144000" cy="6858000" type="screen4x3"/>
  <p:notesSz cx="6858000" cy="9144000"/>
  <p:custDataLst>
    <p:tags r:id="rId5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651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6.xml"/><Relationship Id="rId13" Type="http://schemas.openxmlformats.org/officeDocument/2006/relationships/slide" Target="slides/slide37.xml"/><Relationship Id="rId18" Type="http://schemas.openxmlformats.org/officeDocument/2006/relationships/slide" Target="slides/slide49.xml"/><Relationship Id="rId3" Type="http://schemas.openxmlformats.org/officeDocument/2006/relationships/slide" Target="slides/slide11.xml"/><Relationship Id="rId7" Type="http://schemas.openxmlformats.org/officeDocument/2006/relationships/slide" Target="slides/slide24.xml"/><Relationship Id="rId12" Type="http://schemas.openxmlformats.org/officeDocument/2006/relationships/slide" Target="slides/slide34.xml"/><Relationship Id="rId17" Type="http://schemas.openxmlformats.org/officeDocument/2006/relationships/slide" Target="slides/slide47.xml"/><Relationship Id="rId2" Type="http://schemas.openxmlformats.org/officeDocument/2006/relationships/slide" Target="slides/slide9.xml"/><Relationship Id="rId16" Type="http://schemas.openxmlformats.org/officeDocument/2006/relationships/slide" Target="slides/slide42.xml"/><Relationship Id="rId1" Type="http://schemas.openxmlformats.org/officeDocument/2006/relationships/slide" Target="slides/slide7.xml"/><Relationship Id="rId6" Type="http://schemas.openxmlformats.org/officeDocument/2006/relationships/slide" Target="slides/slide22.xml"/><Relationship Id="rId11" Type="http://schemas.openxmlformats.org/officeDocument/2006/relationships/slide" Target="slides/slide33.xml"/><Relationship Id="rId5" Type="http://schemas.openxmlformats.org/officeDocument/2006/relationships/slide" Target="slides/slide19.xml"/><Relationship Id="rId15" Type="http://schemas.openxmlformats.org/officeDocument/2006/relationships/slide" Target="slides/slide41.xml"/><Relationship Id="rId10" Type="http://schemas.openxmlformats.org/officeDocument/2006/relationships/slide" Target="slides/slide31.xml"/><Relationship Id="rId4" Type="http://schemas.openxmlformats.org/officeDocument/2006/relationships/slide" Target="slides/slide16.xml"/><Relationship Id="rId9" Type="http://schemas.openxmlformats.org/officeDocument/2006/relationships/slide" Target="slides/slide28.xml"/><Relationship Id="rId14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Τεχνολογία Πολυμέσων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22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Δίκτυα </a:t>
            </a:r>
            <a:r>
              <a:rPr lang="en-US" sz="2800" dirty="0" smtClean="0"/>
              <a:t>ATM</a:t>
            </a:r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Εικονικά κυκλώματα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Αναγνωριστικά εικονικών κυκλωμάτων</a:t>
            </a:r>
            <a:r>
              <a:rPr lang="en-US" altLang="el-GR" dirty="0"/>
              <a:t> (VCI)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Κάθε κύκλωμα έχει </a:t>
            </a:r>
            <a:r>
              <a:rPr lang="el-GR" altLang="el-GR" dirty="0" smtClean="0"/>
              <a:t>έναν μοναδικό αριθμό</a:t>
            </a:r>
            <a:endParaRPr lang="el-GR" altLang="el-GR" dirty="0"/>
          </a:p>
          <a:p>
            <a:pPr lvl="2">
              <a:lnSpc>
                <a:spcPct val="90000"/>
              </a:lnSpc>
            </a:pPr>
            <a:r>
              <a:rPr lang="el-GR" altLang="el-GR" dirty="0"/>
              <a:t>Οι αριθμοί αποδίδονται κατά την εγκαθίδρυση</a:t>
            </a:r>
            <a:endParaRPr lang="en-US" altLang="el-GR" dirty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Ο </a:t>
            </a:r>
            <a:r>
              <a:rPr lang="el-GR" altLang="el-GR" dirty="0"/>
              <a:t>αριθμός συνήθως μεταβάλλεται σε κάθε </a:t>
            </a:r>
            <a:r>
              <a:rPr lang="el-GR" altLang="el-GR" dirty="0" smtClean="0"/>
              <a:t>ζεύξη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Εξαρτάται από τη σειρά εγκαθίδρυσης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Εικονικές </a:t>
            </a:r>
            <a:r>
              <a:rPr lang="el-GR" altLang="el-GR" dirty="0"/>
              <a:t>διαδρομές </a:t>
            </a:r>
            <a:r>
              <a:rPr lang="en-US" altLang="el-GR" dirty="0"/>
              <a:t>(VP)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Ομάδες εικονικών κυκλωμάτων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Ίδια δρομολόγηση για όλη την ομάδα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Χρησιμοποιούν το ίδιο αναγνωριστικό </a:t>
            </a:r>
            <a:r>
              <a:rPr lang="en-US" altLang="el-GR" dirty="0"/>
              <a:t>(VPI</a:t>
            </a:r>
            <a:r>
              <a:rPr lang="en-US" altLang="el-GR" dirty="0" smtClean="0"/>
              <a:t>)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9722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Εικονικά κυκλώματα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780928"/>
            <a:ext cx="8382000" cy="361987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Συνδυασμός </a:t>
            </a:r>
            <a:r>
              <a:rPr lang="en-US" altLang="el-GR" dirty="0" smtClean="0"/>
              <a:t>VPI/VCI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Πρώτο μέρος:</a:t>
            </a:r>
            <a:r>
              <a:rPr lang="en-US" altLang="el-GR" dirty="0" smtClean="0"/>
              <a:t> VPI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Χρησιμοποιείται στο κέντρο του δικτύου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Όλο το </a:t>
            </a:r>
            <a:r>
              <a:rPr lang="en-US" altLang="el-GR" dirty="0" smtClean="0"/>
              <a:t>VP</a:t>
            </a:r>
            <a:r>
              <a:rPr lang="el-GR" altLang="el-GR" dirty="0" smtClean="0"/>
              <a:t> αντιμετωπίζεται με ενιαίο τρόπο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Δεύτερο μέρος:</a:t>
            </a:r>
            <a:r>
              <a:rPr lang="en-US" altLang="el-GR" dirty="0" smtClean="0"/>
              <a:t> VCI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/>
              <a:t>Χ</a:t>
            </a:r>
            <a:r>
              <a:rPr lang="el-GR" altLang="el-GR" dirty="0" smtClean="0"/>
              <a:t>ρησιμοποιείται στα άκρα του δικτύου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Διάκριση των κυκλωμάτων κοντά στους χρήστες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4823460" cy="1554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695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Εικονικά κυκλώματα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Μόνιμα εικονικά κυκλώματα </a:t>
            </a:r>
            <a:r>
              <a:rPr lang="en-US" altLang="el-GR" dirty="0"/>
              <a:t>(PVC)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Εγκαθιδρύονται </a:t>
            </a:r>
            <a:r>
              <a:rPr lang="el-GR" altLang="el-GR" dirty="0" smtClean="0"/>
              <a:t>στην εκκίνηση συσκευών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Χρησιμοποιούνται για </a:t>
            </a:r>
            <a:r>
              <a:rPr lang="el-GR" altLang="el-GR" dirty="0" smtClean="0"/>
              <a:t>βασική σηματοδοσία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Ανάμεσα σε χρήστη και τοπικό μεταγωγέα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Προσωρινά </a:t>
            </a:r>
            <a:r>
              <a:rPr lang="el-GR" altLang="el-GR" dirty="0"/>
              <a:t>εικονικά κυκλώματα (</a:t>
            </a:r>
            <a:r>
              <a:rPr lang="en-US" altLang="el-GR" dirty="0"/>
              <a:t>SVC)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Εγκαθιδρύονται από τις εφαρμογές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Χρήση </a:t>
            </a:r>
            <a:r>
              <a:rPr lang="en-US" altLang="el-GR" dirty="0" smtClean="0"/>
              <a:t>PVC</a:t>
            </a:r>
            <a:r>
              <a:rPr lang="el-GR" altLang="el-GR" dirty="0" smtClean="0"/>
              <a:t> για εγκαθίδρυσή τους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Ανάμεσα σε χρήστες από άκρο σε άκρο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53708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Πακέτα </a:t>
            </a:r>
            <a:r>
              <a:rPr lang="el-GR" altLang="el-GR" dirty="0"/>
              <a:t>και </a:t>
            </a:r>
            <a:r>
              <a:rPr lang="el-GR" altLang="el-GR" dirty="0" smtClean="0"/>
              <a:t>κελιά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22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/>
              <a:t>Δίκτυα </a:t>
            </a:r>
            <a:r>
              <a:rPr lang="en-US" dirty="0"/>
              <a:t>ATM</a:t>
            </a:r>
            <a:r>
              <a:rPr lang="el-GR" dirty="0" smtClean="0"/>
              <a:t>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93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Κελιά (1 από </a:t>
            </a:r>
            <a:r>
              <a:rPr lang="el-GR" altLang="el-GR" dirty="0" smtClean="0"/>
              <a:t>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Κελί (</a:t>
            </a:r>
            <a:r>
              <a:rPr lang="en-US" altLang="el-GR" dirty="0"/>
              <a:t>cell)</a:t>
            </a:r>
            <a:r>
              <a:rPr lang="el-GR" altLang="el-GR" dirty="0"/>
              <a:t>: </a:t>
            </a:r>
            <a:r>
              <a:rPr lang="el-GR" altLang="el-GR" dirty="0" smtClean="0"/>
              <a:t>μικρό πακέτο </a:t>
            </a:r>
            <a:r>
              <a:rPr lang="el-GR" altLang="el-GR" dirty="0"/>
              <a:t>σταθερού μεγέθους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48 </a:t>
            </a:r>
            <a:r>
              <a:rPr lang="en-US" altLang="el-GR" dirty="0"/>
              <a:t>byte </a:t>
            </a:r>
            <a:r>
              <a:rPr lang="el-GR" altLang="el-GR" dirty="0"/>
              <a:t>ωφέλιμου φορτίου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5 </a:t>
            </a:r>
            <a:r>
              <a:rPr lang="en-US" altLang="el-GR" dirty="0"/>
              <a:t>byte</a:t>
            </a:r>
            <a:r>
              <a:rPr lang="el-GR" altLang="el-GR" dirty="0"/>
              <a:t> </a:t>
            </a:r>
            <a:r>
              <a:rPr lang="el-GR" altLang="el-GR" dirty="0" smtClean="0"/>
              <a:t>κεφαλίδας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Μεγάλη </a:t>
            </a:r>
            <a:r>
              <a:rPr lang="el-GR" altLang="el-GR" dirty="0"/>
              <a:t>επιβάρυνση κεφαλίδας (5/53 = 9,5%)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Επεξεργασία σε πολύ μεγάλη </a:t>
            </a:r>
            <a:r>
              <a:rPr lang="el-GR" altLang="el-GR" dirty="0" smtClean="0"/>
              <a:t>ταχύτητα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Σταθερό μέγεθος και απλή κεφαλίδα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Μικρή </a:t>
            </a:r>
            <a:r>
              <a:rPr lang="el-GR" altLang="el-GR" dirty="0"/>
              <a:t>καθυστέρηση δημιουργίας πακέτων </a:t>
            </a:r>
            <a:endParaRPr lang="en-US" altLang="el-GR" dirty="0"/>
          </a:p>
          <a:p>
            <a:pPr lvl="2">
              <a:lnSpc>
                <a:spcPct val="90000"/>
              </a:lnSpc>
            </a:pPr>
            <a:r>
              <a:rPr lang="el-GR" altLang="el-GR" dirty="0"/>
              <a:t>48x8 </a:t>
            </a:r>
            <a:r>
              <a:rPr lang="en-US" altLang="el-GR" dirty="0"/>
              <a:t>bit</a:t>
            </a:r>
            <a:r>
              <a:rPr lang="el-GR" altLang="el-GR" dirty="0"/>
              <a:t> / 64 </a:t>
            </a:r>
            <a:r>
              <a:rPr lang="en-US" altLang="el-GR" dirty="0"/>
              <a:t>Kbps</a:t>
            </a:r>
            <a:r>
              <a:rPr lang="el-GR" altLang="el-GR" dirty="0"/>
              <a:t> = 6 </a:t>
            </a:r>
            <a:r>
              <a:rPr lang="en-US" altLang="el-GR" dirty="0"/>
              <a:t>ms</a:t>
            </a:r>
            <a:r>
              <a:rPr lang="el-GR" altLang="el-GR" dirty="0"/>
              <a:t> για ένα κελί φωνής </a:t>
            </a:r>
            <a:r>
              <a:rPr lang="en-US" altLang="el-GR" dirty="0" smtClean="0"/>
              <a:t>PCM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1491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Κελιά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74816"/>
            <a:ext cx="8229600" cy="195134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Κεφαλίδα </a:t>
            </a:r>
            <a:r>
              <a:rPr lang="el-GR" altLang="el-GR" dirty="0" smtClean="0"/>
              <a:t>κελιών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Κατάλληλη για </a:t>
            </a:r>
            <a:r>
              <a:rPr lang="el-GR" altLang="el-GR" dirty="0"/>
              <a:t>γρήγορη </a:t>
            </a:r>
            <a:r>
              <a:rPr lang="el-GR" altLang="el-GR" dirty="0" smtClean="0"/>
              <a:t>επεξεργασία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Απλή και σταθερή μορφή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Δεν υπάρχουν επιλογές και επεκτάσεις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196752"/>
            <a:ext cx="3680460" cy="292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6355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Κελιά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l-GR" dirty="0"/>
              <a:t>VPI: 12 bit, VCI: 16 bit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Αγνοούμε το </a:t>
            </a:r>
            <a:r>
              <a:rPr lang="en-US" altLang="el-GR" dirty="0"/>
              <a:t>VCI</a:t>
            </a:r>
            <a:r>
              <a:rPr lang="el-GR" altLang="el-GR" dirty="0"/>
              <a:t> στο κέντρο του δικτύου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Μπορούμε </a:t>
            </a:r>
            <a:r>
              <a:rPr lang="el-GR" altLang="el-GR" dirty="0"/>
              <a:t>να τα χειριστούμε και μαζί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Γενικά </a:t>
            </a:r>
            <a:r>
              <a:rPr lang="el-GR" altLang="el-GR" dirty="0"/>
              <a:t>αλλάζει από ζεύξη σε </a:t>
            </a:r>
            <a:r>
              <a:rPr lang="el-GR" altLang="el-GR" dirty="0" smtClean="0"/>
              <a:t>ζεύξη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PT: τύπος περιεχομένου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1</a:t>
            </a:r>
            <a:r>
              <a:rPr lang="en-US" altLang="el-GR" dirty="0" smtClean="0"/>
              <a:t> bit</a:t>
            </a:r>
            <a:r>
              <a:rPr lang="el-GR" altLang="el-GR" dirty="0" smtClean="0"/>
              <a:t>: δεδομένα χρήστη / πληροφορίες ελέγχου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1 </a:t>
            </a:r>
            <a:r>
              <a:rPr lang="en-US" altLang="el-GR" dirty="0" smtClean="0"/>
              <a:t>bit: </a:t>
            </a:r>
            <a:r>
              <a:rPr lang="el-GR" altLang="el-GR" dirty="0" smtClean="0"/>
              <a:t>το κελί έχει συναντήσει συμφόρηση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 dirty="0" smtClean="0"/>
              <a:t>1 bit: </a:t>
            </a:r>
            <a:r>
              <a:rPr lang="el-GR" altLang="el-GR" dirty="0" smtClean="0"/>
              <a:t>σηματοδοσία υψηλότερου επιπέδου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015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Κελιά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l-GR" dirty="0"/>
              <a:t>LP: 1 bit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Το κελί προτιμάται για απόρριψη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Τίθεται από την εφαρμογή ή από το </a:t>
            </a:r>
            <a:r>
              <a:rPr lang="el-GR" altLang="el-GR" dirty="0" smtClean="0"/>
              <a:t>δίκτυο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Η εφαρμογή μπορεί να επιλέξει τα κελιά</a:t>
            </a:r>
          </a:p>
          <a:p>
            <a:pPr>
              <a:lnSpc>
                <a:spcPct val="90000"/>
              </a:lnSpc>
            </a:pPr>
            <a:r>
              <a:rPr lang="en-US" altLang="el-GR" dirty="0" smtClean="0"/>
              <a:t>HEC</a:t>
            </a:r>
            <a:r>
              <a:rPr lang="en-US" altLang="el-GR" dirty="0"/>
              <a:t>: </a:t>
            </a:r>
            <a:r>
              <a:rPr lang="el-GR" altLang="el-GR" dirty="0"/>
              <a:t>8 </a:t>
            </a:r>
            <a:r>
              <a:rPr lang="en-US" altLang="el-GR" dirty="0"/>
              <a:t>bit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Διόρθωση σφαλμάτων κεφαλίδας (</a:t>
            </a:r>
            <a:r>
              <a:rPr lang="el-GR" altLang="el-GR" dirty="0" smtClean="0"/>
              <a:t>μόνο)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Υπολογίζεται σε κάθε </a:t>
            </a:r>
            <a:r>
              <a:rPr lang="el-GR" altLang="el-GR" dirty="0" smtClean="0"/>
              <a:t>ζεύξη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Λόγω συνεχούς αλλαγής</a:t>
            </a:r>
            <a:r>
              <a:rPr lang="en-US" altLang="el-GR" dirty="0" smtClean="0"/>
              <a:t> VPI/VCI</a:t>
            </a:r>
            <a:r>
              <a:rPr lang="el-GR" altLang="el-GR" dirty="0" smtClean="0"/>
              <a:t>!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2239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Δρομολόγηση </a:t>
            </a:r>
            <a:r>
              <a:rPr lang="el-GR" altLang="el-GR" dirty="0"/>
              <a:t>και προώθηση </a:t>
            </a:r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22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/>
              <a:t>Δίκτυα </a:t>
            </a:r>
            <a:r>
              <a:rPr lang="en-US" dirty="0"/>
              <a:t>ATM</a:t>
            </a:r>
            <a:r>
              <a:rPr lang="el-GR" dirty="0" smtClean="0"/>
              <a:t>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93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Δρομολόγηση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Επιλογή διαδρομής για κάθε κλήση</a:t>
            </a:r>
          </a:p>
          <a:p>
            <a:pPr lvl="1" eaLnBrk="1" hangingPunct="1"/>
            <a:r>
              <a:rPr lang="el-GR" altLang="el-GR" dirty="0" smtClean="0"/>
              <a:t>Πρέπει να υποστηρίζει εγγυήσεις ποιότητας</a:t>
            </a:r>
          </a:p>
          <a:p>
            <a:pPr lvl="2"/>
            <a:r>
              <a:rPr lang="el-GR" altLang="el-GR" dirty="0" smtClean="0"/>
              <a:t>Πιο δύσκολο από τη συντομότερη διαδρομή</a:t>
            </a:r>
          </a:p>
          <a:p>
            <a:pPr lvl="2"/>
            <a:r>
              <a:rPr lang="el-GR" altLang="el-GR" dirty="0" smtClean="0"/>
              <a:t>Περίπλοκο μοντέλο ποιότητας</a:t>
            </a:r>
          </a:p>
          <a:p>
            <a:r>
              <a:rPr lang="el-GR" altLang="el-GR" dirty="0" smtClean="0"/>
              <a:t>Τα πρωτόκολλα δεν είναι τυποποιημένα</a:t>
            </a:r>
          </a:p>
          <a:p>
            <a:pPr lvl="1"/>
            <a:r>
              <a:rPr lang="el-GR" altLang="el-GR" dirty="0" smtClean="0"/>
              <a:t>Εξαρτώνται από το δίκτυο</a:t>
            </a:r>
          </a:p>
          <a:p>
            <a:pPr lvl="1"/>
            <a:r>
              <a:rPr lang="el-GR" altLang="el-GR" dirty="0" smtClean="0"/>
              <a:t>Γενικά δεν είναι ορατά στο χρήστη</a:t>
            </a:r>
          </a:p>
          <a:p>
            <a:pPr lvl="2"/>
            <a:r>
              <a:rPr lang="el-GR" altLang="el-GR" dirty="0" smtClean="0"/>
              <a:t>Ο χρήστης βλέπει μόνο τον τοπικό μεταγωγέα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719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Προώθηση (1 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Μεταγωγή </a:t>
            </a:r>
            <a:r>
              <a:rPr lang="el-GR" altLang="el-GR" dirty="0"/>
              <a:t>κελιών της κλήσης</a:t>
            </a:r>
          </a:p>
          <a:p>
            <a:pPr lvl="1"/>
            <a:r>
              <a:rPr lang="el-GR" altLang="el-GR" dirty="0"/>
              <a:t>Κάθε μεταγωγέας έχει </a:t>
            </a:r>
            <a:r>
              <a:rPr lang="el-GR" altLang="el-GR" dirty="0" smtClean="0"/>
              <a:t>πίνακα  προώθησης</a:t>
            </a:r>
          </a:p>
          <a:p>
            <a:pPr lvl="2"/>
            <a:r>
              <a:rPr lang="el-GR" altLang="el-GR" dirty="0" smtClean="0"/>
              <a:t>Χρησιμοποιείται σε κάθε κελί</a:t>
            </a:r>
          </a:p>
          <a:p>
            <a:pPr lvl="2"/>
            <a:r>
              <a:rPr lang="el-GR" altLang="el-GR" dirty="0" smtClean="0"/>
              <a:t>Η αναζήτηση πρέπει να είναι πολύ γρήγορη</a:t>
            </a:r>
          </a:p>
          <a:p>
            <a:pPr lvl="1"/>
            <a:r>
              <a:rPr lang="el-GR" altLang="el-GR" dirty="0" smtClean="0"/>
              <a:t>Κάθε </a:t>
            </a:r>
            <a:r>
              <a:rPr lang="en-US" altLang="el-GR" dirty="0"/>
              <a:t>VC</a:t>
            </a:r>
            <a:r>
              <a:rPr lang="el-GR" altLang="el-GR" dirty="0"/>
              <a:t> αντιστοιχεί σε μία καταχώριση</a:t>
            </a:r>
          </a:p>
          <a:p>
            <a:pPr lvl="2"/>
            <a:r>
              <a:rPr lang="el-GR" altLang="el-GR" dirty="0"/>
              <a:t>Είσοδος: ζεύξη εισόδου και </a:t>
            </a:r>
            <a:r>
              <a:rPr lang="en-US" altLang="el-GR" dirty="0" smtClean="0"/>
              <a:t>VCI</a:t>
            </a:r>
            <a:r>
              <a:rPr lang="el-GR" altLang="el-GR" dirty="0" smtClean="0"/>
              <a:t> </a:t>
            </a:r>
            <a:r>
              <a:rPr lang="el-GR" altLang="el-GR" dirty="0"/>
              <a:t>κελιού</a:t>
            </a:r>
          </a:p>
          <a:p>
            <a:pPr lvl="2"/>
            <a:r>
              <a:rPr lang="el-GR" altLang="el-GR" dirty="0"/>
              <a:t>Έξοδος: ζεύξη εξόδου και νέο </a:t>
            </a:r>
            <a:r>
              <a:rPr lang="en-US" altLang="el-GR" dirty="0" smtClean="0"/>
              <a:t>VCI</a:t>
            </a:r>
            <a:r>
              <a:rPr lang="el-GR" altLang="el-GR" dirty="0" smtClean="0"/>
              <a:t> κελιού</a:t>
            </a:r>
            <a:endParaRPr lang="en-US" altLang="el-GR" dirty="0"/>
          </a:p>
          <a:p>
            <a:pPr lvl="2"/>
            <a:r>
              <a:rPr lang="el-GR" altLang="el-GR" dirty="0" smtClean="0"/>
              <a:t>Μπορεί να αναφέρεται</a:t>
            </a:r>
            <a:r>
              <a:rPr lang="en-US" altLang="el-GR" dirty="0" smtClean="0"/>
              <a:t> </a:t>
            </a:r>
            <a:r>
              <a:rPr lang="el-GR" altLang="el-GR" dirty="0" smtClean="0"/>
              <a:t>σε</a:t>
            </a:r>
            <a:r>
              <a:rPr lang="en-US" altLang="el-GR" dirty="0" smtClean="0"/>
              <a:t> VCI</a:t>
            </a:r>
            <a:r>
              <a:rPr lang="el-GR" altLang="el-GR" dirty="0" smtClean="0"/>
              <a:t> ή/και </a:t>
            </a:r>
            <a:r>
              <a:rPr lang="en-US" altLang="el-GR" dirty="0" smtClean="0"/>
              <a:t>VPI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3834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Προώθηση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Διαχείριση πίνακα προώθησης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Ενημέρωση σε εγκαθίδρυση </a:t>
            </a:r>
            <a:r>
              <a:rPr lang="el-GR" altLang="el-GR" dirty="0"/>
              <a:t>και απελευθέρωση </a:t>
            </a:r>
            <a:endParaRPr lang="el-GR" altLang="el-GR" dirty="0" smtClean="0"/>
          </a:p>
          <a:p>
            <a:pPr lvl="2"/>
            <a:r>
              <a:rPr lang="el-GR" altLang="el-GR" dirty="0"/>
              <a:t>Εισαγωγή και διαγραφή καταχωρίσεων</a:t>
            </a:r>
            <a:endParaRPr lang="en-US" altLang="el-GR" dirty="0"/>
          </a:p>
          <a:p>
            <a:pPr lvl="2"/>
            <a:r>
              <a:rPr lang="el-GR" altLang="el-GR" dirty="0" smtClean="0"/>
              <a:t>Εγκαθίδρυση με βάση τη δρομολόγηση</a:t>
            </a:r>
          </a:p>
          <a:p>
            <a:pPr lvl="2"/>
            <a:r>
              <a:rPr lang="el-GR" altLang="el-GR" dirty="0" smtClean="0"/>
              <a:t>Απελευθέρωση με βάση την προώθηση</a:t>
            </a:r>
          </a:p>
          <a:p>
            <a:pPr lvl="1"/>
            <a:r>
              <a:rPr lang="el-GR" altLang="el-GR" dirty="0" smtClean="0"/>
              <a:t>Επιλογή διαθέσιμου </a:t>
            </a:r>
            <a:r>
              <a:rPr lang="en-US" altLang="el-GR" dirty="0"/>
              <a:t>VCI</a:t>
            </a:r>
            <a:r>
              <a:rPr lang="el-GR" altLang="el-GR" dirty="0"/>
              <a:t> </a:t>
            </a:r>
            <a:r>
              <a:rPr lang="el-GR" altLang="el-GR" dirty="0" smtClean="0"/>
              <a:t>στην </a:t>
            </a:r>
            <a:r>
              <a:rPr lang="el-GR" altLang="el-GR" dirty="0"/>
              <a:t>εγκαθίδρυση</a:t>
            </a:r>
          </a:p>
          <a:p>
            <a:pPr lvl="2"/>
            <a:r>
              <a:rPr lang="el-GR" altLang="el-GR" dirty="0"/>
              <a:t>Μπορεί να διαφέρει από </a:t>
            </a:r>
            <a:r>
              <a:rPr lang="el-GR" altLang="el-GR" dirty="0" smtClean="0"/>
              <a:t>της </a:t>
            </a:r>
            <a:r>
              <a:rPr lang="el-GR" altLang="el-GR" dirty="0"/>
              <a:t>προηγούμενης </a:t>
            </a:r>
            <a:r>
              <a:rPr lang="el-GR" altLang="el-GR" dirty="0" smtClean="0"/>
              <a:t>ζεύξης</a:t>
            </a:r>
          </a:p>
          <a:p>
            <a:pPr lvl="2"/>
            <a:r>
              <a:rPr lang="el-GR" altLang="el-GR" dirty="0" smtClean="0"/>
              <a:t>Δίνουμε ένα </a:t>
            </a:r>
            <a:r>
              <a:rPr lang="en-US" altLang="el-GR" dirty="0" smtClean="0"/>
              <a:t>VCI </a:t>
            </a:r>
            <a:r>
              <a:rPr lang="el-GR" altLang="el-GR" dirty="0" smtClean="0"/>
              <a:t>που είναι τοπικά διαθέσιμο</a:t>
            </a:r>
            <a:endParaRPr lang="en-US" alt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3782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Πίνακες προώθησης (1 από 3)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450492"/>
            <a:ext cx="8229600" cy="1675671"/>
          </a:xfrm>
        </p:spPr>
        <p:txBody>
          <a:bodyPr>
            <a:normAutofit fontScale="92500" lnSpcReduction="10000"/>
          </a:bodyPr>
          <a:lstStyle/>
          <a:p>
            <a:pPr marL="438150" indent="-381000">
              <a:buFontTx/>
              <a:buAutoNum type="arabicPeriod"/>
            </a:pPr>
            <a:r>
              <a:rPr lang="el-GR" altLang="el-GR" dirty="0" smtClean="0"/>
              <a:t>Κλήση από το </a:t>
            </a:r>
            <a:r>
              <a:rPr lang="en-US" altLang="el-GR" dirty="0" smtClean="0"/>
              <a:t>T2</a:t>
            </a:r>
            <a:r>
              <a:rPr lang="el-GR" altLang="el-GR" dirty="0" smtClean="0"/>
              <a:t> προς το </a:t>
            </a:r>
            <a:r>
              <a:rPr lang="en-US" altLang="el-GR" dirty="0" smtClean="0"/>
              <a:t>T4</a:t>
            </a:r>
          </a:p>
          <a:p>
            <a:pPr marL="438150" indent="-381000">
              <a:buFontTx/>
              <a:buAutoNum type="arabicPeriod"/>
            </a:pPr>
            <a:r>
              <a:rPr lang="el-GR" altLang="el-GR" dirty="0" smtClean="0"/>
              <a:t>Κλήση από το </a:t>
            </a:r>
            <a:r>
              <a:rPr lang="en-US" altLang="el-GR" dirty="0" smtClean="0"/>
              <a:t>T4</a:t>
            </a:r>
            <a:r>
              <a:rPr lang="el-GR" altLang="el-GR" dirty="0" smtClean="0"/>
              <a:t> προς το </a:t>
            </a:r>
            <a:r>
              <a:rPr lang="en-US" altLang="el-GR" dirty="0" smtClean="0"/>
              <a:t>T2</a:t>
            </a:r>
          </a:p>
          <a:p>
            <a:pPr marL="438150" indent="-381000">
              <a:buFontTx/>
              <a:buAutoNum type="arabicPeriod"/>
            </a:pPr>
            <a:r>
              <a:rPr lang="el-GR" altLang="el-GR" dirty="0" smtClean="0"/>
              <a:t>Κλήση από το </a:t>
            </a:r>
            <a:r>
              <a:rPr lang="en-US" altLang="el-GR" dirty="0" smtClean="0"/>
              <a:t>T1</a:t>
            </a:r>
            <a:r>
              <a:rPr lang="el-GR" altLang="el-GR" dirty="0" smtClean="0"/>
              <a:t> προς το </a:t>
            </a:r>
            <a:r>
              <a:rPr lang="en-US" altLang="el-GR" dirty="0" smtClean="0"/>
              <a:t>T3</a:t>
            </a:r>
            <a:endParaRPr lang="el-GR" altLang="el-GR" dirty="0" smtClean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693920" cy="325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88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Πίνακες προώθησης </a:t>
            </a:r>
            <a:r>
              <a:rPr lang="el-GR" altLang="el-GR" dirty="0" smtClean="0"/>
              <a:t>(2 </a:t>
            </a:r>
            <a:r>
              <a:rPr lang="el-GR" altLang="el-GR" dirty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Ενιαίος πίνακας δρομολόγησης</a:t>
            </a:r>
          </a:p>
          <a:p>
            <a:pPr lvl="1"/>
            <a:r>
              <a:rPr lang="el-GR" altLang="el-GR" dirty="0" smtClean="0"/>
              <a:t>Περιέχει όλα τα εικονικά κυκλώματα</a:t>
            </a:r>
          </a:p>
          <a:p>
            <a:pPr lvl="1"/>
            <a:r>
              <a:rPr lang="el-GR" altLang="el-GR" dirty="0" smtClean="0"/>
              <a:t>Υλοποιείται </a:t>
            </a:r>
            <a:r>
              <a:rPr lang="el-GR" altLang="el-GR" dirty="0"/>
              <a:t>με κατακερματισμό</a:t>
            </a:r>
          </a:p>
          <a:p>
            <a:pPr lvl="2"/>
            <a:r>
              <a:rPr lang="el-GR" altLang="el-GR" dirty="0"/>
              <a:t>Αλλιώς θα είχε </a:t>
            </a:r>
            <a:r>
              <a:rPr lang="el-GR" altLang="el-GR" dirty="0" smtClean="0"/>
              <a:t>πολλές κενές καταχωρίσεις</a:t>
            </a:r>
          </a:p>
          <a:p>
            <a:r>
              <a:rPr lang="el-GR" altLang="el-GR" dirty="0" smtClean="0"/>
              <a:t>Χωριστοί </a:t>
            </a:r>
            <a:r>
              <a:rPr lang="el-GR" altLang="el-GR" dirty="0"/>
              <a:t>πίνακες ανά ζεύξη εισόδου</a:t>
            </a:r>
          </a:p>
          <a:p>
            <a:pPr lvl="1"/>
            <a:r>
              <a:rPr lang="el-GR" altLang="el-GR" dirty="0" smtClean="0"/>
              <a:t>Επιλογή πίνακα με βάση ζεύξη εισόδου</a:t>
            </a:r>
          </a:p>
          <a:p>
            <a:pPr lvl="1"/>
            <a:r>
              <a:rPr lang="el-GR" altLang="el-GR" dirty="0" smtClean="0"/>
              <a:t>Χρήση </a:t>
            </a:r>
            <a:r>
              <a:rPr lang="en-US" altLang="el-GR" dirty="0" smtClean="0"/>
              <a:t>VCI</a:t>
            </a:r>
            <a:r>
              <a:rPr lang="el-GR" altLang="el-GR" dirty="0" smtClean="0"/>
              <a:t> </a:t>
            </a:r>
            <a:r>
              <a:rPr lang="el-GR" altLang="el-GR" dirty="0"/>
              <a:t>κελιού</a:t>
            </a:r>
            <a:r>
              <a:rPr lang="en-US" altLang="el-GR" dirty="0"/>
              <a:t> </a:t>
            </a:r>
            <a:r>
              <a:rPr lang="el-GR" altLang="el-GR" dirty="0"/>
              <a:t>ως δείκτη στον πίνακα</a:t>
            </a:r>
          </a:p>
          <a:p>
            <a:pPr lvl="1"/>
            <a:r>
              <a:rPr lang="el-GR" altLang="el-GR" dirty="0"/>
              <a:t>Γρήγορη </a:t>
            </a:r>
            <a:r>
              <a:rPr lang="el-GR" altLang="el-GR" dirty="0" smtClean="0"/>
              <a:t>αναζήτηση αλλά κενές καταχωρίσεις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12778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Πίνακες προώθησης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73016"/>
            <a:ext cx="8382000" cy="2827784"/>
          </a:xfrm>
        </p:spPr>
        <p:txBody>
          <a:bodyPr>
            <a:normAutofit/>
          </a:bodyPr>
          <a:lstStyle/>
          <a:p>
            <a:pPr marL="514350" indent="-457200"/>
            <a:r>
              <a:rPr lang="el-GR" altLang="el-GR" dirty="0" smtClean="0"/>
              <a:t>Πίνακας για ζεύξη </a:t>
            </a:r>
            <a:r>
              <a:rPr lang="en-US" altLang="el-GR" dirty="0" smtClean="0"/>
              <a:t>a</a:t>
            </a:r>
            <a:r>
              <a:rPr lang="el-GR" altLang="el-GR" dirty="0" smtClean="0"/>
              <a:t> ανάλογα με </a:t>
            </a:r>
            <a:r>
              <a:rPr lang="en-US" altLang="el-GR" dirty="0" smtClean="0"/>
              <a:t>VCI</a:t>
            </a:r>
            <a:endParaRPr lang="el-GR" altLang="el-GR" dirty="0" smtClean="0"/>
          </a:p>
          <a:p>
            <a:pPr marL="838200" lvl="1" indent="-381000">
              <a:buFontTx/>
              <a:buAutoNum type="arabicPeriod"/>
            </a:pPr>
            <a:r>
              <a:rPr lang="el-GR" altLang="el-GR" dirty="0" smtClean="0"/>
              <a:t>Έξοδος </a:t>
            </a:r>
            <a:r>
              <a:rPr lang="en-US" altLang="el-GR" dirty="0" smtClean="0"/>
              <a:t>c</a:t>
            </a:r>
            <a:r>
              <a:rPr lang="el-GR" altLang="el-GR" dirty="0" smtClean="0"/>
              <a:t> με </a:t>
            </a:r>
            <a:r>
              <a:rPr lang="en-US" altLang="el-GR" dirty="0" smtClean="0"/>
              <a:t>VCI 1</a:t>
            </a:r>
            <a:endParaRPr lang="en-US" altLang="el-GR" dirty="0"/>
          </a:p>
          <a:p>
            <a:pPr marL="838200" lvl="1" indent="-381000">
              <a:buFontTx/>
              <a:buAutoNum type="arabicPeriod"/>
            </a:pPr>
            <a:r>
              <a:rPr lang="el-GR" altLang="el-GR" dirty="0" smtClean="0"/>
              <a:t>Έξοδος </a:t>
            </a:r>
            <a:r>
              <a:rPr lang="en-US" altLang="el-GR" dirty="0" smtClean="0"/>
              <a:t>b</a:t>
            </a:r>
            <a:r>
              <a:rPr lang="el-GR" altLang="el-GR" dirty="0" smtClean="0"/>
              <a:t> με </a:t>
            </a:r>
            <a:r>
              <a:rPr lang="en-US" altLang="el-GR" dirty="0" smtClean="0"/>
              <a:t>VCI 1</a:t>
            </a:r>
          </a:p>
          <a:p>
            <a:pPr marL="838200" lvl="1" indent="-381000">
              <a:buFontTx/>
              <a:buAutoNum type="arabicPeriod"/>
            </a:pPr>
            <a:r>
              <a:rPr lang="el-GR" altLang="el-GR" dirty="0" smtClean="0"/>
              <a:t>Έξοδος </a:t>
            </a:r>
            <a:r>
              <a:rPr lang="en-US" altLang="el-GR" dirty="0" smtClean="0"/>
              <a:t>b</a:t>
            </a:r>
            <a:r>
              <a:rPr lang="el-GR" altLang="el-GR" dirty="0" smtClean="0"/>
              <a:t> με </a:t>
            </a:r>
            <a:r>
              <a:rPr lang="en-US" altLang="el-GR" dirty="0" smtClean="0"/>
              <a:t>VCI 2</a:t>
            </a:r>
            <a:endParaRPr lang="el-GR" altLang="el-GR" dirty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71776"/>
            <a:ext cx="3665220" cy="23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788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Ιεραρχία πρωτοκόλλων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22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/>
              <a:t>Δίκτυα </a:t>
            </a:r>
            <a:r>
              <a:rPr lang="en-US" dirty="0"/>
              <a:t>ATM</a:t>
            </a:r>
            <a:r>
              <a:rPr lang="el-GR" dirty="0" smtClean="0"/>
              <a:t>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93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Ιεραρχία (1 από 4)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717032"/>
            <a:ext cx="8382000" cy="268376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Τρία οριζόντια επίπεδα</a:t>
            </a:r>
            <a:r>
              <a:rPr lang="en-US" altLang="el-GR" dirty="0" smtClean="0"/>
              <a:t> (layers)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Κλασική στοίβα πρωτοκόλλων</a:t>
            </a:r>
          </a:p>
          <a:p>
            <a:r>
              <a:rPr lang="el-GR" altLang="el-GR" dirty="0" smtClean="0"/>
              <a:t>Τρία κατακόρυφα επίπεδα (</a:t>
            </a:r>
            <a:r>
              <a:rPr lang="en-US" altLang="el-GR" dirty="0" smtClean="0"/>
              <a:t>planes)</a:t>
            </a:r>
          </a:p>
          <a:p>
            <a:pPr lvl="1"/>
            <a:r>
              <a:rPr lang="el-GR" altLang="el-GR" dirty="0" smtClean="0"/>
              <a:t>Διαφορετικές κατηγορίες πρωτοκόλλων</a:t>
            </a:r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72" y="1264156"/>
            <a:ext cx="4137660" cy="230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911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Ιεραρχία </a:t>
            </a:r>
            <a:r>
              <a:rPr lang="el-GR" altLang="el-GR" dirty="0" smtClean="0"/>
              <a:t>(2 </a:t>
            </a:r>
            <a:r>
              <a:rPr lang="el-GR" altLang="el-GR" dirty="0"/>
              <a:t>από 4)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Φυσικό επίπεδο</a:t>
            </a:r>
          </a:p>
          <a:p>
            <a:pPr lvl="1"/>
            <a:r>
              <a:rPr lang="el-GR" altLang="el-GR" dirty="0"/>
              <a:t>Μετάδοση </a:t>
            </a:r>
            <a:r>
              <a:rPr lang="el-GR" altLang="el-GR" dirty="0" smtClean="0"/>
              <a:t>ανάμεσα </a:t>
            </a:r>
            <a:r>
              <a:rPr lang="el-GR" altLang="el-GR" dirty="0"/>
              <a:t>σε γειτονικές συσκευές</a:t>
            </a:r>
          </a:p>
          <a:p>
            <a:pPr lvl="1"/>
            <a:r>
              <a:rPr lang="el-GR" altLang="el-GR" dirty="0"/>
              <a:t>Διαφορετικό φυσικό επίπεδο ανά τεχνολογία</a:t>
            </a:r>
          </a:p>
          <a:p>
            <a:r>
              <a:rPr lang="el-GR" altLang="el-GR" dirty="0"/>
              <a:t>Επίπεδο</a:t>
            </a:r>
            <a:r>
              <a:rPr lang="en-US" altLang="el-GR" dirty="0"/>
              <a:t> ATM</a:t>
            </a:r>
          </a:p>
          <a:p>
            <a:pPr lvl="1"/>
            <a:r>
              <a:rPr lang="el-GR" altLang="el-GR" dirty="0"/>
              <a:t>Μετάδοση κελιών από άκρο σε άκρο</a:t>
            </a:r>
          </a:p>
          <a:p>
            <a:r>
              <a:rPr lang="el-GR" altLang="el-GR" dirty="0"/>
              <a:t>Επίπεδο προσαρμογής </a:t>
            </a:r>
            <a:r>
              <a:rPr lang="en-US" altLang="el-GR" dirty="0"/>
              <a:t>ATM</a:t>
            </a:r>
          </a:p>
          <a:p>
            <a:pPr lvl="1"/>
            <a:r>
              <a:rPr lang="el-GR" altLang="el-GR" dirty="0"/>
              <a:t>Τεμαχισμός και ανασυναρμολόγηση δεδομένων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43446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Ιεραρχία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Κατακόρυφα επίπεδα (</a:t>
            </a:r>
            <a:r>
              <a:rPr lang="en-US" altLang="el-GR" dirty="0" smtClean="0"/>
              <a:t>planes)</a:t>
            </a:r>
          </a:p>
          <a:p>
            <a:pPr lvl="1" eaLnBrk="1" hangingPunct="1"/>
            <a:r>
              <a:rPr lang="el-GR" altLang="el-GR" dirty="0" smtClean="0"/>
              <a:t>Ομαδοποίηση πρωτοκόλλων ανά είδος</a:t>
            </a:r>
          </a:p>
          <a:p>
            <a:pPr lvl="1" eaLnBrk="1" hangingPunct="1"/>
            <a:r>
              <a:rPr lang="el-GR" altLang="el-GR" dirty="0" smtClean="0"/>
              <a:t>Χρήστη: πρωτόκολλα εφαρμογών</a:t>
            </a:r>
          </a:p>
          <a:p>
            <a:pPr lvl="1" eaLnBrk="1" hangingPunct="1"/>
            <a:r>
              <a:rPr lang="el-GR" altLang="el-GR" dirty="0" smtClean="0"/>
              <a:t>Ελέγχου: πρωτόκολλα σηματοδοσίας</a:t>
            </a:r>
          </a:p>
          <a:p>
            <a:pPr lvl="2"/>
            <a:r>
              <a:rPr lang="el-GR" altLang="el-GR" dirty="0" smtClean="0"/>
              <a:t>Σαφής διάκριση δεδομένων και ελέγχου</a:t>
            </a:r>
          </a:p>
          <a:p>
            <a:pPr lvl="1" eaLnBrk="1" hangingPunct="1"/>
            <a:r>
              <a:rPr lang="el-GR" altLang="el-GR" dirty="0" smtClean="0"/>
              <a:t>Διαχείρισης: πρωτόκολλα διαχείρισης δικτύου</a:t>
            </a:r>
          </a:p>
          <a:p>
            <a:pPr lvl="2"/>
            <a:r>
              <a:rPr lang="el-GR" altLang="el-GR" dirty="0" smtClean="0"/>
              <a:t>Έμφαση στις ανάγκες των διαχειριστών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659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Ιεραρχία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Επίπεδα προσαρμογής</a:t>
            </a:r>
          </a:p>
          <a:p>
            <a:pPr lvl="1"/>
            <a:r>
              <a:rPr lang="el-GR" altLang="el-GR" dirty="0"/>
              <a:t>Αποτελούνται από δύο υποεπίπεδα</a:t>
            </a:r>
          </a:p>
          <a:p>
            <a:pPr lvl="1"/>
            <a:r>
              <a:rPr lang="el-GR" altLang="el-GR" dirty="0" smtClean="0"/>
              <a:t>Σύγκλισης </a:t>
            </a:r>
            <a:r>
              <a:rPr lang="el-GR" altLang="el-GR" dirty="0"/>
              <a:t>(</a:t>
            </a:r>
            <a:r>
              <a:rPr lang="en-US" altLang="el-GR" dirty="0"/>
              <a:t>CS)</a:t>
            </a:r>
            <a:endParaRPr lang="el-GR" altLang="el-GR" dirty="0"/>
          </a:p>
          <a:p>
            <a:pPr lvl="2"/>
            <a:r>
              <a:rPr lang="el-GR" altLang="el-GR" dirty="0"/>
              <a:t>Παραλαμβάνει δεδομένα από τις εφαρμογές</a:t>
            </a:r>
          </a:p>
          <a:p>
            <a:pPr lvl="2"/>
            <a:r>
              <a:rPr lang="el-GR" altLang="el-GR" dirty="0"/>
              <a:t>Προσθήκη κατάλληλης κεφαλίδας</a:t>
            </a:r>
          </a:p>
          <a:p>
            <a:pPr lvl="1"/>
            <a:r>
              <a:rPr lang="el-GR" altLang="el-GR" dirty="0" smtClean="0"/>
              <a:t>Τεμαχισμού </a:t>
            </a:r>
            <a:r>
              <a:rPr lang="el-GR" altLang="el-GR" dirty="0"/>
              <a:t>και συναρμολόγησης (SAR)</a:t>
            </a:r>
          </a:p>
          <a:p>
            <a:pPr lvl="2"/>
            <a:r>
              <a:rPr lang="el-GR" altLang="el-GR" dirty="0"/>
              <a:t>Τεμαχισμός πακέτων </a:t>
            </a:r>
            <a:r>
              <a:rPr lang="en-US" altLang="el-GR" dirty="0"/>
              <a:t>CS </a:t>
            </a:r>
            <a:r>
              <a:rPr lang="el-GR" altLang="el-GR" dirty="0"/>
              <a:t>σε κελιά στον αποστολέα</a:t>
            </a:r>
          </a:p>
          <a:p>
            <a:pPr lvl="2"/>
            <a:r>
              <a:rPr lang="el-GR" altLang="el-GR" dirty="0"/>
              <a:t>Ανασυναρμολόγηση πακέτων </a:t>
            </a:r>
            <a:r>
              <a:rPr lang="en-US" altLang="el-GR" dirty="0"/>
              <a:t>CS</a:t>
            </a:r>
            <a:r>
              <a:rPr lang="el-GR" altLang="el-GR" dirty="0"/>
              <a:t> στον παραλήπτη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9042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«Τεχνολογία Πολυμέσων και Πολυμεσικές Επικοινωνίες», Γ.Β. Ξυλωμένος, Γ.Κ. Πολύζος, 1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2009,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Επίπεδα προσαρμογής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22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/>
              <a:t>Δίκτυα </a:t>
            </a:r>
            <a:r>
              <a:rPr lang="en-US" dirty="0"/>
              <a:t>ATM</a:t>
            </a:r>
            <a:r>
              <a:rPr lang="el-GR" dirty="0" smtClean="0"/>
              <a:t>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93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Κατηγορίες επιπέδων (1 από 2)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Δύο ορθογώνιες κατηγοριοποιήσεις</a:t>
            </a:r>
          </a:p>
          <a:p>
            <a:pPr lvl="1" eaLnBrk="1" hangingPunct="1"/>
            <a:r>
              <a:rPr lang="el-GR" altLang="el-GR" dirty="0" smtClean="0"/>
              <a:t>Σταθερός η μεταβλητός ρυθμός μετάδοσης</a:t>
            </a:r>
          </a:p>
          <a:p>
            <a:pPr lvl="1" eaLnBrk="1" hangingPunct="1"/>
            <a:r>
              <a:rPr lang="el-GR" altLang="el-GR" dirty="0" smtClean="0"/>
              <a:t>Απαιτήσεις πραγματικού χρόνου ή όχι</a:t>
            </a:r>
          </a:p>
          <a:p>
            <a:pPr eaLnBrk="1" hangingPunct="1"/>
            <a:r>
              <a:rPr lang="el-GR" altLang="el-GR" dirty="0" smtClean="0"/>
              <a:t>Επίπεδα πραγματικού χρόνου</a:t>
            </a:r>
          </a:p>
          <a:p>
            <a:pPr lvl="1" eaLnBrk="1" hangingPunct="1"/>
            <a:r>
              <a:rPr lang="el-GR" altLang="el-GR" dirty="0" smtClean="0"/>
              <a:t>AAL-1</a:t>
            </a:r>
            <a:r>
              <a:rPr lang="en-US" altLang="el-GR" dirty="0" smtClean="0"/>
              <a:t>: </a:t>
            </a:r>
            <a:r>
              <a:rPr lang="el-GR" altLang="el-GR" dirty="0" smtClean="0"/>
              <a:t>σταθερός ρυθμός σε πραγματικό χρόνο</a:t>
            </a:r>
          </a:p>
          <a:p>
            <a:pPr lvl="2" eaLnBrk="1" hangingPunct="1"/>
            <a:r>
              <a:rPr lang="el-GR" altLang="el-GR" dirty="0" smtClean="0"/>
              <a:t>Φωνητική τηλεφωνία</a:t>
            </a:r>
          </a:p>
          <a:p>
            <a:pPr lvl="1" eaLnBrk="1" hangingPunct="1"/>
            <a:r>
              <a:rPr lang="el-GR" altLang="el-GR" dirty="0" smtClean="0"/>
              <a:t>AAL-2: μεταβλητός ρυθμός σε πραγματικό χρόνο </a:t>
            </a:r>
          </a:p>
          <a:p>
            <a:pPr lvl="2" eaLnBrk="1" hangingPunct="1"/>
            <a:r>
              <a:rPr lang="el-GR" altLang="el-GR" dirty="0" smtClean="0"/>
              <a:t>Ζωντανή διανομή βίντεο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713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Κατηγορίες επιπέδων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Επίπεδα </a:t>
            </a:r>
            <a:r>
              <a:rPr lang="el-GR" altLang="el-GR" dirty="0" smtClean="0"/>
              <a:t>μη πραγματικού </a:t>
            </a:r>
            <a:r>
              <a:rPr lang="el-GR" altLang="el-GR" dirty="0"/>
              <a:t>χρόνου</a:t>
            </a:r>
          </a:p>
          <a:p>
            <a:pPr lvl="1"/>
            <a:r>
              <a:rPr lang="el-GR" altLang="el-GR" dirty="0" smtClean="0"/>
              <a:t>AAL-3</a:t>
            </a:r>
            <a:r>
              <a:rPr lang="el-GR" altLang="el-GR" dirty="0"/>
              <a:t>:</a:t>
            </a:r>
            <a:r>
              <a:rPr lang="en-US" altLang="el-GR" dirty="0"/>
              <a:t> </a:t>
            </a:r>
            <a:r>
              <a:rPr lang="el-GR" altLang="el-GR" dirty="0"/>
              <a:t>σταθερός </a:t>
            </a:r>
            <a:r>
              <a:rPr lang="el-GR" altLang="el-GR" dirty="0" smtClean="0"/>
              <a:t>σε </a:t>
            </a:r>
            <a:r>
              <a:rPr lang="el-GR" altLang="el-GR" dirty="0"/>
              <a:t>μη πραγματικό χρόνο</a:t>
            </a:r>
          </a:p>
          <a:p>
            <a:pPr lvl="1"/>
            <a:r>
              <a:rPr lang="el-GR" altLang="el-GR" dirty="0"/>
              <a:t>AAL-4:</a:t>
            </a:r>
            <a:r>
              <a:rPr lang="en-US" altLang="el-GR" dirty="0"/>
              <a:t> </a:t>
            </a:r>
            <a:r>
              <a:rPr lang="el-GR" altLang="el-GR" dirty="0"/>
              <a:t>μεταβλητός </a:t>
            </a:r>
            <a:r>
              <a:rPr lang="el-GR" altLang="el-GR" dirty="0" smtClean="0"/>
              <a:t>σε </a:t>
            </a:r>
            <a:r>
              <a:rPr lang="el-GR" altLang="el-GR" dirty="0"/>
              <a:t>μη πραγματικό χρόνο</a:t>
            </a:r>
          </a:p>
          <a:p>
            <a:r>
              <a:rPr lang="en-US" altLang="el-GR" dirty="0"/>
              <a:t>AAL-5: </a:t>
            </a:r>
            <a:r>
              <a:rPr lang="el-GR" altLang="el-GR" dirty="0"/>
              <a:t>αντικαθιστά τα </a:t>
            </a:r>
            <a:r>
              <a:rPr lang="en-US" altLang="el-GR" dirty="0" smtClean="0"/>
              <a:t>AAL-3/4</a:t>
            </a:r>
          </a:p>
          <a:p>
            <a:pPr lvl="1"/>
            <a:r>
              <a:rPr lang="el-GR" altLang="el-GR" dirty="0" smtClean="0"/>
              <a:t>Μικρό ενδιαφέρον για διαφορετικά επίπεδα</a:t>
            </a:r>
          </a:p>
          <a:p>
            <a:pPr lvl="1"/>
            <a:r>
              <a:rPr lang="el-GR" altLang="el-GR" dirty="0" smtClean="0"/>
              <a:t>Το </a:t>
            </a:r>
            <a:r>
              <a:rPr lang="en-US" altLang="el-GR" dirty="0" smtClean="0"/>
              <a:t>AAL-5</a:t>
            </a:r>
            <a:r>
              <a:rPr lang="el-GR" altLang="el-GR" dirty="0" smtClean="0"/>
              <a:t> είναι εξαιρετικά απλό</a:t>
            </a:r>
            <a:endParaRPr lang="en-US" altLang="el-GR" dirty="0"/>
          </a:p>
          <a:p>
            <a:pPr lvl="1"/>
            <a:r>
              <a:rPr lang="el-GR" altLang="el-GR" dirty="0" smtClean="0"/>
              <a:t>Και για μετάδοση </a:t>
            </a:r>
            <a:r>
              <a:rPr lang="el-GR" altLang="el-GR" dirty="0"/>
              <a:t>πακέτων </a:t>
            </a:r>
            <a:r>
              <a:rPr lang="en-US" altLang="el-GR" dirty="0"/>
              <a:t>IP</a:t>
            </a:r>
            <a:r>
              <a:rPr lang="el-GR" altLang="el-GR" dirty="0"/>
              <a:t> πάνω από </a:t>
            </a:r>
            <a:r>
              <a:rPr lang="en-US" altLang="el-GR" dirty="0" smtClean="0"/>
              <a:t>ATM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41074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AAL-1</a:t>
            </a:r>
            <a:endParaRPr lang="el-GR" altLang="el-GR" dirty="0" smtClean="0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708920"/>
            <a:ext cx="8382000" cy="369188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Παράδειγμα:</a:t>
            </a:r>
            <a:r>
              <a:rPr lang="en-US" altLang="el-GR" dirty="0" smtClean="0"/>
              <a:t> AAL-1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Το υποεπίπεδο </a:t>
            </a:r>
            <a:r>
              <a:rPr lang="en-US" altLang="el-GR" dirty="0" smtClean="0"/>
              <a:t>CS</a:t>
            </a:r>
            <a:r>
              <a:rPr lang="el-GR" altLang="el-GR" dirty="0" smtClean="0"/>
              <a:t> δημιουργεί τμήματα 47 </a:t>
            </a:r>
            <a:r>
              <a:rPr lang="en-US" altLang="el-GR" dirty="0" smtClean="0"/>
              <a:t>byte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Το υποεπίπεδο </a:t>
            </a:r>
            <a:r>
              <a:rPr lang="en-US" altLang="el-GR" dirty="0" smtClean="0"/>
              <a:t>SAR</a:t>
            </a:r>
            <a:r>
              <a:rPr lang="el-GR" altLang="el-GR" dirty="0" smtClean="0"/>
              <a:t> προσθέτει κεφαλίδα</a:t>
            </a:r>
            <a:r>
              <a:rPr lang="en-US" altLang="el-GR" dirty="0" smtClean="0"/>
              <a:t> 1 byte</a:t>
            </a:r>
            <a:endParaRPr lang="el-GR" altLang="el-GR" dirty="0" smtClean="0"/>
          </a:p>
          <a:p>
            <a:pPr lvl="2" eaLnBrk="1" hangingPunct="1">
              <a:lnSpc>
                <a:spcPct val="90000"/>
              </a:lnSpc>
            </a:pPr>
            <a:r>
              <a:rPr lang="en-US" altLang="el-GR" dirty="0" smtClean="0"/>
              <a:t>C: 1 bit</a:t>
            </a:r>
            <a:r>
              <a:rPr lang="el-GR" altLang="el-GR" dirty="0" smtClean="0"/>
              <a:t> για δεδομένα ελέγχου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l-GR" dirty="0" smtClean="0"/>
              <a:t>SN: 3</a:t>
            </a:r>
            <a:r>
              <a:rPr lang="el-GR" altLang="el-GR" dirty="0" smtClean="0"/>
              <a:t> </a:t>
            </a:r>
            <a:r>
              <a:rPr lang="en-US" altLang="el-GR" dirty="0" smtClean="0"/>
              <a:t>bit</a:t>
            </a:r>
            <a:r>
              <a:rPr lang="el-GR" altLang="el-GR" dirty="0" smtClean="0"/>
              <a:t> για αριθμό σειράς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l-GR" dirty="0" smtClean="0"/>
              <a:t>SNP:</a:t>
            </a:r>
            <a:r>
              <a:rPr lang="el-GR" altLang="el-GR" dirty="0" smtClean="0"/>
              <a:t> 4 </a:t>
            </a:r>
            <a:r>
              <a:rPr lang="en-US" altLang="el-GR" dirty="0" smtClean="0"/>
              <a:t>bit</a:t>
            </a:r>
            <a:r>
              <a:rPr lang="el-GR" altLang="el-GR" dirty="0" smtClean="0"/>
              <a:t> για προστασία αριθμού σειράς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Τα τμήματα μπαίνουν σε κελιά για μετάδοση</a:t>
            </a: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808220" cy="13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762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l-GR" dirty="0" smtClean="0"/>
              <a:t>AAL-5 (</a:t>
            </a:r>
            <a:r>
              <a:rPr lang="el-GR" altLang="el-GR" dirty="0" smtClean="0"/>
              <a:t>1 από 2)</a:t>
            </a:r>
          </a:p>
        </p:txBody>
      </p:sp>
      <p:sp>
        <p:nvSpPr>
          <p:cNvPr id="8198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381000" y="2655600"/>
            <a:ext cx="8382000" cy="3745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Παράδειγμα:</a:t>
            </a:r>
            <a:r>
              <a:rPr lang="en-US" altLang="el-GR" dirty="0"/>
              <a:t> AAL-5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Το υποεπίπεδο </a:t>
            </a:r>
            <a:r>
              <a:rPr lang="en-US" altLang="el-GR" dirty="0"/>
              <a:t>CS</a:t>
            </a:r>
            <a:r>
              <a:rPr lang="el-GR" altLang="el-GR" dirty="0"/>
              <a:t> δέχεται πακέτα ως </a:t>
            </a:r>
            <a:r>
              <a:rPr lang="en-US" altLang="el-GR" dirty="0"/>
              <a:t>64 Kbyte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Προσθήκη ορισμένων πεδίων στο </a:t>
            </a:r>
            <a:r>
              <a:rPr lang="el-GR" altLang="el-GR" dirty="0" smtClean="0"/>
              <a:t>τέλος</a:t>
            </a:r>
          </a:p>
          <a:p>
            <a:pPr lvl="1" eaLnBrk="1" hangingPunct="1"/>
            <a:r>
              <a:rPr lang="el-GR" altLang="el-GR" dirty="0" smtClean="0"/>
              <a:t>Υποεπίπεδο </a:t>
            </a:r>
            <a:r>
              <a:rPr lang="en-US" altLang="el-GR" dirty="0" smtClean="0"/>
              <a:t>SAR:</a:t>
            </a:r>
            <a:r>
              <a:rPr lang="el-GR" altLang="el-GR" dirty="0" smtClean="0"/>
              <a:t> απλός τεμαχισμός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Το τελευταίο κελί </a:t>
            </a:r>
            <a:r>
              <a:rPr lang="en-US" altLang="el-GR" dirty="0" smtClean="0"/>
              <a:t>ATM</a:t>
            </a:r>
            <a:r>
              <a:rPr lang="el-GR" altLang="el-GR" dirty="0" smtClean="0"/>
              <a:t> σημειώνεται κατάλληλα</a:t>
            </a:r>
          </a:p>
          <a:p>
            <a:pPr lvl="2"/>
            <a:r>
              <a:rPr lang="el-GR" altLang="el-GR" dirty="0" smtClean="0"/>
              <a:t>Χρήση του τρίτου </a:t>
            </a:r>
            <a:r>
              <a:rPr lang="en-US" altLang="el-GR" dirty="0" smtClean="0"/>
              <a:t>bit</a:t>
            </a:r>
            <a:r>
              <a:rPr lang="el-GR" altLang="el-GR" dirty="0" smtClean="0"/>
              <a:t> του πεδίου </a:t>
            </a:r>
            <a:r>
              <a:rPr lang="en-US" altLang="el-GR" dirty="0" smtClean="0"/>
              <a:t>PT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Άμεσος εντοπισμός τέλους πακέτου</a:t>
            </a:r>
            <a:endParaRPr lang="el-GR" altLang="el-GR" dirty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0"/>
            <a:ext cx="4709160" cy="1386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43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/>
              <a:t>AAL-5 </a:t>
            </a:r>
            <a:r>
              <a:rPr lang="en-US" altLang="el-GR" dirty="0" smtClean="0"/>
              <a:t>(</a:t>
            </a:r>
            <a:r>
              <a:rPr lang="el-GR" altLang="el-GR" dirty="0" smtClean="0"/>
              <a:t>2 </a:t>
            </a:r>
            <a:r>
              <a:rPr lang="el-GR" altLang="el-GR" dirty="0"/>
              <a:t>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Επίμετρο </a:t>
            </a:r>
            <a:r>
              <a:rPr lang="el-GR" altLang="el-GR" dirty="0"/>
              <a:t>υποεπιπέδου</a:t>
            </a:r>
            <a:r>
              <a:rPr lang="en-US" altLang="el-GR" dirty="0"/>
              <a:t> CS</a:t>
            </a:r>
            <a:endParaRPr lang="el-GR" altLang="el-GR" dirty="0"/>
          </a:p>
          <a:p>
            <a:pPr lvl="1"/>
            <a:r>
              <a:rPr lang="en-US" altLang="el-GR" dirty="0"/>
              <a:t>UU:</a:t>
            </a:r>
            <a:r>
              <a:rPr lang="el-GR" altLang="el-GR" dirty="0"/>
              <a:t> 1 </a:t>
            </a:r>
            <a:r>
              <a:rPr lang="en-US" altLang="el-GR" dirty="0"/>
              <a:t>byte</a:t>
            </a:r>
            <a:r>
              <a:rPr lang="el-GR" altLang="el-GR" dirty="0"/>
              <a:t> για πολύπλεξη ροών</a:t>
            </a:r>
          </a:p>
          <a:p>
            <a:pPr lvl="1"/>
            <a:r>
              <a:rPr lang="el-GR" altLang="el-GR" dirty="0"/>
              <a:t>CPI: 1 </a:t>
            </a:r>
            <a:r>
              <a:rPr lang="en-US" altLang="el-GR" dirty="0"/>
              <a:t>byte </a:t>
            </a:r>
            <a:r>
              <a:rPr lang="el-GR" altLang="el-GR" dirty="0"/>
              <a:t>για ανταλλαγή δεδομένων ελέγχου</a:t>
            </a:r>
          </a:p>
          <a:p>
            <a:pPr lvl="1"/>
            <a:r>
              <a:rPr lang="el-GR" altLang="el-GR" dirty="0"/>
              <a:t>LEN: 2 </a:t>
            </a:r>
            <a:r>
              <a:rPr lang="en-US" altLang="el-GR" dirty="0"/>
              <a:t>byte</a:t>
            </a:r>
            <a:r>
              <a:rPr lang="el-GR" altLang="el-GR" dirty="0"/>
              <a:t> για μέγεθος δεδομένων πακέτου</a:t>
            </a:r>
          </a:p>
          <a:p>
            <a:pPr lvl="1"/>
            <a:r>
              <a:rPr lang="el-GR" altLang="el-GR" dirty="0"/>
              <a:t>CRC: 4 </a:t>
            </a:r>
            <a:r>
              <a:rPr lang="en-US" altLang="el-GR" dirty="0"/>
              <a:t>byte</a:t>
            </a:r>
            <a:r>
              <a:rPr lang="el-GR" altLang="el-GR" dirty="0"/>
              <a:t> για κώδικα εντοπισμού σφαλμάτων</a:t>
            </a:r>
          </a:p>
          <a:p>
            <a:pPr lvl="1"/>
            <a:r>
              <a:rPr lang="el-GR" altLang="el-GR" dirty="0"/>
              <a:t>PAD: </a:t>
            </a:r>
            <a:r>
              <a:rPr lang="el-GR" altLang="el-GR" dirty="0" smtClean="0"/>
              <a:t>κάνει το σύνολο </a:t>
            </a:r>
            <a:r>
              <a:rPr lang="en-US" altLang="el-GR" dirty="0" smtClean="0"/>
              <a:t>n </a:t>
            </a:r>
            <a:r>
              <a:rPr lang="en-US" altLang="el-GR" dirty="0"/>
              <a:t>x 48 </a:t>
            </a:r>
            <a:r>
              <a:rPr lang="en-US" altLang="el-GR" dirty="0" smtClean="0"/>
              <a:t>byte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Στοίχιση με το μέγεθος των κελιών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11310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Ποιότητα υπηρεσίας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22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/>
              <a:t>Δίκτυα </a:t>
            </a:r>
            <a:r>
              <a:rPr lang="en-US" dirty="0"/>
              <a:t>ATM</a:t>
            </a:r>
            <a:r>
              <a:rPr lang="el-GR" dirty="0" smtClean="0"/>
              <a:t>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93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Κατηγορίες (1 από 2)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Κατηγορίες ποιότητας υπηρεσίας</a:t>
            </a:r>
          </a:p>
          <a:p>
            <a:pPr lvl="1" eaLnBrk="1" hangingPunct="1"/>
            <a:r>
              <a:rPr lang="el-GR" altLang="el-GR" dirty="0" smtClean="0"/>
              <a:t>Παρέχονται πέντε κατηγορίες</a:t>
            </a:r>
          </a:p>
          <a:p>
            <a:pPr lvl="1" eaLnBrk="1" hangingPunct="1"/>
            <a:r>
              <a:rPr lang="el-GR" altLang="el-GR" dirty="0" smtClean="0"/>
              <a:t>Κάθε κλήση επιλέγει μία κατηγορία</a:t>
            </a:r>
          </a:p>
          <a:p>
            <a:pPr lvl="2" eaLnBrk="1" hangingPunct="1"/>
            <a:r>
              <a:rPr lang="el-GR" altLang="el-GR" dirty="0" smtClean="0"/>
              <a:t>Ιδιότητες ποιότητας ανάλογα με κατηγορία</a:t>
            </a:r>
          </a:p>
          <a:p>
            <a:pPr lvl="1" eaLnBrk="1" hangingPunct="1"/>
            <a:r>
              <a:rPr lang="el-GR" altLang="el-GR" dirty="0" smtClean="0"/>
              <a:t>Σταθερού ρυθμού (CBR)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Ακριβής ρυθμός μετάδοσης</a:t>
            </a:r>
          </a:p>
          <a:p>
            <a:pPr lvl="1" eaLnBrk="1" hangingPunct="1"/>
            <a:r>
              <a:rPr lang="el-GR" altLang="el-GR" dirty="0" smtClean="0"/>
              <a:t>Μεταβλητού ρυθμού πραγματικού χρόνου (VBR-RT) </a:t>
            </a:r>
          </a:p>
          <a:p>
            <a:pPr lvl="2" eaLnBrk="1" hangingPunct="1"/>
            <a:r>
              <a:rPr lang="el-GR" altLang="el-GR" dirty="0" smtClean="0"/>
              <a:t>Μέσος και μέγιστος ρυθμός μετάδοσης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04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Κατηγορίες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Κατηγορίες ποιότητας υπηρεσίας</a:t>
            </a:r>
          </a:p>
          <a:p>
            <a:pPr lvl="1"/>
            <a:r>
              <a:rPr lang="el-GR" altLang="el-GR" dirty="0" smtClean="0"/>
              <a:t>Μεταβλητού </a:t>
            </a:r>
            <a:r>
              <a:rPr lang="el-GR" altLang="el-GR" dirty="0"/>
              <a:t>ρυθμού όχι πραγματικού χρόνου (VBR-NRT)</a:t>
            </a:r>
          </a:p>
          <a:p>
            <a:pPr lvl="2"/>
            <a:r>
              <a:rPr lang="el-GR" altLang="el-GR" dirty="0"/>
              <a:t>Χωρίς όρια καθυστέρησης</a:t>
            </a:r>
          </a:p>
          <a:p>
            <a:pPr lvl="1"/>
            <a:r>
              <a:rPr lang="el-GR" altLang="el-GR" dirty="0"/>
              <a:t>Διαθέσιμου ρυθμού (ABR)</a:t>
            </a:r>
          </a:p>
          <a:p>
            <a:pPr lvl="2"/>
            <a:r>
              <a:rPr lang="el-GR" altLang="el-GR" dirty="0"/>
              <a:t>Εγγύηση μόνο ελάχιστου ρυθμού μετάδοσης</a:t>
            </a:r>
          </a:p>
          <a:p>
            <a:pPr lvl="1"/>
            <a:r>
              <a:rPr lang="el-GR" altLang="el-GR" dirty="0"/>
              <a:t>Απροσδιόριστου ρυθμού (UBR)</a:t>
            </a:r>
          </a:p>
          <a:p>
            <a:pPr lvl="2"/>
            <a:r>
              <a:rPr lang="el-GR" altLang="el-GR" dirty="0"/>
              <a:t>Δεν παρέχει καμία </a:t>
            </a:r>
            <a:r>
              <a:rPr lang="el-GR" altLang="el-GR" dirty="0" smtClean="0"/>
              <a:t>εγγύηση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919558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Ποιότητα υπηρεσίας (1 από 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Γενικός αλγόριθμος ρυθμού κελιών (GCRA)</a:t>
            </a:r>
          </a:p>
          <a:p>
            <a:pPr lvl="1" eaLnBrk="1" hangingPunct="1"/>
            <a:r>
              <a:rPr lang="el-GR" altLang="el-GR" dirty="0" smtClean="0"/>
              <a:t>Χρησιμοποιείται από </a:t>
            </a:r>
            <a:r>
              <a:rPr lang="en-US" altLang="el-GR" dirty="0" smtClean="0"/>
              <a:t>CBR, VBR-RT, VBR-NRT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Οι </a:t>
            </a:r>
            <a:r>
              <a:rPr lang="en-US" altLang="el-GR" dirty="0" smtClean="0"/>
              <a:t>ABR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UBR </a:t>
            </a:r>
            <a:r>
              <a:rPr lang="el-GR" altLang="el-GR" dirty="0" smtClean="0"/>
              <a:t>παίρνουν ό,τι περισσεύει</a:t>
            </a:r>
          </a:p>
          <a:p>
            <a:pPr lvl="1" eaLnBrk="1" hangingPunct="1"/>
            <a:r>
              <a:rPr lang="el-GR" altLang="el-GR" dirty="0" smtClean="0"/>
              <a:t>Τέσσερις βασικές ιδιότητες</a:t>
            </a:r>
          </a:p>
          <a:p>
            <a:pPr lvl="2" eaLnBrk="1" hangingPunct="1"/>
            <a:r>
              <a:rPr lang="el-GR" altLang="el-GR" dirty="0" smtClean="0"/>
              <a:t>Μέγιστος ρυθμός μετάδοσης κελιών (PCR)</a:t>
            </a:r>
          </a:p>
          <a:p>
            <a:pPr lvl="2" eaLnBrk="1" hangingPunct="1"/>
            <a:r>
              <a:rPr lang="el-GR" altLang="el-GR" dirty="0" smtClean="0"/>
              <a:t>Μέσος ρυθμός μετάδοσης κελιών (SCR)</a:t>
            </a:r>
          </a:p>
          <a:p>
            <a:pPr lvl="2" eaLnBrk="1" hangingPunct="1"/>
            <a:r>
              <a:rPr lang="el-GR" altLang="el-GR" dirty="0" smtClean="0"/>
              <a:t>Ανοχή διακύμανσης καθυστέρησης κελιών (CDVT)</a:t>
            </a:r>
          </a:p>
          <a:p>
            <a:pPr lvl="2" eaLnBrk="1" hangingPunct="1"/>
            <a:r>
              <a:rPr lang="el-GR" altLang="el-GR" dirty="0" smtClean="0"/>
              <a:t>Ανοχή ριπής (BT)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104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Εξοικείωση με τις βασικές σχεδιαστικές επιλογές των δικτύων ΑΤΜ όπως τα εικονικά κυκλώματα και τα κελιά καθώς και με τις μεθόδους προώθησης κελιών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r>
              <a:rPr lang="el-GR" altLang="el-GR" dirty="0" smtClean="0"/>
              <a:t>Εισαγωγή στα επίπεδα πρωτοκόλλων και τα επίπεδα προσαρμογής</a:t>
            </a:r>
            <a:r>
              <a:rPr lang="en-US" altLang="el-GR" dirty="0" smtClean="0"/>
              <a:t>.</a:t>
            </a:r>
            <a:endParaRPr lang="el-GR" altLang="el-GR" dirty="0"/>
          </a:p>
          <a:p>
            <a:r>
              <a:rPr lang="el-GR" altLang="el-GR" dirty="0" smtClean="0"/>
              <a:t>Κατανόηση του μοντέλου ποιότητας υπηρεσίες και του αλγορίθμου </a:t>
            </a:r>
            <a:r>
              <a:rPr lang="en-US" altLang="el-GR" dirty="0" smtClean="0"/>
              <a:t>GCRA.</a:t>
            </a:r>
            <a:endParaRPr lang="el-GR" altLang="el-GR" dirty="0" smtClean="0"/>
          </a:p>
          <a:p>
            <a:r>
              <a:rPr lang="el-GR" altLang="el-GR" dirty="0" smtClean="0"/>
              <a:t>Εξοικείωση με τις βασικές τεχνικές συνδυασμού δικτύων</a:t>
            </a:r>
            <a:r>
              <a:rPr lang="en-US" altLang="el-GR" dirty="0" smtClean="0"/>
              <a:t> IP</a:t>
            </a:r>
            <a:r>
              <a:rPr lang="el-GR" altLang="el-GR" dirty="0" smtClean="0"/>
              <a:t> με δίκτυα </a:t>
            </a:r>
            <a:r>
              <a:rPr lang="en-US" altLang="el-GR" dirty="0" smtClean="0"/>
              <a:t>ATM.</a:t>
            </a:r>
            <a:endParaRPr lang="el-GR" altLang="el-GR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Ποιότητα υπηρεσίας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8352"/>
            <a:ext cx="8229600" cy="3557811"/>
          </a:xfrm>
        </p:spPr>
        <p:txBody>
          <a:bodyPr>
            <a:normAutofit lnSpcReduction="10000"/>
          </a:bodyPr>
          <a:lstStyle/>
          <a:p>
            <a:r>
              <a:rPr lang="el-GR" altLang="el-GR" dirty="0" smtClean="0"/>
              <a:t>Χρήση </a:t>
            </a:r>
            <a:r>
              <a:rPr lang="el-GR" altLang="el-GR" dirty="0"/>
              <a:t>δύο ουρών σταθερού μεγέθους</a:t>
            </a:r>
          </a:p>
          <a:p>
            <a:pPr lvl="1"/>
            <a:r>
              <a:rPr lang="el-GR" altLang="el-GR" dirty="0"/>
              <a:t>Κάθε κελί αντιγράφεται και στις </a:t>
            </a:r>
            <a:r>
              <a:rPr lang="el-GR" altLang="el-GR" dirty="0" smtClean="0"/>
              <a:t>δύο</a:t>
            </a:r>
            <a:endParaRPr lang="el-GR" altLang="el-GR" dirty="0"/>
          </a:p>
          <a:p>
            <a:r>
              <a:rPr lang="el-GR" altLang="el-GR" dirty="0" smtClean="0"/>
              <a:t>Άνω </a:t>
            </a:r>
            <a:r>
              <a:rPr lang="el-GR" altLang="el-GR" dirty="0"/>
              <a:t>ουρά: αδειάζει με </a:t>
            </a:r>
            <a:r>
              <a:rPr lang="el-GR" altLang="el-GR" dirty="0" smtClean="0"/>
              <a:t>μέγιστο </a:t>
            </a:r>
            <a:r>
              <a:rPr lang="el-GR" altLang="el-GR" dirty="0"/>
              <a:t>ρυθμό (</a:t>
            </a:r>
            <a:r>
              <a:rPr lang="en-US" altLang="el-GR" dirty="0"/>
              <a:t>PCR)</a:t>
            </a:r>
          </a:p>
          <a:p>
            <a:pPr lvl="1"/>
            <a:r>
              <a:rPr lang="el-GR" altLang="el-GR" dirty="0"/>
              <a:t>Μικρή </a:t>
            </a:r>
            <a:r>
              <a:rPr lang="el-GR" altLang="el-GR" dirty="0" smtClean="0"/>
              <a:t>ανοχή</a:t>
            </a:r>
            <a:r>
              <a:rPr lang="en-US" altLang="el-GR" dirty="0" smtClean="0"/>
              <a:t>: </a:t>
            </a:r>
            <a:r>
              <a:rPr lang="el-GR" altLang="el-GR" dirty="0"/>
              <a:t>χωρητικότητα 1 + </a:t>
            </a:r>
            <a:r>
              <a:rPr lang="en-US" altLang="el-GR" dirty="0"/>
              <a:t>CDVT x PCR</a:t>
            </a:r>
            <a:endParaRPr lang="el-GR" altLang="el-GR" dirty="0"/>
          </a:p>
          <a:p>
            <a:r>
              <a:rPr lang="el-GR" altLang="el-GR" dirty="0"/>
              <a:t>Κάτω ουρά: αδειάζει με τον μέσο ρυθμό </a:t>
            </a:r>
            <a:r>
              <a:rPr lang="en-US" altLang="el-GR" dirty="0"/>
              <a:t>(SCR)</a:t>
            </a:r>
          </a:p>
          <a:p>
            <a:pPr lvl="1"/>
            <a:r>
              <a:rPr lang="el-GR" altLang="el-GR" dirty="0"/>
              <a:t>Μεγάλη </a:t>
            </a:r>
            <a:r>
              <a:rPr lang="el-GR" altLang="el-GR" dirty="0" smtClean="0"/>
              <a:t>ανοχή</a:t>
            </a:r>
            <a:r>
              <a:rPr lang="en-US" altLang="el-GR" dirty="0" smtClean="0"/>
              <a:t>:</a:t>
            </a:r>
            <a:r>
              <a:rPr lang="el-GR" altLang="el-GR" dirty="0" smtClean="0"/>
              <a:t> </a:t>
            </a:r>
            <a:r>
              <a:rPr lang="el-GR" altLang="el-GR" dirty="0"/>
              <a:t>χωρητικότητα </a:t>
            </a:r>
            <a:r>
              <a:rPr lang="en-US" altLang="el-GR" dirty="0"/>
              <a:t>BT x </a:t>
            </a:r>
            <a:r>
              <a:rPr lang="en-US" altLang="el-GR" dirty="0" smtClean="0"/>
              <a:t>SCR</a:t>
            </a:r>
            <a:endParaRPr lang="el-GR" altLang="el-GR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96752"/>
            <a:ext cx="486156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6839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Ποιότητα υπηρεσίας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</a:p>
        </p:txBody>
      </p:sp>
      <p:sp>
        <p:nvSpPr>
          <p:cNvPr id="9222" name="Rectangle 7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l-GR" dirty="0" smtClean="0"/>
              <a:t>CBR:</a:t>
            </a:r>
            <a:r>
              <a:rPr lang="el-GR" altLang="el-GR" dirty="0" smtClean="0"/>
              <a:t> χρήση μόνο άνω ουράς</a:t>
            </a:r>
          </a:p>
          <a:p>
            <a:pPr lvl="1" eaLnBrk="1" hangingPunct="1"/>
            <a:r>
              <a:rPr lang="el-GR" altLang="el-GR" dirty="0" smtClean="0"/>
              <a:t>Ρυθμός </a:t>
            </a:r>
            <a:r>
              <a:rPr lang="en-US" altLang="el-GR" dirty="0" smtClean="0"/>
              <a:t>PCR</a:t>
            </a:r>
            <a:r>
              <a:rPr lang="el-GR" altLang="el-GR" dirty="0" smtClean="0"/>
              <a:t> με απόκλιση </a:t>
            </a:r>
            <a:r>
              <a:rPr lang="en-US" altLang="el-GR" dirty="0" smtClean="0"/>
              <a:t>CDVT</a:t>
            </a:r>
            <a:endParaRPr lang="el-GR" altLang="el-GR" dirty="0" smtClean="0"/>
          </a:p>
          <a:p>
            <a:r>
              <a:rPr lang="el-GR" altLang="el-GR" dirty="0" smtClean="0"/>
              <a:t>VBR-RT </a:t>
            </a:r>
            <a:r>
              <a:rPr lang="el-GR" altLang="el-GR" dirty="0"/>
              <a:t>και VBR-NRT: χρήση δύο ουρών</a:t>
            </a:r>
          </a:p>
          <a:p>
            <a:pPr lvl="1"/>
            <a:r>
              <a:rPr lang="el-GR" altLang="el-GR" dirty="0"/>
              <a:t>Η άνω ουρά διαγράφει κελιά με ρυθμό </a:t>
            </a:r>
            <a:r>
              <a:rPr lang="en-US" altLang="el-GR" dirty="0"/>
              <a:t>PCR</a:t>
            </a:r>
          </a:p>
          <a:p>
            <a:pPr lvl="2"/>
            <a:r>
              <a:rPr lang="el-GR" altLang="el-GR" dirty="0"/>
              <a:t>Περιορισμός του μέγιστου ρυθμού μετάδοσης</a:t>
            </a:r>
            <a:endParaRPr lang="en-US" altLang="el-GR" dirty="0"/>
          </a:p>
          <a:p>
            <a:pPr lvl="1"/>
            <a:r>
              <a:rPr lang="el-GR" altLang="el-GR" dirty="0"/>
              <a:t>Η κάτω ουρά μεταδίδει κελιά με ρυθμό </a:t>
            </a:r>
            <a:r>
              <a:rPr lang="en-US" altLang="el-GR" dirty="0"/>
              <a:t>SCR</a:t>
            </a:r>
          </a:p>
          <a:p>
            <a:pPr lvl="2"/>
            <a:r>
              <a:rPr lang="el-GR" altLang="el-GR" dirty="0"/>
              <a:t>Μετάδοση με το μέσο ρυθμό</a:t>
            </a:r>
            <a:endParaRPr lang="en-US" altLang="el-GR" dirty="0"/>
          </a:p>
          <a:p>
            <a:pPr lvl="1"/>
            <a:r>
              <a:rPr lang="el-GR" altLang="el-GR" dirty="0"/>
              <a:t>Αποθήκευση μέχρι </a:t>
            </a:r>
            <a:r>
              <a:rPr lang="en-US" altLang="el-GR" dirty="0"/>
              <a:t>BT </a:t>
            </a:r>
            <a:r>
              <a:rPr lang="el-GR" altLang="el-GR" dirty="0"/>
              <a:t>κελιών</a:t>
            </a:r>
          </a:p>
          <a:p>
            <a:pPr lvl="2"/>
            <a:r>
              <a:rPr lang="el-GR" altLang="el-GR" dirty="0"/>
              <a:t>Περιορισμός της διάρκειας των </a:t>
            </a:r>
            <a:r>
              <a:rPr lang="el-GR" altLang="el-GR" dirty="0" smtClean="0"/>
              <a:t>ριπών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0490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Ποιότητα υπηρεσίας </a:t>
            </a:r>
            <a:r>
              <a:rPr lang="el-GR" altLang="el-GR" dirty="0" smtClean="0"/>
              <a:t>(</a:t>
            </a:r>
            <a:r>
              <a:rPr lang="en-US" altLang="el-GR" dirty="0"/>
              <a:t>4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Τρόποι χρήσης </a:t>
            </a:r>
            <a:r>
              <a:rPr lang="en-US" altLang="el-GR" dirty="0" smtClean="0"/>
              <a:t>GCRA</a:t>
            </a:r>
          </a:p>
          <a:p>
            <a:pPr lvl="1" eaLnBrk="1" hangingPunct="1"/>
            <a:r>
              <a:rPr lang="el-GR" altLang="el-GR" dirty="0" smtClean="0"/>
              <a:t>Μορφοποίηση κίνησης στον αποστολέα</a:t>
            </a:r>
          </a:p>
          <a:p>
            <a:pPr lvl="2" eaLnBrk="1" hangingPunct="1"/>
            <a:r>
              <a:rPr lang="el-GR" altLang="el-GR" dirty="0" smtClean="0"/>
              <a:t>Συμμόρφωση κίνησης με συγκεκριμένο προφίλ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Πιθανή σήμανση πρόσθετων κελιών για απόρριψη</a:t>
            </a:r>
          </a:p>
          <a:p>
            <a:pPr lvl="1" eaLnBrk="1" hangingPunct="1"/>
            <a:r>
              <a:rPr lang="el-GR" altLang="el-GR" dirty="0" smtClean="0"/>
              <a:t>Παρακολούθηση κίνησης στους μεταγωγείς</a:t>
            </a:r>
          </a:p>
          <a:p>
            <a:pPr lvl="2" eaLnBrk="1" hangingPunct="1"/>
            <a:r>
              <a:rPr lang="el-GR" altLang="el-GR" dirty="0" smtClean="0"/>
              <a:t>Έλεγχος αν συμμορφώνεται με προφίλ</a:t>
            </a:r>
          </a:p>
          <a:p>
            <a:pPr lvl="2" eaLnBrk="1" hangingPunct="1"/>
            <a:r>
              <a:rPr lang="el-GR" altLang="el-GR" dirty="0" smtClean="0"/>
              <a:t>Είτε άμεση απόρριψη κελιών</a:t>
            </a:r>
          </a:p>
          <a:p>
            <a:pPr lvl="2" eaLnBrk="1" hangingPunct="1"/>
            <a:r>
              <a:rPr lang="el-GR" altLang="el-GR" dirty="0" smtClean="0"/>
              <a:t>Είτε σήμανση κελιών για απόρριψη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820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Ποιότητα υπηρεσίας </a:t>
            </a:r>
            <a:r>
              <a:rPr lang="el-GR" altLang="el-GR" dirty="0" smtClean="0"/>
              <a:t>(</a:t>
            </a:r>
            <a:r>
              <a:rPr lang="en-US" altLang="el-GR" dirty="0" smtClean="0"/>
              <a:t>5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Άλλες ιδιότητες ποιότητας υπηρεσίας</a:t>
            </a:r>
          </a:p>
          <a:p>
            <a:pPr lvl="1"/>
            <a:r>
              <a:rPr lang="el-GR" altLang="el-GR" dirty="0"/>
              <a:t>Ποσοστό απώλειας κελιών (CL</a:t>
            </a:r>
            <a:r>
              <a:rPr lang="en-US" altLang="el-GR" dirty="0"/>
              <a:t>R</a:t>
            </a:r>
            <a:r>
              <a:rPr lang="el-GR" altLang="el-GR" dirty="0"/>
              <a:t>)</a:t>
            </a:r>
          </a:p>
          <a:p>
            <a:pPr lvl="1"/>
            <a:r>
              <a:rPr lang="el-GR" altLang="el-GR" dirty="0"/>
              <a:t>Καθυστέρηση μετάδοσης κελιών (CTD)</a:t>
            </a:r>
          </a:p>
          <a:p>
            <a:pPr lvl="2"/>
            <a:r>
              <a:rPr lang="el-GR" altLang="el-GR" dirty="0"/>
              <a:t>Μέγιστη και μέση</a:t>
            </a:r>
            <a:r>
              <a:rPr lang="en-US" altLang="el-GR" dirty="0"/>
              <a:t> CTD</a:t>
            </a:r>
            <a:endParaRPr lang="el-GR" altLang="el-GR" dirty="0"/>
          </a:p>
          <a:p>
            <a:pPr lvl="1"/>
            <a:r>
              <a:rPr lang="el-GR" altLang="el-GR" dirty="0"/>
              <a:t>Διακύμανση καθυστέρησης κελιών (CDV)</a:t>
            </a:r>
          </a:p>
          <a:p>
            <a:pPr lvl="1"/>
            <a:r>
              <a:rPr lang="el-GR" altLang="el-GR" dirty="0"/>
              <a:t>Ελάχιστος ρυθμός μετάδοσης κελιών (MCR)</a:t>
            </a:r>
            <a:endParaRPr lang="en-US" altLang="el-GR" dirty="0"/>
          </a:p>
          <a:p>
            <a:pPr lvl="1"/>
            <a:r>
              <a:rPr lang="el-GR" altLang="el-GR" dirty="0"/>
              <a:t>Δεν εφαρμόζονται σε όλες τις </a:t>
            </a:r>
            <a:r>
              <a:rPr lang="el-GR" altLang="el-GR" dirty="0" smtClean="0"/>
              <a:t>κατηγορίες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09230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4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Ποιότητα υπηρεσίας </a:t>
            </a:r>
            <a:r>
              <a:rPr lang="el-GR" altLang="el-GR" dirty="0" smtClean="0"/>
              <a:t>(</a:t>
            </a:r>
            <a:r>
              <a:rPr lang="en-US" altLang="el-GR" dirty="0" smtClean="0"/>
              <a:t>6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6</a:t>
            </a:r>
            <a:r>
              <a:rPr lang="el-GR" altLang="el-GR" dirty="0" smtClean="0"/>
              <a:t>)</a:t>
            </a:r>
          </a:p>
        </p:txBody>
      </p:sp>
      <p:graphicFrame>
        <p:nvGraphicFramePr>
          <p:cNvPr id="293309" name="Group 44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050105394"/>
              </p:ext>
            </p:extLst>
          </p:nvPr>
        </p:nvGraphicFramePr>
        <p:xfrm>
          <a:off x="251520" y="1412776"/>
          <a:ext cx="8505508" cy="4691611"/>
        </p:xfrm>
        <a:graphic>
          <a:graphicData uri="http://schemas.openxmlformats.org/drawingml/2006/table">
            <a:tbl>
              <a:tblPr/>
              <a:tblGrid>
                <a:gridCol w="1155700"/>
                <a:gridCol w="682625"/>
                <a:gridCol w="696913"/>
                <a:gridCol w="1222375"/>
                <a:gridCol w="1314133"/>
                <a:gridCol w="741362"/>
                <a:gridCol w="671513"/>
                <a:gridCol w="833437"/>
                <a:gridCol w="661988"/>
                <a:gridCol w="525462"/>
              </a:tblGrid>
              <a:tr h="5117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Ιδιότητες ποιότητας υπηρεσίας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Παράμετροι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GCRA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696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CLR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CDV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Μέγ.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CTD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Μέση 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CTD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MCR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PCR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CDVT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SCR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BT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CBR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3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VBR-RT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VBR-NRT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ABR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Arial Unicode MS" pitchFamily="34" charset="-128"/>
                          <a:cs typeface="Times New Roman" pitchFamily="18" charset="0"/>
                        </a:rPr>
                        <a:t>UBR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Arial Unicode MS" pitchFamily="34" charset="-128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514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Υποστήριξη </a:t>
            </a:r>
            <a:r>
              <a:rPr lang="en-US" altLang="el-GR" dirty="0"/>
              <a:t>IP</a:t>
            </a:r>
            <a:r>
              <a:rPr lang="el-GR" altLang="el-GR" dirty="0"/>
              <a:t/>
            </a:r>
            <a:br>
              <a:rPr lang="el-GR" altLang="el-GR" dirty="0"/>
            </a:b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22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/>
              <a:t>Δίκτυα </a:t>
            </a:r>
            <a:r>
              <a:rPr lang="en-US" dirty="0"/>
              <a:t>ATM</a:t>
            </a:r>
            <a:r>
              <a:rPr lang="el-GR" dirty="0" smtClean="0"/>
              <a:t>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93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</a:t>
            </a:r>
            <a:r>
              <a:rPr lang="el-GR" dirty="0" smtClean="0"/>
              <a:t> και </a:t>
            </a:r>
            <a:r>
              <a:rPr lang="en-US" dirty="0" smtClean="0"/>
              <a:t>ATM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</a:t>
            </a:r>
            <a:r>
              <a:rPr lang="en-US" dirty="0" smtClean="0"/>
              <a:t>ATM</a:t>
            </a:r>
            <a:r>
              <a:rPr lang="el-GR" dirty="0" smtClean="0"/>
              <a:t> θα αντικαθιστούσε τα πάντα</a:t>
            </a:r>
          </a:p>
          <a:p>
            <a:pPr lvl="1"/>
            <a:r>
              <a:rPr lang="el-GR" dirty="0" smtClean="0"/>
              <a:t>Ένα δίκτυο για όλες τις υπηρεσίες</a:t>
            </a:r>
          </a:p>
          <a:p>
            <a:r>
              <a:rPr lang="el-GR" dirty="0" smtClean="0"/>
              <a:t>Μέχρι να υλοποιηθεί το </a:t>
            </a:r>
            <a:r>
              <a:rPr lang="en-US" dirty="0" smtClean="0"/>
              <a:t>IP</a:t>
            </a:r>
            <a:r>
              <a:rPr lang="el-GR" dirty="0" smtClean="0"/>
              <a:t> κυριαρχούσε</a:t>
            </a:r>
          </a:p>
          <a:p>
            <a:pPr lvl="1"/>
            <a:r>
              <a:rPr lang="el-GR" dirty="0" smtClean="0"/>
              <a:t>Άρα έπρεπε να έχουμε συμβατότητα</a:t>
            </a:r>
          </a:p>
          <a:p>
            <a:r>
              <a:rPr lang="el-GR" dirty="0" smtClean="0"/>
              <a:t>Μεταφορά πακέτων </a:t>
            </a:r>
            <a:r>
              <a:rPr lang="en-US" dirty="0" smtClean="0"/>
              <a:t>IP</a:t>
            </a:r>
            <a:r>
              <a:rPr lang="el-GR" dirty="0" smtClean="0"/>
              <a:t> σε κορμό </a:t>
            </a:r>
            <a:r>
              <a:rPr lang="en-US" dirty="0" smtClean="0"/>
              <a:t>ATM</a:t>
            </a:r>
          </a:p>
          <a:p>
            <a:pPr lvl="1"/>
            <a:r>
              <a:rPr lang="el-GR" dirty="0" smtClean="0"/>
              <a:t>Μετάφραση διευθύνσεων </a:t>
            </a:r>
            <a:r>
              <a:rPr lang="en-US" dirty="0" smtClean="0"/>
              <a:t>IP</a:t>
            </a:r>
            <a:r>
              <a:rPr lang="el-GR" dirty="0" smtClean="0"/>
              <a:t> σε κυκλώματα</a:t>
            </a:r>
          </a:p>
          <a:p>
            <a:pPr lvl="1"/>
            <a:r>
              <a:rPr lang="el-GR" dirty="0" smtClean="0"/>
              <a:t>Τεμαχισμός πακέτων </a:t>
            </a:r>
            <a:r>
              <a:rPr lang="en-US" dirty="0" smtClean="0"/>
              <a:t>IP</a:t>
            </a:r>
            <a:r>
              <a:rPr lang="el-GR" dirty="0" smtClean="0"/>
              <a:t> σε κελιά</a:t>
            </a: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49103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Τεχνική </a:t>
            </a:r>
            <a:r>
              <a:rPr lang="en-US" altLang="el-GR" dirty="0" smtClean="0"/>
              <a:t>IPOA (1 </a:t>
            </a:r>
            <a:r>
              <a:rPr lang="el-GR" altLang="el-GR" dirty="0" smtClean="0"/>
              <a:t>από 2)</a:t>
            </a:r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573016"/>
            <a:ext cx="8382000" cy="2827784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Τεχνική IP πάνω από ATM (IPOA)</a:t>
            </a:r>
          </a:p>
          <a:p>
            <a:pPr lvl="1" eaLnBrk="1" hangingPunct="1"/>
            <a:r>
              <a:rPr lang="el-GR" altLang="el-GR" dirty="0" smtClean="0"/>
              <a:t>Διασύνδεση δικτύων IP </a:t>
            </a:r>
          </a:p>
          <a:p>
            <a:pPr lvl="1" eaLnBrk="1" hangingPunct="1"/>
            <a:r>
              <a:rPr lang="el-GR" altLang="el-GR" dirty="0" smtClean="0"/>
              <a:t>Μέσω δικτύου κορμού ATM</a:t>
            </a:r>
          </a:p>
          <a:p>
            <a:pPr lvl="1" eaLnBrk="1" hangingPunct="1"/>
            <a:r>
              <a:rPr lang="el-GR" altLang="el-GR" dirty="0" smtClean="0"/>
              <a:t>Χρήση δρομολογητών </a:t>
            </a:r>
            <a:r>
              <a:rPr lang="en-US" altLang="el-GR" dirty="0" smtClean="0"/>
              <a:t>ATM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IP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Οι δρομολογητές έχουν πολλές κάρτες δικτύου</a:t>
            </a:r>
            <a:endParaRPr lang="en-US" altLang="el-GR" dirty="0" smtClean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96752"/>
            <a:ext cx="4823460" cy="23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033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Τεχνική </a:t>
            </a:r>
            <a:r>
              <a:rPr lang="en-US" altLang="el-GR" dirty="0"/>
              <a:t>IPOA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Τεχνική IP πάνω από ATM (IPOA)</a:t>
            </a:r>
          </a:p>
          <a:p>
            <a:pPr lvl="1"/>
            <a:r>
              <a:rPr lang="en-US" altLang="el-GR" dirty="0" smtClean="0"/>
              <a:t>PVC</a:t>
            </a:r>
            <a:r>
              <a:rPr lang="el-GR" altLang="el-GR" dirty="0" smtClean="0"/>
              <a:t> </a:t>
            </a:r>
            <a:r>
              <a:rPr lang="el-GR" altLang="el-GR" dirty="0"/>
              <a:t>ανάμεσα σε κάθε ζεύγος </a:t>
            </a:r>
            <a:r>
              <a:rPr lang="el-GR" altLang="el-GR" dirty="0" smtClean="0"/>
              <a:t>δρομολογητών</a:t>
            </a:r>
          </a:p>
          <a:p>
            <a:pPr lvl="2"/>
            <a:r>
              <a:rPr lang="el-GR" altLang="el-GR" dirty="0" smtClean="0"/>
              <a:t>Στατική δημιουργία </a:t>
            </a:r>
            <a:r>
              <a:rPr lang="en-US" altLang="el-GR" dirty="0" smtClean="0"/>
              <a:t>(PVC)</a:t>
            </a:r>
            <a:r>
              <a:rPr lang="el-GR" altLang="el-GR" dirty="0" smtClean="0"/>
              <a:t> από διαχειριστή</a:t>
            </a:r>
            <a:endParaRPr lang="el-GR" altLang="el-GR" dirty="0"/>
          </a:p>
          <a:p>
            <a:pPr lvl="2"/>
            <a:r>
              <a:rPr lang="el-GR" altLang="el-GR" dirty="0"/>
              <a:t>Απαιτεί Ο(ν</a:t>
            </a:r>
            <a:r>
              <a:rPr lang="el-GR" altLang="el-GR" baseline="30000" dirty="0"/>
              <a:t>2</a:t>
            </a:r>
            <a:r>
              <a:rPr lang="el-GR" altLang="el-GR" dirty="0"/>
              <a:t>) ζεύξεις για ν </a:t>
            </a:r>
            <a:r>
              <a:rPr lang="el-GR" altLang="el-GR" dirty="0" smtClean="0"/>
              <a:t>δρομολογητές</a:t>
            </a:r>
          </a:p>
          <a:p>
            <a:pPr lvl="2"/>
            <a:r>
              <a:rPr lang="el-GR" altLang="el-GR" dirty="0" smtClean="0"/>
              <a:t>Συνήθως δεν ορίζονται όλες</a:t>
            </a:r>
            <a:endParaRPr lang="el-GR" altLang="el-GR" dirty="0"/>
          </a:p>
          <a:p>
            <a:pPr lvl="1"/>
            <a:r>
              <a:rPr lang="el-GR" altLang="el-GR" dirty="0"/>
              <a:t>Χρήση </a:t>
            </a:r>
            <a:r>
              <a:rPr lang="en-US" altLang="el-GR" dirty="0"/>
              <a:t>AAL-5</a:t>
            </a:r>
            <a:r>
              <a:rPr lang="el-GR" altLang="el-GR" dirty="0"/>
              <a:t> για τη μεταφορά των </a:t>
            </a:r>
            <a:r>
              <a:rPr lang="el-GR" altLang="el-GR" dirty="0" smtClean="0"/>
              <a:t>πακέτων</a:t>
            </a:r>
          </a:p>
          <a:p>
            <a:pPr lvl="2"/>
            <a:r>
              <a:rPr lang="el-GR" altLang="el-GR" dirty="0" smtClean="0"/>
              <a:t>Από άκρο σε άκρο του δικτύου κορμού</a:t>
            </a:r>
            <a:endParaRPr lang="el-GR" altLang="el-GR" dirty="0"/>
          </a:p>
          <a:p>
            <a:pPr lvl="1"/>
            <a:r>
              <a:rPr lang="el-GR" altLang="el-GR" dirty="0"/>
              <a:t>Δεν απαιτεί καμία αλλαγή στους πελάτες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47583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Τεχνική </a:t>
            </a:r>
            <a:r>
              <a:rPr lang="en-US" altLang="el-GR" dirty="0" smtClean="0"/>
              <a:t>LANE (</a:t>
            </a:r>
            <a:r>
              <a:rPr lang="en-US" altLang="el-GR" dirty="0"/>
              <a:t>1 </a:t>
            </a:r>
            <a:r>
              <a:rPr lang="el-GR" altLang="el-GR" dirty="0"/>
              <a:t>από 2)</a:t>
            </a:r>
            <a:endParaRPr lang="el-GR" altLang="el-GR" dirty="0" smtClean="0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027200"/>
            <a:ext cx="8382000" cy="2373600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Τεχνική προσομοίωσης LAN (LANE)</a:t>
            </a:r>
          </a:p>
          <a:p>
            <a:pPr lvl="1" eaLnBrk="1" hangingPunct="1"/>
            <a:r>
              <a:rPr lang="el-GR" altLang="el-GR" dirty="0" smtClean="0"/>
              <a:t>Διασύνδεση τερματικών σε τοπικό δίκτυο</a:t>
            </a:r>
          </a:p>
          <a:p>
            <a:pPr lvl="1" eaLnBrk="1" hangingPunct="1"/>
            <a:r>
              <a:rPr lang="el-GR" altLang="el-GR" dirty="0" smtClean="0"/>
              <a:t>Λογισμικό </a:t>
            </a:r>
            <a:r>
              <a:rPr lang="en-US" altLang="el-GR" dirty="0" smtClean="0"/>
              <a:t>LANE</a:t>
            </a:r>
            <a:r>
              <a:rPr lang="el-GR" altLang="el-GR" dirty="0" smtClean="0"/>
              <a:t> στα τερματικά </a:t>
            </a:r>
          </a:p>
          <a:p>
            <a:pPr lvl="1" eaLnBrk="1" hangingPunct="1"/>
            <a:r>
              <a:rPr lang="el-GR" altLang="el-GR" dirty="0" smtClean="0"/>
              <a:t>Εξυπηρετητής </a:t>
            </a:r>
            <a:r>
              <a:rPr lang="en-US" altLang="el-GR" dirty="0" smtClean="0"/>
              <a:t>LANE</a:t>
            </a:r>
            <a:r>
              <a:rPr lang="el-GR" altLang="el-GR" dirty="0" smtClean="0"/>
              <a:t> στο τοπικό δίκτυο</a:t>
            </a:r>
            <a:endParaRPr lang="en-US" altLang="el-GR" dirty="0" smtClean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760"/>
            <a:ext cx="4594860" cy="2758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805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  <a:endParaRPr lang="en-US" altLang="el-GR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Βασικές αρχές</a:t>
            </a:r>
          </a:p>
          <a:p>
            <a:r>
              <a:rPr lang="el-GR" altLang="el-GR" dirty="0" smtClean="0"/>
              <a:t>Πακέτα και κελιά</a:t>
            </a:r>
          </a:p>
          <a:p>
            <a:r>
              <a:rPr lang="el-GR" altLang="el-GR" dirty="0" smtClean="0"/>
              <a:t>Δρομολόγηση και προώθηση </a:t>
            </a:r>
          </a:p>
          <a:p>
            <a:r>
              <a:rPr lang="el-GR" altLang="el-GR" dirty="0" smtClean="0"/>
              <a:t>Ιεραρχία πρωτοκόλλων</a:t>
            </a:r>
          </a:p>
          <a:p>
            <a:r>
              <a:rPr lang="el-GR" altLang="el-GR" dirty="0" smtClean="0"/>
              <a:t>Επίπεδα </a:t>
            </a:r>
            <a:r>
              <a:rPr lang="el-GR" altLang="el-GR" dirty="0"/>
              <a:t>προσαρμογής</a:t>
            </a:r>
          </a:p>
          <a:p>
            <a:r>
              <a:rPr lang="el-GR" altLang="el-GR" dirty="0"/>
              <a:t>Ποιότητα υπηρεσίας</a:t>
            </a:r>
          </a:p>
          <a:p>
            <a:r>
              <a:rPr lang="el-GR" altLang="el-GR" dirty="0"/>
              <a:t>Υποστήριξη </a:t>
            </a:r>
            <a:r>
              <a:rPr lang="en-US" altLang="el-GR" dirty="0" smtClean="0"/>
              <a:t>IP</a:t>
            </a:r>
            <a:endParaRPr lang="el-GR" alt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3166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Τεχνική </a:t>
            </a:r>
            <a:r>
              <a:rPr lang="en-US" altLang="el-GR" dirty="0"/>
              <a:t>LANE </a:t>
            </a:r>
            <a:r>
              <a:rPr lang="en-US" altLang="el-GR" dirty="0" smtClean="0"/>
              <a:t>(2 </a:t>
            </a:r>
            <a:r>
              <a:rPr lang="el-GR" altLang="el-GR" dirty="0"/>
              <a:t>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Τεχνική προσομοίωσης LAN (LANE)</a:t>
            </a:r>
          </a:p>
          <a:p>
            <a:pPr lvl="1"/>
            <a:r>
              <a:rPr lang="el-GR" altLang="el-GR" dirty="0" smtClean="0"/>
              <a:t>Εγγραφή τερματικών σε εξυπηρετητή</a:t>
            </a:r>
          </a:p>
          <a:p>
            <a:pPr lvl="2"/>
            <a:r>
              <a:rPr lang="el-GR" altLang="el-GR" dirty="0" smtClean="0"/>
              <a:t>Γίνεται στην εκκίνησή τους</a:t>
            </a:r>
          </a:p>
          <a:p>
            <a:pPr lvl="2"/>
            <a:r>
              <a:rPr lang="el-GR" altLang="el-GR" dirty="0" smtClean="0"/>
              <a:t>Αρκεί να γνωρίζουν τον εξυπηρετητή</a:t>
            </a:r>
            <a:endParaRPr lang="el-GR" altLang="el-GR" dirty="0"/>
          </a:p>
          <a:p>
            <a:pPr lvl="1"/>
            <a:r>
              <a:rPr lang="el-GR" altLang="el-GR" dirty="0" smtClean="0"/>
              <a:t>Δημιουργία </a:t>
            </a:r>
            <a:r>
              <a:rPr lang="el-GR" altLang="el-GR" dirty="0"/>
              <a:t>κυκλωμάτων </a:t>
            </a:r>
            <a:r>
              <a:rPr lang="el-GR" altLang="el-GR" dirty="0" smtClean="0"/>
              <a:t>μέσω εξυπηρετητή</a:t>
            </a:r>
          </a:p>
          <a:p>
            <a:pPr lvl="2"/>
            <a:r>
              <a:rPr lang="el-GR" altLang="el-GR" dirty="0" smtClean="0"/>
              <a:t>Ζητάμε κύκλωμα προς διεύθυνση </a:t>
            </a:r>
            <a:r>
              <a:rPr lang="en-US" altLang="el-GR" dirty="0" smtClean="0"/>
              <a:t>IP</a:t>
            </a:r>
            <a:endParaRPr lang="el-GR" altLang="el-GR" dirty="0"/>
          </a:p>
          <a:p>
            <a:pPr lvl="2"/>
            <a:r>
              <a:rPr lang="el-GR" altLang="el-GR" dirty="0"/>
              <a:t>Ουσιαστικά αντικαθιστά το </a:t>
            </a:r>
            <a:r>
              <a:rPr lang="en-US" altLang="el-GR" dirty="0"/>
              <a:t>ARP</a:t>
            </a:r>
          </a:p>
          <a:p>
            <a:pPr lvl="1"/>
            <a:r>
              <a:rPr lang="el-GR" altLang="el-GR" dirty="0"/>
              <a:t>Εγκαθίδρυση κυκλωμάτων </a:t>
            </a:r>
            <a:r>
              <a:rPr lang="el-GR" altLang="el-GR" dirty="0" smtClean="0"/>
              <a:t>όταν </a:t>
            </a:r>
            <a:r>
              <a:rPr lang="el-GR" altLang="el-GR" dirty="0"/>
              <a:t>χρειάζονται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40748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IPOA</a:t>
            </a:r>
            <a:r>
              <a:rPr lang="el-GR" dirty="0" smtClean="0"/>
              <a:t> ή </a:t>
            </a:r>
            <a:r>
              <a:rPr lang="en-US" dirty="0" smtClean="0"/>
              <a:t>LANE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IPOA:</a:t>
            </a:r>
            <a:r>
              <a:rPr lang="el-GR" dirty="0" smtClean="0"/>
              <a:t> βασίζεται σε πολλά </a:t>
            </a:r>
            <a:r>
              <a:rPr lang="en-US" dirty="0" smtClean="0"/>
              <a:t>PVC</a:t>
            </a:r>
          </a:p>
          <a:p>
            <a:pPr lvl="1"/>
            <a:r>
              <a:rPr lang="el-GR" dirty="0" smtClean="0"/>
              <a:t>Κατάλληλο για κορμό δικτύου</a:t>
            </a:r>
          </a:p>
          <a:p>
            <a:pPr lvl="1"/>
            <a:r>
              <a:rPr lang="el-GR" dirty="0" smtClean="0"/>
              <a:t>Μικρό πλήθος επιθυμητών κυκλωμάτων</a:t>
            </a:r>
          </a:p>
          <a:p>
            <a:pPr lvl="2"/>
            <a:r>
              <a:rPr lang="el-GR" dirty="0" smtClean="0"/>
              <a:t>Στατική και μακροχρόνια δρομολόγηση</a:t>
            </a:r>
          </a:p>
          <a:p>
            <a:r>
              <a:rPr lang="en-US" dirty="0" smtClean="0"/>
              <a:t>LANE:</a:t>
            </a:r>
            <a:r>
              <a:rPr lang="el-GR" dirty="0" smtClean="0"/>
              <a:t> βασίζεται σε </a:t>
            </a:r>
            <a:r>
              <a:rPr lang="en-US" dirty="0" smtClean="0"/>
              <a:t>SVC </a:t>
            </a:r>
            <a:r>
              <a:rPr lang="el-GR" dirty="0" smtClean="0"/>
              <a:t>και ένα </a:t>
            </a:r>
            <a:r>
              <a:rPr lang="en-US" dirty="0" smtClean="0"/>
              <a:t>PVC</a:t>
            </a:r>
          </a:p>
          <a:p>
            <a:pPr lvl="1"/>
            <a:r>
              <a:rPr lang="el-GR" dirty="0" smtClean="0"/>
              <a:t>Κατάλληλο για τοπικά δίκτυα</a:t>
            </a:r>
          </a:p>
          <a:p>
            <a:pPr lvl="1"/>
            <a:r>
              <a:rPr lang="el-GR" dirty="0" smtClean="0"/>
              <a:t>Άγνωστο πλήθος επιθυμητών κυκλωμάτων</a:t>
            </a:r>
          </a:p>
          <a:p>
            <a:pPr lvl="2"/>
            <a:r>
              <a:rPr lang="el-GR" dirty="0" smtClean="0"/>
              <a:t>Δυναμική και βραχυχρόνια δρομολόγηση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34752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22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 smtClean="0"/>
              <a:t># 22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/>
              <a:t>Δίκτυα </a:t>
            </a:r>
            <a:r>
              <a:rPr lang="en-US" dirty="0"/>
              <a:t>ATM</a:t>
            </a:r>
            <a:endParaRPr lang="en-US" dirty="0" smtClean="0"/>
          </a:p>
          <a:p>
            <a:r>
              <a:rPr lang="el-GR" dirty="0" smtClean="0"/>
              <a:t> </a:t>
            </a:r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Βασικές αρχές</a:t>
            </a:r>
            <a:endParaRPr lang="el-GR" alt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Τεχνολογία Πολυμέσων,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n-US" b="1" dirty="0" smtClean="0"/>
              <a:t>22</a:t>
            </a:r>
            <a:r>
              <a:rPr lang="el-GR" b="1" dirty="0" smtClean="0"/>
              <a:t>:</a:t>
            </a:r>
            <a:r>
              <a:rPr lang="en-US" dirty="0" smtClean="0"/>
              <a:t> </a:t>
            </a:r>
            <a:r>
              <a:rPr lang="el-GR" dirty="0"/>
              <a:t>Δίκτυα </a:t>
            </a:r>
            <a:r>
              <a:rPr lang="en-US" dirty="0"/>
              <a:t>ATM</a:t>
            </a:r>
            <a:r>
              <a:rPr lang="el-GR" dirty="0" smtClean="0"/>
              <a:t> 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13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Γιατί δίκτυα </a:t>
            </a:r>
            <a:r>
              <a:rPr lang="en-US" altLang="el-GR" dirty="0" smtClean="0"/>
              <a:t>ATM</a:t>
            </a:r>
            <a:r>
              <a:rPr lang="el-GR" altLang="el-GR" dirty="0" smtClean="0"/>
              <a:t>; (1 από 2)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Ασύγχρονος τρόπος μεταφοράς (</a:t>
            </a:r>
            <a:r>
              <a:rPr lang="en-US" altLang="el-GR" dirty="0" smtClean="0"/>
              <a:t>ATM</a:t>
            </a:r>
            <a:r>
              <a:rPr lang="el-GR" altLang="el-GR" dirty="0" smtClean="0"/>
              <a:t>) </a:t>
            </a:r>
          </a:p>
          <a:p>
            <a:pPr lvl="1" eaLnBrk="1" hangingPunct="1"/>
            <a:r>
              <a:rPr lang="el-GR" altLang="el-GR" dirty="0" smtClean="0"/>
              <a:t>Σχεδιάστηκαν από εταιρείες τηλεφωνίας </a:t>
            </a:r>
          </a:p>
          <a:p>
            <a:pPr lvl="2" eaLnBrk="1" hangingPunct="1"/>
            <a:r>
              <a:rPr lang="el-GR" altLang="el-GR" dirty="0" smtClean="0"/>
              <a:t>Αναφέρονται και ως ευρυζωνικά </a:t>
            </a:r>
            <a:r>
              <a:rPr lang="en-US" altLang="el-GR" dirty="0" smtClean="0"/>
              <a:t>ISDN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Αντιδιαστολή με τα σύγχρονα δίκτυα</a:t>
            </a:r>
          </a:p>
          <a:p>
            <a:pPr lvl="2"/>
            <a:r>
              <a:rPr lang="el-GR" altLang="el-GR" dirty="0" smtClean="0"/>
              <a:t>Τα δίκτυα τηλεφωνίας με μεταγωγή κυκλωμάτων</a:t>
            </a:r>
          </a:p>
          <a:p>
            <a:pPr lvl="1" eaLnBrk="1" hangingPunct="1"/>
            <a:r>
              <a:rPr lang="el-GR" altLang="el-GR" dirty="0" smtClean="0"/>
              <a:t>Φωνή και δεδομένα σε υψηλές ταχύτητες</a:t>
            </a:r>
          </a:p>
          <a:p>
            <a:pPr lvl="1" eaLnBrk="1" hangingPunct="1"/>
            <a:r>
              <a:rPr lang="el-GR" altLang="el-GR" dirty="0" smtClean="0"/>
              <a:t>Μεταβλητός ρυθμός δεδομένων ανά κλήση</a:t>
            </a:r>
          </a:p>
          <a:p>
            <a:pPr lvl="2" eaLnBrk="1" hangingPunct="1"/>
            <a:r>
              <a:rPr lang="el-GR" altLang="el-GR" dirty="0" smtClean="0"/>
              <a:t>Κατάλληλα για εφαρμογές πέραν της τηλεφωνίας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201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Γιατί δίκτυα </a:t>
            </a:r>
            <a:r>
              <a:rPr lang="en-US" altLang="el-GR" dirty="0"/>
              <a:t>ATM</a:t>
            </a:r>
            <a:r>
              <a:rPr lang="el-GR" altLang="el-GR" dirty="0"/>
              <a:t>;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Γιατί μελετάμε τα δίκτυα </a:t>
            </a:r>
            <a:r>
              <a:rPr lang="en-US" altLang="el-GR" dirty="0"/>
              <a:t>ATM</a:t>
            </a:r>
            <a:r>
              <a:rPr lang="el-GR" altLang="el-GR" dirty="0"/>
              <a:t>;</a:t>
            </a:r>
            <a:endParaRPr lang="en-US" altLang="el-GR" dirty="0"/>
          </a:p>
          <a:p>
            <a:pPr lvl="1"/>
            <a:r>
              <a:rPr lang="el-GR" altLang="el-GR" dirty="0" smtClean="0"/>
              <a:t>Δεν είχαν την αναμενόμενη διάδοση</a:t>
            </a:r>
          </a:p>
          <a:p>
            <a:pPr lvl="2"/>
            <a:r>
              <a:rPr lang="el-GR" altLang="el-GR" dirty="0"/>
              <a:t>Δίκτυα κορμού τηλεφωνίας και </a:t>
            </a:r>
            <a:r>
              <a:rPr lang="el-GR" altLang="el-GR" dirty="0" smtClean="0"/>
              <a:t>δεδομένων</a:t>
            </a:r>
          </a:p>
          <a:p>
            <a:pPr lvl="2"/>
            <a:r>
              <a:rPr lang="el-GR" altLang="el-GR" dirty="0" smtClean="0"/>
              <a:t>Παραμένουν σε μερικά μόντεμ </a:t>
            </a:r>
            <a:r>
              <a:rPr lang="en-US" altLang="el-GR" dirty="0" smtClean="0"/>
              <a:t>DSL</a:t>
            </a:r>
            <a:endParaRPr lang="en-US" altLang="el-GR" dirty="0"/>
          </a:p>
          <a:p>
            <a:pPr lvl="1"/>
            <a:r>
              <a:rPr lang="el-GR" altLang="el-GR" dirty="0" smtClean="0"/>
              <a:t>Αρκετά </a:t>
            </a:r>
            <a:r>
              <a:rPr lang="el-GR" altLang="el-GR" dirty="0"/>
              <a:t>διαφορετική φιλοσοφία από το </a:t>
            </a:r>
            <a:r>
              <a:rPr lang="en-US" altLang="el-GR" dirty="0"/>
              <a:t>IP</a:t>
            </a:r>
            <a:endParaRPr lang="el-GR" altLang="el-GR" dirty="0"/>
          </a:p>
          <a:p>
            <a:pPr lvl="2"/>
            <a:r>
              <a:rPr lang="el-GR" altLang="el-GR" dirty="0"/>
              <a:t>Εικονικά κυκλώματα, μικρά πακέτα</a:t>
            </a:r>
            <a:endParaRPr lang="en-US" altLang="el-GR" dirty="0"/>
          </a:p>
          <a:p>
            <a:pPr lvl="1"/>
            <a:r>
              <a:rPr lang="el-GR" altLang="el-GR" dirty="0"/>
              <a:t>Παροχή εγγυημένης ποιότητας υπηρεσιών</a:t>
            </a:r>
          </a:p>
          <a:p>
            <a:pPr lvl="2"/>
            <a:r>
              <a:rPr lang="el-GR" altLang="el-GR" dirty="0"/>
              <a:t>Κατάλληλα και για τηλεφωνία ή </a:t>
            </a:r>
            <a:r>
              <a:rPr lang="el-GR" altLang="el-GR" dirty="0" smtClean="0"/>
              <a:t>βίντεο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5681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Εικονικά κυκλώματα (1 από 4)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Επικοινωνία με εικονικά κυκλώματα (</a:t>
            </a:r>
            <a:r>
              <a:rPr lang="en-US" altLang="el-GR" dirty="0" smtClean="0"/>
              <a:t>VC)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Εγκαθίδρυση κυκλώματος ανά κλήση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Επιλογή διαδρομής και δέσμευση πόρων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Χωριστό κύκλωμα ανά κατεύθυνση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Όλα τα πακέτα ακολουθούν ίδια διαδρομή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Αξιοποιούν τους δεσμευμένους πόρους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Το κύκλωμα δεν είναι αποκλειστικής χρήσης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Διάκριση με κλασικά τηλεφωνικά δίκτυα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Το κύκλωμα απελευθερώνεται στο τέλος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6769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23/7/2014 1:26:53 π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DD4F87D1-A74F-4A1B-A84F-D61D9C8F83D8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3303</TotalTime>
  <Words>2174</Words>
  <Application>Microsoft Office PowerPoint</Application>
  <PresentationFormat>On-screen Show (4:3)</PresentationFormat>
  <Paragraphs>449</Paragraphs>
  <Slides>52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Θέμα του Office</vt:lpstr>
      <vt:lpstr>Τεχνολογία Πολυμέσων</vt:lpstr>
      <vt:lpstr>Χρηματοδότηση</vt:lpstr>
      <vt:lpstr>Άδειες Χρήσης</vt:lpstr>
      <vt:lpstr>Σκοποί ενότητας</vt:lpstr>
      <vt:lpstr>Περιεχόμενα ενότητας</vt:lpstr>
      <vt:lpstr>Βασικές αρχές</vt:lpstr>
      <vt:lpstr>Γιατί δίκτυα ATM; (1 από 2)</vt:lpstr>
      <vt:lpstr>Γιατί δίκτυα ATM; (2 από 2)</vt:lpstr>
      <vt:lpstr>Εικονικά κυκλώματα (1 από 4)</vt:lpstr>
      <vt:lpstr>Εικονικά κυκλώματα (2 από 4)</vt:lpstr>
      <vt:lpstr>Εικονικά κυκλώματα (3 από 4)</vt:lpstr>
      <vt:lpstr>Εικονικά κυκλώματα (4 από 4)</vt:lpstr>
      <vt:lpstr>Πακέτα και κελιά</vt:lpstr>
      <vt:lpstr>Κελιά (1 από 4)</vt:lpstr>
      <vt:lpstr>Κελιά (2 από 4)</vt:lpstr>
      <vt:lpstr>Κελιά (3 από 4)</vt:lpstr>
      <vt:lpstr>Κελιά (4 από 4)</vt:lpstr>
      <vt:lpstr>Δρομολόγηση και προώθηση </vt:lpstr>
      <vt:lpstr>Δρομολόγηση</vt:lpstr>
      <vt:lpstr>Προώθηση (1 από 2)</vt:lpstr>
      <vt:lpstr>Προώθηση (2 από 2)</vt:lpstr>
      <vt:lpstr>Πίνακες προώθησης (1 από 3)</vt:lpstr>
      <vt:lpstr>Πίνακες προώθησης (2 από 3)</vt:lpstr>
      <vt:lpstr>Πίνακες προώθησης (3 από 3)</vt:lpstr>
      <vt:lpstr>Ιεραρχία πρωτοκόλλων</vt:lpstr>
      <vt:lpstr>Ιεραρχία (1 από 4)</vt:lpstr>
      <vt:lpstr>Ιεραρχία (2 από 4)</vt:lpstr>
      <vt:lpstr>Ιεραρχία (3 από 4)</vt:lpstr>
      <vt:lpstr>Ιεραρχία (4 από 4)</vt:lpstr>
      <vt:lpstr>Επίπεδα προσαρμογής</vt:lpstr>
      <vt:lpstr>Κατηγορίες επιπέδων (1 από 2)</vt:lpstr>
      <vt:lpstr>Κατηγορίες επιπέδων (2 από 2)</vt:lpstr>
      <vt:lpstr>AAL-1</vt:lpstr>
      <vt:lpstr>AAL-5 (1 από 2)</vt:lpstr>
      <vt:lpstr>AAL-5 (2 από 2)</vt:lpstr>
      <vt:lpstr>Ποιότητα υπηρεσίας</vt:lpstr>
      <vt:lpstr>Κατηγορίες (1 από 2)</vt:lpstr>
      <vt:lpstr>Κατηγορίες (2 από 2)</vt:lpstr>
      <vt:lpstr>Ποιότητα υπηρεσίας (1 από 6)</vt:lpstr>
      <vt:lpstr>Ποιότητα υπηρεσίας (2 από 6)</vt:lpstr>
      <vt:lpstr>Ποιότητα υπηρεσίας (3 από 6)</vt:lpstr>
      <vt:lpstr>Ποιότητα υπηρεσίας (4 από 6)</vt:lpstr>
      <vt:lpstr>Ποιότητα υπηρεσίας (5 από 6)</vt:lpstr>
      <vt:lpstr>Ποιότητα υπηρεσίας (6 από 6)</vt:lpstr>
      <vt:lpstr>Υποστήριξη IP </vt:lpstr>
      <vt:lpstr>IP και ATM</vt:lpstr>
      <vt:lpstr>Τεχνική IPOA (1 από 2)</vt:lpstr>
      <vt:lpstr>Τεχνική IPOA (2 από 2)</vt:lpstr>
      <vt:lpstr>Τεχνική LANE (1 από 2)</vt:lpstr>
      <vt:lpstr>Τεχνική LANE (2 από 2)</vt:lpstr>
      <vt:lpstr>IPOA ή LANE;</vt:lpstr>
      <vt:lpstr>Τέλος Ενότητας #22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Δίκτυα ATM</dc:title>
  <dc:subject>Κινητά και Διάχυτα Συστήματα</dc:subject>
  <dc:creator>Γεώργιος Ξυλωμένος</dc:creator>
  <cp:keywords>Κελιά; εικονικά κυκλώματα; επίπεδο σύγκλισης; αλγόριθμος GCRA</cp:keywords>
  <cp:lastModifiedBy>George Xylomenos</cp:lastModifiedBy>
  <cp:revision>351</cp:revision>
  <cp:lastPrinted>2014-02-16T13:16:25Z</cp:lastPrinted>
  <dcterms:created xsi:type="dcterms:W3CDTF">2012-09-06T09:03:05Z</dcterms:created>
  <dcterms:modified xsi:type="dcterms:W3CDTF">2015-03-30T13:42:46Z</dcterms:modified>
</cp:coreProperties>
</file>