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56" r:id="rId2"/>
    <p:sldId id="483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57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73" r:id="rId25"/>
    <p:sldId id="595" r:id="rId26"/>
    <p:sldId id="577" r:id="rId27"/>
    <p:sldId id="578" r:id="rId28"/>
    <p:sldId id="594" r:id="rId29"/>
    <p:sldId id="580" r:id="rId30"/>
    <p:sldId id="581" r:id="rId31"/>
    <p:sldId id="582" r:id="rId32"/>
    <p:sldId id="583" r:id="rId33"/>
    <p:sldId id="585" r:id="rId34"/>
    <p:sldId id="587" r:id="rId35"/>
    <p:sldId id="586" r:id="rId36"/>
    <p:sldId id="588" r:id="rId37"/>
    <p:sldId id="576" r:id="rId38"/>
    <p:sldId id="575" r:id="rId39"/>
    <p:sldId id="589" r:id="rId40"/>
    <p:sldId id="590" r:id="rId41"/>
    <p:sldId id="591" r:id="rId42"/>
    <p:sldId id="593" r:id="rId43"/>
    <p:sldId id="592" r:id="rId4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DAC2EC"/>
    <a:srgbClr val="FFFF99"/>
    <a:srgbClr val="FFFFCC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60"/>
  </p:normalViewPr>
  <p:slideViewPr>
    <p:cSldViewPr>
      <p:cViewPr varScale="1">
        <p:scale>
          <a:sx n="164" d="100"/>
          <a:sy n="164" d="100"/>
        </p:scale>
        <p:origin x="1788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Poverty rates in EU countries (All &amp; 65+, 2014)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[ilc_li02.xls]Data!$B$12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6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A7-42A2-BF24-176CF2C9E2A7}"/>
              </c:ext>
            </c:extLst>
          </c:dPt>
          <c:cat>
            <c:strRef>
              <c:f>[ilc_li02.xls]Data!$A$13:$A$41</c:f>
              <c:strCache>
                <c:ptCount val="29"/>
                <c:pt idx="0">
                  <c:v>Czech Republic</c:v>
                </c:pt>
                <c:pt idx="1">
                  <c:v>Netherlands</c:v>
                </c:pt>
                <c:pt idx="2">
                  <c:v>Denmark</c:v>
                </c:pt>
                <c:pt idx="3">
                  <c:v>Slovakia</c:v>
                </c:pt>
                <c:pt idx="4">
                  <c:v>Finland</c:v>
                </c:pt>
                <c:pt idx="5">
                  <c:v>France</c:v>
                </c:pt>
                <c:pt idx="6">
                  <c:v>Austria</c:v>
                </c:pt>
                <c:pt idx="7">
                  <c:v>Cyprus</c:v>
                </c:pt>
                <c:pt idx="8">
                  <c:v>Slovenia</c:v>
                </c:pt>
                <c:pt idx="9">
                  <c:v>Hungary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Malta</c:v>
                </c:pt>
                <c:pt idx="14">
                  <c:v>Luxembourg</c:v>
                </c:pt>
                <c:pt idx="15">
                  <c:v>Germany</c:v>
                </c:pt>
                <c:pt idx="16">
                  <c:v>UK</c:v>
                </c:pt>
                <c:pt idx="17">
                  <c:v>Poland</c:v>
                </c:pt>
                <c:pt idx="18">
                  <c:v>EU</c:v>
                </c:pt>
                <c:pt idx="19">
                  <c:v>Lithuania</c:v>
                </c:pt>
                <c:pt idx="20">
                  <c:v>Croatia</c:v>
                </c:pt>
                <c:pt idx="21">
                  <c:v>Italy</c:v>
                </c:pt>
                <c:pt idx="22">
                  <c:v>Portugal</c:v>
                </c:pt>
                <c:pt idx="23">
                  <c:v>Latvia</c:v>
                </c:pt>
                <c:pt idx="24">
                  <c:v>Bulgaria</c:v>
                </c:pt>
                <c:pt idx="25">
                  <c:v>Estonia</c:v>
                </c:pt>
                <c:pt idx="26">
                  <c:v>Greece</c:v>
                </c:pt>
                <c:pt idx="27">
                  <c:v>Spain</c:v>
                </c:pt>
                <c:pt idx="28">
                  <c:v>Romania</c:v>
                </c:pt>
              </c:strCache>
            </c:strRef>
          </c:cat>
          <c:val>
            <c:numRef>
              <c:f>[ilc_li02.xls]Data!$B$13:$B$41</c:f>
              <c:numCache>
                <c:formatCode>#,##0.0</c:formatCode>
                <c:ptCount val="29"/>
                <c:pt idx="0">
                  <c:v>9.6999999999999993</c:v>
                </c:pt>
                <c:pt idx="1">
                  <c:v>11.6</c:v>
                </c:pt>
                <c:pt idx="2">
                  <c:v>12.1</c:v>
                </c:pt>
                <c:pt idx="3">
                  <c:v>12.6</c:v>
                </c:pt>
                <c:pt idx="4">
                  <c:v>12.8</c:v>
                </c:pt>
                <c:pt idx="5">
                  <c:v>13.3</c:v>
                </c:pt>
                <c:pt idx="6">
                  <c:v>14.1</c:v>
                </c:pt>
                <c:pt idx="7">
                  <c:v>14.4</c:v>
                </c:pt>
                <c:pt idx="8">
                  <c:v>14.5</c:v>
                </c:pt>
                <c:pt idx="9">
                  <c:v>15</c:v>
                </c:pt>
                <c:pt idx="10">
                  <c:v>15.1</c:v>
                </c:pt>
                <c:pt idx="11">
                  <c:v>15.5</c:v>
                </c:pt>
                <c:pt idx="12">
                  <c:v>15.6</c:v>
                </c:pt>
                <c:pt idx="13">
                  <c:v>15.9</c:v>
                </c:pt>
                <c:pt idx="14">
                  <c:v>16.399999999999999</c:v>
                </c:pt>
                <c:pt idx="15">
                  <c:v>16.7</c:v>
                </c:pt>
                <c:pt idx="16">
                  <c:v>16.8</c:v>
                </c:pt>
                <c:pt idx="17">
                  <c:v>17</c:v>
                </c:pt>
                <c:pt idx="18">
                  <c:v>17.2</c:v>
                </c:pt>
                <c:pt idx="19">
                  <c:v>19.100000000000001</c:v>
                </c:pt>
                <c:pt idx="20">
                  <c:v>19.399999999999999</c:v>
                </c:pt>
                <c:pt idx="21">
                  <c:v>19.399999999999999</c:v>
                </c:pt>
                <c:pt idx="22">
                  <c:v>19.5</c:v>
                </c:pt>
                <c:pt idx="23">
                  <c:v>21.2</c:v>
                </c:pt>
                <c:pt idx="24">
                  <c:v>21.8</c:v>
                </c:pt>
                <c:pt idx="25">
                  <c:v>21.8</c:v>
                </c:pt>
                <c:pt idx="26">
                  <c:v>22.1</c:v>
                </c:pt>
                <c:pt idx="27">
                  <c:v>22.2</c:v>
                </c:pt>
                <c:pt idx="28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7-42A2-BF24-176CF2C9E2A7}"/>
            </c:ext>
          </c:extLst>
        </c:ser>
        <c:ser>
          <c:idx val="1"/>
          <c:order val="1"/>
          <c:tx>
            <c:strRef>
              <c:f>[ilc_li02.xls]Data!$C$12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A7-42A2-BF24-176CF2C9E2A7}"/>
              </c:ext>
            </c:extLst>
          </c:dPt>
          <c:cat>
            <c:strRef>
              <c:f>[ilc_li02.xls]Data!$A$13:$A$41</c:f>
              <c:strCache>
                <c:ptCount val="29"/>
                <c:pt idx="0">
                  <c:v>Czech Republic</c:v>
                </c:pt>
                <c:pt idx="1">
                  <c:v>Netherlands</c:v>
                </c:pt>
                <c:pt idx="2">
                  <c:v>Denmark</c:v>
                </c:pt>
                <c:pt idx="3">
                  <c:v>Slovakia</c:v>
                </c:pt>
                <c:pt idx="4">
                  <c:v>Finland</c:v>
                </c:pt>
                <c:pt idx="5">
                  <c:v>France</c:v>
                </c:pt>
                <c:pt idx="6">
                  <c:v>Austria</c:v>
                </c:pt>
                <c:pt idx="7">
                  <c:v>Cyprus</c:v>
                </c:pt>
                <c:pt idx="8">
                  <c:v>Slovenia</c:v>
                </c:pt>
                <c:pt idx="9">
                  <c:v>Hungary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Malta</c:v>
                </c:pt>
                <c:pt idx="14">
                  <c:v>Luxembourg</c:v>
                </c:pt>
                <c:pt idx="15">
                  <c:v>Germany</c:v>
                </c:pt>
                <c:pt idx="16">
                  <c:v>UK</c:v>
                </c:pt>
                <c:pt idx="17">
                  <c:v>Poland</c:v>
                </c:pt>
                <c:pt idx="18">
                  <c:v>EU</c:v>
                </c:pt>
                <c:pt idx="19">
                  <c:v>Lithuania</c:v>
                </c:pt>
                <c:pt idx="20">
                  <c:v>Croatia</c:v>
                </c:pt>
                <c:pt idx="21">
                  <c:v>Italy</c:v>
                </c:pt>
                <c:pt idx="22">
                  <c:v>Portugal</c:v>
                </c:pt>
                <c:pt idx="23">
                  <c:v>Latvia</c:v>
                </c:pt>
                <c:pt idx="24">
                  <c:v>Bulgaria</c:v>
                </c:pt>
                <c:pt idx="25">
                  <c:v>Estonia</c:v>
                </c:pt>
                <c:pt idx="26">
                  <c:v>Greece</c:v>
                </c:pt>
                <c:pt idx="27">
                  <c:v>Spain</c:v>
                </c:pt>
                <c:pt idx="28">
                  <c:v>Romania</c:v>
                </c:pt>
              </c:strCache>
            </c:strRef>
          </c:cat>
          <c:val>
            <c:numRef>
              <c:f>[ilc_li02.xls]Data!$C$13:$C$41</c:f>
              <c:numCache>
                <c:formatCode>#,##0.0</c:formatCode>
                <c:ptCount val="29"/>
                <c:pt idx="0">
                  <c:v>7</c:v>
                </c:pt>
                <c:pt idx="1">
                  <c:v>5.9</c:v>
                </c:pt>
                <c:pt idx="2">
                  <c:v>9.8000000000000007</c:v>
                </c:pt>
                <c:pt idx="3">
                  <c:v>6.2</c:v>
                </c:pt>
                <c:pt idx="4">
                  <c:v>16</c:v>
                </c:pt>
                <c:pt idx="5">
                  <c:v>8.6</c:v>
                </c:pt>
                <c:pt idx="6">
                  <c:v>14.2</c:v>
                </c:pt>
                <c:pt idx="7">
                  <c:v>22.4</c:v>
                </c:pt>
                <c:pt idx="8">
                  <c:v>17.100000000000001</c:v>
                </c:pt>
                <c:pt idx="9">
                  <c:v>4.5</c:v>
                </c:pt>
                <c:pt idx="10">
                  <c:v>16.5</c:v>
                </c:pt>
                <c:pt idx="11">
                  <c:v>16.100000000000001</c:v>
                </c:pt>
                <c:pt idx="12">
                  <c:v>10.9</c:v>
                </c:pt>
                <c:pt idx="13">
                  <c:v>16.899999999999999</c:v>
                </c:pt>
                <c:pt idx="14">
                  <c:v>6.3</c:v>
                </c:pt>
                <c:pt idx="15">
                  <c:v>16.3</c:v>
                </c:pt>
                <c:pt idx="16">
                  <c:v>17.7</c:v>
                </c:pt>
                <c:pt idx="17">
                  <c:v>11.7</c:v>
                </c:pt>
                <c:pt idx="18">
                  <c:v>13.8</c:v>
                </c:pt>
                <c:pt idx="19">
                  <c:v>20.100000000000001</c:v>
                </c:pt>
                <c:pt idx="20">
                  <c:v>23.1</c:v>
                </c:pt>
                <c:pt idx="21">
                  <c:v>14.2</c:v>
                </c:pt>
                <c:pt idx="22">
                  <c:v>15.1</c:v>
                </c:pt>
                <c:pt idx="23">
                  <c:v>27.6</c:v>
                </c:pt>
                <c:pt idx="24">
                  <c:v>22.6</c:v>
                </c:pt>
                <c:pt idx="25">
                  <c:v>32.6</c:v>
                </c:pt>
                <c:pt idx="26">
                  <c:v>14.9</c:v>
                </c:pt>
                <c:pt idx="27">
                  <c:v>11.4</c:v>
                </c:pt>
                <c:pt idx="28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A7-42A2-BF24-176CF2C9E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999736"/>
        <c:axId val="307995816"/>
      </c:barChart>
      <c:catAx>
        <c:axId val="30799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7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95816"/>
        <c:crosses val="autoZero"/>
        <c:auto val="1"/>
        <c:lblAlgn val="ctr"/>
        <c:lblOffset val="100"/>
        <c:noMultiLvlLbl val="0"/>
      </c:catAx>
      <c:valAx>
        <c:axId val="30799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99973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551C03-4362-497B-9EBD-296CFAAE080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106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E12A31-60BD-41AC-AB0E-FF5F3A63C59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2987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AAB1F4-D70C-42F9-A3BE-646CC4945A0E}" type="slidenum">
              <a:rPr kumimoji="0" lang="el-GR" altLang="el-GR" smtClean="0"/>
              <a:pPr>
                <a:spcBef>
                  <a:spcPct val="0"/>
                </a:spcBef>
              </a:pPr>
              <a:t>2</a:t>
            </a:fld>
            <a:endParaRPr kumimoji="0" lang="el-GR" altLang="el-G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noProof="1"/>
          </a:p>
        </p:txBody>
      </p:sp>
    </p:spTree>
    <p:extLst>
      <p:ext uri="{BB962C8B-B14F-4D97-AF65-F5344CB8AC3E}">
        <p14:creationId xmlns:p14="http://schemas.microsoft.com/office/powerpoint/2010/main" val="399046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F34142-AF8C-44BA-9928-754AAF7553EE}" type="slidenum">
              <a:rPr kumimoji="0" lang="el-GR" altLang="el-GR" smtClean="0"/>
              <a:pPr>
                <a:spcBef>
                  <a:spcPct val="0"/>
                </a:spcBef>
              </a:pPr>
              <a:t>23</a:t>
            </a:fld>
            <a:endParaRPr kumimoji="0" lang="el-GR" alt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452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3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CBFF-AFC9-4787-A3CF-659D6C9A1E2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936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572D-E29D-4D29-94A9-EBC2F014DF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154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EE5D-FAEA-4FDC-9005-0067D94755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331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C268-7BA9-4562-A8F6-9FF1F0A78E1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6289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A3FC-5513-4F7D-8D01-3C0F68BC76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233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5F2D-0062-4BA0-B793-907213E9495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597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BFAE-F58F-4091-833B-414F85773E4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91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A28A-00D3-4533-898D-F9178F5BD3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8465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B4CB-C6D2-41C8-9F43-4EE4F4EE79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491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E5B92-0F20-4212-B838-5F501EE2766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55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DEA8-E99B-40A9-9426-BECD98316E3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03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B4EB-CB7B-45EB-99EE-D105A883FE7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41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9529-C6A0-4DDF-AD98-CEBBD893800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76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l-GR" altLang="el-G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CE5388-FF50-4B21-B3BC-4C7D5A2F0E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sites/default/files/economy-finance/ip148_en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2400" b="1" noProof="1">
                <a:solidFill>
                  <a:srgbClr val="993300"/>
                </a:solidFill>
                <a:latin typeface="Trebuchet MS" panose="020B0603020202020204" pitchFamily="34" charset="0"/>
              </a:rPr>
              <a:t>Προγράμματα κοινωνικής προστασίας</a:t>
            </a:r>
            <a:br>
              <a:rPr lang="el-GR" altLang="el-GR" sz="2400" b="1" noProof="1">
                <a:solidFill>
                  <a:srgbClr val="993300"/>
                </a:solidFill>
                <a:latin typeface="Trebuchet MS" panose="020B0603020202020204" pitchFamily="34" charset="0"/>
              </a:rPr>
            </a:br>
            <a:r>
              <a:rPr lang="el-GR" altLang="el-GR" sz="2000" i="1">
                <a:solidFill>
                  <a:srgbClr val="993300"/>
                </a:solidFill>
                <a:latin typeface="Trebuchet MS" panose="020B0603020202020204" pitchFamily="34" charset="0"/>
              </a:rPr>
              <a:t>πολιτική για τις συντάξεις</a:t>
            </a:r>
            <a:endParaRPr lang="el-GR" altLang="el-GR" sz="4000" noProof="1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4495800" cy="1600200"/>
          </a:xfrm>
        </p:spPr>
        <p:txBody>
          <a:bodyPr/>
          <a:lstStyle/>
          <a:p>
            <a:pPr eaLnBrk="1" hangingPunct="1"/>
            <a:r>
              <a:rPr lang="el-GR" altLang="el-GR" sz="1400" noProof="1">
                <a:solidFill>
                  <a:srgbClr val="993300"/>
                </a:solidFill>
                <a:latin typeface="Trebuchet MS" panose="020B0603020202020204" pitchFamily="34" charset="0"/>
              </a:rPr>
              <a:t>διάλεξη 1</a:t>
            </a:r>
            <a:r>
              <a:rPr lang="en-GB" altLang="el-GR" sz="1400" noProof="1">
                <a:solidFill>
                  <a:srgbClr val="993300"/>
                </a:solidFill>
                <a:latin typeface="Trebuchet MS" panose="020B0603020202020204" pitchFamily="34" charset="0"/>
              </a:rPr>
              <a:t>5</a:t>
            </a:r>
            <a:endParaRPr lang="el-GR" altLang="el-GR" sz="1400" noProof="1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l-GR" altLang="el-GR" sz="1400" b="1" dirty="0">
                <a:solidFill>
                  <a:srgbClr val="993300"/>
                </a:solidFill>
                <a:latin typeface="Trebuchet MS" panose="020B0603020202020204" pitchFamily="34" charset="0"/>
              </a:rPr>
              <a:t>Οικονομικά </a:t>
            </a:r>
            <a:r>
              <a:rPr lang="el-GR" altLang="en-US" sz="1400" b="1" dirty="0">
                <a:solidFill>
                  <a:srgbClr val="993300"/>
                </a:solidFill>
                <a:latin typeface="Trebuchet MS" panose="020B0603020202020204" pitchFamily="34" charset="0"/>
              </a:rPr>
              <a:t>κοινωνικών πολιτικών Ε.Ε.</a:t>
            </a:r>
            <a:endParaRPr lang="el-GR" altLang="el-GR" sz="1400" b="1" noProof="1">
              <a:solidFill>
                <a:srgbClr val="9933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l-GR" altLang="el-GR" sz="1400" b="1" noProof="1">
              <a:solidFill>
                <a:srgbClr val="99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E4447-A710-4FF4-BD2B-B0FEC783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17" y="4221088"/>
            <a:ext cx="26289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βιωσιμότητα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14400" y="1885950"/>
            <a:ext cx="77216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3048000" algn="l"/>
                <a:tab pos="6858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048000" algn="l"/>
                <a:tab pos="68580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3048000" algn="l"/>
                <a:tab pos="68580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6858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συνθήκη βιωσιμότητας διανεμητικού συστήματος …</a:t>
            </a:r>
          </a:p>
          <a:p>
            <a:pPr eaLnBrk="1" hangingPunct="1">
              <a:lnSpc>
                <a:spcPct val="18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… σε ένα γνήσιο, ώριμο διανεμητικό σύστημα:</a:t>
            </a:r>
            <a:endParaRPr lang="en-GB" altLang="el-GR" sz="1800">
              <a:latin typeface="Trebuchet MS" panose="020B0603020202020204" pitchFamily="34" charset="0"/>
            </a:endParaRPr>
          </a:p>
          <a:p>
            <a:pPr lvl="1" algn="ctr"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000099"/>
                </a:solidFill>
                <a:latin typeface="Trebuchet MS" panose="020B0603020202020204" pitchFamily="34" charset="0"/>
              </a:rPr>
              <a:t>C = B </a:t>
            </a:r>
            <a:r>
              <a:rPr lang="en-GB" altLang="el-GR" sz="1800" b="1">
                <a:solidFill>
                  <a:srgbClr val="000099"/>
                </a:solidFill>
                <a:latin typeface="Trebuchet MS" panose="020B0603020202020204" pitchFamily="34" charset="0"/>
                <a:sym typeface="Monotype Sorts" pitchFamily="2" charset="2"/>
              </a:rPr>
              <a:t>× </a:t>
            </a:r>
            <a:r>
              <a:rPr lang="en-GB" altLang="el-GR" sz="1800" b="1">
                <a:solidFill>
                  <a:srgbClr val="000099"/>
                </a:solidFill>
                <a:latin typeface="Trebuchet MS" panose="020B0603020202020204" pitchFamily="34" charset="0"/>
              </a:rPr>
              <a:t>D</a:t>
            </a:r>
            <a:endParaRPr lang="en-GB" altLang="el-GR" sz="1800">
              <a:latin typeface="Trebuchet MS" panose="020B0603020202020204" pitchFamily="34" charset="0"/>
            </a:endParaRPr>
          </a:p>
          <a:p>
            <a:pPr lvl="2"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latin typeface="Trebuchet MS" panose="020B0603020202020204" pitchFamily="34" charset="0"/>
              </a:rPr>
              <a:t>C = </a:t>
            </a:r>
            <a:r>
              <a:rPr lang="el-GR" altLang="el-GR" sz="1800">
                <a:latin typeface="Trebuchet MS" panose="020B0603020202020204" pitchFamily="34" charset="0"/>
              </a:rPr>
              <a:t>ποσοστό εισφοράς</a:t>
            </a:r>
            <a:r>
              <a:rPr lang="en-GB" altLang="el-GR" sz="1800">
                <a:latin typeface="Trebuchet MS" panose="020B0603020202020204" pitchFamily="34" charset="0"/>
              </a:rPr>
              <a:t> (</a:t>
            </a:r>
            <a:r>
              <a:rPr lang="el-GR" altLang="el-GR" sz="1800">
                <a:latin typeface="Trebuchet MS" panose="020B0603020202020204" pitchFamily="34" charset="0"/>
              </a:rPr>
              <a:t>επί των αποδοχών</a:t>
            </a:r>
            <a:r>
              <a:rPr lang="en-GB" altLang="el-GR" sz="1800">
                <a:latin typeface="Trebuchet MS" panose="020B0603020202020204" pitchFamily="34" charset="0"/>
              </a:rPr>
              <a:t>)</a:t>
            </a:r>
          </a:p>
          <a:p>
            <a:pPr lvl="2"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latin typeface="Trebuchet MS" panose="020B0603020202020204" pitchFamily="34" charset="0"/>
              </a:rPr>
              <a:t>B = </a:t>
            </a:r>
            <a:r>
              <a:rPr lang="el-GR" altLang="el-GR" sz="1800">
                <a:latin typeface="Trebuchet MS" panose="020B0603020202020204" pitchFamily="34" charset="0"/>
              </a:rPr>
              <a:t>ποσοστό παροχής</a:t>
            </a:r>
            <a:r>
              <a:rPr lang="en-GB" altLang="el-GR" sz="1800">
                <a:latin typeface="Trebuchet MS" panose="020B0603020202020204" pitchFamily="34" charset="0"/>
              </a:rPr>
              <a:t> (</a:t>
            </a:r>
            <a:r>
              <a:rPr lang="el-GR" altLang="el-GR" sz="1800">
                <a:latin typeface="Trebuchet MS" panose="020B0603020202020204" pitchFamily="34" charset="0"/>
              </a:rPr>
              <a:t>μέση σύνταξη διά μέσες αποδοχές</a:t>
            </a:r>
            <a:r>
              <a:rPr lang="en-GB" altLang="el-GR" sz="1800">
                <a:latin typeface="Trebuchet MS" panose="020B0603020202020204" pitchFamily="34" charset="0"/>
              </a:rPr>
              <a:t>)</a:t>
            </a:r>
          </a:p>
          <a:p>
            <a:pPr lvl="2"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GB" altLang="el-GR" sz="1800">
                <a:latin typeface="Trebuchet MS" panose="020B0603020202020204" pitchFamily="34" charset="0"/>
              </a:rPr>
              <a:t>D = </a:t>
            </a:r>
            <a:r>
              <a:rPr lang="el-GR" altLang="el-GR" sz="1800">
                <a:latin typeface="Trebuchet MS" panose="020B0603020202020204" pitchFamily="34" charset="0"/>
              </a:rPr>
              <a:t>λόγος εξάρτησης</a:t>
            </a:r>
            <a:r>
              <a:rPr lang="en-GB" altLang="el-GR" sz="1800">
                <a:latin typeface="Trebuchet MS" panose="020B0603020202020204" pitchFamily="34" charset="0"/>
              </a:rPr>
              <a:t> (</a:t>
            </a:r>
            <a:r>
              <a:rPr lang="el-GR" altLang="el-GR" sz="1800">
                <a:latin typeface="Trebuchet MS" panose="020B0603020202020204" pitchFamily="34" charset="0"/>
              </a:rPr>
              <a:t>αριθμός συνταξιούχων διά αριθμό ασφαλισμένων</a:t>
            </a:r>
            <a:r>
              <a:rPr lang="en-GB" altLang="el-GR" sz="1800">
                <a:latin typeface="Trebuchet MS" panose="020B0603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βιωσιμότητα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4 - Θέση πίνακα"/>
          <p:cNvGraphicFramePr>
            <a:graphicFrameLocks noGrp="1"/>
          </p:cNvGraphicFramePr>
          <p:nvPr>
            <p:ph type="tbl" idx="1"/>
          </p:nvPr>
        </p:nvGraphicFramePr>
        <p:xfrm>
          <a:off x="928688" y="2071688"/>
          <a:ext cx="7772400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795">
                <a:tc rowSpan="2"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Trebuchet MS" pitchFamily="34" charset="0"/>
                        </a:rPr>
                        <a:t>ποσοστό παροχής</a:t>
                      </a:r>
                    </a:p>
                    <a:p>
                      <a:pPr algn="ctr"/>
                      <a:r>
                        <a:rPr lang="en-GB" sz="1400" b="0" dirty="0">
                          <a:latin typeface="Trebuchet MS" pitchFamily="34" charset="0"/>
                        </a:rPr>
                        <a:t>(</a:t>
                      </a:r>
                      <a:r>
                        <a:rPr lang="el-GR" sz="1400" b="1" dirty="0">
                          <a:latin typeface="Trebuchet MS" pitchFamily="34" charset="0"/>
                        </a:rPr>
                        <a:t>Β</a:t>
                      </a:r>
                      <a:r>
                        <a:rPr lang="en-GB" sz="1400" b="0" dirty="0">
                          <a:latin typeface="Trebuchet MS" pitchFamily="34" charset="0"/>
                        </a:rPr>
                        <a:t>)</a:t>
                      </a:r>
                      <a:endParaRPr lang="el-GR" sz="1400" b="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l-GR" sz="1400" baseline="0" dirty="0">
                          <a:latin typeface="Trebuchet MS" pitchFamily="34" charset="0"/>
                        </a:rPr>
                        <a:t>λόγος εξάρτησης συνταξιούχων-ασφαλισμένων (</a:t>
                      </a:r>
                      <a:r>
                        <a:rPr lang="en-GB" sz="1400" b="0" baseline="0" dirty="0">
                          <a:latin typeface="Trebuchet MS" pitchFamily="34" charset="0"/>
                        </a:rPr>
                        <a:t>D</a:t>
                      </a:r>
                      <a:r>
                        <a:rPr lang="en-GB" sz="1400" baseline="0" dirty="0">
                          <a:latin typeface="Trebuchet MS" pitchFamily="34" charset="0"/>
                        </a:rPr>
                        <a:t>)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DAC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DAC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DAC2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DAC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1:2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1:3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1:4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1:5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1:10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100%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50%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33%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25%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20%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10%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80%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40%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16%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8%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60%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30%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20%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12%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chemeClr val="tx1"/>
                          </a:solidFill>
                          <a:latin typeface="Trebuchet MS"/>
                        </a:rPr>
                        <a:t>6%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40%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rebuchet MS" pitchFamily="34" charset="0"/>
                        </a:rPr>
                        <a:t>20%</a:t>
                      </a:r>
                      <a:endParaRPr lang="el-GR" sz="1400" dirty="0">
                        <a:latin typeface="Trebuchet MS" pitchFamily="34" charset="0"/>
                      </a:endParaRPr>
                    </a:p>
                  </a:txBody>
                  <a:tcPr marT="45714" marB="45714">
                    <a:solidFill>
                      <a:srgbClr val="DAC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10%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7%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2%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43" name="5 - TextBox"/>
          <p:cNvSpPr txBox="1">
            <a:spLocks noChangeArrowheads="1"/>
          </p:cNvSpPr>
          <p:nvPr/>
        </p:nvSpPr>
        <p:spPr bwMode="auto">
          <a:xfrm>
            <a:off x="1214438" y="5000625"/>
            <a:ext cx="750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200">
                <a:latin typeface="Trebuchet MS" panose="020B0603020202020204" pitchFamily="34" charset="0"/>
              </a:rPr>
              <a:t>οι τιμές του πίνακα δίνουν το ποσοστό εισφοράς (</a:t>
            </a:r>
            <a:r>
              <a:rPr lang="en-GB" altLang="el-GR" sz="1200" b="1">
                <a:latin typeface="Trebuchet MS" panose="020B0603020202020204" pitchFamily="34" charset="0"/>
              </a:rPr>
              <a:t>C</a:t>
            </a:r>
            <a:r>
              <a:rPr lang="el-GR" altLang="el-GR" sz="1200">
                <a:latin typeface="Trebuchet MS" panose="020B0603020202020204" pitchFamily="34" charset="0"/>
              </a:rPr>
              <a:t>)</a:t>
            </a:r>
            <a:r>
              <a:rPr lang="en-GB" altLang="el-GR" sz="1200">
                <a:latin typeface="Trebuchet MS" panose="020B0603020202020204" pitchFamily="34" charset="0"/>
              </a:rPr>
              <a:t> </a:t>
            </a:r>
            <a:r>
              <a:rPr lang="el-GR" altLang="el-GR" sz="1200">
                <a:latin typeface="Trebuchet MS" panose="020B0603020202020204" pitchFamily="34" charset="0"/>
              </a:rPr>
              <a:t>το οποίο απαιτείται ώστε να</a:t>
            </a:r>
            <a:r>
              <a:rPr lang="en-GB" altLang="el-GR" sz="1200">
                <a:latin typeface="Trebuchet MS" panose="020B0603020202020204" pitchFamily="34" charset="0"/>
              </a:rPr>
              <a:t> </a:t>
            </a:r>
            <a:r>
              <a:rPr lang="el-GR" altLang="el-GR" sz="1200">
                <a:latin typeface="Trebuchet MS" panose="020B0603020202020204" pitchFamily="34" charset="0"/>
              </a:rPr>
              <a:t>είναι βιώσιμο το σύστημα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χαρακτηριστικά δημόσιων συντάξεων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100513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800" dirty="0">
                <a:latin typeface="Trebuchet MS" panose="020B0603020202020204" pitchFamily="34" charset="0"/>
              </a:rPr>
              <a:t>τα περισσότερα δημόσια προγράμματα συντάξεων</a:t>
            </a: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800" dirty="0">
                <a:latin typeface="Trebuchet MS" panose="020B0603020202020204" pitchFamily="34" charset="0"/>
              </a:rPr>
              <a:t>είναι διανεμητικά ...</a:t>
            </a:r>
            <a:endParaRPr lang="en-US" altLang="el-GR" sz="1800" dirty="0">
              <a:latin typeface="Trebuchet MS" panose="020B0603020202020204" pitchFamily="34" charset="0"/>
            </a:endParaRPr>
          </a:p>
          <a:p>
            <a:pPr marL="1238250" lvl="2" indent="-3810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500" dirty="0">
                <a:latin typeface="Trebuchet MS" panose="020B0603020202020204" pitchFamily="34" charset="0"/>
              </a:rPr>
              <a:t>συστημικό ρίσκο στο συνταξιοδοτικό σύστημα</a:t>
            </a:r>
          </a:p>
          <a:p>
            <a:pPr marL="857250" lvl="2" indent="0">
              <a:lnSpc>
                <a:spcPct val="200000"/>
              </a:lnSpc>
              <a:spcAft>
                <a:spcPct val="20000"/>
              </a:spcAft>
              <a:buFont typeface="Wingdings" panose="05000000000000000000" pitchFamily="2" charset="2"/>
              <a:buNone/>
              <a:defRPr/>
            </a:pPr>
            <a:r>
              <a:rPr lang="el-GR" altLang="el-GR" sz="1500" i="1" dirty="0">
                <a:latin typeface="Trebuchet MS" panose="020B0603020202020204" pitchFamily="34" charset="0"/>
              </a:rPr>
              <a:t>	      (στο </a:t>
            </a:r>
            <a:r>
              <a:rPr lang="el-GR" altLang="el-GR" sz="1500" i="1" dirty="0" err="1">
                <a:latin typeface="Trebuchet MS" panose="020B0603020202020204" pitchFamily="34" charset="0"/>
              </a:rPr>
              <a:t>κεφαλαιοποιητικό</a:t>
            </a:r>
            <a:r>
              <a:rPr lang="el-GR" altLang="el-GR" sz="1500" i="1" dirty="0">
                <a:latin typeface="Trebuchet MS" panose="020B0603020202020204" pitchFamily="34" charset="0"/>
              </a:rPr>
              <a:t> στον εργαζόμενο/συνταξιούχο)</a:t>
            </a:r>
            <a:endParaRPr lang="el-GR" altLang="el-GR" sz="900" i="1" dirty="0">
              <a:latin typeface="Trebuchet MS" panose="020B0603020202020204" pitchFamily="34" charset="0"/>
            </a:endParaRP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800" dirty="0">
                <a:latin typeface="Trebuchet MS" panose="020B0603020202020204" pitchFamily="34" charset="0"/>
              </a:rPr>
              <a:t>… καθορισμένης παροχής</a:t>
            </a:r>
          </a:p>
          <a:p>
            <a:pPr marL="1238250" lvl="2" indent="-3810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500" dirty="0">
                <a:latin typeface="Trebuchet MS" panose="020B0603020202020204" pitchFamily="34" charset="0"/>
              </a:rPr>
              <a:t>σε πολλές χώρες σταδιακή μεταβολή</a:t>
            </a: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  <a:defRPr/>
            </a:pPr>
            <a:r>
              <a:rPr lang="el-GR" altLang="el-GR" sz="1800" dirty="0">
                <a:latin typeface="Trebuchet MS" panose="020B0603020202020204" pitchFamily="34" charset="0"/>
              </a:rPr>
              <a:t>χρηματοδοτούνται από κρατήσεις στις αποδοχές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παραλλαγές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85950"/>
            <a:ext cx="7721600" cy="44958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μερικά δημόσια προγράμματα συντάξεων</a:t>
            </a: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προβλέπουν μερική ή / και «οιονεί» κεφαλαιοποίηση</a:t>
            </a: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χρηματοδοτούνται από φόρους (όχι από εισφορές)</a:t>
            </a:r>
          </a:p>
          <a:p>
            <a:pPr marL="838200" lvl="1" indent="-381000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χορηγούν συντάξεις διαφόρων τύπων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βαθμίδες ή πυλώνες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495800"/>
          </a:xfrm>
        </p:spPr>
        <p:txBody>
          <a:bodyPr/>
          <a:lstStyle/>
          <a:p>
            <a:pPr marL="838200" lvl="1" indent="-381000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1</a:t>
            </a:r>
            <a:r>
              <a:rPr lang="el-GR" altLang="el-GR" sz="18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800">
                <a:latin typeface="Trebuchet MS" panose="020B0603020202020204" pitchFamily="34" charset="0"/>
              </a:rPr>
              <a:t> βαθμίδα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δημόσια, υποχρεωτική 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αναδιανομή + προστασία από τη φτώχεια</a:t>
            </a:r>
          </a:p>
          <a:p>
            <a:pPr marL="1257300" lvl="2" indent="-342900">
              <a:spcAft>
                <a:spcPct val="20000"/>
              </a:spcAft>
            </a:pPr>
            <a:endParaRPr lang="el-GR" altLang="el-GR" sz="1600">
              <a:latin typeface="Trebuchet MS" panose="020B0603020202020204" pitchFamily="34" charset="0"/>
            </a:endParaRPr>
          </a:p>
          <a:p>
            <a:pPr marL="838200" lvl="1" indent="-381000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2</a:t>
            </a:r>
            <a:r>
              <a:rPr lang="el-GR" altLang="el-GR" sz="18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800">
                <a:latin typeface="Trebuchet MS" panose="020B0603020202020204" pitchFamily="34" charset="0"/>
              </a:rPr>
              <a:t> βαθμίδα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(συνήθως) δημόσια, υποχρεωτική 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αποταμίευση + ασφάλιση</a:t>
            </a:r>
          </a:p>
          <a:p>
            <a:pPr marL="1257300" lvl="2" indent="-342900">
              <a:spcAft>
                <a:spcPct val="20000"/>
              </a:spcAft>
            </a:pPr>
            <a:endParaRPr lang="el-GR" altLang="el-GR" sz="1600">
              <a:latin typeface="Trebuchet MS" panose="020B0603020202020204" pitchFamily="34" charset="0"/>
            </a:endParaRPr>
          </a:p>
          <a:p>
            <a:pPr marL="838200" lvl="1" indent="-381000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3</a:t>
            </a:r>
            <a:r>
              <a:rPr lang="el-GR" altLang="el-GR" sz="18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800">
                <a:latin typeface="Trebuchet MS" panose="020B0603020202020204" pitchFamily="34" charset="0"/>
              </a:rPr>
              <a:t> βαθμίδα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ιδιωτική, προαιρετική 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>
                <a:latin typeface="Trebuchet MS" panose="020B0603020202020204" pitchFamily="34" charset="0"/>
              </a:rPr>
              <a:t>αποταμίευση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συντάξεις 1</a:t>
            </a:r>
            <a:r>
              <a:rPr lang="el-GR" altLang="el-GR" sz="2000" b="1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2000" b="1" baseline="30000">
                <a:latin typeface="Trebuchet MS" panose="020B0603020202020204" pitchFamily="34" charset="0"/>
              </a:rPr>
              <a:t>ς</a:t>
            </a:r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 βαθμίδας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85950"/>
            <a:ext cx="8050213" cy="47117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βασικές συντάξεις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ενιαίου ύψους 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ενιαία για κάθε έτος ασφάλισης </a:t>
            </a:r>
          </a:p>
          <a:p>
            <a:pPr marL="457200" indent="-457200">
              <a:lnSpc>
                <a:spcPct val="90000"/>
              </a:lnSpc>
              <a:spcAft>
                <a:spcPct val="20000"/>
              </a:spcAft>
            </a:pPr>
            <a:endParaRPr lang="el-GR" altLang="el-GR" sz="16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προνοιακές συντάξεις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σύνταξη ανασφαλίστων 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επίδομα κοινωνικής πρόνοιας 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χορηγείται μετά από έλεγχο εισοδήματος ή και περιουσίας</a:t>
            </a:r>
          </a:p>
          <a:p>
            <a:pPr marL="457200" indent="-457200">
              <a:lnSpc>
                <a:spcPct val="90000"/>
              </a:lnSpc>
              <a:spcAft>
                <a:spcPct val="20000"/>
              </a:spcAft>
            </a:pPr>
            <a:endParaRPr lang="el-GR" altLang="el-GR" sz="16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dirty="0">
                <a:latin typeface="Trebuchet MS" panose="020B0603020202020204" pitchFamily="34" charset="0"/>
              </a:rPr>
              <a:t>κατώτατες</a:t>
            </a:r>
            <a:r>
              <a:rPr lang="el-GR" altLang="el-GR" sz="1800" noProof="1">
                <a:latin typeface="Trebuchet MS" panose="020B0603020202020204" pitchFamily="34" charset="0"/>
              </a:rPr>
              <a:t> συντάξεις</a:t>
            </a:r>
          </a:p>
          <a:p>
            <a:pPr marL="838200" lvl="1" indent="-3810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κατώτατο όριο σε ανταποδοτικά συστήματα συντάξεων </a:t>
            </a:r>
            <a:r>
              <a:rPr lang="el-GR" altLang="el-GR" sz="1600" dirty="0">
                <a:latin typeface="Trebuchet MS" panose="020B0603020202020204" pitchFamily="34" charset="0"/>
              </a:rPr>
              <a:t>2</a:t>
            </a:r>
            <a:r>
              <a:rPr lang="el-GR" altLang="el-GR" sz="1600" b="1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600" b="1" baseline="30000" dirty="0">
                <a:latin typeface="Trebuchet MS" panose="020B0603020202020204" pitchFamily="34" charset="0"/>
              </a:rPr>
              <a:t>ς</a:t>
            </a:r>
            <a:r>
              <a:rPr lang="el-GR" altLang="el-GR" sz="1600" dirty="0">
                <a:latin typeface="Trebuchet MS" panose="020B0603020202020204" pitchFamily="34" charset="0"/>
              </a:rPr>
              <a:t> βαθμίδας </a:t>
            </a:r>
            <a:endParaRPr lang="el-GR" altLang="el-GR" sz="1600" noProof="1">
              <a:latin typeface="Trebuchet MS" panose="020B0603020202020204" pitchFamily="34" charset="0"/>
            </a:endParaRPr>
          </a:p>
          <a:p>
            <a:pPr marL="1257300" lvl="2" indent="-3429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ανάλογων με τις αποδοχές </a:t>
            </a:r>
          </a:p>
          <a:p>
            <a:pPr marL="1257300" lvl="2" indent="-342900">
              <a:lnSpc>
                <a:spcPct val="90000"/>
              </a:lnSpc>
              <a:spcAft>
                <a:spcPct val="20000"/>
              </a:spcAft>
            </a:pPr>
            <a:r>
              <a:rPr lang="el-GR" altLang="el-GR" sz="1600" noProof="1">
                <a:latin typeface="Trebuchet MS" panose="020B0603020202020204" pitchFamily="34" charset="0"/>
              </a:rPr>
              <a:t>ανάλογων με τις εισφορές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συντάξεις 2</a:t>
            </a:r>
            <a:r>
              <a:rPr lang="el-GR" altLang="el-GR" sz="2000" b="1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2000" b="1" baseline="30000">
                <a:latin typeface="Trebuchet MS" panose="020B0603020202020204" pitchFamily="34" charset="0"/>
              </a:rPr>
              <a:t>ς</a:t>
            </a:r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 βαθμίδας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85950"/>
            <a:ext cx="8229600" cy="4783138"/>
          </a:xfrm>
        </p:spPr>
        <p:txBody>
          <a:bodyPr/>
          <a:lstStyle/>
          <a:p>
            <a:pPr marL="457200" indent="-457200">
              <a:spcAft>
                <a:spcPct val="20000"/>
              </a:spcAft>
            </a:pPr>
            <a:r>
              <a:rPr lang="el-GR" altLang="el-GR" sz="1800" dirty="0">
                <a:latin typeface="Trebuchet MS" panose="020B0603020202020204" pitchFamily="34" charset="0"/>
              </a:rPr>
              <a:t>δημόσιες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marL="838200" lvl="1" indent="-381000">
              <a:spcAft>
                <a:spcPct val="20000"/>
              </a:spcAft>
            </a:pPr>
            <a:r>
              <a:rPr lang="el-GR" altLang="el-GR" sz="1700" dirty="0">
                <a:latin typeface="Trebuchet MS" panose="020B0603020202020204" pitchFamily="34" charset="0"/>
              </a:rPr>
              <a:t>ανάλογες με τις αποδοχές (καθορισμένης παροχής)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 dirty="0">
                <a:latin typeface="Trebuchet MS" panose="020B0603020202020204" pitchFamily="34" charset="0"/>
              </a:rPr>
              <a:t>συντάξεις κοινωνικής ασφάλισης </a:t>
            </a:r>
            <a:endParaRPr lang="el-GR" altLang="el-GR" sz="1600" noProof="1">
              <a:latin typeface="Trebuchet MS" panose="020B0603020202020204" pitchFamily="34" charset="0"/>
            </a:endParaRPr>
          </a:p>
          <a:p>
            <a:pPr marL="838200" lvl="1" indent="-381000">
              <a:spcAft>
                <a:spcPct val="20000"/>
              </a:spcAft>
            </a:pPr>
            <a:r>
              <a:rPr lang="el-GR" altLang="el-GR" sz="1700" dirty="0">
                <a:latin typeface="Trebuchet MS" panose="020B0603020202020204" pitchFamily="34" charset="0"/>
              </a:rPr>
              <a:t>ανάλογες με τις εισφορές</a:t>
            </a:r>
          </a:p>
          <a:p>
            <a:pPr marL="1257300" lvl="2" indent="-342900">
              <a:spcAft>
                <a:spcPct val="20000"/>
              </a:spcAft>
            </a:pPr>
            <a:r>
              <a:rPr lang="el-GR" altLang="el-GR" sz="1600" dirty="0">
                <a:latin typeface="Trebuchet MS" panose="020B0603020202020204" pitchFamily="34" charset="0"/>
              </a:rPr>
              <a:t>συντάξεις νοητής κεφαλαιοποίησης </a:t>
            </a:r>
            <a:endParaRPr lang="el-GR" altLang="el-GR" sz="1600" noProof="1">
              <a:latin typeface="Trebuchet MS" panose="020B0603020202020204" pitchFamily="34" charset="0"/>
            </a:endParaRPr>
          </a:p>
          <a:p>
            <a:pPr marL="457200" indent="-457200">
              <a:spcAft>
                <a:spcPct val="20000"/>
              </a:spcAft>
            </a:pPr>
            <a:endParaRPr lang="el-GR" altLang="el-GR" sz="1600" dirty="0">
              <a:latin typeface="Trebuchet MS" panose="020B0603020202020204" pitchFamily="34" charset="0"/>
            </a:endParaRPr>
          </a:p>
          <a:p>
            <a:pPr marL="457200" indent="-457200">
              <a:spcAft>
                <a:spcPct val="20000"/>
              </a:spcAft>
            </a:pPr>
            <a:r>
              <a:rPr lang="el-GR" altLang="el-GR" sz="1800" dirty="0">
                <a:latin typeface="Trebuchet MS" panose="020B0603020202020204" pitchFamily="34" charset="0"/>
              </a:rPr>
              <a:t>ιδιωτικές (υποχρεωτικές)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marL="1257300" lvl="2" indent="-342900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Trebuchet MS" panose="020B0603020202020204" pitchFamily="34" charset="0"/>
              </a:rPr>
              <a:t>δίπλα σε δημόσιες συντάξεις </a:t>
            </a:r>
          </a:p>
          <a:p>
            <a:pPr marL="1257300" lvl="2" indent="-342900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Trebuchet MS" panose="020B0603020202020204" pitchFamily="34" charset="0"/>
              </a:rPr>
              <a:t>σε συστήματα χωρίς δημόσιες συντάξεις </a:t>
            </a:r>
          </a:p>
          <a:p>
            <a:pPr marL="1257300" lvl="2" indent="-34290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l-GR" altLang="el-GR" sz="1600" dirty="0">
                <a:latin typeface="Trebuchet MS" panose="020B0603020202020204" pitchFamily="34" charset="0"/>
              </a:rPr>
              <a:t>ανάλογες με τις αποδοχές </a:t>
            </a:r>
          </a:p>
          <a:p>
            <a:pPr marL="1257300" lvl="2" indent="-34290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el-GR" altLang="el-GR" sz="1600" dirty="0">
                <a:latin typeface="Trebuchet MS" panose="020B0603020202020204" pitchFamily="34" charset="0"/>
              </a:rPr>
              <a:t>ανάλογες με τις εισφορές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συντάξεις 3</a:t>
            </a:r>
            <a:r>
              <a:rPr lang="el-GR" altLang="el-GR" sz="2000" b="1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2000" b="1" baseline="30000">
                <a:latin typeface="Trebuchet MS" panose="020B0603020202020204" pitchFamily="34" charset="0"/>
              </a:rPr>
              <a:t>ς</a:t>
            </a:r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 βαθμίδας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1633538"/>
            <a:ext cx="7666037" cy="3989387"/>
          </a:xfrm>
        </p:spPr>
        <p:txBody>
          <a:bodyPr/>
          <a:lstStyle/>
          <a:p>
            <a:pPr marL="457200" indent="-457200">
              <a:spcAft>
                <a:spcPct val="20000"/>
              </a:spcAft>
              <a:tabLst>
                <a:tab pos="6545263" algn="l"/>
              </a:tabLst>
            </a:pPr>
            <a:endParaRPr lang="el-GR" altLang="el-GR" sz="1800">
              <a:latin typeface="Trebuchet MS" panose="020B0603020202020204" pitchFamily="34" charset="0"/>
            </a:endParaRPr>
          </a:p>
          <a:p>
            <a:pPr marL="457200" indent="-4572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800">
                <a:latin typeface="Trebuchet MS" panose="020B0603020202020204" pitchFamily="34" charset="0"/>
              </a:rPr>
              <a:t>ιδιωτικές (προαιρετικές)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marL="838200" lvl="1" indent="-3810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παρέχουν πρόσθετη αποταμίευση σε όσους το επιθυμούν</a:t>
            </a:r>
          </a:p>
          <a:p>
            <a:pPr marL="838200" lvl="1" indent="-3810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παρέχονται από ιδιωτικούς φορείς σε εθελοντική βάση</a:t>
            </a:r>
          </a:p>
          <a:p>
            <a:pPr marL="838200" lvl="1" indent="-3810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συντάξεις καθορισμένης εισφοράς</a:t>
            </a:r>
          </a:p>
          <a:p>
            <a:pPr marL="838200" lvl="1" indent="-3810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ποσοστό κάλυψης</a:t>
            </a:r>
          </a:p>
          <a:p>
            <a:pPr marL="1257300" lvl="2" indent="-3429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Γερμανία, Ιρλανδία, Βρετανία:	50-65% </a:t>
            </a:r>
          </a:p>
          <a:p>
            <a:pPr marL="1257300" lvl="2" indent="-3429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Βέλγιο, Ισπανία, Τσεχία, Αυστρία:	35-50%</a:t>
            </a:r>
          </a:p>
          <a:p>
            <a:pPr marL="1257300" lvl="2" indent="-3429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Ουγγαρία, Σλοβακία, Φινλανδία, Γαλλία:	10-35%</a:t>
            </a:r>
          </a:p>
          <a:p>
            <a:pPr marL="1257300" lvl="2" indent="-342900">
              <a:spcAft>
                <a:spcPct val="20000"/>
              </a:spcAft>
              <a:tabLst>
                <a:tab pos="6545263" algn="l"/>
              </a:tabLst>
            </a:pPr>
            <a:r>
              <a:rPr lang="el-GR" altLang="el-GR" sz="1600">
                <a:latin typeface="Trebuchet MS" panose="020B0603020202020204" pitchFamily="34" charset="0"/>
              </a:rPr>
              <a:t>Ιταλία, Πορτογαλία (Ελλάδα):	 0-10%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υπέρ 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του</a:t>
            </a:r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>
                <a:latin typeface="Trebuchet MS" panose="020B0603020202020204" pitchFamily="34" charset="0"/>
              </a:rPr>
              <a:t>«Washington consensus»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85950"/>
            <a:ext cx="8050213" cy="417195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η «συνταγή» της Παγκόσμιας Τράπεζας, του ΔΝΤ κ.ά.</a:t>
            </a: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... για την αντιμετώπιση της δημογραφικής γήρανσης ...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... και τη μεταρρύθμιση των συνταξιοδοτικών συστημάτων</a:t>
            </a:r>
          </a:p>
          <a:p>
            <a:pPr lvl="1">
              <a:lnSpc>
                <a:spcPct val="200000"/>
              </a:lnSpc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ολική συντάξεων</a:t>
            </a:r>
            <a:r>
              <a:rPr lang="en-GB" altLang="el-GR" sz="1800" noProof="1">
                <a:latin typeface="Trebuchet MS" panose="020B0603020202020204" pitchFamily="34" charset="0"/>
              </a:rPr>
              <a:t> </a:t>
            </a:r>
            <a:r>
              <a:rPr lang="el-GR" altLang="el-GR" sz="1800" noProof="1">
                <a:latin typeface="Trebuchet MS" panose="020B0603020202020204" pitchFamily="34" charset="0"/>
              </a:rPr>
              <a:t>ή μερική αντικατάσταση των δημοσίων διανεμητικών ...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… από ιδιωτικά κεφαλαιοποιητικά προγράμματα καθορισμένης εισφοράς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85950"/>
            <a:ext cx="8353425" cy="4351338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η κριτική του Διεθνούς Γραφείου Εργασίας κ.ά.</a:t>
            </a:r>
          </a:p>
          <a:p>
            <a:pPr lvl="1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ανάδειξη των κινδύνων της ιδιωτικοποίησης</a:t>
            </a:r>
          </a:p>
          <a:p>
            <a:pPr lvl="1"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υπεράσπιση των συστημάτων κοινωνικής ασφάλισης</a:t>
            </a:r>
          </a:p>
          <a:p>
            <a:pPr>
              <a:lnSpc>
                <a:spcPct val="200000"/>
              </a:lnSpc>
              <a:spcAft>
                <a:spcPct val="20000"/>
              </a:spcAft>
            </a:pPr>
            <a:endParaRPr lang="el-GR" altLang="el-GR" sz="1800"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η κριτική του </a:t>
            </a:r>
            <a:r>
              <a:rPr lang="en-GB" altLang="el-GR" sz="1800">
                <a:latin typeface="Trebuchet MS" panose="020B0603020202020204" pitchFamily="34" charset="0"/>
              </a:rPr>
              <a:t>Nicolas Barr</a:t>
            </a:r>
            <a:endParaRPr lang="el-GR" altLang="el-GR" sz="1800">
              <a:latin typeface="Trebuchet MS" panose="020B0603020202020204" pitchFamily="34" charset="0"/>
            </a:endParaRPr>
          </a:p>
          <a:p>
            <a:pPr lvl="1">
              <a:lnSpc>
                <a:spcPct val="200000"/>
              </a:lnSpc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«παραπλανητικές οδηγίες συνταξιοδοτικής μεταρρύθμισης»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  <a:noFill/>
        </p:spPr>
        <p:txBody>
          <a:bodyPr/>
          <a:lstStyle/>
          <a:p>
            <a:r>
              <a:rPr lang="el-GR" altLang="el-GR" sz="2000" b="1" noProof="1">
                <a:latin typeface="Trebuchet MS" panose="020B0603020202020204" pitchFamily="34" charset="0"/>
              </a:rPr>
              <a:t>κατά </a:t>
            </a:r>
            <a:r>
              <a:rPr lang="el-GR" altLang="el-GR" sz="2000" noProof="1">
                <a:latin typeface="Trebuchet MS" panose="020B0603020202020204" pitchFamily="34" charset="0"/>
              </a:rPr>
              <a:t>του «</a:t>
            </a:r>
            <a:r>
              <a:rPr lang="en-US" altLang="el-GR" sz="2000" noProof="1">
                <a:latin typeface="Trebuchet MS" panose="020B0603020202020204" pitchFamily="34" charset="0"/>
              </a:rPr>
              <a:t>Washington consensus»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στόχοι πολιτικής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5950"/>
            <a:ext cx="7880350" cy="497205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l-GR" altLang="el-GR" sz="1800" b="1">
                <a:solidFill>
                  <a:srgbClr val="CC3300"/>
                </a:solidFill>
                <a:latin typeface="Trebuchet MS" panose="020B0603020202020204" pitchFamily="34" charset="0"/>
              </a:rPr>
              <a:t>αναδιανομή</a:t>
            </a:r>
            <a:r>
              <a:rPr lang="el-GR" altLang="el-GR" sz="1800">
                <a:latin typeface="Trebuchet MS" panose="020B0603020202020204" pitchFamily="34" charset="0"/>
              </a:rPr>
              <a:t> (</a:t>
            </a:r>
            <a:r>
              <a:rPr lang="en-US" altLang="el-GR" sz="1800">
                <a:latin typeface="Trebuchet MS" panose="020B0603020202020204" pitchFamily="34" charset="0"/>
              </a:rPr>
              <a:t>redistribution)</a:t>
            </a:r>
            <a:endParaRPr lang="en-US" altLang="el-GR" sz="1800" noProof="1">
              <a:latin typeface="Trebuchet MS" panose="020B060302020202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μεταβίβαση εισοδήματος</a:t>
            </a:r>
            <a:r>
              <a:rPr lang="el-GR" altLang="el-GR" sz="1800" noProof="1">
                <a:latin typeface="Trebuchet MS" panose="020B0603020202020204" pitchFamily="34" charset="0"/>
              </a:rPr>
              <a:t> ...</a:t>
            </a:r>
          </a:p>
          <a:p>
            <a:pPr lvl="1"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... </a:t>
            </a:r>
            <a:r>
              <a:rPr lang="el-GR" altLang="el-GR" sz="1800">
                <a:latin typeface="Trebuchet MS" panose="020B0603020202020204" pitchFamily="34" charset="0"/>
              </a:rPr>
              <a:t>προς τους διά βίου φτωχούς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>
              <a:spcAft>
                <a:spcPct val="20000"/>
              </a:spcAft>
            </a:pPr>
            <a:r>
              <a:rPr lang="el-GR" altLang="el-GR" sz="1800" b="1">
                <a:solidFill>
                  <a:srgbClr val="CC3300"/>
                </a:solidFill>
                <a:latin typeface="Trebuchet MS" panose="020B0603020202020204" pitchFamily="34" charset="0"/>
              </a:rPr>
              <a:t>αποταμίευση</a:t>
            </a:r>
            <a:r>
              <a:rPr lang="el-GR" altLang="el-GR" sz="1800">
                <a:latin typeface="Trebuchet MS" panose="020B0603020202020204" pitchFamily="34" charset="0"/>
              </a:rPr>
              <a:t> ή εξομάλυνση εισοδηματικών διακυμάνσεων</a:t>
            </a:r>
            <a:r>
              <a:rPr lang="en-US" altLang="el-GR" sz="1800">
                <a:latin typeface="Trebuchet MS" panose="020B0603020202020204" pitchFamily="34" charset="0"/>
              </a:rPr>
              <a:t> (income smoothing)</a:t>
            </a:r>
            <a:endParaRPr lang="en-US" altLang="el-GR" sz="1800" noProof="1">
              <a:latin typeface="Trebuchet MS" panose="020B060302020202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χρονική ανακατανομή του διά βίου εισοδήματος</a:t>
            </a:r>
            <a:r>
              <a:rPr lang="el-GR" altLang="el-GR" sz="1800" noProof="1">
                <a:latin typeface="Trebuchet MS" panose="020B0603020202020204" pitchFamily="34" charset="0"/>
              </a:rPr>
              <a:t> ...</a:t>
            </a:r>
          </a:p>
          <a:p>
            <a:pPr lvl="1"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... </a:t>
            </a:r>
            <a:r>
              <a:rPr lang="el-GR" altLang="el-GR" sz="1800">
                <a:latin typeface="Trebuchet MS" panose="020B0603020202020204" pitchFamily="34" charset="0"/>
              </a:rPr>
              <a:t>από την εργάσιμη ηλικία στη συνταξιοδότηση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>
              <a:spcAft>
                <a:spcPct val="20000"/>
              </a:spcAft>
            </a:pPr>
            <a:r>
              <a:rPr lang="el-GR" altLang="el-GR" sz="1800" b="1">
                <a:solidFill>
                  <a:srgbClr val="CC3300"/>
                </a:solidFill>
                <a:latin typeface="Trebuchet MS" panose="020B0603020202020204" pitchFamily="34" charset="0"/>
              </a:rPr>
              <a:t>ασφάλιση</a:t>
            </a:r>
            <a:r>
              <a:rPr lang="en-US" altLang="el-GR" sz="1800">
                <a:latin typeface="Trebuchet MS" panose="020B0603020202020204" pitchFamily="34" charset="0"/>
              </a:rPr>
              <a:t> (insurance)</a:t>
            </a:r>
            <a:endParaRPr lang="en-US" altLang="el-GR" sz="1800" noProof="1">
              <a:latin typeface="Trebuchet MS" panose="020B0603020202020204" pitchFamily="34" charset="0"/>
            </a:endParaRPr>
          </a:p>
          <a:p>
            <a:pPr lvl="1">
              <a:spcAft>
                <a:spcPct val="20000"/>
              </a:spcAft>
            </a:pPr>
            <a:r>
              <a:rPr lang="en-US" altLang="el-GR" sz="1800" noProof="1">
                <a:latin typeface="Trebuchet MS" panose="020B0603020202020204" pitchFamily="34" charset="0"/>
              </a:rPr>
              <a:t>...</a:t>
            </a:r>
            <a:r>
              <a:rPr lang="el-GR" altLang="el-GR" sz="1800">
                <a:latin typeface="Trebuchet MS" panose="020B0603020202020204" pitchFamily="34" charset="0"/>
              </a:rPr>
              <a:t> έναντι διαφόρων κινδύνων:</a:t>
            </a:r>
          </a:p>
          <a:p>
            <a:pPr lvl="2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μακροβιότητα</a:t>
            </a:r>
          </a:p>
          <a:p>
            <a:pPr lvl="2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αναπηρία</a:t>
            </a:r>
          </a:p>
          <a:p>
            <a:pPr lvl="2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πληθωρισμός</a:t>
            </a:r>
          </a:p>
          <a:p>
            <a:pPr lvl="2">
              <a:spcAft>
                <a:spcPct val="20000"/>
              </a:spcAft>
            </a:pPr>
            <a:r>
              <a:rPr lang="el-GR" altLang="el-GR" sz="1800">
                <a:latin typeface="Trebuchet MS" panose="020B0603020202020204" pitchFamily="34" charset="0"/>
              </a:rPr>
              <a:t>επενδυτικοί κίνδυνοι</a:t>
            </a:r>
            <a:endParaRPr lang="el-GR" altLang="el-GR" sz="1800" noProof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είναι αναπόφευκτη η ιδιωτικοποίηση;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53707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l-GR" altLang="el-GR" sz="2000" noProof="1">
                <a:latin typeface="Trebuchet MS" panose="020B0603020202020204" pitchFamily="34" charset="0"/>
              </a:rPr>
              <a:t>το «</a:t>
            </a:r>
            <a:r>
              <a:rPr lang="en-US" altLang="el-GR" sz="2000" noProof="1">
                <a:latin typeface="Trebuchet MS" panose="020B0603020202020204" pitchFamily="34" charset="0"/>
              </a:rPr>
              <a:t>Washington consensus» </a:t>
            </a:r>
            <a:r>
              <a:rPr lang="el-GR" altLang="el-GR" sz="2000" noProof="1">
                <a:latin typeface="Trebuchet MS" panose="020B0603020202020204" pitchFamily="34" charset="0"/>
              </a:rPr>
              <a:t>επικράτησε στη Λατινική Αμερική …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l-GR" altLang="el-GR" sz="2000" noProof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l-GR" altLang="el-GR" sz="2000" noProof="1">
                <a:latin typeface="Trebuchet MS" panose="020B0603020202020204" pitchFamily="34" charset="0"/>
              </a:rPr>
              <a:t>… όμως η μετατροπή ενός </a:t>
            </a:r>
            <a:r>
              <a:rPr lang="el-GR" altLang="el-GR" sz="2000" u="sng" noProof="1">
                <a:latin typeface="Trebuchet MS" panose="020B0603020202020204" pitchFamily="34" charset="0"/>
              </a:rPr>
              <a:t>ώριμου</a:t>
            </a:r>
            <a:r>
              <a:rPr lang="el-GR" altLang="el-GR" sz="2000" noProof="1">
                <a:latin typeface="Trebuchet MS" panose="020B0603020202020204" pitchFamily="34" charset="0"/>
              </a:rPr>
              <a:t> δημόσιου</a:t>
            </a:r>
            <a:r>
              <a:rPr lang="en-US" altLang="el-GR" sz="2000" noProof="1">
                <a:latin typeface="Trebuchet MS" panose="020B0603020202020204" pitchFamily="34" charset="0"/>
              </a:rPr>
              <a:t> PAYG </a:t>
            </a:r>
            <a:r>
              <a:rPr lang="el-GR" altLang="el-GR" sz="2000" noProof="1">
                <a:latin typeface="Trebuchet MS" panose="020B0603020202020204" pitchFamily="34" charset="0"/>
              </a:rPr>
              <a:t>συστήματος σε κεφαλαιοποιητικό καθορισμένης παροχής είναι εξαιρετικά δύσκολη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στην Ευρώπη δεν υπάρχουν επαρκή αποθέματα ή άλλοι κρατικοί πόροι οι οποίοι να κατανεμηθούν εκ των υστέρων σε ατομικούς αποταμιευτικούς λογαριασμούς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η παρούσα γενεά εργαζομένων θα πρέπει είτε να πληρώσει διπλά …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… είτε να δανειστεί από μελλοντικές γενεές για να χρηματοδοτήσει τη μετάβαση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«οιονεί κεφαλαιοποίηση»</a:t>
            </a:r>
            <a:endParaRPr lang="el-GR" altLang="el-GR" sz="200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5950"/>
            <a:ext cx="8135937" cy="41719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l-GR" altLang="el-GR" sz="2000" noProof="1">
                <a:latin typeface="Trebuchet MS" panose="020B0603020202020204" pitchFamily="34" charset="0"/>
              </a:rPr>
              <a:t>Σουηδοί ειδικοί είχαν μια άλλη ιδέα: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με βάση το ατομικό ιστορικό ασφάλισης υπολογίζεται ένα υποθετικό ποσό διά βίου εισφορών κατά τη συνταξιοδότηση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l-GR" altLang="el-GR" sz="1800" dirty="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l-GR" altLang="el-GR" sz="1800" noProof="1">
                <a:latin typeface="Trebuchet MS" panose="020B0603020202020204" pitchFamily="34" charset="0"/>
              </a:rPr>
              <a:t>το ποσό αυτό μετατρέπεται σε μηνιαία σύνταξη </a:t>
            </a:r>
            <a:r>
              <a:rPr lang="el-GR" altLang="el-GR" sz="1800" dirty="0">
                <a:latin typeface="Trebuchet MS" panose="020B0603020202020204" pitchFamily="34" charset="0"/>
              </a:rPr>
              <a:t>όταν διαιρεθεί</a:t>
            </a:r>
            <a:r>
              <a:rPr lang="el-GR" altLang="el-GR" sz="1800" noProof="1">
                <a:latin typeface="Trebuchet MS" panose="020B0603020202020204" pitchFamily="34" charset="0"/>
              </a:rPr>
              <a:t> με έναν συντελεστή (ανάλογο με το προσδόκιμο επιβίωσης στη συνταξιοδότηση) ο οποίος είναι κοινός για όλους τους ασφαλισμένους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ð"/>
            </a:pPr>
            <a:endParaRPr lang="el-GR" altLang="el-GR" sz="2000" dirty="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Char char="ð"/>
            </a:pPr>
            <a:r>
              <a:rPr lang="el-GR" altLang="el-GR" sz="2000" noProof="1">
                <a:latin typeface="Trebuchet MS" panose="020B0603020202020204" pitchFamily="34" charset="0"/>
              </a:rPr>
              <a:t>το σύστημα αυτό ονομάστηκε «οιονεί κεφαλαιοποιητικό»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 noProof="1">
                <a:solidFill>
                  <a:schemeClr val="tx1"/>
                </a:solidFill>
                <a:latin typeface="Trebuchet MS" panose="020B0603020202020204" pitchFamily="34" charset="0"/>
              </a:rPr>
              <a:t>το «οιονεί κεφαλαιοποιητικό» ως σύστημα βαθμίδων</a:t>
            </a:r>
            <a:endParaRPr lang="el-GR" altLang="el-GR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85950"/>
            <a:ext cx="8024812" cy="4567238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τα οιονεί κεφαλαιοποιητικά προγράμματα αποτελούν συνήθως τη κύρια (αλλά όχι μοναδική) βαθμίδα σε μια δομή τριών βαθμίδων:</a:t>
            </a:r>
          </a:p>
          <a:p>
            <a:pPr>
              <a:lnSpc>
                <a:spcPct val="17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l-GR" altLang="el-GR" sz="1700" noProof="1">
                <a:latin typeface="Trebuchet MS" panose="020B0603020202020204" pitchFamily="34" charset="0"/>
              </a:rPr>
              <a:t>1</a:t>
            </a:r>
            <a:r>
              <a:rPr lang="el-GR" altLang="el-GR" sz="17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700" noProof="1">
                <a:latin typeface="Trebuchet MS" panose="020B0603020202020204" pitchFamily="34" charset="0"/>
              </a:rPr>
              <a:t> βαθμίδα: βασική ή ελάχιστη εγγυημένη σύνταξη</a:t>
            </a:r>
          </a:p>
          <a:p>
            <a:pPr lvl="1">
              <a:lnSpc>
                <a:spcPct val="170000"/>
              </a:lnSpc>
            </a:pPr>
            <a:r>
              <a:rPr lang="el-GR" altLang="el-GR" sz="1700" noProof="1">
                <a:latin typeface="Trebuchet MS" panose="020B0603020202020204" pitchFamily="34" charset="0"/>
              </a:rPr>
              <a:t>2</a:t>
            </a:r>
            <a:r>
              <a:rPr lang="el-GR" altLang="el-GR" sz="17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700" noProof="1">
                <a:latin typeface="Trebuchet MS" panose="020B0603020202020204" pitchFamily="34" charset="0"/>
              </a:rPr>
              <a:t> βαθμίδα: οιονεί κεφαλαιοποιητική σύνταξη</a:t>
            </a:r>
          </a:p>
          <a:p>
            <a:pPr lvl="2">
              <a:lnSpc>
                <a:spcPct val="170000"/>
              </a:lnSpc>
              <a:buFont typeface="Monotype Sorts" pitchFamily="2" charset="2"/>
              <a:buChar char="ð"/>
            </a:pPr>
            <a:r>
              <a:rPr lang="el-GR" altLang="el-GR" sz="1700" noProof="1">
                <a:solidFill>
                  <a:srgbClr val="000099"/>
                </a:solidFill>
                <a:latin typeface="Trebuchet MS" panose="020B0603020202020204" pitchFamily="34" charset="0"/>
              </a:rPr>
              <a:t>με πιστώσεις εισφορών για ειδικές περιόδους εκτός εργασίας</a:t>
            </a:r>
          </a:p>
          <a:p>
            <a:pPr lvl="1">
              <a:lnSpc>
                <a:spcPct val="170000"/>
              </a:lnSpc>
            </a:pPr>
            <a:r>
              <a:rPr lang="el-GR" altLang="el-GR" sz="1700" noProof="1">
                <a:latin typeface="Trebuchet MS" panose="020B0603020202020204" pitchFamily="34" charset="0"/>
              </a:rPr>
              <a:t>3</a:t>
            </a:r>
            <a:r>
              <a:rPr lang="el-GR" altLang="el-GR" sz="1700" baseline="30000" noProof="1">
                <a:latin typeface="Trebuchet MS" panose="020B0603020202020204" pitchFamily="34" charset="0"/>
              </a:rPr>
              <a:t>η</a:t>
            </a:r>
            <a:r>
              <a:rPr lang="el-GR" altLang="el-GR" sz="1700" noProof="1">
                <a:latin typeface="Trebuchet MS" panose="020B0603020202020204" pitchFamily="34" charset="0"/>
              </a:rPr>
              <a:t> βαθμίδα: κεφαλαιοποιητική σύνταξη καθορισμένης εισφοράς</a:t>
            </a:r>
            <a:endParaRPr lang="el-GR" altLang="el-GR" sz="1600" noProof="1">
              <a:latin typeface="Trebuchet MS" panose="020B0603020202020204" pitchFamily="34" charset="0"/>
            </a:endParaRPr>
          </a:p>
          <a:p>
            <a:pPr lvl="2">
              <a:lnSpc>
                <a:spcPct val="170000"/>
              </a:lnSpc>
              <a:buFont typeface="Monotype Sorts" pitchFamily="2" charset="2"/>
              <a:buChar char="ð"/>
            </a:pPr>
            <a:r>
              <a:rPr lang="el-GR" altLang="el-GR" sz="1700" noProof="1">
                <a:latin typeface="Trebuchet MS" panose="020B0603020202020204" pitchFamily="34" charset="0"/>
              </a:rPr>
              <a:t>εφαρμογή: Σουηδία, Ιταλία, Πολωνία, Λεττονία κ.ά.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 noProof="1">
                <a:solidFill>
                  <a:schemeClr val="tx1"/>
                </a:solidFill>
                <a:latin typeface="Trebuchet MS" panose="020B0603020202020204" pitchFamily="34" charset="0"/>
              </a:rPr>
              <a:t>πλεονεκτήματα του «οιονεί κεφαλαιοποιητικού» συστήματος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30725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το σύστημα της «οιονεί κεφαλαιοποίησης» συνδυάζει</a:t>
            </a:r>
          </a:p>
          <a:p>
            <a:pPr lvl="1">
              <a:lnSpc>
                <a:spcPct val="16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ασφάλεια και ισότητα (διανεμητικό) …</a:t>
            </a:r>
          </a:p>
          <a:p>
            <a:pPr lvl="1">
              <a:lnSpc>
                <a:spcPct val="16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... με ανταποδοτικότητα και ευελιξία (κεφαλαιοποιητικό)</a:t>
            </a:r>
          </a:p>
          <a:p>
            <a:pPr lvl="2">
              <a:lnSpc>
                <a:spcPct val="160000"/>
              </a:lnSpc>
            </a:pPr>
            <a:r>
              <a:rPr lang="el-GR" altLang="el-GR" sz="1800" noProof="1">
                <a:solidFill>
                  <a:srgbClr val="000099"/>
                </a:solidFill>
                <a:latin typeface="Trebuchet MS" panose="020B0603020202020204" pitchFamily="34" charset="0"/>
              </a:rPr>
              <a:t>χωρίς τους κινδύνους του κεφαλαιοποιητικού (;)</a:t>
            </a:r>
          </a:p>
          <a:p>
            <a:pPr lvl="2">
              <a:lnSpc>
                <a:spcPct val="160000"/>
              </a:lnSpc>
            </a:pPr>
            <a:r>
              <a:rPr lang="el-GR" altLang="el-GR" sz="1800" noProof="1">
                <a:solidFill>
                  <a:srgbClr val="000099"/>
                </a:solidFill>
                <a:latin typeface="Trebuchet MS" panose="020B0603020202020204" pitchFamily="34" charset="0"/>
              </a:rPr>
              <a:t>αλλά και χωρίς την ακαμψία του διανεμητικού</a:t>
            </a:r>
          </a:p>
          <a:p>
            <a:pPr lvl="1">
              <a:lnSpc>
                <a:spcPct val="160000"/>
              </a:lnSpc>
              <a:buFont typeface="Monotype Sorts" pitchFamily="2" charset="2"/>
              <a:buChar char="ð"/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>
              <a:lnSpc>
                <a:spcPct val="160000"/>
              </a:lnSpc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η εφαρμογή ενός «οιονεί κεφαλαιοποιητικού» συστήματος καθιστά περιττό το νομοθετικό (επανα)καθορισμό της ηλικίας συνταξιοδότησης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Φτώχεια ηλικιωμένων στην ΕΕ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1800" dirty="0"/>
              <a:t>Μέχρι πριν λίγες δεκαετίες, βιοτικό επίπεδο ηλικιωμένων, χαμηλότερο εθνικού μέσου όρου</a:t>
            </a:r>
          </a:p>
          <a:p>
            <a:pPr lvl="1">
              <a:defRPr/>
            </a:pPr>
            <a:r>
              <a:rPr lang="el-GR" sz="1600" dirty="0"/>
              <a:t>Και κίνδυνος φτώχειας υψηλότερος</a:t>
            </a:r>
          </a:p>
          <a:p>
            <a:pPr marL="342900" lvl="1" indent="-342900">
              <a:buClr>
                <a:schemeClr val="folHlink"/>
              </a:buClr>
              <a:buSzPct val="90000"/>
              <a:defRPr/>
            </a:pPr>
            <a:r>
              <a:rPr lang="el-GR" sz="1800" dirty="0">
                <a:ea typeface="+mn-ea"/>
                <a:cs typeface="+mn-cs"/>
              </a:rPr>
              <a:t>Σημερινή εικόνα διαφορετική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75656" y="2924945"/>
          <a:ext cx="612068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>
                <a:solidFill>
                  <a:srgbClr val="CC0000"/>
                </a:solidFill>
                <a:latin typeface="Arial" panose="020B0604020202020204" pitchFamily="34" charset="0"/>
              </a:rPr>
              <a:t>Ανάγκη για μεταρρυθμίσεις</a:t>
            </a:r>
            <a:endParaRPr lang="en-US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200" dirty="0"/>
              <a:t>Όμως, για μία σειρά λόγων που σχετίζονται κυρίως με τις προβλεπόμενες δημογραφικές μεταβολές</a:t>
            </a:r>
          </a:p>
          <a:p>
            <a:pPr lvl="1"/>
            <a:r>
              <a:rPr lang="el-GR" altLang="en-US" sz="2200" dirty="0"/>
              <a:t>Συνταξιοδοτικά συστήματα μη διαχειρίσιμα</a:t>
            </a:r>
          </a:p>
          <a:p>
            <a:pPr lvl="2"/>
            <a:r>
              <a:rPr lang="el-GR" altLang="en-US" sz="2200" dirty="0"/>
              <a:t>Μεγάλα δημοσιονομικά ελλείμματα</a:t>
            </a:r>
          </a:p>
          <a:p>
            <a:endParaRPr lang="en-GB" altLang="en-US" sz="2200" dirty="0"/>
          </a:p>
          <a:p>
            <a:r>
              <a:rPr lang="el-GR" altLang="en-US" sz="2200" dirty="0"/>
              <a:t>Μεταρρυθμίσεις, συνήθως σταδιακές, εδώ και αρκετά χρόνια σε όλα τα κράτη-μέλη της ΕΕ 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Γιατί μεταρρύθμιση;</a:t>
            </a:r>
            <a:b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Η Ευρώπη γερνά 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E4E01-559C-428A-AF0F-FEF34DC6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79" y="2276872"/>
            <a:ext cx="3497295" cy="2908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69D63-D76A-456F-9396-0C9BF448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76872"/>
            <a:ext cx="3790159" cy="2322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5C4B81-1F98-44BD-B639-2C3852F0C4DE}"/>
              </a:ext>
            </a:extLst>
          </p:cNvPr>
          <p:cNvSpPr txBox="1"/>
          <p:nvPr/>
        </p:nvSpPr>
        <p:spPr>
          <a:xfrm>
            <a:off x="882846" y="5693777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The </a:t>
            </a:r>
            <a:r>
              <a:rPr lang="en-GB" dirty="0">
                <a:hlinkClick r:id="rId4"/>
              </a:rPr>
              <a:t>2021 Ageing Report </a:t>
            </a:r>
            <a:r>
              <a:rPr lang="en-GB" dirty="0"/>
              <a:t>of the EC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35008" y="334450"/>
            <a:ext cx="2865438" cy="6175375"/>
          </a:xfrm>
        </p:spPr>
        <p:txBody>
          <a:bodyPr/>
          <a:lstStyle/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Η Ευρώπη γερνά – Υψηλότερο προσδόκιμο της επιβίωσης κατά τη γέννηση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E665B-AEE1-4084-B732-327A79C4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92" y="-6862"/>
            <a:ext cx="55394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2600399" cy="6175375"/>
          </a:xfrm>
        </p:spPr>
        <p:txBody>
          <a:bodyPr/>
          <a:lstStyle/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Η Ευρώπη γερνά – Υψηλότερο προσδόκιμο της επιβίωσης στα 65</a:t>
            </a:r>
            <a:endParaRPr lang="en-US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89098-A30B-4921-BF14-2BDA3B9E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0"/>
            <a:ext cx="54829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834064" cy="1143000"/>
          </a:xfrm>
        </p:spPr>
        <p:txBody>
          <a:bodyPr/>
          <a:lstStyle/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Παρά την αναμενόμενη αύξηση της μετανάστευσης</a:t>
            </a:r>
            <a:endParaRPr lang="en-US" altLang="en-US" sz="2800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78724-BD60-48C4-BA09-E5F1185F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4464496" cy="3595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304800"/>
            <a:ext cx="7939087" cy="10668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διλήμματα πολιτικής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(1): υπολογισμός σύνταξης</a:t>
            </a:r>
          </a:p>
        </p:txBody>
      </p:sp>
      <p:sp>
        <p:nvSpPr>
          <p:cNvPr id="8195" name="Rectangle 1028"/>
          <p:cNvSpPr>
            <a:spLocks noChangeArrowheads="1"/>
          </p:cNvSpPr>
          <p:nvPr/>
        </p:nvSpPr>
        <p:spPr bwMode="auto">
          <a:xfrm>
            <a:off x="755650" y="1905000"/>
            <a:ext cx="7880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σύστημα «καθορισμένης παροχής» (defined benefit) ...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το ύψος της σύνταξης είναι συνάρτηση των εξής μεταβλητών: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ιστορικό εισφορών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ηλικία συνταξιοδότησης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αποδοχές αναφοράς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ποσοστό αναπλήρωσης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Αντιστροφή της «ηλικιακής πυραμίδας»</a:t>
            </a:r>
            <a:endParaRPr lang="en-US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ACBF0-1C02-429B-A8D4-717ABDD9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7128792" cy="476371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24A36-E976-4F60-A6E2-E93AF0F3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8800"/>
            <a:ext cx="7352343" cy="4189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79CCB7-D345-4139-85FA-FB8CC53BE6A4}"/>
              </a:ext>
            </a:extLst>
          </p:cNvPr>
          <p:cNvSpPr txBox="1">
            <a:spLocks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n-US" sz="2800" dirty="0">
                <a:solidFill>
                  <a:srgbClr val="CC0000"/>
                </a:solidFill>
                <a:latin typeface="Arial" panose="020B0604020202020204" pitchFamily="34" charset="0"/>
              </a:rPr>
              <a:t>Πολύ σημαντική αύξηση του αριθμού των ηλικιωμένων (65+)</a:t>
            </a:r>
            <a:endParaRPr lang="en-US" altLang="en-US" sz="2800" kern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075E64-71EA-48FE-9D22-7633EAB6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C78BB-17FC-4C11-8962-512BE5787419}"/>
              </a:ext>
            </a:extLst>
          </p:cNvPr>
          <p:cNvSpPr txBox="1"/>
          <p:nvPr/>
        </p:nvSpPr>
        <p:spPr>
          <a:xfrm rot="10800000" flipV="1">
            <a:off x="395536" y="5993574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_sansregular"/>
              </a:rPr>
              <a:t>The number of those </a:t>
            </a:r>
            <a:r>
              <a:rPr lang="en-US" b="1" i="0" dirty="0">
                <a:solidFill>
                  <a:srgbClr val="333333"/>
                </a:solidFill>
                <a:effectLst/>
                <a:latin typeface="open_sansregular"/>
              </a:rPr>
              <a:t>aged 80+ </a:t>
            </a:r>
            <a:r>
              <a:rPr lang="en-US" b="0" i="0" dirty="0">
                <a:solidFill>
                  <a:srgbClr val="333333"/>
                </a:solidFill>
                <a:effectLst/>
                <a:latin typeface="open_sansregular"/>
              </a:rPr>
              <a:t>in EU27 is projected to </a:t>
            </a:r>
            <a:r>
              <a:rPr lang="en-US" b="0" i="0" u="sng" dirty="0">
                <a:solidFill>
                  <a:srgbClr val="333333"/>
                </a:solidFill>
                <a:effectLst/>
                <a:latin typeface="open_sansregular"/>
              </a:rPr>
              <a:t>more than double</a:t>
            </a:r>
            <a:r>
              <a:rPr lang="en-US" b="0" i="0" dirty="0">
                <a:solidFill>
                  <a:srgbClr val="333333"/>
                </a:solidFill>
                <a:effectLst/>
                <a:latin typeface="open_sansregular"/>
              </a:rPr>
              <a:t> both in absolute and relative terms: from 26.0 million in 2019 (5.8 %) to 60.8 million (14.6 %) in 2100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>
                <a:solidFill>
                  <a:srgbClr val="CC0000"/>
                </a:solidFill>
                <a:latin typeface="Arial" panose="020B0604020202020204" pitchFamily="34" charset="0"/>
              </a:rPr>
              <a:t>Και χειροτέρευση των λόγων εξάρτησης</a:t>
            </a:r>
            <a:endParaRPr lang="en-US" alt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093B6-961F-4C50-AC21-67941C67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380279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>
                <a:solidFill>
                  <a:srgbClr val="CC0000"/>
                </a:solidFill>
                <a:latin typeface="Arial" panose="020B0604020202020204" pitchFamily="34" charset="0"/>
              </a:rPr>
              <a:t>Πρόβλημα όχι αποκλειστικά Ευρωπαϊκό, αλλά πολύ πιο σοβαρό από άλλες περιοχές της υφηλίου (εκτός Ιαπωνίας)</a:t>
            </a:r>
            <a:endParaRPr lang="en-US" altLang="en-US" sz="2800"/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284344" cy="46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2303462" cy="5904830"/>
          </a:xfrm>
        </p:spPr>
        <p:txBody>
          <a:bodyPr/>
          <a:lstStyle/>
          <a:p>
            <a: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Παρά τις μεταρρυθμίσεις που έχουν υιοθετηθεί και αναμένεται να έχουν σαν αποτέλεσμα την αύξηση των ποσοστών συμμετοχής στο εργατικό δυναμικό</a:t>
            </a:r>
            <a:r>
              <a:rPr lang="en-GB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816C3-16A3-4A75-870A-7C68E15C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628800"/>
            <a:ext cx="6120680" cy="51201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>
                <a:solidFill>
                  <a:srgbClr val="CC0000"/>
                </a:solidFill>
                <a:latin typeface="Arial" panose="020B0604020202020204" pitchFamily="34" charset="0"/>
              </a:rPr>
              <a:t>και την πραγματική ηλικία συνταξιοδότησης</a:t>
            </a:r>
            <a:endParaRPr lang="en-US" altLang="en-US"/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2425"/>
            <a:ext cx="56102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55650" y="277813"/>
            <a:ext cx="8137525" cy="1143000"/>
          </a:xfrm>
        </p:spPr>
        <p:txBody>
          <a:bodyPr/>
          <a:lstStyle/>
          <a:p>
            <a:r>
              <a:rPr lang="el-GR" altLang="en-US" sz="2400">
                <a:solidFill>
                  <a:srgbClr val="CC0000"/>
                </a:solidFill>
                <a:latin typeface="Arial" panose="020B0604020202020204" pitchFamily="34" charset="0"/>
              </a:rPr>
              <a:t>Λόγω της μείωσης του πληθυσμού, αναμένεται μείωση της συνολικής προσφοράς εργασίας ατόμων ηλικίας 20-64</a:t>
            </a: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6B9DD-0205-4C64-A44D-1A381214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44824"/>
            <a:ext cx="7812360" cy="38707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>
                <a:latin typeface="+mn-lt"/>
              </a:rPr>
              <a:t>Παρά την αναμενόμενη μείωση της μέσης δημόσιας σύνταξης προς τις μέσες αποδοχές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D5006-02E4-4B5C-9C64-EA855406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5721975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77813"/>
            <a:ext cx="8175625" cy="11430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Η συνταξιοδοτική δαπάνη ως ποσοστό του ΑΕΠ αναμένεται να συγκρατηθεί σε ανεκτά επίπεδα, αλλά οι σχετιζόμενες με την τρίτη ηλικία δαπάνες αναμένεται να αυξηθούν (υγεία και μακροχρόνια περίθαλψη)</a:t>
            </a:r>
            <a:endParaRPr lang="en-US" sz="2000" dirty="0">
              <a:latin typeface="+mn-lt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50192-5311-42C7-B128-B4E64CD9B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8211720" cy="403382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2520950" cy="6580187"/>
          </a:xfrm>
        </p:spPr>
        <p:txBody>
          <a:bodyPr/>
          <a:lstStyle/>
          <a:p>
            <a:r>
              <a:rPr lang="el-GR" altLang="en-US" sz="2400">
                <a:solidFill>
                  <a:srgbClr val="CC0000"/>
                </a:solidFill>
                <a:latin typeface="Arial" panose="020B0604020202020204" pitchFamily="34" charset="0"/>
              </a:rPr>
              <a:t>Συνοπτική εικόνα των υφισταμένων συνταξιοδοτικών συστημάτων στα κράτη-μέλη της ΕΕ</a:t>
            </a:r>
            <a:endParaRPr lang="en-US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52DF7-EC3F-481E-BDB4-BEF7C987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64" y="0"/>
            <a:ext cx="57637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8083550" cy="10668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διλήμματα πολιτικής 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(2): υπολογισμός σύνταξης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650" y="1905000"/>
            <a:ext cx="823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... ή σύστημα «καθορισμένης εισφοράς» (defined contributions);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το ύψος της σύνταξης είναι συνάρτηση των εξής μεταβλητών: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διάρκεια της περιόδου ασφάλισης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διάρκεια της περιόδου συνταξιοδότησης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ύψος συσσωρευμένων εισφορών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απόδοση επενδυμένων εισφορών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75065" y="404664"/>
            <a:ext cx="8425308" cy="1080666"/>
          </a:xfrm>
        </p:spPr>
        <p:txBody>
          <a:bodyPr/>
          <a:lstStyle/>
          <a:p>
            <a: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Κύριοι τομείς παρεμβάσεων συνταξιοδοτικών μεταρρυθμίσεων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0FC3B-CF40-4D68-9268-7CC0E7DB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0200"/>
            <a:ext cx="6906389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000">
                <a:solidFill>
                  <a:srgbClr val="CC0000"/>
                </a:solidFill>
                <a:latin typeface="Arial" panose="020B0604020202020204" pitchFamily="34" charset="0"/>
              </a:rPr>
              <a:t>αλλά και εισαγωγή </a:t>
            </a: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</a:rPr>
              <a:t>“</a:t>
            </a:r>
            <a:r>
              <a:rPr lang="el-GR" altLang="en-US" sz="2000">
                <a:solidFill>
                  <a:srgbClr val="CC0000"/>
                </a:solidFill>
                <a:latin typeface="Arial" panose="020B0604020202020204" pitchFamily="34" charset="0"/>
              </a:rPr>
              <a:t>αυτόματων σταθεροποιητών</a:t>
            </a: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</a:rPr>
              <a:t>” </a:t>
            </a:r>
            <a:r>
              <a:rPr lang="el-GR" altLang="en-US" sz="2000">
                <a:solidFill>
                  <a:srgbClr val="CC0000"/>
                </a:solidFill>
                <a:latin typeface="Arial" panose="020B0604020202020204" pitchFamily="34" charset="0"/>
              </a:rPr>
              <a:t>και σύνδεση ηλικίας συνταξιοδότησης με προσδόκιμο επιβίωσης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314DA-4B4B-4541-89F4-74017245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4403069" cy="4478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5F458-8D71-4FCF-8A8A-53FB1841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020958"/>
            <a:ext cx="3456997" cy="23028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2937520" cy="4320479"/>
          </a:xfrm>
        </p:spPr>
        <p:txBody>
          <a:bodyPr/>
          <a:lstStyle/>
          <a:p>
            <a: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Σαν αποτέλεσμα των προηγουμένων, αναμένεται σταδιακή μείωση του πραγματικού ποσοστού απόδοσης των ασφαλιστικών εισφορών…</a:t>
            </a:r>
            <a:endParaRPr lang="en-US" alt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A974B-58AE-4BAA-91FD-02F345E8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95" y="0"/>
            <a:ext cx="46131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2865438" cy="6496050"/>
          </a:xfrm>
        </p:spPr>
        <p:txBody>
          <a:bodyPr/>
          <a:lstStyle/>
          <a:p>
            <a: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και διατήρηση της δημόσιας συνταξιοδοτικής δαπάνης ως ποσοστού του ΑΕΠ σε </a:t>
            </a:r>
            <a:r>
              <a:rPr lang="el-GR" altLang="en-US" sz="2400" dirty="0" err="1">
                <a:solidFill>
                  <a:srgbClr val="CC0000"/>
                </a:solidFill>
                <a:latin typeface="Arial" panose="020B0604020202020204" pitchFamily="34" charset="0"/>
              </a:rPr>
              <a:t>διαχειρίσιμα</a:t>
            </a:r>
            <a: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  <a:t> επίπεδα</a:t>
            </a:r>
            <a:br>
              <a:rPr lang="el-GR" altLang="en-US" sz="2400" dirty="0">
                <a:solidFill>
                  <a:srgbClr val="CC0000"/>
                </a:solidFill>
                <a:latin typeface="Arial" panose="020B0604020202020204" pitchFamily="34" charset="0"/>
              </a:rPr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F20A3-5D61-4B5A-BA8D-E205F1315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0"/>
            <a:ext cx="44018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4800"/>
            <a:ext cx="8012112" cy="1066800"/>
          </a:xfrm>
        </p:spPr>
        <p:txBody>
          <a:bodyPr/>
          <a:lstStyle/>
          <a:p>
            <a:r>
              <a:rPr lang="el-GR" altLang="el-GR" sz="2000" b="1" noProof="1">
                <a:solidFill>
                  <a:schemeClr val="tx1"/>
                </a:solidFill>
                <a:latin typeface="Trebuchet MS" panose="020B0603020202020204" pitchFamily="34" charset="0"/>
              </a:rPr>
              <a:t>διλήμματα πολιτικής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(3): χρηματοδότηση</a:t>
            </a:r>
            <a:endParaRPr lang="el-GR" altLang="el-GR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27088" y="1905000"/>
            <a:ext cx="79359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σύστημα </a:t>
            </a:r>
            <a:r>
              <a:rPr lang="el-GR" altLang="el-GR" sz="1800" noProof="1">
                <a:latin typeface="Trebuchet MS" panose="020B0603020202020204" pitchFamily="34" charset="0"/>
              </a:rPr>
              <a:t>«κεφαλαιοποιητικό» </a:t>
            </a:r>
            <a:r>
              <a:rPr lang="el-GR" altLang="el-GR" sz="1800">
                <a:latin typeface="Trebuchet MS" panose="020B0603020202020204" pitchFamily="34" charset="0"/>
              </a:rPr>
              <a:t>(</a:t>
            </a:r>
            <a:r>
              <a:rPr lang="en-US" altLang="el-GR" sz="1800">
                <a:latin typeface="Trebuchet MS" panose="020B0603020202020204" pitchFamily="34" charset="0"/>
              </a:rPr>
              <a:t>funded</a:t>
            </a:r>
            <a:r>
              <a:rPr lang="el-GR" altLang="el-GR" sz="1800">
                <a:latin typeface="Trebuchet MS" panose="020B0603020202020204" pitchFamily="34" charset="0"/>
              </a:rPr>
              <a:t>)...</a:t>
            </a:r>
          </a:p>
          <a:p>
            <a:pPr eaLnBrk="1" hangingPunct="1">
              <a:lnSpc>
                <a:spcPct val="140000"/>
              </a:lnSpc>
            </a:pPr>
            <a:endParaRPr lang="en-US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οι εργαζόμενοι αποταμιεύουν για τη συνταξιοδότησή τους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ανακατανομή του διά βίου εισοδήματος (όχι μεταξύ ατόμων)</a:t>
            </a:r>
          </a:p>
          <a:p>
            <a:pPr lvl="1" eaLnBrk="1" hangingPunct="1">
              <a:lnSpc>
                <a:spcPct val="14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ατομικοί συνταξιοδοτικοί λογαριασμοί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διά βίου εισφορές + καθαρές αποδόσεις επένδυσης = διά βίου συντάξεις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04800"/>
            <a:ext cx="8083550" cy="1066800"/>
          </a:xfrm>
        </p:spPr>
        <p:txBody>
          <a:bodyPr/>
          <a:lstStyle/>
          <a:p>
            <a:r>
              <a:rPr lang="el-GR" altLang="el-GR" sz="2000" b="1" noProof="1">
                <a:solidFill>
                  <a:schemeClr val="tx1"/>
                </a:solidFill>
                <a:latin typeface="Trebuchet MS" panose="020B0603020202020204" pitchFamily="34" charset="0"/>
              </a:rPr>
              <a:t>διλήμματα πολιτικής</a:t>
            </a:r>
            <a:r>
              <a:rPr lang="el-GR" altLang="el-GR" sz="2000">
                <a:solidFill>
                  <a:schemeClr val="tx1"/>
                </a:solidFill>
                <a:latin typeface="Trebuchet MS" panose="020B0603020202020204" pitchFamily="34" charset="0"/>
              </a:rPr>
              <a:t> (4): χρηματοδότηση</a:t>
            </a:r>
            <a:endParaRPr lang="el-GR" altLang="el-GR" sz="2000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55650" y="1905000"/>
            <a:ext cx="7880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el-GR" sz="1800">
                <a:latin typeface="Trebuchet MS" panose="020B0603020202020204" pitchFamily="34" charset="0"/>
              </a:rPr>
              <a:t>… </a:t>
            </a:r>
            <a:r>
              <a:rPr lang="el-GR" altLang="el-GR" sz="1800" noProof="1">
                <a:latin typeface="Trebuchet MS" panose="020B0603020202020204" pitchFamily="34" charset="0"/>
              </a:rPr>
              <a:t>ή σύστημα</a:t>
            </a:r>
            <a:r>
              <a:rPr lang="en-US" altLang="el-GR" sz="1800">
                <a:latin typeface="Trebuchet MS" panose="020B0603020202020204" pitchFamily="34" charset="0"/>
              </a:rPr>
              <a:t> </a:t>
            </a:r>
            <a:r>
              <a:rPr lang="en-US" altLang="el-GR" sz="1800" noProof="1">
                <a:latin typeface="Trebuchet MS" panose="020B0603020202020204" pitchFamily="34" charset="0"/>
              </a:rPr>
              <a:t>«</a:t>
            </a:r>
            <a:r>
              <a:rPr lang="el-GR" altLang="el-GR" sz="1800" noProof="1">
                <a:latin typeface="Trebuchet MS" panose="020B0603020202020204" pitchFamily="34" charset="0"/>
              </a:rPr>
              <a:t>διανεμητικό» </a:t>
            </a:r>
            <a:r>
              <a:rPr lang="en-US" altLang="el-GR" sz="1800">
                <a:latin typeface="Trebuchet MS" panose="020B0603020202020204" pitchFamily="34" charset="0"/>
              </a:rPr>
              <a:t>(pay-as-you-go)</a:t>
            </a:r>
            <a:r>
              <a:rPr lang="en-US" altLang="el-GR" sz="1800" noProof="1">
                <a:latin typeface="Trebuchet MS" panose="020B0603020202020204" pitchFamily="34" charset="0"/>
              </a:rPr>
              <a:t>;</a:t>
            </a:r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endParaRPr lang="en-US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οι εργαζόμενοι πληρώνουν τις συντάξεις των συνταξιούχων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«κοινωνικό συμβόλαιο μεταξύ των γενεών»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καμία συστηματική δημιουργία αποθεματικών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παρά μόνο βραχυπρόθεσμα (στην αρχική φάση)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... ή για την κάλυψη τρεχουσών πληρωμών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1066800"/>
          </a:xfrm>
        </p:spPr>
        <p:txBody>
          <a:bodyPr/>
          <a:lstStyle/>
          <a:p>
            <a:r>
              <a:rPr lang="el-GR" altLang="el-GR" sz="2000" b="1" noProof="1">
                <a:solidFill>
                  <a:schemeClr val="tx1"/>
                </a:solidFill>
                <a:latin typeface="Trebuchet MS" panose="020B0603020202020204" pitchFamily="34" charset="0"/>
              </a:rPr>
              <a:t>επίδοση κεφαλαιοποιητικού</a:t>
            </a:r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 συστήματος</a:t>
            </a:r>
            <a:endParaRPr lang="el-GR" altLang="el-GR" sz="2000" b="1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55650" y="1905000"/>
            <a:ext cx="8007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στο </a:t>
            </a:r>
            <a:r>
              <a:rPr lang="el-GR" altLang="el-GR" sz="1800" noProof="1">
                <a:latin typeface="Trebuchet MS" panose="020B0603020202020204" pitchFamily="34" charset="0"/>
              </a:rPr>
              <a:t>«κεφαλαιοποιητικό» </a:t>
            </a:r>
            <a:r>
              <a:rPr lang="el-GR" altLang="el-GR" sz="1800">
                <a:latin typeface="Trebuchet MS" panose="020B0603020202020204" pitchFamily="34" charset="0"/>
              </a:rPr>
              <a:t>σύστημα</a:t>
            </a:r>
          </a:p>
          <a:p>
            <a:pPr eaLnBrk="1" hangingPunct="1">
              <a:lnSpc>
                <a:spcPct val="140000"/>
              </a:lnSpc>
            </a:pPr>
            <a:endParaRPr lang="en-US" altLang="el-GR" sz="1800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όσο συντομότερη είναι η περίοδος συνταξιοδότησης …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όσο πιο μακρόχρονη είναι η περίοδος ασφάλισης …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και όσο υψηλότερη είναι η απόδοση των επενδυμένων εισφορών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  <a:buFont typeface="Monotype Sorts" pitchFamily="2" charset="2"/>
              <a:buChar char="ð"/>
            </a:pPr>
            <a:r>
              <a:rPr lang="el-GR" altLang="el-GR" sz="1800">
                <a:latin typeface="Trebuchet MS" panose="020B0603020202020204" pitchFamily="34" charset="0"/>
              </a:rPr>
              <a:t>τόσο υψηλότερες θα είναι οι συντάξεις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>
                <a:latin typeface="Trebuchet MS" panose="020B0603020202020204" pitchFamily="34" charset="0"/>
              </a:rPr>
              <a:t>… για ένα δεδομένο ποσό εισφορών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04800"/>
            <a:ext cx="7939087" cy="10668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επίδοση διανεμητικού συστήματος</a:t>
            </a:r>
            <a:endParaRPr lang="el-GR" altLang="el-GR" sz="2000" b="1" noProof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0113" y="1905000"/>
            <a:ext cx="78628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στο «διανεμητικό» σύστημα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όσο περισσότεροι είναι οι ασφαλισμένοι …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όσο λιγότεροι είναι οι συνταξιούχοι …</a:t>
            </a:r>
          </a:p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και όσο ταχύτερη είναι η αύξηση των πραγματικών αποδοχών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  <a:buFont typeface="Monotype Sorts" pitchFamily="2" charset="2"/>
              <a:buChar char="ð"/>
            </a:pPr>
            <a:r>
              <a:rPr lang="el-GR" altLang="el-GR" sz="1800" noProof="1">
                <a:latin typeface="Trebuchet MS" panose="020B0603020202020204" pitchFamily="34" charset="0"/>
              </a:rPr>
              <a:t>τόσο υψηλότερες θα είναι οι συντάξεις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… για ένα δεδομένο ποσό εισφορών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1813"/>
            <a:ext cx="7772400" cy="889000"/>
          </a:xfrm>
        </p:spPr>
        <p:txBody>
          <a:bodyPr/>
          <a:lstStyle/>
          <a:p>
            <a:r>
              <a:rPr lang="el-GR" altLang="el-GR" sz="2000" b="1">
                <a:solidFill>
                  <a:schemeClr val="tx1"/>
                </a:solidFill>
                <a:latin typeface="Trebuchet MS" panose="020B0603020202020204" pitchFamily="34" charset="0"/>
              </a:rPr>
              <a:t>συγκριτική επίδοση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71550" y="1885950"/>
            <a:ext cx="7664450" cy="478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3048000" algn="l"/>
                <a:tab pos="75406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048000" algn="l"/>
                <a:tab pos="7540625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3048000" algn="l"/>
                <a:tab pos="75406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3048000" algn="l"/>
                <a:tab pos="7540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σύγκριση της επίδοσης των δύο συστημάτων</a:t>
            </a:r>
          </a:p>
          <a:p>
            <a:pPr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τρεις κρίσιμες μεταβλητές: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noProof="1">
                <a:latin typeface="Trebuchet MS" panose="020B0603020202020204" pitchFamily="34" charset="0"/>
              </a:rPr>
              <a:t>επιτόκιο απόδοσης στο κεφαλαιοποιητικό	(</a:t>
            </a:r>
            <a:r>
              <a:rPr lang="en-US" altLang="el-GR" sz="1600" b="1" noProof="1">
                <a:latin typeface="Trebuchet MS" panose="020B0603020202020204" pitchFamily="34" charset="0"/>
              </a:rPr>
              <a:t>i</a:t>
            </a:r>
            <a:r>
              <a:rPr lang="en-US" altLang="el-GR" sz="1600" noProof="1">
                <a:latin typeface="Trebuchet MS" panose="020B0603020202020204" pitchFamily="34" charset="0"/>
              </a:rPr>
              <a:t>)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noProof="1">
                <a:latin typeface="Trebuchet MS" panose="020B0603020202020204" pitchFamily="34" charset="0"/>
              </a:rPr>
              <a:t>ρυθμός αύξησης των ασφαλισμένων στο διανεμητικό	(</a:t>
            </a:r>
            <a:r>
              <a:rPr lang="en-US" altLang="el-GR" sz="1600" b="1" noProof="1">
                <a:latin typeface="Trebuchet MS" panose="020B0603020202020204" pitchFamily="34" charset="0"/>
              </a:rPr>
              <a:t>n</a:t>
            </a:r>
            <a:r>
              <a:rPr lang="en-US" altLang="el-GR" sz="1600" noProof="1">
                <a:latin typeface="Trebuchet MS" panose="020B0603020202020204" pitchFamily="34" charset="0"/>
              </a:rPr>
              <a:t>)</a:t>
            </a:r>
          </a:p>
          <a:p>
            <a:pPr lvl="2" eaLnBrk="1" hangingPunct="1">
              <a:lnSpc>
                <a:spcPct val="140000"/>
              </a:lnSpc>
            </a:pPr>
            <a:r>
              <a:rPr lang="el-GR" altLang="el-GR" sz="1600" noProof="1">
                <a:latin typeface="Trebuchet MS" panose="020B0603020202020204" pitchFamily="34" charset="0"/>
              </a:rPr>
              <a:t>ρυθμός αύξησης των πραγματικών αποδοχών στο διανεμητικό 	(</a:t>
            </a:r>
            <a:r>
              <a:rPr lang="en-US" altLang="el-GR" sz="1600" b="1" noProof="1">
                <a:latin typeface="Trebuchet MS" panose="020B0603020202020204" pitchFamily="34" charset="0"/>
              </a:rPr>
              <a:t>w</a:t>
            </a:r>
            <a:r>
              <a:rPr lang="en-US" altLang="el-GR" sz="1600" noProof="1">
                <a:latin typeface="Trebuchet MS" panose="020B0603020202020204" pitchFamily="34" charset="0"/>
              </a:rPr>
              <a:t>)</a:t>
            </a:r>
          </a:p>
          <a:p>
            <a:pPr lvl="1" eaLnBrk="1" hangingPunct="1">
              <a:lnSpc>
                <a:spcPct val="140000"/>
              </a:lnSpc>
            </a:pPr>
            <a:endParaRPr lang="en-US" altLang="el-GR" sz="1600" noProof="1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εάν (</a:t>
            </a:r>
            <a:r>
              <a:rPr lang="en-US" altLang="el-GR" sz="1800" b="1" noProof="1">
                <a:latin typeface="Trebuchet MS" panose="020B0603020202020204" pitchFamily="34" charset="0"/>
              </a:rPr>
              <a:t>i</a:t>
            </a:r>
            <a:r>
              <a:rPr lang="en-US" altLang="el-GR" sz="1800" noProof="1">
                <a:latin typeface="Trebuchet MS" panose="020B0603020202020204" pitchFamily="34" charset="0"/>
              </a:rPr>
              <a:t>) &gt; (</a:t>
            </a:r>
            <a:r>
              <a:rPr lang="en-US" altLang="el-GR" sz="1800" b="1" noProof="1">
                <a:latin typeface="Trebuchet MS" panose="020B0603020202020204" pitchFamily="34" charset="0"/>
              </a:rPr>
              <a:t>n</a:t>
            </a:r>
            <a:r>
              <a:rPr lang="en-US" altLang="el-GR" sz="1800" noProof="1">
                <a:latin typeface="Trebuchet MS" panose="020B0603020202020204" pitchFamily="34" charset="0"/>
              </a:rPr>
              <a:t>) + (</a:t>
            </a:r>
            <a:r>
              <a:rPr lang="en-US" altLang="el-GR" sz="1800" b="1" noProof="1">
                <a:latin typeface="Trebuchet MS" panose="020B0603020202020204" pitchFamily="34" charset="0"/>
              </a:rPr>
              <a:t>w</a:t>
            </a:r>
            <a:r>
              <a:rPr lang="en-US" altLang="el-GR" sz="1800" noProof="1">
                <a:latin typeface="Trebuchet MS" panose="020B0603020202020204" pitchFamily="34" charset="0"/>
              </a:rPr>
              <a:t>)	</a:t>
            </a:r>
            <a:r>
              <a:rPr lang="en-US" altLang="el-GR" sz="1800" noProof="1">
                <a:latin typeface="Trebuchet MS" panose="020B0603020202020204" pitchFamily="34" charset="0"/>
                <a:sym typeface="Monotype Sorts" pitchFamily="2" charset="2"/>
              </a:rPr>
              <a:t>=&gt; </a:t>
            </a:r>
            <a:r>
              <a:rPr lang="el-GR" altLang="el-GR" sz="1800" noProof="1">
                <a:latin typeface="Trebuchet MS" panose="020B0603020202020204" pitchFamily="34" charset="0"/>
                <a:sym typeface="Monotype Sorts" pitchFamily="2" charset="2"/>
              </a:rPr>
              <a:t>υπεροχή κεφαλαιοποιητικού</a:t>
            </a:r>
          </a:p>
          <a:p>
            <a:pPr lvl="1" eaLnBrk="1" hangingPunct="1">
              <a:lnSpc>
                <a:spcPct val="140000"/>
              </a:lnSpc>
            </a:pPr>
            <a:r>
              <a:rPr lang="el-GR" altLang="el-GR" sz="1800" noProof="1">
                <a:latin typeface="Trebuchet MS" panose="020B0603020202020204" pitchFamily="34" charset="0"/>
              </a:rPr>
              <a:t>εάν (</a:t>
            </a:r>
            <a:r>
              <a:rPr lang="en-US" altLang="el-GR" sz="1800" b="1" noProof="1">
                <a:latin typeface="Trebuchet MS" panose="020B0603020202020204" pitchFamily="34" charset="0"/>
              </a:rPr>
              <a:t>i</a:t>
            </a:r>
            <a:r>
              <a:rPr lang="en-US" altLang="el-GR" sz="1800" noProof="1">
                <a:latin typeface="Trebuchet MS" panose="020B0603020202020204" pitchFamily="34" charset="0"/>
              </a:rPr>
              <a:t>) &lt; (</a:t>
            </a:r>
            <a:r>
              <a:rPr lang="en-US" altLang="el-GR" sz="1800" b="1" noProof="1">
                <a:latin typeface="Trebuchet MS" panose="020B0603020202020204" pitchFamily="34" charset="0"/>
              </a:rPr>
              <a:t>n</a:t>
            </a:r>
            <a:r>
              <a:rPr lang="en-US" altLang="el-GR" sz="1800" noProof="1">
                <a:latin typeface="Trebuchet MS" panose="020B0603020202020204" pitchFamily="34" charset="0"/>
              </a:rPr>
              <a:t>) + (</a:t>
            </a:r>
            <a:r>
              <a:rPr lang="en-US" altLang="el-GR" sz="1800" b="1" noProof="1">
                <a:latin typeface="Trebuchet MS" panose="020B0603020202020204" pitchFamily="34" charset="0"/>
              </a:rPr>
              <a:t>w</a:t>
            </a:r>
            <a:r>
              <a:rPr lang="en-US" altLang="el-GR" sz="1800" noProof="1">
                <a:latin typeface="Trebuchet MS" panose="020B0603020202020204" pitchFamily="34" charset="0"/>
              </a:rPr>
              <a:t>)	</a:t>
            </a:r>
            <a:r>
              <a:rPr lang="en-US" altLang="el-GR" sz="1800" noProof="1">
                <a:latin typeface="Trebuchet MS" panose="020B0603020202020204" pitchFamily="34" charset="0"/>
                <a:sym typeface="Monotype Sorts" pitchFamily="2" charset="2"/>
              </a:rPr>
              <a:t>=&gt; </a:t>
            </a:r>
            <a:r>
              <a:rPr lang="el-GR" altLang="el-GR" sz="1800" noProof="1">
                <a:latin typeface="Trebuchet MS" panose="020B0603020202020204" pitchFamily="34" charset="0"/>
                <a:sym typeface="Monotype Sorts" pitchFamily="2" charset="2"/>
              </a:rPr>
              <a:t>υπεροχή διανεμητικού</a:t>
            </a:r>
            <a:endParaRPr lang="el-GR" altLang="el-GR" sz="1800" noProof="1">
              <a:latin typeface="Trebuchet MS" panose="020B0603020202020204" pitchFamily="34" charset="0"/>
            </a:endParaRPr>
          </a:p>
          <a:p>
            <a:pPr lvl="2" eaLnBrk="1" hangingPunct="1">
              <a:lnSpc>
                <a:spcPct val="140000"/>
              </a:lnSpc>
            </a:pPr>
            <a:endParaRPr lang="el-GR" altLang="el-GR" sz="1800" noProof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8">
      <a:dk1>
        <a:srgbClr val="000000"/>
      </a:dk1>
      <a:lt1>
        <a:srgbClr val="FFFFFF"/>
      </a:lt1>
      <a:dk2>
        <a:srgbClr val="CC0000"/>
      </a:dk2>
      <a:lt2>
        <a:srgbClr val="999966"/>
      </a:lt2>
      <a:accent1>
        <a:srgbClr val="CCCCCC"/>
      </a:accent1>
      <a:accent2>
        <a:srgbClr val="CCCC66"/>
      </a:accent2>
      <a:accent3>
        <a:srgbClr val="FFFFFF"/>
      </a:accent3>
      <a:accent4>
        <a:srgbClr val="000000"/>
      </a:accent4>
      <a:accent5>
        <a:srgbClr val="E2E2E2"/>
      </a:accent5>
      <a:accent6>
        <a:srgbClr val="B9B95C"/>
      </a:accent6>
      <a:hlink>
        <a:srgbClr val="666699"/>
      </a:hlink>
      <a:folHlink>
        <a:srgbClr val="CCCC99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1518</TotalTime>
  <Words>1498</Words>
  <Application>Microsoft Office PowerPoint</Application>
  <PresentationFormat>On-screen Show (4:3)</PresentationFormat>
  <Paragraphs>268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Monotype Sorts</vt:lpstr>
      <vt:lpstr>open_sansregular</vt:lpstr>
      <vt:lpstr>Times New Roman</vt:lpstr>
      <vt:lpstr>Trebuchet MS</vt:lpstr>
      <vt:lpstr>Wingdings</vt:lpstr>
      <vt:lpstr>Layers</vt:lpstr>
      <vt:lpstr>Προγράμματα κοινωνικής προστασίας πολιτική για τις συντάξεις</vt:lpstr>
      <vt:lpstr>στόχοι πολιτικής</vt:lpstr>
      <vt:lpstr>διλήμματα πολιτικής (1): υπολογισμός σύνταξης</vt:lpstr>
      <vt:lpstr>διλήμματα πολιτικής (2): υπολογισμός σύνταξης</vt:lpstr>
      <vt:lpstr>διλήμματα πολιτικής (3): χρηματοδότηση</vt:lpstr>
      <vt:lpstr>διλήμματα πολιτικής (4): χρηματοδότηση</vt:lpstr>
      <vt:lpstr>επίδοση κεφαλαιοποιητικού συστήματος</vt:lpstr>
      <vt:lpstr>επίδοση διανεμητικού συστήματος</vt:lpstr>
      <vt:lpstr>συγκριτική επίδοση</vt:lpstr>
      <vt:lpstr>βιωσιμότητα</vt:lpstr>
      <vt:lpstr>βιωσιμότητα</vt:lpstr>
      <vt:lpstr>χαρακτηριστικά δημόσιων συντάξεων</vt:lpstr>
      <vt:lpstr>παραλλαγές</vt:lpstr>
      <vt:lpstr>βαθμίδες ή πυλώνες</vt:lpstr>
      <vt:lpstr>συντάξεις 1ης βαθμίδας</vt:lpstr>
      <vt:lpstr>συντάξεις 2ης βαθμίδας</vt:lpstr>
      <vt:lpstr>συντάξεις 3ης βαθμίδας</vt:lpstr>
      <vt:lpstr>υπέρ του «Washington consensus» </vt:lpstr>
      <vt:lpstr>κατά του «Washington consensus» </vt:lpstr>
      <vt:lpstr>είναι αναπόφευκτη η ιδιωτικοποίηση;</vt:lpstr>
      <vt:lpstr>«οιονεί κεφαλαιοποίηση»</vt:lpstr>
      <vt:lpstr>το «οιονεί κεφαλαιοποιητικό» ως σύστημα βαθμίδων</vt:lpstr>
      <vt:lpstr>πλεονεκτήματα του «οιονεί κεφαλαιοποιητικού» συστήματος </vt:lpstr>
      <vt:lpstr>Φτώχεια ηλικιωμένων στην ΕΕ</vt:lpstr>
      <vt:lpstr>Ανάγκη για μεταρρυθμίσεις</vt:lpstr>
      <vt:lpstr>Γιατί μεταρρύθμιση; Η Ευρώπη γερνά </vt:lpstr>
      <vt:lpstr>Η Ευρώπη γερνά – Υψηλότερο προσδόκιμο της επιβίωσης κατά τη γέννηση</vt:lpstr>
      <vt:lpstr>Η Ευρώπη γερνά – Υψηλότερο προσδόκιμο της επιβίωσης στα 65</vt:lpstr>
      <vt:lpstr>Παρά την αναμενόμενη αύξηση της μετανάστευσης</vt:lpstr>
      <vt:lpstr>Αντιστροφή της «ηλικιακής πυραμίδας»</vt:lpstr>
      <vt:lpstr> </vt:lpstr>
      <vt:lpstr>Και χειροτέρευση των λόγων εξάρτησης</vt:lpstr>
      <vt:lpstr>Πρόβλημα όχι αποκλειστικά Ευρωπαϊκό, αλλά πολύ πιο σοβαρό από άλλες περιοχές της υφηλίου (εκτός Ιαπωνίας)</vt:lpstr>
      <vt:lpstr>Παρά τις μεταρρυθμίσεις που έχουν υιοθετηθεί και αναμένεται να έχουν σαν αποτέλεσμα την αύξηση των ποσοστών συμμετοχής στο εργατικό δυναμικό…</vt:lpstr>
      <vt:lpstr>και την πραγματική ηλικία συνταξιοδότησης</vt:lpstr>
      <vt:lpstr>Λόγω της μείωσης του πληθυσμού, αναμένεται μείωση της συνολικής προσφοράς εργασίας ατόμων ηλικίας 20-64</vt:lpstr>
      <vt:lpstr>Παρά την αναμενόμενη μείωση της μέσης δημόσιας σύνταξης προς τις μέσες αποδοχές</vt:lpstr>
      <vt:lpstr>Η συνταξιοδοτική δαπάνη ως ποσοστό του ΑΕΠ αναμένεται να συγκρατηθεί σε ανεκτά επίπεδα, αλλά οι σχετιζόμενες με την τρίτη ηλικία δαπάνες αναμένεται να αυξηθούν (υγεία και μακροχρόνια περίθαλψη)</vt:lpstr>
      <vt:lpstr>Συνοπτική εικόνα των υφισταμένων συνταξιοδοτικών συστημάτων στα κράτη-μέλη της ΕΕ</vt:lpstr>
      <vt:lpstr>Κύριοι τομείς παρεμβάσεων συνταξιοδοτικών μεταρρυθμίσεων</vt:lpstr>
      <vt:lpstr>αλλά και εισαγωγή “αυτόματων σταθεροποιητών” και σύνδεση ηλικίας συνταξιοδότησης με προσδόκιμο επιβίωσης</vt:lpstr>
      <vt:lpstr>Σαν αποτέλεσμα των προηγουμένων, αναμένεται σταδιακή μείωση του πραγματικού ποσοστού απόδοσης των ασφαλιστικών εισφορών…</vt:lpstr>
      <vt:lpstr>και διατήρηση της δημόσιας συνταξιοδοτικής δαπάνης ως ποσοστού του ΑΕΠ σε διαχειρίσιμα επίπεδα </vt:lpstr>
    </vt:vector>
  </TitlesOfParts>
  <Company>MoF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welfare state as an efficiency device</dc:title>
  <dc:creator>manos</dc:creator>
  <cp:lastModifiedBy>LEVENTI CHRYSOYLA;ΛΕΒΕΝΤΗ ΧΡΥΣΟΥΛΑ</cp:lastModifiedBy>
  <cp:revision>152</cp:revision>
  <cp:lastPrinted>2016-12-13T15:15:40Z</cp:lastPrinted>
  <dcterms:created xsi:type="dcterms:W3CDTF">2003-02-10T10:17:58Z</dcterms:created>
  <dcterms:modified xsi:type="dcterms:W3CDTF">2021-12-09T12:11:59Z</dcterms:modified>
</cp:coreProperties>
</file>