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7" r:id="rId3"/>
    <p:sldId id="278" r:id="rId4"/>
    <p:sldId id="279" r:id="rId5"/>
    <p:sldId id="280" r:id="rId6"/>
    <p:sldId id="281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5" r:id="rId25"/>
    <p:sldId id="282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49247-AFC4-4FB2-92C6-E97FD870A5D5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E0B03-2D3F-487A-A046-D39CF4F4029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99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755D-ABEC-494A-982E-7093E761EF11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79890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3EC8A-1B25-4204-97A2-7F1A0AB6A366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559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9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91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340964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83ECD-60C6-4035-A53F-B7B51A68954A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560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0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01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169348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3C926-D36D-4258-95B3-BDC3DC4DE49E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561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1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11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11063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D6CA7-49BB-469B-8EFE-627384E3FEFA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562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2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21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92304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B064A-AA66-4299-A2B6-FE3812273730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563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485282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B218F-1F5B-4821-A5E2-2203C1699E73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564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4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42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071358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70C8E-5EE2-432B-B421-2A1C5538D380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565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5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52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93663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0A57A-065E-4956-B8C7-675B5960B332}" type="slidenum">
              <a:rPr lang="el-GR" smtClean="0"/>
              <a:pPr/>
              <a:t>18</a:t>
            </a:fld>
            <a:endParaRPr lang="el-GR" smtClean="0"/>
          </a:p>
        </p:txBody>
      </p:sp>
      <p:sp>
        <p:nvSpPr>
          <p:cNvPr id="566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6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62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977975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6DDA4-FE7C-44D0-BE54-CB09A977E69D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567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7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73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208324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D305D-475B-4984-B394-778F481E3B90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568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8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83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96485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/>
          </a:p>
        </p:txBody>
      </p:sp>
      <p:sp>
        <p:nvSpPr>
          <p:cNvPr id="154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1873-C5D0-450C-ADCD-B0FA29C6427A}" type="slidenum">
              <a:rPr lang="el-GR" smtClean="0"/>
              <a:pPr/>
              <a:t>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43833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D2E8D-E10B-4A46-9F43-B10EE4507289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569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9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93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415346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6BE0B-84A6-4E82-9463-46037624402B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03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436001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FE4A3-7D08-4C35-9CDB-4DB00F45DA69}" type="slidenum">
              <a:rPr lang="el-GR" smtClean="0"/>
              <a:pPr/>
              <a:t>23</a:t>
            </a:fld>
            <a:endParaRPr lang="el-GR" smtClean="0"/>
          </a:p>
        </p:txBody>
      </p:sp>
      <p:sp>
        <p:nvSpPr>
          <p:cNvPr id="571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1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13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834299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1402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CD458-B00F-4312-BBC7-8D26347FD5BF}" type="slidenum">
              <a:rPr lang="el-GR" smtClean="0"/>
              <a:pPr/>
              <a:t>25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6239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5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5E9D8-E15C-4CA5-A778-2EFCD864C666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7424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66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ECDCC-38EF-462D-BCF4-6BCD2CF4BACD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056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77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6C87-352B-4B3E-938F-9E6BBFBC74F8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8565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87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3CC16-57F4-41E3-B6B7-4C533AB9C3A8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3403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3AD72-C9D4-43FC-93D3-BBCD7D0F8CA6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60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46926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2B86A-23E4-4FC2-A70B-AE34300E401D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557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7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70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1530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A3778-529B-4390-9E9D-F9B591DC8238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558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8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80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18478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2CB7-7F98-48A2-A3A5-010FF9B1A6B1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7432-CEAA-4122-86E0-9D91C15DCE9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Διαφήμιση και Επιχειρησιακή Επικοινωνία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777162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7:</a:t>
            </a:r>
            <a:r>
              <a:rPr lang="en-US" sz="2800" dirty="0" smtClean="0"/>
              <a:t> </a:t>
            </a:r>
            <a:r>
              <a:rPr lang="el-GR" sz="2800" dirty="0" smtClean="0"/>
              <a:t>Δημοσιότητα</a:t>
            </a:r>
            <a:endParaRPr lang="en-US" sz="2800" dirty="0" smtClean="0"/>
          </a:p>
          <a:p>
            <a:pPr>
              <a:defRPr/>
            </a:pPr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</a:t>
            </a:r>
            <a:r>
              <a:rPr lang="el-GR" sz="2800" dirty="0" err="1" smtClean="0"/>
              <a:t>Πανηγυράκης</a:t>
            </a:r>
            <a:endParaRPr lang="el-GR" sz="2800" dirty="0" smtClean="0"/>
          </a:p>
          <a:p>
            <a:pPr>
              <a:defRPr/>
            </a:pPr>
            <a:r>
              <a:rPr lang="el-GR" sz="2800" b="1" dirty="0" smtClean="0"/>
              <a:t>Τμήμα: </a:t>
            </a:r>
            <a:r>
              <a:rPr lang="el-GR" sz="2800" dirty="0" smtClean="0"/>
              <a:t>Οργάνωσης και Διοίκησης Επιχειρήσεων</a:t>
            </a:r>
          </a:p>
        </p:txBody>
      </p:sp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409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1066800"/>
          </a:xfrm>
          <a:solidFill>
            <a:schemeClr val="hlink"/>
          </a:solidFill>
          <a:ln w="57150">
            <a:solidFill>
              <a:srgbClr val="000066"/>
            </a:solidFill>
          </a:ln>
          <a:effectLst>
            <a:outerShdw dist="107763" dir="135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ΚΥΡΙΩΤΕΡΑ ΕΡΓΑΛΕΙΑ ΠΡΟΩΘΗΣΗΣ ΠΡΟΣ ΤΟΥΣ ΚΑΤΑΝΑΛΩΤΕΣ</a:t>
            </a:r>
          </a:p>
        </p:txBody>
      </p:sp>
      <p:sp>
        <p:nvSpPr>
          <p:cNvPr id="360451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ΔΕΙΓΜΑΤΑ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ΚΟΥΠΟΝΙΑ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ΠΡΟΣΦΟΡΕΣ  ΕΠΙΣΤΡΟΦΗΣ  ΧΡΗΜΑΤΩΝ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ΠΑΚΕΤΟ ΕΚΠΤΩΣΗΣ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ΠΡΙΜ / ΔΩΡΑ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ΒΡΑΒΕΙΑ (ΔΙΑΓΩΝΙΣΜΟΙ,ΚΛΗΡΩΣΕΙΣ,ΠΑΙΧΝΙΔΙΑ)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ΒΡΑΒΕΙΟ ΠΡΟΤΙΜΗΣΗΣ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ΔΩΡΕΑΝ ΔΟΚΙΜΕΣ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ΕΓΓΥΗΣΕΙΣ ΠΡΟΙΟΝΤΟΣ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ΣΥΝΔΥΑΣΜΕΝΗ ΠΡΟΩΘΗΣΗ</a:t>
            </a:r>
          </a:p>
          <a:p>
            <a:pPr eaLnBrk="1" hangingPunct="1">
              <a:defRPr/>
            </a:pPr>
            <a:r>
              <a:rPr lang="el-GR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ΕΚΘΕΜΑΤΑ  ΣΤΟ ΣΗΜΕΙΟ ΤΗΣ ΑΓΟΡΑΣ  ΚΑΙ ΕΠΙΔΕΙΞΕΙΣ</a:t>
            </a:r>
          </a:p>
        </p:txBody>
      </p:sp>
      <p:sp>
        <p:nvSpPr>
          <p:cNvPr id="293892" name="Line 4100"/>
          <p:cNvSpPr>
            <a:spLocks noChangeShapeType="1"/>
          </p:cNvSpPr>
          <p:nvPr/>
        </p:nvSpPr>
        <p:spPr bwMode="auto">
          <a:xfrm>
            <a:off x="228600" y="6096000"/>
            <a:ext cx="86106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93893" name="Picture 4101" descr="hh016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713" y="1447800"/>
            <a:ext cx="25542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990600"/>
          </a:xfr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ΚΥΡΙΩΤΕΡΑ ΕΡΓΑΛΕΙΑ ΠΡΟΩΘΗΣΗΣ ΠΡΟΣ ΤΟΥΣ ΕΜΠΟΡΟΥΣ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895600"/>
            <a:ext cx="7772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ΜΕΙΩΣΗ ΤΙΜΗΣ</a:t>
            </a:r>
          </a:p>
          <a:p>
            <a:pPr eaLnBrk="1" hangingPunct="1">
              <a:defRPr/>
            </a:pPr>
            <a:r>
              <a:rPr lang="el-GR" sz="2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ΕΚΠΤΩΣΕΙΣ</a:t>
            </a:r>
          </a:p>
          <a:p>
            <a:pPr eaLnBrk="1" hangingPunct="1">
              <a:defRPr/>
            </a:pPr>
            <a:r>
              <a:rPr lang="el-GR" sz="2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ΔΩΡΕΑΝ ΑΓΑΘΑ(ΠΡΟΣΦΟΡΕΣ ΕΠΙΠΛΕΟΝ ΚΙΒΩΤΙΩΝ,ΔΩΡΑ,ΜΕΤΡΗΤΑ)</a:t>
            </a:r>
          </a:p>
          <a:p>
            <a:pPr eaLnBrk="1" hangingPunct="1">
              <a:defRPr/>
            </a:pPr>
            <a:r>
              <a:rPr lang="el-GR" sz="2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ΔΙΑΓΩΝΙΣΜΟΙ ΠΩΛΗΣΕΩΝ</a:t>
            </a:r>
          </a:p>
        </p:txBody>
      </p:sp>
      <p:pic>
        <p:nvPicPr>
          <p:cNvPr id="294916" name="Picture 4" descr="hh016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713" y="1447800"/>
            <a:ext cx="25542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7" name="Line 5"/>
          <p:cNvSpPr>
            <a:spLocks noChangeShapeType="1"/>
          </p:cNvSpPr>
          <p:nvPr/>
        </p:nvSpPr>
        <p:spPr bwMode="auto">
          <a:xfrm>
            <a:off x="228600" y="6096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066800"/>
          </a:xfr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47843"/>
                  <a:invGamma/>
                </a:srgbClr>
              </a:gs>
            </a:gsLst>
            <a:lin ang="18900000" scaled="1"/>
          </a:gradFill>
          <a:ln w="5715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ΚΥΡΙΩΤΕΡΑ ΕΡΓΑΛΕΙΑ ΠΡΟΩΘΗΣΗΣ ΠΡΟΣ ΤΙΣ ΕΠΙΧΕΙΡΗΣΕΙΣ</a:t>
            </a:r>
          </a:p>
        </p:txBody>
      </p:sp>
      <p:sp>
        <p:nvSpPr>
          <p:cNvPr id="3624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752600" y="3048000"/>
            <a:ext cx="5410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ΕΜΠΟΡΙΚΕΣ ΕΚΘΕΣΕΙΣ</a:t>
            </a:r>
          </a:p>
          <a:p>
            <a:pPr eaLnBrk="1" hangingPunct="1">
              <a:defRPr/>
            </a:pP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ΣΥΝΕΔΡΙΑ</a:t>
            </a:r>
          </a:p>
        </p:txBody>
      </p:sp>
      <p:pic>
        <p:nvPicPr>
          <p:cNvPr id="295940" name="Picture 2052" descr="hh016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962400"/>
            <a:ext cx="25542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1" name="Line 2053"/>
          <p:cNvSpPr>
            <a:spLocks noChangeShapeType="1"/>
          </p:cNvSpPr>
          <p:nvPr/>
        </p:nvSpPr>
        <p:spPr bwMode="auto">
          <a:xfrm>
            <a:off x="228600" y="6096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ΣΧΕΤΙΚΗ ΣΗΜΑΣΙΑ ΔΙΑΦΟΡΩΝ ΜΕΘΟΔΩΝ ΠΡΟΒΟΛΗΣ ΚΑΙ ΠΡΟΩΘΗΣΗΣ ΠΩΛΗΣΕΩΝ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ΜΕΘΟΔΟΙ ΠΡΟΒΟΛΗΣ ΚΑΙ ΠΡΟΩΘΗΣΗΣ ΠΩΛΗΣΕΩΝ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2819400" y="152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ΒΙΟΜΗΧΑΝΙΚΩΝ ΠΡΟΙΟΝΤΩΝ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4648200" y="1524000"/>
            <a:ext cx="1676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ΔΙΑΡΚΩΝ ΚΑΤΑΝΑΛΩΤΙΚΩΝ ΠΡΟΙΟΝΤΩΝ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6553200" y="1524000"/>
            <a:ext cx="2286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ΜΗ ΔΙΑΡΚΩΝ(ΒΑΣΙΚΩΝ) ΚΑΤΑΝΑΛΩΤΙΚΩΝ ΠΡΟΙΟΝΤΩΝ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381000" y="2133600"/>
            <a:ext cx="19812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ΠΡΟΣΩΠΙΚΕΣ ΠΩΛΗΣΕΙΣ</a:t>
            </a:r>
          </a:p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ΔΙΑΦΗΜΙΣΕΙΣ ΣΤΑ ΜΜΕ</a:t>
            </a:r>
          </a:p>
          <a:p>
            <a:pPr>
              <a:spcBef>
                <a:spcPct val="50000"/>
              </a:spcBef>
            </a:pPr>
            <a:endParaRPr lang="el-GR" sz="12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ΔΙΑΦΗΜΙΣΗ ΣΤΟΝ ΤΥΠΟ</a:t>
            </a:r>
          </a:p>
          <a:p>
            <a:pPr>
              <a:spcBef>
                <a:spcPct val="50000"/>
              </a:spcBef>
            </a:pPr>
            <a:endParaRPr lang="el-GR" sz="12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ΜΕΘΟΔΟΙ ΠΡΟΩΘΗΣΗΣ ΠΩΛΗΣΕΩΝ</a:t>
            </a:r>
          </a:p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ΣΗΜΑΤΟΠΟΙΗΣΗ ΚΑΙ ΣΥΣΚΕΥΑΣΙΑΣ ΓΙΑ ΠΡΟΒΟΛΗ ΚΑΙ ΠΡΟΩΘΗΣΗ ΠΩΛΗΣΕΩΝ</a:t>
            </a:r>
          </a:p>
          <a:p>
            <a:pPr>
              <a:spcBef>
                <a:spcPct val="50000"/>
              </a:spcBef>
            </a:pPr>
            <a:r>
              <a:rPr lang="el-GR" sz="1200" b="1" u="none">
                <a:solidFill>
                  <a:srgbClr val="000066"/>
                </a:solidFill>
              </a:rPr>
              <a:t>ΑΛΛΟΙ ΜΕΘΟΔΟΙ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2895600" y="2209800"/>
            <a:ext cx="838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69.2</a:t>
            </a: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0.9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12.5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9.6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4.5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3.3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4724400" y="2209800"/>
            <a:ext cx="838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47.6</a:t>
            </a: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10.7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16.1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15.5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9.5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0.6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6858000" y="2209800"/>
            <a:ext cx="838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38.1</a:t>
            </a: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20.9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14.8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15.5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9.8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400" b="1" u="none">
                <a:solidFill>
                  <a:srgbClr val="000066"/>
                </a:solidFill>
              </a:rPr>
              <a:t>0.9</a:t>
            </a:r>
          </a:p>
          <a:p>
            <a:pPr>
              <a:spcBef>
                <a:spcPct val="50000"/>
              </a:spcBef>
            </a:pPr>
            <a:endParaRPr lang="el-GR" sz="1400" b="1" u="none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2057400" y="1828800"/>
            <a:ext cx="57515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sz="36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δημοσιογραφικοί φάκελοι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36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(press kits)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36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ομιλίες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36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σεμινάρια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36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δωρεές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36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Δημόσιες Σχέσεις</a:t>
            </a:r>
          </a:p>
        </p:txBody>
      </p:sp>
      <p:sp>
        <p:nvSpPr>
          <p:cNvPr id="706563" name="Rectangle 3"/>
          <p:cNvSpPr>
            <a:spLocks noChangeArrowheads="1"/>
          </p:cNvSpPr>
          <p:nvPr/>
        </p:nvSpPr>
        <p:spPr bwMode="auto">
          <a:xfrm>
            <a:off x="1447800" y="304800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Εργαλεία / μέσα δημοσιότητας</a:t>
            </a:r>
          </a:p>
        </p:txBody>
      </p:sp>
      <p:sp>
        <p:nvSpPr>
          <p:cNvPr id="297988" name="Line 4"/>
          <p:cNvSpPr>
            <a:spLocks noChangeShapeType="1"/>
          </p:cNvSpPr>
          <p:nvPr/>
        </p:nvSpPr>
        <p:spPr bwMode="auto">
          <a:xfrm>
            <a:off x="914400" y="1143000"/>
            <a:ext cx="6934200" cy="0"/>
          </a:xfrm>
          <a:prstGeom prst="line">
            <a:avLst/>
          </a:prstGeom>
          <a:noFill/>
          <a:ln w="76200">
            <a:solidFill>
              <a:srgbClr val="CC99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>
            <a:off x="609600" y="5943600"/>
            <a:ext cx="7315200" cy="0"/>
          </a:xfrm>
          <a:prstGeom prst="line">
            <a:avLst/>
          </a:prstGeom>
          <a:noFill/>
          <a:ln w="57150">
            <a:solidFill>
              <a:srgbClr val="CC9900"/>
            </a:solidFill>
            <a:prstDash val="sysDot"/>
            <a:miter lim="800000"/>
            <a:headEnd type="diamond" w="med" len="med"/>
            <a:tailEnd type="diamond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97990" name="Picture 6" descr="bd0505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667000"/>
            <a:ext cx="32242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6002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l-GR" sz="3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ΔΗΜΟΣΙΟΤΗΤΑ</a:t>
            </a:r>
            <a:br>
              <a:rPr lang="el-GR" sz="3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3000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παράδειγμα προγράμματος δράσης</a:t>
            </a:r>
            <a:br>
              <a:rPr lang="el-GR" sz="3000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3000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ελληνικός τουρισμός</a:t>
            </a:r>
            <a:r>
              <a:rPr lang="el-GR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07587" name="Rectangle 3"/>
          <p:cNvSpPr>
            <a:spLocks noChangeArrowheads="1"/>
          </p:cNvSpPr>
          <p:nvPr/>
        </p:nvSpPr>
        <p:spPr bwMode="auto">
          <a:xfrm>
            <a:off x="2133600" y="1981200"/>
            <a:ext cx="3749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Σχέσεις με τα ΜΜΕ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σε όλες τις χώρες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ανά ομάδα χωρών</a:t>
            </a:r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2057400" y="3581400"/>
            <a:ext cx="50768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Δημόσιες Σχέσεις / προβολή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σε όλες τις χώρες</a:t>
            </a:r>
          </a:p>
          <a:p>
            <a:pPr marL="571500" lvl="1" defTabSz="762000" eaLnBrk="0" hangingPunct="0">
              <a:buFontTx/>
              <a:buChar char="•"/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ανά ομάδα χωρών</a:t>
            </a:r>
          </a:p>
        </p:txBody>
      </p:sp>
      <p:sp>
        <p:nvSpPr>
          <p:cNvPr id="707589" name="Rectangle 5"/>
          <p:cNvSpPr>
            <a:spLocks noChangeArrowheads="1"/>
          </p:cNvSpPr>
          <p:nvPr/>
        </p:nvSpPr>
        <p:spPr bwMode="auto">
          <a:xfrm>
            <a:off x="1920875" y="5181600"/>
            <a:ext cx="7223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Πρόβλεψη αντιδράσεων και αντιμετώπιση</a:t>
            </a:r>
          </a:p>
          <a:p>
            <a:pPr defTabSz="762000" eaLnBrk="0" hangingPunct="0"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κρίσεων για τον τουρισμό</a:t>
            </a:r>
          </a:p>
        </p:txBody>
      </p:sp>
      <p:pic>
        <p:nvPicPr>
          <p:cNvPr id="299014" name="Picture 6" descr="BL0038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838200" y="3810000"/>
            <a:ext cx="0" cy="274320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99016" name="Line 8"/>
          <p:cNvSpPr>
            <a:spLocks noChangeShapeType="1"/>
          </p:cNvSpPr>
          <p:nvPr/>
        </p:nvSpPr>
        <p:spPr bwMode="auto">
          <a:xfrm>
            <a:off x="381000" y="6248400"/>
            <a:ext cx="8153400" cy="0"/>
          </a:xfrm>
          <a:prstGeom prst="line">
            <a:avLst/>
          </a:prstGeom>
          <a:noFill/>
          <a:ln w="9525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2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ΣΧΕΣΕΙΣ ΜΕ ΤΑ Μ.Μ.Ε. / ΤΥΠΟ</a:t>
            </a:r>
            <a:br>
              <a:rPr lang="el-GR" sz="2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200" b="1" i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παράδειγμα συγκεντρωτικό δημοσιογραφικού φακέλου (press kit) </a:t>
            </a:r>
          </a:p>
        </p:txBody>
      </p:sp>
      <p:sp>
        <p:nvSpPr>
          <p:cNvPr id="300035" name="Freeform 3"/>
          <p:cNvSpPr>
            <a:spLocks/>
          </p:cNvSpPr>
          <p:nvPr/>
        </p:nvSpPr>
        <p:spPr bwMode="auto">
          <a:xfrm>
            <a:off x="6172200" y="1295400"/>
            <a:ext cx="982663" cy="1231900"/>
          </a:xfrm>
          <a:custGeom>
            <a:avLst/>
            <a:gdLst>
              <a:gd name="T0" fmla="*/ 2147483647 w 619"/>
              <a:gd name="T1" fmla="*/ 2147483647 h 776"/>
              <a:gd name="T2" fmla="*/ 2147483647 w 619"/>
              <a:gd name="T3" fmla="*/ 2147483647 h 776"/>
              <a:gd name="T4" fmla="*/ 0 w 619"/>
              <a:gd name="T5" fmla="*/ 2147483647 h 776"/>
              <a:gd name="T6" fmla="*/ 0 w 619"/>
              <a:gd name="T7" fmla="*/ 0 h 776"/>
              <a:gd name="T8" fmla="*/ 2147483647 w 619"/>
              <a:gd name="T9" fmla="*/ 2147483647 h 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9"/>
              <a:gd name="T16" fmla="*/ 0 h 776"/>
              <a:gd name="T17" fmla="*/ 619 w 619"/>
              <a:gd name="T18" fmla="*/ 776 h 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9" h="776">
                <a:moveTo>
                  <a:pt x="618" y="50"/>
                </a:moveTo>
                <a:lnTo>
                  <a:pt x="618" y="775"/>
                </a:lnTo>
                <a:lnTo>
                  <a:pt x="0" y="694"/>
                </a:lnTo>
                <a:lnTo>
                  <a:pt x="0" y="0"/>
                </a:lnTo>
                <a:lnTo>
                  <a:pt x="618" y="50"/>
                </a:lnTo>
              </a:path>
            </a:pathLst>
          </a:custGeom>
          <a:solidFill>
            <a:schemeClr val="accent2">
              <a:alpha val="50195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0036" name="Freeform 4"/>
          <p:cNvSpPr>
            <a:spLocks/>
          </p:cNvSpPr>
          <p:nvPr/>
        </p:nvSpPr>
        <p:spPr bwMode="auto">
          <a:xfrm>
            <a:off x="7162800" y="1143000"/>
            <a:ext cx="1062038" cy="1357313"/>
          </a:xfrm>
          <a:custGeom>
            <a:avLst/>
            <a:gdLst>
              <a:gd name="T0" fmla="*/ 0 w 669"/>
              <a:gd name="T1" fmla="*/ 2147483647 h 855"/>
              <a:gd name="T2" fmla="*/ 0 w 669"/>
              <a:gd name="T3" fmla="*/ 2147483647 h 855"/>
              <a:gd name="T4" fmla="*/ 2147483647 w 669"/>
              <a:gd name="T5" fmla="*/ 0 h 855"/>
              <a:gd name="T6" fmla="*/ 2147483647 w 669"/>
              <a:gd name="T7" fmla="*/ 2147483647 h 855"/>
              <a:gd name="T8" fmla="*/ 0 w 669"/>
              <a:gd name="T9" fmla="*/ 2147483647 h 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9"/>
              <a:gd name="T16" fmla="*/ 0 h 855"/>
              <a:gd name="T17" fmla="*/ 669 w 669"/>
              <a:gd name="T18" fmla="*/ 855 h 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9" h="855">
                <a:moveTo>
                  <a:pt x="0" y="854"/>
                </a:moveTo>
                <a:lnTo>
                  <a:pt x="0" y="130"/>
                </a:lnTo>
                <a:lnTo>
                  <a:pt x="668" y="0"/>
                </a:lnTo>
                <a:lnTo>
                  <a:pt x="668" y="612"/>
                </a:lnTo>
                <a:lnTo>
                  <a:pt x="0" y="854"/>
                </a:lnTo>
              </a:path>
            </a:pathLst>
          </a:custGeom>
          <a:solidFill>
            <a:schemeClr val="accent2">
              <a:alpha val="50195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0037" name="Freeform 5"/>
          <p:cNvSpPr>
            <a:spLocks/>
          </p:cNvSpPr>
          <p:nvPr/>
        </p:nvSpPr>
        <p:spPr bwMode="auto">
          <a:xfrm>
            <a:off x="6172200" y="1066800"/>
            <a:ext cx="2043113" cy="276225"/>
          </a:xfrm>
          <a:custGeom>
            <a:avLst/>
            <a:gdLst>
              <a:gd name="T0" fmla="*/ 0 w 1287"/>
              <a:gd name="T1" fmla="*/ 2147483647 h 174"/>
              <a:gd name="T2" fmla="*/ 2147483647 w 1287"/>
              <a:gd name="T3" fmla="*/ 2147483647 h 174"/>
              <a:gd name="T4" fmla="*/ 2147483647 w 1287"/>
              <a:gd name="T5" fmla="*/ 2147483647 h 174"/>
              <a:gd name="T6" fmla="*/ 2147483647 w 1287"/>
              <a:gd name="T7" fmla="*/ 0 h 174"/>
              <a:gd name="T8" fmla="*/ 0 w 1287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7"/>
              <a:gd name="T16" fmla="*/ 0 h 174"/>
              <a:gd name="T17" fmla="*/ 1287 w 1287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7" h="174">
                <a:moveTo>
                  <a:pt x="0" y="122"/>
                </a:moveTo>
                <a:lnTo>
                  <a:pt x="659" y="173"/>
                </a:lnTo>
                <a:lnTo>
                  <a:pt x="1286" y="41"/>
                </a:lnTo>
                <a:lnTo>
                  <a:pt x="644" y="0"/>
                </a:lnTo>
                <a:lnTo>
                  <a:pt x="0" y="122"/>
                </a:lnTo>
              </a:path>
            </a:pathLst>
          </a:custGeom>
          <a:solidFill>
            <a:schemeClr val="accent2">
              <a:alpha val="50195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08614" name="Rectangle 6"/>
          <p:cNvSpPr>
            <a:spLocks noChangeArrowheads="1"/>
          </p:cNvSpPr>
          <p:nvPr/>
        </p:nvSpPr>
        <p:spPr bwMode="auto">
          <a:xfrm rot="240000">
            <a:off x="6248400" y="1447800"/>
            <a:ext cx="769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l-GR" sz="2200" b="1" u="non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</a:t>
            </a:r>
          </a:p>
          <a:p>
            <a:pPr algn="ctr" defTabSz="762000" eaLnBrk="0" hangingPunct="0">
              <a:defRPr/>
            </a:pPr>
            <a:r>
              <a:rPr lang="el-GR" sz="2200" b="1" u="non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kit</a:t>
            </a:r>
          </a:p>
        </p:txBody>
      </p:sp>
      <p:sp>
        <p:nvSpPr>
          <p:cNvPr id="708615" name="Rectangle 7"/>
          <p:cNvSpPr>
            <a:spLocks noChangeArrowheads="1"/>
          </p:cNvSpPr>
          <p:nvPr/>
        </p:nvSpPr>
        <p:spPr bwMode="auto">
          <a:xfrm rot="20760000">
            <a:off x="7239000" y="1219200"/>
            <a:ext cx="1012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el-GR" sz="2200" b="1" u="non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 </a:t>
            </a:r>
          </a:p>
          <a:p>
            <a:pPr algn="ctr" defTabSz="762000" eaLnBrk="0" hangingPunct="0">
              <a:defRPr/>
            </a:pPr>
            <a:r>
              <a:rPr lang="el-GR" sz="2200" b="1" u="non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kit</a:t>
            </a:r>
          </a:p>
        </p:txBody>
      </p:sp>
      <p:sp>
        <p:nvSpPr>
          <p:cNvPr id="708616" name="Rectangle 8"/>
          <p:cNvSpPr>
            <a:spLocks noChangeArrowheads="1"/>
          </p:cNvSpPr>
          <p:nvPr/>
        </p:nvSpPr>
        <p:spPr bwMode="auto">
          <a:xfrm>
            <a:off x="990600" y="12192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Παράδειγμα διαφημ. εκστρατείας ελληνικού τουρισμού 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1143000" y="2438400"/>
            <a:ext cx="1676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200" b="1" i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περιεχόμενα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7575" y="2971800"/>
            <a:ext cx="8181975" cy="3246438"/>
            <a:chOff x="279" y="2102"/>
            <a:chExt cx="5468" cy="2045"/>
          </a:xfrm>
        </p:grpSpPr>
        <p:sp>
          <p:nvSpPr>
            <p:cNvPr id="708619" name="Rectangle 11"/>
            <p:cNvSpPr>
              <a:spLocks noChangeArrowheads="1"/>
            </p:cNvSpPr>
            <p:nvPr/>
          </p:nvSpPr>
          <p:spPr bwMode="auto">
            <a:xfrm>
              <a:off x="279" y="2102"/>
              <a:ext cx="422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buFontTx/>
                <a:buChar char="•"/>
                <a:defRPr/>
              </a:pPr>
              <a:r>
                <a:rPr lang="el-GR" sz="22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Βασικές πληροφορίες για την τουριστική Ελλάδα</a:t>
              </a:r>
            </a:p>
          </p:txBody>
        </p:sp>
        <p:sp>
          <p:nvSpPr>
            <p:cNvPr id="708620" name="Rectangle 12"/>
            <p:cNvSpPr>
              <a:spLocks noChangeArrowheads="1"/>
            </p:cNvSpPr>
            <p:nvPr/>
          </p:nvSpPr>
          <p:spPr bwMode="auto">
            <a:xfrm>
              <a:off x="279" y="2438"/>
              <a:ext cx="239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buFontTx/>
                <a:buChar char="•"/>
                <a:defRPr/>
              </a:pPr>
              <a:r>
                <a:rPr lang="el-GR" sz="22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Ο Τουρισμός στην Ελλάδα</a:t>
              </a:r>
            </a:p>
          </p:txBody>
        </p:sp>
        <p:sp>
          <p:nvSpPr>
            <p:cNvPr id="708621" name="Rectangle 13"/>
            <p:cNvSpPr>
              <a:spLocks noChangeArrowheads="1"/>
            </p:cNvSpPr>
            <p:nvPr/>
          </p:nvSpPr>
          <p:spPr bwMode="auto">
            <a:xfrm>
              <a:off x="279" y="2726"/>
              <a:ext cx="383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buFontTx/>
                <a:buChar char="•"/>
                <a:defRPr/>
              </a:pPr>
              <a:r>
                <a:rPr lang="el-GR" sz="22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Γεωγραφία, Ιστορία, Παράδοση, Πολιτισμός</a:t>
              </a:r>
            </a:p>
          </p:txBody>
        </p:sp>
        <p:sp>
          <p:nvSpPr>
            <p:cNvPr id="708622" name="Rectangle 14"/>
            <p:cNvSpPr>
              <a:spLocks noChangeArrowheads="1"/>
            </p:cNvSpPr>
            <p:nvPr/>
          </p:nvSpPr>
          <p:spPr bwMode="auto">
            <a:xfrm>
              <a:off x="279" y="3878"/>
              <a:ext cx="457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buFontTx/>
                <a:buChar char="•"/>
                <a:defRPr/>
              </a:pPr>
              <a:r>
                <a:rPr lang="el-GR" sz="22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Εικονογράφηση (διαφάνειες, φωτογραφίες, videoclips)</a:t>
              </a:r>
            </a:p>
          </p:txBody>
        </p:sp>
        <p:sp>
          <p:nvSpPr>
            <p:cNvPr id="708623" name="Rectangle 15"/>
            <p:cNvSpPr>
              <a:spLocks noChangeArrowheads="1"/>
            </p:cNvSpPr>
            <p:nvPr/>
          </p:nvSpPr>
          <p:spPr bwMode="auto">
            <a:xfrm>
              <a:off x="279" y="3110"/>
              <a:ext cx="546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buFontTx/>
                <a:buChar char="•"/>
                <a:defRPr/>
              </a:pPr>
              <a:r>
                <a:rPr lang="el-GR" sz="22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Πρωτότυπο θέματα (μοναστήρια, φεστιβάλ, μεσαιωνικοί πύργοι) </a:t>
              </a:r>
            </a:p>
          </p:txBody>
        </p:sp>
        <p:sp>
          <p:nvSpPr>
            <p:cNvPr id="708624" name="Rectangle 16"/>
            <p:cNvSpPr>
              <a:spLocks noChangeArrowheads="1"/>
            </p:cNvSpPr>
            <p:nvPr/>
          </p:nvSpPr>
          <p:spPr bwMode="auto">
            <a:xfrm>
              <a:off x="279" y="3494"/>
              <a:ext cx="29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buFontTx/>
                <a:buChar char="•"/>
                <a:defRPr/>
              </a:pPr>
              <a:r>
                <a:rPr lang="el-GR" sz="22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Τουριστική υποδομή της Ελλάδας</a:t>
              </a:r>
            </a:p>
          </p:txBody>
        </p:sp>
      </p:grpSp>
      <p:sp>
        <p:nvSpPr>
          <p:cNvPr id="300043" name="Freeform 17"/>
          <p:cNvSpPr>
            <a:spLocks/>
          </p:cNvSpPr>
          <p:nvPr/>
        </p:nvSpPr>
        <p:spPr bwMode="auto">
          <a:xfrm>
            <a:off x="5257800" y="1905000"/>
            <a:ext cx="876300" cy="1017588"/>
          </a:xfrm>
          <a:custGeom>
            <a:avLst/>
            <a:gdLst>
              <a:gd name="T0" fmla="*/ 0 w 552"/>
              <a:gd name="T1" fmla="*/ 0 h 641"/>
              <a:gd name="T2" fmla="*/ 2147483647 w 552"/>
              <a:gd name="T3" fmla="*/ 2147483647 h 641"/>
              <a:gd name="T4" fmla="*/ 2147483647 w 552"/>
              <a:gd name="T5" fmla="*/ 2147483647 h 641"/>
              <a:gd name="T6" fmla="*/ 2147483647 w 552"/>
              <a:gd name="T7" fmla="*/ 2147483647 h 641"/>
              <a:gd name="T8" fmla="*/ 2147483647 w 552"/>
              <a:gd name="T9" fmla="*/ 2147483647 h 641"/>
              <a:gd name="T10" fmla="*/ 2147483647 w 552"/>
              <a:gd name="T11" fmla="*/ 2147483647 h 641"/>
              <a:gd name="T12" fmla="*/ 2147483647 w 552"/>
              <a:gd name="T13" fmla="*/ 2147483647 h 641"/>
              <a:gd name="T14" fmla="*/ 2147483647 w 552"/>
              <a:gd name="T15" fmla="*/ 2147483647 h 641"/>
              <a:gd name="T16" fmla="*/ 2147483647 w 552"/>
              <a:gd name="T17" fmla="*/ 2147483647 h 641"/>
              <a:gd name="T18" fmla="*/ 2147483647 w 552"/>
              <a:gd name="T19" fmla="*/ 2147483647 h 641"/>
              <a:gd name="T20" fmla="*/ 2147483647 w 552"/>
              <a:gd name="T21" fmla="*/ 2147483647 h 641"/>
              <a:gd name="T22" fmla="*/ 2147483647 w 552"/>
              <a:gd name="T23" fmla="*/ 2147483647 h 641"/>
              <a:gd name="T24" fmla="*/ 2147483647 w 552"/>
              <a:gd name="T25" fmla="*/ 2147483647 h 641"/>
              <a:gd name="T26" fmla="*/ 2147483647 w 552"/>
              <a:gd name="T27" fmla="*/ 2147483647 h 641"/>
              <a:gd name="T28" fmla="*/ 2147483647 w 552"/>
              <a:gd name="T29" fmla="*/ 2147483647 h 641"/>
              <a:gd name="T30" fmla="*/ 2147483647 w 552"/>
              <a:gd name="T31" fmla="*/ 2147483647 h 641"/>
              <a:gd name="T32" fmla="*/ 2147483647 w 552"/>
              <a:gd name="T33" fmla="*/ 2147483647 h 641"/>
              <a:gd name="T34" fmla="*/ 2147483647 w 552"/>
              <a:gd name="T35" fmla="*/ 2147483647 h 641"/>
              <a:gd name="T36" fmla="*/ 2147483647 w 552"/>
              <a:gd name="T37" fmla="*/ 2147483647 h 641"/>
              <a:gd name="T38" fmla="*/ 2147483647 w 552"/>
              <a:gd name="T39" fmla="*/ 2147483647 h 641"/>
              <a:gd name="T40" fmla="*/ 2147483647 w 552"/>
              <a:gd name="T41" fmla="*/ 2147483647 h 641"/>
              <a:gd name="T42" fmla="*/ 2147483647 w 552"/>
              <a:gd name="T43" fmla="*/ 2147483647 h 641"/>
              <a:gd name="T44" fmla="*/ 2147483647 w 552"/>
              <a:gd name="T45" fmla="*/ 2147483647 h 641"/>
              <a:gd name="T46" fmla="*/ 2147483647 w 552"/>
              <a:gd name="T47" fmla="*/ 2147483647 h 641"/>
              <a:gd name="T48" fmla="*/ 2147483647 w 552"/>
              <a:gd name="T49" fmla="*/ 2147483647 h 641"/>
              <a:gd name="T50" fmla="*/ 2147483647 w 552"/>
              <a:gd name="T51" fmla="*/ 2147483647 h 641"/>
              <a:gd name="T52" fmla="*/ 2147483647 w 552"/>
              <a:gd name="T53" fmla="*/ 2147483647 h 641"/>
              <a:gd name="T54" fmla="*/ 2147483647 w 552"/>
              <a:gd name="T55" fmla="*/ 2147483647 h 641"/>
              <a:gd name="T56" fmla="*/ 2147483647 w 552"/>
              <a:gd name="T57" fmla="*/ 2147483647 h 641"/>
              <a:gd name="T58" fmla="*/ 2147483647 w 552"/>
              <a:gd name="T59" fmla="*/ 2147483647 h 641"/>
              <a:gd name="T60" fmla="*/ 2147483647 w 552"/>
              <a:gd name="T61" fmla="*/ 2147483647 h 641"/>
              <a:gd name="T62" fmla="*/ 2147483647 w 552"/>
              <a:gd name="T63" fmla="*/ 2147483647 h 641"/>
              <a:gd name="T64" fmla="*/ 2147483647 w 552"/>
              <a:gd name="T65" fmla="*/ 2147483647 h 641"/>
              <a:gd name="T66" fmla="*/ 2147483647 w 552"/>
              <a:gd name="T67" fmla="*/ 2147483647 h 641"/>
              <a:gd name="T68" fmla="*/ 2147483647 w 552"/>
              <a:gd name="T69" fmla="*/ 2147483647 h 641"/>
              <a:gd name="T70" fmla="*/ 2147483647 w 552"/>
              <a:gd name="T71" fmla="*/ 2147483647 h 641"/>
              <a:gd name="T72" fmla="*/ 2147483647 w 552"/>
              <a:gd name="T73" fmla="*/ 2147483647 h 641"/>
              <a:gd name="T74" fmla="*/ 2147483647 w 552"/>
              <a:gd name="T75" fmla="*/ 2147483647 h 641"/>
              <a:gd name="T76" fmla="*/ 2147483647 w 552"/>
              <a:gd name="T77" fmla="*/ 2147483647 h 641"/>
              <a:gd name="T78" fmla="*/ 2147483647 w 552"/>
              <a:gd name="T79" fmla="*/ 2147483647 h 641"/>
              <a:gd name="T80" fmla="*/ 2147483647 w 552"/>
              <a:gd name="T81" fmla="*/ 2147483647 h 641"/>
              <a:gd name="T82" fmla="*/ 2147483647 w 552"/>
              <a:gd name="T83" fmla="*/ 2147483647 h 641"/>
              <a:gd name="T84" fmla="*/ 2147483647 w 552"/>
              <a:gd name="T85" fmla="*/ 2147483647 h 641"/>
              <a:gd name="T86" fmla="*/ 2147483647 w 552"/>
              <a:gd name="T87" fmla="*/ 2147483647 h 641"/>
              <a:gd name="T88" fmla="*/ 2147483647 w 552"/>
              <a:gd name="T89" fmla="*/ 2147483647 h 641"/>
              <a:gd name="T90" fmla="*/ 2147483647 w 552"/>
              <a:gd name="T91" fmla="*/ 2147483647 h 641"/>
              <a:gd name="T92" fmla="*/ 2147483647 w 552"/>
              <a:gd name="T93" fmla="*/ 2147483647 h 641"/>
              <a:gd name="T94" fmla="*/ 2147483647 w 552"/>
              <a:gd name="T95" fmla="*/ 2147483647 h 641"/>
              <a:gd name="T96" fmla="*/ 2147483647 w 552"/>
              <a:gd name="T97" fmla="*/ 2147483647 h 641"/>
              <a:gd name="T98" fmla="*/ 2147483647 w 552"/>
              <a:gd name="T99" fmla="*/ 2147483647 h 641"/>
              <a:gd name="T100" fmla="*/ 2147483647 w 552"/>
              <a:gd name="T101" fmla="*/ 2147483647 h 641"/>
              <a:gd name="T102" fmla="*/ 2147483647 w 552"/>
              <a:gd name="T103" fmla="*/ 2147483647 h 641"/>
              <a:gd name="T104" fmla="*/ 2147483647 w 552"/>
              <a:gd name="T105" fmla="*/ 2147483647 h 641"/>
              <a:gd name="T106" fmla="*/ 2147483647 w 552"/>
              <a:gd name="T107" fmla="*/ 2147483647 h 641"/>
              <a:gd name="T108" fmla="*/ 2147483647 w 552"/>
              <a:gd name="T109" fmla="*/ 2147483647 h 641"/>
              <a:gd name="T110" fmla="*/ 2147483647 w 552"/>
              <a:gd name="T111" fmla="*/ 2147483647 h 641"/>
              <a:gd name="T112" fmla="*/ 0 w 552"/>
              <a:gd name="T113" fmla="*/ 0 h 6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52"/>
              <a:gd name="T172" fmla="*/ 0 h 641"/>
              <a:gd name="T173" fmla="*/ 552 w 552"/>
              <a:gd name="T174" fmla="*/ 641 h 6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52" h="641">
                <a:moveTo>
                  <a:pt x="0" y="0"/>
                </a:moveTo>
                <a:lnTo>
                  <a:pt x="89" y="165"/>
                </a:lnTo>
                <a:lnTo>
                  <a:pt x="102" y="164"/>
                </a:lnTo>
                <a:lnTo>
                  <a:pt x="110" y="162"/>
                </a:lnTo>
                <a:lnTo>
                  <a:pt x="120" y="161"/>
                </a:lnTo>
                <a:lnTo>
                  <a:pt x="132" y="159"/>
                </a:lnTo>
                <a:lnTo>
                  <a:pt x="143" y="155"/>
                </a:lnTo>
                <a:lnTo>
                  <a:pt x="153" y="150"/>
                </a:lnTo>
                <a:lnTo>
                  <a:pt x="164" y="147"/>
                </a:lnTo>
                <a:lnTo>
                  <a:pt x="175" y="142"/>
                </a:lnTo>
                <a:lnTo>
                  <a:pt x="186" y="134"/>
                </a:lnTo>
                <a:lnTo>
                  <a:pt x="203" y="120"/>
                </a:lnTo>
                <a:lnTo>
                  <a:pt x="212" y="111"/>
                </a:lnTo>
                <a:lnTo>
                  <a:pt x="220" y="103"/>
                </a:lnTo>
                <a:lnTo>
                  <a:pt x="226" y="93"/>
                </a:lnTo>
                <a:lnTo>
                  <a:pt x="232" y="82"/>
                </a:lnTo>
                <a:lnTo>
                  <a:pt x="237" y="72"/>
                </a:lnTo>
                <a:lnTo>
                  <a:pt x="242" y="61"/>
                </a:lnTo>
                <a:lnTo>
                  <a:pt x="246" y="47"/>
                </a:lnTo>
                <a:lnTo>
                  <a:pt x="551" y="241"/>
                </a:lnTo>
                <a:lnTo>
                  <a:pt x="549" y="254"/>
                </a:lnTo>
                <a:lnTo>
                  <a:pt x="545" y="266"/>
                </a:lnTo>
                <a:lnTo>
                  <a:pt x="543" y="277"/>
                </a:lnTo>
                <a:lnTo>
                  <a:pt x="540" y="287"/>
                </a:lnTo>
                <a:lnTo>
                  <a:pt x="536" y="297"/>
                </a:lnTo>
                <a:lnTo>
                  <a:pt x="533" y="309"/>
                </a:lnTo>
                <a:lnTo>
                  <a:pt x="529" y="317"/>
                </a:lnTo>
                <a:lnTo>
                  <a:pt x="526" y="326"/>
                </a:lnTo>
                <a:lnTo>
                  <a:pt x="521" y="335"/>
                </a:lnTo>
                <a:lnTo>
                  <a:pt x="516" y="347"/>
                </a:lnTo>
                <a:lnTo>
                  <a:pt x="509" y="356"/>
                </a:lnTo>
                <a:lnTo>
                  <a:pt x="504" y="365"/>
                </a:lnTo>
                <a:lnTo>
                  <a:pt x="500" y="375"/>
                </a:lnTo>
                <a:lnTo>
                  <a:pt x="494" y="385"/>
                </a:lnTo>
                <a:lnTo>
                  <a:pt x="485" y="394"/>
                </a:lnTo>
                <a:lnTo>
                  <a:pt x="477" y="402"/>
                </a:lnTo>
                <a:lnTo>
                  <a:pt x="470" y="412"/>
                </a:lnTo>
                <a:lnTo>
                  <a:pt x="460" y="420"/>
                </a:lnTo>
                <a:lnTo>
                  <a:pt x="450" y="428"/>
                </a:lnTo>
                <a:lnTo>
                  <a:pt x="439" y="438"/>
                </a:lnTo>
                <a:lnTo>
                  <a:pt x="425" y="447"/>
                </a:lnTo>
                <a:lnTo>
                  <a:pt x="419" y="451"/>
                </a:lnTo>
                <a:lnTo>
                  <a:pt x="409" y="459"/>
                </a:lnTo>
                <a:lnTo>
                  <a:pt x="398" y="463"/>
                </a:lnTo>
                <a:lnTo>
                  <a:pt x="386" y="470"/>
                </a:lnTo>
                <a:lnTo>
                  <a:pt x="375" y="474"/>
                </a:lnTo>
                <a:lnTo>
                  <a:pt x="364" y="478"/>
                </a:lnTo>
                <a:lnTo>
                  <a:pt x="351" y="483"/>
                </a:lnTo>
                <a:lnTo>
                  <a:pt x="337" y="484"/>
                </a:lnTo>
                <a:lnTo>
                  <a:pt x="326" y="489"/>
                </a:lnTo>
                <a:lnTo>
                  <a:pt x="313" y="491"/>
                </a:lnTo>
                <a:lnTo>
                  <a:pt x="300" y="491"/>
                </a:lnTo>
                <a:lnTo>
                  <a:pt x="287" y="493"/>
                </a:lnTo>
                <a:lnTo>
                  <a:pt x="268" y="495"/>
                </a:lnTo>
                <a:lnTo>
                  <a:pt x="347" y="640"/>
                </a:lnTo>
                <a:lnTo>
                  <a:pt x="28" y="312"/>
                </a:lnTo>
                <a:lnTo>
                  <a:pt x="0" y="0"/>
                </a:lnTo>
              </a:path>
            </a:pathLst>
          </a:cu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pic>
        <p:nvPicPr>
          <p:cNvPr id="300044" name="Picture 18" descr="A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05000"/>
            <a:ext cx="2005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ΣΧΕΣΕΙΣ ΜΕ ΤΑ Μ.Μ.Ε. / ΤΥΠΟ</a:t>
            </a:r>
            <a:br>
              <a:rPr lang="el-GR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800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παράδειγμα κάλυψης τύπου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762000" y="12954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παράδειγμα διαφημ. Εκστρατείας ελληνικού τουρισμού </a:t>
            </a:r>
            <a:endParaRPr lang="el-GR" sz="2400" u="none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9636" name="Rectangle 4"/>
          <p:cNvSpPr>
            <a:spLocks noChangeArrowheads="1"/>
          </p:cNvSpPr>
          <p:nvPr/>
        </p:nvSpPr>
        <p:spPr bwMode="auto">
          <a:xfrm>
            <a:off x="914400" y="2209800"/>
            <a:ext cx="6948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Τακτική αποστολή ΔΕΛΤΙΩΝ ΤΥΠΟΥ</a:t>
            </a:r>
          </a:p>
          <a:p>
            <a:pPr defTabSz="762000" eaLnBrk="0" hangingPunct="0">
              <a:defRPr/>
            </a:pPr>
            <a:r>
              <a:rPr lang="el-GR" sz="24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ειδήσεις/αρθρα</a:t>
            </a:r>
            <a:r>
              <a:rPr lang="el-GR" sz="32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709637" name="Rectangle 5"/>
          <p:cNvSpPr>
            <a:spLocks noChangeArrowheads="1"/>
          </p:cNvSpPr>
          <p:nvPr/>
        </p:nvSpPr>
        <p:spPr bwMode="auto">
          <a:xfrm>
            <a:off x="914400" y="3429000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ΕΜΦΑΣΗ ΣΕ...</a:t>
            </a:r>
          </a:p>
        </p:txBody>
      </p:sp>
      <p:graphicFrame>
        <p:nvGraphicFramePr>
          <p:cNvPr id="27650" name="Object 6"/>
          <p:cNvGraphicFramePr>
            <a:graphicFrameLocks/>
          </p:cNvGraphicFramePr>
          <p:nvPr/>
        </p:nvGraphicFramePr>
        <p:xfrm>
          <a:off x="7543800" y="0"/>
          <a:ext cx="16002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2427120" imgH="3657600" progId="">
                  <p:embed/>
                </p:oleObj>
              </mc:Choice>
              <mc:Fallback>
                <p:oleObj name="Clip" r:id="rId4" imgW="2427120" imgH="3657600" progId="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16002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9639" name="Rectangle 7"/>
          <p:cNvSpPr>
            <a:spLocks noChangeArrowheads="1"/>
          </p:cNvSpPr>
          <p:nvPr/>
        </p:nvSpPr>
        <p:spPr bwMode="auto">
          <a:xfrm>
            <a:off x="838200" y="40386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ΦΕΣΤΙΒΑΛ ΘΕΣ/ΝΙΚΗΣ</a:t>
            </a:r>
          </a:p>
        </p:txBody>
      </p:sp>
      <p:sp>
        <p:nvSpPr>
          <p:cNvPr id="709640" name="Rectangle 8"/>
          <p:cNvSpPr>
            <a:spLocks noChangeArrowheads="1"/>
          </p:cNvSpPr>
          <p:nvPr/>
        </p:nvSpPr>
        <p:spPr bwMode="auto">
          <a:xfrm>
            <a:off x="5791200" y="4267200"/>
            <a:ext cx="247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ΝΕΟ</a:t>
            </a:r>
            <a:b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ΑΕΡΟΔΡΟΜΙΟ</a:t>
            </a:r>
          </a:p>
        </p:txBody>
      </p:sp>
      <p:sp>
        <p:nvSpPr>
          <p:cNvPr id="709641" name="Rectangle 9"/>
          <p:cNvSpPr>
            <a:spLocks noChangeArrowheads="1"/>
          </p:cNvSpPr>
          <p:nvPr/>
        </p:nvSpPr>
        <p:spPr bwMode="auto">
          <a:xfrm>
            <a:off x="2057400" y="51816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ΔΙΑΦΗΜΙΣΤΙΚΟ ΜΗΝΥΜΑ</a:t>
            </a:r>
          </a:p>
        </p:txBody>
      </p:sp>
      <p:graphicFrame>
        <p:nvGraphicFramePr>
          <p:cNvPr id="27651" name="Object 10"/>
          <p:cNvGraphicFramePr>
            <a:graphicFrameLocks/>
          </p:cNvGraphicFramePr>
          <p:nvPr/>
        </p:nvGraphicFramePr>
        <p:xfrm>
          <a:off x="3200400" y="3505200"/>
          <a:ext cx="220980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6" imgW="1188720" imgH="992160" progId="">
                  <p:embed/>
                </p:oleObj>
              </mc:Choice>
              <mc:Fallback>
                <p:oleObj name="Clip" r:id="rId6" imgW="1188720" imgH="992160" progId="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2209800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28800" y="5638800"/>
            <a:ext cx="4881563" cy="730250"/>
            <a:chOff x="1149" y="3717"/>
            <a:chExt cx="2548" cy="46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49" y="3717"/>
              <a:ext cx="2548" cy="460"/>
              <a:chOff x="1149" y="3717"/>
              <a:chExt cx="2548" cy="460"/>
            </a:xfrm>
          </p:grpSpPr>
          <p:sp>
            <p:nvSpPr>
              <p:cNvPr id="27666" name="Freeform 13"/>
              <p:cNvSpPr>
                <a:spLocks/>
              </p:cNvSpPr>
              <p:nvPr/>
            </p:nvSpPr>
            <p:spPr bwMode="auto">
              <a:xfrm>
                <a:off x="1149" y="3811"/>
                <a:ext cx="796" cy="366"/>
              </a:xfrm>
              <a:custGeom>
                <a:avLst/>
                <a:gdLst>
                  <a:gd name="T0" fmla="*/ 775 w 796"/>
                  <a:gd name="T1" fmla="*/ 0 h 366"/>
                  <a:gd name="T2" fmla="*/ 705 w 796"/>
                  <a:gd name="T3" fmla="*/ 0 h 366"/>
                  <a:gd name="T4" fmla="*/ 601 w 796"/>
                  <a:gd name="T5" fmla="*/ 5 h 366"/>
                  <a:gd name="T6" fmla="*/ 491 w 796"/>
                  <a:gd name="T7" fmla="*/ 16 h 366"/>
                  <a:gd name="T8" fmla="*/ 378 w 796"/>
                  <a:gd name="T9" fmla="*/ 33 h 366"/>
                  <a:gd name="T10" fmla="*/ 266 w 796"/>
                  <a:gd name="T11" fmla="*/ 56 h 366"/>
                  <a:gd name="T12" fmla="*/ 162 w 796"/>
                  <a:gd name="T13" fmla="*/ 82 h 366"/>
                  <a:gd name="T14" fmla="*/ 93 w 796"/>
                  <a:gd name="T15" fmla="*/ 106 h 366"/>
                  <a:gd name="T16" fmla="*/ 53 w 796"/>
                  <a:gd name="T17" fmla="*/ 123 h 366"/>
                  <a:gd name="T18" fmla="*/ 15 w 796"/>
                  <a:gd name="T19" fmla="*/ 141 h 366"/>
                  <a:gd name="T20" fmla="*/ 10 w 796"/>
                  <a:gd name="T21" fmla="*/ 151 h 366"/>
                  <a:gd name="T22" fmla="*/ 49 w 796"/>
                  <a:gd name="T23" fmla="*/ 157 h 366"/>
                  <a:gd name="T24" fmla="*/ 134 w 796"/>
                  <a:gd name="T25" fmla="*/ 174 h 366"/>
                  <a:gd name="T26" fmla="*/ 171 w 796"/>
                  <a:gd name="T27" fmla="*/ 183 h 366"/>
                  <a:gd name="T28" fmla="*/ 191 w 796"/>
                  <a:gd name="T29" fmla="*/ 190 h 366"/>
                  <a:gd name="T30" fmla="*/ 191 w 796"/>
                  <a:gd name="T31" fmla="*/ 199 h 366"/>
                  <a:gd name="T32" fmla="*/ 175 w 796"/>
                  <a:gd name="T33" fmla="*/ 211 h 366"/>
                  <a:gd name="T34" fmla="*/ 158 w 796"/>
                  <a:gd name="T35" fmla="*/ 224 h 366"/>
                  <a:gd name="T36" fmla="*/ 106 w 796"/>
                  <a:gd name="T37" fmla="*/ 265 h 366"/>
                  <a:gd name="T38" fmla="*/ 54 w 796"/>
                  <a:gd name="T39" fmla="*/ 313 h 366"/>
                  <a:gd name="T40" fmla="*/ 23 w 796"/>
                  <a:gd name="T41" fmla="*/ 352 h 366"/>
                  <a:gd name="T42" fmla="*/ 25 w 796"/>
                  <a:gd name="T43" fmla="*/ 360 h 366"/>
                  <a:gd name="T44" fmla="*/ 47 w 796"/>
                  <a:gd name="T45" fmla="*/ 350 h 366"/>
                  <a:gd name="T46" fmla="*/ 74 w 796"/>
                  <a:gd name="T47" fmla="*/ 339 h 366"/>
                  <a:gd name="T48" fmla="*/ 109 w 796"/>
                  <a:gd name="T49" fmla="*/ 327 h 366"/>
                  <a:gd name="T50" fmla="*/ 166 w 796"/>
                  <a:gd name="T51" fmla="*/ 306 h 366"/>
                  <a:gd name="T52" fmla="*/ 258 w 796"/>
                  <a:gd name="T53" fmla="*/ 279 h 366"/>
                  <a:gd name="T54" fmla="*/ 363 w 796"/>
                  <a:gd name="T55" fmla="*/ 254 h 366"/>
                  <a:gd name="T56" fmla="*/ 479 w 796"/>
                  <a:gd name="T57" fmla="*/ 234 h 366"/>
                  <a:gd name="T58" fmla="*/ 601 w 796"/>
                  <a:gd name="T59" fmla="*/ 223 h 366"/>
                  <a:gd name="T60" fmla="*/ 729 w 796"/>
                  <a:gd name="T61" fmla="*/ 224 h 366"/>
                  <a:gd name="T62" fmla="*/ 793 w 796"/>
                  <a:gd name="T63" fmla="*/ 0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96"/>
                  <a:gd name="T97" fmla="*/ 0 h 366"/>
                  <a:gd name="T98" fmla="*/ 796 w 796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96" h="366">
                    <a:moveTo>
                      <a:pt x="795" y="1"/>
                    </a:moveTo>
                    <a:lnTo>
                      <a:pt x="775" y="0"/>
                    </a:lnTo>
                    <a:lnTo>
                      <a:pt x="752" y="0"/>
                    </a:lnTo>
                    <a:lnTo>
                      <a:pt x="705" y="0"/>
                    </a:lnTo>
                    <a:lnTo>
                      <a:pt x="655" y="2"/>
                    </a:lnTo>
                    <a:lnTo>
                      <a:pt x="601" y="5"/>
                    </a:lnTo>
                    <a:lnTo>
                      <a:pt x="548" y="9"/>
                    </a:lnTo>
                    <a:lnTo>
                      <a:pt x="491" y="16"/>
                    </a:lnTo>
                    <a:lnTo>
                      <a:pt x="435" y="25"/>
                    </a:lnTo>
                    <a:lnTo>
                      <a:pt x="378" y="33"/>
                    </a:lnTo>
                    <a:lnTo>
                      <a:pt x="322" y="43"/>
                    </a:lnTo>
                    <a:lnTo>
                      <a:pt x="266" y="56"/>
                    </a:lnTo>
                    <a:lnTo>
                      <a:pt x="213" y="68"/>
                    </a:lnTo>
                    <a:lnTo>
                      <a:pt x="162" y="82"/>
                    </a:lnTo>
                    <a:lnTo>
                      <a:pt x="115" y="98"/>
                    </a:lnTo>
                    <a:lnTo>
                      <a:pt x="93" y="106"/>
                    </a:lnTo>
                    <a:lnTo>
                      <a:pt x="73" y="115"/>
                    </a:lnTo>
                    <a:lnTo>
                      <a:pt x="53" y="123"/>
                    </a:lnTo>
                    <a:lnTo>
                      <a:pt x="33" y="131"/>
                    </a:lnTo>
                    <a:lnTo>
                      <a:pt x="15" y="141"/>
                    </a:lnTo>
                    <a:lnTo>
                      <a:pt x="0" y="151"/>
                    </a:lnTo>
                    <a:lnTo>
                      <a:pt x="10" y="151"/>
                    </a:lnTo>
                    <a:lnTo>
                      <a:pt x="22" y="153"/>
                    </a:lnTo>
                    <a:lnTo>
                      <a:pt x="49" y="157"/>
                    </a:lnTo>
                    <a:lnTo>
                      <a:pt x="106" y="168"/>
                    </a:lnTo>
                    <a:lnTo>
                      <a:pt x="134" y="174"/>
                    </a:lnTo>
                    <a:lnTo>
                      <a:pt x="161" y="181"/>
                    </a:lnTo>
                    <a:lnTo>
                      <a:pt x="171" y="183"/>
                    </a:lnTo>
                    <a:lnTo>
                      <a:pt x="182" y="186"/>
                    </a:lnTo>
                    <a:lnTo>
                      <a:pt x="191" y="190"/>
                    </a:lnTo>
                    <a:lnTo>
                      <a:pt x="199" y="192"/>
                    </a:lnTo>
                    <a:lnTo>
                      <a:pt x="191" y="199"/>
                    </a:lnTo>
                    <a:lnTo>
                      <a:pt x="181" y="207"/>
                    </a:lnTo>
                    <a:lnTo>
                      <a:pt x="175" y="211"/>
                    </a:lnTo>
                    <a:lnTo>
                      <a:pt x="170" y="214"/>
                    </a:lnTo>
                    <a:lnTo>
                      <a:pt x="158" y="224"/>
                    </a:lnTo>
                    <a:lnTo>
                      <a:pt x="133" y="244"/>
                    </a:lnTo>
                    <a:lnTo>
                      <a:pt x="106" y="265"/>
                    </a:lnTo>
                    <a:lnTo>
                      <a:pt x="79" y="289"/>
                    </a:lnTo>
                    <a:lnTo>
                      <a:pt x="54" y="313"/>
                    </a:lnTo>
                    <a:lnTo>
                      <a:pt x="33" y="339"/>
                    </a:lnTo>
                    <a:lnTo>
                      <a:pt x="23" y="352"/>
                    </a:lnTo>
                    <a:lnTo>
                      <a:pt x="15" y="365"/>
                    </a:lnTo>
                    <a:lnTo>
                      <a:pt x="25" y="360"/>
                    </a:lnTo>
                    <a:lnTo>
                      <a:pt x="34" y="356"/>
                    </a:lnTo>
                    <a:lnTo>
                      <a:pt x="47" y="350"/>
                    </a:lnTo>
                    <a:lnTo>
                      <a:pt x="59" y="345"/>
                    </a:lnTo>
                    <a:lnTo>
                      <a:pt x="74" y="339"/>
                    </a:lnTo>
                    <a:lnTo>
                      <a:pt x="90" y="332"/>
                    </a:lnTo>
                    <a:lnTo>
                      <a:pt x="109" y="327"/>
                    </a:lnTo>
                    <a:lnTo>
                      <a:pt x="126" y="320"/>
                    </a:lnTo>
                    <a:lnTo>
                      <a:pt x="166" y="306"/>
                    </a:lnTo>
                    <a:lnTo>
                      <a:pt x="210" y="293"/>
                    </a:lnTo>
                    <a:lnTo>
                      <a:pt x="258" y="279"/>
                    </a:lnTo>
                    <a:lnTo>
                      <a:pt x="310" y="266"/>
                    </a:lnTo>
                    <a:lnTo>
                      <a:pt x="363" y="254"/>
                    </a:lnTo>
                    <a:lnTo>
                      <a:pt x="420" y="244"/>
                    </a:lnTo>
                    <a:lnTo>
                      <a:pt x="479" y="234"/>
                    </a:lnTo>
                    <a:lnTo>
                      <a:pt x="539" y="228"/>
                    </a:lnTo>
                    <a:lnTo>
                      <a:pt x="601" y="223"/>
                    </a:lnTo>
                    <a:lnTo>
                      <a:pt x="664" y="223"/>
                    </a:lnTo>
                    <a:lnTo>
                      <a:pt x="729" y="224"/>
                    </a:lnTo>
                    <a:lnTo>
                      <a:pt x="793" y="230"/>
                    </a:lnTo>
                    <a:lnTo>
                      <a:pt x="793" y="0"/>
                    </a:lnTo>
                    <a:lnTo>
                      <a:pt x="795" y="1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7" name="Freeform 14"/>
              <p:cNvSpPr>
                <a:spLocks/>
              </p:cNvSpPr>
              <p:nvPr/>
            </p:nvSpPr>
            <p:spPr bwMode="auto">
              <a:xfrm>
                <a:off x="2871" y="3717"/>
                <a:ext cx="826" cy="370"/>
              </a:xfrm>
              <a:custGeom>
                <a:avLst/>
                <a:gdLst>
                  <a:gd name="T0" fmla="*/ 22 w 826"/>
                  <a:gd name="T1" fmla="*/ 364 h 370"/>
                  <a:gd name="T2" fmla="*/ 67 w 826"/>
                  <a:gd name="T3" fmla="*/ 369 h 370"/>
                  <a:gd name="T4" fmla="*/ 198 w 826"/>
                  <a:gd name="T5" fmla="*/ 366 h 370"/>
                  <a:gd name="T6" fmla="*/ 315 w 826"/>
                  <a:gd name="T7" fmla="*/ 353 h 370"/>
                  <a:gd name="T8" fmla="*/ 434 w 826"/>
                  <a:gd name="T9" fmla="*/ 333 h 370"/>
                  <a:gd name="T10" fmla="*/ 551 w 826"/>
                  <a:gd name="T11" fmla="*/ 308 h 370"/>
                  <a:gd name="T12" fmla="*/ 659 w 826"/>
                  <a:gd name="T13" fmla="*/ 279 h 370"/>
                  <a:gd name="T14" fmla="*/ 730 w 826"/>
                  <a:gd name="T15" fmla="*/ 255 h 370"/>
                  <a:gd name="T16" fmla="*/ 773 w 826"/>
                  <a:gd name="T17" fmla="*/ 239 h 370"/>
                  <a:gd name="T18" fmla="*/ 809 w 826"/>
                  <a:gd name="T19" fmla="*/ 223 h 370"/>
                  <a:gd name="T20" fmla="*/ 811 w 826"/>
                  <a:gd name="T21" fmla="*/ 216 h 370"/>
                  <a:gd name="T22" fmla="*/ 763 w 826"/>
                  <a:gd name="T23" fmla="*/ 216 h 370"/>
                  <a:gd name="T24" fmla="*/ 697 w 826"/>
                  <a:gd name="T25" fmla="*/ 207 h 370"/>
                  <a:gd name="T26" fmla="*/ 650 w 826"/>
                  <a:gd name="T27" fmla="*/ 196 h 370"/>
                  <a:gd name="T28" fmla="*/ 625 w 826"/>
                  <a:gd name="T29" fmla="*/ 188 h 370"/>
                  <a:gd name="T30" fmla="*/ 606 w 826"/>
                  <a:gd name="T31" fmla="*/ 179 h 370"/>
                  <a:gd name="T32" fmla="*/ 609 w 826"/>
                  <a:gd name="T33" fmla="*/ 169 h 370"/>
                  <a:gd name="T34" fmla="*/ 629 w 826"/>
                  <a:gd name="T35" fmla="*/ 152 h 370"/>
                  <a:gd name="T36" fmla="*/ 667 w 826"/>
                  <a:gd name="T37" fmla="*/ 120 h 370"/>
                  <a:gd name="T38" fmla="*/ 755 w 826"/>
                  <a:gd name="T39" fmla="*/ 47 h 370"/>
                  <a:gd name="T40" fmla="*/ 809 w 826"/>
                  <a:gd name="T41" fmla="*/ 0 h 370"/>
                  <a:gd name="T42" fmla="*/ 789 w 826"/>
                  <a:gd name="T43" fmla="*/ 9 h 370"/>
                  <a:gd name="T44" fmla="*/ 762 w 826"/>
                  <a:gd name="T45" fmla="*/ 21 h 370"/>
                  <a:gd name="T46" fmla="*/ 731 w 826"/>
                  <a:gd name="T47" fmla="*/ 32 h 370"/>
                  <a:gd name="T48" fmla="*/ 694 w 826"/>
                  <a:gd name="T49" fmla="*/ 44 h 370"/>
                  <a:gd name="T50" fmla="*/ 653 w 826"/>
                  <a:gd name="T51" fmla="*/ 60 h 370"/>
                  <a:gd name="T52" fmla="*/ 555 w 826"/>
                  <a:gd name="T53" fmla="*/ 88 h 370"/>
                  <a:gd name="T54" fmla="*/ 445 w 826"/>
                  <a:gd name="T55" fmla="*/ 113 h 370"/>
                  <a:gd name="T56" fmla="*/ 325 w 826"/>
                  <a:gd name="T57" fmla="*/ 133 h 370"/>
                  <a:gd name="T58" fmla="*/ 197 w 826"/>
                  <a:gd name="T59" fmla="*/ 144 h 370"/>
                  <a:gd name="T60" fmla="*/ 67 w 826"/>
                  <a:gd name="T61" fmla="*/ 141 h 370"/>
                  <a:gd name="T62" fmla="*/ 1 w 826"/>
                  <a:gd name="T63" fmla="*/ 133 h 370"/>
                  <a:gd name="T64" fmla="*/ 1 w 826"/>
                  <a:gd name="T65" fmla="*/ 361 h 3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6"/>
                  <a:gd name="T100" fmla="*/ 0 h 370"/>
                  <a:gd name="T101" fmla="*/ 826 w 826"/>
                  <a:gd name="T102" fmla="*/ 370 h 3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6" h="370">
                    <a:moveTo>
                      <a:pt x="1" y="361"/>
                    </a:moveTo>
                    <a:lnTo>
                      <a:pt x="22" y="364"/>
                    </a:lnTo>
                    <a:lnTo>
                      <a:pt x="43" y="367"/>
                    </a:lnTo>
                    <a:lnTo>
                      <a:pt x="67" y="369"/>
                    </a:lnTo>
                    <a:lnTo>
                      <a:pt x="143" y="369"/>
                    </a:lnTo>
                    <a:lnTo>
                      <a:pt x="198" y="366"/>
                    </a:lnTo>
                    <a:lnTo>
                      <a:pt x="255" y="360"/>
                    </a:lnTo>
                    <a:lnTo>
                      <a:pt x="315" y="353"/>
                    </a:lnTo>
                    <a:lnTo>
                      <a:pt x="374" y="343"/>
                    </a:lnTo>
                    <a:lnTo>
                      <a:pt x="434" y="333"/>
                    </a:lnTo>
                    <a:lnTo>
                      <a:pt x="493" y="321"/>
                    </a:lnTo>
                    <a:lnTo>
                      <a:pt x="551" y="308"/>
                    </a:lnTo>
                    <a:lnTo>
                      <a:pt x="606" y="294"/>
                    </a:lnTo>
                    <a:lnTo>
                      <a:pt x="659" y="279"/>
                    </a:lnTo>
                    <a:lnTo>
                      <a:pt x="707" y="263"/>
                    </a:lnTo>
                    <a:lnTo>
                      <a:pt x="730" y="255"/>
                    </a:lnTo>
                    <a:lnTo>
                      <a:pt x="751" y="246"/>
                    </a:lnTo>
                    <a:lnTo>
                      <a:pt x="773" y="239"/>
                    </a:lnTo>
                    <a:lnTo>
                      <a:pt x="791" y="230"/>
                    </a:lnTo>
                    <a:lnTo>
                      <a:pt x="809" y="223"/>
                    </a:lnTo>
                    <a:lnTo>
                      <a:pt x="825" y="214"/>
                    </a:lnTo>
                    <a:lnTo>
                      <a:pt x="811" y="216"/>
                    </a:lnTo>
                    <a:lnTo>
                      <a:pt x="795" y="217"/>
                    </a:lnTo>
                    <a:lnTo>
                      <a:pt x="763" y="216"/>
                    </a:lnTo>
                    <a:lnTo>
                      <a:pt x="730" y="213"/>
                    </a:lnTo>
                    <a:lnTo>
                      <a:pt x="697" y="207"/>
                    </a:lnTo>
                    <a:lnTo>
                      <a:pt x="665" y="199"/>
                    </a:lnTo>
                    <a:lnTo>
                      <a:pt x="650" y="196"/>
                    </a:lnTo>
                    <a:lnTo>
                      <a:pt x="637" y="192"/>
                    </a:lnTo>
                    <a:lnTo>
                      <a:pt x="625" y="188"/>
                    </a:lnTo>
                    <a:lnTo>
                      <a:pt x="614" y="183"/>
                    </a:lnTo>
                    <a:lnTo>
                      <a:pt x="606" y="179"/>
                    </a:lnTo>
                    <a:lnTo>
                      <a:pt x="599" y="175"/>
                    </a:lnTo>
                    <a:lnTo>
                      <a:pt x="609" y="169"/>
                    </a:lnTo>
                    <a:lnTo>
                      <a:pt x="618" y="161"/>
                    </a:lnTo>
                    <a:lnTo>
                      <a:pt x="629" y="152"/>
                    </a:lnTo>
                    <a:lnTo>
                      <a:pt x="641" y="143"/>
                    </a:lnTo>
                    <a:lnTo>
                      <a:pt x="667" y="120"/>
                    </a:lnTo>
                    <a:lnTo>
                      <a:pt x="697" y="98"/>
                    </a:lnTo>
                    <a:lnTo>
                      <a:pt x="755" y="47"/>
                    </a:lnTo>
                    <a:lnTo>
                      <a:pt x="783" y="23"/>
                    </a:lnTo>
                    <a:lnTo>
                      <a:pt x="809" y="0"/>
                    </a:lnTo>
                    <a:lnTo>
                      <a:pt x="799" y="4"/>
                    </a:lnTo>
                    <a:lnTo>
                      <a:pt x="789" y="9"/>
                    </a:lnTo>
                    <a:lnTo>
                      <a:pt x="777" y="15"/>
                    </a:lnTo>
                    <a:lnTo>
                      <a:pt x="762" y="21"/>
                    </a:lnTo>
                    <a:lnTo>
                      <a:pt x="747" y="26"/>
                    </a:lnTo>
                    <a:lnTo>
                      <a:pt x="731" y="32"/>
                    </a:lnTo>
                    <a:lnTo>
                      <a:pt x="713" y="39"/>
                    </a:lnTo>
                    <a:lnTo>
                      <a:pt x="694" y="44"/>
                    </a:lnTo>
                    <a:lnTo>
                      <a:pt x="674" y="53"/>
                    </a:lnTo>
                    <a:lnTo>
                      <a:pt x="653" y="60"/>
                    </a:lnTo>
                    <a:lnTo>
                      <a:pt x="606" y="74"/>
                    </a:lnTo>
                    <a:lnTo>
                      <a:pt x="555" y="88"/>
                    </a:lnTo>
                    <a:lnTo>
                      <a:pt x="502" y="102"/>
                    </a:lnTo>
                    <a:lnTo>
                      <a:pt x="445" y="113"/>
                    </a:lnTo>
                    <a:lnTo>
                      <a:pt x="386" y="124"/>
                    </a:lnTo>
                    <a:lnTo>
                      <a:pt x="325" y="133"/>
                    </a:lnTo>
                    <a:lnTo>
                      <a:pt x="261" y="140"/>
                    </a:lnTo>
                    <a:lnTo>
                      <a:pt x="197" y="144"/>
                    </a:lnTo>
                    <a:lnTo>
                      <a:pt x="131" y="144"/>
                    </a:lnTo>
                    <a:lnTo>
                      <a:pt x="67" y="141"/>
                    </a:lnTo>
                    <a:lnTo>
                      <a:pt x="2" y="136"/>
                    </a:lnTo>
                    <a:lnTo>
                      <a:pt x="1" y="133"/>
                    </a:lnTo>
                    <a:lnTo>
                      <a:pt x="0" y="361"/>
                    </a:lnTo>
                    <a:lnTo>
                      <a:pt x="1" y="361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8" name="Freeform 15"/>
              <p:cNvSpPr>
                <a:spLocks/>
              </p:cNvSpPr>
              <p:nvPr/>
            </p:nvSpPr>
            <p:spPr bwMode="auto">
              <a:xfrm>
                <a:off x="1700" y="3818"/>
                <a:ext cx="227" cy="92"/>
              </a:xfrm>
              <a:custGeom>
                <a:avLst/>
                <a:gdLst>
                  <a:gd name="T0" fmla="*/ 0 w 227"/>
                  <a:gd name="T1" fmla="*/ 32 h 92"/>
                  <a:gd name="T2" fmla="*/ 27 w 227"/>
                  <a:gd name="T3" fmla="*/ 46 h 92"/>
                  <a:gd name="T4" fmla="*/ 55 w 227"/>
                  <a:gd name="T5" fmla="*/ 58 h 92"/>
                  <a:gd name="T6" fmla="*/ 85 w 227"/>
                  <a:gd name="T7" fmla="*/ 68 h 92"/>
                  <a:gd name="T8" fmla="*/ 113 w 227"/>
                  <a:gd name="T9" fmla="*/ 77 h 92"/>
                  <a:gd name="T10" fmla="*/ 140 w 227"/>
                  <a:gd name="T11" fmla="*/ 84 h 92"/>
                  <a:gd name="T12" fmla="*/ 168 w 227"/>
                  <a:gd name="T13" fmla="*/ 86 h 92"/>
                  <a:gd name="T14" fmla="*/ 198 w 227"/>
                  <a:gd name="T15" fmla="*/ 91 h 92"/>
                  <a:gd name="T16" fmla="*/ 226 w 227"/>
                  <a:gd name="T17" fmla="*/ 91 h 92"/>
                  <a:gd name="T18" fmla="*/ 226 w 227"/>
                  <a:gd name="T19" fmla="*/ 0 h 92"/>
                  <a:gd name="T20" fmla="*/ 192 w 227"/>
                  <a:gd name="T21" fmla="*/ 1 h 92"/>
                  <a:gd name="T22" fmla="*/ 162 w 227"/>
                  <a:gd name="T23" fmla="*/ 1 h 92"/>
                  <a:gd name="T24" fmla="*/ 131 w 227"/>
                  <a:gd name="T25" fmla="*/ 4 h 92"/>
                  <a:gd name="T26" fmla="*/ 102 w 227"/>
                  <a:gd name="T27" fmla="*/ 8 h 92"/>
                  <a:gd name="T28" fmla="*/ 75 w 227"/>
                  <a:gd name="T29" fmla="*/ 12 h 92"/>
                  <a:gd name="T30" fmla="*/ 49 w 227"/>
                  <a:gd name="T31" fmla="*/ 18 h 92"/>
                  <a:gd name="T32" fmla="*/ 23 w 227"/>
                  <a:gd name="T33" fmla="*/ 25 h 92"/>
                  <a:gd name="T34" fmla="*/ 0 w 227"/>
                  <a:gd name="T35" fmla="*/ 32 h 92"/>
                  <a:gd name="T36" fmla="*/ 0 w 227"/>
                  <a:gd name="T37" fmla="*/ 30 h 92"/>
                  <a:gd name="T38" fmla="*/ 0 w 227"/>
                  <a:gd name="T39" fmla="*/ 32 h 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7"/>
                  <a:gd name="T61" fmla="*/ 0 h 92"/>
                  <a:gd name="T62" fmla="*/ 227 w 227"/>
                  <a:gd name="T63" fmla="*/ 92 h 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7" h="92">
                    <a:moveTo>
                      <a:pt x="0" y="32"/>
                    </a:moveTo>
                    <a:lnTo>
                      <a:pt x="27" y="46"/>
                    </a:lnTo>
                    <a:lnTo>
                      <a:pt x="55" y="58"/>
                    </a:lnTo>
                    <a:lnTo>
                      <a:pt x="85" y="68"/>
                    </a:lnTo>
                    <a:lnTo>
                      <a:pt x="113" y="77"/>
                    </a:lnTo>
                    <a:lnTo>
                      <a:pt x="140" y="84"/>
                    </a:lnTo>
                    <a:lnTo>
                      <a:pt x="168" y="86"/>
                    </a:lnTo>
                    <a:lnTo>
                      <a:pt x="198" y="91"/>
                    </a:lnTo>
                    <a:lnTo>
                      <a:pt x="226" y="91"/>
                    </a:lnTo>
                    <a:lnTo>
                      <a:pt x="226" y="0"/>
                    </a:lnTo>
                    <a:lnTo>
                      <a:pt x="192" y="1"/>
                    </a:lnTo>
                    <a:lnTo>
                      <a:pt x="162" y="1"/>
                    </a:lnTo>
                    <a:lnTo>
                      <a:pt x="131" y="4"/>
                    </a:lnTo>
                    <a:lnTo>
                      <a:pt x="102" y="8"/>
                    </a:lnTo>
                    <a:lnTo>
                      <a:pt x="75" y="12"/>
                    </a:lnTo>
                    <a:lnTo>
                      <a:pt x="49" y="18"/>
                    </a:lnTo>
                    <a:lnTo>
                      <a:pt x="23" y="2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auto">
              <a:xfrm>
                <a:off x="1693" y="3811"/>
                <a:ext cx="239" cy="106"/>
              </a:xfrm>
              <a:custGeom>
                <a:avLst/>
                <a:gdLst>
                  <a:gd name="T0" fmla="*/ 0 w 239"/>
                  <a:gd name="T1" fmla="*/ 42 h 106"/>
                  <a:gd name="T2" fmla="*/ 1 w 239"/>
                  <a:gd name="T3" fmla="*/ 44 h 106"/>
                  <a:gd name="T4" fmla="*/ 3 w 239"/>
                  <a:gd name="T5" fmla="*/ 44 h 106"/>
                  <a:gd name="T6" fmla="*/ 61 w 239"/>
                  <a:gd name="T7" fmla="*/ 71 h 106"/>
                  <a:gd name="T8" fmla="*/ 89 w 239"/>
                  <a:gd name="T9" fmla="*/ 82 h 106"/>
                  <a:gd name="T10" fmla="*/ 118 w 239"/>
                  <a:gd name="T11" fmla="*/ 91 h 106"/>
                  <a:gd name="T12" fmla="*/ 147 w 239"/>
                  <a:gd name="T13" fmla="*/ 96 h 106"/>
                  <a:gd name="T14" fmla="*/ 203 w 239"/>
                  <a:gd name="T15" fmla="*/ 103 h 106"/>
                  <a:gd name="T16" fmla="*/ 232 w 239"/>
                  <a:gd name="T17" fmla="*/ 105 h 106"/>
                  <a:gd name="T18" fmla="*/ 235 w 239"/>
                  <a:gd name="T19" fmla="*/ 103 h 106"/>
                  <a:gd name="T20" fmla="*/ 238 w 239"/>
                  <a:gd name="T21" fmla="*/ 102 h 106"/>
                  <a:gd name="T22" fmla="*/ 238 w 239"/>
                  <a:gd name="T23" fmla="*/ 5 h 106"/>
                  <a:gd name="T24" fmla="*/ 236 w 239"/>
                  <a:gd name="T25" fmla="*/ 2 h 106"/>
                  <a:gd name="T26" fmla="*/ 234 w 239"/>
                  <a:gd name="T27" fmla="*/ 0 h 106"/>
                  <a:gd name="T28" fmla="*/ 199 w 239"/>
                  <a:gd name="T29" fmla="*/ 1 h 106"/>
                  <a:gd name="T30" fmla="*/ 167 w 239"/>
                  <a:gd name="T31" fmla="*/ 2 h 106"/>
                  <a:gd name="T32" fmla="*/ 109 w 239"/>
                  <a:gd name="T33" fmla="*/ 8 h 106"/>
                  <a:gd name="T34" fmla="*/ 81 w 239"/>
                  <a:gd name="T35" fmla="*/ 14 h 106"/>
                  <a:gd name="T36" fmla="*/ 29 w 239"/>
                  <a:gd name="T37" fmla="*/ 25 h 106"/>
                  <a:gd name="T38" fmla="*/ 13 w 239"/>
                  <a:gd name="T39" fmla="*/ 39 h 106"/>
                  <a:gd name="T40" fmla="*/ 0 w 239"/>
                  <a:gd name="T41" fmla="*/ 37 h 106"/>
                  <a:gd name="T42" fmla="*/ 13 w 239"/>
                  <a:gd name="T43" fmla="*/ 39 h 106"/>
                  <a:gd name="T44" fmla="*/ 13 w 239"/>
                  <a:gd name="T45" fmla="*/ 36 h 106"/>
                  <a:gd name="T46" fmla="*/ 10 w 239"/>
                  <a:gd name="T47" fmla="*/ 33 h 106"/>
                  <a:gd name="T48" fmla="*/ 7 w 239"/>
                  <a:gd name="T49" fmla="*/ 32 h 106"/>
                  <a:gd name="T50" fmla="*/ 3 w 239"/>
                  <a:gd name="T51" fmla="*/ 32 h 106"/>
                  <a:gd name="T52" fmla="*/ 1 w 239"/>
                  <a:gd name="T53" fmla="*/ 35 h 106"/>
                  <a:gd name="T54" fmla="*/ 0 w 239"/>
                  <a:gd name="T55" fmla="*/ 42 h 106"/>
                  <a:gd name="T56" fmla="*/ 3 w 239"/>
                  <a:gd name="T57" fmla="*/ 44 h 106"/>
                  <a:gd name="T58" fmla="*/ 7 w 239"/>
                  <a:gd name="T59" fmla="*/ 46 h 106"/>
                  <a:gd name="T60" fmla="*/ 57 w 239"/>
                  <a:gd name="T61" fmla="*/ 32 h 106"/>
                  <a:gd name="T62" fmla="*/ 82 w 239"/>
                  <a:gd name="T63" fmla="*/ 26 h 106"/>
                  <a:gd name="T64" fmla="*/ 139 w 239"/>
                  <a:gd name="T65" fmla="*/ 18 h 106"/>
                  <a:gd name="T66" fmla="*/ 168 w 239"/>
                  <a:gd name="T67" fmla="*/ 15 h 106"/>
                  <a:gd name="T68" fmla="*/ 232 w 239"/>
                  <a:gd name="T69" fmla="*/ 14 h 106"/>
                  <a:gd name="T70" fmla="*/ 226 w 239"/>
                  <a:gd name="T71" fmla="*/ 98 h 106"/>
                  <a:gd name="T72" fmla="*/ 204 w 239"/>
                  <a:gd name="T73" fmla="*/ 91 h 106"/>
                  <a:gd name="T74" fmla="*/ 176 w 239"/>
                  <a:gd name="T75" fmla="*/ 88 h 106"/>
                  <a:gd name="T76" fmla="*/ 148 w 239"/>
                  <a:gd name="T77" fmla="*/ 84 h 106"/>
                  <a:gd name="T78" fmla="*/ 93 w 239"/>
                  <a:gd name="T79" fmla="*/ 70 h 106"/>
                  <a:gd name="T80" fmla="*/ 65 w 239"/>
                  <a:gd name="T81" fmla="*/ 58 h 106"/>
                  <a:gd name="T82" fmla="*/ 37 w 239"/>
                  <a:gd name="T83" fmla="*/ 47 h 106"/>
                  <a:gd name="T84" fmla="*/ 13 w 239"/>
                  <a:gd name="T85" fmla="*/ 39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9"/>
                  <a:gd name="T130" fmla="*/ 0 h 106"/>
                  <a:gd name="T131" fmla="*/ 239 w 239"/>
                  <a:gd name="T132" fmla="*/ 106 h 1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9" h="106">
                    <a:moveTo>
                      <a:pt x="0" y="39"/>
                    </a:moveTo>
                    <a:lnTo>
                      <a:pt x="0" y="42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3" y="44"/>
                    </a:lnTo>
                    <a:lnTo>
                      <a:pt x="31" y="58"/>
                    </a:lnTo>
                    <a:lnTo>
                      <a:pt x="61" y="71"/>
                    </a:lnTo>
                    <a:lnTo>
                      <a:pt x="89" y="82"/>
                    </a:lnTo>
                    <a:lnTo>
                      <a:pt x="118" y="91"/>
                    </a:lnTo>
                    <a:lnTo>
                      <a:pt x="146" y="96"/>
                    </a:lnTo>
                    <a:lnTo>
                      <a:pt x="147" y="96"/>
                    </a:lnTo>
                    <a:lnTo>
                      <a:pt x="175" y="100"/>
                    </a:lnTo>
                    <a:lnTo>
                      <a:pt x="203" y="103"/>
                    </a:lnTo>
                    <a:lnTo>
                      <a:pt x="204" y="103"/>
                    </a:lnTo>
                    <a:lnTo>
                      <a:pt x="232" y="105"/>
                    </a:lnTo>
                    <a:lnTo>
                      <a:pt x="234" y="105"/>
                    </a:lnTo>
                    <a:lnTo>
                      <a:pt x="235" y="103"/>
                    </a:lnTo>
                    <a:lnTo>
                      <a:pt x="236" y="103"/>
                    </a:lnTo>
                    <a:lnTo>
                      <a:pt x="238" y="102"/>
                    </a:lnTo>
                    <a:lnTo>
                      <a:pt x="238" y="99"/>
                    </a:lnTo>
                    <a:lnTo>
                      <a:pt x="238" y="5"/>
                    </a:lnTo>
                    <a:lnTo>
                      <a:pt x="238" y="4"/>
                    </a:lnTo>
                    <a:lnTo>
                      <a:pt x="236" y="2"/>
                    </a:lnTo>
                    <a:lnTo>
                      <a:pt x="235" y="1"/>
                    </a:lnTo>
                    <a:lnTo>
                      <a:pt x="234" y="0"/>
                    </a:lnTo>
                    <a:lnTo>
                      <a:pt x="232" y="0"/>
                    </a:lnTo>
                    <a:lnTo>
                      <a:pt x="199" y="1"/>
                    </a:lnTo>
                    <a:lnTo>
                      <a:pt x="168" y="2"/>
                    </a:lnTo>
                    <a:lnTo>
                      <a:pt x="167" y="2"/>
                    </a:lnTo>
                    <a:lnTo>
                      <a:pt x="138" y="5"/>
                    </a:lnTo>
                    <a:lnTo>
                      <a:pt x="109" y="8"/>
                    </a:lnTo>
                    <a:lnTo>
                      <a:pt x="81" y="14"/>
                    </a:lnTo>
                    <a:lnTo>
                      <a:pt x="54" y="19"/>
                    </a:lnTo>
                    <a:lnTo>
                      <a:pt x="29" y="25"/>
                    </a:lnTo>
                    <a:lnTo>
                      <a:pt x="5" y="33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3"/>
                    </a:lnTo>
                    <a:lnTo>
                      <a:pt x="3" y="44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31" y="37"/>
                    </a:lnTo>
                    <a:lnTo>
                      <a:pt x="57" y="32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110" y="21"/>
                    </a:lnTo>
                    <a:lnTo>
                      <a:pt x="139" y="18"/>
                    </a:lnTo>
                    <a:lnTo>
                      <a:pt x="168" y="15"/>
                    </a:lnTo>
                    <a:lnTo>
                      <a:pt x="199" y="14"/>
                    </a:lnTo>
                    <a:lnTo>
                      <a:pt x="232" y="14"/>
                    </a:lnTo>
                    <a:lnTo>
                      <a:pt x="226" y="7"/>
                    </a:lnTo>
                    <a:lnTo>
                      <a:pt x="226" y="98"/>
                    </a:lnTo>
                    <a:lnTo>
                      <a:pt x="232" y="92"/>
                    </a:lnTo>
                    <a:lnTo>
                      <a:pt x="204" y="91"/>
                    </a:lnTo>
                    <a:lnTo>
                      <a:pt x="176" y="88"/>
                    </a:lnTo>
                    <a:lnTo>
                      <a:pt x="148" y="84"/>
                    </a:lnTo>
                    <a:lnTo>
                      <a:pt x="120" y="77"/>
                    </a:lnTo>
                    <a:lnTo>
                      <a:pt x="93" y="70"/>
                    </a:lnTo>
                    <a:lnTo>
                      <a:pt x="65" y="58"/>
                    </a:lnTo>
                    <a:lnTo>
                      <a:pt x="65" y="60"/>
                    </a:lnTo>
                    <a:lnTo>
                      <a:pt x="37" y="47"/>
                    </a:lnTo>
                    <a:lnTo>
                      <a:pt x="9" y="33"/>
                    </a:lnTo>
                    <a:lnTo>
                      <a:pt x="13" y="39"/>
                    </a:lnTo>
                    <a:lnTo>
                      <a:pt x="0" y="39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auto">
              <a:xfrm>
                <a:off x="2871" y="4002"/>
                <a:ext cx="229" cy="82"/>
              </a:xfrm>
              <a:custGeom>
                <a:avLst/>
                <a:gdLst>
                  <a:gd name="T0" fmla="*/ 228 w 229"/>
                  <a:gd name="T1" fmla="*/ 53 h 82"/>
                  <a:gd name="T2" fmla="*/ 202 w 229"/>
                  <a:gd name="T3" fmla="*/ 41 h 82"/>
                  <a:gd name="T4" fmla="*/ 175 w 229"/>
                  <a:gd name="T5" fmla="*/ 30 h 82"/>
                  <a:gd name="T6" fmla="*/ 147 w 229"/>
                  <a:gd name="T7" fmla="*/ 22 h 82"/>
                  <a:gd name="T8" fmla="*/ 120 w 229"/>
                  <a:gd name="T9" fmla="*/ 15 h 82"/>
                  <a:gd name="T10" fmla="*/ 91 w 229"/>
                  <a:gd name="T11" fmla="*/ 9 h 82"/>
                  <a:gd name="T12" fmla="*/ 61 w 229"/>
                  <a:gd name="T13" fmla="*/ 5 h 82"/>
                  <a:gd name="T14" fmla="*/ 32 w 229"/>
                  <a:gd name="T15" fmla="*/ 2 h 82"/>
                  <a:gd name="T16" fmla="*/ 1 w 229"/>
                  <a:gd name="T17" fmla="*/ 1 h 82"/>
                  <a:gd name="T18" fmla="*/ 0 w 229"/>
                  <a:gd name="T19" fmla="*/ 0 h 82"/>
                  <a:gd name="T20" fmla="*/ 0 w 229"/>
                  <a:gd name="T21" fmla="*/ 78 h 82"/>
                  <a:gd name="T22" fmla="*/ 1 w 229"/>
                  <a:gd name="T23" fmla="*/ 81 h 82"/>
                  <a:gd name="T24" fmla="*/ 37 w 229"/>
                  <a:gd name="T25" fmla="*/ 78 h 82"/>
                  <a:gd name="T26" fmla="*/ 72 w 229"/>
                  <a:gd name="T27" fmla="*/ 76 h 82"/>
                  <a:gd name="T28" fmla="*/ 104 w 229"/>
                  <a:gd name="T29" fmla="*/ 72 h 82"/>
                  <a:gd name="T30" fmla="*/ 134 w 229"/>
                  <a:gd name="T31" fmla="*/ 69 h 82"/>
                  <a:gd name="T32" fmla="*/ 160 w 229"/>
                  <a:gd name="T33" fmla="*/ 67 h 82"/>
                  <a:gd name="T34" fmla="*/ 185 w 229"/>
                  <a:gd name="T35" fmla="*/ 62 h 82"/>
                  <a:gd name="T36" fmla="*/ 207 w 229"/>
                  <a:gd name="T37" fmla="*/ 58 h 82"/>
                  <a:gd name="T38" fmla="*/ 228 w 229"/>
                  <a:gd name="T39" fmla="*/ 53 h 82"/>
                  <a:gd name="T40" fmla="*/ 226 w 229"/>
                  <a:gd name="T41" fmla="*/ 53 h 82"/>
                  <a:gd name="T42" fmla="*/ 228 w 229"/>
                  <a:gd name="T43" fmla="*/ 53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9"/>
                  <a:gd name="T67" fmla="*/ 0 h 82"/>
                  <a:gd name="T68" fmla="*/ 229 w 229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9" h="82">
                    <a:moveTo>
                      <a:pt x="228" y="53"/>
                    </a:moveTo>
                    <a:lnTo>
                      <a:pt x="202" y="41"/>
                    </a:lnTo>
                    <a:lnTo>
                      <a:pt x="175" y="30"/>
                    </a:lnTo>
                    <a:lnTo>
                      <a:pt x="147" y="22"/>
                    </a:lnTo>
                    <a:lnTo>
                      <a:pt x="120" y="15"/>
                    </a:lnTo>
                    <a:lnTo>
                      <a:pt x="91" y="9"/>
                    </a:lnTo>
                    <a:lnTo>
                      <a:pt x="61" y="5"/>
                    </a:lnTo>
                    <a:lnTo>
                      <a:pt x="3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37" y="78"/>
                    </a:lnTo>
                    <a:lnTo>
                      <a:pt x="72" y="76"/>
                    </a:lnTo>
                    <a:lnTo>
                      <a:pt x="104" y="72"/>
                    </a:lnTo>
                    <a:lnTo>
                      <a:pt x="134" y="69"/>
                    </a:lnTo>
                    <a:lnTo>
                      <a:pt x="160" y="67"/>
                    </a:lnTo>
                    <a:lnTo>
                      <a:pt x="185" y="62"/>
                    </a:lnTo>
                    <a:lnTo>
                      <a:pt x="207" y="58"/>
                    </a:lnTo>
                    <a:lnTo>
                      <a:pt x="228" y="53"/>
                    </a:lnTo>
                    <a:lnTo>
                      <a:pt x="226" y="53"/>
                    </a:lnTo>
                    <a:lnTo>
                      <a:pt x="228" y="5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1" name="Freeform 18"/>
              <p:cNvSpPr>
                <a:spLocks/>
              </p:cNvSpPr>
              <p:nvPr/>
            </p:nvSpPr>
            <p:spPr bwMode="auto">
              <a:xfrm>
                <a:off x="2866" y="3996"/>
                <a:ext cx="240" cy="94"/>
              </a:xfrm>
              <a:custGeom>
                <a:avLst/>
                <a:gdLst>
                  <a:gd name="T0" fmla="*/ 233 w 240"/>
                  <a:gd name="T1" fmla="*/ 66 h 94"/>
                  <a:gd name="T2" fmla="*/ 237 w 240"/>
                  <a:gd name="T3" fmla="*/ 64 h 94"/>
                  <a:gd name="T4" fmla="*/ 239 w 240"/>
                  <a:gd name="T5" fmla="*/ 60 h 94"/>
                  <a:gd name="T6" fmla="*/ 237 w 240"/>
                  <a:gd name="T7" fmla="*/ 56 h 94"/>
                  <a:gd name="T8" fmla="*/ 235 w 240"/>
                  <a:gd name="T9" fmla="*/ 53 h 94"/>
                  <a:gd name="T10" fmla="*/ 208 w 240"/>
                  <a:gd name="T11" fmla="*/ 40 h 94"/>
                  <a:gd name="T12" fmla="*/ 181 w 240"/>
                  <a:gd name="T13" fmla="*/ 29 h 94"/>
                  <a:gd name="T14" fmla="*/ 127 w 240"/>
                  <a:gd name="T15" fmla="*/ 14 h 94"/>
                  <a:gd name="T16" fmla="*/ 96 w 240"/>
                  <a:gd name="T17" fmla="*/ 8 h 94"/>
                  <a:gd name="T18" fmla="*/ 38 w 240"/>
                  <a:gd name="T19" fmla="*/ 1 h 94"/>
                  <a:gd name="T20" fmla="*/ 7 w 240"/>
                  <a:gd name="T21" fmla="*/ 1 h 94"/>
                  <a:gd name="T22" fmla="*/ 10 w 240"/>
                  <a:gd name="T23" fmla="*/ 1 h 94"/>
                  <a:gd name="T24" fmla="*/ 7 w 240"/>
                  <a:gd name="T25" fmla="*/ 0 h 94"/>
                  <a:gd name="T26" fmla="*/ 2 w 240"/>
                  <a:gd name="T27" fmla="*/ 0 h 94"/>
                  <a:gd name="T28" fmla="*/ 1 w 240"/>
                  <a:gd name="T29" fmla="*/ 2 h 94"/>
                  <a:gd name="T30" fmla="*/ 0 w 240"/>
                  <a:gd name="T31" fmla="*/ 87 h 94"/>
                  <a:gd name="T32" fmla="*/ 1 w 240"/>
                  <a:gd name="T33" fmla="*/ 90 h 94"/>
                  <a:gd name="T34" fmla="*/ 3 w 240"/>
                  <a:gd name="T35" fmla="*/ 93 h 94"/>
                  <a:gd name="T36" fmla="*/ 7 w 240"/>
                  <a:gd name="T37" fmla="*/ 93 h 94"/>
                  <a:gd name="T38" fmla="*/ 45 w 240"/>
                  <a:gd name="T39" fmla="*/ 91 h 94"/>
                  <a:gd name="T40" fmla="*/ 110 w 240"/>
                  <a:gd name="T41" fmla="*/ 85 h 94"/>
                  <a:gd name="T42" fmla="*/ 167 w 240"/>
                  <a:gd name="T43" fmla="*/ 78 h 94"/>
                  <a:gd name="T44" fmla="*/ 192 w 240"/>
                  <a:gd name="T45" fmla="*/ 76 h 94"/>
                  <a:gd name="T46" fmla="*/ 233 w 240"/>
                  <a:gd name="T47" fmla="*/ 66 h 94"/>
                  <a:gd name="T48" fmla="*/ 237 w 240"/>
                  <a:gd name="T49" fmla="*/ 62 h 94"/>
                  <a:gd name="T50" fmla="*/ 239 w 240"/>
                  <a:gd name="T51" fmla="*/ 57 h 94"/>
                  <a:gd name="T52" fmla="*/ 235 w 240"/>
                  <a:gd name="T53" fmla="*/ 53 h 94"/>
                  <a:gd name="T54" fmla="*/ 231 w 240"/>
                  <a:gd name="T55" fmla="*/ 53 h 94"/>
                  <a:gd name="T56" fmla="*/ 232 w 240"/>
                  <a:gd name="T57" fmla="*/ 66 h 94"/>
                  <a:gd name="T58" fmla="*/ 231 w 240"/>
                  <a:gd name="T59" fmla="*/ 53 h 94"/>
                  <a:gd name="T60" fmla="*/ 228 w 240"/>
                  <a:gd name="T61" fmla="*/ 53 h 94"/>
                  <a:gd name="T62" fmla="*/ 225 w 240"/>
                  <a:gd name="T63" fmla="*/ 56 h 94"/>
                  <a:gd name="T64" fmla="*/ 224 w 240"/>
                  <a:gd name="T65" fmla="*/ 60 h 94"/>
                  <a:gd name="T66" fmla="*/ 225 w 240"/>
                  <a:gd name="T67" fmla="*/ 64 h 94"/>
                  <a:gd name="T68" fmla="*/ 229 w 240"/>
                  <a:gd name="T69" fmla="*/ 66 h 94"/>
                  <a:gd name="T70" fmla="*/ 231 w 240"/>
                  <a:gd name="T71" fmla="*/ 53 h 94"/>
                  <a:gd name="T72" fmla="*/ 188 w 240"/>
                  <a:gd name="T73" fmla="*/ 62 h 94"/>
                  <a:gd name="T74" fmla="*/ 165 w 240"/>
                  <a:gd name="T75" fmla="*/ 66 h 94"/>
                  <a:gd name="T76" fmla="*/ 108 w 240"/>
                  <a:gd name="T77" fmla="*/ 73 h 94"/>
                  <a:gd name="T78" fmla="*/ 43 w 240"/>
                  <a:gd name="T79" fmla="*/ 78 h 94"/>
                  <a:gd name="T80" fmla="*/ 7 w 240"/>
                  <a:gd name="T81" fmla="*/ 80 h 94"/>
                  <a:gd name="T82" fmla="*/ 10 w 240"/>
                  <a:gd name="T83" fmla="*/ 80 h 94"/>
                  <a:gd name="T84" fmla="*/ 11 w 240"/>
                  <a:gd name="T85" fmla="*/ 5 h 94"/>
                  <a:gd name="T86" fmla="*/ 2 w 240"/>
                  <a:gd name="T87" fmla="*/ 12 h 94"/>
                  <a:gd name="T88" fmla="*/ 6 w 240"/>
                  <a:gd name="T89" fmla="*/ 14 h 94"/>
                  <a:gd name="T90" fmla="*/ 38 w 240"/>
                  <a:gd name="T91" fmla="*/ 15 h 94"/>
                  <a:gd name="T92" fmla="*/ 66 w 240"/>
                  <a:gd name="T93" fmla="*/ 16 h 94"/>
                  <a:gd name="T94" fmla="*/ 124 w 240"/>
                  <a:gd name="T95" fmla="*/ 26 h 94"/>
                  <a:gd name="T96" fmla="*/ 151 w 240"/>
                  <a:gd name="T97" fmla="*/ 33 h 94"/>
                  <a:gd name="T98" fmla="*/ 177 w 240"/>
                  <a:gd name="T99" fmla="*/ 42 h 94"/>
                  <a:gd name="T100" fmla="*/ 229 w 240"/>
                  <a:gd name="T101" fmla="*/ 64 h 94"/>
                  <a:gd name="T102" fmla="*/ 232 w 240"/>
                  <a:gd name="T103" fmla="*/ 66 h 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0"/>
                  <a:gd name="T157" fmla="*/ 0 h 94"/>
                  <a:gd name="T158" fmla="*/ 240 w 240"/>
                  <a:gd name="T159" fmla="*/ 94 h 9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0" h="94">
                    <a:moveTo>
                      <a:pt x="232" y="66"/>
                    </a:moveTo>
                    <a:lnTo>
                      <a:pt x="233" y="66"/>
                    </a:lnTo>
                    <a:lnTo>
                      <a:pt x="235" y="64"/>
                    </a:lnTo>
                    <a:lnTo>
                      <a:pt x="237" y="64"/>
                    </a:lnTo>
                    <a:lnTo>
                      <a:pt x="237" y="62"/>
                    </a:lnTo>
                    <a:lnTo>
                      <a:pt x="239" y="60"/>
                    </a:lnTo>
                    <a:lnTo>
                      <a:pt x="239" y="57"/>
                    </a:lnTo>
                    <a:lnTo>
                      <a:pt x="237" y="56"/>
                    </a:lnTo>
                    <a:lnTo>
                      <a:pt x="237" y="54"/>
                    </a:lnTo>
                    <a:lnTo>
                      <a:pt x="235" y="53"/>
                    </a:lnTo>
                    <a:lnTo>
                      <a:pt x="208" y="40"/>
                    </a:lnTo>
                    <a:lnTo>
                      <a:pt x="183" y="31"/>
                    </a:lnTo>
                    <a:lnTo>
                      <a:pt x="181" y="29"/>
                    </a:lnTo>
                    <a:lnTo>
                      <a:pt x="155" y="21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96" y="8"/>
                    </a:lnTo>
                    <a:lnTo>
                      <a:pt x="69" y="4"/>
                    </a:lnTo>
                    <a:lnTo>
                      <a:pt x="38" y="1"/>
                    </a:lnTo>
                    <a:lnTo>
                      <a:pt x="7" y="1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7"/>
                    </a:lnTo>
                    <a:lnTo>
                      <a:pt x="1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3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43" y="91"/>
                    </a:lnTo>
                    <a:lnTo>
                      <a:pt x="45" y="91"/>
                    </a:lnTo>
                    <a:lnTo>
                      <a:pt x="79" y="88"/>
                    </a:lnTo>
                    <a:lnTo>
                      <a:pt x="110" y="85"/>
                    </a:lnTo>
                    <a:lnTo>
                      <a:pt x="140" y="83"/>
                    </a:lnTo>
                    <a:lnTo>
                      <a:pt x="167" y="78"/>
                    </a:lnTo>
                    <a:lnTo>
                      <a:pt x="191" y="76"/>
                    </a:lnTo>
                    <a:lnTo>
                      <a:pt x="192" y="76"/>
                    </a:lnTo>
                    <a:lnTo>
                      <a:pt x="213" y="70"/>
                    </a:lnTo>
                    <a:lnTo>
                      <a:pt x="233" y="66"/>
                    </a:lnTo>
                    <a:lnTo>
                      <a:pt x="235" y="64"/>
                    </a:lnTo>
                    <a:lnTo>
                      <a:pt x="237" y="62"/>
                    </a:lnTo>
                    <a:lnTo>
                      <a:pt x="239" y="60"/>
                    </a:lnTo>
                    <a:lnTo>
                      <a:pt x="239" y="57"/>
                    </a:lnTo>
                    <a:lnTo>
                      <a:pt x="237" y="56"/>
                    </a:lnTo>
                    <a:lnTo>
                      <a:pt x="235" y="53"/>
                    </a:lnTo>
                    <a:lnTo>
                      <a:pt x="233" y="53"/>
                    </a:lnTo>
                    <a:lnTo>
                      <a:pt x="231" y="53"/>
                    </a:lnTo>
                    <a:lnTo>
                      <a:pt x="231" y="66"/>
                    </a:lnTo>
                    <a:lnTo>
                      <a:pt x="232" y="66"/>
                    </a:lnTo>
                    <a:lnTo>
                      <a:pt x="232" y="53"/>
                    </a:lnTo>
                    <a:lnTo>
                      <a:pt x="231" y="53"/>
                    </a:lnTo>
                    <a:lnTo>
                      <a:pt x="229" y="53"/>
                    </a:lnTo>
                    <a:lnTo>
                      <a:pt x="228" y="53"/>
                    </a:lnTo>
                    <a:lnTo>
                      <a:pt x="225" y="54"/>
                    </a:lnTo>
                    <a:lnTo>
                      <a:pt x="225" y="56"/>
                    </a:lnTo>
                    <a:lnTo>
                      <a:pt x="224" y="57"/>
                    </a:lnTo>
                    <a:lnTo>
                      <a:pt x="224" y="60"/>
                    </a:lnTo>
                    <a:lnTo>
                      <a:pt x="225" y="62"/>
                    </a:lnTo>
                    <a:lnTo>
                      <a:pt x="225" y="64"/>
                    </a:lnTo>
                    <a:lnTo>
                      <a:pt x="228" y="64"/>
                    </a:lnTo>
                    <a:lnTo>
                      <a:pt x="229" y="66"/>
                    </a:lnTo>
                    <a:lnTo>
                      <a:pt x="232" y="66"/>
                    </a:lnTo>
                    <a:lnTo>
                      <a:pt x="231" y="53"/>
                    </a:lnTo>
                    <a:lnTo>
                      <a:pt x="211" y="57"/>
                    </a:lnTo>
                    <a:lnTo>
                      <a:pt x="188" y="62"/>
                    </a:lnTo>
                    <a:lnTo>
                      <a:pt x="189" y="62"/>
                    </a:lnTo>
                    <a:lnTo>
                      <a:pt x="165" y="66"/>
                    </a:lnTo>
                    <a:lnTo>
                      <a:pt x="138" y="70"/>
                    </a:lnTo>
                    <a:lnTo>
                      <a:pt x="108" y="73"/>
                    </a:lnTo>
                    <a:lnTo>
                      <a:pt x="78" y="76"/>
                    </a:lnTo>
                    <a:lnTo>
                      <a:pt x="43" y="78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0" y="80"/>
                    </a:lnTo>
                    <a:lnTo>
                      <a:pt x="11" y="84"/>
                    </a:lnTo>
                    <a:lnTo>
                      <a:pt x="11" y="5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66" y="16"/>
                    </a:lnTo>
                    <a:lnTo>
                      <a:pt x="95" y="21"/>
                    </a:lnTo>
                    <a:lnTo>
                      <a:pt x="124" y="26"/>
                    </a:lnTo>
                    <a:lnTo>
                      <a:pt x="151" y="33"/>
                    </a:lnTo>
                    <a:lnTo>
                      <a:pt x="179" y="43"/>
                    </a:lnTo>
                    <a:lnTo>
                      <a:pt x="177" y="42"/>
                    </a:lnTo>
                    <a:lnTo>
                      <a:pt x="204" y="53"/>
                    </a:lnTo>
                    <a:lnTo>
                      <a:pt x="229" y="64"/>
                    </a:lnTo>
                    <a:lnTo>
                      <a:pt x="232" y="53"/>
                    </a:lnTo>
                    <a:lnTo>
                      <a:pt x="232" y="66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2" name="Freeform 19"/>
              <p:cNvSpPr>
                <a:spLocks/>
              </p:cNvSpPr>
              <p:nvPr/>
            </p:nvSpPr>
            <p:spPr bwMode="auto">
              <a:xfrm>
                <a:off x="1678" y="3822"/>
                <a:ext cx="22" cy="216"/>
              </a:xfrm>
              <a:custGeom>
                <a:avLst/>
                <a:gdLst>
                  <a:gd name="T0" fmla="*/ 0 w 22"/>
                  <a:gd name="T1" fmla="*/ 0 h 216"/>
                  <a:gd name="T2" fmla="*/ 0 w 22"/>
                  <a:gd name="T3" fmla="*/ 215 h 216"/>
                  <a:gd name="T4" fmla="*/ 21 w 22"/>
                  <a:gd name="T5" fmla="*/ 215 h 216"/>
                  <a:gd name="T6" fmla="*/ 21 w 22"/>
                  <a:gd name="T7" fmla="*/ 0 h 216"/>
                  <a:gd name="T8" fmla="*/ 0 w 22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6"/>
                  <a:gd name="T17" fmla="*/ 22 w 22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6">
                    <a:moveTo>
                      <a:pt x="0" y="0"/>
                    </a:moveTo>
                    <a:lnTo>
                      <a:pt x="0" y="215"/>
                    </a:lnTo>
                    <a:lnTo>
                      <a:pt x="21" y="215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3" name="Freeform 20"/>
              <p:cNvSpPr>
                <a:spLocks/>
              </p:cNvSpPr>
              <p:nvPr/>
            </p:nvSpPr>
            <p:spPr bwMode="auto">
              <a:xfrm>
                <a:off x="1651" y="3826"/>
                <a:ext cx="23" cy="218"/>
              </a:xfrm>
              <a:custGeom>
                <a:avLst/>
                <a:gdLst>
                  <a:gd name="T0" fmla="*/ 0 w 23"/>
                  <a:gd name="T1" fmla="*/ 0 h 218"/>
                  <a:gd name="T2" fmla="*/ 0 w 23"/>
                  <a:gd name="T3" fmla="*/ 217 h 218"/>
                  <a:gd name="T4" fmla="*/ 22 w 23"/>
                  <a:gd name="T5" fmla="*/ 217 h 218"/>
                  <a:gd name="T6" fmla="*/ 22 w 23"/>
                  <a:gd name="T7" fmla="*/ 0 h 218"/>
                  <a:gd name="T8" fmla="*/ 0 w 23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8"/>
                  <a:gd name="T17" fmla="*/ 23 w 23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8">
                    <a:moveTo>
                      <a:pt x="0" y="0"/>
                    </a:moveTo>
                    <a:lnTo>
                      <a:pt x="0" y="217"/>
                    </a:lnTo>
                    <a:lnTo>
                      <a:pt x="22" y="217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4" name="Freeform 21"/>
              <p:cNvSpPr>
                <a:spLocks/>
              </p:cNvSpPr>
              <p:nvPr/>
            </p:nvSpPr>
            <p:spPr bwMode="auto">
              <a:xfrm>
                <a:off x="1704" y="3821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0 w 23"/>
                  <a:gd name="T3" fmla="*/ 27 h 28"/>
                  <a:gd name="T4" fmla="*/ 22 w 23"/>
                  <a:gd name="T5" fmla="*/ 27 h 28"/>
                  <a:gd name="T6" fmla="*/ 22 w 23"/>
                  <a:gd name="T7" fmla="*/ 0 h 28"/>
                  <a:gd name="T8" fmla="*/ 0 w 2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8"/>
                  <a:gd name="T17" fmla="*/ 23 w 2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8">
                    <a:moveTo>
                      <a:pt x="0" y="0"/>
                    </a:moveTo>
                    <a:lnTo>
                      <a:pt x="0" y="27"/>
                    </a:lnTo>
                    <a:lnTo>
                      <a:pt x="22" y="27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5" name="Freeform 22"/>
              <p:cNvSpPr>
                <a:spLocks/>
              </p:cNvSpPr>
              <p:nvPr/>
            </p:nvSpPr>
            <p:spPr bwMode="auto">
              <a:xfrm>
                <a:off x="1732" y="3818"/>
                <a:ext cx="22" cy="24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23 h 24"/>
                  <a:gd name="T4" fmla="*/ 21 w 22"/>
                  <a:gd name="T5" fmla="*/ 23 h 24"/>
                  <a:gd name="T6" fmla="*/ 21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0" y="0"/>
                    </a:moveTo>
                    <a:lnTo>
                      <a:pt x="0" y="23"/>
                    </a:lnTo>
                    <a:lnTo>
                      <a:pt x="21" y="23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6" name="Freeform 23"/>
              <p:cNvSpPr>
                <a:spLocks/>
              </p:cNvSpPr>
              <p:nvPr/>
            </p:nvSpPr>
            <p:spPr bwMode="auto">
              <a:xfrm>
                <a:off x="1758" y="3814"/>
                <a:ext cx="24" cy="2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22 h 23"/>
                  <a:gd name="T4" fmla="*/ 23 w 24"/>
                  <a:gd name="T5" fmla="*/ 22 h 23"/>
                  <a:gd name="T6" fmla="*/ 23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0" y="0"/>
                    </a:moveTo>
                    <a:lnTo>
                      <a:pt x="0" y="22"/>
                    </a:lnTo>
                    <a:lnTo>
                      <a:pt x="23" y="22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7" name="Freeform 24"/>
              <p:cNvSpPr>
                <a:spLocks/>
              </p:cNvSpPr>
              <p:nvPr/>
            </p:nvSpPr>
            <p:spPr bwMode="auto">
              <a:xfrm>
                <a:off x="1626" y="3832"/>
                <a:ext cx="22" cy="214"/>
              </a:xfrm>
              <a:custGeom>
                <a:avLst/>
                <a:gdLst>
                  <a:gd name="T0" fmla="*/ 0 w 22"/>
                  <a:gd name="T1" fmla="*/ 0 h 214"/>
                  <a:gd name="T2" fmla="*/ 0 w 22"/>
                  <a:gd name="T3" fmla="*/ 213 h 214"/>
                  <a:gd name="T4" fmla="*/ 21 w 22"/>
                  <a:gd name="T5" fmla="*/ 213 h 214"/>
                  <a:gd name="T6" fmla="*/ 21 w 22"/>
                  <a:gd name="T7" fmla="*/ 0 h 214"/>
                  <a:gd name="T8" fmla="*/ 0 w 22"/>
                  <a:gd name="T9" fmla="*/ 0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4"/>
                  <a:gd name="T17" fmla="*/ 22 w 22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4">
                    <a:moveTo>
                      <a:pt x="0" y="0"/>
                    </a:moveTo>
                    <a:lnTo>
                      <a:pt x="0" y="213"/>
                    </a:lnTo>
                    <a:lnTo>
                      <a:pt x="21" y="213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8" name="Freeform 25"/>
              <p:cNvSpPr>
                <a:spLocks/>
              </p:cNvSpPr>
              <p:nvPr/>
            </p:nvSpPr>
            <p:spPr bwMode="auto">
              <a:xfrm>
                <a:off x="1596" y="3836"/>
                <a:ext cx="22" cy="215"/>
              </a:xfrm>
              <a:custGeom>
                <a:avLst/>
                <a:gdLst>
                  <a:gd name="T0" fmla="*/ 0 w 22"/>
                  <a:gd name="T1" fmla="*/ 0 h 215"/>
                  <a:gd name="T2" fmla="*/ 0 w 22"/>
                  <a:gd name="T3" fmla="*/ 214 h 215"/>
                  <a:gd name="T4" fmla="*/ 21 w 22"/>
                  <a:gd name="T5" fmla="*/ 214 h 215"/>
                  <a:gd name="T6" fmla="*/ 21 w 22"/>
                  <a:gd name="T7" fmla="*/ 0 h 215"/>
                  <a:gd name="T8" fmla="*/ 0 w 22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5"/>
                  <a:gd name="T17" fmla="*/ 22 w 22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5">
                    <a:moveTo>
                      <a:pt x="0" y="0"/>
                    </a:moveTo>
                    <a:lnTo>
                      <a:pt x="0" y="214"/>
                    </a:lnTo>
                    <a:lnTo>
                      <a:pt x="21" y="214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9" name="Freeform 26"/>
              <p:cNvSpPr>
                <a:spLocks/>
              </p:cNvSpPr>
              <p:nvPr/>
            </p:nvSpPr>
            <p:spPr bwMode="auto">
              <a:xfrm>
                <a:off x="1569" y="3839"/>
                <a:ext cx="22" cy="214"/>
              </a:xfrm>
              <a:custGeom>
                <a:avLst/>
                <a:gdLst>
                  <a:gd name="T0" fmla="*/ 0 w 22"/>
                  <a:gd name="T1" fmla="*/ 0 h 214"/>
                  <a:gd name="T2" fmla="*/ 0 w 22"/>
                  <a:gd name="T3" fmla="*/ 213 h 214"/>
                  <a:gd name="T4" fmla="*/ 21 w 22"/>
                  <a:gd name="T5" fmla="*/ 213 h 214"/>
                  <a:gd name="T6" fmla="*/ 21 w 22"/>
                  <a:gd name="T7" fmla="*/ 0 h 214"/>
                  <a:gd name="T8" fmla="*/ 0 w 22"/>
                  <a:gd name="T9" fmla="*/ 0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4"/>
                  <a:gd name="T17" fmla="*/ 22 w 22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4">
                    <a:moveTo>
                      <a:pt x="0" y="0"/>
                    </a:moveTo>
                    <a:lnTo>
                      <a:pt x="0" y="213"/>
                    </a:lnTo>
                    <a:lnTo>
                      <a:pt x="21" y="213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0" name="Freeform 27"/>
              <p:cNvSpPr>
                <a:spLocks/>
              </p:cNvSpPr>
              <p:nvPr/>
            </p:nvSpPr>
            <p:spPr bwMode="auto">
              <a:xfrm>
                <a:off x="1539" y="3843"/>
                <a:ext cx="22" cy="216"/>
              </a:xfrm>
              <a:custGeom>
                <a:avLst/>
                <a:gdLst>
                  <a:gd name="T0" fmla="*/ 0 w 22"/>
                  <a:gd name="T1" fmla="*/ 0 h 216"/>
                  <a:gd name="T2" fmla="*/ 0 w 22"/>
                  <a:gd name="T3" fmla="*/ 215 h 216"/>
                  <a:gd name="T4" fmla="*/ 21 w 22"/>
                  <a:gd name="T5" fmla="*/ 215 h 216"/>
                  <a:gd name="T6" fmla="*/ 21 w 22"/>
                  <a:gd name="T7" fmla="*/ 0 h 216"/>
                  <a:gd name="T8" fmla="*/ 0 w 22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6"/>
                  <a:gd name="T17" fmla="*/ 22 w 22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6">
                    <a:moveTo>
                      <a:pt x="0" y="0"/>
                    </a:moveTo>
                    <a:lnTo>
                      <a:pt x="0" y="215"/>
                    </a:lnTo>
                    <a:lnTo>
                      <a:pt x="21" y="215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1" name="Freeform 28"/>
              <p:cNvSpPr>
                <a:spLocks/>
              </p:cNvSpPr>
              <p:nvPr/>
            </p:nvSpPr>
            <p:spPr bwMode="auto">
              <a:xfrm>
                <a:off x="1513" y="3848"/>
                <a:ext cx="22" cy="215"/>
              </a:xfrm>
              <a:custGeom>
                <a:avLst/>
                <a:gdLst>
                  <a:gd name="T0" fmla="*/ 0 w 22"/>
                  <a:gd name="T1" fmla="*/ 0 h 215"/>
                  <a:gd name="T2" fmla="*/ 0 w 22"/>
                  <a:gd name="T3" fmla="*/ 214 h 215"/>
                  <a:gd name="T4" fmla="*/ 21 w 22"/>
                  <a:gd name="T5" fmla="*/ 214 h 215"/>
                  <a:gd name="T6" fmla="*/ 21 w 22"/>
                  <a:gd name="T7" fmla="*/ 0 h 215"/>
                  <a:gd name="T8" fmla="*/ 0 w 22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5"/>
                  <a:gd name="T17" fmla="*/ 22 w 22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5">
                    <a:moveTo>
                      <a:pt x="0" y="0"/>
                    </a:moveTo>
                    <a:lnTo>
                      <a:pt x="0" y="214"/>
                    </a:lnTo>
                    <a:lnTo>
                      <a:pt x="21" y="214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2" name="Freeform 29"/>
              <p:cNvSpPr>
                <a:spLocks/>
              </p:cNvSpPr>
              <p:nvPr/>
            </p:nvSpPr>
            <p:spPr bwMode="auto">
              <a:xfrm>
                <a:off x="1484" y="3855"/>
                <a:ext cx="21" cy="214"/>
              </a:xfrm>
              <a:custGeom>
                <a:avLst/>
                <a:gdLst>
                  <a:gd name="T0" fmla="*/ 0 w 21"/>
                  <a:gd name="T1" fmla="*/ 0 h 214"/>
                  <a:gd name="T2" fmla="*/ 0 w 21"/>
                  <a:gd name="T3" fmla="*/ 213 h 214"/>
                  <a:gd name="T4" fmla="*/ 20 w 21"/>
                  <a:gd name="T5" fmla="*/ 213 h 214"/>
                  <a:gd name="T6" fmla="*/ 20 w 21"/>
                  <a:gd name="T7" fmla="*/ 0 h 214"/>
                  <a:gd name="T8" fmla="*/ 0 w 21"/>
                  <a:gd name="T9" fmla="*/ 0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4"/>
                  <a:gd name="T17" fmla="*/ 21 w 21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4">
                    <a:moveTo>
                      <a:pt x="0" y="0"/>
                    </a:moveTo>
                    <a:lnTo>
                      <a:pt x="0" y="213"/>
                    </a:lnTo>
                    <a:lnTo>
                      <a:pt x="20" y="21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3" name="Freeform 30"/>
              <p:cNvSpPr>
                <a:spLocks/>
              </p:cNvSpPr>
              <p:nvPr/>
            </p:nvSpPr>
            <p:spPr bwMode="auto">
              <a:xfrm>
                <a:off x="1455" y="3860"/>
                <a:ext cx="23" cy="215"/>
              </a:xfrm>
              <a:custGeom>
                <a:avLst/>
                <a:gdLst>
                  <a:gd name="T0" fmla="*/ 0 w 23"/>
                  <a:gd name="T1" fmla="*/ 0 h 215"/>
                  <a:gd name="T2" fmla="*/ 0 w 23"/>
                  <a:gd name="T3" fmla="*/ 214 h 215"/>
                  <a:gd name="T4" fmla="*/ 22 w 23"/>
                  <a:gd name="T5" fmla="*/ 214 h 215"/>
                  <a:gd name="T6" fmla="*/ 22 w 23"/>
                  <a:gd name="T7" fmla="*/ 0 h 215"/>
                  <a:gd name="T8" fmla="*/ 0 w 23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5"/>
                  <a:gd name="T17" fmla="*/ 23 w 23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5">
                    <a:moveTo>
                      <a:pt x="0" y="0"/>
                    </a:moveTo>
                    <a:lnTo>
                      <a:pt x="0" y="214"/>
                    </a:lnTo>
                    <a:lnTo>
                      <a:pt x="22" y="214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4" name="Freeform 31"/>
              <p:cNvSpPr>
                <a:spLocks/>
              </p:cNvSpPr>
              <p:nvPr/>
            </p:nvSpPr>
            <p:spPr bwMode="auto">
              <a:xfrm>
                <a:off x="1426" y="3866"/>
                <a:ext cx="22" cy="216"/>
              </a:xfrm>
              <a:custGeom>
                <a:avLst/>
                <a:gdLst>
                  <a:gd name="T0" fmla="*/ 0 w 22"/>
                  <a:gd name="T1" fmla="*/ 0 h 216"/>
                  <a:gd name="T2" fmla="*/ 0 w 22"/>
                  <a:gd name="T3" fmla="*/ 215 h 216"/>
                  <a:gd name="T4" fmla="*/ 21 w 22"/>
                  <a:gd name="T5" fmla="*/ 215 h 216"/>
                  <a:gd name="T6" fmla="*/ 21 w 22"/>
                  <a:gd name="T7" fmla="*/ 0 h 216"/>
                  <a:gd name="T8" fmla="*/ 0 w 22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6"/>
                  <a:gd name="T17" fmla="*/ 22 w 22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6">
                    <a:moveTo>
                      <a:pt x="0" y="0"/>
                    </a:moveTo>
                    <a:lnTo>
                      <a:pt x="0" y="215"/>
                    </a:lnTo>
                    <a:lnTo>
                      <a:pt x="21" y="215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5" name="Freeform 32"/>
              <p:cNvSpPr>
                <a:spLocks/>
              </p:cNvSpPr>
              <p:nvPr/>
            </p:nvSpPr>
            <p:spPr bwMode="auto">
              <a:xfrm>
                <a:off x="1399" y="3873"/>
                <a:ext cx="23" cy="217"/>
              </a:xfrm>
              <a:custGeom>
                <a:avLst/>
                <a:gdLst>
                  <a:gd name="T0" fmla="*/ 0 w 23"/>
                  <a:gd name="T1" fmla="*/ 0 h 217"/>
                  <a:gd name="T2" fmla="*/ 0 w 23"/>
                  <a:gd name="T3" fmla="*/ 216 h 217"/>
                  <a:gd name="T4" fmla="*/ 22 w 23"/>
                  <a:gd name="T5" fmla="*/ 216 h 217"/>
                  <a:gd name="T6" fmla="*/ 22 w 23"/>
                  <a:gd name="T7" fmla="*/ 0 h 217"/>
                  <a:gd name="T8" fmla="*/ 0 w 23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7"/>
                  <a:gd name="T17" fmla="*/ 23 w 23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7">
                    <a:moveTo>
                      <a:pt x="0" y="0"/>
                    </a:moveTo>
                    <a:lnTo>
                      <a:pt x="0" y="216"/>
                    </a:lnTo>
                    <a:lnTo>
                      <a:pt x="22" y="216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6" name="Freeform 33"/>
              <p:cNvSpPr>
                <a:spLocks/>
              </p:cNvSpPr>
              <p:nvPr/>
            </p:nvSpPr>
            <p:spPr bwMode="auto">
              <a:xfrm>
                <a:off x="1371" y="3880"/>
                <a:ext cx="22" cy="218"/>
              </a:xfrm>
              <a:custGeom>
                <a:avLst/>
                <a:gdLst>
                  <a:gd name="T0" fmla="*/ 0 w 22"/>
                  <a:gd name="T1" fmla="*/ 0 h 218"/>
                  <a:gd name="T2" fmla="*/ 0 w 22"/>
                  <a:gd name="T3" fmla="*/ 217 h 218"/>
                  <a:gd name="T4" fmla="*/ 21 w 22"/>
                  <a:gd name="T5" fmla="*/ 217 h 218"/>
                  <a:gd name="T6" fmla="*/ 21 w 22"/>
                  <a:gd name="T7" fmla="*/ 0 h 218"/>
                  <a:gd name="T8" fmla="*/ 0 w 22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8"/>
                  <a:gd name="T17" fmla="*/ 22 w 22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8">
                    <a:moveTo>
                      <a:pt x="0" y="0"/>
                    </a:moveTo>
                    <a:lnTo>
                      <a:pt x="0" y="217"/>
                    </a:lnTo>
                    <a:lnTo>
                      <a:pt x="21" y="217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7" name="Freeform 34"/>
              <p:cNvSpPr>
                <a:spLocks/>
              </p:cNvSpPr>
              <p:nvPr/>
            </p:nvSpPr>
            <p:spPr bwMode="auto">
              <a:xfrm>
                <a:off x="1342" y="3887"/>
                <a:ext cx="22" cy="218"/>
              </a:xfrm>
              <a:custGeom>
                <a:avLst/>
                <a:gdLst>
                  <a:gd name="T0" fmla="*/ 0 w 22"/>
                  <a:gd name="T1" fmla="*/ 0 h 218"/>
                  <a:gd name="T2" fmla="*/ 0 w 22"/>
                  <a:gd name="T3" fmla="*/ 217 h 218"/>
                  <a:gd name="T4" fmla="*/ 21 w 22"/>
                  <a:gd name="T5" fmla="*/ 217 h 218"/>
                  <a:gd name="T6" fmla="*/ 21 w 22"/>
                  <a:gd name="T7" fmla="*/ 0 h 218"/>
                  <a:gd name="T8" fmla="*/ 0 w 22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8"/>
                  <a:gd name="T17" fmla="*/ 22 w 22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8">
                    <a:moveTo>
                      <a:pt x="0" y="0"/>
                    </a:moveTo>
                    <a:lnTo>
                      <a:pt x="0" y="217"/>
                    </a:lnTo>
                    <a:lnTo>
                      <a:pt x="21" y="217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8" name="Freeform 35"/>
              <p:cNvSpPr>
                <a:spLocks/>
              </p:cNvSpPr>
              <p:nvPr/>
            </p:nvSpPr>
            <p:spPr bwMode="auto">
              <a:xfrm>
                <a:off x="1315" y="3894"/>
                <a:ext cx="23" cy="105"/>
              </a:xfrm>
              <a:custGeom>
                <a:avLst/>
                <a:gdLst>
                  <a:gd name="T0" fmla="*/ 0 w 23"/>
                  <a:gd name="T1" fmla="*/ 0 h 105"/>
                  <a:gd name="T2" fmla="*/ 0 w 23"/>
                  <a:gd name="T3" fmla="*/ 104 h 105"/>
                  <a:gd name="T4" fmla="*/ 22 w 23"/>
                  <a:gd name="T5" fmla="*/ 104 h 105"/>
                  <a:gd name="T6" fmla="*/ 22 w 23"/>
                  <a:gd name="T7" fmla="*/ 0 h 105"/>
                  <a:gd name="T8" fmla="*/ 0 w 23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05"/>
                  <a:gd name="T17" fmla="*/ 23 w 23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05">
                    <a:moveTo>
                      <a:pt x="0" y="0"/>
                    </a:moveTo>
                    <a:lnTo>
                      <a:pt x="0" y="104"/>
                    </a:lnTo>
                    <a:lnTo>
                      <a:pt x="22" y="104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9" name="Freeform 36"/>
              <p:cNvSpPr>
                <a:spLocks/>
              </p:cNvSpPr>
              <p:nvPr/>
            </p:nvSpPr>
            <p:spPr bwMode="auto">
              <a:xfrm>
                <a:off x="1315" y="4027"/>
                <a:ext cx="23" cy="87"/>
              </a:xfrm>
              <a:custGeom>
                <a:avLst/>
                <a:gdLst>
                  <a:gd name="T0" fmla="*/ 0 w 23"/>
                  <a:gd name="T1" fmla="*/ 0 h 87"/>
                  <a:gd name="T2" fmla="*/ 0 w 23"/>
                  <a:gd name="T3" fmla="*/ 86 h 87"/>
                  <a:gd name="T4" fmla="*/ 22 w 23"/>
                  <a:gd name="T5" fmla="*/ 86 h 87"/>
                  <a:gd name="T6" fmla="*/ 22 w 23"/>
                  <a:gd name="T7" fmla="*/ 0 h 87"/>
                  <a:gd name="T8" fmla="*/ 0 w 23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87"/>
                  <a:gd name="T17" fmla="*/ 23 w 23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87">
                    <a:moveTo>
                      <a:pt x="0" y="0"/>
                    </a:moveTo>
                    <a:lnTo>
                      <a:pt x="0" y="86"/>
                    </a:lnTo>
                    <a:lnTo>
                      <a:pt x="22" y="86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0" name="Freeform 37"/>
              <p:cNvSpPr>
                <a:spLocks/>
              </p:cNvSpPr>
              <p:nvPr/>
            </p:nvSpPr>
            <p:spPr bwMode="auto">
              <a:xfrm>
                <a:off x="1286" y="3904"/>
                <a:ext cx="22" cy="86"/>
              </a:xfrm>
              <a:custGeom>
                <a:avLst/>
                <a:gdLst>
                  <a:gd name="T0" fmla="*/ 0 w 22"/>
                  <a:gd name="T1" fmla="*/ 0 h 86"/>
                  <a:gd name="T2" fmla="*/ 0 w 22"/>
                  <a:gd name="T3" fmla="*/ 85 h 86"/>
                  <a:gd name="T4" fmla="*/ 21 w 22"/>
                  <a:gd name="T5" fmla="*/ 85 h 86"/>
                  <a:gd name="T6" fmla="*/ 21 w 22"/>
                  <a:gd name="T7" fmla="*/ 0 h 86"/>
                  <a:gd name="T8" fmla="*/ 0 w 22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86"/>
                  <a:gd name="T17" fmla="*/ 22 w 22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86">
                    <a:moveTo>
                      <a:pt x="0" y="0"/>
                    </a:moveTo>
                    <a:lnTo>
                      <a:pt x="0" y="85"/>
                    </a:lnTo>
                    <a:lnTo>
                      <a:pt x="21" y="85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1" name="Freeform 38"/>
              <p:cNvSpPr>
                <a:spLocks/>
              </p:cNvSpPr>
              <p:nvPr/>
            </p:nvSpPr>
            <p:spPr bwMode="auto">
              <a:xfrm>
                <a:off x="1286" y="4050"/>
                <a:ext cx="22" cy="72"/>
              </a:xfrm>
              <a:custGeom>
                <a:avLst/>
                <a:gdLst>
                  <a:gd name="T0" fmla="*/ 0 w 22"/>
                  <a:gd name="T1" fmla="*/ 0 h 72"/>
                  <a:gd name="T2" fmla="*/ 0 w 22"/>
                  <a:gd name="T3" fmla="*/ 71 h 72"/>
                  <a:gd name="T4" fmla="*/ 21 w 22"/>
                  <a:gd name="T5" fmla="*/ 71 h 72"/>
                  <a:gd name="T6" fmla="*/ 21 w 22"/>
                  <a:gd name="T7" fmla="*/ 0 h 72"/>
                  <a:gd name="T8" fmla="*/ 0 w 22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72"/>
                  <a:gd name="T17" fmla="*/ 22 w 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72">
                    <a:moveTo>
                      <a:pt x="0" y="0"/>
                    </a:moveTo>
                    <a:lnTo>
                      <a:pt x="0" y="71"/>
                    </a:lnTo>
                    <a:lnTo>
                      <a:pt x="21" y="71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2" name="Freeform 39"/>
              <p:cNvSpPr>
                <a:spLocks/>
              </p:cNvSpPr>
              <p:nvPr/>
            </p:nvSpPr>
            <p:spPr bwMode="auto">
              <a:xfrm>
                <a:off x="1258" y="3914"/>
                <a:ext cx="22" cy="68"/>
              </a:xfrm>
              <a:custGeom>
                <a:avLst/>
                <a:gdLst>
                  <a:gd name="T0" fmla="*/ 0 w 22"/>
                  <a:gd name="T1" fmla="*/ 0 h 68"/>
                  <a:gd name="T2" fmla="*/ 0 w 22"/>
                  <a:gd name="T3" fmla="*/ 67 h 68"/>
                  <a:gd name="T4" fmla="*/ 21 w 22"/>
                  <a:gd name="T5" fmla="*/ 67 h 68"/>
                  <a:gd name="T6" fmla="*/ 21 w 22"/>
                  <a:gd name="T7" fmla="*/ 0 h 68"/>
                  <a:gd name="T8" fmla="*/ 0 w 2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68"/>
                  <a:gd name="T17" fmla="*/ 22 w 2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68">
                    <a:moveTo>
                      <a:pt x="0" y="0"/>
                    </a:moveTo>
                    <a:lnTo>
                      <a:pt x="0" y="67"/>
                    </a:lnTo>
                    <a:lnTo>
                      <a:pt x="21" y="67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3" name="Freeform 40"/>
              <p:cNvSpPr>
                <a:spLocks/>
              </p:cNvSpPr>
              <p:nvPr/>
            </p:nvSpPr>
            <p:spPr bwMode="auto">
              <a:xfrm>
                <a:off x="1258" y="4072"/>
                <a:ext cx="22" cy="60"/>
              </a:xfrm>
              <a:custGeom>
                <a:avLst/>
                <a:gdLst>
                  <a:gd name="T0" fmla="*/ 0 w 22"/>
                  <a:gd name="T1" fmla="*/ 0 h 60"/>
                  <a:gd name="T2" fmla="*/ 0 w 22"/>
                  <a:gd name="T3" fmla="*/ 59 h 60"/>
                  <a:gd name="T4" fmla="*/ 21 w 22"/>
                  <a:gd name="T5" fmla="*/ 59 h 60"/>
                  <a:gd name="T6" fmla="*/ 21 w 22"/>
                  <a:gd name="T7" fmla="*/ 0 h 60"/>
                  <a:gd name="T8" fmla="*/ 0 w 22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60"/>
                  <a:gd name="T17" fmla="*/ 22 w 2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60">
                    <a:moveTo>
                      <a:pt x="0" y="0"/>
                    </a:moveTo>
                    <a:lnTo>
                      <a:pt x="0" y="59"/>
                    </a:lnTo>
                    <a:lnTo>
                      <a:pt x="21" y="59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4" name="Freeform 41"/>
              <p:cNvSpPr>
                <a:spLocks/>
              </p:cNvSpPr>
              <p:nvPr/>
            </p:nvSpPr>
            <p:spPr bwMode="auto">
              <a:xfrm>
                <a:off x="1230" y="3923"/>
                <a:ext cx="22" cy="53"/>
              </a:xfrm>
              <a:custGeom>
                <a:avLst/>
                <a:gdLst>
                  <a:gd name="T0" fmla="*/ 0 w 22"/>
                  <a:gd name="T1" fmla="*/ 0 h 53"/>
                  <a:gd name="T2" fmla="*/ 0 w 22"/>
                  <a:gd name="T3" fmla="*/ 52 h 53"/>
                  <a:gd name="T4" fmla="*/ 21 w 22"/>
                  <a:gd name="T5" fmla="*/ 52 h 53"/>
                  <a:gd name="T6" fmla="*/ 21 w 22"/>
                  <a:gd name="T7" fmla="*/ 0 h 53"/>
                  <a:gd name="T8" fmla="*/ 0 w 2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53"/>
                  <a:gd name="T17" fmla="*/ 22 w 2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53">
                    <a:moveTo>
                      <a:pt x="0" y="0"/>
                    </a:moveTo>
                    <a:lnTo>
                      <a:pt x="0" y="52"/>
                    </a:lnTo>
                    <a:lnTo>
                      <a:pt x="21" y="52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5" name="Freeform 42"/>
              <p:cNvSpPr>
                <a:spLocks/>
              </p:cNvSpPr>
              <p:nvPr/>
            </p:nvSpPr>
            <p:spPr bwMode="auto">
              <a:xfrm>
                <a:off x="1230" y="4096"/>
                <a:ext cx="22" cy="46"/>
              </a:xfrm>
              <a:custGeom>
                <a:avLst/>
                <a:gdLst>
                  <a:gd name="T0" fmla="*/ 0 w 22"/>
                  <a:gd name="T1" fmla="*/ 0 h 46"/>
                  <a:gd name="T2" fmla="*/ 0 w 22"/>
                  <a:gd name="T3" fmla="*/ 45 h 46"/>
                  <a:gd name="T4" fmla="*/ 21 w 22"/>
                  <a:gd name="T5" fmla="*/ 45 h 46"/>
                  <a:gd name="T6" fmla="*/ 21 w 22"/>
                  <a:gd name="T7" fmla="*/ 0 h 46"/>
                  <a:gd name="T8" fmla="*/ 0 w 2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6"/>
                  <a:gd name="T17" fmla="*/ 22 w 2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6">
                    <a:moveTo>
                      <a:pt x="0" y="0"/>
                    </a:moveTo>
                    <a:lnTo>
                      <a:pt x="0" y="45"/>
                    </a:lnTo>
                    <a:lnTo>
                      <a:pt x="21" y="45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6" name="Freeform 43"/>
              <p:cNvSpPr>
                <a:spLocks/>
              </p:cNvSpPr>
              <p:nvPr/>
            </p:nvSpPr>
            <p:spPr bwMode="auto">
              <a:xfrm>
                <a:off x="1202" y="3933"/>
                <a:ext cx="22" cy="36"/>
              </a:xfrm>
              <a:custGeom>
                <a:avLst/>
                <a:gdLst>
                  <a:gd name="T0" fmla="*/ 0 w 22"/>
                  <a:gd name="T1" fmla="*/ 0 h 36"/>
                  <a:gd name="T2" fmla="*/ 0 w 22"/>
                  <a:gd name="T3" fmla="*/ 35 h 36"/>
                  <a:gd name="T4" fmla="*/ 21 w 22"/>
                  <a:gd name="T5" fmla="*/ 35 h 36"/>
                  <a:gd name="T6" fmla="*/ 21 w 22"/>
                  <a:gd name="T7" fmla="*/ 0 h 36"/>
                  <a:gd name="T8" fmla="*/ 0 w 2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0" y="0"/>
                    </a:moveTo>
                    <a:lnTo>
                      <a:pt x="0" y="35"/>
                    </a:lnTo>
                    <a:lnTo>
                      <a:pt x="21" y="35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7" name="Freeform 44"/>
              <p:cNvSpPr>
                <a:spLocks/>
              </p:cNvSpPr>
              <p:nvPr/>
            </p:nvSpPr>
            <p:spPr bwMode="auto">
              <a:xfrm>
                <a:off x="1202" y="4120"/>
                <a:ext cx="22" cy="32"/>
              </a:xfrm>
              <a:custGeom>
                <a:avLst/>
                <a:gdLst>
                  <a:gd name="T0" fmla="*/ 0 w 22"/>
                  <a:gd name="T1" fmla="*/ 0 h 32"/>
                  <a:gd name="T2" fmla="*/ 0 w 22"/>
                  <a:gd name="T3" fmla="*/ 31 h 32"/>
                  <a:gd name="T4" fmla="*/ 21 w 22"/>
                  <a:gd name="T5" fmla="*/ 31 h 32"/>
                  <a:gd name="T6" fmla="*/ 21 w 22"/>
                  <a:gd name="T7" fmla="*/ 0 h 32"/>
                  <a:gd name="T8" fmla="*/ 0 w 2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2"/>
                  <a:gd name="T17" fmla="*/ 22 w 2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2">
                    <a:moveTo>
                      <a:pt x="0" y="0"/>
                    </a:moveTo>
                    <a:lnTo>
                      <a:pt x="0" y="31"/>
                    </a:lnTo>
                    <a:lnTo>
                      <a:pt x="21" y="31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8" name="Freeform 45"/>
              <p:cNvSpPr>
                <a:spLocks/>
              </p:cNvSpPr>
              <p:nvPr/>
            </p:nvSpPr>
            <p:spPr bwMode="auto">
              <a:xfrm>
                <a:off x="1172" y="3946"/>
                <a:ext cx="23" cy="23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22 h 23"/>
                  <a:gd name="T4" fmla="*/ 22 w 23"/>
                  <a:gd name="T5" fmla="*/ 22 h 23"/>
                  <a:gd name="T6" fmla="*/ 22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9" name="Freeform 46"/>
              <p:cNvSpPr>
                <a:spLocks/>
              </p:cNvSpPr>
              <p:nvPr/>
            </p:nvSpPr>
            <p:spPr bwMode="auto">
              <a:xfrm>
                <a:off x="1172" y="4145"/>
                <a:ext cx="23" cy="24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23 h 24"/>
                  <a:gd name="T4" fmla="*/ 22 w 23"/>
                  <a:gd name="T5" fmla="*/ 23 h 24"/>
                  <a:gd name="T6" fmla="*/ 22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0" y="0"/>
                    </a:moveTo>
                    <a:lnTo>
                      <a:pt x="0" y="23"/>
                    </a:lnTo>
                    <a:lnTo>
                      <a:pt x="22" y="23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0" name="Freeform 47"/>
              <p:cNvSpPr>
                <a:spLocks/>
              </p:cNvSpPr>
              <p:nvPr/>
            </p:nvSpPr>
            <p:spPr bwMode="auto">
              <a:xfrm>
                <a:off x="1785" y="3818"/>
                <a:ext cx="22" cy="24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23 h 24"/>
                  <a:gd name="T4" fmla="*/ 21 w 22"/>
                  <a:gd name="T5" fmla="*/ 23 h 24"/>
                  <a:gd name="T6" fmla="*/ 21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0" y="0"/>
                    </a:moveTo>
                    <a:lnTo>
                      <a:pt x="0" y="23"/>
                    </a:lnTo>
                    <a:lnTo>
                      <a:pt x="21" y="23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1" name="Freeform 48"/>
              <p:cNvSpPr>
                <a:spLocks/>
              </p:cNvSpPr>
              <p:nvPr/>
            </p:nvSpPr>
            <p:spPr bwMode="auto">
              <a:xfrm>
                <a:off x="3119" y="3859"/>
                <a:ext cx="23" cy="216"/>
              </a:xfrm>
              <a:custGeom>
                <a:avLst/>
                <a:gdLst>
                  <a:gd name="T0" fmla="*/ 22 w 23"/>
                  <a:gd name="T1" fmla="*/ 215 h 216"/>
                  <a:gd name="T2" fmla="*/ 22 w 23"/>
                  <a:gd name="T3" fmla="*/ 0 h 216"/>
                  <a:gd name="T4" fmla="*/ 0 w 23"/>
                  <a:gd name="T5" fmla="*/ 0 h 216"/>
                  <a:gd name="T6" fmla="*/ 0 w 23"/>
                  <a:gd name="T7" fmla="*/ 215 h 216"/>
                  <a:gd name="T8" fmla="*/ 22 w 23"/>
                  <a:gd name="T9" fmla="*/ 215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6"/>
                  <a:gd name="T17" fmla="*/ 23 w 23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6">
                    <a:moveTo>
                      <a:pt x="22" y="215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22" y="215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2" name="Freeform 49"/>
              <p:cNvSpPr>
                <a:spLocks/>
              </p:cNvSpPr>
              <p:nvPr/>
            </p:nvSpPr>
            <p:spPr bwMode="auto">
              <a:xfrm>
                <a:off x="3144" y="3859"/>
                <a:ext cx="22" cy="214"/>
              </a:xfrm>
              <a:custGeom>
                <a:avLst/>
                <a:gdLst>
                  <a:gd name="T0" fmla="*/ 21 w 22"/>
                  <a:gd name="T1" fmla="*/ 213 h 214"/>
                  <a:gd name="T2" fmla="*/ 21 w 22"/>
                  <a:gd name="T3" fmla="*/ 0 h 214"/>
                  <a:gd name="T4" fmla="*/ 0 w 22"/>
                  <a:gd name="T5" fmla="*/ 0 h 214"/>
                  <a:gd name="T6" fmla="*/ 0 w 22"/>
                  <a:gd name="T7" fmla="*/ 213 h 214"/>
                  <a:gd name="T8" fmla="*/ 21 w 22"/>
                  <a:gd name="T9" fmla="*/ 213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4"/>
                  <a:gd name="T17" fmla="*/ 22 w 22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4">
                    <a:moveTo>
                      <a:pt x="21" y="21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13"/>
                    </a:lnTo>
                    <a:lnTo>
                      <a:pt x="21" y="21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3" name="Freeform 50"/>
              <p:cNvSpPr>
                <a:spLocks/>
              </p:cNvSpPr>
              <p:nvPr/>
            </p:nvSpPr>
            <p:spPr bwMode="auto">
              <a:xfrm>
                <a:off x="3173" y="3855"/>
                <a:ext cx="23" cy="215"/>
              </a:xfrm>
              <a:custGeom>
                <a:avLst/>
                <a:gdLst>
                  <a:gd name="T0" fmla="*/ 22 w 23"/>
                  <a:gd name="T1" fmla="*/ 214 h 215"/>
                  <a:gd name="T2" fmla="*/ 22 w 23"/>
                  <a:gd name="T3" fmla="*/ 0 h 215"/>
                  <a:gd name="T4" fmla="*/ 0 w 23"/>
                  <a:gd name="T5" fmla="*/ 0 h 215"/>
                  <a:gd name="T6" fmla="*/ 0 w 23"/>
                  <a:gd name="T7" fmla="*/ 214 h 215"/>
                  <a:gd name="T8" fmla="*/ 22 w 23"/>
                  <a:gd name="T9" fmla="*/ 214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5"/>
                  <a:gd name="T17" fmla="*/ 23 w 23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5">
                    <a:moveTo>
                      <a:pt x="22" y="214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14"/>
                    </a:lnTo>
                    <a:lnTo>
                      <a:pt x="22" y="214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4" name="Freeform 51"/>
              <p:cNvSpPr>
                <a:spLocks/>
              </p:cNvSpPr>
              <p:nvPr/>
            </p:nvSpPr>
            <p:spPr bwMode="auto">
              <a:xfrm>
                <a:off x="3199" y="3853"/>
                <a:ext cx="23" cy="212"/>
              </a:xfrm>
              <a:custGeom>
                <a:avLst/>
                <a:gdLst>
                  <a:gd name="T0" fmla="*/ 22 w 23"/>
                  <a:gd name="T1" fmla="*/ 211 h 212"/>
                  <a:gd name="T2" fmla="*/ 22 w 23"/>
                  <a:gd name="T3" fmla="*/ 0 h 212"/>
                  <a:gd name="T4" fmla="*/ 0 w 23"/>
                  <a:gd name="T5" fmla="*/ 0 h 212"/>
                  <a:gd name="T6" fmla="*/ 0 w 23"/>
                  <a:gd name="T7" fmla="*/ 211 h 212"/>
                  <a:gd name="T8" fmla="*/ 22 w 23"/>
                  <a:gd name="T9" fmla="*/ 211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2"/>
                  <a:gd name="T17" fmla="*/ 23 w 2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2">
                    <a:moveTo>
                      <a:pt x="22" y="21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22" y="211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5" name="Freeform 52"/>
              <p:cNvSpPr>
                <a:spLocks/>
              </p:cNvSpPr>
              <p:nvPr/>
            </p:nvSpPr>
            <p:spPr bwMode="auto">
              <a:xfrm>
                <a:off x="3229" y="3848"/>
                <a:ext cx="22" cy="214"/>
              </a:xfrm>
              <a:custGeom>
                <a:avLst/>
                <a:gdLst>
                  <a:gd name="T0" fmla="*/ 21 w 22"/>
                  <a:gd name="T1" fmla="*/ 213 h 214"/>
                  <a:gd name="T2" fmla="*/ 21 w 22"/>
                  <a:gd name="T3" fmla="*/ 0 h 214"/>
                  <a:gd name="T4" fmla="*/ 0 w 22"/>
                  <a:gd name="T5" fmla="*/ 0 h 214"/>
                  <a:gd name="T6" fmla="*/ 0 w 22"/>
                  <a:gd name="T7" fmla="*/ 213 h 214"/>
                  <a:gd name="T8" fmla="*/ 21 w 22"/>
                  <a:gd name="T9" fmla="*/ 213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4"/>
                  <a:gd name="T17" fmla="*/ 22 w 22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4">
                    <a:moveTo>
                      <a:pt x="21" y="21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13"/>
                    </a:lnTo>
                    <a:lnTo>
                      <a:pt x="21" y="21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6" name="Freeform 53"/>
              <p:cNvSpPr>
                <a:spLocks/>
              </p:cNvSpPr>
              <p:nvPr/>
            </p:nvSpPr>
            <p:spPr bwMode="auto">
              <a:xfrm>
                <a:off x="3257" y="3845"/>
                <a:ext cx="22" cy="214"/>
              </a:xfrm>
              <a:custGeom>
                <a:avLst/>
                <a:gdLst>
                  <a:gd name="T0" fmla="*/ 21 w 22"/>
                  <a:gd name="T1" fmla="*/ 213 h 214"/>
                  <a:gd name="T2" fmla="*/ 21 w 22"/>
                  <a:gd name="T3" fmla="*/ 0 h 214"/>
                  <a:gd name="T4" fmla="*/ 0 w 22"/>
                  <a:gd name="T5" fmla="*/ 0 h 214"/>
                  <a:gd name="T6" fmla="*/ 0 w 22"/>
                  <a:gd name="T7" fmla="*/ 213 h 214"/>
                  <a:gd name="T8" fmla="*/ 21 w 22"/>
                  <a:gd name="T9" fmla="*/ 213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4"/>
                  <a:gd name="T17" fmla="*/ 22 w 22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4">
                    <a:moveTo>
                      <a:pt x="21" y="21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13"/>
                    </a:lnTo>
                    <a:lnTo>
                      <a:pt x="21" y="21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7" name="Freeform 54"/>
              <p:cNvSpPr>
                <a:spLocks/>
              </p:cNvSpPr>
              <p:nvPr/>
            </p:nvSpPr>
            <p:spPr bwMode="auto">
              <a:xfrm>
                <a:off x="3284" y="3839"/>
                <a:ext cx="22" cy="214"/>
              </a:xfrm>
              <a:custGeom>
                <a:avLst/>
                <a:gdLst>
                  <a:gd name="T0" fmla="*/ 21 w 22"/>
                  <a:gd name="T1" fmla="*/ 213 h 214"/>
                  <a:gd name="T2" fmla="*/ 21 w 22"/>
                  <a:gd name="T3" fmla="*/ 0 h 214"/>
                  <a:gd name="T4" fmla="*/ 0 w 22"/>
                  <a:gd name="T5" fmla="*/ 0 h 214"/>
                  <a:gd name="T6" fmla="*/ 0 w 22"/>
                  <a:gd name="T7" fmla="*/ 213 h 214"/>
                  <a:gd name="T8" fmla="*/ 21 w 22"/>
                  <a:gd name="T9" fmla="*/ 213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4"/>
                  <a:gd name="T17" fmla="*/ 22 w 22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4">
                    <a:moveTo>
                      <a:pt x="21" y="21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13"/>
                    </a:lnTo>
                    <a:lnTo>
                      <a:pt x="21" y="21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8" name="Freeform 55"/>
              <p:cNvSpPr>
                <a:spLocks/>
              </p:cNvSpPr>
              <p:nvPr/>
            </p:nvSpPr>
            <p:spPr bwMode="auto">
              <a:xfrm>
                <a:off x="3313" y="3832"/>
                <a:ext cx="23" cy="216"/>
              </a:xfrm>
              <a:custGeom>
                <a:avLst/>
                <a:gdLst>
                  <a:gd name="T0" fmla="*/ 22 w 23"/>
                  <a:gd name="T1" fmla="*/ 215 h 216"/>
                  <a:gd name="T2" fmla="*/ 22 w 23"/>
                  <a:gd name="T3" fmla="*/ 0 h 216"/>
                  <a:gd name="T4" fmla="*/ 0 w 23"/>
                  <a:gd name="T5" fmla="*/ 0 h 216"/>
                  <a:gd name="T6" fmla="*/ 0 w 23"/>
                  <a:gd name="T7" fmla="*/ 215 h 216"/>
                  <a:gd name="T8" fmla="*/ 22 w 23"/>
                  <a:gd name="T9" fmla="*/ 215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6"/>
                  <a:gd name="T17" fmla="*/ 23 w 23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6">
                    <a:moveTo>
                      <a:pt x="22" y="215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22" y="215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9" name="Freeform 56"/>
              <p:cNvSpPr>
                <a:spLocks/>
              </p:cNvSpPr>
              <p:nvPr/>
            </p:nvSpPr>
            <p:spPr bwMode="auto">
              <a:xfrm>
                <a:off x="3341" y="3826"/>
                <a:ext cx="21" cy="218"/>
              </a:xfrm>
              <a:custGeom>
                <a:avLst/>
                <a:gdLst>
                  <a:gd name="T0" fmla="*/ 20 w 21"/>
                  <a:gd name="T1" fmla="*/ 217 h 218"/>
                  <a:gd name="T2" fmla="*/ 20 w 21"/>
                  <a:gd name="T3" fmla="*/ 0 h 218"/>
                  <a:gd name="T4" fmla="*/ 0 w 21"/>
                  <a:gd name="T5" fmla="*/ 0 h 218"/>
                  <a:gd name="T6" fmla="*/ 0 w 21"/>
                  <a:gd name="T7" fmla="*/ 217 h 218"/>
                  <a:gd name="T8" fmla="*/ 20 w 21"/>
                  <a:gd name="T9" fmla="*/ 21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8"/>
                  <a:gd name="T17" fmla="*/ 21 w 21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8">
                    <a:moveTo>
                      <a:pt x="20" y="217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20" y="217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0" name="Freeform 57"/>
              <p:cNvSpPr>
                <a:spLocks/>
              </p:cNvSpPr>
              <p:nvPr/>
            </p:nvSpPr>
            <p:spPr bwMode="auto">
              <a:xfrm>
                <a:off x="3370" y="3819"/>
                <a:ext cx="22" cy="218"/>
              </a:xfrm>
              <a:custGeom>
                <a:avLst/>
                <a:gdLst>
                  <a:gd name="T0" fmla="*/ 21 w 22"/>
                  <a:gd name="T1" fmla="*/ 217 h 218"/>
                  <a:gd name="T2" fmla="*/ 21 w 22"/>
                  <a:gd name="T3" fmla="*/ 0 h 218"/>
                  <a:gd name="T4" fmla="*/ 0 w 22"/>
                  <a:gd name="T5" fmla="*/ 0 h 218"/>
                  <a:gd name="T6" fmla="*/ 0 w 22"/>
                  <a:gd name="T7" fmla="*/ 217 h 218"/>
                  <a:gd name="T8" fmla="*/ 21 w 22"/>
                  <a:gd name="T9" fmla="*/ 21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8"/>
                  <a:gd name="T17" fmla="*/ 22 w 22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8">
                    <a:moveTo>
                      <a:pt x="21" y="217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21" y="217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1" name="Freeform 58"/>
              <p:cNvSpPr>
                <a:spLocks/>
              </p:cNvSpPr>
              <p:nvPr/>
            </p:nvSpPr>
            <p:spPr bwMode="auto">
              <a:xfrm>
                <a:off x="3397" y="3812"/>
                <a:ext cx="22" cy="218"/>
              </a:xfrm>
              <a:custGeom>
                <a:avLst/>
                <a:gdLst>
                  <a:gd name="T0" fmla="*/ 21 w 22"/>
                  <a:gd name="T1" fmla="*/ 217 h 218"/>
                  <a:gd name="T2" fmla="*/ 21 w 22"/>
                  <a:gd name="T3" fmla="*/ 0 h 218"/>
                  <a:gd name="T4" fmla="*/ 0 w 22"/>
                  <a:gd name="T5" fmla="*/ 0 h 218"/>
                  <a:gd name="T6" fmla="*/ 0 w 22"/>
                  <a:gd name="T7" fmla="*/ 217 h 218"/>
                  <a:gd name="T8" fmla="*/ 21 w 22"/>
                  <a:gd name="T9" fmla="*/ 21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8"/>
                  <a:gd name="T17" fmla="*/ 22 w 22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8">
                    <a:moveTo>
                      <a:pt x="21" y="217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21" y="217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2" name="Freeform 59"/>
              <p:cNvSpPr>
                <a:spLocks/>
              </p:cNvSpPr>
              <p:nvPr/>
            </p:nvSpPr>
            <p:spPr bwMode="auto">
              <a:xfrm>
                <a:off x="3427" y="3804"/>
                <a:ext cx="22" cy="220"/>
              </a:xfrm>
              <a:custGeom>
                <a:avLst/>
                <a:gdLst>
                  <a:gd name="T0" fmla="*/ 21 w 22"/>
                  <a:gd name="T1" fmla="*/ 219 h 220"/>
                  <a:gd name="T2" fmla="*/ 21 w 22"/>
                  <a:gd name="T3" fmla="*/ 0 h 220"/>
                  <a:gd name="T4" fmla="*/ 0 w 22"/>
                  <a:gd name="T5" fmla="*/ 0 h 220"/>
                  <a:gd name="T6" fmla="*/ 0 w 22"/>
                  <a:gd name="T7" fmla="*/ 219 h 220"/>
                  <a:gd name="T8" fmla="*/ 21 w 22"/>
                  <a:gd name="T9" fmla="*/ 219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0"/>
                  <a:gd name="T17" fmla="*/ 22 w 22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0">
                    <a:moveTo>
                      <a:pt x="21" y="219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21" y="219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3" name="Freeform 60"/>
              <p:cNvSpPr>
                <a:spLocks/>
              </p:cNvSpPr>
              <p:nvPr/>
            </p:nvSpPr>
            <p:spPr bwMode="auto">
              <a:xfrm>
                <a:off x="3453" y="3796"/>
                <a:ext cx="22" cy="218"/>
              </a:xfrm>
              <a:custGeom>
                <a:avLst/>
                <a:gdLst>
                  <a:gd name="T0" fmla="*/ 21 w 22"/>
                  <a:gd name="T1" fmla="*/ 217 h 218"/>
                  <a:gd name="T2" fmla="*/ 21 w 22"/>
                  <a:gd name="T3" fmla="*/ 0 h 218"/>
                  <a:gd name="T4" fmla="*/ 0 w 22"/>
                  <a:gd name="T5" fmla="*/ 0 h 218"/>
                  <a:gd name="T6" fmla="*/ 0 w 22"/>
                  <a:gd name="T7" fmla="*/ 217 h 218"/>
                  <a:gd name="T8" fmla="*/ 21 w 22"/>
                  <a:gd name="T9" fmla="*/ 21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8"/>
                  <a:gd name="T17" fmla="*/ 22 w 22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8">
                    <a:moveTo>
                      <a:pt x="21" y="217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21" y="217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4" name="Freeform 61"/>
              <p:cNvSpPr>
                <a:spLocks/>
              </p:cNvSpPr>
              <p:nvPr/>
            </p:nvSpPr>
            <p:spPr bwMode="auto">
              <a:xfrm>
                <a:off x="3483" y="3904"/>
                <a:ext cx="22" cy="103"/>
              </a:xfrm>
              <a:custGeom>
                <a:avLst/>
                <a:gdLst>
                  <a:gd name="T0" fmla="*/ 21 w 22"/>
                  <a:gd name="T1" fmla="*/ 102 h 103"/>
                  <a:gd name="T2" fmla="*/ 21 w 22"/>
                  <a:gd name="T3" fmla="*/ 0 h 103"/>
                  <a:gd name="T4" fmla="*/ 0 w 22"/>
                  <a:gd name="T5" fmla="*/ 0 h 103"/>
                  <a:gd name="T6" fmla="*/ 0 w 22"/>
                  <a:gd name="T7" fmla="*/ 102 h 103"/>
                  <a:gd name="T8" fmla="*/ 21 w 22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03"/>
                  <a:gd name="T17" fmla="*/ 22 w 22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03">
                    <a:moveTo>
                      <a:pt x="21" y="102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21" y="102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5" name="Freeform 62"/>
              <p:cNvSpPr>
                <a:spLocks/>
              </p:cNvSpPr>
              <p:nvPr/>
            </p:nvSpPr>
            <p:spPr bwMode="auto">
              <a:xfrm>
                <a:off x="3483" y="3787"/>
                <a:ext cx="22" cy="88"/>
              </a:xfrm>
              <a:custGeom>
                <a:avLst/>
                <a:gdLst>
                  <a:gd name="T0" fmla="*/ 21 w 22"/>
                  <a:gd name="T1" fmla="*/ 87 h 88"/>
                  <a:gd name="T2" fmla="*/ 21 w 22"/>
                  <a:gd name="T3" fmla="*/ 0 h 88"/>
                  <a:gd name="T4" fmla="*/ 0 w 22"/>
                  <a:gd name="T5" fmla="*/ 0 h 88"/>
                  <a:gd name="T6" fmla="*/ 0 w 22"/>
                  <a:gd name="T7" fmla="*/ 87 h 88"/>
                  <a:gd name="T8" fmla="*/ 21 w 22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88"/>
                  <a:gd name="T17" fmla="*/ 22 w 2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88">
                    <a:moveTo>
                      <a:pt x="21" y="87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21" y="87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6" name="Freeform 63"/>
              <p:cNvSpPr>
                <a:spLocks/>
              </p:cNvSpPr>
              <p:nvPr/>
            </p:nvSpPr>
            <p:spPr bwMode="auto">
              <a:xfrm>
                <a:off x="3512" y="3914"/>
                <a:ext cx="22" cy="85"/>
              </a:xfrm>
              <a:custGeom>
                <a:avLst/>
                <a:gdLst>
                  <a:gd name="T0" fmla="*/ 21 w 22"/>
                  <a:gd name="T1" fmla="*/ 84 h 85"/>
                  <a:gd name="T2" fmla="*/ 21 w 22"/>
                  <a:gd name="T3" fmla="*/ 0 h 85"/>
                  <a:gd name="T4" fmla="*/ 0 w 22"/>
                  <a:gd name="T5" fmla="*/ 0 h 85"/>
                  <a:gd name="T6" fmla="*/ 0 w 22"/>
                  <a:gd name="T7" fmla="*/ 84 h 85"/>
                  <a:gd name="T8" fmla="*/ 21 w 22"/>
                  <a:gd name="T9" fmla="*/ 84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85"/>
                  <a:gd name="T17" fmla="*/ 22 w 2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85">
                    <a:moveTo>
                      <a:pt x="21" y="84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1" y="84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7" name="Freeform 64"/>
              <p:cNvSpPr>
                <a:spLocks/>
              </p:cNvSpPr>
              <p:nvPr/>
            </p:nvSpPr>
            <p:spPr bwMode="auto">
              <a:xfrm>
                <a:off x="3512" y="3779"/>
                <a:ext cx="22" cy="72"/>
              </a:xfrm>
              <a:custGeom>
                <a:avLst/>
                <a:gdLst>
                  <a:gd name="T0" fmla="*/ 21 w 22"/>
                  <a:gd name="T1" fmla="*/ 71 h 72"/>
                  <a:gd name="T2" fmla="*/ 21 w 22"/>
                  <a:gd name="T3" fmla="*/ 0 h 72"/>
                  <a:gd name="T4" fmla="*/ 0 w 22"/>
                  <a:gd name="T5" fmla="*/ 0 h 72"/>
                  <a:gd name="T6" fmla="*/ 0 w 22"/>
                  <a:gd name="T7" fmla="*/ 71 h 72"/>
                  <a:gd name="T8" fmla="*/ 21 w 22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72"/>
                  <a:gd name="T17" fmla="*/ 22 w 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72">
                    <a:moveTo>
                      <a:pt x="21" y="7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71"/>
                    </a:lnTo>
                    <a:lnTo>
                      <a:pt x="21" y="71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8" name="Freeform 65"/>
              <p:cNvSpPr>
                <a:spLocks/>
              </p:cNvSpPr>
              <p:nvPr/>
            </p:nvSpPr>
            <p:spPr bwMode="auto">
              <a:xfrm>
                <a:off x="3539" y="3921"/>
                <a:ext cx="22" cy="67"/>
              </a:xfrm>
              <a:custGeom>
                <a:avLst/>
                <a:gdLst>
                  <a:gd name="T0" fmla="*/ 21 w 22"/>
                  <a:gd name="T1" fmla="*/ 66 h 67"/>
                  <a:gd name="T2" fmla="*/ 21 w 22"/>
                  <a:gd name="T3" fmla="*/ 0 h 67"/>
                  <a:gd name="T4" fmla="*/ 0 w 22"/>
                  <a:gd name="T5" fmla="*/ 0 h 67"/>
                  <a:gd name="T6" fmla="*/ 0 w 22"/>
                  <a:gd name="T7" fmla="*/ 66 h 67"/>
                  <a:gd name="T8" fmla="*/ 21 w 22"/>
                  <a:gd name="T9" fmla="*/ 6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67"/>
                  <a:gd name="T17" fmla="*/ 22 w 2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67">
                    <a:moveTo>
                      <a:pt x="21" y="66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21" y="66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19" name="Freeform 66"/>
              <p:cNvSpPr>
                <a:spLocks/>
              </p:cNvSpPr>
              <p:nvPr/>
            </p:nvSpPr>
            <p:spPr bwMode="auto">
              <a:xfrm>
                <a:off x="3539" y="3769"/>
                <a:ext cx="22" cy="60"/>
              </a:xfrm>
              <a:custGeom>
                <a:avLst/>
                <a:gdLst>
                  <a:gd name="T0" fmla="*/ 21 w 22"/>
                  <a:gd name="T1" fmla="*/ 59 h 60"/>
                  <a:gd name="T2" fmla="*/ 21 w 22"/>
                  <a:gd name="T3" fmla="*/ 0 h 60"/>
                  <a:gd name="T4" fmla="*/ 0 w 22"/>
                  <a:gd name="T5" fmla="*/ 0 h 60"/>
                  <a:gd name="T6" fmla="*/ 0 w 22"/>
                  <a:gd name="T7" fmla="*/ 59 h 60"/>
                  <a:gd name="T8" fmla="*/ 21 w 22"/>
                  <a:gd name="T9" fmla="*/ 59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60"/>
                  <a:gd name="T17" fmla="*/ 22 w 2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60">
                    <a:moveTo>
                      <a:pt x="21" y="59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21" y="59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0" name="Freeform 67"/>
              <p:cNvSpPr>
                <a:spLocks/>
              </p:cNvSpPr>
              <p:nvPr/>
            </p:nvSpPr>
            <p:spPr bwMode="auto">
              <a:xfrm>
                <a:off x="3567" y="3926"/>
                <a:ext cx="22" cy="52"/>
              </a:xfrm>
              <a:custGeom>
                <a:avLst/>
                <a:gdLst>
                  <a:gd name="T0" fmla="*/ 21 w 22"/>
                  <a:gd name="T1" fmla="*/ 51 h 52"/>
                  <a:gd name="T2" fmla="*/ 21 w 22"/>
                  <a:gd name="T3" fmla="*/ 0 h 52"/>
                  <a:gd name="T4" fmla="*/ 0 w 22"/>
                  <a:gd name="T5" fmla="*/ 0 h 52"/>
                  <a:gd name="T6" fmla="*/ 0 w 22"/>
                  <a:gd name="T7" fmla="*/ 51 h 52"/>
                  <a:gd name="T8" fmla="*/ 21 w 22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52"/>
                  <a:gd name="T17" fmla="*/ 22 w 22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52">
                    <a:moveTo>
                      <a:pt x="21" y="5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1" y="51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1" name="Freeform 68"/>
              <p:cNvSpPr>
                <a:spLocks/>
              </p:cNvSpPr>
              <p:nvPr/>
            </p:nvSpPr>
            <p:spPr bwMode="auto">
              <a:xfrm>
                <a:off x="3567" y="3759"/>
                <a:ext cx="22" cy="46"/>
              </a:xfrm>
              <a:custGeom>
                <a:avLst/>
                <a:gdLst>
                  <a:gd name="T0" fmla="*/ 21 w 22"/>
                  <a:gd name="T1" fmla="*/ 45 h 46"/>
                  <a:gd name="T2" fmla="*/ 21 w 22"/>
                  <a:gd name="T3" fmla="*/ 0 h 46"/>
                  <a:gd name="T4" fmla="*/ 0 w 22"/>
                  <a:gd name="T5" fmla="*/ 0 h 46"/>
                  <a:gd name="T6" fmla="*/ 0 w 22"/>
                  <a:gd name="T7" fmla="*/ 45 h 46"/>
                  <a:gd name="T8" fmla="*/ 21 w 22"/>
                  <a:gd name="T9" fmla="*/ 4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6"/>
                  <a:gd name="T17" fmla="*/ 22 w 2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6">
                    <a:moveTo>
                      <a:pt x="21" y="45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1" y="45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2" name="Freeform 69"/>
              <p:cNvSpPr>
                <a:spLocks/>
              </p:cNvSpPr>
              <p:nvPr/>
            </p:nvSpPr>
            <p:spPr bwMode="auto">
              <a:xfrm>
                <a:off x="3594" y="3932"/>
                <a:ext cx="22" cy="36"/>
              </a:xfrm>
              <a:custGeom>
                <a:avLst/>
                <a:gdLst>
                  <a:gd name="T0" fmla="*/ 21 w 22"/>
                  <a:gd name="T1" fmla="*/ 35 h 36"/>
                  <a:gd name="T2" fmla="*/ 21 w 22"/>
                  <a:gd name="T3" fmla="*/ 0 h 36"/>
                  <a:gd name="T4" fmla="*/ 0 w 22"/>
                  <a:gd name="T5" fmla="*/ 0 h 36"/>
                  <a:gd name="T6" fmla="*/ 0 w 22"/>
                  <a:gd name="T7" fmla="*/ 35 h 36"/>
                  <a:gd name="T8" fmla="*/ 21 w 22"/>
                  <a:gd name="T9" fmla="*/ 3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21" y="35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21" y="35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3" name="Freeform 70"/>
              <p:cNvSpPr>
                <a:spLocks/>
              </p:cNvSpPr>
              <p:nvPr/>
            </p:nvSpPr>
            <p:spPr bwMode="auto">
              <a:xfrm>
                <a:off x="3594" y="3749"/>
                <a:ext cx="22" cy="34"/>
              </a:xfrm>
              <a:custGeom>
                <a:avLst/>
                <a:gdLst>
                  <a:gd name="T0" fmla="*/ 21 w 22"/>
                  <a:gd name="T1" fmla="*/ 33 h 34"/>
                  <a:gd name="T2" fmla="*/ 21 w 22"/>
                  <a:gd name="T3" fmla="*/ 0 h 34"/>
                  <a:gd name="T4" fmla="*/ 0 w 22"/>
                  <a:gd name="T5" fmla="*/ 0 h 34"/>
                  <a:gd name="T6" fmla="*/ 0 w 22"/>
                  <a:gd name="T7" fmla="*/ 33 h 34"/>
                  <a:gd name="T8" fmla="*/ 21 w 22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4"/>
                  <a:gd name="T17" fmla="*/ 22 w 22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4">
                    <a:moveTo>
                      <a:pt x="21" y="3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21" y="3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4" name="Freeform 71"/>
              <p:cNvSpPr>
                <a:spLocks/>
              </p:cNvSpPr>
              <p:nvPr/>
            </p:nvSpPr>
            <p:spPr bwMode="auto">
              <a:xfrm>
                <a:off x="3623" y="3937"/>
                <a:ext cx="22" cy="24"/>
              </a:xfrm>
              <a:custGeom>
                <a:avLst/>
                <a:gdLst>
                  <a:gd name="T0" fmla="*/ 21 w 22"/>
                  <a:gd name="T1" fmla="*/ 23 h 24"/>
                  <a:gd name="T2" fmla="*/ 21 w 22"/>
                  <a:gd name="T3" fmla="*/ 0 h 24"/>
                  <a:gd name="T4" fmla="*/ 0 w 22"/>
                  <a:gd name="T5" fmla="*/ 0 h 24"/>
                  <a:gd name="T6" fmla="*/ 0 w 22"/>
                  <a:gd name="T7" fmla="*/ 23 h 24"/>
                  <a:gd name="T8" fmla="*/ 21 w 22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21" y="2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1" y="2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5" name="Freeform 72"/>
              <p:cNvSpPr>
                <a:spLocks/>
              </p:cNvSpPr>
              <p:nvPr/>
            </p:nvSpPr>
            <p:spPr bwMode="auto">
              <a:xfrm>
                <a:off x="3623" y="3739"/>
                <a:ext cx="22" cy="24"/>
              </a:xfrm>
              <a:custGeom>
                <a:avLst/>
                <a:gdLst>
                  <a:gd name="T0" fmla="*/ 21 w 22"/>
                  <a:gd name="T1" fmla="*/ 23 h 24"/>
                  <a:gd name="T2" fmla="*/ 21 w 22"/>
                  <a:gd name="T3" fmla="*/ 0 h 24"/>
                  <a:gd name="T4" fmla="*/ 0 w 22"/>
                  <a:gd name="T5" fmla="*/ 0 h 24"/>
                  <a:gd name="T6" fmla="*/ 0 w 22"/>
                  <a:gd name="T7" fmla="*/ 23 h 24"/>
                  <a:gd name="T8" fmla="*/ 21 w 22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21" y="2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1" y="2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6" name="Freeform 73"/>
              <p:cNvSpPr>
                <a:spLocks/>
              </p:cNvSpPr>
              <p:nvPr/>
            </p:nvSpPr>
            <p:spPr bwMode="auto">
              <a:xfrm>
                <a:off x="3091" y="4054"/>
                <a:ext cx="22" cy="23"/>
              </a:xfrm>
              <a:custGeom>
                <a:avLst/>
                <a:gdLst>
                  <a:gd name="T0" fmla="*/ 21 w 22"/>
                  <a:gd name="T1" fmla="*/ 22 h 23"/>
                  <a:gd name="T2" fmla="*/ 21 w 22"/>
                  <a:gd name="T3" fmla="*/ 0 h 23"/>
                  <a:gd name="T4" fmla="*/ 0 w 22"/>
                  <a:gd name="T5" fmla="*/ 0 h 23"/>
                  <a:gd name="T6" fmla="*/ 0 w 22"/>
                  <a:gd name="T7" fmla="*/ 22 h 23"/>
                  <a:gd name="T8" fmla="*/ 21 w 22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1" y="22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1" y="22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7" name="Freeform 74"/>
              <p:cNvSpPr>
                <a:spLocks/>
              </p:cNvSpPr>
              <p:nvPr/>
            </p:nvSpPr>
            <p:spPr bwMode="auto">
              <a:xfrm>
                <a:off x="3064" y="4061"/>
                <a:ext cx="24" cy="23"/>
              </a:xfrm>
              <a:custGeom>
                <a:avLst/>
                <a:gdLst>
                  <a:gd name="T0" fmla="*/ 23 w 24"/>
                  <a:gd name="T1" fmla="*/ 22 h 23"/>
                  <a:gd name="T2" fmla="*/ 23 w 24"/>
                  <a:gd name="T3" fmla="*/ 0 h 23"/>
                  <a:gd name="T4" fmla="*/ 0 w 24"/>
                  <a:gd name="T5" fmla="*/ 0 h 23"/>
                  <a:gd name="T6" fmla="*/ 0 w 24"/>
                  <a:gd name="T7" fmla="*/ 22 h 23"/>
                  <a:gd name="T8" fmla="*/ 23 w 24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23" y="22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3" y="22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8" name="Freeform 75"/>
              <p:cNvSpPr>
                <a:spLocks/>
              </p:cNvSpPr>
              <p:nvPr/>
            </p:nvSpPr>
            <p:spPr bwMode="auto">
              <a:xfrm>
                <a:off x="3039" y="4064"/>
                <a:ext cx="22" cy="23"/>
              </a:xfrm>
              <a:custGeom>
                <a:avLst/>
                <a:gdLst>
                  <a:gd name="T0" fmla="*/ 21 w 22"/>
                  <a:gd name="T1" fmla="*/ 22 h 23"/>
                  <a:gd name="T2" fmla="*/ 21 w 22"/>
                  <a:gd name="T3" fmla="*/ 0 h 23"/>
                  <a:gd name="T4" fmla="*/ 0 w 22"/>
                  <a:gd name="T5" fmla="*/ 0 h 23"/>
                  <a:gd name="T6" fmla="*/ 0 w 22"/>
                  <a:gd name="T7" fmla="*/ 22 h 23"/>
                  <a:gd name="T8" fmla="*/ 21 w 22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1" y="22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1" y="22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29" name="Freeform 76"/>
              <p:cNvSpPr>
                <a:spLocks/>
              </p:cNvSpPr>
              <p:nvPr/>
            </p:nvSpPr>
            <p:spPr bwMode="auto">
              <a:xfrm>
                <a:off x="3012" y="4068"/>
                <a:ext cx="23" cy="23"/>
              </a:xfrm>
              <a:custGeom>
                <a:avLst/>
                <a:gdLst>
                  <a:gd name="T0" fmla="*/ 22 w 23"/>
                  <a:gd name="T1" fmla="*/ 22 h 23"/>
                  <a:gd name="T2" fmla="*/ 22 w 23"/>
                  <a:gd name="T3" fmla="*/ 0 h 23"/>
                  <a:gd name="T4" fmla="*/ 0 w 23"/>
                  <a:gd name="T5" fmla="*/ 0 h 23"/>
                  <a:gd name="T6" fmla="*/ 0 w 23"/>
                  <a:gd name="T7" fmla="*/ 22 h 23"/>
                  <a:gd name="T8" fmla="*/ 22 w 23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22" y="22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2" y="22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0" name="Freeform 77"/>
              <p:cNvSpPr>
                <a:spLocks/>
              </p:cNvSpPr>
              <p:nvPr/>
            </p:nvSpPr>
            <p:spPr bwMode="auto">
              <a:xfrm>
                <a:off x="2986" y="4071"/>
                <a:ext cx="22" cy="23"/>
              </a:xfrm>
              <a:custGeom>
                <a:avLst/>
                <a:gdLst>
                  <a:gd name="T0" fmla="*/ 21 w 22"/>
                  <a:gd name="T1" fmla="*/ 22 h 23"/>
                  <a:gd name="T2" fmla="*/ 21 w 22"/>
                  <a:gd name="T3" fmla="*/ 0 h 23"/>
                  <a:gd name="T4" fmla="*/ 0 w 22"/>
                  <a:gd name="T5" fmla="*/ 0 h 23"/>
                  <a:gd name="T6" fmla="*/ 0 w 22"/>
                  <a:gd name="T7" fmla="*/ 22 h 23"/>
                  <a:gd name="T8" fmla="*/ 21 w 22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1" y="22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1" y="22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1" name="Freeform 78"/>
              <p:cNvSpPr>
                <a:spLocks/>
              </p:cNvSpPr>
              <p:nvPr/>
            </p:nvSpPr>
            <p:spPr bwMode="auto">
              <a:xfrm>
                <a:off x="2959" y="4072"/>
                <a:ext cx="23" cy="24"/>
              </a:xfrm>
              <a:custGeom>
                <a:avLst/>
                <a:gdLst>
                  <a:gd name="T0" fmla="*/ 22 w 23"/>
                  <a:gd name="T1" fmla="*/ 23 h 24"/>
                  <a:gd name="T2" fmla="*/ 22 w 23"/>
                  <a:gd name="T3" fmla="*/ 0 h 24"/>
                  <a:gd name="T4" fmla="*/ 0 w 23"/>
                  <a:gd name="T5" fmla="*/ 0 h 24"/>
                  <a:gd name="T6" fmla="*/ 0 w 23"/>
                  <a:gd name="T7" fmla="*/ 23 h 24"/>
                  <a:gd name="T8" fmla="*/ 22 w 23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22" y="23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2" y="23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2" name="Freeform 79"/>
              <p:cNvSpPr>
                <a:spLocks/>
              </p:cNvSpPr>
              <p:nvPr/>
            </p:nvSpPr>
            <p:spPr bwMode="auto">
              <a:xfrm>
                <a:off x="2888" y="3758"/>
                <a:ext cx="136" cy="141"/>
              </a:xfrm>
              <a:custGeom>
                <a:avLst/>
                <a:gdLst>
                  <a:gd name="T0" fmla="*/ 135 w 136"/>
                  <a:gd name="T1" fmla="*/ 0 h 141"/>
                  <a:gd name="T2" fmla="*/ 0 w 136"/>
                  <a:gd name="T3" fmla="*/ 0 h 141"/>
                  <a:gd name="T4" fmla="*/ 0 w 136"/>
                  <a:gd name="T5" fmla="*/ 140 h 141"/>
                  <a:gd name="T6" fmla="*/ 135 w 136"/>
                  <a:gd name="T7" fmla="*/ 140 h 141"/>
                  <a:gd name="T8" fmla="*/ 135 w 136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41"/>
                  <a:gd name="T17" fmla="*/ 136 w 136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41">
                    <a:moveTo>
                      <a:pt x="135" y="0"/>
                    </a:moveTo>
                    <a:lnTo>
                      <a:pt x="0" y="0"/>
                    </a:lnTo>
                    <a:lnTo>
                      <a:pt x="0" y="140"/>
                    </a:lnTo>
                    <a:lnTo>
                      <a:pt x="135" y="140"/>
                    </a:lnTo>
                    <a:lnTo>
                      <a:pt x="135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3" name="Freeform 80"/>
              <p:cNvSpPr>
                <a:spLocks/>
              </p:cNvSpPr>
              <p:nvPr/>
            </p:nvSpPr>
            <p:spPr bwMode="auto">
              <a:xfrm>
                <a:off x="2754" y="3899"/>
                <a:ext cx="134" cy="143"/>
              </a:xfrm>
              <a:custGeom>
                <a:avLst/>
                <a:gdLst>
                  <a:gd name="T0" fmla="*/ 133 w 134"/>
                  <a:gd name="T1" fmla="*/ 0 h 143"/>
                  <a:gd name="T2" fmla="*/ 0 w 134"/>
                  <a:gd name="T3" fmla="*/ 0 h 143"/>
                  <a:gd name="T4" fmla="*/ 0 w 134"/>
                  <a:gd name="T5" fmla="*/ 142 h 143"/>
                  <a:gd name="T6" fmla="*/ 133 w 134"/>
                  <a:gd name="T7" fmla="*/ 142 h 143"/>
                  <a:gd name="T8" fmla="*/ 133 w 134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43"/>
                  <a:gd name="T17" fmla="*/ 134 w 134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43">
                    <a:moveTo>
                      <a:pt x="133" y="0"/>
                    </a:moveTo>
                    <a:lnTo>
                      <a:pt x="0" y="0"/>
                    </a:lnTo>
                    <a:lnTo>
                      <a:pt x="0" y="142"/>
                    </a:lnTo>
                    <a:lnTo>
                      <a:pt x="133" y="142"/>
                    </a:lnTo>
                    <a:lnTo>
                      <a:pt x="133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4" name="Freeform 81"/>
              <p:cNvSpPr>
                <a:spLocks/>
              </p:cNvSpPr>
              <p:nvPr/>
            </p:nvSpPr>
            <p:spPr bwMode="auto">
              <a:xfrm>
                <a:off x="1953" y="3898"/>
                <a:ext cx="134" cy="143"/>
              </a:xfrm>
              <a:custGeom>
                <a:avLst/>
                <a:gdLst>
                  <a:gd name="T0" fmla="*/ 133 w 134"/>
                  <a:gd name="T1" fmla="*/ 0 h 143"/>
                  <a:gd name="T2" fmla="*/ 0 w 134"/>
                  <a:gd name="T3" fmla="*/ 0 h 143"/>
                  <a:gd name="T4" fmla="*/ 0 w 134"/>
                  <a:gd name="T5" fmla="*/ 142 h 143"/>
                  <a:gd name="T6" fmla="*/ 133 w 134"/>
                  <a:gd name="T7" fmla="*/ 142 h 143"/>
                  <a:gd name="T8" fmla="*/ 133 w 134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43"/>
                  <a:gd name="T17" fmla="*/ 134 w 134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43">
                    <a:moveTo>
                      <a:pt x="133" y="0"/>
                    </a:moveTo>
                    <a:lnTo>
                      <a:pt x="0" y="0"/>
                    </a:lnTo>
                    <a:lnTo>
                      <a:pt x="0" y="142"/>
                    </a:lnTo>
                    <a:lnTo>
                      <a:pt x="133" y="142"/>
                    </a:lnTo>
                    <a:lnTo>
                      <a:pt x="133" y="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5" name="Freeform 82"/>
              <p:cNvSpPr>
                <a:spLocks/>
              </p:cNvSpPr>
              <p:nvPr/>
            </p:nvSpPr>
            <p:spPr bwMode="auto">
              <a:xfrm>
                <a:off x="1700" y="3766"/>
                <a:ext cx="1400" cy="383"/>
              </a:xfrm>
              <a:custGeom>
                <a:avLst/>
                <a:gdLst>
                  <a:gd name="T0" fmla="*/ 1372 w 1400"/>
                  <a:gd name="T1" fmla="*/ 39 h 383"/>
                  <a:gd name="T2" fmla="*/ 1319 w 1400"/>
                  <a:gd name="T3" fmla="*/ 19 h 383"/>
                  <a:gd name="T4" fmla="*/ 1265 w 1400"/>
                  <a:gd name="T5" fmla="*/ 7 h 383"/>
                  <a:gd name="T6" fmla="*/ 1212 w 1400"/>
                  <a:gd name="T7" fmla="*/ 0 h 383"/>
                  <a:gd name="T8" fmla="*/ 1107 w 1400"/>
                  <a:gd name="T9" fmla="*/ 1 h 383"/>
                  <a:gd name="T10" fmla="*/ 957 w 1400"/>
                  <a:gd name="T11" fmla="*/ 12 h 383"/>
                  <a:gd name="T12" fmla="*/ 814 w 1400"/>
                  <a:gd name="T13" fmla="*/ 33 h 383"/>
                  <a:gd name="T14" fmla="*/ 681 w 1400"/>
                  <a:gd name="T15" fmla="*/ 58 h 383"/>
                  <a:gd name="T16" fmla="*/ 559 w 1400"/>
                  <a:gd name="T17" fmla="*/ 84 h 383"/>
                  <a:gd name="T18" fmla="*/ 501 w 1400"/>
                  <a:gd name="T19" fmla="*/ 98 h 383"/>
                  <a:gd name="T20" fmla="*/ 421 w 1400"/>
                  <a:gd name="T21" fmla="*/ 115 h 383"/>
                  <a:gd name="T22" fmla="*/ 348 w 1400"/>
                  <a:gd name="T23" fmla="*/ 130 h 383"/>
                  <a:gd name="T24" fmla="*/ 283 w 1400"/>
                  <a:gd name="T25" fmla="*/ 140 h 383"/>
                  <a:gd name="T26" fmla="*/ 244 w 1400"/>
                  <a:gd name="T27" fmla="*/ 143 h 383"/>
                  <a:gd name="T28" fmla="*/ 198 w 1400"/>
                  <a:gd name="T29" fmla="*/ 143 h 383"/>
                  <a:gd name="T30" fmla="*/ 141 w 1400"/>
                  <a:gd name="T31" fmla="*/ 136 h 383"/>
                  <a:gd name="T32" fmla="*/ 85 w 1400"/>
                  <a:gd name="T33" fmla="*/ 120 h 383"/>
                  <a:gd name="T34" fmla="*/ 27 w 1400"/>
                  <a:gd name="T35" fmla="*/ 98 h 383"/>
                  <a:gd name="T36" fmla="*/ 0 w 1400"/>
                  <a:gd name="T37" fmla="*/ 82 h 383"/>
                  <a:gd name="T38" fmla="*/ 27 w 1400"/>
                  <a:gd name="T39" fmla="*/ 337 h 383"/>
                  <a:gd name="T40" fmla="*/ 85 w 1400"/>
                  <a:gd name="T41" fmla="*/ 359 h 383"/>
                  <a:gd name="T42" fmla="*/ 141 w 1400"/>
                  <a:gd name="T43" fmla="*/ 373 h 383"/>
                  <a:gd name="T44" fmla="*/ 198 w 1400"/>
                  <a:gd name="T45" fmla="*/ 380 h 383"/>
                  <a:gd name="T46" fmla="*/ 244 w 1400"/>
                  <a:gd name="T47" fmla="*/ 380 h 383"/>
                  <a:gd name="T48" fmla="*/ 283 w 1400"/>
                  <a:gd name="T49" fmla="*/ 379 h 383"/>
                  <a:gd name="T50" fmla="*/ 348 w 1400"/>
                  <a:gd name="T51" fmla="*/ 367 h 383"/>
                  <a:gd name="T52" fmla="*/ 421 w 1400"/>
                  <a:gd name="T53" fmla="*/ 353 h 383"/>
                  <a:gd name="T54" fmla="*/ 501 w 1400"/>
                  <a:gd name="T55" fmla="*/ 335 h 383"/>
                  <a:gd name="T56" fmla="*/ 559 w 1400"/>
                  <a:gd name="T57" fmla="*/ 323 h 383"/>
                  <a:gd name="T58" fmla="*/ 681 w 1400"/>
                  <a:gd name="T59" fmla="*/ 296 h 383"/>
                  <a:gd name="T60" fmla="*/ 814 w 1400"/>
                  <a:gd name="T61" fmla="*/ 271 h 383"/>
                  <a:gd name="T62" fmla="*/ 957 w 1400"/>
                  <a:gd name="T63" fmla="*/ 251 h 383"/>
                  <a:gd name="T64" fmla="*/ 1107 w 1400"/>
                  <a:gd name="T65" fmla="*/ 240 h 383"/>
                  <a:gd name="T66" fmla="*/ 1212 w 1400"/>
                  <a:gd name="T67" fmla="*/ 238 h 383"/>
                  <a:gd name="T68" fmla="*/ 1265 w 1400"/>
                  <a:gd name="T69" fmla="*/ 245 h 383"/>
                  <a:gd name="T70" fmla="*/ 1319 w 1400"/>
                  <a:gd name="T71" fmla="*/ 258 h 383"/>
                  <a:gd name="T72" fmla="*/ 1372 w 1400"/>
                  <a:gd name="T73" fmla="*/ 278 h 383"/>
                  <a:gd name="T74" fmla="*/ 1397 w 1400"/>
                  <a:gd name="T75" fmla="*/ 289 h 383"/>
                  <a:gd name="T76" fmla="*/ 1399 w 1400"/>
                  <a:gd name="T77" fmla="*/ 51 h 3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00"/>
                  <a:gd name="T118" fmla="*/ 0 h 383"/>
                  <a:gd name="T119" fmla="*/ 1400 w 1400"/>
                  <a:gd name="T120" fmla="*/ 383 h 3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00" h="383">
                    <a:moveTo>
                      <a:pt x="1399" y="51"/>
                    </a:moveTo>
                    <a:lnTo>
                      <a:pt x="1372" y="39"/>
                    </a:lnTo>
                    <a:lnTo>
                      <a:pt x="1345" y="28"/>
                    </a:lnTo>
                    <a:lnTo>
                      <a:pt x="1319" y="19"/>
                    </a:lnTo>
                    <a:lnTo>
                      <a:pt x="1292" y="12"/>
                    </a:lnTo>
                    <a:lnTo>
                      <a:pt x="1265" y="7"/>
                    </a:lnTo>
                    <a:lnTo>
                      <a:pt x="1239" y="2"/>
                    </a:lnTo>
                    <a:lnTo>
                      <a:pt x="1212" y="0"/>
                    </a:lnTo>
                    <a:lnTo>
                      <a:pt x="1186" y="0"/>
                    </a:lnTo>
                    <a:lnTo>
                      <a:pt x="1107" y="1"/>
                    </a:lnTo>
                    <a:lnTo>
                      <a:pt x="1031" y="5"/>
                    </a:lnTo>
                    <a:lnTo>
                      <a:pt x="957" y="12"/>
                    </a:lnTo>
                    <a:lnTo>
                      <a:pt x="885" y="22"/>
                    </a:lnTo>
                    <a:lnTo>
                      <a:pt x="814" y="33"/>
                    </a:lnTo>
                    <a:lnTo>
                      <a:pt x="746" y="44"/>
                    </a:lnTo>
                    <a:lnTo>
                      <a:pt x="681" y="58"/>
                    </a:lnTo>
                    <a:lnTo>
                      <a:pt x="618" y="71"/>
                    </a:lnTo>
                    <a:lnTo>
                      <a:pt x="559" y="84"/>
                    </a:lnTo>
                    <a:lnTo>
                      <a:pt x="529" y="91"/>
                    </a:lnTo>
                    <a:lnTo>
                      <a:pt x="501" y="98"/>
                    </a:lnTo>
                    <a:lnTo>
                      <a:pt x="447" y="109"/>
                    </a:lnTo>
                    <a:lnTo>
                      <a:pt x="421" y="115"/>
                    </a:lnTo>
                    <a:lnTo>
                      <a:pt x="396" y="120"/>
                    </a:lnTo>
                    <a:lnTo>
                      <a:pt x="348" y="130"/>
                    </a:lnTo>
                    <a:lnTo>
                      <a:pt x="303" y="137"/>
                    </a:lnTo>
                    <a:lnTo>
                      <a:pt x="283" y="140"/>
                    </a:lnTo>
                    <a:lnTo>
                      <a:pt x="263" y="141"/>
                    </a:lnTo>
                    <a:lnTo>
                      <a:pt x="244" y="143"/>
                    </a:lnTo>
                    <a:lnTo>
                      <a:pt x="226" y="143"/>
                    </a:lnTo>
                    <a:lnTo>
                      <a:pt x="198" y="143"/>
                    </a:lnTo>
                    <a:lnTo>
                      <a:pt x="169" y="139"/>
                    </a:lnTo>
                    <a:lnTo>
                      <a:pt x="141" y="136"/>
                    </a:lnTo>
                    <a:lnTo>
                      <a:pt x="113" y="129"/>
                    </a:lnTo>
                    <a:lnTo>
                      <a:pt x="85" y="120"/>
                    </a:lnTo>
                    <a:lnTo>
                      <a:pt x="55" y="110"/>
                    </a:lnTo>
                    <a:lnTo>
                      <a:pt x="27" y="98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323"/>
                    </a:lnTo>
                    <a:lnTo>
                      <a:pt x="27" y="337"/>
                    </a:lnTo>
                    <a:lnTo>
                      <a:pt x="55" y="349"/>
                    </a:lnTo>
                    <a:lnTo>
                      <a:pt x="85" y="359"/>
                    </a:lnTo>
                    <a:lnTo>
                      <a:pt x="113" y="367"/>
                    </a:lnTo>
                    <a:lnTo>
                      <a:pt x="141" y="373"/>
                    </a:lnTo>
                    <a:lnTo>
                      <a:pt x="169" y="377"/>
                    </a:lnTo>
                    <a:lnTo>
                      <a:pt x="198" y="380"/>
                    </a:lnTo>
                    <a:lnTo>
                      <a:pt x="226" y="382"/>
                    </a:lnTo>
                    <a:lnTo>
                      <a:pt x="244" y="380"/>
                    </a:lnTo>
                    <a:lnTo>
                      <a:pt x="263" y="380"/>
                    </a:lnTo>
                    <a:lnTo>
                      <a:pt x="283" y="379"/>
                    </a:lnTo>
                    <a:lnTo>
                      <a:pt x="303" y="374"/>
                    </a:lnTo>
                    <a:lnTo>
                      <a:pt x="348" y="367"/>
                    </a:lnTo>
                    <a:lnTo>
                      <a:pt x="396" y="359"/>
                    </a:lnTo>
                    <a:lnTo>
                      <a:pt x="421" y="353"/>
                    </a:lnTo>
                    <a:lnTo>
                      <a:pt x="447" y="348"/>
                    </a:lnTo>
                    <a:lnTo>
                      <a:pt x="501" y="335"/>
                    </a:lnTo>
                    <a:lnTo>
                      <a:pt x="529" y="330"/>
                    </a:lnTo>
                    <a:lnTo>
                      <a:pt x="559" y="323"/>
                    </a:lnTo>
                    <a:lnTo>
                      <a:pt x="618" y="310"/>
                    </a:lnTo>
                    <a:lnTo>
                      <a:pt x="681" y="296"/>
                    </a:lnTo>
                    <a:lnTo>
                      <a:pt x="746" y="283"/>
                    </a:lnTo>
                    <a:lnTo>
                      <a:pt x="814" y="271"/>
                    </a:lnTo>
                    <a:lnTo>
                      <a:pt x="885" y="259"/>
                    </a:lnTo>
                    <a:lnTo>
                      <a:pt x="957" y="251"/>
                    </a:lnTo>
                    <a:lnTo>
                      <a:pt x="1031" y="244"/>
                    </a:lnTo>
                    <a:lnTo>
                      <a:pt x="1107" y="240"/>
                    </a:lnTo>
                    <a:lnTo>
                      <a:pt x="1186" y="237"/>
                    </a:lnTo>
                    <a:lnTo>
                      <a:pt x="1212" y="238"/>
                    </a:lnTo>
                    <a:lnTo>
                      <a:pt x="1239" y="241"/>
                    </a:lnTo>
                    <a:lnTo>
                      <a:pt x="1265" y="245"/>
                    </a:lnTo>
                    <a:lnTo>
                      <a:pt x="1292" y="251"/>
                    </a:lnTo>
                    <a:lnTo>
                      <a:pt x="1319" y="258"/>
                    </a:lnTo>
                    <a:lnTo>
                      <a:pt x="1345" y="266"/>
                    </a:lnTo>
                    <a:lnTo>
                      <a:pt x="1372" y="278"/>
                    </a:lnTo>
                    <a:lnTo>
                      <a:pt x="1399" y="289"/>
                    </a:lnTo>
                    <a:lnTo>
                      <a:pt x="1397" y="289"/>
                    </a:lnTo>
                    <a:lnTo>
                      <a:pt x="1397" y="51"/>
                    </a:lnTo>
                    <a:lnTo>
                      <a:pt x="1399" y="51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6" name="Freeform 83"/>
              <p:cNvSpPr>
                <a:spLocks/>
              </p:cNvSpPr>
              <p:nvPr/>
            </p:nvSpPr>
            <p:spPr bwMode="auto">
              <a:xfrm>
                <a:off x="1693" y="3759"/>
                <a:ext cx="1435" cy="397"/>
              </a:xfrm>
              <a:custGeom>
                <a:avLst/>
                <a:gdLst>
                  <a:gd name="T0" fmla="*/ 1352 w 1435"/>
                  <a:gd name="T1" fmla="*/ 29 h 397"/>
                  <a:gd name="T2" fmla="*/ 1273 w 1435"/>
                  <a:gd name="T3" fmla="*/ 7 h 397"/>
                  <a:gd name="T4" fmla="*/ 1191 w 1435"/>
                  <a:gd name="T5" fmla="*/ 0 h 397"/>
                  <a:gd name="T6" fmla="*/ 963 w 1435"/>
                  <a:gd name="T7" fmla="*/ 14 h 397"/>
                  <a:gd name="T8" fmla="*/ 686 w 1435"/>
                  <a:gd name="T9" fmla="*/ 58 h 397"/>
                  <a:gd name="T10" fmla="*/ 534 w 1435"/>
                  <a:gd name="T11" fmla="*/ 91 h 397"/>
                  <a:gd name="T12" fmla="*/ 401 w 1435"/>
                  <a:gd name="T13" fmla="*/ 122 h 397"/>
                  <a:gd name="T14" fmla="*/ 288 w 1435"/>
                  <a:gd name="T15" fmla="*/ 140 h 397"/>
                  <a:gd name="T16" fmla="*/ 232 w 1435"/>
                  <a:gd name="T17" fmla="*/ 144 h 397"/>
                  <a:gd name="T18" fmla="*/ 148 w 1435"/>
                  <a:gd name="T19" fmla="*/ 136 h 397"/>
                  <a:gd name="T20" fmla="*/ 93 w 1435"/>
                  <a:gd name="T21" fmla="*/ 122 h 397"/>
                  <a:gd name="T22" fmla="*/ 9 w 1435"/>
                  <a:gd name="T23" fmla="*/ 85 h 397"/>
                  <a:gd name="T24" fmla="*/ 0 w 1435"/>
                  <a:gd name="T25" fmla="*/ 334 h 397"/>
                  <a:gd name="T26" fmla="*/ 89 w 1435"/>
                  <a:gd name="T27" fmla="*/ 373 h 397"/>
                  <a:gd name="T28" fmla="*/ 147 w 1435"/>
                  <a:gd name="T29" fmla="*/ 387 h 397"/>
                  <a:gd name="T30" fmla="*/ 232 w 1435"/>
                  <a:gd name="T31" fmla="*/ 396 h 397"/>
                  <a:gd name="T32" fmla="*/ 289 w 1435"/>
                  <a:gd name="T33" fmla="*/ 391 h 397"/>
                  <a:gd name="T34" fmla="*/ 404 w 1435"/>
                  <a:gd name="T35" fmla="*/ 373 h 397"/>
                  <a:gd name="T36" fmla="*/ 537 w 1435"/>
                  <a:gd name="T37" fmla="*/ 342 h 397"/>
                  <a:gd name="T38" fmla="*/ 689 w 1435"/>
                  <a:gd name="T39" fmla="*/ 310 h 397"/>
                  <a:gd name="T40" fmla="*/ 964 w 1435"/>
                  <a:gd name="T41" fmla="*/ 265 h 397"/>
                  <a:gd name="T42" fmla="*/ 1191 w 1435"/>
                  <a:gd name="T43" fmla="*/ 251 h 397"/>
                  <a:gd name="T44" fmla="*/ 1271 w 1435"/>
                  <a:gd name="T45" fmla="*/ 258 h 397"/>
                  <a:gd name="T46" fmla="*/ 1350 w 1435"/>
                  <a:gd name="T47" fmla="*/ 280 h 397"/>
                  <a:gd name="T48" fmla="*/ 1404 w 1435"/>
                  <a:gd name="T49" fmla="*/ 290 h 397"/>
                  <a:gd name="T50" fmla="*/ 1403 w 1435"/>
                  <a:gd name="T51" fmla="*/ 66 h 397"/>
                  <a:gd name="T52" fmla="*/ 1396 w 1435"/>
                  <a:gd name="T53" fmla="*/ 303 h 397"/>
                  <a:gd name="T54" fmla="*/ 1352 w 1435"/>
                  <a:gd name="T55" fmla="*/ 266 h 397"/>
                  <a:gd name="T56" fmla="*/ 1273 w 1435"/>
                  <a:gd name="T57" fmla="*/ 245 h 397"/>
                  <a:gd name="T58" fmla="*/ 1191 w 1435"/>
                  <a:gd name="T59" fmla="*/ 238 h 397"/>
                  <a:gd name="T60" fmla="*/ 963 w 1435"/>
                  <a:gd name="T61" fmla="*/ 252 h 397"/>
                  <a:gd name="T62" fmla="*/ 686 w 1435"/>
                  <a:gd name="T63" fmla="*/ 297 h 397"/>
                  <a:gd name="T64" fmla="*/ 534 w 1435"/>
                  <a:gd name="T65" fmla="*/ 330 h 397"/>
                  <a:gd name="T66" fmla="*/ 401 w 1435"/>
                  <a:gd name="T67" fmla="*/ 359 h 397"/>
                  <a:gd name="T68" fmla="*/ 288 w 1435"/>
                  <a:gd name="T69" fmla="*/ 379 h 397"/>
                  <a:gd name="T70" fmla="*/ 232 w 1435"/>
                  <a:gd name="T71" fmla="*/ 381 h 397"/>
                  <a:gd name="T72" fmla="*/ 148 w 1435"/>
                  <a:gd name="T73" fmla="*/ 374 h 397"/>
                  <a:gd name="T74" fmla="*/ 93 w 1435"/>
                  <a:gd name="T75" fmla="*/ 359 h 397"/>
                  <a:gd name="T76" fmla="*/ 9 w 1435"/>
                  <a:gd name="T77" fmla="*/ 324 h 397"/>
                  <a:gd name="T78" fmla="*/ 0 w 1435"/>
                  <a:gd name="T79" fmla="*/ 95 h 397"/>
                  <a:gd name="T80" fmla="*/ 89 w 1435"/>
                  <a:gd name="T81" fmla="*/ 134 h 397"/>
                  <a:gd name="T82" fmla="*/ 147 w 1435"/>
                  <a:gd name="T83" fmla="*/ 148 h 397"/>
                  <a:gd name="T84" fmla="*/ 232 w 1435"/>
                  <a:gd name="T85" fmla="*/ 157 h 397"/>
                  <a:gd name="T86" fmla="*/ 289 w 1435"/>
                  <a:gd name="T87" fmla="*/ 154 h 397"/>
                  <a:gd name="T88" fmla="*/ 404 w 1435"/>
                  <a:gd name="T89" fmla="*/ 134 h 397"/>
                  <a:gd name="T90" fmla="*/ 537 w 1435"/>
                  <a:gd name="T91" fmla="*/ 105 h 397"/>
                  <a:gd name="T92" fmla="*/ 689 w 1435"/>
                  <a:gd name="T93" fmla="*/ 71 h 397"/>
                  <a:gd name="T94" fmla="*/ 964 w 1435"/>
                  <a:gd name="T95" fmla="*/ 26 h 397"/>
                  <a:gd name="T96" fmla="*/ 1191 w 1435"/>
                  <a:gd name="T97" fmla="*/ 12 h 397"/>
                  <a:gd name="T98" fmla="*/ 1271 w 1435"/>
                  <a:gd name="T99" fmla="*/ 19 h 397"/>
                  <a:gd name="T100" fmla="*/ 1350 w 1435"/>
                  <a:gd name="T101" fmla="*/ 42 h 397"/>
                  <a:gd name="T102" fmla="*/ 1404 w 1435"/>
                  <a:gd name="T103" fmla="*/ 51 h 3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35"/>
                  <a:gd name="T157" fmla="*/ 0 h 397"/>
                  <a:gd name="T158" fmla="*/ 1435 w 1435"/>
                  <a:gd name="T159" fmla="*/ 397 h 39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35" h="397">
                    <a:moveTo>
                      <a:pt x="1434" y="66"/>
                    </a:moveTo>
                    <a:lnTo>
                      <a:pt x="1380" y="40"/>
                    </a:lnTo>
                    <a:lnTo>
                      <a:pt x="1354" y="29"/>
                    </a:lnTo>
                    <a:lnTo>
                      <a:pt x="1352" y="29"/>
                    </a:lnTo>
                    <a:lnTo>
                      <a:pt x="1327" y="19"/>
                    </a:lnTo>
                    <a:lnTo>
                      <a:pt x="1299" y="12"/>
                    </a:lnTo>
                    <a:lnTo>
                      <a:pt x="1273" y="7"/>
                    </a:lnTo>
                    <a:lnTo>
                      <a:pt x="1246" y="2"/>
                    </a:lnTo>
                    <a:lnTo>
                      <a:pt x="1219" y="1"/>
                    </a:lnTo>
                    <a:lnTo>
                      <a:pt x="1218" y="1"/>
                    </a:lnTo>
                    <a:lnTo>
                      <a:pt x="1191" y="0"/>
                    </a:lnTo>
                    <a:lnTo>
                      <a:pt x="1113" y="1"/>
                    </a:lnTo>
                    <a:lnTo>
                      <a:pt x="1037" y="7"/>
                    </a:lnTo>
                    <a:lnTo>
                      <a:pt x="1036" y="7"/>
                    </a:lnTo>
                    <a:lnTo>
                      <a:pt x="963" y="14"/>
                    </a:lnTo>
                    <a:lnTo>
                      <a:pt x="889" y="22"/>
                    </a:lnTo>
                    <a:lnTo>
                      <a:pt x="820" y="33"/>
                    </a:lnTo>
                    <a:lnTo>
                      <a:pt x="752" y="46"/>
                    </a:lnTo>
                    <a:lnTo>
                      <a:pt x="686" y="58"/>
                    </a:lnTo>
                    <a:lnTo>
                      <a:pt x="623" y="73"/>
                    </a:lnTo>
                    <a:lnTo>
                      <a:pt x="562" y="85"/>
                    </a:lnTo>
                    <a:lnTo>
                      <a:pt x="534" y="91"/>
                    </a:lnTo>
                    <a:lnTo>
                      <a:pt x="505" y="98"/>
                    </a:lnTo>
                    <a:lnTo>
                      <a:pt x="452" y="110"/>
                    </a:lnTo>
                    <a:lnTo>
                      <a:pt x="427" y="116"/>
                    </a:lnTo>
                    <a:lnTo>
                      <a:pt x="401" y="122"/>
                    </a:lnTo>
                    <a:lnTo>
                      <a:pt x="353" y="130"/>
                    </a:lnTo>
                    <a:lnTo>
                      <a:pt x="309" y="137"/>
                    </a:lnTo>
                    <a:lnTo>
                      <a:pt x="288" y="140"/>
                    </a:lnTo>
                    <a:lnTo>
                      <a:pt x="268" y="143"/>
                    </a:lnTo>
                    <a:lnTo>
                      <a:pt x="270" y="143"/>
                    </a:lnTo>
                    <a:lnTo>
                      <a:pt x="251" y="143"/>
                    </a:lnTo>
                    <a:lnTo>
                      <a:pt x="232" y="144"/>
                    </a:lnTo>
                    <a:lnTo>
                      <a:pt x="204" y="143"/>
                    </a:lnTo>
                    <a:lnTo>
                      <a:pt x="176" y="140"/>
                    </a:lnTo>
                    <a:lnTo>
                      <a:pt x="148" y="136"/>
                    </a:lnTo>
                    <a:lnTo>
                      <a:pt x="121" y="129"/>
                    </a:lnTo>
                    <a:lnTo>
                      <a:pt x="93" y="122"/>
                    </a:lnTo>
                    <a:lnTo>
                      <a:pt x="65" y="110"/>
                    </a:lnTo>
                    <a:lnTo>
                      <a:pt x="65" y="112"/>
                    </a:lnTo>
                    <a:lnTo>
                      <a:pt x="37" y="99"/>
                    </a:lnTo>
                    <a:lnTo>
                      <a:pt x="9" y="85"/>
                    </a:lnTo>
                    <a:lnTo>
                      <a:pt x="13" y="91"/>
                    </a:lnTo>
                    <a:lnTo>
                      <a:pt x="13" y="89"/>
                    </a:lnTo>
                    <a:lnTo>
                      <a:pt x="0" y="89"/>
                    </a:lnTo>
                    <a:lnTo>
                      <a:pt x="0" y="334"/>
                    </a:lnTo>
                    <a:lnTo>
                      <a:pt x="31" y="349"/>
                    </a:lnTo>
                    <a:lnTo>
                      <a:pt x="61" y="362"/>
                    </a:lnTo>
                    <a:lnTo>
                      <a:pt x="89" y="373"/>
                    </a:lnTo>
                    <a:lnTo>
                      <a:pt x="118" y="380"/>
                    </a:lnTo>
                    <a:lnTo>
                      <a:pt x="146" y="387"/>
                    </a:lnTo>
                    <a:lnTo>
                      <a:pt x="147" y="387"/>
                    </a:lnTo>
                    <a:lnTo>
                      <a:pt x="175" y="391"/>
                    </a:lnTo>
                    <a:lnTo>
                      <a:pt x="203" y="394"/>
                    </a:lnTo>
                    <a:lnTo>
                      <a:pt x="204" y="394"/>
                    </a:lnTo>
                    <a:lnTo>
                      <a:pt x="232" y="396"/>
                    </a:lnTo>
                    <a:lnTo>
                      <a:pt x="251" y="394"/>
                    </a:lnTo>
                    <a:lnTo>
                      <a:pt x="270" y="393"/>
                    </a:lnTo>
                    <a:lnTo>
                      <a:pt x="271" y="393"/>
                    </a:lnTo>
                    <a:lnTo>
                      <a:pt x="289" y="391"/>
                    </a:lnTo>
                    <a:lnTo>
                      <a:pt x="311" y="388"/>
                    </a:lnTo>
                    <a:lnTo>
                      <a:pt x="355" y="381"/>
                    </a:lnTo>
                    <a:lnTo>
                      <a:pt x="403" y="373"/>
                    </a:lnTo>
                    <a:lnTo>
                      <a:pt x="404" y="373"/>
                    </a:lnTo>
                    <a:lnTo>
                      <a:pt x="429" y="367"/>
                    </a:lnTo>
                    <a:lnTo>
                      <a:pt x="454" y="362"/>
                    </a:lnTo>
                    <a:lnTo>
                      <a:pt x="509" y="349"/>
                    </a:lnTo>
                    <a:lnTo>
                      <a:pt x="537" y="342"/>
                    </a:lnTo>
                    <a:lnTo>
                      <a:pt x="566" y="337"/>
                    </a:lnTo>
                    <a:lnTo>
                      <a:pt x="626" y="324"/>
                    </a:lnTo>
                    <a:lnTo>
                      <a:pt x="689" y="310"/>
                    </a:lnTo>
                    <a:lnTo>
                      <a:pt x="754" y="297"/>
                    </a:lnTo>
                    <a:lnTo>
                      <a:pt x="822" y="285"/>
                    </a:lnTo>
                    <a:lnTo>
                      <a:pt x="891" y="273"/>
                    </a:lnTo>
                    <a:lnTo>
                      <a:pt x="964" y="265"/>
                    </a:lnTo>
                    <a:lnTo>
                      <a:pt x="1038" y="258"/>
                    </a:lnTo>
                    <a:lnTo>
                      <a:pt x="1037" y="258"/>
                    </a:lnTo>
                    <a:lnTo>
                      <a:pt x="1113" y="252"/>
                    </a:lnTo>
                    <a:lnTo>
                      <a:pt x="1191" y="251"/>
                    </a:lnTo>
                    <a:lnTo>
                      <a:pt x="1218" y="252"/>
                    </a:lnTo>
                    <a:lnTo>
                      <a:pt x="1217" y="252"/>
                    </a:lnTo>
                    <a:lnTo>
                      <a:pt x="1245" y="254"/>
                    </a:lnTo>
                    <a:lnTo>
                      <a:pt x="1271" y="258"/>
                    </a:lnTo>
                    <a:lnTo>
                      <a:pt x="1270" y="258"/>
                    </a:lnTo>
                    <a:lnTo>
                      <a:pt x="1296" y="264"/>
                    </a:lnTo>
                    <a:lnTo>
                      <a:pt x="1323" y="271"/>
                    </a:lnTo>
                    <a:lnTo>
                      <a:pt x="1350" y="280"/>
                    </a:lnTo>
                    <a:lnTo>
                      <a:pt x="1348" y="279"/>
                    </a:lnTo>
                    <a:lnTo>
                      <a:pt x="1375" y="290"/>
                    </a:lnTo>
                    <a:lnTo>
                      <a:pt x="1402" y="301"/>
                    </a:lnTo>
                    <a:lnTo>
                      <a:pt x="1404" y="290"/>
                    </a:lnTo>
                    <a:lnTo>
                      <a:pt x="1403" y="290"/>
                    </a:lnTo>
                    <a:lnTo>
                      <a:pt x="1410" y="296"/>
                    </a:lnTo>
                    <a:lnTo>
                      <a:pt x="1410" y="58"/>
                    </a:lnTo>
                    <a:lnTo>
                      <a:pt x="1403" y="66"/>
                    </a:lnTo>
                    <a:lnTo>
                      <a:pt x="1434" y="66"/>
                    </a:lnTo>
                    <a:lnTo>
                      <a:pt x="1404" y="51"/>
                    </a:lnTo>
                    <a:lnTo>
                      <a:pt x="1396" y="51"/>
                    </a:lnTo>
                    <a:lnTo>
                      <a:pt x="1396" y="303"/>
                    </a:lnTo>
                    <a:lnTo>
                      <a:pt x="1434" y="303"/>
                    </a:lnTo>
                    <a:lnTo>
                      <a:pt x="1380" y="278"/>
                    </a:lnTo>
                    <a:lnTo>
                      <a:pt x="1354" y="268"/>
                    </a:lnTo>
                    <a:lnTo>
                      <a:pt x="1352" y="266"/>
                    </a:lnTo>
                    <a:lnTo>
                      <a:pt x="1327" y="258"/>
                    </a:lnTo>
                    <a:lnTo>
                      <a:pt x="1299" y="251"/>
                    </a:lnTo>
                    <a:lnTo>
                      <a:pt x="1273" y="245"/>
                    </a:lnTo>
                    <a:lnTo>
                      <a:pt x="1246" y="241"/>
                    </a:lnTo>
                    <a:lnTo>
                      <a:pt x="1219" y="238"/>
                    </a:lnTo>
                    <a:lnTo>
                      <a:pt x="1218" y="238"/>
                    </a:lnTo>
                    <a:lnTo>
                      <a:pt x="1191" y="238"/>
                    </a:lnTo>
                    <a:lnTo>
                      <a:pt x="1113" y="240"/>
                    </a:lnTo>
                    <a:lnTo>
                      <a:pt x="1037" y="244"/>
                    </a:lnTo>
                    <a:lnTo>
                      <a:pt x="1036" y="244"/>
                    </a:lnTo>
                    <a:lnTo>
                      <a:pt x="963" y="252"/>
                    </a:lnTo>
                    <a:lnTo>
                      <a:pt x="889" y="261"/>
                    </a:lnTo>
                    <a:lnTo>
                      <a:pt x="820" y="272"/>
                    </a:lnTo>
                    <a:lnTo>
                      <a:pt x="752" y="285"/>
                    </a:lnTo>
                    <a:lnTo>
                      <a:pt x="686" y="297"/>
                    </a:lnTo>
                    <a:lnTo>
                      <a:pt x="623" y="310"/>
                    </a:lnTo>
                    <a:lnTo>
                      <a:pt x="562" y="324"/>
                    </a:lnTo>
                    <a:lnTo>
                      <a:pt x="534" y="330"/>
                    </a:lnTo>
                    <a:lnTo>
                      <a:pt x="505" y="337"/>
                    </a:lnTo>
                    <a:lnTo>
                      <a:pt x="452" y="348"/>
                    </a:lnTo>
                    <a:lnTo>
                      <a:pt x="427" y="353"/>
                    </a:lnTo>
                    <a:lnTo>
                      <a:pt x="401" y="359"/>
                    </a:lnTo>
                    <a:lnTo>
                      <a:pt x="353" y="369"/>
                    </a:lnTo>
                    <a:lnTo>
                      <a:pt x="309" y="376"/>
                    </a:lnTo>
                    <a:lnTo>
                      <a:pt x="288" y="379"/>
                    </a:lnTo>
                    <a:lnTo>
                      <a:pt x="268" y="380"/>
                    </a:lnTo>
                    <a:lnTo>
                      <a:pt x="270" y="380"/>
                    </a:lnTo>
                    <a:lnTo>
                      <a:pt x="251" y="381"/>
                    </a:lnTo>
                    <a:lnTo>
                      <a:pt x="232" y="381"/>
                    </a:lnTo>
                    <a:lnTo>
                      <a:pt x="204" y="381"/>
                    </a:lnTo>
                    <a:lnTo>
                      <a:pt x="176" y="379"/>
                    </a:lnTo>
                    <a:lnTo>
                      <a:pt x="148" y="374"/>
                    </a:lnTo>
                    <a:lnTo>
                      <a:pt x="121" y="367"/>
                    </a:lnTo>
                    <a:lnTo>
                      <a:pt x="93" y="359"/>
                    </a:lnTo>
                    <a:lnTo>
                      <a:pt x="65" y="349"/>
                    </a:lnTo>
                    <a:lnTo>
                      <a:pt x="65" y="351"/>
                    </a:lnTo>
                    <a:lnTo>
                      <a:pt x="37" y="338"/>
                    </a:lnTo>
                    <a:lnTo>
                      <a:pt x="9" y="324"/>
                    </a:lnTo>
                    <a:lnTo>
                      <a:pt x="13" y="330"/>
                    </a:lnTo>
                    <a:lnTo>
                      <a:pt x="13" y="8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31" y="110"/>
                    </a:lnTo>
                    <a:lnTo>
                      <a:pt x="61" y="123"/>
                    </a:lnTo>
                    <a:lnTo>
                      <a:pt x="89" y="134"/>
                    </a:lnTo>
                    <a:lnTo>
                      <a:pt x="118" y="143"/>
                    </a:lnTo>
                    <a:lnTo>
                      <a:pt x="146" y="148"/>
                    </a:lnTo>
                    <a:lnTo>
                      <a:pt x="147" y="148"/>
                    </a:lnTo>
                    <a:lnTo>
                      <a:pt x="175" y="153"/>
                    </a:lnTo>
                    <a:lnTo>
                      <a:pt x="203" y="155"/>
                    </a:lnTo>
                    <a:lnTo>
                      <a:pt x="204" y="155"/>
                    </a:lnTo>
                    <a:lnTo>
                      <a:pt x="232" y="157"/>
                    </a:lnTo>
                    <a:lnTo>
                      <a:pt x="251" y="155"/>
                    </a:lnTo>
                    <a:lnTo>
                      <a:pt x="270" y="155"/>
                    </a:lnTo>
                    <a:lnTo>
                      <a:pt x="271" y="155"/>
                    </a:lnTo>
                    <a:lnTo>
                      <a:pt x="289" y="154"/>
                    </a:lnTo>
                    <a:lnTo>
                      <a:pt x="311" y="150"/>
                    </a:lnTo>
                    <a:lnTo>
                      <a:pt x="355" y="143"/>
                    </a:lnTo>
                    <a:lnTo>
                      <a:pt x="403" y="134"/>
                    </a:lnTo>
                    <a:lnTo>
                      <a:pt x="404" y="134"/>
                    </a:lnTo>
                    <a:lnTo>
                      <a:pt x="429" y="129"/>
                    </a:lnTo>
                    <a:lnTo>
                      <a:pt x="454" y="123"/>
                    </a:lnTo>
                    <a:lnTo>
                      <a:pt x="509" y="110"/>
                    </a:lnTo>
                    <a:lnTo>
                      <a:pt x="537" y="105"/>
                    </a:lnTo>
                    <a:lnTo>
                      <a:pt x="566" y="98"/>
                    </a:lnTo>
                    <a:lnTo>
                      <a:pt x="626" y="85"/>
                    </a:lnTo>
                    <a:lnTo>
                      <a:pt x="689" y="71"/>
                    </a:lnTo>
                    <a:lnTo>
                      <a:pt x="754" y="58"/>
                    </a:lnTo>
                    <a:lnTo>
                      <a:pt x="822" y="46"/>
                    </a:lnTo>
                    <a:lnTo>
                      <a:pt x="891" y="35"/>
                    </a:lnTo>
                    <a:lnTo>
                      <a:pt x="964" y="26"/>
                    </a:lnTo>
                    <a:lnTo>
                      <a:pt x="1038" y="19"/>
                    </a:lnTo>
                    <a:lnTo>
                      <a:pt x="1037" y="19"/>
                    </a:lnTo>
                    <a:lnTo>
                      <a:pt x="1113" y="14"/>
                    </a:lnTo>
                    <a:lnTo>
                      <a:pt x="1191" y="12"/>
                    </a:lnTo>
                    <a:lnTo>
                      <a:pt x="1218" y="14"/>
                    </a:lnTo>
                    <a:lnTo>
                      <a:pt x="1217" y="14"/>
                    </a:lnTo>
                    <a:lnTo>
                      <a:pt x="1245" y="16"/>
                    </a:lnTo>
                    <a:lnTo>
                      <a:pt x="1271" y="19"/>
                    </a:lnTo>
                    <a:lnTo>
                      <a:pt x="1270" y="19"/>
                    </a:lnTo>
                    <a:lnTo>
                      <a:pt x="1296" y="25"/>
                    </a:lnTo>
                    <a:lnTo>
                      <a:pt x="1323" y="33"/>
                    </a:lnTo>
                    <a:lnTo>
                      <a:pt x="1350" y="42"/>
                    </a:lnTo>
                    <a:lnTo>
                      <a:pt x="1348" y="40"/>
                    </a:lnTo>
                    <a:lnTo>
                      <a:pt x="1375" y="51"/>
                    </a:lnTo>
                    <a:lnTo>
                      <a:pt x="1402" y="64"/>
                    </a:lnTo>
                    <a:lnTo>
                      <a:pt x="1404" y="51"/>
                    </a:lnTo>
                    <a:lnTo>
                      <a:pt x="1434" y="66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7" name="Freeform 84"/>
              <p:cNvSpPr>
                <a:spLocks/>
              </p:cNvSpPr>
              <p:nvPr/>
            </p:nvSpPr>
            <p:spPr bwMode="auto">
              <a:xfrm>
                <a:off x="1719" y="3783"/>
                <a:ext cx="1358" cy="349"/>
              </a:xfrm>
              <a:custGeom>
                <a:avLst/>
                <a:gdLst>
                  <a:gd name="T0" fmla="*/ 1334 w 1358"/>
                  <a:gd name="T1" fmla="*/ 33 h 349"/>
                  <a:gd name="T2" fmla="*/ 1282 w 1358"/>
                  <a:gd name="T3" fmla="*/ 16 h 349"/>
                  <a:gd name="T4" fmla="*/ 1223 w 1358"/>
                  <a:gd name="T5" fmla="*/ 5 h 349"/>
                  <a:gd name="T6" fmla="*/ 1160 w 1358"/>
                  <a:gd name="T7" fmla="*/ 0 h 349"/>
                  <a:gd name="T8" fmla="*/ 1060 w 1358"/>
                  <a:gd name="T9" fmla="*/ 2 h 349"/>
                  <a:gd name="T10" fmla="*/ 923 w 1358"/>
                  <a:gd name="T11" fmla="*/ 16 h 349"/>
                  <a:gd name="T12" fmla="*/ 787 w 1358"/>
                  <a:gd name="T13" fmla="*/ 37 h 349"/>
                  <a:gd name="T14" fmla="*/ 655 w 1358"/>
                  <a:gd name="T15" fmla="*/ 63 h 349"/>
                  <a:gd name="T16" fmla="*/ 530 w 1358"/>
                  <a:gd name="T17" fmla="*/ 89 h 349"/>
                  <a:gd name="T18" fmla="*/ 416 w 1358"/>
                  <a:gd name="T19" fmla="*/ 115 h 349"/>
                  <a:gd name="T20" fmla="*/ 364 w 1358"/>
                  <a:gd name="T21" fmla="*/ 124 h 349"/>
                  <a:gd name="T22" fmla="*/ 317 w 1358"/>
                  <a:gd name="T23" fmla="*/ 133 h 349"/>
                  <a:gd name="T24" fmla="*/ 274 w 1358"/>
                  <a:gd name="T25" fmla="*/ 141 h 349"/>
                  <a:gd name="T26" fmla="*/ 235 w 1358"/>
                  <a:gd name="T27" fmla="*/ 145 h 349"/>
                  <a:gd name="T28" fmla="*/ 202 w 1358"/>
                  <a:gd name="T29" fmla="*/ 147 h 349"/>
                  <a:gd name="T30" fmla="*/ 154 w 1358"/>
                  <a:gd name="T31" fmla="*/ 143 h 349"/>
                  <a:gd name="T32" fmla="*/ 103 w 1358"/>
                  <a:gd name="T33" fmla="*/ 134 h 349"/>
                  <a:gd name="T34" fmla="*/ 53 w 1358"/>
                  <a:gd name="T35" fmla="*/ 119 h 349"/>
                  <a:gd name="T36" fmla="*/ 0 w 1358"/>
                  <a:gd name="T37" fmla="*/ 96 h 349"/>
                  <a:gd name="T38" fmla="*/ 27 w 1358"/>
                  <a:gd name="T39" fmla="*/ 311 h 349"/>
                  <a:gd name="T40" fmla="*/ 81 w 1358"/>
                  <a:gd name="T41" fmla="*/ 329 h 349"/>
                  <a:gd name="T42" fmla="*/ 131 w 1358"/>
                  <a:gd name="T43" fmla="*/ 340 h 349"/>
                  <a:gd name="T44" fmla="*/ 180 w 1358"/>
                  <a:gd name="T45" fmla="*/ 346 h 349"/>
                  <a:gd name="T46" fmla="*/ 222 w 1358"/>
                  <a:gd name="T47" fmla="*/ 346 h 349"/>
                  <a:gd name="T48" fmla="*/ 258 w 1358"/>
                  <a:gd name="T49" fmla="*/ 345 h 349"/>
                  <a:gd name="T50" fmla="*/ 299 w 1358"/>
                  <a:gd name="T51" fmla="*/ 338 h 349"/>
                  <a:gd name="T52" fmla="*/ 345 w 1358"/>
                  <a:gd name="T53" fmla="*/ 329 h 349"/>
                  <a:gd name="T54" fmla="*/ 397 w 1358"/>
                  <a:gd name="T55" fmla="*/ 319 h 349"/>
                  <a:gd name="T56" fmla="*/ 482 w 1358"/>
                  <a:gd name="T57" fmla="*/ 301 h 349"/>
                  <a:gd name="T58" fmla="*/ 607 w 1358"/>
                  <a:gd name="T59" fmla="*/ 275 h 349"/>
                  <a:gd name="T60" fmla="*/ 741 w 1358"/>
                  <a:gd name="T61" fmla="*/ 248 h 349"/>
                  <a:gd name="T62" fmla="*/ 880 w 1358"/>
                  <a:gd name="T63" fmla="*/ 224 h 349"/>
                  <a:gd name="T64" fmla="*/ 1020 w 1358"/>
                  <a:gd name="T65" fmla="*/ 209 h 349"/>
                  <a:gd name="T66" fmla="*/ 1157 w 1358"/>
                  <a:gd name="T67" fmla="*/ 202 h 349"/>
                  <a:gd name="T68" fmla="*/ 1210 w 1358"/>
                  <a:gd name="T69" fmla="*/ 204 h 349"/>
                  <a:gd name="T70" fmla="*/ 1261 w 1358"/>
                  <a:gd name="T71" fmla="*/ 213 h 349"/>
                  <a:gd name="T72" fmla="*/ 1310 w 1358"/>
                  <a:gd name="T73" fmla="*/ 227 h 349"/>
                  <a:gd name="T74" fmla="*/ 1357 w 1358"/>
                  <a:gd name="T75" fmla="*/ 246 h 3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58"/>
                  <a:gd name="T115" fmla="*/ 0 h 349"/>
                  <a:gd name="T116" fmla="*/ 1358 w 1358"/>
                  <a:gd name="T117" fmla="*/ 349 h 3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58" h="349">
                    <a:moveTo>
                      <a:pt x="1357" y="44"/>
                    </a:moveTo>
                    <a:lnTo>
                      <a:pt x="1334" y="33"/>
                    </a:lnTo>
                    <a:lnTo>
                      <a:pt x="1309" y="25"/>
                    </a:lnTo>
                    <a:lnTo>
                      <a:pt x="1282" y="16"/>
                    </a:lnTo>
                    <a:lnTo>
                      <a:pt x="1253" y="9"/>
                    </a:lnTo>
                    <a:lnTo>
                      <a:pt x="1223" y="5"/>
                    </a:lnTo>
                    <a:lnTo>
                      <a:pt x="1193" y="1"/>
                    </a:lnTo>
                    <a:lnTo>
                      <a:pt x="1160" y="0"/>
                    </a:lnTo>
                    <a:lnTo>
                      <a:pt x="1126" y="0"/>
                    </a:lnTo>
                    <a:lnTo>
                      <a:pt x="1060" y="2"/>
                    </a:lnTo>
                    <a:lnTo>
                      <a:pt x="991" y="8"/>
                    </a:lnTo>
                    <a:lnTo>
                      <a:pt x="923" y="16"/>
                    </a:lnTo>
                    <a:lnTo>
                      <a:pt x="855" y="26"/>
                    </a:lnTo>
                    <a:lnTo>
                      <a:pt x="787" y="37"/>
                    </a:lnTo>
                    <a:lnTo>
                      <a:pt x="721" y="49"/>
                    </a:lnTo>
                    <a:lnTo>
                      <a:pt x="655" y="63"/>
                    </a:lnTo>
                    <a:lnTo>
                      <a:pt x="592" y="75"/>
                    </a:lnTo>
                    <a:lnTo>
                      <a:pt x="530" y="89"/>
                    </a:lnTo>
                    <a:lnTo>
                      <a:pt x="472" y="102"/>
                    </a:lnTo>
                    <a:lnTo>
                      <a:pt x="416" y="115"/>
                    </a:lnTo>
                    <a:lnTo>
                      <a:pt x="391" y="119"/>
                    </a:lnTo>
                    <a:lnTo>
                      <a:pt x="364" y="124"/>
                    </a:lnTo>
                    <a:lnTo>
                      <a:pt x="340" y="130"/>
                    </a:lnTo>
                    <a:lnTo>
                      <a:pt x="317" y="133"/>
                    </a:lnTo>
                    <a:lnTo>
                      <a:pt x="295" y="137"/>
                    </a:lnTo>
                    <a:lnTo>
                      <a:pt x="274" y="141"/>
                    </a:lnTo>
                    <a:lnTo>
                      <a:pt x="254" y="143"/>
                    </a:lnTo>
                    <a:lnTo>
                      <a:pt x="235" y="145"/>
                    </a:lnTo>
                    <a:lnTo>
                      <a:pt x="218" y="147"/>
                    </a:lnTo>
                    <a:lnTo>
                      <a:pt x="202" y="147"/>
                    </a:lnTo>
                    <a:lnTo>
                      <a:pt x="178" y="145"/>
                    </a:lnTo>
                    <a:lnTo>
                      <a:pt x="154" y="143"/>
                    </a:lnTo>
                    <a:lnTo>
                      <a:pt x="129" y="138"/>
                    </a:lnTo>
                    <a:lnTo>
                      <a:pt x="103" y="134"/>
                    </a:lnTo>
                    <a:lnTo>
                      <a:pt x="78" y="127"/>
                    </a:lnTo>
                    <a:lnTo>
                      <a:pt x="53" y="119"/>
                    </a:lnTo>
                    <a:lnTo>
                      <a:pt x="26" y="109"/>
                    </a:lnTo>
                    <a:lnTo>
                      <a:pt x="0" y="96"/>
                    </a:lnTo>
                    <a:lnTo>
                      <a:pt x="0" y="300"/>
                    </a:lnTo>
                    <a:lnTo>
                      <a:pt x="27" y="311"/>
                    </a:lnTo>
                    <a:lnTo>
                      <a:pt x="54" y="321"/>
                    </a:lnTo>
                    <a:lnTo>
                      <a:pt x="81" y="329"/>
                    </a:lnTo>
                    <a:lnTo>
                      <a:pt x="106" y="335"/>
                    </a:lnTo>
                    <a:lnTo>
                      <a:pt x="131" y="340"/>
                    </a:lnTo>
                    <a:lnTo>
                      <a:pt x="156" y="345"/>
                    </a:lnTo>
                    <a:lnTo>
                      <a:pt x="180" y="346"/>
                    </a:lnTo>
                    <a:lnTo>
                      <a:pt x="206" y="348"/>
                    </a:lnTo>
                    <a:lnTo>
                      <a:pt x="222" y="346"/>
                    </a:lnTo>
                    <a:lnTo>
                      <a:pt x="238" y="346"/>
                    </a:lnTo>
                    <a:lnTo>
                      <a:pt x="258" y="345"/>
                    </a:lnTo>
                    <a:lnTo>
                      <a:pt x="278" y="340"/>
                    </a:lnTo>
                    <a:lnTo>
                      <a:pt x="299" y="338"/>
                    </a:lnTo>
                    <a:lnTo>
                      <a:pt x="321" y="333"/>
                    </a:lnTo>
                    <a:lnTo>
                      <a:pt x="345" y="329"/>
                    </a:lnTo>
                    <a:lnTo>
                      <a:pt x="371" y="325"/>
                    </a:lnTo>
                    <a:lnTo>
                      <a:pt x="397" y="319"/>
                    </a:lnTo>
                    <a:lnTo>
                      <a:pt x="424" y="314"/>
                    </a:lnTo>
                    <a:lnTo>
                      <a:pt x="482" y="301"/>
                    </a:lnTo>
                    <a:lnTo>
                      <a:pt x="542" y="289"/>
                    </a:lnTo>
                    <a:lnTo>
                      <a:pt x="607" y="275"/>
                    </a:lnTo>
                    <a:lnTo>
                      <a:pt x="673" y="262"/>
                    </a:lnTo>
                    <a:lnTo>
                      <a:pt x="741" y="248"/>
                    </a:lnTo>
                    <a:lnTo>
                      <a:pt x="810" y="235"/>
                    </a:lnTo>
                    <a:lnTo>
                      <a:pt x="880" y="224"/>
                    </a:lnTo>
                    <a:lnTo>
                      <a:pt x="949" y="216"/>
                    </a:lnTo>
                    <a:lnTo>
                      <a:pt x="1020" y="209"/>
                    </a:lnTo>
                    <a:lnTo>
                      <a:pt x="1089" y="203"/>
                    </a:lnTo>
                    <a:lnTo>
                      <a:pt x="1157" y="202"/>
                    </a:lnTo>
                    <a:lnTo>
                      <a:pt x="1184" y="203"/>
                    </a:lnTo>
                    <a:lnTo>
                      <a:pt x="1210" y="204"/>
                    </a:lnTo>
                    <a:lnTo>
                      <a:pt x="1235" y="209"/>
                    </a:lnTo>
                    <a:lnTo>
                      <a:pt x="1261" y="213"/>
                    </a:lnTo>
                    <a:lnTo>
                      <a:pt x="1285" y="220"/>
                    </a:lnTo>
                    <a:lnTo>
                      <a:pt x="1310" y="227"/>
                    </a:lnTo>
                    <a:lnTo>
                      <a:pt x="1334" y="237"/>
                    </a:lnTo>
                    <a:lnTo>
                      <a:pt x="1357" y="246"/>
                    </a:lnTo>
                    <a:lnTo>
                      <a:pt x="1357" y="44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38" name="Freeform 85"/>
              <p:cNvSpPr>
                <a:spLocks/>
              </p:cNvSpPr>
              <p:nvPr/>
            </p:nvSpPr>
            <p:spPr bwMode="auto">
              <a:xfrm>
                <a:off x="1713" y="3776"/>
                <a:ext cx="1370" cy="363"/>
              </a:xfrm>
              <a:custGeom>
                <a:avLst/>
                <a:gdLst>
                  <a:gd name="T0" fmla="*/ 1315 w 1370"/>
                  <a:gd name="T1" fmla="*/ 25 h 363"/>
                  <a:gd name="T2" fmla="*/ 1259 w 1370"/>
                  <a:gd name="T3" fmla="*/ 11 h 363"/>
                  <a:gd name="T4" fmla="*/ 1165 w 1370"/>
                  <a:gd name="T5" fmla="*/ 0 h 363"/>
                  <a:gd name="T6" fmla="*/ 996 w 1370"/>
                  <a:gd name="T7" fmla="*/ 8 h 363"/>
                  <a:gd name="T8" fmla="*/ 726 w 1370"/>
                  <a:gd name="T9" fmla="*/ 50 h 363"/>
                  <a:gd name="T10" fmla="*/ 534 w 1370"/>
                  <a:gd name="T11" fmla="*/ 89 h 363"/>
                  <a:gd name="T12" fmla="*/ 395 w 1370"/>
                  <a:gd name="T13" fmla="*/ 120 h 363"/>
                  <a:gd name="T14" fmla="*/ 344 w 1370"/>
                  <a:gd name="T15" fmla="*/ 130 h 363"/>
                  <a:gd name="T16" fmla="*/ 258 w 1370"/>
                  <a:gd name="T17" fmla="*/ 144 h 363"/>
                  <a:gd name="T18" fmla="*/ 207 w 1370"/>
                  <a:gd name="T19" fmla="*/ 147 h 363"/>
                  <a:gd name="T20" fmla="*/ 135 w 1370"/>
                  <a:gd name="T21" fmla="*/ 140 h 363"/>
                  <a:gd name="T22" fmla="*/ 59 w 1370"/>
                  <a:gd name="T23" fmla="*/ 119 h 363"/>
                  <a:gd name="T24" fmla="*/ 0 w 1370"/>
                  <a:gd name="T25" fmla="*/ 94 h 363"/>
                  <a:gd name="T26" fmla="*/ 57 w 1370"/>
                  <a:gd name="T27" fmla="*/ 333 h 363"/>
                  <a:gd name="T28" fmla="*/ 135 w 1370"/>
                  <a:gd name="T29" fmla="*/ 354 h 363"/>
                  <a:gd name="T30" fmla="*/ 186 w 1370"/>
                  <a:gd name="T31" fmla="*/ 360 h 363"/>
                  <a:gd name="T32" fmla="*/ 244 w 1370"/>
                  <a:gd name="T33" fmla="*/ 359 h 363"/>
                  <a:gd name="T34" fmla="*/ 328 w 1370"/>
                  <a:gd name="T35" fmla="*/ 347 h 363"/>
                  <a:gd name="T36" fmla="*/ 404 w 1370"/>
                  <a:gd name="T37" fmla="*/ 333 h 363"/>
                  <a:gd name="T38" fmla="*/ 549 w 1370"/>
                  <a:gd name="T39" fmla="*/ 301 h 363"/>
                  <a:gd name="T40" fmla="*/ 679 w 1370"/>
                  <a:gd name="T41" fmla="*/ 275 h 363"/>
                  <a:gd name="T42" fmla="*/ 956 w 1370"/>
                  <a:gd name="T43" fmla="*/ 230 h 363"/>
                  <a:gd name="T44" fmla="*/ 1162 w 1370"/>
                  <a:gd name="T45" fmla="*/ 216 h 363"/>
                  <a:gd name="T46" fmla="*/ 1239 w 1370"/>
                  <a:gd name="T47" fmla="*/ 221 h 363"/>
                  <a:gd name="T48" fmla="*/ 1314 w 1370"/>
                  <a:gd name="T49" fmla="*/ 241 h 363"/>
                  <a:gd name="T50" fmla="*/ 1369 w 1370"/>
                  <a:gd name="T51" fmla="*/ 47 h 363"/>
                  <a:gd name="T52" fmla="*/ 1341 w 1370"/>
                  <a:gd name="T53" fmla="*/ 238 h 363"/>
                  <a:gd name="T54" fmla="*/ 1267 w 1370"/>
                  <a:gd name="T55" fmla="*/ 214 h 363"/>
                  <a:gd name="T56" fmla="*/ 1216 w 1370"/>
                  <a:gd name="T57" fmla="*/ 204 h 363"/>
                  <a:gd name="T58" fmla="*/ 1093 w 1370"/>
                  <a:gd name="T59" fmla="*/ 204 h 363"/>
                  <a:gd name="T60" fmla="*/ 815 w 1370"/>
                  <a:gd name="T61" fmla="*/ 237 h 363"/>
                  <a:gd name="T62" fmla="*/ 611 w 1370"/>
                  <a:gd name="T63" fmla="*/ 276 h 363"/>
                  <a:gd name="T64" fmla="*/ 486 w 1370"/>
                  <a:gd name="T65" fmla="*/ 303 h 363"/>
                  <a:gd name="T66" fmla="*/ 376 w 1370"/>
                  <a:gd name="T67" fmla="*/ 325 h 363"/>
                  <a:gd name="T68" fmla="*/ 282 w 1370"/>
                  <a:gd name="T69" fmla="*/ 342 h 363"/>
                  <a:gd name="T70" fmla="*/ 227 w 1370"/>
                  <a:gd name="T71" fmla="*/ 347 h 363"/>
                  <a:gd name="T72" fmla="*/ 163 w 1370"/>
                  <a:gd name="T73" fmla="*/ 345 h 363"/>
                  <a:gd name="T74" fmla="*/ 87 w 1370"/>
                  <a:gd name="T75" fmla="*/ 329 h 363"/>
                  <a:gd name="T76" fmla="*/ 35 w 1370"/>
                  <a:gd name="T77" fmla="*/ 312 h 363"/>
                  <a:gd name="T78" fmla="*/ 3 w 1370"/>
                  <a:gd name="T79" fmla="*/ 109 h 363"/>
                  <a:gd name="T80" fmla="*/ 57 w 1370"/>
                  <a:gd name="T81" fmla="*/ 131 h 363"/>
                  <a:gd name="T82" fmla="*/ 134 w 1370"/>
                  <a:gd name="T83" fmla="*/ 152 h 363"/>
                  <a:gd name="T84" fmla="*/ 207 w 1370"/>
                  <a:gd name="T85" fmla="*/ 159 h 363"/>
                  <a:gd name="T86" fmla="*/ 279 w 1370"/>
                  <a:gd name="T87" fmla="*/ 154 h 363"/>
                  <a:gd name="T88" fmla="*/ 371 w 1370"/>
                  <a:gd name="T89" fmla="*/ 138 h 363"/>
                  <a:gd name="T90" fmla="*/ 423 w 1370"/>
                  <a:gd name="T91" fmla="*/ 127 h 363"/>
                  <a:gd name="T92" fmla="*/ 598 w 1370"/>
                  <a:gd name="T93" fmla="*/ 89 h 363"/>
                  <a:gd name="T94" fmla="*/ 794 w 1370"/>
                  <a:gd name="T95" fmla="*/ 50 h 363"/>
                  <a:gd name="T96" fmla="*/ 1065 w 1370"/>
                  <a:gd name="T97" fmla="*/ 16 h 363"/>
                  <a:gd name="T98" fmla="*/ 1198 w 1370"/>
                  <a:gd name="T99" fmla="*/ 14 h 363"/>
                  <a:gd name="T100" fmla="*/ 1257 w 1370"/>
                  <a:gd name="T101" fmla="*/ 23 h 363"/>
                  <a:gd name="T102" fmla="*/ 1337 w 1370"/>
                  <a:gd name="T103" fmla="*/ 46 h 363"/>
                  <a:gd name="T104" fmla="*/ 1369 w 1370"/>
                  <a:gd name="T105" fmla="*/ 47 h 3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70"/>
                  <a:gd name="T160" fmla="*/ 0 h 363"/>
                  <a:gd name="T161" fmla="*/ 1370 w 1370"/>
                  <a:gd name="T162" fmla="*/ 363 h 3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70" h="363">
                    <a:moveTo>
                      <a:pt x="1369" y="47"/>
                    </a:moveTo>
                    <a:lnTo>
                      <a:pt x="1341" y="35"/>
                    </a:lnTo>
                    <a:lnTo>
                      <a:pt x="1341" y="33"/>
                    </a:lnTo>
                    <a:lnTo>
                      <a:pt x="1315" y="25"/>
                    </a:lnTo>
                    <a:lnTo>
                      <a:pt x="1289" y="16"/>
                    </a:lnTo>
                    <a:lnTo>
                      <a:pt x="1259" y="11"/>
                    </a:lnTo>
                    <a:lnTo>
                      <a:pt x="1230" y="5"/>
                    </a:lnTo>
                    <a:lnTo>
                      <a:pt x="1200" y="1"/>
                    </a:lnTo>
                    <a:lnTo>
                      <a:pt x="1198" y="1"/>
                    </a:lnTo>
                    <a:lnTo>
                      <a:pt x="1165" y="0"/>
                    </a:lnTo>
                    <a:lnTo>
                      <a:pt x="1132" y="0"/>
                    </a:lnTo>
                    <a:lnTo>
                      <a:pt x="1065" y="2"/>
                    </a:lnTo>
                    <a:lnTo>
                      <a:pt x="1064" y="2"/>
                    </a:lnTo>
                    <a:lnTo>
                      <a:pt x="996" y="8"/>
                    </a:lnTo>
                    <a:lnTo>
                      <a:pt x="928" y="16"/>
                    </a:lnTo>
                    <a:lnTo>
                      <a:pt x="860" y="26"/>
                    </a:lnTo>
                    <a:lnTo>
                      <a:pt x="792" y="37"/>
                    </a:lnTo>
                    <a:lnTo>
                      <a:pt x="726" y="50"/>
                    </a:lnTo>
                    <a:lnTo>
                      <a:pt x="725" y="50"/>
                    </a:lnTo>
                    <a:lnTo>
                      <a:pt x="659" y="63"/>
                    </a:lnTo>
                    <a:lnTo>
                      <a:pt x="596" y="77"/>
                    </a:lnTo>
                    <a:lnTo>
                      <a:pt x="534" y="89"/>
                    </a:lnTo>
                    <a:lnTo>
                      <a:pt x="476" y="103"/>
                    </a:lnTo>
                    <a:lnTo>
                      <a:pt x="420" y="115"/>
                    </a:lnTo>
                    <a:lnTo>
                      <a:pt x="421" y="115"/>
                    </a:lnTo>
                    <a:lnTo>
                      <a:pt x="395" y="120"/>
                    </a:lnTo>
                    <a:lnTo>
                      <a:pt x="393" y="120"/>
                    </a:lnTo>
                    <a:lnTo>
                      <a:pt x="368" y="126"/>
                    </a:lnTo>
                    <a:lnTo>
                      <a:pt x="369" y="126"/>
                    </a:lnTo>
                    <a:lnTo>
                      <a:pt x="344" y="130"/>
                    </a:lnTo>
                    <a:lnTo>
                      <a:pt x="321" y="134"/>
                    </a:lnTo>
                    <a:lnTo>
                      <a:pt x="299" y="138"/>
                    </a:lnTo>
                    <a:lnTo>
                      <a:pt x="278" y="141"/>
                    </a:lnTo>
                    <a:lnTo>
                      <a:pt x="258" y="144"/>
                    </a:lnTo>
                    <a:lnTo>
                      <a:pt x="240" y="145"/>
                    </a:lnTo>
                    <a:lnTo>
                      <a:pt x="223" y="147"/>
                    </a:lnTo>
                    <a:lnTo>
                      <a:pt x="207" y="147"/>
                    </a:lnTo>
                    <a:lnTo>
                      <a:pt x="183" y="145"/>
                    </a:lnTo>
                    <a:lnTo>
                      <a:pt x="184" y="145"/>
                    </a:lnTo>
                    <a:lnTo>
                      <a:pt x="159" y="144"/>
                    </a:lnTo>
                    <a:lnTo>
                      <a:pt x="135" y="140"/>
                    </a:lnTo>
                    <a:lnTo>
                      <a:pt x="110" y="134"/>
                    </a:lnTo>
                    <a:lnTo>
                      <a:pt x="86" y="127"/>
                    </a:lnTo>
                    <a:lnTo>
                      <a:pt x="59" y="119"/>
                    </a:lnTo>
                    <a:lnTo>
                      <a:pt x="61" y="119"/>
                    </a:lnTo>
                    <a:lnTo>
                      <a:pt x="34" y="109"/>
                    </a:lnTo>
                    <a:lnTo>
                      <a:pt x="34" y="110"/>
                    </a:lnTo>
                    <a:lnTo>
                      <a:pt x="0" y="94"/>
                    </a:lnTo>
                    <a:lnTo>
                      <a:pt x="0" y="310"/>
                    </a:lnTo>
                    <a:lnTo>
                      <a:pt x="30" y="324"/>
                    </a:lnTo>
                    <a:lnTo>
                      <a:pt x="57" y="333"/>
                    </a:lnTo>
                    <a:lnTo>
                      <a:pt x="58" y="333"/>
                    </a:lnTo>
                    <a:lnTo>
                      <a:pt x="83" y="342"/>
                    </a:lnTo>
                    <a:lnTo>
                      <a:pt x="110" y="349"/>
                    </a:lnTo>
                    <a:lnTo>
                      <a:pt x="135" y="354"/>
                    </a:lnTo>
                    <a:lnTo>
                      <a:pt x="160" y="357"/>
                    </a:lnTo>
                    <a:lnTo>
                      <a:pt x="186" y="360"/>
                    </a:lnTo>
                    <a:lnTo>
                      <a:pt x="211" y="362"/>
                    </a:lnTo>
                    <a:lnTo>
                      <a:pt x="227" y="360"/>
                    </a:lnTo>
                    <a:lnTo>
                      <a:pt x="243" y="359"/>
                    </a:lnTo>
                    <a:lnTo>
                      <a:pt x="244" y="359"/>
                    </a:lnTo>
                    <a:lnTo>
                      <a:pt x="263" y="357"/>
                    </a:lnTo>
                    <a:lnTo>
                      <a:pt x="283" y="354"/>
                    </a:lnTo>
                    <a:lnTo>
                      <a:pt x="304" y="352"/>
                    </a:lnTo>
                    <a:lnTo>
                      <a:pt x="328" y="347"/>
                    </a:lnTo>
                    <a:lnTo>
                      <a:pt x="352" y="343"/>
                    </a:lnTo>
                    <a:lnTo>
                      <a:pt x="377" y="339"/>
                    </a:lnTo>
                    <a:lnTo>
                      <a:pt x="404" y="333"/>
                    </a:lnTo>
                    <a:lnTo>
                      <a:pt x="432" y="328"/>
                    </a:lnTo>
                    <a:lnTo>
                      <a:pt x="489" y="315"/>
                    </a:lnTo>
                    <a:lnTo>
                      <a:pt x="550" y="301"/>
                    </a:lnTo>
                    <a:lnTo>
                      <a:pt x="549" y="301"/>
                    </a:lnTo>
                    <a:lnTo>
                      <a:pt x="613" y="289"/>
                    </a:lnTo>
                    <a:lnTo>
                      <a:pt x="614" y="289"/>
                    </a:lnTo>
                    <a:lnTo>
                      <a:pt x="679" y="275"/>
                    </a:lnTo>
                    <a:lnTo>
                      <a:pt x="747" y="260"/>
                    </a:lnTo>
                    <a:lnTo>
                      <a:pt x="816" y="249"/>
                    </a:lnTo>
                    <a:lnTo>
                      <a:pt x="887" y="238"/>
                    </a:lnTo>
                    <a:lnTo>
                      <a:pt x="956" y="230"/>
                    </a:lnTo>
                    <a:lnTo>
                      <a:pt x="1027" y="221"/>
                    </a:lnTo>
                    <a:lnTo>
                      <a:pt x="1094" y="217"/>
                    </a:lnTo>
                    <a:lnTo>
                      <a:pt x="1162" y="216"/>
                    </a:lnTo>
                    <a:lnTo>
                      <a:pt x="1189" y="216"/>
                    </a:lnTo>
                    <a:lnTo>
                      <a:pt x="1216" y="218"/>
                    </a:lnTo>
                    <a:lnTo>
                      <a:pt x="1214" y="218"/>
                    </a:lnTo>
                    <a:lnTo>
                      <a:pt x="1239" y="221"/>
                    </a:lnTo>
                    <a:lnTo>
                      <a:pt x="1265" y="227"/>
                    </a:lnTo>
                    <a:lnTo>
                      <a:pt x="1263" y="227"/>
                    </a:lnTo>
                    <a:lnTo>
                      <a:pt x="1289" y="232"/>
                    </a:lnTo>
                    <a:lnTo>
                      <a:pt x="1314" y="241"/>
                    </a:lnTo>
                    <a:lnTo>
                      <a:pt x="1313" y="239"/>
                    </a:lnTo>
                    <a:lnTo>
                      <a:pt x="1337" y="249"/>
                    </a:lnTo>
                    <a:lnTo>
                      <a:pt x="1369" y="263"/>
                    </a:lnTo>
                    <a:lnTo>
                      <a:pt x="1369" y="47"/>
                    </a:lnTo>
                    <a:lnTo>
                      <a:pt x="1357" y="51"/>
                    </a:lnTo>
                    <a:lnTo>
                      <a:pt x="1357" y="253"/>
                    </a:lnTo>
                    <a:lnTo>
                      <a:pt x="1365" y="248"/>
                    </a:lnTo>
                    <a:lnTo>
                      <a:pt x="1341" y="238"/>
                    </a:lnTo>
                    <a:lnTo>
                      <a:pt x="1318" y="228"/>
                    </a:lnTo>
                    <a:lnTo>
                      <a:pt x="1317" y="227"/>
                    </a:lnTo>
                    <a:lnTo>
                      <a:pt x="1293" y="220"/>
                    </a:lnTo>
                    <a:lnTo>
                      <a:pt x="1267" y="214"/>
                    </a:lnTo>
                    <a:lnTo>
                      <a:pt x="1266" y="214"/>
                    </a:lnTo>
                    <a:lnTo>
                      <a:pt x="1241" y="209"/>
                    </a:lnTo>
                    <a:lnTo>
                      <a:pt x="1216" y="204"/>
                    </a:lnTo>
                    <a:lnTo>
                      <a:pt x="1189" y="203"/>
                    </a:lnTo>
                    <a:lnTo>
                      <a:pt x="1162" y="203"/>
                    </a:lnTo>
                    <a:lnTo>
                      <a:pt x="1094" y="204"/>
                    </a:lnTo>
                    <a:lnTo>
                      <a:pt x="1093" y="204"/>
                    </a:lnTo>
                    <a:lnTo>
                      <a:pt x="1025" y="209"/>
                    </a:lnTo>
                    <a:lnTo>
                      <a:pt x="955" y="216"/>
                    </a:lnTo>
                    <a:lnTo>
                      <a:pt x="886" y="225"/>
                    </a:lnTo>
                    <a:lnTo>
                      <a:pt x="815" y="237"/>
                    </a:lnTo>
                    <a:lnTo>
                      <a:pt x="746" y="248"/>
                    </a:lnTo>
                    <a:lnTo>
                      <a:pt x="677" y="262"/>
                    </a:lnTo>
                    <a:lnTo>
                      <a:pt x="611" y="276"/>
                    </a:lnTo>
                    <a:lnTo>
                      <a:pt x="548" y="289"/>
                    </a:lnTo>
                    <a:lnTo>
                      <a:pt x="546" y="289"/>
                    </a:lnTo>
                    <a:lnTo>
                      <a:pt x="486" y="303"/>
                    </a:lnTo>
                    <a:lnTo>
                      <a:pt x="428" y="314"/>
                    </a:lnTo>
                    <a:lnTo>
                      <a:pt x="401" y="319"/>
                    </a:lnTo>
                    <a:lnTo>
                      <a:pt x="375" y="325"/>
                    </a:lnTo>
                    <a:lnTo>
                      <a:pt x="376" y="325"/>
                    </a:lnTo>
                    <a:lnTo>
                      <a:pt x="351" y="331"/>
                    </a:lnTo>
                    <a:lnTo>
                      <a:pt x="325" y="335"/>
                    </a:lnTo>
                    <a:lnTo>
                      <a:pt x="303" y="339"/>
                    </a:lnTo>
                    <a:lnTo>
                      <a:pt x="282" y="342"/>
                    </a:lnTo>
                    <a:lnTo>
                      <a:pt x="262" y="345"/>
                    </a:lnTo>
                    <a:lnTo>
                      <a:pt x="243" y="346"/>
                    </a:lnTo>
                    <a:lnTo>
                      <a:pt x="227" y="347"/>
                    </a:lnTo>
                    <a:lnTo>
                      <a:pt x="211" y="347"/>
                    </a:lnTo>
                    <a:lnTo>
                      <a:pt x="186" y="347"/>
                    </a:lnTo>
                    <a:lnTo>
                      <a:pt x="187" y="347"/>
                    </a:lnTo>
                    <a:lnTo>
                      <a:pt x="163" y="345"/>
                    </a:lnTo>
                    <a:lnTo>
                      <a:pt x="138" y="342"/>
                    </a:lnTo>
                    <a:lnTo>
                      <a:pt x="113" y="336"/>
                    </a:lnTo>
                    <a:lnTo>
                      <a:pt x="87" y="329"/>
                    </a:lnTo>
                    <a:lnTo>
                      <a:pt x="61" y="321"/>
                    </a:lnTo>
                    <a:lnTo>
                      <a:pt x="62" y="321"/>
                    </a:lnTo>
                    <a:lnTo>
                      <a:pt x="35" y="311"/>
                    </a:lnTo>
                    <a:lnTo>
                      <a:pt x="35" y="312"/>
                    </a:lnTo>
                    <a:lnTo>
                      <a:pt x="7" y="301"/>
                    </a:lnTo>
                    <a:lnTo>
                      <a:pt x="11" y="307"/>
                    </a:lnTo>
                    <a:lnTo>
                      <a:pt x="11" y="103"/>
                    </a:lnTo>
                    <a:lnTo>
                      <a:pt x="3" y="109"/>
                    </a:lnTo>
                    <a:lnTo>
                      <a:pt x="30" y="122"/>
                    </a:lnTo>
                    <a:lnTo>
                      <a:pt x="55" y="131"/>
                    </a:lnTo>
                    <a:lnTo>
                      <a:pt x="57" y="131"/>
                    </a:lnTo>
                    <a:lnTo>
                      <a:pt x="82" y="140"/>
                    </a:lnTo>
                    <a:lnTo>
                      <a:pt x="107" y="148"/>
                    </a:lnTo>
                    <a:lnTo>
                      <a:pt x="109" y="148"/>
                    </a:lnTo>
                    <a:lnTo>
                      <a:pt x="134" y="152"/>
                    </a:lnTo>
                    <a:lnTo>
                      <a:pt x="158" y="157"/>
                    </a:lnTo>
                    <a:lnTo>
                      <a:pt x="182" y="159"/>
                    </a:lnTo>
                    <a:lnTo>
                      <a:pt x="183" y="159"/>
                    </a:lnTo>
                    <a:lnTo>
                      <a:pt x="207" y="159"/>
                    </a:lnTo>
                    <a:lnTo>
                      <a:pt x="224" y="159"/>
                    </a:lnTo>
                    <a:lnTo>
                      <a:pt x="242" y="158"/>
                    </a:lnTo>
                    <a:lnTo>
                      <a:pt x="259" y="157"/>
                    </a:lnTo>
                    <a:lnTo>
                      <a:pt x="279" y="154"/>
                    </a:lnTo>
                    <a:lnTo>
                      <a:pt x="300" y="151"/>
                    </a:lnTo>
                    <a:lnTo>
                      <a:pt x="323" y="147"/>
                    </a:lnTo>
                    <a:lnTo>
                      <a:pt x="345" y="143"/>
                    </a:lnTo>
                    <a:lnTo>
                      <a:pt x="371" y="138"/>
                    </a:lnTo>
                    <a:lnTo>
                      <a:pt x="397" y="133"/>
                    </a:lnTo>
                    <a:lnTo>
                      <a:pt x="396" y="133"/>
                    </a:lnTo>
                    <a:lnTo>
                      <a:pt x="423" y="127"/>
                    </a:lnTo>
                    <a:lnTo>
                      <a:pt x="478" y="116"/>
                    </a:lnTo>
                    <a:lnTo>
                      <a:pt x="537" y="103"/>
                    </a:lnTo>
                    <a:lnTo>
                      <a:pt x="598" y="89"/>
                    </a:lnTo>
                    <a:lnTo>
                      <a:pt x="662" y="77"/>
                    </a:lnTo>
                    <a:lnTo>
                      <a:pt x="727" y="63"/>
                    </a:lnTo>
                    <a:lnTo>
                      <a:pt x="794" y="50"/>
                    </a:lnTo>
                    <a:lnTo>
                      <a:pt x="862" y="39"/>
                    </a:lnTo>
                    <a:lnTo>
                      <a:pt x="929" y="29"/>
                    </a:lnTo>
                    <a:lnTo>
                      <a:pt x="997" y="22"/>
                    </a:lnTo>
                    <a:lnTo>
                      <a:pt x="1065" y="16"/>
                    </a:lnTo>
                    <a:lnTo>
                      <a:pt x="1132" y="12"/>
                    </a:lnTo>
                    <a:lnTo>
                      <a:pt x="1165" y="12"/>
                    </a:lnTo>
                    <a:lnTo>
                      <a:pt x="1198" y="14"/>
                    </a:lnTo>
                    <a:lnTo>
                      <a:pt x="1197" y="14"/>
                    </a:lnTo>
                    <a:lnTo>
                      <a:pt x="1227" y="18"/>
                    </a:lnTo>
                    <a:lnTo>
                      <a:pt x="1258" y="23"/>
                    </a:lnTo>
                    <a:lnTo>
                      <a:pt x="1257" y="23"/>
                    </a:lnTo>
                    <a:lnTo>
                      <a:pt x="1285" y="29"/>
                    </a:lnTo>
                    <a:lnTo>
                      <a:pt x="1313" y="37"/>
                    </a:lnTo>
                    <a:lnTo>
                      <a:pt x="1311" y="37"/>
                    </a:lnTo>
                    <a:lnTo>
                      <a:pt x="1337" y="46"/>
                    </a:lnTo>
                    <a:lnTo>
                      <a:pt x="1361" y="57"/>
                    </a:lnTo>
                    <a:lnTo>
                      <a:pt x="1357" y="51"/>
                    </a:lnTo>
                    <a:lnTo>
                      <a:pt x="1369" y="47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09718" name="Rectangle 86"/>
            <p:cNvSpPr>
              <a:spLocks noChangeArrowheads="1"/>
            </p:cNvSpPr>
            <p:nvPr/>
          </p:nvSpPr>
          <p:spPr bwMode="auto">
            <a:xfrm>
              <a:off x="1718" y="3921"/>
              <a:ext cx="156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</a:p>
          </p:txBody>
        </p:sp>
        <p:sp>
          <p:nvSpPr>
            <p:cNvPr id="709719" name="Rectangle 87"/>
            <p:cNvSpPr>
              <a:spLocks noChangeArrowheads="1"/>
            </p:cNvSpPr>
            <p:nvPr/>
          </p:nvSpPr>
          <p:spPr bwMode="auto">
            <a:xfrm rot="21060000">
              <a:off x="2247" y="3831"/>
              <a:ext cx="439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ending</a:t>
              </a:r>
            </a:p>
          </p:txBody>
        </p:sp>
        <p:sp>
          <p:nvSpPr>
            <p:cNvPr id="709720" name="Rectangle 88"/>
            <p:cNvSpPr>
              <a:spLocks noChangeArrowheads="1"/>
            </p:cNvSpPr>
            <p:nvPr/>
          </p:nvSpPr>
          <p:spPr bwMode="auto">
            <a:xfrm>
              <a:off x="2726" y="3777"/>
              <a:ext cx="353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story</a:t>
              </a:r>
            </a:p>
          </p:txBody>
        </p:sp>
        <p:sp>
          <p:nvSpPr>
            <p:cNvPr id="709721" name="Rectangle 89"/>
            <p:cNvSpPr>
              <a:spLocks noChangeArrowheads="1"/>
            </p:cNvSpPr>
            <p:nvPr/>
          </p:nvSpPr>
          <p:spPr bwMode="auto">
            <a:xfrm rot="21060000">
              <a:off x="1862" y="3879"/>
              <a:ext cx="37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never</a:t>
              </a:r>
            </a:p>
          </p:txBody>
        </p:sp>
      </p:grpSp>
      <p:pic>
        <p:nvPicPr>
          <p:cNvPr id="27660" name="Picture 90" descr="bd05674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667000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758825" y="1371600"/>
            <a:ext cx="8382000" cy="4953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6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ΔΗΜΟΣΙΟΤΗΤΑ</a:t>
            </a:r>
            <a:r>
              <a:rPr lang="el-GR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8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ΧΡΟΝΟΔΙΑΓΡΑΜΜΑ ΔΡΑΣΗΣ 1997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3505200" y="2667000"/>
            <a:ext cx="5638800" cy="427038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3495675" y="3090863"/>
            <a:ext cx="941388" cy="428625"/>
          </a:xfrm>
          <a:prstGeom prst="rect">
            <a:avLst/>
          </a:prstGeom>
          <a:solidFill>
            <a:srgbClr val="A0E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3495675" y="3517900"/>
            <a:ext cx="942975" cy="5302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3495675" y="4006850"/>
            <a:ext cx="4799013" cy="430213"/>
          </a:xfrm>
          <a:prstGeom prst="rect">
            <a:avLst/>
          </a:prstGeom>
          <a:solidFill>
            <a:srgbClr val="CC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1064" name="Rectangle 8"/>
          <p:cNvSpPr>
            <a:spLocks noChangeArrowheads="1"/>
          </p:cNvSpPr>
          <p:nvPr/>
        </p:nvSpPr>
        <p:spPr bwMode="auto">
          <a:xfrm>
            <a:off x="3505200" y="4446588"/>
            <a:ext cx="2346325" cy="43021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3529013" y="4878388"/>
            <a:ext cx="1879600" cy="430212"/>
          </a:xfrm>
          <a:prstGeom prst="rect">
            <a:avLst/>
          </a:prstGeom>
          <a:solidFill>
            <a:srgbClr val="A6CA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1066" name="Rectangle 10"/>
          <p:cNvSpPr>
            <a:spLocks noChangeArrowheads="1"/>
          </p:cNvSpPr>
          <p:nvPr/>
        </p:nvSpPr>
        <p:spPr bwMode="auto">
          <a:xfrm>
            <a:off x="6811963" y="4878388"/>
            <a:ext cx="469900" cy="430212"/>
          </a:xfrm>
          <a:prstGeom prst="rect">
            <a:avLst/>
          </a:prstGeom>
          <a:solidFill>
            <a:srgbClr val="A6CA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1067" name="Rectangle 11"/>
          <p:cNvSpPr>
            <a:spLocks noChangeArrowheads="1"/>
          </p:cNvSpPr>
          <p:nvPr/>
        </p:nvSpPr>
        <p:spPr bwMode="auto">
          <a:xfrm>
            <a:off x="3962400" y="5334000"/>
            <a:ext cx="1411288" cy="6000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3886200" y="5943600"/>
            <a:ext cx="941388" cy="381000"/>
          </a:xfrm>
          <a:prstGeom prst="rect">
            <a:avLst/>
          </a:prstGeom>
          <a:solidFill>
            <a:srgbClr val="A6CA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0669" name="Rectangle 13"/>
          <p:cNvSpPr>
            <a:spLocks noChangeArrowheads="1"/>
          </p:cNvSpPr>
          <p:nvPr/>
        </p:nvSpPr>
        <p:spPr bwMode="auto">
          <a:xfrm>
            <a:off x="5791200" y="1676400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Μήνας </a:t>
            </a:r>
          </a:p>
        </p:txBody>
      </p:sp>
      <p:sp>
        <p:nvSpPr>
          <p:cNvPr id="710670" name="Rectangle 14"/>
          <p:cNvSpPr>
            <a:spLocks noChangeArrowheads="1"/>
          </p:cNvSpPr>
          <p:nvPr/>
        </p:nvSpPr>
        <p:spPr bwMode="auto">
          <a:xfrm>
            <a:off x="1201738" y="1995488"/>
            <a:ext cx="150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δραστηριότητα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71838" y="1963738"/>
            <a:ext cx="5718175" cy="366712"/>
            <a:chOff x="1710" y="1381"/>
            <a:chExt cx="3905" cy="231"/>
          </a:xfrm>
        </p:grpSpPr>
        <p:sp>
          <p:nvSpPr>
            <p:cNvPr id="710672" name="Rectangle 16"/>
            <p:cNvSpPr>
              <a:spLocks noChangeArrowheads="1"/>
            </p:cNvSpPr>
            <p:nvPr/>
          </p:nvSpPr>
          <p:spPr bwMode="auto">
            <a:xfrm>
              <a:off x="1710" y="1381"/>
              <a:ext cx="3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Ιαν</a:t>
              </a:r>
            </a:p>
          </p:txBody>
        </p:sp>
        <p:sp>
          <p:nvSpPr>
            <p:cNvPr id="710673" name="Rectangle 17"/>
            <p:cNvSpPr>
              <a:spLocks noChangeArrowheads="1"/>
            </p:cNvSpPr>
            <p:nvPr/>
          </p:nvSpPr>
          <p:spPr bwMode="auto">
            <a:xfrm>
              <a:off x="2030" y="1381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Φεβ</a:t>
              </a:r>
            </a:p>
          </p:txBody>
        </p:sp>
        <p:sp>
          <p:nvSpPr>
            <p:cNvPr id="710674" name="Rectangle 18"/>
            <p:cNvSpPr>
              <a:spLocks noChangeArrowheads="1"/>
            </p:cNvSpPr>
            <p:nvPr/>
          </p:nvSpPr>
          <p:spPr bwMode="auto">
            <a:xfrm>
              <a:off x="2349" y="1381"/>
              <a:ext cx="4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Μαρ</a:t>
              </a:r>
            </a:p>
          </p:txBody>
        </p:sp>
        <p:sp>
          <p:nvSpPr>
            <p:cNvPr id="710675" name="Rectangle 19"/>
            <p:cNvSpPr>
              <a:spLocks noChangeArrowheads="1"/>
            </p:cNvSpPr>
            <p:nvPr/>
          </p:nvSpPr>
          <p:spPr bwMode="auto">
            <a:xfrm>
              <a:off x="2669" y="1381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Απρ</a:t>
              </a:r>
            </a:p>
          </p:txBody>
        </p:sp>
        <p:sp>
          <p:nvSpPr>
            <p:cNvPr id="710676" name="Rectangle 20"/>
            <p:cNvSpPr>
              <a:spLocks noChangeArrowheads="1"/>
            </p:cNvSpPr>
            <p:nvPr/>
          </p:nvSpPr>
          <p:spPr bwMode="auto">
            <a:xfrm>
              <a:off x="2990" y="1381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Μαϊ</a:t>
              </a:r>
            </a:p>
          </p:txBody>
        </p:sp>
        <p:sp>
          <p:nvSpPr>
            <p:cNvPr id="710677" name="Rectangle 21"/>
            <p:cNvSpPr>
              <a:spLocks noChangeArrowheads="1"/>
            </p:cNvSpPr>
            <p:nvPr/>
          </p:nvSpPr>
          <p:spPr bwMode="auto">
            <a:xfrm>
              <a:off x="3310" y="1381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Ιουν</a:t>
              </a:r>
            </a:p>
          </p:txBody>
        </p:sp>
        <p:sp>
          <p:nvSpPr>
            <p:cNvPr id="710678" name="Rectangle 22"/>
            <p:cNvSpPr>
              <a:spLocks noChangeArrowheads="1"/>
            </p:cNvSpPr>
            <p:nvPr/>
          </p:nvSpPr>
          <p:spPr bwMode="auto">
            <a:xfrm>
              <a:off x="3629" y="1381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Ιουλ</a:t>
              </a:r>
            </a:p>
          </p:txBody>
        </p:sp>
        <p:sp>
          <p:nvSpPr>
            <p:cNvPr id="710679" name="Rectangle 23"/>
            <p:cNvSpPr>
              <a:spLocks noChangeArrowheads="1"/>
            </p:cNvSpPr>
            <p:nvPr/>
          </p:nvSpPr>
          <p:spPr bwMode="auto">
            <a:xfrm>
              <a:off x="3949" y="1381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Αυγ</a:t>
              </a:r>
            </a:p>
          </p:txBody>
        </p:sp>
        <p:sp>
          <p:nvSpPr>
            <p:cNvPr id="710680" name="Rectangle 24"/>
            <p:cNvSpPr>
              <a:spLocks noChangeArrowheads="1"/>
            </p:cNvSpPr>
            <p:nvPr/>
          </p:nvSpPr>
          <p:spPr bwMode="auto">
            <a:xfrm>
              <a:off x="4269" y="1381"/>
              <a:ext cx="3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Σεπ</a:t>
              </a:r>
            </a:p>
          </p:txBody>
        </p:sp>
        <p:sp>
          <p:nvSpPr>
            <p:cNvPr id="710681" name="Rectangle 25"/>
            <p:cNvSpPr>
              <a:spLocks noChangeArrowheads="1"/>
            </p:cNvSpPr>
            <p:nvPr/>
          </p:nvSpPr>
          <p:spPr bwMode="auto">
            <a:xfrm>
              <a:off x="4588" y="1381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Οκτ</a:t>
              </a:r>
            </a:p>
          </p:txBody>
        </p:sp>
        <p:sp>
          <p:nvSpPr>
            <p:cNvPr id="710682" name="Rectangle 26"/>
            <p:cNvSpPr>
              <a:spLocks noChangeArrowheads="1"/>
            </p:cNvSpPr>
            <p:nvPr/>
          </p:nvSpPr>
          <p:spPr bwMode="auto">
            <a:xfrm>
              <a:off x="4909" y="1381"/>
              <a:ext cx="3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Νοε</a:t>
              </a:r>
            </a:p>
          </p:txBody>
        </p:sp>
        <p:sp>
          <p:nvSpPr>
            <p:cNvPr id="710683" name="Rectangle 27"/>
            <p:cNvSpPr>
              <a:spLocks noChangeArrowheads="1"/>
            </p:cNvSpPr>
            <p:nvPr/>
          </p:nvSpPr>
          <p:spPr bwMode="auto">
            <a:xfrm>
              <a:off x="5230" y="1381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el-GR" sz="1800" b="1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Δεκ</a:t>
              </a:r>
            </a:p>
          </p:txBody>
        </p:sp>
      </p:grpSp>
      <p:sp>
        <p:nvSpPr>
          <p:cNvPr id="710684" name="Rectangle 28"/>
          <p:cNvSpPr>
            <a:spLocks noChangeArrowheads="1"/>
          </p:cNvSpPr>
          <p:nvPr/>
        </p:nvSpPr>
        <p:spPr bwMode="auto">
          <a:xfrm>
            <a:off x="228600" y="2601913"/>
            <a:ext cx="2989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Ελλ.γραφείο τουρ.πληροφοριών</a:t>
            </a:r>
          </a:p>
        </p:txBody>
      </p:sp>
      <p:sp>
        <p:nvSpPr>
          <p:cNvPr id="710685" name="Rectangle 29"/>
          <p:cNvSpPr>
            <a:spLocks noChangeArrowheads="1"/>
          </p:cNvSpPr>
          <p:nvPr/>
        </p:nvSpPr>
        <p:spPr bwMode="auto">
          <a:xfrm>
            <a:off x="228600" y="3025775"/>
            <a:ext cx="2773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Παραγωγή δημοσ/κού υλικού</a:t>
            </a:r>
          </a:p>
        </p:txBody>
      </p:sp>
      <p:sp>
        <p:nvSpPr>
          <p:cNvPr id="710686" name="Rectangle 30"/>
          <p:cNvSpPr>
            <a:spLocks noChangeArrowheads="1"/>
          </p:cNvSpPr>
          <p:nvPr/>
        </p:nvSpPr>
        <p:spPr bwMode="auto">
          <a:xfrm>
            <a:off x="228600" y="3413125"/>
            <a:ext cx="2563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Κατάρτιση καταλόγων </a:t>
            </a:r>
          </a:p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 ΜΜΕ/δημοσιογράφους</a:t>
            </a:r>
          </a:p>
        </p:txBody>
      </p:sp>
      <p:sp>
        <p:nvSpPr>
          <p:cNvPr id="710687" name="Rectangle 31"/>
          <p:cNvSpPr>
            <a:spLocks noChangeArrowheads="1"/>
          </p:cNvSpPr>
          <p:nvPr/>
        </p:nvSpPr>
        <p:spPr bwMode="auto">
          <a:xfrm>
            <a:off x="228600" y="4016375"/>
            <a:ext cx="2776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Συγγραφή &amp; διανομή δ.τύπου</a:t>
            </a:r>
          </a:p>
        </p:txBody>
      </p:sp>
      <p:sp>
        <p:nvSpPr>
          <p:cNvPr id="710688" name="Rectangle 32"/>
          <p:cNvSpPr>
            <a:spLocks noChangeArrowheads="1"/>
          </p:cNvSpPr>
          <p:nvPr/>
        </p:nvSpPr>
        <p:spPr bwMode="auto">
          <a:xfrm>
            <a:off x="228600" y="4437063"/>
            <a:ext cx="307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Τηλεοπτικά ρεπορτάζ - εκπομπές</a:t>
            </a:r>
          </a:p>
        </p:txBody>
      </p:sp>
      <p:sp>
        <p:nvSpPr>
          <p:cNvPr id="710689" name="Rectangle 33"/>
          <p:cNvSpPr>
            <a:spLocks noChangeArrowheads="1"/>
          </p:cNvSpPr>
          <p:nvPr/>
        </p:nvSpPr>
        <p:spPr bwMode="auto">
          <a:xfrm>
            <a:off x="228600" y="4857750"/>
            <a:ext cx="283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Συμμετοχή σε εμπορ. εκθέσεις</a:t>
            </a:r>
          </a:p>
        </p:txBody>
      </p:sp>
      <p:sp>
        <p:nvSpPr>
          <p:cNvPr id="710690" name="Rectangle 34"/>
          <p:cNvSpPr>
            <a:spLocks noChangeArrowheads="1"/>
          </p:cNvSpPr>
          <p:nvPr/>
        </p:nvSpPr>
        <p:spPr bwMode="auto">
          <a:xfrm>
            <a:off x="228600" y="5272088"/>
            <a:ext cx="3186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Εκδήλωση στα πλαίσια:</a:t>
            </a:r>
          </a:p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 Θεσσ/νίκη: Πολ. Πρωτεύουσας»</a:t>
            </a:r>
          </a:p>
        </p:txBody>
      </p:sp>
      <p:sp>
        <p:nvSpPr>
          <p:cNvPr id="710691" name="Rectangle 35"/>
          <p:cNvSpPr>
            <a:spLocks noChangeArrowheads="1"/>
          </p:cNvSpPr>
          <p:nvPr/>
        </p:nvSpPr>
        <p:spPr bwMode="auto">
          <a:xfrm>
            <a:off x="228600" y="5949950"/>
            <a:ext cx="322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16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Δημιουργία web-site και CD-ROM</a:t>
            </a:r>
          </a:p>
        </p:txBody>
      </p:sp>
      <p:sp>
        <p:nvSpPr>
          <p:cNvPr id="710692" name="Rectangle 36"/>
          <p:cNvSpPr>
            <a:spLocks noChangeArrowheads="1"/>
          </p:cNvSpPr>
          <p:nvPr/>
        </p:nvSpPr>
        <p:spPr bwMode="auto">
          <a:xfrm>
            <a:off x="914400" y="12954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παράδειγμα διαφημ. εκστρατείας ελληνικού τουρισμού 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5562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4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ΔΗΜΟΣΙΟΤΗΤΑ</a:t>
            </a:r>
          </a:p>
        </p:txBody>
      </p:sp>
      <p:sp>
        <p:nvSpPr>
          <p:cNvPr id="711683" name="Rectangle 3"/>
          <p:cNvSpPr>
            <a:spLocks noChangeArrowheads="1"/>
          </p:cNvSpPr>
          <p:nvPr/>
        </p:nvSpPr>
        <p:spPr bwMode="auto">
          <a:xfrm>
            <a:off x="990600" y="1828800"/>
            <a:ext cx="7980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20000"/>
              </a:lnSpc>
              <a:defRPr/>
            </a:pPr>
            <a:r>
              <a:rPr lang="el-GR" sz="24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ΔΗΜΟΣΙΟΤΗΤΑ </a:t>
            </a:r>
            <a: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είναι η εξασφάλιση δωρεάν συντακτικού χώρου </a:t>
            </a:r>
          </a:p>
          <a:p>
            <a:pPr defTabSz="762000" eaLnBrk="0" hangingPunct="0">
              <a:lnSpc>
                <a:spcPct val="120000"/>
              </a:lnSpc>
              <a:defRPr/>
            </a:pPr>
            <a: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(editorial space) σε οποιοδήποτε ΜΜΕ (τύπος, τηλεόταση, ραδιόφωνο) με σκοπό την υποστήριξη της επίτευξης του στόχου πωλήσεων.</a:t>
            </a:r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914400" y="4876800"/>
            <a:ext cx="7735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θεωρείται συνήθως ως κομμάτι των </a:t>
            </a:r>
            <a:r>
              <a:rPr lang="el-GR" sz="28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δημοσίων σχέσεων</a:t>
            </a:r>
          </a:p>
        </p:txBody>
      </p:sp>
      <p:pic>
        <p:nvPicPr>
          <p:cNvPr id="302085" name="Picture 5" descr="bd0505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990600" y="1600200"/>
            <a:ext cx="7239000" cy="0"/>
          </a:xfrm>
          <a:prstGeom prst="line">
            <a:avLst/>
          </a:prstGeom>
          <a:noFill/>
          <a:ln w="7620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smtClean="0"/>
          </a:p>
          <a:p>
            <a:r>
              <a:rPr lang="el-GR" sz="2400" smtClean="0"/>
              <a:t>Το έργο «</a:t>
            </a:r>
            <a:r>
              <a:rPr lang="el-GR" sz="2400" b="1" smtClean="0"/>
              <a:t>Ανοικτά Ακαδημαϊκά Μαθήματα στο Οικονομικό Πανεπιστήμιο Αθηνών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8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7B999-9D21-463A-82F0-D7BEF036039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60198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l-GR" sz="4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ΔΗΜΟΣΤΙΟΤΗΤΑ</a:t>
            </a:r>
          </a:p>
        </p:txBody>
      </p:sp>
      <p:sp>
        <p:nvSpPr>
          <p:cNvPr id="712707" name="Rectangle 3"/>
          <p:cNvSpPr>
            <a:spLocks noChangeArrowheads="1"/>
          </p:cNvSpPr>
          <p:nvPr/>
        </p:nvSpPr>
        <p:spPr bwMode="auto">
          <a:xfrm>
            <a:off x="2514600" y="1905000"/>
            <a:ext cx="4279900" cy="52863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l-GR" sz="28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ΕΙΔΗ ΔΗΜΟΣΙΟΤΗΤΑΣ</a:t>
            </a:r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901700" y="2819400"/>
            <a:ext cx="8242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l-GR" sz="24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δελτία τύπου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24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δημοσιεύσεις άρθρων (συνήθως για συγκεκριμένο μέσο και μεγαλύτερης έκτασης από ένα δελτίο τύπου)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24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φωτογραφία (σχετική με το προϊόν, την επιχ/ση, κ.λ.π.) με σχετική περιγραφή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l-GR" sz="24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συνέντευξη τύπου (press conference)</a:t>
            </a:r>
          </a:p>
        </p:txBody>
      </p:sp>
      <p:pic>
        <p:nvPicPr>
          <p:cNvPr id="303109" name="Picture 5" descr="bd0505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0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10" name="Line 6"/>
          <p:cNvSpPr>
            <a:spLocks noChangeShapeType="1"/>
          </p:cNvSpPr>
          <p:nvPr/>
        </p:nvSpPr>
        <p:spPr bwMode="auto">
          <a:xfrm>
            <a:off x="990600" y="1676400"/>
            <a:ext cx="7239000" cy="0"/>
          </a:xfrm>
          <a:prstGeom prst="line">
            <a:avLst/>
          </a:prstGeom>
          <a:noFill/>
          <a:ln w="7620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3111" name="Line 7"/>
          <p:cNvSpPr>
            <a:spLocks noChangeShapeType="1"/>
          </p:cNvSpPr>
          <p:nvPr/>
        </p:nvSpPr>
        <p:spPr bwMode="auto">
          <a:xfrm>
            <a:off x="838200" y="5791200"/>
            <a:ext cx="7239000" cy="0"/>
          </a:xfrm>
          <a:prstGeom prst="line">
            <a:avLst/>
          </a:prstGeom>
          <a:noFill/>
          <a:ln w="76200">
            <a:solidFill>
              <a:srgbClr val="996633"/>
            </a:solidFill>
            <a:prstDash val="sysDot"/>
            <a:miter lim="800000"/>
            <a:headEnd type="diamond" w="med" len="med"/>
            <a:tailEnd type="diamond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l-GR" sz="4000" b="1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Διαφημιστικές επιχειρήσεις</a:t>
            </a:r>
            <a:endParaRPr lang="el-GR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620000" cy="4953000"/>
          </a:xfrm>
        </p:spPr>
        <p:txBody>
          <a:bodyPr lIns="90488" tIns="44450" rIns="90488" bIns="44450"/>
          <a:lstStyle/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Χαρακτηριστικά διαφημιστικών επιχειρήσεων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Ανεξαρτησία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Κάλυψη περιοχής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Εθνική ανταπόκριση, εμπειρία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Χρηματοοικονομική σταθερότητα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Ποιότητα, δημιουργικό, ΜΜΕ, υπηρεσίες υποστήριξης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Αντίληψη του πελάτη</a:t>
            </a:r>
          </a:p>
        </p:txBody>
      </p:sp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l-GR" b="1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Οργανωτική Δομή</a:t>
            </a:r>
            <a:endParaRPr lang="el-GR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114800"/>
          </a:xfrm>
        </p:spPr>
        <p:txBody>
          <a:bodyPr lIns="90488" tIns="44450" rIns="90488" bIns="44450"/>
          <a:lstStyle/>
          <a:p>
            <a:pPr marL="285750" indent="-285750" eaLnBrk="1" hangingPunct="1"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Μέγεθος επιχείρησης</a:t>
            </a:r>
          </a:p>
          <a:p>
            <a:pPr marL="285750" indent="-285750" eaLnBrk="1" hangingPunct="1"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Αριθμός αγορών που δραστηριοποιείται</a:t>
            </a:r>
          </a:p>
          <a:p>
            <a:pPr marL="285750" indent="-285750" eaLnBrk="1" hangingPunct="1"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Βαθμός εμπλοκής στην αγορά</a:t>
            </a:r>
          </a:p>
          <a:p>
            <a:pPr marL="285750" indent="-285750" eaLnBrk="1" hangingPunct="1"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Στόχοι της διεθνούς επιχειρησιακής δράσης</a:t>
            </a:r>
          </a:p>
          <a:p>
            <a:pPr marL="285750" indent="-285750" eaLnBrk="1" hangingPunct="1"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φύση του προϊόντος</a:t>
            </a:r>
          </a:p>
          <a:p>
            <a:pPr marL="285750" indent="-285750" eaLnBrk="1" hangingPunct="1">
              <a:defRPr/>
            </a:pPr>
            <a:r>
              <a:rPr lang="el-GR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ιδιομορφία των στόχων μάρκετινγκ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ChangeArrowheads="1"/>
          </p:cNvSpPr>
          <p:nvPr/>
        </p:nvSpPr>
        <p:spPr bwMode="auto">
          <a:xfrm>
            <a:off x="1143000" y="3048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l-GR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Στρατηγική Ελέγχου</a:t>
            </a:r>
            <a:endParaRPr lang="el-GR" sz="36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5779" name="Rectangle 3"/>
          <p:cNvSpPr>
            <a:spLocks noChangeArrowheads="1"/>
          </p:cNvSpPr>
          <p:nvPr/>
        </p:nvSpPr>
        <p:spPr bwMode="auto">
          <a:xfrm>
            <a:off x="1143000" y="1524000"/>
            <a:ext cx="74676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l-GR" sz="29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Καθορισμός του τόπου από τον οποίο θα λαμβάνονται στρατηγικές αποφάσεις για τις αγορές του εξωτερικού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l-GR" sz="29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Καθορισμός του τόπου των τακτικών αποφάσεων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l-GR" sz="29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Τρόπος της επικοινωνίας των αποφάσεων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l-GR" sz="29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Τρόποι αναφοράς των λειτουργικών αποδόσεων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l-GR" sz="29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Εφαρμογή και επιβολή των αποφάσεων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Grunig</a:t>
            </a:r>
            <a:r>
              <a:rPr lang="en-US" dirty="0" smtClean="0"/>
              <a:t>, J. E. (2013). </a:t>
            </a:r>
            <a:r>
              <a:rPr lang="en-US" i="1" dirty="0" smtClean="0"/>
              <a:t>Excellence in public relations and communication management</a:t>
            </a:r>
            <a:r>
              <a:rPr lang="en-US" dirty="0" smtClean="0"/>
              <a:t>. </a:t>
            </a:r>
            <a:r>
              <a:rPr lang="en-US" dirty="0" err="1" smtClean="0"/>
              <a:t>Routledge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Dozier, D. M., </a:t>
            </a:r>
            <a:r>
              <a:rPr lang="en-US" dirty="0" err="1" smtClean="0"/>
              <a:t>Grunig</a:t>
            </a:r>
            <a:r>
              <a:rPr lang="en-US" dirty="0" smtClean="0"/>
              <a:t>, L. A., &amp; </a:t>
            </a:r>
            <a:r>
              <a:rPr lang="en-US" dirty="0" err="1" smtClean="0"/>
              <a:t>Grunig</a:t>
            </a:r>
            <a:r>
              <a:rPr lang="en-US" dirty="0" smtClean="0"/>
              <a:t>, J. E. (2013). </a:t>
            </a:r>
            <a:r>
              <a:rPr lang="en-US" i="1" dirty="0" smtClean="0"/>
              <a:t>Manager's guide to excellence in public relations and communication management</a:t>
            </a:r>
            <a:r>
              <a:rPr lang="en-US" dirty="0" smtClean="0"/>
              <a:t>. </a:t>
            </a:r>
            <a:r>
              <a:rPr lang="en-US" dirty="0" err="1" smtClean="0"/>
              <a:t>Routledge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Newsom, D., Turk, J., &amp; </a:t>
            </a:r>
            <a:r>
              <a:rPr lang="en-US" dirty="0" err="1" smtClean="0"/>
              <a:t>Kruckeberg</a:t>
            </a:r>
            <a:r>
              <a:rPr lang="en-US" dirty="0" smtClean="0"/>
              <a:t>, D. (2012). </a:t>
            </a:r>
            <a:r>
              <a:rPr lang="en-US" i="1" dirty="0" err="1" smtClean="0"/>
              <a:t>Cengage</a:t>
            </a:r>
            <a:r>
              <a:rPr lang="en-US" i="1" dirty="0" smtClean="0"/>
              <a:t> Advantage Books: This is PR: The Realities of Public Relations</a:t>
            </a:r>
            <a:r>
              <a:rPr lang="en-US" dirty="0" smtClean="0"/>
              <a:t>. </a:t>
            </a:r>
            <a:r>
              <a:rPr lang="en-US" dirty="0" err="1" smtClean="0"/>
              <a:t>Cengage</a:t>
            </a:r>
            <a:r>
              <a:rPr lang="en-US" smtClean="0"/>
              <a:t> Learning.</a:t>
            </a:r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Τίτλος 6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7</a:t>
            </a:r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561262" cy="2857500"/>
          </a:xfrm>
        </p:spPr>
        <p:txBody>
          <a:bodyPr/>
          <a:lstStyle/>
          <a:p>
            <a:pPr>
              <a:defRPr/>
            </a:pPr>
            <a:r>
              <a:rPr lang="el-GR" b="1" dirty="0"/>
              <a:t>Μάθημα: </a:t>
            </a:r>
            <a:r>
              <a:rPr lang="el-GR" dirty="0"/>
              <a:t>Διαφήμιση και Επιχειρησιακή Επικοινωνία</a:t>
            </a:r>
            <a:r>
              <a:rPr lang="el-GR" dirty="0" smtClean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Δημοσιότητα</a:t>
            </a:r>
            <a:endParaRPr lang="el-GR" dirty="0"/>
          </a:p>
          <a:p>
            <a:pPr>
              <a:defRPr/>
            </a:pPr>
            <a:r>
              <a:rPr lang="el-GR" b="1" dirty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</a:p>
          <a:p>
            <a:pPr>
              <a:defRPr/>
            </a:pPr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 smtClean="0"/>
              <a:t>Οργάνωσης και Διοίκησης Επιχειρήσεων</a:t>
            </a: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15155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  <a:endParaRPr lang="el-GR" sz="2800" smtClean="0"/>
          </a:p>
          <a:p>
            <a:r>
              <a:rPr lang="el-GR" sz="280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endParaRPr lang="en-US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465EF-DA93-4AB4-BEC2-FC3487EF6940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Να κατανοήσουν την έννοια της δημοσιότητας και το τι αυτή περιλαμβάνει</a:t>
            </a:r>
          </a:p>
          <a:p>
            <a:r>
              <a:rPr lang="el-GR" dirty="0" smtClean="0"/>
              <a:t>Να γνωρίζουν τα βασικά εργαλεία της δημοσιότητας</a:t>
            </a:r>
          </a:p>
          <a:p>
            <a:r>
              <a:rPr lang="el-GR" dirty="0" smtClean="0"/>
              <a:t>Να γνωρίζουν τα στάδια ενός προγράμματος δράσης δημοσιότητας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A8ED8-43F7-44D1-BBEF-C8530C70BB4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Δημοσιότητα</a:t>
            </a:r>
          </a:p>
          <a:p>
            <a:r>
              <a:rPr lang="el-GR" dirty="0" smtClean="0"/>
              <a:t>Εργαλεία δημοσιότητας</a:t>
            </a:r>
          </a:p>
          <a:p>
            <a:r>
              <a:rPr lang="el-GR" dirty="0" smtClean="0"/>
              <a:t>Πρόγραμμα δράσης δημοσιότητας</a:t>
            </a:r>
          </a:p>
          <a:p>
            <a:pPr>
              <a:defRPr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18DDA-35B2-49AA-AC89-E8ACF657BB2D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ΔημοσιΟτητα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Μάθημα: </a:t>
            </a:r>
            <a:r>
              <a:rPr lang="el-GR" dirty="0"/>
              <a:t>Διαφήμιση και Επιχειρησιακή Επικοινωνία</a:t>
            </a:r>
            <a:r>
              <a:rPr lang="el-GR" dirty="0" smtClean="0"/>
              <a:t>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Δημοσιότητα</a:t>
            </a:r>
          </a:p>
          <a:p>
            <a:pPr>
              <a:defRPr/>
            </a:pPr>
            <a:r>
              <a:rPr lang="el-GR" b="1" dirty="0" smtClean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Οργάνωσης και Διοίκησης Επιχειρήσεων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2048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κλειδιά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Δημοσιότητα</a:t>
            </a:r>
          </a:p>
          <a:p>
            <a:r>
              <a:rPr lang="el-GR" dirty="0" smtClean="0"/>
              <a:t>Εργαλεία δημοσιότητας</a:t>
            </a:r>
          </a:p>
          <a:p>
            <a:r>
              <a:rPr lang="el-GR" dirty="0" smtClean="0"/>
              <a:t>Πρόγραμμα δράσης δημοσιότητας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609600" y="1600200"/>
            <a:ext cx="79978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endParaRPr lang="el-GR" sz="2800" b="1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Είναι η απρόσωπη διέγερση της ζήτησης για </a:t>
            </a: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ένα προϊόν ή μια υπηρεσία ή μία επιχείρηση </a:t>
            </a: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(business unit) μέσω τοποθέτησης </a:t>
            </a: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ειδήσεων εμπορικού περιεχομένου σε έντυπα </a:t>
            </a: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μέσα, ή εξασφάλιση μιας ευνοϊκής</a:t>
            </a: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παρουσίασης στο ραδιόφωνο, την τηλεόραση</a:t>
            </a: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ή κάποιο άλλο μέσο το οποίο δεν πληρώνεται </a:t>
            </a: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τον χρηματοδότη (sponsor).</a:t>
            </a:r>
          </a:p>
          <a:p>
            <a:pPr algn="ctr" defTabSz="762000" eaLnBrk="0" hangingPunct="0">
              <a:defRPr/>
            </a:pPr>
            <a:r>
              <a:rPr lang="el-GR" sz="28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</a:p>
        </p:txBody>
      </p:sp>
      <p:sp>
        <p:nvSpPr>
          <p:cNvPr id="703491" name="Rectangle 3"/>
          <p:cNvSpPr>
            <a:spLocks noChangeArrowheads="1"/>
          </p:cNvSpPr>
          <p:nvPr/>
        </p:nvSpPr>
        <p:spPr bwMode="auto">
          <a:xfrm>
            <a:off x="990600" y="457200"/>
            <a:ext cx="7486650" cy="812800"/>
          </a:xfrm>
          <a:prstGeom prst="rect">
            <a:avLst/>
          </a:prstGeom>
          <a:noFill/>
          <a:ln w="50800">
            <a:solidFill>
              <a:srgbClr val="9966FF"/>
            </a:solidFill>
            <a:miter lim="800000"/>
            <a:headEnd/>
            <a:tailEnd/>
          </a:ln>
          <a:effectLst>
            <a:prstShdw prst="shdw17" dist="17961" dir="2700000">
              <a:srgbClr val="9966FF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l-GR" sz="44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ΔΗΜΟΣΙΟΤΗΤΑ</a:t>
            </a:r>
            <a:r>
              <a:rPr lang="el-GR" sz="4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(publicity):</a:t>
            </a:r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685800" y="1447800"/>
            <a:ext cx="0" cy="48768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91845" name="Line 5"/>
          <p:cNvSpPr>
            <a:spLocks noChangeShapeType="1"/>
          </p:cNvSpPr>
          <p:nvPr/>
        </p:nvSpPr>
        <p:spPr bwMode="auto">
          <a:xfrm>
            <a:off x="304800" y="6096000"/>
            <a:ext cx="8305800" cy="0"/>
          </a:xfrm>
          <a:prstGeom prst="line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685800" y="152400"/>
            <a:ext cx="7543800" cy="1362075"/>
          </a:xfrm>
          <a:prstGeom prst="rect">
            <a:avLst/>
          </a:prstGeom>
          <a:noFill/>
          <a:ln w="5080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l-GR" sz="40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Σπουδαιότερες αποφάσεις</a:t>
            </a:r>
          </a:p>
          <a:p>
            <a:pPr algn="ctr" defTabSz="762000" eaLnBrk="0" hangingPunct="0">
              <a:defRPr/>
            </a:pPr>
            <a:r>
              <a:rPr lang="el-GR" sz="40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που αφορούν τη δημοσιότητα</a:t>
            </a: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762000" y="2057400"/>
            <a:ext cx="6950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hangingPunct="0">
              <a:buFontTx/>
              <a:buChar char="•"/>
              <a:defRPr/>
            </a:pPr>
            <a:r>
              <a:rPr lang="el-GR" sz="3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καθορισμός στόχων της δημοσιότητας</a:t>
            </a: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1447800" y="2895600"/>
            <a:ext cx="679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hangingPunct="0">
              <a:buFontTx/>
              <a:buChar char="•"/>
              <a:defRPr/>
            </a:pPr>
            <a:r>
              <a:rPr lang="el-GR" sz="3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επιλογή των μηνυμάτων και των μέσων</a:t>
            </a:r>
          </a:p>
        </p:txBody>
      </p:sp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2971800" y="4724400"/>
            <a:ext cx="5881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hangingPunct="0">
              <a:buFontTx/>
              <a:buChar char="•"/>
              <a:defRPr/>
            </a:pPr>
            <a:r>
              <a:rPr lang="el-GR" sz="3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αξιολόγηση των αποτελεσμάτων </a:t>
            </a:r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533400" y="5791200"/>
            <a:ext cx="7924800" cy="0"/>
          </a:xfrm>
          <a:prstGeom prst="line">
            <a:avLst/>
          </a:prstGeom>
          <a:noFill/>
          <a:ln w="76200">
            <a:solidFill>
              <a:srgbClr val="CC9900"/>
            </a:solidFill>
            <a:prstDash val="sysDot"/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92871" name="Picture 7" descr="bd049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6000"/>
            <a:ext cx="3124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20" name="Rectangle 8"/>
          <p:cNvSpPr>
            <a:spLocks noChangeArrowheads="1"/>
          </p:cNvSpPr>
          <p:nvPr/>
        </p:nvSpPr>
        <p:spPr bwMode="auto">
          <a:xfrm>
            <a:off x="2133600" y="38100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hangingPunct="0">
              <a:buFontTx/>
              <a:buChar char="•"/>
              <a:defRPr/>
            </a:pPr>
            <a:r>
              <a:rPr lang="el-GR" sz="3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υλοποίηση σχεδίου δημοσιότητας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895</Words>
  <Application>Microsoft Office PowerPoint</Application>
  <PresentationFormat>On-screen Show (4:3)</PresentationFormat>
  <Paragraphs>261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Θέμα του Office</vt:lpstr>
      <vt:lpstr>Clip</vt:lpstr>
      <vt:lpstr>Διαφήμιση και Επιχειρησιακή Επικοινωνία</vt:lpstr>
      <vt:lpstr>Χρηματοδότηση</vt:lpstr>
      <vt:lpstr>Άδειες Χρήσης</vt:lpstr>
      <vt:lpstr>Σκοποί ενότητας</vt:lpstr>
      <vt:lpstr>Περιεχόμενα ενότητας</vt:lpstr>
      <vt:lpstr>ΔημοσιΟτητα</vt:lpstr>
      <vt:lpstr>Λέξεις κλειδιά</vt:lpstr>
      <vt:lpstr>PowerPoint Presentation</vt:lpstr>
      <vt:lpstr>PowerPoint Presentation</vt:lpstr>
      <vt:lpstr>ΚΥΡΙΩΤΕΡΑ ΕΡΓΑΛΕΙΑ ΠΡΟΩΘΗΣΗΣ ΠΡΟΣ ΤΟΥΣ ΚΑΤΑΝΑΛΩΤΕΣ</vt:lpstr>
      <vt:lpstr>ΚΥΡΙΩΤΕΡΑ ΕΡΓΑΛΕΙΑ ΠΡΟΩΘΗΣΗΣ ΠΡΟΣ ΤΟΥΣ ΕΜΠΟΡΟΥΣ</vt:lpstr>
      <vt:lpstr>ΚΥΡΙΩΤΕΡΑ ΕΡΓΑΛΕΙΑ ΠΡΟΩΘΗΣΗΣ ΠΡΟΣ ΤΙΣ ΕΠΙΧΕΙΡΗΣΕΙΣ</vt:lpstr>
      <vt:lpstr>ΣΧΕΤΙΚΗ ΣΗΜΑΣΙΑ ΔΙΑΦΟΡΩΝ ΜΕΘΟΔΩΝ ΠΡΟΒΟΛΗΣ ΚΑΙ ΠΡΟΩΘΗΣΗΣ ΠΩΛΗΣΕΩΝ</vt:lpstr>
      <vt:lpstr>PowerPoint Presentation</vt:lpstr>
      <vt:lpstr>ΔΗΜΟΣΙΟΤΗΤΑ παράδειγμα προγράμματος δράσης ελληνικός τουρισμός </vt:lpstr>
      <vt:lpstr>ΣΧΕΣΕΙΣ ΜΕ ΤΑ Μ.Μ.Ε. / ΤΥΠΟ παράδειγμα συγκεντρωτικό δημοσιογραφικού φακέλου (press kit) </vt:lpstr>
      <vt:lpstr>ΣΧΕΣΕΙΣ ΜΕ ΤΑ Μ.Μ.Ε. / ΤΥΠΟ παράδειγμα κάλυψης τύπου</vt:lpstr>
      <vt:lpstr>ΔΗΜΟΣΙΟΤΗΤΑ ΧΡΟΝΟΔΙΑΓΡΑΜΜΑ ΔΡΑΣΗΣ 1997</vt:lpstr>
      <vt:lpstr>ΔΗΜΟΣΙΟΤΗΤΑ</vt:lpstr>
      <vt:lpstr>ΔΗΜΟΣΤΙΟΤΗΤΑ</vt:lpstr>
      <vt:lpstr>Διαφημιστικές επιχειρήσεις</vt:lpstr>
      <vt:lpstr>Οργανωτική Δομή</vt:lpstr>
      <vt:lpstr>PowerPoint Presentation</vt:lpstr>
      <vt:lpstr>Βιβλιογραφία</vt:lpstr>
      <vt:lpstr>Τέλος Ενότητας #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TURBO-X</dc:creator>
  <cp:lastModifiedBy>georgex</cp:lastModifiedBy>
  <cp:revision>6</cp:revision>
  <dcterms:created xsi:type="dcterms:W3CDTF">2015-11-05T13:39:17Z</dcterms:created>
  <dcterms:modified xsi:type="dcterms:W3CDTF">2015-11-26T08:37:01Z</dcterms:modified>
</cp:coreProperties>
</file>