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60" r:id="rId2"/>
    <p:sldId id="314" r:id="rId3"/>
    <p:sldId id="284" r:id="rId4"/>
    <p:sldId id="285" r:id="rId5"/>
    <p:sldId id="286" r:id="rId6"/>
    <p:sldId id="287" r:id="rId7"/>
    <p:sldId id="288" r:id="rId8"/>
    <p:sldId id="261" r:id="rId9"/>
    <p:sldId id="309" r:id="rId10"/>
    <p:sldId id="289" r:id="rId11"/>
    <p:sldId id="290" r:id="rId12"/>
    <p:sldId id="292" r:id="rId13"/>
    <p:sldId id="310" r:id="rId14"/>
    <p:sldId id="293" r:id="rId15"/>
    <p:sldId id="291" r:id="rId16"/>
    <p:sldId id="311" r:id="rId17"/>
    <p:sldId id="295" r:id="rId18"/>
    <p:sldId id="312" r:id="rId19"/>
    <p:sldId id="305" r:id="rId20"/>
    <p:sldId id="304" r:id="rId21"/>
    <p:sldId id="315" r:id="rId22"/>
    <p:sldId id="296" r:id="rId23"/>
    <p:sldId id="307" r:id="rId24"/>
    <p:sldId id="306" r:id="rId25"/>
    <p:sldId id="300" r:id="rId26"/>
    <p:sldId id="299" r:id="rId27"/>
    <p:sldId id="308" r:id="rId28"/>
    <p:sldId id="301" r:id="rId29"/>
    <p:sldId id="302" r:id="rId30"/>
    <p:sldId id="303" r:id="rId31"/>
    <p:sldId id="313" r:id="rId32"/>
    <p:sldId id="276" r:id="rId33"/>
    <p:sldId id="277" r:id="rId34"/>
    <p:sldId id="270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6699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29" autoAdjust="0"/>
    <p:restoredTop sz="86856" autoAdjust="0"/>
  </p:normalViewPr>
  <p:slideViewPr>
    <p:cSldViewPr>
      <p:cViewPr varScale="1">
        <p:scale>
          <a:sx n="64" d="100"/>
          <a:sy n="64" d="100"/>
        </p:scale>
        <p:origin x="-184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A68816-7530-4749-8B97-25FA8ABD8832}" type="datetimeFigureOut">
              <a:rPr lang="en-GB" smtClean="0"/>
              <a:t>25/05/2018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0D6228-9FC6-4F9B-9CFD-151CC1550D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7472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D6228-9FC6-4F9B-9CFD-151CC1550DB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635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the early 20</a:t>
            </a:r>
            <a:r>
              <a:rPr lang="en-US" baseline="30000" dirty="0"/>
              <a:t>th</a:t>
            </a:r>
            <a:r>
              <a:rPr lang="en-US" baseline="0" dirty="0"/>
              <a:t> century the economy of Cyprus was basically agricultural, with a very small market and underdeveloped. 82% of the island population were farmers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There</a:t>
            </a:r>
            <a:r>
              <a:rPr lang="en-US" baseline="0" dirty="0"/>
              <a:t> was no banking system. </a:t>
            </a:r>
            <a:r>
              <a:rPr lang="en-US" dirty="0"/>
              <a:t>Both the Ottoman Bank and Anglo-Egyptian Bank financed only trade and merchants. Thus, the farmers depended for loans</a:t>
            </a:r>
            <a:r>
              <a:rPr lang="en-US" baseline="0" dirty="0"/>
              <a:t> on few affluent merchants &amp; big landowners who were the usurers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</a:t>
            </a:r>
            <a:r>
              <a:rPr lang="en-US" baseline="0" dirty="0"/>
              <a:t> </a:t>
            </a:r>
            <a:r>
              <a:rPr lang="en-US" dirty="0"/>
              <a:t>Savings Societies</a:t>
            </a:r>
            <a:r>
              <a:rPr lang="en-US" baseline="0" dirty="0"/>
              <a:t> aimed at tackling the phenomenon of usury and helping the small depositors. These societies operated in </a:t>
            </a:r>
            <a:r>
              <a:rPr lang="en-US" baseline="0" dirty="0" err="1"/>
              <a:t>Lefkosia</a:t>
            </a:r>
            <a:r>
              <a:rPr lang="en-US" baseline="0" dirty="0"/>
              <a:t>, </a:t>
            </a:r>
            <a:r>
              <a:rPr lang="en-US" baseline="0" dirty="0" err="1"/>
              <a:t>Larnaca</a:t>
            </a:r>
            <a:r>
              <a:rPr lang="en-US" baseline="0" dirty="0"/>
              <a:t>, </a:t>
            </a:r>
            <a:r>
              <a:rPr lang="en-US" baseline="0" dirty="0" err="1"/>
              <a:t>Ammochostos</a:t>
            </a:r>
            <a:r>
              <a:rPr lang="en-US" baseline="0" dirty="0"/>
              <a:t>, </a:t>
            </a:r>
            <a:r>
              <a:rPr lang="en-US" baseline="0" dirty="0" err="1"/>
              <a:t>Paphos</a:t>
            </a:r>
            <a:r>
              <a:rPr lang="en-US" baseline="0" dirty="0"/>
              <a:t>. The first was that of </a:t>
            </a:r>
            <a:r>
              <a:rPr lang="en-US" baseline="0" dirty="0" err="1"/>
              <a:t>Lefkosia</a:t>
            </a:r>
            <a:r>
              <a:rPr lang="en-US" baseline="0" dirty="0"/>
              <a:t> in 1899, which next became Bank of Cyprus.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Photos</a:t>
            </a:r>
            <a:r>
              <a:rPr lang="en-US" baseline="0" dirty="0"/>
              <a:t> on the </a:t>
            </a:r>
            <a:r>
              <a:rPr lang="en-US" baseline="0" dirty="0" err="1"/>
              <a:t>silde</a:t>
            </a:r>
            <a:r>
              <a:rPr lang="en-US" baseline="0" dirty="0"/>
              <a:t>: 1) An advertisement in Nicosia newspaper </a:t>
            </a:r>
            <a:r>
              <a:rPr lang="en-US" i="1" baseline="0" dirty="0"/>
              <a:t>Phone tis </a:t>
            </a:r>
            <a:r>
              <a:rPr lang="en-US" i="1" baseline="0" dirty="0" err="1"/>
              <a:t>Kyprou</a:t>
            </a:r>
            <a:r>
              <a:rPr lang="en-US" i="1" baseline="0" dirty="0"/>
              <a:t> </a:t>
            </a:r>
            <a:r>
              <a:rPr lang="en-US" i="0" baseline="0" dirty="0"/>
              <a:t>(7/19 January 1900) for the first general assembly of the first </a:t>
            </a:r>
            <a:r>
              <a:rPr lang="en-US" i="0" baseline="0" dirty="0" err="1"/>
              <a:t>Tamieftirion</a:t>
            </a:r>
            <a:r>
              <a:rPr lang="en-US" i="0" baseline="0" dirty="0"/>
              <a:t> of Cyprus, “I </a:t>
            </a:r>
            <a:r>
              <a:rPr lang="en-US" i="0" baseline="0" dirty="0" err="1"/>
              <a:t>Lefkosia</a:t>
            </a:r>
            <a:r>
              <a:rPr lang="en-US" i="0" baseline="0" dirty="0"/>
              <a:t>”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baseline="0" dirty="0"/>
              <a:t>	             2) </a:t>
            </a:r>
            <a:r>
              <a:rPr lang="en-GB" dirty="0"/>
              <a:t>Equity shares of </a:t>
            </a:r>
            <a:r>
              <a:rPr lang="en-GB" dirty="0" err="1"/>
              <a:t>Tamieftirion</a:t>
            </a:r>
            <a:r>
              <a:rPr lang="en-GB" dirty="0"/>
              <a:t> “I </a:t>
            </a:r>
            <a:r>
              <a:rPr lang="en-GB" dirty="0" err="1"/>
              <a:t>Omonoia</a:t>
            </a:r>
            <a:r>
              <a:rPr lang="en-GB" dirty="0"/>
              <a:t>”(est. in 1906 ) &amp; “</a:t>
            </a:r>
            <a:r>
              <a:rPr lang="en-GB" dirty="0" err="1"/>
              <a:t>Kypriakon</a:t>
            </a:r>
            <a:r>
              <a:rPr lang="en-GB" dirty="0"/>
              <a:t> </a:t>
            </a:r>
            <a:r>
              <a:rPr lang="en-GB" dirty="0" err="1"/>
              <a:t>Tamieutirion</a:t>
            </a:r>
            <a:r>
              <a:rPr lang="en-GB" dirty="0"/>
              <a:t>” (est. in 1903)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D6228-9FC6-4F9B-9CFD-151CC1550DB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5038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Representation offices:</a:t>
            </a:r>
          </a:p>
          <a:p>
            <a:pPr lvl="1"/>
            <a:r>
              <a:rPr lang="en-US" sz="1200" dirty="0"/>
              <a:t>1982 – Greece</a:t>
            </a:r>
          </a:p>
          <a:p>
            <a:pPr lvl="1"/>
            <a:r>
              <a:rPr lang="en-US" sz="1200" dirty="0"/>
              <a:t>1986 – Australia</a:t>
            </a:r>
          </a:p>
          <a:p>
            <a:pPr lvl="1"/>
            <a:r>
              <a:rPr lang="en-US" sz="1200" dirty="0"/>
              <a:t>1995 – </a:t>
            </a:r>
            <a:r>
              <a:rPr lang="en-US" sz="1200" dirty="0" err="1"/>
              <a:t>Johannersburg</a:t>
            </a:r>
            <a:endParaRPr lang="en-US" sz="1200" dirty="0"/>
          </a:p>
          <a:p>
            <a:pPr lvl="1"/>
            <a:r>
              <a:rPr lang="en-US" sz="1200" dirty="0"/>
              <a:t>1996 – Canada</a:t>
            </a:r>
          </a:p>
          <a:p>
            <a:pPr lvl="1"/>
            <a:r>
              <a:rPr lang="en-US" sz="1200" dirty="0"/>
              <a:t>1998 – New York &amp; Moscow</a:t>
            </a:r>
          </a:p>
          <a:p>
            <a:pPr lvl="1"/>
            <a:r>
              <a:rPr lang="en-US" sz="1200" dirty="0"/>
              <a:t>1999 – Bucharest</a:t>
            </a:r>
          </a:p>
          <a:p>
            <a:pPr lvl="1"/>
            <a:endParaRPr lang="en-US" sz="600" dirty="0"/>
          </a:p>
          <a:p>
            <a:r>
              <a:rPr lang="en-US" sz="1400" dirty="0"/>
              <a:t>Branches:</a:t>
            </a:r>
          </a:p>
          <a:p>
            <a:pPr lvl="1"/>
            <a:r>
              <a:rPr lang="en-US" sz="1200" dirty="0"/>
              <a:t>1985 – 6 branches in the UK</a:t>
            </a:r>
          </a:p>
          <a:p>
            <a:pPr lvl="1"/>
            <a:r>
              <a:rPr lang="en-US" sz="1200" dirty="0"/>
              <a:t>1991 - 2006 – 120 branches in Greece</a:t>
            </a:r>
          </a:p>
          <a:p>
            <a:pPr lvl="1"/>
            <a:r>
              <a:rPr lang="en-US" sz="1200" dirty="0"/>
              <a:t>1996 – 1 branch in Channel Islands</a:t>
            </a:r>
          </a:p>
          <a:p>
            <a:pPr lvl="1"/>
            <a:r>
              <a:rPr lang="en-US" sz="1200" dirty="0"/>
              <a:t>2007 – 2 branches in Romania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D6228-9FC6-4F9B-9CFD-151CC1550DB3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312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D6228-9FC6-4F9B-9CFD-151CC1550DB3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8014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E4DA2-8070-49BE-9202-6DCDCEEEE395}" type="datetimeFigureOut">
              <a:rPr lang="en-GB" smtClean="0"/>
              <a:t>25/05/2018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B7BFC-F62F-46FF-8221-D9C3BC1823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8099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E4DA2-8070-49BE-9202-6DCDCEEEE395}" type="datetimeFigureOut">
              <a:rPr lang="en-GB" smtClean="0"/>
              <a:t>25/05/2018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B7BFC-F62F-46FF-8221-D9C3BC1823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541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E4DA2-8070-49BE-9202-6DCDCEEEE395}" type="datetimeFigureOut">
              <a:rPr lang="en-GB" smtClean="0"/>
              <a:t>25/05/2018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B7BFC-F62F-46FF-8221-D9C3BC1823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2030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E4DA2-8070-49BE-9202-6DCDCEEEE395}" type="datetimeFigureOut">
              <a:rPr lang="en-GB" smtClean="0"/>
              <a:t>25/05/2018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B7BFC-F62F-46FF-8221-D9C3BC1823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53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E4DA2-8070-49BE-9202-6DCDCEEEE395}" type="datetimeFigureOut">
              <a:rPr lang="en-GB" smtClean="0"/>
              <a:t>25/05/2018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B7BFC-F62F-46FF-8221-D9C3BC1823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1592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E4DA2-8070-49BE-9202-6DCDCEEEE395}" type="datetimeFigureOut">
              <a:rPr lang="en-GB" smtClean="0"/>
              <a:t>25/05/2018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B7BFC-F62F-46FF-8221-D9C3BC1823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0358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E4DA2-8070-49BE-9202-6DCDCEEEE395}" type="datetimeFigureOut">
              <a:rPr lang="en-GB" smtClean="0"/>
              <a:t>25/05/2018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B7BFC-F62F-46FF-8221-D9C3BC1823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8152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E4DA2-8070-49BE-9202-6DCDCEEEE395}" type="datetimeFigureOut">
              <a:rPr lang="en-GB" smtClean="0"/>
              <a:t>25/05/2018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B7BFC-F62F-46FF-8221-D9C3BC1823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0821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E4DA2-8070-49BE-9202-6DCDCEEEE395}" type="datetimeFigureOut">
              <a:rPr lang="en-GB" smtClean="0"/>
              <a:t>25/05/2018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B7BFC-F62F-46FF-8221-D9C3BC1823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8705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E4DA2-8070-49BE-9202-6DCDCEEEE395}" type="datetimeFigureOut">
              <a:rPr lang="en-GB" smtClean="0"/>
              <a:t>25/05/2018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B7BFC-F62F-46FF-8221-D9C3BC1823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5527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E4DA2-8070-49BE-9202-6DCDCEEEE395}" type="datetimeFigureOut">
              <a:rPr lang="en-GB" smtClean="0"/>
              <a:t>25/05/2018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B7BFC-F62F-46FF-8221-D9C3BC1823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6354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E4DA2-8070-49BE-9202-6DCDCEEEE395}" type="datetimeFigureOut">
              <a:rPr lang="en-GB" smtClean="0"/>
              <a:t>25/05/2018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7B7BFC-F62F-46FF-8221-D9C3BC1823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2183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1.emf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1.emf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3802434"/>
          </a:xfrm>
          <a:solidFill>
            <a:srgbClr val="006699"/>
          </a:solidFill>
        </p:spPr>
        <p:txBody>
          <a:bodyPr/>
          <a:lstStyle/>
          <a:p>
            <a:r>
              <a:rPr lang="el-GR" i="1" dirty="0" smtClean="0">
                <a:solidFill>
                  <a:schemeClr val="bg1"/>
                </a:solidFill>
              </a:rPr>
              <a:t>Οικονομική ιστορία της Κύπρου</a:t>
            </a:r>
            <a:br>
              <a:rPr lang="el-GR" i="1" dirty="0" smtClean="0">
                <a:solidFill>
                  <a:schemeClr val="bg1"/>
                </a:solidFill>
              </a:rPr>
            </a:br>
            <a:r>
              <a:rPr lang="el-GR" i="1" dirty="0" smtClean="0">
                <a:solidFill>
                  <a:schemeClr val="bg1"/>
                </a:solidFill>
              </a:rPr>
              <a:t>1878-2013</a:t>
            </a:r>
            <a:br>
              <a:rPr lang="el-GR" i="1" dirty="0" smtClean="0">
                <a:solidFill>
                  <a:schemeClr val="bg1"/>
                </a:solidFill>
              </a:rPr>
            </a:br>
            <a:r>
              <a:rPr lang="el-GR" i="1" dirty="0">
                <a:solidFill>
                  <a:schemeClr val="bg1"/>
                </a:solidFill>
              </a:rPr>
              <a:t/>
            </a:r>
            <a:br>
              <a:rPr lang="el-GR" i="1" dirty="0">
                <a:solidFill>
                  <a:schemeClr val="bg1"/>
                </a:solidFill>
              </a:rPr>
            </a:br>
            <a:r>
              <a:rPr lang="el-GR" sz="2400" dirty="0" smtClean="0">
                <a:solidFill>
                  <a:schemeClr val="bg1"/>
                </a:solidFill>
              </a:rPr>
              <a:t>Χριστόδουλος Χατζηχριστοδούλου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04048" y="5445224"/>
            <a:ext cx="3441216" cy="691536"/>
          </a:xfrm>
          <a:prstGeom prst="rect">
            <a:avLst/>
          </a:prstGeom>
        </p:spPr>
      </p:pic>
      <p:pic>
        <p:nvPicPr>
          <p:cNvPr id="1025" name="Picture 1" descr="age1image25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563434"/>
            <a:ext cx="2078148" cy="57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179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 κυπριακός σιδηρόδρομος</a:t>
            </a:r>
            <a:endParaRPr lang="el-G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70297" y="-301945"/>
            <a:ext cx="4248472" cy="8542010"/>
          </a:xfrm>
        </p:spPr>
      </p:pic>
    </p:spTree>
    <p:extLst>
      <p:ext uri="{BB962C8B-B14F-4D97-AF65-F5344CB8AC3E}">
        <p14:creationId xmlns:p14="http://schemas.microsoft.com/office/powerpoint/2010/main" val="4229554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dirty="0" smtClean="0"/>
              <a:t>Λιμάνια Λάρνακας &amp; Κερύνειας</a:t>
            </a:r>
            <a:endParaRPr lang="el-GR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96876" y="505148"/>
            <a:ext cx="2736304" cy="541565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005064"/>
            <a:ext cx="3563888" cy="267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272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Βιβλίο δανεισμού Κύπριου τοκογλύφου</a:t>
            </a:r>
            <a:endParaRPr lang="el-G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71999" y="1600198"/>
            <a:ext cx="3710857" cy="5150372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0594" y="1600199"/>
            <a:ext cx="3609397" cy="5150372"/>
          </a:xfrm>
        </p:spPr>
      </p:pic>
    </p:spTree>
    <p:extLst>
      <p:ext uri="{BB962C8B-B14F-4D97-AF65-F5344CB8AC3E}">
        <p14:creationId xmlns:p14="http://schemas.microsoft.com/office/powerpoint/2010/main" val="2377918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21634" y="1243346"/>
            <a:ext cx="5969672" cy="4566343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966" y="1389716"/>
            <a:ext cx="6004679" cy="4238596"/>
          </a:xfrm>
        </p:spPr>
      </p:pic>
    </p:spTree>
    <p:extLst>
      <p:ext uri="{BB962C8B-B14F-4D97-AF65-F5344CB8AC3E}">
        <p14:creationId xmlns:p14="http://schemas.microsoft.com/office/powerpoint/2010/main" val="3007767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dirty="0" smtClean="0"/>
              <a:t>Μεταλλεία </a:t>
            </a:r>
            <a:r>
              <a:rPr lang="el-GR" sz="3200" dirty="0" err="1" smtClean="0"/>
              <a:t>Σκουριώτισσας</a:t>
            </a:r>
            <a:r>
              <a:rPr lang="el-GR" sz="3200" dirty="0" smtClean="0"/>
              <a:t> και Λεύκας</a:t>
            </a:r>
            <a:endParaRPr lang="el-GR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8800"/>
            <a:ext cx="6624736" cy="4968552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74848" y="898542"/>
            <a:ext cx="1805170" cy="3168352"/>
          </a:xfrm>
        </p:spPr>
      </p:pic>
    </p:spTree>
    <p:extLst>
      <p:ext uri="{BB962C8B-B14F-4D97-AF65-F5344CB8AC3E}">
        <p14:creationId xmlns:p14="http://schemas.microsoft.com/office/powerpoint/2010/main" val="32026143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79632" y="-816632"/>
            <a:ext cx="6384737" cy="8528294"/>
          </a:xfrm>
        </p:spPr>
      </p:pic>
    </p:spTree>
    <p:extLst>
      <p:ext uri="{BB962C8B-B14F-4D97-AF65-F5344CB8AC3E}">
        <p14:creationId xmlns:p14="http://schemas.microsoft.com/office/powerpoint/2010/main" val="1587584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74500" y="-92456"/>
            <a:ext cx="6402934" cy="7120701"/>
          </a:xfrm>
        </p:spPr>
      </p:pic>
    </p:spTree>
    <p:extLst>
      <p:ext uri="{BB962C8B-B14F-4D97-AF65-F5344CB8AC3E}">
        <p14:creationId xmlns:p14="http://schemas.microsoft.com/office/powerpoint/2010/main" val="3241308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200" dirty="0" smtClean="0"/>
              <a:t>Αγκαστίνα, χωριό στη πεδιάδα της </a:t>
            </a:r>
            <a:r>
              <a:rPr lang="el-GR" sz="3200" dirty="0" err="1" smtClean="0"/>
              <a:t>Μεσαορίας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l-GR" sz="3200" dirty="0" smtClean="0">
                <a:solidFill>
                  <a:srgbClr val="FF0000"/>
                </a:solidFill>
              </a:rPr>
              <a:t>Επιστολή </a:t>
            </a:r>
            <a:r>
              <a:rPr lang="el-GR" sz="3200" dirty="0">
                <a:solidFill>
                  <a:srgbClr val="FF0000"/>
                </a:solidFill>
              </a:rPr>
              <a:t>στο Άγγλο Διοικητή Αμμοχώστου για ελάττωση σχολικών φόρων, 1932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79838"/>
            <a:ext cx="5255267" cy="394145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2079838"/>
            <a:ext cx="3062643" cy="392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23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3828031" cy="4869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3257995"/>
            <a:ext cx="7128792" cy="303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9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dirty="0" smtClean="0"/>
              <a:t>Άρδευση στη Μόρφου</a:t>
            </a:r>
            <a:endParaRPr lang="el-GR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75346" y="1461159"/>
            <a:ext cx="5137323" cy="5328592"/>
          </a:xfrm>
        </p:spPr>
      </p:pic>
    </p:spTree>
    <p:extLst>
      <p:ext uri="{BB962C8B-B14F-4D97-AF65-F5344CB8AC3E}">
        <p14:creationId xmlns:p14="http://schemas.microsoft.com/office/powerpoint/2010/main" val="263400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47865" y="-709511"/>
            <a:ext cx="6248269" cy="8229600"/>
          </a:xfrm>
        </p:spPr>
      </p:pic>
    </p:spTree>
    <p:extLst>
      <p:ext uri="{BB962C8B-B14F-4D97-AF65-F5344CB8AC3E}">
        <p14:creationId xmlns:p14="http://schemas.microsoft.com/office/powerpoint/2010/main" val="2194782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212" y="274638"/>
            <a:ext cx="4192764" cy="11430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Βρετανικές Βάσεις</a:t>
            </a:r>
            <a:endParaRPr lang="el-G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12" y="2708920"/>
            <a:ext cx="7552038" cy="3876713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01104" y="-35118"/>
            <a:ext cx="4642896" cy="260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3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Αμμόχωστος, πριν το 1974</a:t>
            </a:r>
            <a:endParaRPr lang="el-G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0032" y="1172516"/>
            <a:ext cx="8623935" cy="5674642"/>
          </a:xfrm>
        </p:spPr>
      </p:pic>
    </p:spTree>
    <p:extLst>
      <p:ext uri="{BB962C8B-B14F-4D97-AF65-F5344CB8AC3E}">
        <p14:creationId xmlns:p14="http://schemas.microsoft.com/office/powerpoint/2010/main" val="40022993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dirty="0" smtClean="0"/>
              <a:t>Στις πορτοκαλιές της Μόρφου, πριν το 1974</a:t>
            </a:r>
            <a:endParaRPr lang="el-GR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15715" y="435189"/>
            <a:ext cx="5112569" cy="6779711"/>
          </a:xfrm>
        </p:spPr>
      </p:pic>
    </p:spTree>
    <p:extLst>
      <p:ext uri="{BB962C8B-B14F-4D97-AF65-F5344CB8AC3E}">
        <p14:creationId xmlns:p14="http://schemas.microsoft.com/office/powerpoint/2010/main" val="367250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Πρόσφυγες &amp; Αγνοούμενοι, 1974</a:t>
            </a:r>
            <a:endParaRPr lang="el-G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2358806"/>
            <a:ext cx="5616623" cy="36106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053" y="2348880"/>
            <a:ext cx="2402747" cy="361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1512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dirty="0" smtClean="0"/>
              <a:t>Βομβαρδισμένα ξενοδοχεία στην Αμμόχωστο &amp; προσφυγικός καταυλισμός, 1974</a:t>
            </a:r>
            <a:endParaRPr lang="el-GR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32040" y="2885802"/>
            <a:ext cx="4082854" cy="32403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786" y="2885802"/>
            <a:ext cx="4532913" cy="320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7506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3600" dirty="0" smtClean="0"/>
              <a:t>Η τουρκοκρατούμενη πόλη της Αμμοχώστου από τη </a:t>
            </a:r>
            <a:r>
              <a:rPr lang="el-GR" sz="3600" dirty="0" err="1" smtClean="0"/>
              <a:t>Δερύνεια</a:t>
            </a:r>
            <a:r>
              <a:rPr lang="el-GR" sz="3600" dirty="0" smtClean="0"/>
              <a:t>. Στο βάθος τα ξενοδοχεία</a:t>
            </a:r>
            <a:endParaRPr lang="el-G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556792"/>
            <a:ext cx="6768752" cy="5076564"/>
          </a:xfrm>
        </p:spPr>
      </p:pic>
    </p:spTree>
    <p:extLst>
      <p:ext uri="{BB962C8B-B14F-4D97-AF65-F5344CB8AC3E}">
        <p14:creationId xmlns:p14="http://schemas.microsoft.com/office/powerpoint/2010/main" val="19424025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dirty="0" smtClean="0"/>
              <a:t>Ετοιμόρροπη προσφυγική πολυκατοικία στον συνοικισμό </a:t>
            </a:r>
            <a:r>
              <a:rPr lang="el-GR" sz="3200" dirty="0" err="1" smtClean="0"/>
              <a:t>Ανθούπολης</a:t>
            </a:r>
            <a:endParaRPr lang="el-GR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6692626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200" dirty="0" smtClean="0"/>
              <a:t>Ο Πρόεδρος Τ. Παπαδόπουλος υπογράφει την ένταξη της Κύπρου στην Ευρωπαϊκή Ένωση, Αθήνα 2008</a:t>
            </a:r>
            <a:endParaRPr lang="el-GR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6026" y="356421"/>
            <a:ext cx="4032448" cy="7297285"/>
          </a:xfrm>
        </p:spPr>
      </p:pic>
    </p:spTree>
    <p:extLst>
      <p:ext uri="{BB962C8B-B14F-4D97-AF65-F5344CB8AC3E}">
        <p14:creationId xmlns:p14="http://schemas.microsoft.com/office/powerpoint/2010/main" val="21480796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dirty="0" smtClean="0"/>
              <a:t>Μακέτα της νέας Μαρίνας Λεμεσού</a:t>
            </a:r>
            <a:endParaRPr lang="el-GR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08225" y="270089"/>
            <a:ext cx="4525963" cy="7187772"/>
          </a:xfrm>
        </p:spPr>
      </p:pic>
    </p:spTree>
    <p:extLst>
      <p:ext uri="{BB962C8B-B14F-4D97-AF65-F5344CB8AC3E}">
        <p14:creationId xmlns:p14="http://schemas.microsoft.com/office/powerpoint/2010/main" val="13565299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dirty="0" smtClean="0"/>
              <a:t>Φυτεία </a:t>
            </a:r>
            <a:r>
              <a:rPr lang="el-GR" sz="3200" dirty="0" err="1" smtClean="0"/>
              <a:t>κολοκασιού</a:t>
            </a:r>
            <a:r>
              <a:rPr lang="el-GR" sz="3200" dirty="0" smtClean="0"/>
              <a:t> στα </a:t>
            </a:r>
            <a:r>
              <a:rPr lang="el-GR" sz="3200" dirty="0" err="1" smtClean="0"/>
              <a:t>Κοκκινοχώρια</a:t>
            </a:r>
            <a:endParaRPr lang="el-GR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9605" y="1268760"/>
            <a:ext cx="7104789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44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dirty="0" smtClean="0"/>
              <a:t>Οι Βρετανοί στη Λευκωσία, 1878</a:t>
            </a:r>
            <a:endParaRPr lang="el-GR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93354" y="58974"/>
            <a:ext cx="5089947" cy="8229600"/>
          </a:xfrm>
        </p:spPr>
      </p:pic>
    </p:spTree>
    <p:extLst>
      <p:ext uri="{BB962C8B-B14F-4D97-AF65-F5344CB8AC3E}">
        <p14:creationId xmlns:p14="http://schemas.microsoft.com/office/powerpoint/2010/main" val="33340647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95251" y="-986243"/>
            <a:ext cx="6167856" cy="8711302"/>
          </a:xfrm>
        </p:spPr>
      </p:pic>
    </p:spTree>
    <p:extLst>
      <p:ext uri="{BB962C8B-B14F-4D97-AF65-F5344CB8AC3E}">
        <p14:creationId xmlns:p14="http://schemas.microsoft.com/office/powerpoint/2010/main" val="14170793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3287" y="1221062"/>
            <a:ext cx="6429351" cy="4536504"/>
          </a:xfrm>
        </p:spPr>
      </p:pic>
    </p:spTree>
    <p:extLst>
      <p:ext uri="{BB962C8B-B14F-4D97-AF65-F5344CB8AC3E}">
        <p14:creationId xmlns:p14="http://schemas.microsoft.com/office/powerpoint/2010/main" val="24993744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E4A809D5-3600-46D4-A466-67F2349A54F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1490" y="2316480"/>
            <a:ext cx="370332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75" r="21627" b="2"/>
          <a:stretch/>
        </p:blipFill>
        <p:spPr>
          <a:xfrm>
            <a:off x="4409136" y="10"/>
            <a:ext cx="4734863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solidFill>
            <a:srgbClr val="FFFFFF"/>
          </a:solidFill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490" y="365124"/>
            <a:ext cx="3840085" cy="1951355"/>
          </a:xfrm>
          <a:solidFill>
            <a:srgbClr val="006699"/>
          </a:solidFill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l-GR" sz="3700" dirty="0" smtClean="0">
                <a:solidFill>
                  <a:schemeClr val="bg1"/>
                </a:solidFill>
              </a:rPr>
              <a:t>Η ίδρυση καταστημάτων της Τράπεζας Κύπρου σε όλο τον κόσμο!</a:t>
            </a:r>
            <a:endParaRPr lang="en-US" sz="3700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13929" y="2852936"/>
            <a:ext cx="3917646" cy="208823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l-GR" sz="1800" dirty="0" smtClean="0"/>
              <a:t>Από τα τέλη του 1970 έως το 2008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l-GR" sz="1800" dirty="0" smtClean="0"/>
              <a:t> η ΤΚ αναπτύσσει δραστηριότητα  στον Αραβικό κόσμο, το Ηνωμένο Βασίλειο, τις ΗΠΑ, τη Ν. Αφρική, την Αυστραλία, τα </a:t>
            </a:r>
            <a:r>
              <a:rPr lang="en-US" sz="1800" dirty="0" smtClean="0"/>
              <a:t>Channel Islands</a:t>
            </a:r>
            <a:r>
              <a:rPr lang="el-GR" sz="1800" dirty="0" smtClean="0"/>
              <a:t> &amp; τη ΒΑ Ευρώπη)</a:t>
            </a:r>
            <a:endParaRPr lang="en-US" sz="1800" dirty="0"/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endParaRPr lang="en-US" sz="1600" dirty="0"/>
          </a:p>
          <a:p>
            <a:pPr marL="0" indent="0">
              <a:lnSpc>
                <a:spcPct val="90000"/>
              </a:lnSpc>
              <a:buNone/>
            </a:pP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8264" y="6356281"/>
            <a:ext cx="2004890" cy="402897"/>
          </a:xfrm>
          <a:prstGeom prst="rect">
            <a:avLst/>
          </a:prstGeom>
        </p:spPr>
      </p:pic>
      <p:pic>
        <p:nvPicPr>
          <p:cNvPr id="7" name="Picture 6" descr="age1image25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07598"/>
            <a:ext cx="1813322" cy="50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3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6699"/>
          </a:solidFill>
        </p:spPr>
        <p:txBody>
          <a:bodyPr/>
          <a:lstStyle/>
          <a:p>
            <a:r>
              <a:rPr lang="el-GR" dirty="0" smtClean="0">
                <a:solidFill>
                  <a:schemeClr val="bg1"/>
                </a:solidFill>
              </a:rPr>
              <a:t>Η κρίση του 2013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16142"/>
            <a:ext cx="7528979" cy="42162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1910" y="6336646"/>
            <a:ext cx="2004890" cy="402897"/>
          </a:xfrm>
          <a:prstGeom prst="rect">
            <a:avLst/>
          </a:prstGeom>
        </p:spPr>
      </p:pic>
      <p:pic>
        <p:nvPicPr>
          <p:cNvPr id="10" name="Picture 9" descr="age1image25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92" y="6178545"/>
            <a:ext cx="2033462" cy="56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04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7944" y="2996952"/>
            <a:ext cx="4834880" cy="2160240"/>
          </a:xfrm>
          <a:solidFill>
            <a:srgbClr val="006699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l-GR" sz="3600" dirty="0" smtClean="0">
                <a:solidFill>
                  <a:schemeClr val="bg1"/>
                </a:solidFill>
              </a:rPr>
              <a:t>Σας ευχαριστώ!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08" b="9937"/>
          <a:stretch/>
        </p:blipFill>
        <p:spPr>
          <a:xfrm>
            <a:off x="109178" y="404664"/>
            <a:ext cx="3818487" cy="540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5952181"/>
            <a:ext cx="417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/>
              <a:t>Kyrenia</a:t>
            </a:r>
            <a:r>
              <a:rPr lang="en-US" sz="1200" b="1" dirty="0"/>
              <a:t> &amp; tourism </a:t>
            </a:r>
            <a:r>
              <a:rPr lang="en-US" sz="1200" dirty="0"/>
              <a:t>– a photo from E. </a:t>
            </a:r>
            <a:r>
              <a:rPr lang="en-US" sz="1200" dirty="0" err="1"/>
              <a:t>Beaudouin</a:t>
            </a:r>
            <a:r>
              <a:rPr lang="en-US" sz="1200" dirty="0"/>
              <a:t>, M. Baud-</a:t>
            </a:r>
            <a:r>
              <a:rPr lang="en-US" sz="1200" dirty="0" err="1"/>
              <a:t>Bovy</a:t>
            </a:r>
            <a:r>
              <a:rPr lang="en-US" sz="1200" dirty="0"/>
              <a:t> and A. R. </a:t>
            </a:r>
            <a:r>
              <a:rPr lang="en-US" sz="1200" dirty="0" err="1"/>
              <a:t>Tzanos</a:t>
            </a:r>
            <a:r>
              <a:rPr lang="en-US" sz="1200" dirty="0"/>
              <a:t>, </a:t>
            </a:r>
            <a:r>
              <a:rPr lang="en-GB" sz="1200" i="1" dirty="0"/>
              <a:t>Cyprus. Study of Tourist Development</a:t>
            </a:r>
            <a:r>
              <a:rPr lang="en-GB" sz="1200" dirty="0"/>
              <a:t>, Nicosia 1962. The study explored Cyprus tourist potentialities. Source: Bank of Cyprus Cultural Foundation.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1910" y="6336646"/>
            <a:ext cx="2004890" cy="402897"/>
          </a:xfrm>
          <a:prstGeom prst="rect">
            <a:avLst/>
          </a:prstGeom>
        </p:spPr>
      </p:pic>
      <p:pic>
        <p:nvPicPr>
          <p:cNvPr id="7" name="Picture 6" descr="age1image25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411" y="6208802"/>
            <a:ext cx="1923788" cy="53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07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Χάρτης της Κύπρου, 1890</a:t>
            </a:r>
            <a:endParaRPr lang="el-G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8225" y="666104"/>
            <a:ext cx="4525963" cy="6395741"/>
          </a:xfrm>
        </p:spPr>
      </p:pic>
    </p:spTree>
    <p:extLst>
      <p:ext uri="{BB962C8B-B14F-4D97-AF65-F5344CB8AC3E}">
        <p14:creationId xmlns:p14="http://schemas.microsoft.com/office/powerpoint/2010/main" val="426506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3635896" cy="1143000"/>
          </a:xfrm>
        </p:spPr>
        <p:txBody>
          <a:bodyPr>
            <a:normAutofit/>
          </a:bodyPr>
          <a:lstStyle/>
          <a:p>
            <a:r>
              <a:rPr lang="el-GR" sz="3200" dirty="0" smtClean="0"/>
              <a:t>Κύπριοι χωρικοί</a:t>
            </a:r>
            <a:endParaRPr lang="el-GR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484" y="116632"/>
            <a:ext cx="4762872" cy="636092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09" y="3523943"/>
            <a:ext cx="4611900" cy="288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11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dirty="0" smtClean="0"/>
              <a:t>Κύπριοι χωρικοί από την </a:t>
            </a:r>
            <a:r>
              <a:rPr lang="el-GR" sz="3200" dirty="0" err="1" smtClean="0"/>
              <a:t>Τηλλυρία</a:t>
            </a:r>
            <a:r>
              <a:rPr lang="el-GR" sz="3200" dirty="0" smtClean="0"/>
              <a:t>, τέλη 19</a:t>
            </a:r>
            <a:r>
              <a:rPr lang="el-GR" sz="3200" baseline="30000" dirty="0" smtClean="0"/>
              <a:t>ου</a:t>
            </a:r>
            <a:r>
              <a:rPr lang="el-GR" sz="3200" dirty="0" smtClean="0"/>
              <a:t> αι.</a:t>
            </a:r>
            <a:endParaRPr lang="el-GR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39566" y="438011"/>
            <a:ext cx="5176836" cy="7632848"/>
          </a:xfrm>
        </p:spPr>
      </p:pic>
    </p:spTree>
    <p:extLst>
      <p:ext uri="{BB962C8B-B14F-4D97-AF65-F5344CB8AC3E}">
        <p14:creationId xmlns:p14="http://schemas.microsoft.com/office/powerpoint/2010/main" val="1656501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dirty="0" smtClean="0"/>
              <a:t>Το </a:t>
            </a:r>
            <a:r>
              <a:rPr lang="el-GR" sz="3200" dirty="0" err="1" smtClean="0"/>
              <a:t>Γυναικοπάζαρο</a:t>
            </a:r>
            <a:r>
              <a:rPr lang="el-GR" sz="3200" dirty="0" smtClean="0"/>
              <a:t> στη </a:t>
            </a:r>
            <a:r>
              <a:rPr lang="el-GR" sz="3200" dirty="0"/>
              <a:t>Λ</a:t>
            </a:r>
            <a:r>
              <a:rPr lang="el-GR" sz="3200" dirty="0" smtClean="0"/>
              <a:t>ευκωσία</a:t>
            </a:r>
            <a:endParaRPr lang="el-GR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7570" y="1440150"/>
            <a:ext cx="5188861" cy="5184576"/>
          </a:xfrm>
        </p:spPr>
      </p:pic>
    </p:spTree>
    <p:extLst>
      <p:ext uri="{BB962C8B-B14F-4D97-AF65-F5344CB8AC3E}">
        <p14:creationId xmlns:p14="http://schemas.microsoft.com/office/powerpoint/2010/main" val="312538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6699"/>
          </a:solidFill>
        </p:spPr>
        <p:txBody>
          <a:bodyPr>
            <a:normAutofit/>
          </a:bodyPr>
          <a:lstStyle/>
          <a:p>
            <a:r>
              <a:rPr lang="el-GR" sz="3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Κυπριακά Ταμιευτήρια</a:t>
            </a:r>
            <a:endParaRPr lang="en-US" sz="36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6126" y="6381328"/>
            <a:ext cx="2004890" cy="4028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6544">
            <a:off x="4446128" y="2013094"/>
            <a:ext cx="3749053" cy="35581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1706">
            <a:off x="318077" y="1877914"/>
            <a:ext cx="4160370" cy="3824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" t="349" r="3372" b="6799"/>
          <a:stretch/>
        </p:blipFill>
        <p:spPr>
          <a:xfrm>
            <a:off x="3567800" y="4109255"/>
            <a:ext cx="2267383" cy="2674969"/>
          </a:xfrm>
          <a:prstGeom prst="rect">
            <a:avLst/>
          </a:prstGeom>
        </p:spPr>
      </p:pic>
      <p:pic>
        <p:nvPicPr>
          <p:cNvPr id="9" name="Picture 8" descr="age1image25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32" y="6210899"/>
            <a:ext cx="2078148" cy="57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Χάρτης της Κύπρου, 1890</a:t>
            </a:r>
            <a:endParaRPr lang="el-G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8225" y="666104"/>
            <a:ext cx="4525963" cy="6395741"/>
          </a:xfrm>
        </p:spPr>
      </p:pic>
    </p:spTree>
    <p:extLst>
      <p:ext uri="{BB962C8B-B14F-4D97-AF65-F5344CB8AC3E}">
        <p14:creationId xmlns:p14="http://schemas.microsoft.com/office/powerpoint/2010/main" val="159249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3403</TotalTime>
  <Words>444</Words>
  <Application>Microsoft Office PowerPoint</Application>
  <PresentationFormat>On-screen Show (4:3)</PresentationFormat>
  <Paragraphs>56</Paragraphs>
  <Slides>34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Οικονομική ιστορία της Κύπρου 1878-2013  Χριστόδουλος Χατζηχριστοδούλου</vt:lpstr>
      <vt:lpstr>PowerPoint Presentation</vt:lpstr>
      <vt:lpstr>Οι Βρετανοί στη Λευκωσία, 1878</vt:lpstr>
      <vt:lpstr>Χάρτης της Κύπρου, 1890</vt:lpstr>
      <vt:lpstr>Κύπριοι χωρικοί</vt:lpstr>
      <vt:lpstr>Κύπριοι χωρικοί από την Τηλλυρία, τέλη 19ου αι.</vt:lpstr>
      <vt:lpstr>Το Γυναικοπάζαρο στη Λευκωσία</vt:lpstr>
      <vt:lpstr>Κυπριακά Ταμιευτήρια</vt:lpstr>
      <vt:lpstr>Χάρτης της Κύπρου, 1890</vt:lpstr>
      <vt:lpstr>Ο κυπριακός σιδηρόδρομος</vt:lpstr>
      <vt:lpstr>Λιμάνια Λάρνακας &amp; Κερύνειας</vt:lpstr>
      <vt:lpstr>Βιβλίο δανεισμού Κύπριου τοκογλύφου</vt:lpstr>
      <vt:lpstr>PowerPoint Presentation</vt:lpstr>
      <vt:lpstr>Μεταλλεία Σκουριώτισσας και Λεύκας</vt:lpstr>
      <vt:lpstr>PowerPoint Presentation</vt:lpstr>
      <vt:lpstr>PowerPoint Presentation</vt:lpstr>
      <vt:lpstr>Αγκαστίνα, χωριό στη πεδιάδα της Μεσαορίας Επιστολή στο Άγγλο Διοικητή Αμμοχώστου για ελάττωση σχολικών φόρων, 1932</vt:lpstr>
      <vt:lpstr>PowerPoint Presentation</vt:lpstr>
      <vt:lpstr>Άρδευση στη Μόρφου</vt:lpstr>
      <vt:lpstr>Βρετανικές Βάσεις</vt:lpstr>
      <vt:lpstr>Αμμόχωστος, πριν το 1974</vt:lpstr>
      <vt:lpstr>Στις πορτοκαλιές της Μόρφου, πριν το 1974</vt:lpstr>
      <vt:lpstr>Πρόσφυγες &amp; Αγνοούμενοι, 1974</vt:lpstr>
      <vt:lpstr>Βομβαρδισμένα ξενοδοχεία στην Αμμόχωστο &amp; προσφυγικός καταυλισμός, 1974</vt:lpstr>
      <vt:lpstr>Η τουρκοκρατούμενη πόλη της Αμμοχώστου από τη Δερύνεια. Στο βάθος τα ξενοδοχεία</vt:lpstr>
      <vt:lpstr>Ετοιμόρροπη προσφυγική πολυκατοικία στον συνοικισμό Ανθούπολης</vt:lpstr>
      <vt:lpstr>Ο Πρόεδρος Τ. Παπαδόπουλος υπογράφει την ένταξη της Κύπρου στην Ευρωπαϊκή Ένωση, Αθήνα 2008</vt:lpstr>
      <vt:lpstr>Μακέτα της νέας Μαρίνας Λεμεσού</vt:lpstr>
      <vt:lpstr>Φυτεία κολοκασιού στα Κοκκινοχώρια</vt:lpstr>
      <vt:lpstr>PowerPoint Presentation</vt:lpstr>
      <vt:lpstr>PowerPoint Presentation</vt:lpstr>
      <vt:lpstr>Η ίδρυση καταστημάτων της Τράπεζας Κύπρου σε όλο τον κόσμο!</vt:lpstr>
      <vt:lpstr>Η κρίση του 2013</vt:lpstr>
      <vt:lpstr>Σας ευχαριστώ!</vt:lpstr>
    </vt:vector>
  </TitlesOfParts>
  <Company>Bank of Cyprus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4495</dc:creator>
  <cp:lastModifiedBy>user</cp:lastModifiedBy>
  <cp:revision>156</cp:revision>
  <cp:lastPrinted>2018-05-22T05:10:53Z</cp:lastPrinted>
  <dcterms:created xsi:type="dcterms:W3CDTF">2017-11-15T06:40:55Z</dcterms:created>
  <dcterms:modified xsi:type="dcterms:W3CDTF">2018-05-25T08:49:11Z</dcterms:modified>
</cp:coreProperties>
</file>