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1"/>
  </p:notesMasterIdLst>
  <p:sldIdLst>
    <p:sldId id="256" r:id="rId3"/>
    <p:sldId id="259" r:id="rId4"/>
    <p:sldId id="257" r:id="rId5"/>
    <p:sldId id="261" r:id="rId6"/>
    <p:sldId id="414" r:id="rId7"/>
    <p:sldId id="434" r:id="rId8"/>
    <p:sldId id="436" r:id="rId9"/>
    <p:sldId id="455" r:id="rId10"/>
    <p:sldId id="459" r:id="rId11"/>
    <p:sldId id="437" r:id="rId12"/>
    <p:sldId id="456" r:id="rId13"/>
    <p:sldId id="438" r:id="rId14"/>
    <p:sldId id="439" r:id="rId15"/>
    <p:sldId id="457" r:id="rId16"/>
    <p:sldId id="460" r:id="rId17"/>
    <p:sldId id="440" r:id="rId18"/>
    <p:sldId id="458" r:id="rId19"/>
    <p:sldId id="441" r:id="rId20"/>
    <p:sldId id="464" r:id="rId21"/>
    <p:sldId id="442" r:id="rId22"/>
    <p:sldId id="465" r:id="rId23"/>
    <p:sldId id="443" r:id="rId24"/>
    <p:sldId id="466" r:id="rId25"/>
    <p:sldId id="444" r:id="rId26"/>
    <p:sldId id="467" r:id="rId27"/>
    <p:sldId id="445" r:id="rId28"/>
    <p:sldId id="468" r:id="rId29"/>
    <p:sldId id="446" r:id="rId30"/>
    <p:sldId id="469" r:id="rId31"/>
    <p:sldId id="447" r:id="rId32"/>
    <p:sldId id="470" r:id="rId33"/>
    <p:sldId id="448" r:id="rId34"/>
    <p:sldId id="471" r:id="rId35"/>
    <p:sldId id="461" r:id="rId36"/>
    <p:sldId id="449" r:id="rId37"/>
    <p:sldId id="472" r:id="rId38"/>
    <p:sldId id="462" r:id="rId39"/>
    <p:sldId id="450" r:id="rId40"/>
    <p:sldId id="474" r:id="rId41"/>
    <p:sldId id="451" r:id="rId42"/>
    <p:sldId id="473" r:id="rId43"/>
    <p:sldId id="463" r:id="rId44"/>
    <p:sldId id="452" r:id="rId45"/>
    <p:sldId id="453" r:id="rId46"/>
    <p:sldId id="475" r:id="rId47"/>
    <p:sldId id="454" r:id="rId48"/>
    <p:sldId id="476" r:id="rId49"/>
    <p:sldId id="354" r:id="rId50"/>
  </p:sldIdLst>
  <p:sldSz cx="9144000" cy="6858000" type="screen4x3"/>
  <p:notesSz cx="6858000" cy="9144000"/>
  <p:custDataLst>
    <p:tags r:id="rId5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2.xml"/><Relationship Id="rId13" Type="http://schemas.openxmlformats.org/officeDocument/2006/relationships/slide" Target="slides/slide32.xml"/><Relationship Id="rId18" Type="http://schemas.openxmlformats.org/officeDocument/2006/relationships/slide" Target="slides/slide44.xml"/><Relationship Id="rId3" Type="http://schemas.openxmlformats.org/officeDocument/2006/relationships/slide" Target="slides/slide12.xml"/><Relationship Id="rId7" Type="http://schemas.openxmlformats.org/officeDocument/2006/relationships/slide" Target="slides/slide20.xml"/><Relationship Id="rId12" Type="http://schemas.openxmlformats.org/officeDocument/2006/relationships/slide" Target="slides/slide30.xml"/><Relationship Id="rId17" Type="http://schemas.openxmlformats.org/officeDocument/2006/relationships/slide" Target="slides/slide43.xml"/><Relationship Id="rId2" Type="http://schemas.openxmlformats.org/officeDocument/2006/relationships/slide" Target="slides/slide10.xml"/><Relationship Id="rId16" Type="http://schemas.openxmlformats.org/officeDocument/2006/relationships/slide" Target="slides/slide40.xml"/><Relationship Id="rId1" Type="http://schemas.openxmlformats.org/officeDocument/2006/relationships/slide" Target="slides/slide7.xml"/><Relationship Id="rId6" Type="http://schemas.openxmlformats.org/officeDocument/2006/relationships/slide" Target="slides/slide18.xml"/><Relationship Id="rId11" Type="http://schemas.openxmlformats.org/officeDocument/2006/relationships/slide" Target="slides/slide28.xml"/><Relationship Id="rId5" Type="http://schemas.openxmlformats.org/officeDocument/2006/relationships/slide" Target="slides/slide16.xml"/><Relationship Id="rId15" Type="http://schemas.openxmlformats.org/officeDocument/2006/relationships/slide" Target="slides/slide38.xml"/><Relationship Id="rId10" Type="http://schemas.openxmlformats.org/officeDocument/2006/relationships/slide" Target="slides/slide26.xml"/><Relationship Id="rId19" Type="http://schemas.openxmlformats.org/officeDocument/2006/relationships/slide" Target="slides/slide46.xml"/><Relationship Id="rId4" Type="http://schemas.openxmlformats.org/officeDocument/2006/relationships/slide" Target="slides/slide13.xml"/><Relationship Id="rId9" Type="http://schemas.openxmlformats.org/officeDocument/2006/relationships/slide" Target="slides/slide24.xml"/><Relationship Id="rId14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85817" indent="-263776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55103" indent="-211021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77145" indent="-211021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99186" indent="-211021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87AE7E-5403-44E1-B8CC-4DE052845141}" type="slidenum">
              <a:rPr lang="en-US" altLang="el-GR" sz="1200"/>
              <a:pPr eaLnBrk="1" hangingPunct="1"/>
              <a:t>30</a:t>
            </a:fld>
            <a:endParaRPr lang="en-US" altLang="el-G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1</a:t>
            </a:r>
            <a:r>
              <a:rPr lang="el-GR" sz="2800" b="1" dirty="0" smtClean="0"/>
              <a:t>4:</a:t>
            </a:r>
            <a:r>
              <a:rPr lang="en-US" sz="2800" dirty="0" smtClean="0"/>
              <a:t> </a:t>
            </a:r>
            <a:r>
              <a:rPr lang="el-GR" sz="2800" dirty="0"/>
              <a:t>Κωδικοποίηση </a:t>
            </a:r>
            <a:r>
              <a:rPr lang="el-GR" sz="2800" dirty="0" smtClean="0"/>
              <a:t>βίντεο: Η.264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Δικτυακή </a:t>
            </a:r>
            <a:r>
              <a:rPr lang="el-GR" altLang="el-GR" dirty="0" smtClean="0"/>
              <a:t>υποστήριξη (1 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Διάκριση προτύπου σε δύο τμήματα</a:t>
            </a:r>
          </a:p>
          <a:p>
            <a:pPr lvl="1"/>
            <a:r>
              <a:rPr lang="en-US" altLang="el-GR" dirty="0" smtClean="0"/>
              <a:t>Video Coding Layer (VCL)</a:t>
            </a:r>
          </a:p>
          <a:p>
            <a:pPr lvl="1"/>
            <a:r>
              <a:rPr lang="en-US" altLang="el-GR" dirty="0" smtClean="0"/>
              <a:t>Network Abstraction Layer (NAL)</a:t>
            </a:r>
          </a:p>
          <a:p>
            <a:r>
              <a:rPr lang="en-US" altLang="el-GR" dirty="0" smtClean="0"/>
              <a:t>NAL: </a:t>
            </a:r>
            <a:r>
              <a:rPr lang="el-GR" altLang="el-GR" dirty="0" smtClean="0"/>
              <a:t>προσαρμογή σε συστήματα μετάδοσης</a:t>
            </a:r>
          </a:p>
          <a:p>
            <a:pPr lvl="1"/>
            <a:r>
              <a:rPr lang="en-US" altLang="el-GR" dirty="0" smtClean="0"/>
              <a:t>RTP/UDP/IP</a:t>
            </a:r>
            <a:r>
              <a:rPr lang="el-GR" altLang="el-GR" dirty="0" smtClean="0"/>
              <a:t> για δίκτυα</a:t>
            </a:r>
          </a:p>
          <a:p>
            <a:pPr lvl="1"/>
            <a:r>
              <a:rPr lang="en-US" altLang="el-GR" dirty="0" smtClean="0"/>
              <a:t>MPEG-2</a:t>
            </a:r>
            <a:r>
              <a:rPr lang="el-GR" altLang="el-GR" dirty="0" smtClean="0"/>
              <a:t> για τηλεόραση</a:t>
            </a:r>
          </a:p>
          <a:p>
            <a:pPr lvl="1"/>
            <a:r>
              <a:rPr lang="el-GR" altLang="el-GR" dirty="0" smtClean="0"/>
              <a:t>Αρχεία για αποθήκευση και μηνύματα</a:t>
            </a:r>
          </a:p>
          <a:p>
            <a:pPr lvl="1"/>
            <a:r>
              <a:rPr lang="en-US" altLang="el-GR" dirty="0" smtClean="0"/>
              <a:t>H.32x</a:t>
            </a:r>
            <a:r>
              <a:rPr lang="el-GR" altLang="el-GR" dirty="0" smtClean="0"/>
              <a:t> για τηλεδιασκέψεις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47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Δικτυακή υποστήριξη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Τεμαχισμός σε </a:t>
            </a:r>
            <a:r>
              <a:rPr lang="el-GR" altLang="el-GR" dirty="0"/>
              <a:t>μονάδες </a:t>
            </a:r>
            <a:r>
              <a:rPr lang="en-US" altLang="el-GR" dirty="0"/>
              <a:t>NAL (NALU)</a:t>
            </a:r>
          </a:p>
          <a:p>
            <a:pPr lvl="1"/>
            <a:r>
              <a:rPr lang="el-GR" altLang="el-GR" dirty="0"/>
              <a:t>Ξεκινάνε με κεφαλίδα 1 </a:t>
            </a:r>
            <a:r>
              <a:rPr lang="en-US" altLang="el-GR" dirty="0"/>
              <a:t>byte</a:t>
            </a:r>
          </a:p>
          <a:p>
            <a:pPr lvl="1"/>
            <a:r>
              <a:rPr lang="el-GR" altLang="el-GR" dirty="0"/>
              <a:t>Μετάδοση σε δίκτυα μεταγωγής πακέτων</a:t>
            </a:r>
          </a:p>
          <a:p>
            <a:pPr lvl="2"/>
            <a:r>
              <a:rPr lang="el-GR" altLang="el-GR" dirty="0"/>
              <a:t>Απευθείας εισαγωγή σε πακέτα δικτύου (π.χ. </a:t>
            </a:r>
            <a:r>
              <a:rPr lang="en-US" altLang="el-GR" dirty="0"/>
              <a:t>RTP)</a:t>
            </a:r>
            <a:endParaRPr lang="el-GR" altLang="el-GR" dirty="0"/>
          </a:p>
          <a:p>
            <a:pPr lvl="2"/>
            <a:r>
              <a:rPr lang="el-GR" altLang="el-GR" dirty="0"/>
              <a:t>Τεμαχισμός μεγάλων ή ομαδοποίηση μικρών </a:t>
            </a:r>
            <a:r>
              <a:rPr lang="en-US" altLang="el-GR" dirty="0" smtClean="0"/>
              <a:t>NALU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Μετάδοση </a:t>
            </a:r>
            <a:r>
              <a:rPr lang="el-GR" altLang="el-GR" dirty="0"/>
              <a:t>σε δίκτυα ροής </a:t>
            </a:r>
            <a:r>
              <a:rPr lang="en-US" altLang="el-GR" dirty="0"/>
              <a:t>byte</a:t>
            </a:r>
            <a:endParaRPr lang="el-GR" altLang="el-GR" dirty="0"/>
          </a:p>
          <a:p>
            <a:pPr lvl="2"/>
            <a:r>
              <a:rPr lang="el-GR" altLang="el-GR" dirty="0"/>
              <a:t>Κάθε πακέτο ξεκινάει με </a:t>
            </a:r>
            <a:r>
              <a:rPr lang="en-US" altLang="el-GR" dirty="0"/>
              <a:t>3</a:t>
            </a:r>
            <a:r>
              <a:rPr lang="el-GR" altLang="el-GR" dirty="0"/>
              <a:t> </a:t>
            </a:r>
            <a:r>
              <a:rPr lang="en-US" altLang="el-GR" dirty="0"/>
              <a:t>byte </a:t>
            </a:r>
            <a:r>
              <a:rPr lang="el-GR" altLang="el-GR" dirty="0"/>
              <a:t>πλαισίωσης</a:t>
            </a:r>
          </a:p>
          <a:p>
            <a:pPr lvl="2"/>
            <a:r>
              <a:rPr lang="el-GR" altLang="el-GR" dirty="0"/>
              <a:t>Εισαγωγή </a:t>
            </a:r>
            <a:r>
              <a:rPr lang="en-US" altLang="el-GR" dirty="0"/>
              <a:t>byte </a:t>
            </a:r>
            <a:r>
              <a:rPr lang="el-GR" altLang="el-GR" dirty="0"/>
              <a:t>για αποφυγή λανθασμένης </a:t>
            </a:r>
            <a:r>
              <a:rPr lang="el-GR" altLang="el-GR" dirty="0" smtClean="0"/>
              <a:t>πλαισίωσης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75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Δικτυακή υποστήριξη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Δύο είδη </a:t>
            </a:r>
            <a:r>
              <a:rPr lang="en-US" altLang="el-GR" dirty="0" smtClean="0"/>
              <a:t>NALU</a:t>
            </a:r>
          </a:p>
          <a:p>
            <a:pPr lvl="1"/>
            <a:r>
              <a:rPr lang="en-US" altLang="el-GR" dirty="0" smtClean="0"/>
              <a:t>VCL: </a:t>
            </a:r>
            <a:r>
              <a:rPr lang="el-GR" altLang="el-GR" dirty="0" smtClean="0"/>
              <a:t>περιέχουν πληροφορίες βίντεο</a:t>
            </a:r>
          </a:p>
          <a:p>
            <a:pPr lvl="1"/>
            <a:r>
              <a:rPr lang="en-US" altLang="el-GR" dirty="0" smtClean="0"/>
              <a:t>Non</a:t>
            </a:r>
            <a:r>
              <a:rPr lang="el-GR" altLang="el-GR" dirty="0" smtClean="0"/>
              <a:t>-</a:t>
            </a:r>
            <a:r>
              <a:rPr lang="en-US" altLang="el-GR" dirty="0" smtClean="0"/>
              <a:t>VCL: </a:t>
            </a:r>
            <a:r>
              <a:rPr lang="el-GR" altLang="el-GR" dirty="0" smtClean="0"/>
              <a:t> σύνολα παραμέτρων, χρονισμός</a:t>
            </a:r>
          </a:p>
          <a:p>
            <a:r>
              <a:rPr lang="el-GR" altLang="el-GR" dirty="0" smtClean="0"/>
              <a:t>Σύνολα παραμέτρων</a:t>
            </a:r>
          </a:p>
          <a:p>
            <a:pPr lvl="1"/>
            <a:r>
              <a:rPr lang="el-GR" altLang="el-GR" dirty="0" smtClean="0"/>
              <a:t>Κοινές παράμετροι για πολλά </a:t>
            </a:r>
            <a:r>
              <a:rPr lang="en-US" altLang="el-GR" dirty="0" smtClean="0"/>
              <a:t>VCL NALU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Στέλνονται πριν από τα δεδομένα εικόνας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Μπορεί να στέλνονται με μεγαλύτερη αξιοπιστία</a:t>
            </a:r>
          </a:p>
          <a:p>
            <a:pPr lvl="2"/>
            <a:r>
              <a:rPr lang="el-GR" altLang="el-GR" dirty="0" smtClean="0"/>
              <a:t>Είτε με χωριστό αξιόπιστο κανάλι</a:t>
            </a:r>
          </a:p>
          <a:p>
            <a:pPr lvl="2"/>
            <a:r>
              <a:rPr lang="el-GR" altLang="el-GR" dirty="0" smtClean="0"/>
              <a:t>Είτε με πρόσθετη προστασία (π.χ. επανάληψη)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132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Δικτυακή υποστήριξη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Σύνολα παραμέτρων</a:t>
            </a:r>
          </a:p>
          <a:p>
            <a:pPr lvl="1"/>
            <a:r>
              <a:rPr lang="el-GR" altLang="el-GR" dirty="0" smtClean="0"/>
              <a:t>Δύο επίπεδα: ακολουθίας και καρέ</a:t>
            </a:r>
          </a:p>
          <a:p>
            <a:pPr lvl="1"/>
            <a:r>
              <a:rPr lang="el-GR" altLang="el-GR" dirty="0" smtClean="0"/>
              <a:t>Παράμετροι καρέ: αναφέρονται σε ακολουθίας</a:t>
            </a:r>
          </a:p>
          <a:p>
            <a:pPr lvl="1"/>
            <a:r>
              <a:rPr lang="en-US" altLang="el-GR" dirty="0" smtClean="0"/>
              <a:t>VCL NALU</a:t>
            </a:r>
            <a:r>
              <a:rPr lang="el-GR" altLang="el-GR" dirty="0" smtClean="0"/>
              <a:t>: αναφέρονται σε παραμέτρους καρέ</a:t>
            </a:r>
          </a:p>
          <a:p>
            <a:r>
              <a:rPr lang="el-GR" altLang="el-GR" dirty="0" smtClean="0"/>
              <a:t>Μονάδα πρόσβασης</a:t>
            </a:r>
          </a:p>
          <a:p>
            <a:pPr lvl="1"/>
            <a:r>
              <a:rPr lang="el-GR" altLang="el-GR" dirty="0" smtClean="0"/>
              <a:t>Όλα τα </a:t>
            </a:r>
            <a:r>
              <a:rPr lang="en-US" altLang="el-GR" dirty="0" smtClean="0"/>
              <a:t>NALU</a:t>
            </a:r>
            <a:r>
              <a:rPr lang="el-GR" altLang="el-GR" dirty="0" smtClean="0"/>
              <a:t> που αναφέρονται σε ένα καρέ</a:t>
            </a:r>
          </a:p>
          <a:p>
            <a:pPr lvl="2"/>
            <a:r>
              <a:rPr lang="el-GR" altLang="el-GR" dirty="0" smtClean="0"/>
              <a:t>Πληροφορίες χρονισμού και εντοπισμού</a:t>
            </a:r>
          </a:p>
          <a:p>
            <a:pPr lvl="2"/>
            <a:r>
              <a:rPr lang="el-GR" altLang="el-GR" dirty="0" smtClean="0"/>
              <a:t>Τμήματα κωδικοποιημένης εικόνας</a:t>
            </a:r>
          </a:p>
          <a:p>
            <a:pPr lvl="2"/>
            <a:r>
              <a:rPr lang="el-GR" altLang="el-GR" dirty="0" smtClean="0"/>
              <a:t>Τμήματα κωδικοποιημένα με χαμηλότερη ποιότητα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98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Δικτυακή υποστήριξη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n-US" altLang="el-GR" dirty="0" smtClean="0"/>
              <a:t>5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Ακολουθίες βίντεο</a:t>
            </a:r>
          </a:p>
          <a:p>
            <a:pPr lvl="1"/>
            <a:r>
              <a:rPr lang="el-GR" altLang="el-GR" dirty="0"/>
              <a:t>Σύνολο μονάδων πρόσβασης </a:t>
            </a:r>
            <a:endParaRPr lang="en-US" altLang="el-GR" dirty="0" smtClean="0"/>
          </a:p>
          <a:p>
            <a:pPr lvl="1"/>
            <a:r>
              <a:rPr lang="el-GR" altLang="el-GR" dirty="0"/>
              <a:t>Ί</a:t>
            </a:r>
            <a:r>
              <a:rPr lang="el-GR" altLang="el-GR" dirty="0" smtClean="0"/>
              <a:t>διο </a:t>
            </a:r>
            <a:r>
              <a:rPr lang="el-GR" altLang="el-GR" dirty="0"/>
              <a:t>σύνολο </a:t>
            </a:r>
            <a:r>
              <a:rPr lang="el-GR" altLang="el-GR" dirty="0" smtClean="0"/>
              <a:t>παραμέτρων για όλες</a:t>
            </a:r>
            <a:endParaRPr lang="el-GR" altLang="el-GR" dirty="0"/>
          </a:p>
          <a:p>
            <a:pPr lvl="1"/>
            <a:r>
              <a:rPr lang="el-GR" altLang="el-GR" dirty="0"/>
              <a:t>Αποκωδικοποιούνται αυτόνομα</a:t>
            </a:r>
          </a:p>
          <a:p>
            <a:pPr lvl="1"/>
            <a:r>
              <a:rPr lang="el-GR" altLang="el-GR" dirty="0"/>
              <a:t>Ξεκινάνε </a:t>
            </a:r>
            <a:r>
              <a:rPr lang="el-GR" altLang="el-GR" dirty="0" smtClean="0"/>
              <a:t>με καρέ που </a:t>
            </a:r>
            <a:r>
              <a:rPr lang="el-GR" altLang="el-GR" dirty="0"/>
              <a:t>δεν αναφέρεται </a:t>
            </a:r>
            <a:r>
              <a:rPr lang="el-GR" altLang="el-GR" dirty="0" smtClean="0"/>
              <a:t>σε άλλα</a:t>
            </a:r>
          </a:p>
          <a:p>
            <a:pPr lvl="1"/>
            <a:r>
              <a:rPr lang="el-GR" altLang="el-GR" dirty="0" smtClean="0"/>
              <a:t>Παρόμοια με </a:t>
            </a:r>
            <a:r>
              <a:rPr lang="en-US" altLang="el-GR" dirty="0" smtClean="0"/>
              <a:t>GOP</a:t>
            </a:r>
            <a:r>
              <a:rPr lang="el-GR" altLang="el-GR" dirty="0" smtClean="0"/>
              <a:t> στο </a:t>
            </a:r>
            <a:r>
              <a:rPr lang="en-US" altLang="el-GR" dirty="0" smtClean="0"/>
              <a:t>MPEG-2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618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Κωδικοποίηση βίντεο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4: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H.264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9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Τμήματα (1 από 4)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l-GR" dirty="0" smtClean="0"/>
              <a:t>Video Coding Layer (VCL)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Αξιοποιεί γνωστές τεχνικές κωδικοποίησης</a:t>
            </a:r>
          </a:p>
          <a:p>
            <a:pPr lvl="2"/>
            <a:r>
              <a:rPr lang="el-GR" altLang="el-GR" dirty="0" smtClean="0"/>
              <a:t>Επέκταση </a:t>
            </a:r>
            <a:r>
              <a:rPr lang="en-US" altLang="el-GR" dirty="0" smtClean="0"/>
              <a:t>H.263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MPEG-4 Part 2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Πολλές επί μέρους βελτιώσεις</a:t>
            </a:r>
          </a:p>
          <a:p>
            <a:pPr lvl="2"/>
            <a:r>
              <a:rPr lang="el-GR" altLang="el-GR" dirty="0" smtClean="0"/>
              <a:t>Όλες μαζί συνεισφέρουν στη βελτιωμένη συμπίεση</a:t>
            </a:r>
          </a:p>
          <a:p>
            <a:r>
              <a:rPr lang="el-GR" altLang="el-GR" dirty="0" smtClean="0"/>
              <a:t>Τεμαχισμός καρέ σε μακρομπλόκ</a:t>
            </a:r>
          </a:p>
          <a:p>
            <a:pPr lvl="1"/>
            <a:r>
              <a:rPr lang="el-GR" altLang="el-GR" dirty="0" smtClean="0"/>
              <a:t>Τα μακρομπλόκ οργανώνονται σε τμήματα</a:t>
            </a:r>
          </a:p>
          <a:p>
            <a:pPr lvl="1"/>
            <a:r>
              <a:rPr lang="el-GR" altLang="el-GR" dirty="0" smtClean="0"/>
              <a:t>Το πλήθος μακρομπλόκ ανά τμήμα είναι αυθαίρετο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Κάθε τμήμα αποκωδικοποιείται αυτόνομα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917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Τμήματα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Χρήση των τμημάτων</a:t>
            </a:r>
          </a:p>
          <a:p>
            <a:pPr lvl="1"/>
            <a:r>
              <a:rPr lang="el-GR" altLang="el-GR" dirty="0"/>
              <a:t>Επιτρέπουν </a:t>
            </a:r>
            <a:r>
              <a:rPr lang="el-GR" altLang="el-GR" dirty="0" smtClean="0"/>
              <a:t>συγχρονισμό </a:t>
            </a:r>
            <a:r>
              <a:rPr lang="el-GR" altLang="el-GR" dirty="0"/>
              <a:t>μετά από </a:t>
            </a:r>
            <a:r>
              <a:rPr lang="el-GR" altLang="el-GR" dirty="0" smtClean="0"/>
              <a:t>σφάλματα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Ξεκινούν με ειδικό κωδικό</a:t>
            </a:r>
            <a:endParaRPr lang="el-GR" altLang="el-GR" dirty="0"/>
          </a:p>
          <a:p>
            <a:pPr lvl="1"/>
            <a:r>
              <a:rPr lang="el-GR" altLang="el-GR" dirty="0"/>
              <a:t>Προσαρμογή στο μέγεθος των πακέτων </a:t>
            </a:r>
            <a:r>
              <a:rPr lang="el-GR" altLang="el-GR" dirty="0" smtClean="0"/>
              <a:t>δικτύου</a:t>
            </a:r>
          </a:p>
          <a:p>
            <a:pPr lvl="2"/>
            <a:r>
              <a:rPr lang="el-GR" altLang="el-GR" dirty="0" smtClean="0"/>
              <a:t>Ιδανικά: ένα τμήμα ανά πακέτο</a:t>
            </a:r>
          </a:p>
          <a:p>
            <a:pPr lvl="1"/>
            <a:r>
              <a:rPr lang="el-GR" altLang="el-GR" dirty="0" smtClean="0"/>
              <a:t>Τα </a:t>
            </a:r>
            <a:r>
              <a:rPr lang="el-GR" altLang="el-GR" dirty="0"/>
              <a:t>πιο σημαντικά </a:t>
            </a:r>
            <a:r>
              <a:rPr lang="el-GR" altLang="el-GR" dirty="0" smtClean="0"/>
              <a:t>μπορεί </a:t>
            </a:r>
            <a:r>
              <a:rPr lang="el-GR" altLang="el-GR" dirty="0"/>
              <a:t>να </a:t>
            </a:r>
            <a:r>
              <a:rPr lang="el-GR" altLang="el-GR" dirty="0" smtClean="0"/>
              <a:t>επαναλαμβάνονται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80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Τμήματα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Ευέλικτη ταξινόμηση μακρομπλόκ</a:t>
            </a:r>
          </a:p>
          <a:p>
            <a:pPr lvl="1"/>
            <a:r>
              <a:rPr lang="el-GR" altLang="el-GR" dirty="0" smtClean="0"/>
              <a:t>Τμήματα με μη συνεχόμενα μακρομπλόκ</a:t>
            </a:r>
          </a:p>
          <a:p>
            <a:pPr lvl="2"/>
            <a:r>
              <a:rPr lang="el-GR" altLang="el-GR" dirty="0" smtClean="0"/>
              <a:t>Χρήση χάρτη για αντιστοίχιση σε τμήματα</a:t>
            </a:r>
          </a:p>
          <a:p>
            <a:pPr lvl="1"/>
            <a:r>
              <a:rPr lang="el-GR" altLang="el-GR" dirty="0" smtClean="0"/>
              <a:t>Διάφορα είδη ταξινόμησης</a:t>
            </a:r>
          </a:p>
          <a:p>
            <a:pPr lvl="2"/>
            <a:r>
              <a:rPr lang="el-GR" altLang="el-GR" dirty="0" smtClean="0"/>
              <a:t>Ανάλογα με τις ανάγκες</a:t>
            </a:r>
          </a:p>
          <a:p>
            <a:pPr lvl="2"/>
            <a:r>
              <a:rPr lang="el-GR" altLang="el-GR" dirty="0" err="1" smtClean="0"/>
              <a:t>Διεμπλοκή</a:t>
            </a:r>
            <a:r>
              <a:rPr lang="el-GR" altLang="el-GR" dirty="0" smtClean="0"/>
              <a:t> μακρομπλόκ για αύξηση αξιοπιστίας</a:t>
            </a:r>
          </a:p>
          <a:p>
            <a:pPr lvl="2"/>
            <a:r>
              <a:rPr lang="el-GR" altLang="el-GR" dirty="0" smtClean="0"/>
              <a:t>Διαχωρισμός σημαντικών για πρόσθετη προστασία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02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Τμήματα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Προσαρμοστική ταξινόμηση τμημάτων</a:t>
            </a:r>
          </a:p>
          <a:p>
            <a:pPr lvl="1"/>
            <a:r>
              <a:rPr lang="el-GR" altLang="el-GR" dirty="0"/>
              <a:t>Μετάδοση τμημάτων με αυθαίρετη σειρά</a:t>
            </a:r>
          </a:p>
          <a:p>
            <a:r>
              <a:rPr lang="el-GR" altLang="el-GR" dirty="0"/>
              <a:t>Τύποι τμημάτων</a:t>
            </a:r>
          </a:p>
          <a:p>
            <a:pPr lvl="1"/>
            <a:r>
              <a:rPr lang="el-GR" altLang="el-GR" dirty="0"/>
              <a:t>Τμήμα </a:t>
            </a:r>
            <a:r>
              <a:rPr lang="en-US" altLang="el-GR" dirty="0"/>
              <a:t>I</a:t>
            </a:r>
            <a:r>
              <a:rPr lang="el-GR" altLang="el-GR" dirty="0"/>
              <a:t>: μόνο μακρομπλόκ χωρίς πρόβλεψη</a:t>
            </a:r>
            <a:endParaRPr lang="en-US" altLang="el-GR" dirty="0"/>
          </a:p>
          <a:p>
            <a:pPr lvl="1"/>
            <a:r>
              <a:rPr lang="el-GR" altLang="el-GR" dirty="0"/>
              <a:t>Τμήμα </a:t>
            </a:r>
            <a:r>
              <a:rPr lang="en-US" altLang="el-GR" dirty="0"/>
              <a:t>P:</a:t>
            </a:r>
            <a:r>
              <a:rPr lang="el-GR" altLang="el-GR" dirty="0"/>
              <a:t> και </a:t>
            </a:r>
            <a:r>
              <a:rPr lang="el-GR" altLang="el-GR" dirty="0" err="1"/>
              <a:t>μακρομπλοκ</a:t>
            </a:r>
            <a:r>
              <a:rPr lang="el-GR" altLang="el-GR" dirty="0"/>
              <a:t> με απλή πρόβλεψη</a:t>
            </a:r>
          </a:p>
          <a:p>
            <a:pPr lvl="1"/>
            <a:r>
              <a:rPr lang="el-GR" altLang="el-GR" dirty="0"/>
              <a:t>Τμήμα</a:t>
            </a:r>
            <a:r>
              <a:rPr lang="en-US" altLang="el-GR" dirty="0"/>
              <a:t> B</a:t>
            </a:r>
            <a:r>
              <a:rPr lang="el-GR" altLang="el-GR" dirty="0"/>
              <a:t>: και μακρομπλόκ με διπλή πρόβλεψη</a:t>
            </a:r>
          </a:p>
          <a:p>
            <a:pPr lvl="1"/>
            <a:r>
              <a:rPr lang="el-GR" altLang="el-GR" dirty="0"/>
              <a:t>Τμήμα </a:t>
            </a:r>
            <a:r>
              <a:rPr lang="en-US" altLang="el-GR" dirty="0"/>
              <a:t>SP</a:t>
            </a:r>
            <a:r>
              <a:rPr lang="el-GR" altLang="el-GR" dirty="0" smtClean="0"/>
              <a:t>/</a:t>
            </a:r>
            <a:r>
              <a:rPr lang="en-US" altLang="el-GR" dirty="0" smtClean="0"/>
              <a:t>SI</a:t>
            </a:r>
            <a:r>
              <a:rPr lang="en-US" altLang="el-GR" dirty="0"/>
              <a:t>:</a:t>
            </a:r>
            <a:r>
              <a:rPr lang="el-GR" altLang="el-GR" dirty="0"/>
              <a:t> χρήση για τυχαία </a:t>
            </a:r>
            <a:r>
              <a:rPr lang="el-GR" altLang="el-GR" dirty="0" smtClean="0"/>
              <a:t>προσπέλαση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217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Ενδοπλαισιακή (1 από 3)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Ενδοπλαισιακή κωδικοποίηση (μακρομπλόκ</a:t>
            </a:r>
            <a:r>
              <a:rPr lang="en-US" altLang="el-GR" dirty="0" smtClean="0"/>
              <a:t>-I)</a:t>
            </a:r>
            <a:endParaRPr lang="el-GR" altLang="el-GR" dirty="0" smtClean="0"/>
          </a:p>
          <a:p>
            <a:r>
              <a:rPr lang="el-GR" altLang="el-GR" dirty="0" smtClean="0"/>
              <a:t>Πρόβλεψη από μπλοκ και στο ίδιο καρέ</a:t>
            </a:r>
          </a:p>
          <a:p>
            <a:pPr lvl="1"/>
            <a:r>
              <a:rPr lang="el-GR" altLang="el-GR" dirty="0" smtClean="0"/>
              <a:t>Πρέπει να προηγούνται στη σειρά εμφάνισης</a:t>
            </a:r>
          </a:p>
          <a:p>
            <a:pPr lvl="1"/>
            <a:r>
              <a:rPr lang="el-GR" altLang="el-GR" dirty="0" smtClean="0"/>
              <a:t>Μπορεί να είναι </a:t>
            </a:r>
            <a:r>
              <a:rPr lang="el-GR" altLang="el-GR" dirty="0" err="1" smtClean="0"/>
              <a:t>διαπλαισιακά</a:t>
            </a:r>
            <a:r>
              <a:rPr lang="el-GR" altLang="el-GR" dirty="0" smtClean="0"/>
              <a:t> κωδικοποιημένα!</a:t>
            </a:r>
          </a:p>
          <a:p>
            <a:pPr lvl="1"/>
            <a:r>
              <a:rPr lang="el-GR" altLang="el-GR" dirty="0" smtClean="0"/>
              <a:t>Δεν επιτρέπεται πρόβλεψη έξω από το τμήμα</a:t>
            </a:r>
          </a:p>
          <a:p>
            <a:r>
              <a:rPr lang="el-GR" altLang="el-GR" dirty="0" smtClean="0"/>
              <a:t>Περιορισμένη ενδοπλαισιακή κωδικοποίηση</a:t>
            </a:r>
          </a:p>
          <a:p>
            <a:pPr lvl="1"/>
            <a:r>
              <a:rPr lang="el-GR" altLang="el-GR" dirty="0" smtClean="0"/>
              <a:t>Πρόβλεψη μόνο από </a:t>
            </a:r>
            <a:r>
              <a:rPr lang="el-GR" altLang="el-GR" dirty="0" err="1" smtClean="0"/>
              <a:t>ενδοπλαισιακά</a:t>
            </a:r>
            <a:r>
              <a:rPr lang="el-GR" altLang="el-GR" dirty="0" smtClean="0"/>
              <a:t> μπλοκ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11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Ενδοπλαισιακή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Πρόβλεψη </a:t>
            </a:r>
            <a:r>
              <a:rPr lang="el-GR" altLang="el-GR" dirty="0"/>
              <a:t>σε περιοχές </a:t>
            </a:r>
            <a:r>
              <a:rPr lang="en-US" altLang="el-GR" dirty="0"/>
              <a:t>4x4</a:t>
            </a:r>
            <a:r>
              <a:rPr lang="el-GR" altLang="el-GR" dirty="0"/>
              <a:t> ή 16</a:t>
            </a:r>
            <a:r>
              <a:rPr lang="en-US" altLang="el-GR" dirty="0"/>
              <a:t>x16</a:t>
            </a:r>
          </a:p>
          <a:p>
            <a:r>
              <a:rPr lang="en-US" altLang="el-GR" dirty="0" smtClean="0"/>
              <a:t>4x4</a:t>
            </a:r>
            <a:r>
              <a:rPr lang="el-GR" altLang="el-GR" dirty="0" smtClean="0"/>
              <a:t> για </a:t>
            </a:r>
            <a:r>
              <a:rPr lang="el-GR" altLang="el-GR" dirty="0"/>
              <a:t>μεγαλύτερη λεπτομέρεια</a:t>
            </a:r>
          </a:p>
          <a:p>
            <a:pPr lvl="1"/>
            <a:r>
              <a:rPr lang="el-GR" altLang="el-GR" dirty="0"/>
              <a:t>Διάφοροι τύποι πρόβλεψης</a:t>
            </a:r>
          </a:p>
          <a:p>
            <a:pPr lvl="1"/>
            <a:r>
              <a:rPr lang="el-GR" altLang="el-GR" dirty="0"/>
              <a:t>Μέση τιμή εικονοστοιχείων πάνω </a:t>
            </a:r>
            <a:r>
              <a:rPr lang="el-GR" altLang="el-GR" dirty="0" smtClean="0"/>
              <a:t>/ αριστερά</a:t>
            </a:r>
            <a:endParaRPr lang="el-GR" altLang="el-GR" dirty="0"/>
          </a:p>
          <a:p>
            <a:pPr lvl="1"/>
            <a:r>
              <a:rPr lang="el-GR" altLang="el-GR" dirty="0"/>
              <a:t>Αντίστοιχα εικονοστοιχεία πάνω από το μπλοκ</a:t>
            </a:r>
          </a:p>
          <a:p>
            <a:pPr lvl="1"/>
            <a:r>
              <a:rPr lang="el-GR" altLang="el-GR" dirty="0"/>
              <a:t>Αντίστοιχα εικονοστοιχεία αριστερά από </a:t>
            </a:r>
            <a:r>
              <a:rPr lang="el-GR" altLang="el-GR" dirty="0" smtClean="0"/>
              <a:t>μπλοκ</a:t>
            </a:r>
            <a:endParaRPr lang="el-GR" altLang="el-GR" dirty="0"/>
          </a:p>
          <a:p>
            <a:pPr lvl="1"/>
            <a:r>
              <a:rPr lang="el-GR" altLang="el-GR" dirty="0"/>
              <a:t>Αντίστοιχα </a:t>
            </a:r>
            <a:r>
              <a:rPr lang="el-GR" altLang="el-GR" dirty="0" smtClean="0"/>
              <a:t>με </a:t>
            </a:r>
            <a:r>
              <a:rPr lang="el-GR" altLang="el-GR" dirty="0"/>
              <a:t>διάφορες </a:t>
            </a:r>
            <a:r>
              <a:rPr lang="el-GR" altLang="el-GR" dirty="0" err="1" smtClean="0"/>
              <a:t>διαγωνίους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49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Ενδοπλαισιακή </a:t>
            </a:r>
            <a:r>
              <a:rPr lang="el-GR" altLang="el-GR" dirty="0" smtClean="0"/>
              <a:t>(3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16</a:t>
            </a:r>
            <a:r>
              <a:rPr lang="en-US" altLang="el-GR" dirty="0" smtClean="0"/>
              <a:t>x16</a:t>
            </a:r>
            <a:r>
              <a:rPr lang="el-GR" altLang="el-GR" dirty="0" smtClean="0"/>
              <a:t> για φόντο ή απλές περιοχές</a:t>
            </a:r>
          </a:p>
          <a:p>
            <a:pPr lvl="1"/>
            <a:r>
              <a:rPr lang="el-GR" altLang="el-GR" dirty="0" smtClean="0"/>
              <a:t>Λιγότεροι τύποι πρόβλεψης</a:t>
            </a:r>
          </a:p>
          <a:p>
            <a:pPr lvl="1"/>
            <a:r>
              <a:rPr lang="el-GR" altLang="el-GR" dirty="0" smtClean="0"/>
              <a:t>Μέση τιμή, εικονοστοιχεία πάνω / αριστερά</a:t>
            </a:r>
          </a:p>
          <a:p>
            <a:r>
              <a:rPr lang="el-GR" altLang="el-GR" dirty="0" smtClean="0"/>
              <a:t>Ασυμπίεστα μπλοκ (</a:t>
            </a:r>
            <a:r>
              <a:rPr lang="en-US" altLang="el-GR" dirty="0" smtClean="0"/>
              <a:t>PCM)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Τιμές των δειγμάτων χωρίς συμπίεση</a:t>
            </a:r>
          </a:p>
          <a:p>
            <a:pPr lvl="1"/>
            <a:r>
              <a:rPr lang="el-GR" altLang="el-GR" dirty="0" smtClean="0"/>
              <a:t>Για περίπλοκα μπλοκ και υψηλή ποιότητα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47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Διαπλαισιακή (1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Διαπλαισιακή κωδικοποίηση (μακρομπλόκ-</a:t>
            </a:r>
            <a:r>
              <a:rPr lang="en-US" altLang="el-GR" dirty="0"/>
              <a:t>P)</a:t>
            </a:r>
            <a:endParaRPr lang="el-GR" altLang="el-GR" dirty="0"/>
          </a:p>
          <a:p>
            <a:r>
              <a:rPr lang="el-GR" altLang="el-GR" dirty="0"/>
              <a:t>Επιτρέπονται διάφορα μεγέθη μπλοκ</a:t>
            </a:r>
          </a:p>
          <a:p>
            <a:pPr lvl="1"/>
            <a:r>
              <a:rPr lang="el-GR" altLang="el-GR" dirty="0"/>
              <a:t>Μεγέθη </a:t>
            </a:r>
            <a:r>
              <a:rPr lang="en-US" altLang="el-GR" dirty="0"/>
              <a:t>16x16, 16x8, 8x16 </a:t>
            </a:r>
            <a:r>
              <a:rPr lang="el-GR" altLang="el-GR" dirty="0"/>
              <a:t>ή </a:t>
            </a:r>
            <a:r>
              <a:rPr lang="en-US" altLang="el-GR" dirty="0"/>
              <a:t>8x8</a:t>
            </a:r>
          </a:p>
          <a:p>
            <a:pPr lvl="1"/>
            <a:r>
              <a:rPr lang="el-GR" altLang="el-GR" dirty="0"/>
              <a:t>Τα </a:t>
            </a:r>
            <a:r>
              <a:rPr lang="en-US" altLang="el-GR" dirty="0" smtClean="0"/>
              <a:t>8x8</a:t>
            </a:r>
            <a:r>
              <a:rPr lang="el-GR" altLang="el-GR" dirty="0" smtClean="0"/>
              <a:t> </a:t>
            </a:r>
            <a:r>
              <a:rPr lang="el-GR" altLang="el-GR" dirty="0"/>
              <a:t>μπορεί να διαιρούνται σε </a:t>
            </a:r>
            <a:r>
              <a:rPr lang="en-US" altLang="el-GR" dirty="0"/>
              <a:t>8x4, 4x8 </a:t>
            </a:r>
            <a:r>
              <a:rPr lang="el-GR" altLang="el-GR" dirty="0"/>
              <a:t>ή 4</a:t>
            </a:r>
            <a:r>
              <a:rPr lang="en-US" altLang="el-GR" dirty="0"/>
              <a:t>x4</a:t>
            </a:r>
            <a:endParaRPr lang="el-GR" altLang="el-GR" dirty="0"/>
          </a:p>
          <a:p>
            <a:pPr lvl="1"/>
            <a:r>
              <a:rPr lang="el-GR" altLang="el-GR" dirty="0"/>
              <a:t>Κάθε μπλοκ έχει το δικό του διάνυσμα κίνησης</a:t>
            </a:r>
          </a:p>
          <a:p>
            <a:r>
              <a:rPr lang="el-GR" altLang="el-GR" dirty="0"/>
              <a:t>Επιτρέπεται πρόβλεψη από </a:t>
            </a:r>
            <a:r>
              <a:rPr lang="el-GR" altLang="el-GR" dirty="0" smtClean="0"/>
              <a:t>διάφορα καρέ</a:t>
            </a:r>
            <a:endParaRPr lang="el-GR" altLang="el-GR" dirty="0"/>
          </a:p>
          <a:p>
            <a:pPr lvl="1"/>
            <a:r>
              <a:rPr lang="el-GR" altLang="el-GR" dirty="0"/>
              <a:t>Τα διανύσματα </a:t>
            </a:r>
            <a:r>
              <a:rPr lang="el-GR" altLang="el-GR" dirty="0" smtClean="0"/>
              <a:t>κίνησης περιέχουν </a:t>
            </a:r>
            <a:r>
              <a:rPr lang="el-GR" altLang="el-GR" dirty="0"/>
              <a:t>και </a:t>
            </a:r>
            <a:r>
              <a:rPr lang="el-GR" altLang="el-GR" dirty="0" smtClean="0"/>
              <a:t>αναφορές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48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Διαπλαισιακή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Μη ακέραια διανύσματα κίνησης</a:t>
            </a:r>
          </a:p>
          <a:p>
            <a:pPr lvl="1"/>
            <a:r>
              <a:rPr lang="el-GR" altLang="el-GR" dirty="0" smtClean="0"/>
              <a:t>1, ½ ή ¼ </a:t>
            </a:r>
            <a:r>
              <a:rPr lang="el-GR" altLang="el-GR" dirty="0" err="1" smtClean="0"/>
              <a:t>εικονοστοιχείου</a:t>
            </a:r>
            <a:r>
              <a:rPr lang="el-GR" altLang="el-GR" dirty="0" smtClean="0"/>
              <a:t> σε κάθε διάσταση</a:t>
            </a:r>
          </a:p>
          <a:p>
            <a:r>
              <a:rPr lang="el-GR" altLang="el-GR" dirty="0" smtClean="0"/>
              <a:t>Μπλοκ αναφοράς με ½ εικονοστοιχείο </a:t>
            </a:r>
            <a:endParaRPr lang="en-US" altLang="el-GR" dirty="0" smtClean="0"/>
          </a:p>
          <a:p>
            <a:pPr lvl="1"/>
            <a:r>
              <a:rPr lang="el-GR" altLang="el-GR" dirty="0"/>
              <a:t>Σ</a:t>
            </a:r>
            <a:r>
              <a:rPr lang="el-GR" altLang="el-GR" dirty="0" smtClean="0"/>
              <a:t>χηματίζονται με φίλτρο</a:t>
            </a:r>
          </a:p>
          <a:p>
            <a:pPr lvl="1"/>
            <a:r>
              <a:rPr lang="el-GR" altLang="el-GR" dirty="0" smtClean="0"/>
              <a:t>Γραμμικός συνδυασμός +/-3 γειτονικών</a:t>
            </a:r>
          </a:p>
          <a:p>
            <a:r>
              <a:rPr lang="el-GR" altLang="el-GR" dirty="0" smtClean="0"/>
              <a:t>Μπλοκ αναφοράς με ¼ εικονοστοιχείο </a:t>
            </a:r>
          </a:p>
          <a:p>
            <a:pPr lvl="1"/>
            <a:r>
              <a:rPr lang="el-GR" altLang="el-GR" dirty="0" smtClean="0"/>
              <a:t>Μέσοι όροι</a:t>
            </a:r>
          </a:p>
          <a:p>
            <a:pPr lvl="1"/>
            <a:r>
              <a:rPr lang="el-GR" altLang="el-GR" dirty="0" smtClean="0"/>
              <a:t>Από τα εικονοστοιχεία σε ακέραιη και ½ απόσταση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03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Διαπλαισιακή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Διανύσματα </a:t>
            </a:r>
            <a:r>
              <a:rPr lang="el-GR" altLang="el-GR" dirty="0" smtClean="0"/>
              <a:t>εκτός </a:t>
            </a:r>
            <a:r>
              <a:rPr lang="el-GR" altLang="el-GR" dirty="0"/>
              <a:t>του </a:t>
            </a:r>
            <a:r>
              <a:rPr lang="el-GR" altLang="el-GR" dirty="0" smtClean="0"/>
              <a:t>καρέ αναφοράς</a:t>
            </a:r>
            <a:endParaRPr lang="el-GR" altLang="el-GR" dirty="0"/>
          </a:p>
          <a:p>
            <a:pPr lvl="1"/>
            <a:r>
              <a:rPr lang="el-GR" altLang="el-GR" dirty="0"/>
              <a:t>Υποθέτουμε ότι επαναλαμβάνονται οι ακραίες τιμές</a:t>
            </a:r>
          </a:p>
          <a:p>
            <a:r>
              <a:rPr lang="el-GR" altLang="el-GR" dirty="0" smtClean="0"/>
              <a:t>Διαφορική κωδικοποίηση διανυσμάτων κίνησης </a:t>
            </a:r>
          </a:p>
          <a:p>
            <a:pPr lvl="1"/>
            <a:r>
              <a:rPr lang="el-GR" altLang="el-GR" dirty="0" smtClean="0"/>
              <a:t>Πρόβλεψη μόνο </a:t>
            </a:r>
            <a:r>
              <a:rPr lang="el-GR" altLang="el-GR" dirty="0"/>
              <a:t>μέσα στο ίδιο τμήμα</a:t>
            </a:r>
          </a:p>
          <a:p>
            <a:pPr lvl="1"/>
            <a:r>
              <a:rPr lang="el-GR" altLang="el-GR" dirty="0" smtClean="0"/>
              <a:t>Μπορεί </a:t>
            </a:r>
            <a:r>
              <a:rPr lang="el-GR" altLang="el-GR" dirty="0"/>
              <a:t>να είναι </a:t>
            </a:r>
            <a:r>
              <a:rPr lang="el-GR" altLang="el-GR" dirty="0" err="1"/>
              <a:t>κατευθυντική</a:t>
            </a:r>
            <a:r>
              <a:rPr lang="el-GR" altLang="el-GR" dirty="0"/>
              <a:t> ή με μέσο όρο</a:t>
            </a:r>
          </a:p>
          <a:p>
            <a:r>
              <a:rPr lang="el-GR" altLang="el-GR" dirty="0"/>
              <a:t>Απλή πρόβλεψη (</a:t>
            </a:r>
            <a:r>
              <a:rPr lang="en-US" altLang="el-GR" dirty="0" err="1"/>
              <a:t>P_Skip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/>
              <a:t>Δ</a:t>
            </a:r>
            <a:r>
              <a:rPr lang="el-GR" altLang="el-GR" dirty="0" smtClean="0"/>
              <a:t>εν </a:t>
            </a:r>
            <a:r>
              <a:rPr lang="el-GR" altLang="el-GR" dirty="0"/>
              <a:t>μεταδίδεται σχεδόν τίποτα!</a:t>
            </a:r>
          </a:p>
          <a:p>
            <a:pPr lvl="1"/>
            <a:r>
              <a:rPr lang="el-GR" altLang="el-GR" dirty="0"/>
              <a:t>Ίδιο μπλοκ με προηγούμενη </a:t>
            </a:r>
            <a:r>
              <a:rPr lang="el-GR" altLang="el-GR" dirty="0" smtClean="0"/>
              <a:t>εικόνα</a:t>
            </a:r>
          </a:p>
          <a:p>
            <a:pPr lvl="1"/>
            <a:r>
              <a:rPr lang="el-GR" altLang="el-GR" dirty="0" smtClean="0"/>
              <a:t>Ίδιο </a:t>
            </a:r>
            <a:r>
              <a:rPr lang="el-GR" altLang="el-GR" dirty="0"/>
              <a:t>διάνυσμα με </a:t>
            </a:r>
            <a:r>
              <a:rPr lang="el-GR" altLang="el-GR" dirty="0" smtClean="0"/>
              <a:t>προηγούμενο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602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Διαπλαισιακή </a:t>
            </a:r>
            <a:r>
              <a:rPr lang="el-GR" altLang="el-GR" dirty="0" smtClean="0"/>
              <a:t>(</a:t>
            </a:r>
            <a:r>
              <a:rPr lang="en-US" altLang="el-GR" dirty="0" smtClean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Διαπλαισιακή κωδικοποίηση (μακρομπλόκ-</a:t>
            </a:r>
            <a:r>
              <a:rPr lang="en-US" altLang="el-GR" dirty="0" smtClean="0"/>
              <a:t>B)</a:t>
            </a:r>
          </a:p>
          <a:p>
            <a:pPr lvl="1"/>
            <a:r>
              <a:rPr lang="el-GR" altLang="el-GR" dirty="0" smtClean="0"/>
              <a:t>Γενίκευση των καρέ-</a:t>
            </a:r>
            <a:r>
              <a:rPr lang="en-US" altLang="el-GR" dirty="0" smtClean="0"/>
              <a:t>B</a:t>
            </a:r>
          </a:p>
          <a:p>
            <a:pPr lvl="2"/>
            <a:r>
              <a:rPr lang="el-GR" altLang="el-GR" dirty="0" smtClean="0"/>
              <a:t>Μπορούν να χρησιμοποιούνται ως μπλοκ αναφοράς</a:t>
            </a:r>
          </a:p>
          <a:p>
            <a:pPr lvl="2"/>
            <a:r>
              <a:rPr lang="el-GR" altLang="el-GR" dirty="0" smtClean="0"/>
              <a:t>Χρησιμοποιούν συνδυασμό δύο προβλέψεων</a:t>
            </a:r>
          </a:p>
          <a:p>
            <a:pPr lvl="1"/>
            <a:r>
              <a:rPr lang="el-GR" altLang="el-GR" dirty="0" smtClean="0"/>
              <a:t>Τέσσερις τύποι πρόβλεψης</a:t>
            </a:r>
          </a:p>
          <a:p>
            <a:pPr lvl="2"/>
            <a:r>
              <a:rPr lang="el-GR" altLang="el-GR" dirty="0" smtClean="0"/>
              <a:t>Προηγούμενα ή επόμενα καρέ, συνδυασμός και απλή</a:t>
            </a:r>
          </a:p>
          <a:p>
            <a:pPr lvl="2"/>
            <a:r>
              <a:rPr lang="el-GR" altLang="el-GR" dirty="0" smtClean="0"/>
              <a:t>Η απλή πρόβλεψη είναι όπως στα μακρομπλόκ-</a:t>
            </a:r>
            <a:r>
              <a:rPr lang="en-US" altLang="el-GR" dirty="0" smtClean="0"/>
              <a:t>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Επιτρέπονται διάφορα μεγέθη μπλοκ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11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Διαπλαισιακή </a:t>
            </a:r>
            <a:r>
              <a:rPr lang="el-GR" altLang="el-GR" dirty="0" smtClean="0"/>
              <a:t>(</a:t>
            </a:r>
            <a:r>
              <a:rPr lang="en-US" altLang="el-GR" dirty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Συνδυασμός προβλέψεων</a:t>
            </a:r>
          </a:p>
          <a:p>
            <a:pPr lvl="1"/>
            <a:r>
              <a:rPr lang="el-GR" altLang="el-GR" dirty="0" smtClean="0"/>
              <a:t>Χρήση </a:t>
            </a:r>
            <a:r>
              <a:rPr lang="el-GR" altLang="el-GR" dirty="0"/>
              <a:t>βαρών και αποστάσεων </a:t>
            </a:r>
            <a:r>
              <a:rPr lang="el-GR" altLang="el-GR" dirty="0" smtClean="0"/>
              <a:t>στο διάνυσμα</a:t>
            </a:r>
            <a:endParaRPr lang="en-US" altLang="el-GR" dirty="0"/>
          </a:p>
          <a:p>
            <a:pPr lvl="2"/>
            <a:r>
              <a:rPr lang="el-GR" altLang="el-GR" dirty="0" smtClean="0"/>
              <a:t>Προστίθεται </a:t>
            </a:r>
            <a:r>
              <a:rPr lang="el-GR" altLang="el-GR" dirty="0"/>
              <a:t>η </a:t>
            </a:r>
            <a:r>
              <a:rPr lang="el-GR" altLang="el-GR" dirty="0" smtClean="0"/>
              <a:t>απόσταση </a:t>
            </a:r>
            <a:r>
              <a:rPr lang="el-GR" altLang="el-GR" dirty="0"/>
              <a:t>στα εικονοστοιχεία</a:t>
            </a:r>
          </a:p>
          <a:p>
            <a:pPr lvl="2"/>
            <a:r>
              <a:rPr lang="el-GR" altLang="el-GR" dirty="0" smtClean="0"/>
              <a:t>Σταθμίζεται </a:t>
            </a:r>
            <a:r>
              <a:rPr lang="el-GR" altLang="el-GR" dirty="0"/>
              <a:t>κάθε μπλοκ ανάλογα με το βάρος</a:t>
            </a:r>
          </a:p>
          <a:p>
            <a:pPr lvl="2"/>
            <a:r>
              <a:rPr lang="el-GR" altLang="el-GR" dirty="0"/>
              <a:t>Ισχύει </a:t>
            </a:r>
            <a:r>
              <a:rPr lang="el-GR" altLang="el-GR" dirty="0" smtClean="0"/>
              <a:t>για </a:t>
            </a:r>
            <a:r>
              <a:rPr lang="el-GR" altLang="el-GR" dirty="0"/>
              <a:t>τα μακρομπλόκ-</a:t>
            </a:r>
            <a:r>
              <a:rPr lang="en-US" altLang="el-GR" dirty="0"/>
              <a:t>B</a:t>
            </a:r>
            <a:r>
              <a:rPr lang="el-GR" altLang="el-GR" dirty="0"/>
              <a:t> και </a:t>
            </a:r>
            <a:r>
              <a:rPr lang="el-GR" altLang="el-GR" dirty="0" smtClean="0"/>
              <a:t>μακρομπλόκ-</a:t>
            </a:r>
            <a:r>
              <a:rPr lang="en-US" altLang="el-GR" dirty="0" smtClean="0"/>
              <a:t>P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297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Μετασχηματισμός (1 από 2)</a:t>
            </a:r>
            <a:endParaRPr lang="el-GR" altLang="el-GR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Ακέραιος μετασχηματισμός </a:t>
            </a:r>
          </a:p>
          <a:p>
            <a:pPr lvl="1"/>
            <a:r>
              <a:rPr lang="el-GR" altLang="el-GR" dirty="0" smtClean="0"/>
              <a:t>Παρόμοιος με </a:t>
            </a:r>
            <a:r>
              <a:rPr lang="en-US" altLang="el-GR" dirty="0" smtClean="0"/>
              <a:t>DCT</a:t>
            </a:r>
          </a:p>
          <a:p>
            <a:pPr lvl="1"/>
            <a:r>
              <a:rPr lang="el-GR" altLang="el-GR" dirty="0" smtClean="0"/>
              <a:t>Πίνακας πολλαπλασιασμού με ακέραιες τιμές</a:t>
            </a:r>
          </a:p>
          <a:p>
            <a:pPr lvl="2"/>
            <a:r>
              <a:rPr lang="el-GR" altLang="el-GR" dirty="0" smtClean="0"/>
              <a:t>Μεγάλη απλοποίηση των υπολογισμών</a:t>
            </a:r>
          </a:p>
          <a:p>
            <a:pPr lvl="1"/>
            <a:r>
              <a:rPr lang="el-GR" altLang="el-GR" dirty="0" smtClean="0"/>
              <a:t>Χρήση ακέραιης αριθμητικής 16 </a:t>
            </a:r>
            <a:r>
              <a:rPr lang="en-US" altLang="el-GR" dirty="0" smtClean="0"/>
              <a:t>bit</a:t>
            </a:r>
          </a:p>
          <a:p>
            <a:pPr lvl="2"/>
            <a:r>
              <a:rPr lang="el-GR" altLang="el-GR" dirty="0" smtClean="0"/>
              <a:t>Παλιότερες μέθοδοι απαιτούν 32 </a:t>
            </a:r>
            <a:r>
              <a:rPr lang="en-US" altLang="el-GR" dirty="0" smtClean="0"/>
              <a:t>bit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51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Μετασχηματισμός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Χρήση μπλοκ 4</a:t>
            </a:r>
            <a:r>
              <a:rPr lang="en-US" altLang="el-GR" dirty="0"/>
              <a:t>x4</a:t>
            </a:r>
            <a:r>
              <a:rPr lang="el-GR" altLang="el-GR" dirty="0"/>
              <a:t> αντί </a:t>
            </a:r>
            <a:r>
              <a:rPr lang="en-US" altLang="el-GR" dirty="0"/>
              <a:t>8x8</a:t>
            </a:r>
          </a:p>
          <a:p>
            <a:pPr lvl="1"/>
            <a:r>
              <a:rPr lang="el-GR" altLang="el-GR" dirty="0"/>
              <a:t>Επιτρέπονται περισσότεροι τύποι πρόβλεψης</a:t>
            </a:r>
          </a:p>
          <a:p>
            <a:pPr lvl="1"/>
            <a:r>
              <a:rPr lang="el-GR" altLang="el-GR" dirty="0"/>
              <a:t>Άρα οι διαφορές είναι μικρότερες</a:t>
            </a:r>
          </a:p>
          <a:p>
            <a:pPr lvl="1"/>
            <a:r>
              <a:rPr lang="el-GR" altLang="el-GR" dirty="0"/>
              <a:t>Καλύτερη ποιότητα στις ακμές</a:t>
            </a:r>
          </a:p>
          <a:p>
            <a:pPr lvl="1"/>
            <a:r>
              <a:rPr lang="el-GR" altLang="el-GR" dirty="0"/>
              <a:t>Απλούστεροι υπολογισμοί με μικρότερους αριθμούς</a:t>
            </a:r>
          </a:p>
          <a:p>
            <a:r>
              <a:rPr lang="el-GR" altLang="el-GR" dirty="0"/>
              <a:t>Οι </a:t>
            </a:r>
            <a:r>
              <a:rPr lang="en-US" altLang="el-GR" dirty="0" smtClean="0"/>
              <a:t>DC</a:t>
            </a:r>
            <a:r>
              <a:rPr lang="el-GR" altLang="el-GR" dirty="0" smtClean="0"/>
              <a:t> </a:t>
            </a:r>
            <a:r>
              <a:rPr lang="el-GR" altLang="el-GR" dirty="0"/>
              <a:t>περνάνε από δεύτερο μετασχηματισμό</a:t>
            </a:r>
          </a:p>
          <a:p>
            <a:pPr lvl="1"/>
            <a:r>
              <a:rPr lang="el-GR" altLang="el-GR" dirty="0" smtClean="0"/>
              <a:t>Νέος </a:t>
            </a:r>
            <a:r>
              <a:rPr lang="el-GR" altLang="el-GR" dirty="0"/>
              <a:t>πίνακας με τους </a:t>
            </a:r>
            <a:r>
              <a:rPr lang="en-US" altLang="el-GR" dirty="0"/>
              <a:t>DC</a:t>
            </a:r>
            <a:r>
              <a:rPr lang="el-GR" altLang="el-GR" dirty="0"/>
              <a:t> κάθε μπλοκ </a:t>
            </a:r>
            <a:r>
              <a:rPr lang="en-US" altLang="el-GR" dirty="0"/>
              <a:t>4x4</a:t>
            </a:r>
          </a:p>
          <a:p>
            <a:pPr lvl="1"/>
            <a:r>
              <a:rPr lang="el-GR" altLang="el-GR" dirty="0"/>
              <a:t>Βελτιώνει </a:t>
            </a:r>
            <a:r>
              <a:rPr lang="el-GR" altLang="el-GR" dirty="0" smtClean="0"/>
              <a:t>συμπίεση </a:t>
            </a:r>
            <a:r>
              <a:rPr lang="el-GR" altLang="el-GR" dirty="0"/>
              <a:t>σε ομοιόμορφες </a:t>
            </a:r>
            <a:r>
              <a:rPr lang="el-GR" altLang="el-GR" dirty="0" smtClean="0"/>
              <a:t>περιοχές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27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Κβαντοποίηση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Μοναδικός συντελεστής κβαντοποίησης </a:t>
            </a:r>
          </a:p>
          <a:p>
            <a:pPr lvl="1"/>
            <a:r>
              <a:rPr lang="el-GR" altLang="el-GR" dirty="0" smtClean="0"/>
              <a:t>Με 52 δυνατές τιμές</a:t>
            </a:r>
            <a:r>
              <a:rPr lang="en-US" altLang="el-GR" dirty="0" smtClean="0"/>
              <a:t> (0-51)</a:t>
            </a:r>
          </a:p>
          <a:p>
            <a:pPr lvl="1"/>
            <a:r>
              <a:rPr lang="el-GR" altLang="el-GR" dirty="0" smtClean="0"/>
              <a:t>Καθορίζει ένα βήμα κβαντοποίησης</a:t>
            </a:r>
          </a:p>
          <a:p>
            <a:r>
              <a:rPr lang="el-GR" altLang="el-GR" dirty="0" smtClean="0"/>
              <a:t>Λογαριθμική αντί γραμμικής κβαντοποίησης</a:t>
            </a:r>
          </a:p>
          <a:p>
            <a:pPr lvl="1"/>
            <a:r>
              <a:rPr lang="el-GR" altLang="el-GR" dirty="0" smtClean="0"/>
              <a:t>Κάθε 6 τιμές διπλασιάζεται το βήμα </a:t>
            </a:r>
          </a:p>
          <a:p>
            <a:pPr lvl="1"/>
            <a:r>
              <a:rPr lang="el-GR" altLang="el-GR" dirty="0" smtClean="0"/>
              <a:t>Κάθε τιμή αυξάνει το βήμα κατά 12%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70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Κωδικοποίηση εντροπίας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Προσαρμοστική μεταβλητού </a:t>
            </a:r>
            <a:r>
              <a:rPr lang="el-GR" altLang="el-GR" dirty="0"/>
              <a:t>μήκους</a:t>
            </a:r>
          </a:p>
          <a:p>
            <a:pPr lvl="1"/>
            <a:r>
              <a:rPr lang="el-GR" altLang="el-GR" dirty="0"/>
              <a:t>Παρόμοια με κωδικοποίηση </a:t>
            </a:r>
            <a:r>
              <a:rPr lang="en-US" altLang="el-GR" dirty="0"/>
              <a:t>Huffman</a:t>
            </a:r>
            <a:endParaRPr lang="el-GR" altLang="el-GR" dirty="0"/>
          </a:p>
          <a:p>
            <a:pPr lvl="1"/>
            <a:r>
              <a:rPr lang="el-GR" altLang="el-GR" dirty="0"/>
              <a:t>Οι πίνακες αλλάζουν ανάλογα με το τι έχουμε δει ήδη</a:t>
            </a:r>
            <a:endParaRPr lang="en-US" altLang="el-GR" dirty="0"/>
          </a:p>
          <a:p>
            <a:pPr lvl="1"/>
            <a:r>
              <a:rPr lang="el-GR" altLang="el-GR" dirty="0" smtClean="0"/>
              <a:t>Διαφορετικός πίνακας για κάθε στατιστική </a:t>
            </a:r>
            <a:r>
              <a:rPr lang="el-GR" altLang="el-GR" dirty="0"/>
              <a:t>κατανομή</a:t>
            </a:r>
          </a:p>
          <a:p>
            <a:pPr lvl="1"/>
            <a:r>
              <a:rPr lang="el-GR" altLang="el-GR" dirty="0"/>
              <a:t>Καλύτερη συμπίεση σε σχέση με </a:t>
            </a:r>
            <a:r>
              <a:rPr lang="el-GR" altLang="el-GR" dirty="0" smtClean="0"/>
              <a:t>έναν μόνο </a:t>
            </a:r>
            <a:r>
              <a:rPr lang="el-GR" altLang="el-GR" dirty="0"/>
              <a:t>πίνακα</a:t>
            </a:r>
          </a:p>
          <a:p>
            <a:r>
              <a:rPr lang="el-GR" altLang="el-GR" dirty="0"/>
              <a:t>Προσαρμοστική αριθμητική κωδικοποίηση </a:t>
            </a:r>
            <a:endParaRPr lang="en-US" altLang="el-GR" dirty="0"/>
          </a:p>
          <a:p>
            <a:pPr lvl="1"/>
            <a:r>
              <a:rPr lang="el-GR" altLang="el-GR" dirty="0" smtClean="0"/>
              <a:t>Οι πιθανότητες </a:t>
            </a:r>
            <a:r>
              <a:rPr lang="el-GR" altLang="el-GR" dirty="0"/>
              <a:t>μεταβάλλονται ανάλογα </a:t>
            </a:r>
            <a:r>
              <a:rPr lang="el-GR" altLang="el-GR" dirty="0" smtClean="0"/>
              <a:t>με ιστορία</a:t>
            </a:r>
            <a:endParaRPr lang="en-US" altLang="el-GR" dirty="0"/>
          </a:p>
          <a:p>
            <a:pPr lvl="1"/>
            <a:r>
              <a:rPr lang="el-GR" altLang="el-GR" dirty="0"/>
              <a:t>Βελτιώνει τη συμπίεση κατά 5-15</a:t>
            </a:r>
            <a:r>
              <a:rPr lang="el-GR" altLang="el-GR" dirty="0" smtClean="0"/>
              <a:t>%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82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Φίλτρο </a:t>
            </a:r>
            <a:r>
              <a:rPr lang="en-US" altLang="el-GR" dirty="0" err="1"/>
              <a:t>deblocking</a:t>
            </a:r>
            <a:endParaRPr lang="en-US" altLang="el-GR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Σε χαμηλό ρυθμό </a:t>
            </a:r>
            <a:r>
              <a:rPr lang="en-US" altLang="el-GR" dirty="0" smtClean="0"/>
              <a:t>bit </a:t>
            </a:r>
            <a:r>
              <a:rPr lang="el-GR" altLang="el-GR" dirty="0" smtClean="0"/>
              <a:t>εμφανίζονται ατέλειες</a:t>
            </a:r>
          </a:p>
          <a:p>
            <a:pPr lvl="1"/>
            <a:r>
              <a:rPr lang="el-GR" altLang="el-GR" dirty="0" smtClean="0"/>
              <a:t>Τα άκρα κωδικοποιούνται χειρότερα από το κέντρο</a:t>
            </a:r>
          </a:p>
          <a:p>
            <a:pPr lvl="1"/>
            <a:r>
              <a:rPr lang="el-GR" altLang="el-GR" dirty="0" smtClean="0"/>
              <a:t>Τα γειτονικά μπλοκ κωδικοποιούνται ανεξάρτητα</a:t>
            </a:r>
          </a:p>
          <a:p>
            <a:r>
              <a:rPr lang="el-GR" altLang="el-GR" dirty="0" smtClean="0"/>
              <a:t>Το φίλτρο μειώνει τις ατέλειες</a:t>
            </a:r>
          </a:p>
          <a:p>
            <a:pPr lvl="1"/>
            <a:r>
              <a:rPr lang="el-GR" altLang="el-GR" dirty="0" smtClean="0"/>
              <a:t>Εξετάζει τα εικονοστοιχεία σε γειτονικά μπλοκ</a:t>
            </a:r>
          </a:p>
          <a:p>
            <a:pPr lvl="1"/>
            <a:r>
              <a:rPr lang="el-GR" altLang="el-GR" dirty="0" smtClean="0"/>
              <a:t>Διαφορές &gt; συντελεστή κβαντοποίησης μένουν</a:t>
            </a:r>
          </a:p>
          <a:p>
            <a:pPr lvl="1"/>
            <a:r>
              <a:rPr lang="el-GR" altLang="el-GR" dirty="0" smtClean="0"/>
              <a:t>Μικρότερες διαφορές φιλτράρονται</a:t>
            </a:r>
          </a:p>
          <a:p>
            <a:pPr lvl="1"/>
            <a:r>
              <a:rPr lang="el-GR" altLang="el-GR" dirty="0" smtClean="0"/>
              <a:t>Μειώνει το ρυθμό κατά 5-10% με ίδια ποιότητα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815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Διεμπλεκόμενο</a:t>
            </a:r>
            <a:r>
              <a:rPr lang="el-GR" altLang="el-GR" dirty="0" smtClean="0"/>
              <a:t> βίντεο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Κωδικοποίηση </a:t>
            </a:r>
            <a:r>
              <a:rPr lang="el-GR" altLang="el-GR" dirty="0"/>
              <a:t>καρέ ή πεδίου</a:t>
            </a:r>
          </a:p>
          <a:p>
            <a:pPr lvl="1"/>
            <a:r>
              <a:rPr lang="el-GR" altLang="el-GR" dirty="0" smtClean="0"/>
              <a:t>Ελαφρά διαφορετική κωδικοποίηση </a:t>
            </a:r>
            <a:r>
              <a:rPr lang="el-GR" altLang="el-GR" dirty="0"/>
              <a:t>πεδίου </a:t>
            </a:r>
            <a:endParaRPr lang="el-GR" altLang="el-GR" dirty="0" smtClean="0"/>
          </a:p>
          <a:p>
            <a:r>
              <a:rPr lang="el-GR" altLang="el-GR" dirty="0" smtClean="0"/>
              <a:t>Αλλαγή </a:t>
            </a:r>
            <a:r>
              <a:rPr lang="el-GR" altLang="el-GR" dirty="0"/>
              <a:t>ανά εικόνα ή και ανά μακρομπλόκ</a:t>
            </a:r>
          </a:p>
          <a:p>
            <a:pPr lvl="1"/>
            <a:r>
              <a:rPr lang="el-GR" altLang="el-GR" dirty="0" smtClean="0"/>
              <a:t>Καρέ σε περιοχές που δεν έχουμε κίνηση</a:t>
            </a:r>
          </a:p>
          <a:p>
            <a:pPr lvl="1"/>
            <a:r>
              <a:rPr lang="el-GR" altLang="el-GR" dirty="0" smtClean="0"/>
              <a:t>Πεδίου </a:t>
            </a:r>
            <a:r>
              <a:rPr lang="el-GR" altLang="el-GR" dirty="0"/>
              <a:t>σε περιοχές που έχουμε </a:t>
            </a:r>
            <a:r>
              <a:rPr lang="el-GR" altLang="el-GR" dirty="0" smtClean="0"/>
              <a:t>κίνηση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92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Προφίλ </a:t>
            </a:r>
            <a:r>
              <a:rPr lang="el-GR" altLang="el-GR" dirty="0"/>
              <a:t>και </a:t>
            </a:r>
            <a:r>
              <a:rPr lang="el-GR" altLang="el-GR" dirty="0" smtClean="0"/>
              <a:t>επίπεδα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4: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H.264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9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Σύνολα χαρακτηριστικών (1 από 2)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Σύνολα χαρακτηριστικών</a:t>
            </a:r>
            <a:r>
              <a:rPr lang="en-US" altLang="el-GR" dirty="0" smtClean="0"/>
              <a:t> H.264/AVC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0: τμήματα </a:t>
            </a:r>
            <a:r>
              <a:rPr lang="en-US" altLang="el-GR" dirty="0" smtClean="0"/>
              <a:t>I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P</a:t>
            </a:r>
            <a:r>
              <a:rPr lang="el-GR" altLang="el-GR" dirty="0" smtClean="0"/>
              <a:t>, κωδικοποίηση </a:t>
            </a:r>
            <a:r>
              <a:rPr lang="en-US" altLang="el-GR" dirty="0" smtClean="0"/>
              <a:t>Huffman</a:t>
            </a:r>
            <a:endParaRPr lang="el-GR" altLang="el-GR" dirty="0" smtClean="0"/>
          </a:p>
          <a:p>
            <a:pPr lvl="1"/>
            <a:r>
              <a:rPr lang="en-US" altLang="el-GR" dirty="0" smtClean="0"/>
              <a:t>1: </a:t>
            </a:r>
            <a:r>
              <a:rPr lang="el-GR" altLang="el-GR" dirty="0" smtClean="0"/>
              <a:t>μη συνεχόμενα τμήματα και μπλοκ, επανάληψη τμημάτων</a:t>
            </a:r>
          </a:p>
          <a:p>
            <a:pPr lvl="1"/>
            <a:r>
              <a:rPr lang="el-GR" altLang="el-GR" dirty="0" smtClean="0"/>
              <a:t>2: τμήματα </a:t>
            </a:r>
            <a:r>
              <a:rPr lang="en-US" altLang="el-GR" dirty="0" smtClean="0"/>
              <a:t>SP/SI</a:t>
            </a:r>
            <a:r>
              <a:rPr lang="el-GR" altLang="el-GR" dirty="0" smtClean="0"/>
              <a:t>, διάκριση δεδομένων τμήματος</a:t>
            </a:r>
          </a:p>
          <a:p>
            <a:pPr lvl="1"/>
            <a:r>
              <a:rPr lang="el-GR" altLang="el-GR" dirty="0" smtClean="0"/>
              <a:t>3: τμήματα </a:t>
            </a:r>
            <a:r>
              <a:rPr lang="en-US" altLang="el-GR" dirty="0" smtClean="0"/>
              <a:t>B,</a:t>
            </a:r>
            <a:r>
              <a:rPr lang="el-GR" altLang="el-GR" dirty="0" smtClean="0"/>
              <a:t> πρόβλεψη με βάρη, κωδικοποίηση με πεδία</a:t>
            </a:r>
          </a:p>
          <a:p>
            <a:pPr lvl="1"/>
            <a:r>
              <a:rPr lang="el-GR" altLang="el-GR" dirty="0" smtClean="0"/>
              <a:t>4: αριθμητική κωδικοποίηση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650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Σύνολα χαρακτηριστικών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Προφίλ: ποια εργαλεία επιτρέπονται</a:t>
            </a:r>
            <a:endParaRPr lang="en-US" altLang="el-GR" dirty="0"/>
          </a:p>
          <a:p>
            <a:pPr lvl="1"/>
            <a:r>
              <a:rPr lang="en-US" altLang="el-GR" dirty="0"/>
              <a:t>Baseline</a:t>
            </a:r>
            <a:r>
              <a:rPr lang="el-GR" altLang="el-GR" dirty="0"/>
              <a:t>: σύνολα 0 και 2 (αξιοπιστία)</a:t>
            </a:r>
          </a:p>
          <a:p>
            <a:pPr lvl="1"/>
            <a:r>
              <a:rPr lang="en-US" altLang="el-GR" dirty="0"/>
              <a:t>Main: </a:t>
            </a:r>
            <a:r>
              <a:rPr lang="el-GR" altLang="el-GR" dirty="0"/>
              <a:t>σύνολα 0, 3 και 4 (απόδοση)</a:t>
            </a:r>
          </a:p>
          <a:p>
            <a:pPr lvl="1"/>
            <a:r>
              <a:rPr lang="en-US" altLang="el-GR" dirty="0"/>
              <a:t>Extended: </a:t>
            </a:r>
            <a:r>
              <a:rPr lang="el-GR" altLang="el-GR" dirty="0"/>
              <a:t>σύνολα 0, 1, 2 και 3</a:t>
            </a:r>
          </a:p>
          <a:p>
            <a:r>
              <a:rPr lang="el-GR" altLang="el-GR" dirty="0"/>
              <a:t>Επίπεδο: τιμές βασικών παραμέτρων</a:t>
            </a:r>
          </a:p>
          <a:p>
            <a:pPr lvl="1"/>
            <a:r>
              <a:rPr lang="el-GR" altLang="el-GR" dirty="0"/>
              <a:t>15 επίπεδα, ίδια για όλα τα προφίλ</a:t>
            </a:r>
          </a:p>
          <a:p>
            <a:pPr lvl="1"/>
            <a:r>
              <a:rPr lang="el-GR" altLang="el-GR" dirty="0"/>
              <a:t>Ανάλυση, ρυθμός </a:t>
            </a:r>
            <a:r>
              <a:rPr lang="el-GR" altLang="el-GR" dirty="0" smtClean="0"/>
              <a:t>μακρομπλόκ</a:t>
            </a:r>
            <a:r>
              <a:rPr lang="en-US" altLang="el-GR" dirty="0" smtClean="0"/>
              <a:t>,</a:t>
            </a:r>
            <a:r>
              <a:rPr lang="el-GR" altLang="el-GR" dirty="0" smtClean="0"/>
              <a:t> ρυθμός </a:t>
            </a:r>
            <a:r>
              <a:rPr lang="en-US" altLang="el-GR" dirty="0" smtClean="0"/>
              <a:t>bit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03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Ανάκαμψη </a:t>
            </a:r>
            <a:r>
              <a:rPr lang="el-GR" altLang="el-GR" dirty="0"/>
              <a:t>από </a:t>
            </a:r>
            <a:r>
              <a:rPr lang="el-GR" altLang="el-GR" dirty="0" smtClean="0"/>
              <a:t>σφάλματα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4: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H.264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9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Ανάκαμψη (1 από 4)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 κωδικοποιητής παρέχει πολλά εργαλεία</a:t>
            </a:r>
          </a:p>
          <a:p>
            <a:r>
              <a:rPr lang="el-GR" altLang="el-GR" dirty="0" smtClean="0"/>
              <a:t>Δύο είδη </a:t>
            </a:r>
            <a:r>
              <a:rPr lang="el-GR" altLang="el-GR" dirty="0" err="1" smtClean="0"/>
              <a:t>ενδοπλαισιακών</a:t>
            </a:r>
            <a:r>
              <a:rPr lang="el-GR" altLang="el-GR" dirty="0" smtClean="0"/>
              <a:t> μακρομπλόκ</a:t>
            </a:r>
          </a:p>
          <a:p>
            <a:pPr lvl="1"/>
            <a:r>
              <a:rPr lang="el-GR" altLang="el-GR" dirty="0" smtClean="0"/>
              <a:t>Περιορισμένα: πρόβλεψη από </a:t>
            </a:r>
            <a:r>
              <a:rPr lang="el-GR" altLang="el-GR" dirty="0" err="1" smtClean="0"/>
              <a:t>ενδοπλαισιακά</a:t>
            </a:r>
            <a:endParaRPr lang="el-GR" altLang="el-GR" dirty="0"/>
          </a:p>
          <a:p>
            <a:pPr lvl="1"/>
            <a:r>
              <a:rPr lang="el-GR" altLang="el-GR" dirty="0" smtClean="0"/>
              <a:t>Τμήματα εικόνας σε μέγεθος πακέτων</a:t>
            </a:r>
          </a:p>
          <a:p>
            <a:pPr lvl="1"/>
            <a:r>
              <a:rPr lang="el-GR" altLang="el-GR" dirty="0" smtClean="0"/>
              <a:t>Περιορίζει ζημιά από την απώλεια ενός πακέτου</a:t>
            </a:r>
          </a:p>
          <a:p>
            <a:r>
              <a:rPr lang="el-GR" altLang="el-GR" dirty="0" smtClean="0"/>
              <a:t>Επιλογή εικόνας αναφοράς</a:t>
            </a:r>
          </a:p>
          <a:p>
            <a:pPr lvl="1"/>
            <a:r>
              <a:rPr lang="el-GR" altLang="el-GR" dirty="0" smtClean="0"/>
              <a:t>Επιτρέπει την παράκαμψη χαμένων μπλοκ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41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Ανάκαμψη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Σύνολα παραμέτρων</a:t>
            </a:r>
          </a:p>
          <a:p>
            <a:pPr lvl="1"/>
            <a:r>
              <a:rPr lang="el-GR" altLang="el-GR" dirty="0"/>
              <a:t>Μπορούν να στέλνονται με αυξημένη αξιοπιστία</a:t>
            </a:r>
          </a:p>
          <a:p>
            <a:r>
              <a:rPr lang="el-GR" altLang="el-GR" dirty="0"/>
              <a:t>Ευέλικτη ταξινόμηση μακρομπλόκ</a:t>
            </a:r>
          </a:p>
          <a:p>
            <a:pPr lvl="1"/>
            <a:r>
              <a:rPr lang="el-GR" altLang="el-GR" dirty="0" err="1" smtClean="0"/>
              <a:t>Διεμπλοκή</a:t>
            </a:r>
            <a:r>
              <a:rPr lang="el-GR" altLang="el-GR" dirty="0" smtClean="0"/>
              <a:t> </a:t>
            </a:r>
            <a:r>
              <a:rPr lang="el-GR" altLang="el-GR" dirty="0"/>
              <a:t>για </a:t>
            </a:r>
            <a:r>
              <a:rPr lang="el-GR" altLang="el-GR" dirty="0" smtClean="0"/>
              <a:t>ανάκαμψη </a:t>
            </a:r>
            <a:r>
              <a:rPr lang="el-GR" altLang="el-GR" dirty="0"/>
              <a:t>από σφάλματα</a:t>
            </a:r>
          </a:p>
          <a:p>
            <a:r>
              <a:rPr lang="el-GR" altLang="el-GR" dirty="0"/>
              <a:t>Πλεονάζοντα τμήματα</a:t>
            </a:r>
          </a:p>
          <a:p>
            <a:pPr lvl="1"/>
            <a:r>
              <a:rPr lang="el-GR" altLang="el-GR" dirty="0"/>
              <a:t>Επανάληψη σημαντικών τμημάτων της εικόνας</a:t>
            </a:r>
          </a:p>
          <a:p>
            <a:pPr lvl="1"/>
            <a:r>
              <a:rPr lang="el-GR" altLang="el-GR" dirty="0"/>
              <a:t>Κωδικοποίηση με χαμηλότερη </a:t>
            </a:r>
            <a:r>
              <a:rPr lang="el-GR" altLang="el-GR" dirty="0" smtClean="0"/>
              <a:t>ποιότητα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44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Κατανόηση των χαρακτηριστικών του </a:t>
            </a:r>
            <a:r>
              <a:rPr lang="en-US" altLang="el-GR" dirty="0" smtClean="0"/>
              <a:t>H.264</a:t>
            </a:r>
            <a:r>
              <a:rPr lang="el-GR" altLang="el-GR" dirty="0" smtClean="0"/>
              <a:t> που βελτιώνουν τη δικτυακή υποστήριξη.</a:t>
            </a:r>
            <a:endParaRPr lang="el-GR" altLang="el-GR" dirty="0"/>
          </a:p>
          <a:p>
            <a:r>
              <a:rPr lang="el-GR" altLang="el-GR" dirty="0" smtClean="0"/>
              <a:t>Εισαγωγή στα νέα εργαλεία κωδικοποίησης βίντεο και τους στόχους τους και εξοικείωση με τα προφίλ και επίπεδα του προτύπου.</a:t>
            </a:r>
            <a:endParaRPr lang="el-GR" altLang="el-GR" dirty="0"/>
          </a:p>
          <a:p>
            <a:r>
              <a:rPr lang="el-GR" altLang="el-GR" dirty="0" smtClean="0"/>
              <a:t>Κατανόηση των υποστηριζόμενων τεχνικών ανάκαμψης από σφάλματα και των εργαλείων </a:t>
            </a:r>
            <a:r>
              <a:rPr lang="el-GR" altLang="el-GR" dirty="0" err="1" smtClean="0"/>
              <a:t>κλιμακώσιμης</a:t>
            </a:r>
            <a:r>
              <a:rPr lang="el-GR" altLang="el-GR" dirty="0" smtClean="0"/>
              <a:t> κωδικοποίησης.</a:t>
            </a:r>
            <a:endParaRPr lang="el-GR" altLang="el-GR" dirty="0"/>
          </a:p>
          <a:p>
            <a:endParaRPr lang="en-US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Ανάκαμψη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Κατάτμηση δεδομένων σε τρία μέρη</a:t>
            </a:r>
          </a:p>
          <a:p>
            <a:pPr lvl="1"/>
            <a:r>
              <a:rPr lang="en-US" altLang="el-GR" dirty="0" smtClean="0"/>
              <a:t>A</a:t>
            </a:r>
            <a:r>
              <a:rPr lang="el-GR" altLang="el-GR" dirty="0" smtClean="0"/>
              <a:t>: Τύποι μακρομπλόκ, διανύσματα, </a:t>
            </a:r>
            <a:r>
              <a:rPr lang="el-GR" altLang="el-GR" dirty="0" err="1" smtClean="0"/>
              <a:t>κβαντοποιητής</a:t>
            </a:r>
            <a:endParaRPr lang="el-GR" altLang="el-GR" dirty="0" smtClean="0"/>
          </a:p>
          <a:p>
            <a:pPr lvl="1"/>
            <a:r>
              <a:rPr lang="en-US" altLang="el-GR" dirty="0" smtClean="0"/>
              <a:t>B: </a:t>
            </a:r>
            <a:r>
              <a:rPr lang="el-GR" altLang="el-GR" dirty="0" err="1" smtClean="0"/>
              <a:t>Ενδοπλαισιακά</a:t>
            </a:r>
            <a:r>
              <a:rPr lang="el-GR" altLang="el-GR" dirty="0" smtClean="0"/>
              <a:t> κωδικοποιημένα μπλοκ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C: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Διαπλαισιακά</a:t>
            </a:r>
            <a:r>
              <a:rPr lang="el-GR" altLang="el-GR" dirty="0" smtClean="0"/>
              <a:t> κωδικοποιημένα μπλοκ</a:t>
            </a:r>
          </a:p>
          <a:p>
            <a:pPr lvl="1"/>
            <a:r>
              <a:rPr lang="el-GR" altLang="el-GR" dirty="0" smtClean="0"/>
              <a:t>Φθίνουσα σειρά σπουδαιότητας</a:t>
            </a:r>
          </a:p>
          <a:p>
            <a:pPr lvl="2"/>
            <a:r>
              <a:rPr lang="el-GR" altLang="el-GR" dirty="0" smtClean="0"/>
              <a:t>Η κατάτμηση </a:t>
            </a:r>
            <a:r>
              <a:rPr lang="en-US" altLang="el-GR" dirty="0" smtClean="0"/>
              <a:t>A</a:t>
            </a:r>
            <a:r>
              <a:rPr lang="el-GR" altLang="el-GR" dirty="0" smtClean="0"/>
              <a:t> είναι απαραίτητη για τις </a:t>
            </a:r>
            <a:r>
              <a:rPr lang="en-US" altLang="el-GR" dirty="0" smtClean="0"/>
              <a:t>B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C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Η </a:t>
            </a:r>
            <a:r>
              <a:rPr lang="en-US" altLang="el-GR" dirty="0" smtClean="0"/>
              <a:t>A</a:t>
            </a:r>
            <a:r>
              <a:rPr lang="el-GR" altLang="el-GR" dirty="0" smtClean="0"/>
              <a:t> επιτρέπει απόκρυψη σφαλμάτων</a:t>
            </a:r>
          </a:p>
          <a:p>
            <a:pPr lvl="2"/>
            <a:r>
              <a:rPr lang="el-GR" altLang="el-GR" dirty="0" smtClean="0"/>
              <a:t>Μπορούμε να έχουμε διαφορετική μεταχείριση στο δίκτυο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76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Ανάκαμψη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Σήμανση </a:t>
            </a:r>
            <a:r>
              <a:rPr lang="en-US" altLang="el-GR" dirty="0"/>
              <a:t>NALU</a:t>
            </a:r>
            <a:endParaRPr lang="el-GR" altLang="el-GR" dirty="0"/>
          </a:p>
          <a:p>
            <a:pPr lvl="1"/>
            <a:r>
              <a:rPr lang="el-GR" altLang="el-GR" dirty="0"/>
              <a:t>Κάθε </a:t>
            </a:r>
            <a:r>
              <a:rPr lang="en-US" altLang="el-GR" dirty="0"/>
              <a:t>NALU</a:t>
            </a:r>
            <a:r>
              <a:rPr lang="el-GR" altLang="el-GR" dirty="0"/>
              <a:t> έχει </a:t>
            </a:r>
            <a:r>
              <a:rPr lang="el-GR" altLang="el-GR" dirty="0" smtClean="0"/>
              <a:t>προτεραιότητα </a:t>
            </a:r>
            <a:r>
              <a:rPr lang="el-GR" altLang="el-GR" dirty="0"/>
              <a:t>στην κεφαλίδα</a:t>
            </a:r>
          </a:p>
          <a:p>
            <a:pPr lvl="2"/>
            <a:r>
              <a:rPr lang="el-GR" altLang="el-GR" dirty="0"/>
              <a:t>Το δίκτυο μπορεί να κάνει επιλεκτική απόρριψη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Συνδυάζεται </a:t>
            </a:r>
            <a:r>
              <a:rPr lang="el-GR" altLang="el-GR" dirty="0"/>
              <a:t>με την κατάτμηση δεδομένων</a:t>
            </a:r>
          </a:p>
          <a:p>
            <a:pPr lvl="1"/>
            <a:r>
              <a:rPr lang="el-GR" altLang="el-GR" dirty="0"/>
              <a:t>Απαγορευμένο </a:t>
            </a:r>
            <a:r>
              <a:rPr lang="en-US" altLang="el-GR" dirty="0"/>
              <a:t>bit</a:t>
            </a:r>
            <a:r>
              <a:rPr lang="el-GR" altLang="el-GR" dirty="0"/>
              <a:t>: </a:t>
            </a:r>
            <a:r>
              <a:rPr lang="el-GR" altLang="el-GR" dirty="0" smtClean="0"/>
              <a:t>χαλασμένα </a:t>
            </a:r>
            <a:r>
              <a:rPr lang="el-GR" altLang="el-GR" dirty="0"/>
              <a:t>δεδομένα</a:t>
            </a:r>
          </a:p>
          <a:p>
            <a:pPr lvl="2"/>
            <a:r>
              <a:rPr lang="el-GR" altLang="el-GR" dirty="0"/>
              <a:t>Επιτρέπει στον αποκωδικοποιητή να </a:t>
            </a:r>
            <a:r>
              <a:rPr lang="el-GR" altLang="el-GR" dirty="0" smtClean="0"/>
              <a:t>δράσει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05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err="1" smtClean="0"/>
              <a:t>Κλιμακώσιμη</a:t>
            </a:r>
            <a:r>
              <a:rPr lang="el-GR" altLang="el-GR" dirty="0" smtClean="0"/>
              <a:t> </a:t>
            </a:r>
            <a:r>
              <a:rPr lang="el-GR" altLang="el-GR" dirty="0"/>
              <a:t>κωδικοποίηση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4: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H.264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9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Κλιμάκωση (1 από 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dirty="0" smtClean="0"/>
              <a:t>Επέκταση </a:t>
            </a:r>
            <a:r>
              <a:rPr lang="en-US" dirty="0" smtClean="0"/>
              <a:t>Scalable Video Coding</a:t>
            </a:r>
            <a:r>
              <a:rPr lang="el-GR" dirty="0" smtClean="0"/>
              <a:t> (</a:t>
            </a:r>
            <a:r>
              <a:rPr lang="en-US" dirty="0" smtClean="0"/>
              <a:t>SVC)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Πολλαπλές αναλύσεις/ποιότητες/ρυθμοί καρέ </a:t>
            </a:r>
          </a:p>
          <a:p>
            <a:pPr lvl="2">
              <a:defRPr/>
            </a:pPr>
            <a:r>
              <a:rPr lang="el-GR" dirty="0" smtClean="0">
                <a:ea typeface="+mn-ea"/>
                <a:cs typeface="+mn-cs"/>
              </a:rPr>
              <a:t>Τρία νέα </a:t>
            </a:r>
            <a:r>
              <a:rPr lang="el-GR" dirty="0" err="1" smtClean="0">
                <a:ea typeface="+mn-ea"/>
                <a:cs typeface="+mn-cs"/>
              </a:rPr>
              <a:t>κλιμακώσιμα</a:t>
            </a:r>
            <a:r>
              <a:rPr lang="el-GR" dirty="0" smtClean="0">
                <a:ea typeface="+mn-ea"/>
                <a:cs typeface="+mn-cs"/>
              </a:rPr>
              <a:t> επίπεδα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Μερική μετάδοση ή αποκωδικοποίηση της ροής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Ίδια ποιότητα με απλή ροή (μη </a:t>
            </a:r>
            <a:r>
              <a:rPr lang="el-GR" dirty="0" err="1" smtClean="0">
                <a:ea typeface="+mn-ea"/>
                <a:cs typeface="+mn-cs"/>
              </a:rPr>
              <a:t>κλιμακώσιμη</a:t>
            </a:r>
            <a:r>
              <a:rPr lang="el-GR" dirty="0" smtClean="0">
                <a:ea typeface="+mn-ea"/>
                <a:cs typeface="+mn-cs"/>
              </a:rPr>
              <a:t>)</a:t>
            </a: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Εύκολη εξαγωγή μη </a:t>
            </a:r>
            <a:r>
              <a:rPr lang="el-GR" dirty="0" err="1" smtClean="0">
                <a:ea typeface="+mn-ea"/>
                <a:cs typeface="+mn-cs"/>
              </a:rPr>
              <a:t>κλιμακώσιμης</a:t>
            </a:r>
            <a:r>
              <a:rPr lang="el-GR" dirty="0" smtClean="0">
                <a:ea typeface="+mn-ea"/>
                <a:cs typeface="+mn-cs"/>
              </a:rPr>
              <a:t> </a:t>
            </a:r>
            <a:r>
              <a:rPr lang="el-GR" dirty="0" err="1" smtClean="0">
                <a:ea typeface="+mn-ea"/>
                <a:cs typeface="+mn-cs"/>
              </a:rPr>
              <a:t>ρόής</a:t>
            </a:r>
            <a:endParaRPr lang="el-GR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Μικρή αύξηση του ρυθμού μετάδοσης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l-GR" dirty="0" smtClean="0">
                <a:ea typeface="+mn-ea"/>
                <a:cs typeface="+mn-cs"/>
              </a:rPr>
              <a:t>Μικρή αύξηση πολυπλοκότητας αποκωδικοποίησης</a:t>
            </a:r>
          </a:p>
          <a:p>
            <a:pPr lvl="2">
              <a:defRPr/>
            </a:pPr>
            <a:r>
              <a:rPr lang="el-GR" dirty="0" smtClean="0">
                <a:ea typeface="+mn-ea"/>
                <a:cs typeface="+mn-cs"/>
              </a:rPr>
              <a:t>Σε σχέση με </a:t>
            </a:r>
            <a:r>
              <a:rPr lang="en-US" dirty="0" smtClean="0">
                <a:ea typeface="+mn-ea"/>
                <a:cs typeface="+mn-cs"/>
              </a:rPr>
              <a:t>MPEG-2 </a:t>
            </a:r>
            <a:r>
              <a:rPr lang="el-GR" dirty="0" smtClean="0">
                <a:ea typeface="+mn-ea"/>
                <a:cs typeface="+mn-cs"/>
              </a:rPr>
              <a:t>και </a:t>
            </a:r>
            <a:r>
              <a:rPr lang="en-US" dirty="0" smtClean="0">
                <a:ea typeface="+mn-ea"/>
                <a:cs typeface="+mn-cs"/>
              </a:rPr>
              <a:t>MPEG-4 part 2</a:t>
            </a:r>
            <a:endParaRPr lang="el-GR" dirty="0" smtClean="0"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28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Κλιμάκωση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dirty="0" smtClean="0"/>
              <a:t>Στόχοι </a:t>
            </a:r>
            <a:r>
              <a:rPr lang="el-GR" dirty="0"/>
              <a:t>του </a:t>
            </a:r>
            <a:r>
              <a:rPr lang="en-US" dirty="0"/>
              <a:t>SVC</a:t>
            </a:r>
            <a:endParaRPr lang="el-GR" dirty="0"/>
          </a:p>
          <a:p>
            <a:pPr lvl="1">
              <a:defRPr/>
            </a:pPr>
            <a:r>
              <a:rPr lang="el-GR" dirty="0"/>
              <a:t>Υποστήριξη ετερογενών τερματικών</a:t>
            </a:r>
          </a:p>
          <a:p>
            <a:pPr lvl="1">
              <a:defRPr/>
            </a:pPr>
            <a:r>
              <a:rPr lang="el-GR" dirty="0" smtClean="0"/>
              <a:t>Υποστήριξη </a:t>
            </a:r>
            <a:r>
              <a:rPr lang="el-GR" dirty="0"/>
              <a:t>ετερογενών δικτύων</a:t>
            </a:r>
          </a:p>
          <a:p>
            <a:r>
              <a:rPr lang="el-GR" altLang="el-GR" dirty="0" smtClean="0"/>
              <a:t>Τύποι κλιμάκωσης</a:t>
            </a:r>
          </a:p>
          <a:p>
            <a:pPr lvl="1"/>
            <a:r>
              <a:rPr lang="el-GR" altLang="el-GR" dirty="0" smtClean="0"/>
              <a:t>Χρονική κλιμάκωση (ρυθμός καρέ)</a:t>
            </a:r>
          </a:p>
          <a:p>
            <a:pPr lvl="2"/>
            <a:r>
              <a:rPr lang="el-GR" altLang="el-GR" dirty="0" smtClean="0"/>
              <a:t>Υποστηρίζεται ήδη σε μεγάλο βαθμό από το Η.264/</a:t>
            </a:r>
            <a:r>
              <a:rPr lang="en-US" altLang="el-GR" dirty="0" smtClean="0"/>
              <a:t>AVC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Χωρική κλιμάκωση (διάφορες αναλύσεις)</a:t>
            </a:r>
          </a:p>
          <a:p>
            <a:pPr lvl="2"/>
            <a:r>
              <a:rPr lang="el-GR" altLang="el-GR" dirty="0" smtClean="0"/>
              <a:t>Επιτρέπονται πολλοί λόγοι διαστάσεων στην ίδια ροή</a:t>
            </a:r>
          </a:p>
          <a:p>
            <a:pPr lvl="1"/>
            <a:r>
              <a:rPr lang="el-GR" altLang="el-GR" dirty="0" smtClean="0"/>
              <a:t>Κλιμάκωση ποιότητας (ακρίβεια εικόνας)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938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Κλιμάκωση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Κωδικοποίηση σε επίπεδα</a:t>
            </a:r>
          </a:p>
          <a:p>
            <a:pPr lvl="1"/>
            <a:r>
              <a:rPr lang="el-GR" altLang="el-GR" dirty="0"/>
              <a:t>Η ροή </a:t>
            </a:r>
            <a:r>
              <a:rPr lang="el-GR" altLang="el-GR" dirty="0" smtClean="0"/>
              <a:t>περιέχει σειρά </a:t>
            </a:r>
            <a:r>
              <a:rPr lang="el-GR" altLang="el-GR" dirty="0"/>
              <a:t>από αριθμημένα επίπεδα</a:t>
            </a:r>
            <a:endParaRPr lang="en-US" altLang="el-GR" dirty="0"/>
          </a:p>
          <a:p>
            <a:pPr lvl="1"/>
            <a:r>
              <a:rPr lang="el-GR" altLang="el-GR" dirty="0"/>
              <a:t>Το </a:t>
            </a:r>
            <a:r>
              <a:rPr lang="el-GR" altLang="el-GR" dirty="0" smtClean="0"/>
              <a:t>0 </a:t>
            </a:r>
            <a:r>
              <a:rPr lang="el-GR" altLang="el-GR" dirty="0"/>
              <a:t>δεν χρειάζεται ειδικό αποκωδικοποιητή</a:t>
            </a:r>
          </a:p>
          <a:p>
            <a:pPr lvl="2"/>
            <a:r>
              <a:rPr lang="el-GR" altLang="el-GR" dirty="0"/>
              <a:t>Αρκεί ένας απλός αποκωδικοποιητής </a:t>
            </a:r>
            <a:r>
              <a:rPr lang="en-US" altLang="el-GR" dirty="0"/>
              <a:t>H.264/AVC</a:t>
            </a:r>
          </a:p>
          <a:p>
            <a:pPr lvl="1"/>
            <a:r>
              <a:rPr lang="el-GR" altLang="el-GR" dirty="0"/>
              <a:t>Τα </a:t>
            </a:r>
            <a:r>
              <a:rPr lang="el-GR" altLang="el-GR" dirty="0" smtClean="0"/>
              <a:t>&gt;0 </a:t>
            </a:r>
            <a:r>
              <a:rPr lang="el-GR" altLang="el-GR" dirty="0"/>
              <a:t>βελτιώνουν ανάλυση ή ποιότητα</a:t>
            </a:r>
          </a:p>
          <a:p>
            <a:pPr lvl="2"/>
            <a:r>
              <a:rPr lang="el-GR" altLang="el-GR" dirty="0"/>
              <a:t>Σε σχέση με </a:t>
            </a:r>
            <a:r>
              <a:rPr lang="el-GR" altLang="el-GR" dirty="0" smtClean="0"/>
              <a:t>(</a:t>
            </a:r>
            <a:r>
              <a:rPr lang="el-GR" altLang="el-GR" dirty="0"/>
              <a:t>χαμηλότερο) επίπεδο αναφοράς</a:t>
            </a:r>
          </a:p>
          <a:p>
            <a:pPr lvl="2"/>
            <a:r>
              <a:rPr lang="el-GR" altLang="el-GR" dirty="0"/>
              <a:t>Κάθε εικόνα μπορεί να </a:t>
            </a:r>
            <a:r>
              <a:rPr lang="el-GR" altLang="el-GR" dirty="0" smtClean="0"/>
              <a:t>έχει διαφορετικό επίπεδο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40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Κλιμάκωση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Πρόβλεψη ανάμεσα σε επίπεδα</a:t>
            </a:r>
          </a:p>
          <a:p>
            <a:pPr lvl="1"/>
            <a:r>
              <a:rPr lang="el-GR" altLang="el-GR" dirty="0"/>
              <a:t>Α</a:t>
            </a:r>
            <a:r>
              <a:rPr lang="el-GR" altLang="el-GR" dirty="0" smtClean="0"/>
              <a:t>νά μακρομπλόκ ή υποδιαιρέσεις του</a:t>
            </a:r>
          </a:p>
          <a:p>
            <a:pPr lvl="1"/>
            <a:r>
              <a:rPr lang="el-GR" altLang="el-GR" dirty="0" smtClean="0"/>
              <a:t>Απλούστερη περίπτωση: ίδια με επίπεδο αναφοράς</a:t>
            </a:r>
          </a:p>
          <a:p>
            <a:pPr lvl="2"/>
            <a:r>
              <a:rPr lang="el-GR" altLang="el-GR" dirty="0" err="1" smtClean="0"/>
              <a:t>Ενδοπλαισιακά</a:t>
            </a:r>
            <a:r>
              <a:rPr lang="el-GR" altLang="el-GR" dirty="0" smtClean="0"/>
              <a:t> μπλοκ: ίδιο με μπλοκ αναφοράς</a:t>
            </a:r>
          </a:p>
          <a:p>
            <a:pPr lvl="2"/>
            <a:r>
              <a:rPr lang="el-GR" altLang="el-GR" dirty="0" err="1" smtClean="0"/>
              <a:t>Διαπλαισιακά</a:t>
            </a:r>
            <a:r>
              <a:rPr lang="el-GR" altLang="el-GR" dirty="0" smtClean="0"/>
              <a:t> μπλοκ: ίδια πρόβλεψη με μπλοκ αναφοράς</a:t>
            </a:r>
          </a:p>
          <a:p>
            <a:pPr lvl="2"/>
            <a:r>
              <a:rPr lang="el-GR" altLang="el-GR" dirty="0" smtClean="0"/>
              <a:t>Τα μπλοκ αναφοράς και τα διανύσματα κλιμακώνονται</a:t>
            </a:r>
          </a:p>
          <a:p>
            <a:pPr lvl="1"/>
            <a:r>
              <a:rPr lang="el-GR" altLang="el-GR" dirty="0" smtClean="0"/>
              <a:t>Αλλιώς, διαφορά από μπλοκ αναφοράς</a:t>
            </a:r>
          </a:p>
          <a:p>
            <a:pPr lvl="2"/>
            <a:r>
              <a:rPr lang="el-GR" altLang="el-GR" dirty="0" smtClean="0"/>
              <a:t>Κλιμάκωση του μπλοκ αναφοράς πριν την αφαίρεση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10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Κλιμάκωση </a:t>
            </a:r>
            <a:r>
              <a:rPr lang="el-GR" altLang="el-GR" dirty="0" smtClean="0"/>
              <a:t>(5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Ενιαία αποκωδικοποίηση για όλα τα επίπεδα</a:t>
            </a:r>
          </a:p>
          <a:p>
            <a:pPr lvl="1"/>
            <a:r>
              <a:rPr lang="el-GR" altLang="el-GR" dirty="0"/>
              <a:t>Δεν </a:t>
            </a:r>
            <a:r>
              <a:rPr lang="el-GR" altLang="el-GR" dirty="0" smtClean="0"/>
              <a:t>αποκωδικοποιείται </a:t>
            </a:r>
            <a:r>
              <a:rPr lang="el-GR" altLang="el-GR" dirty="0"/>
              <a:t>κάθε επίπεδο χωριστά</a:t>
            </a:r>
          </a:p>
          <a:p>
            <a:r>
              <a:rPr lang="el-GR" altLang="el-GR" dirty="0"/>
              <a:t>Χρονική </a:t>
            </a:r>
            <a:r>
              <a:rPr lang="el-GR" altLang="el-GR" dirty="0" smtClean="0"/>
              <a:t>κλιμάκωση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Αύξηση ρυθμού πλαισίου σε κάθε επίπεδο</a:t>
            </a:r>
            <a:endParaRPr lang="el-GR" altLang="el-GR" dirty="0"/>
          </a:p>
          <a:p>
            <a:pPr lvl="1"/>
            <a:r>
              <a:rPr lang="el-GR" altLang="el-GR" dirty="0" smtClean="0"/>
              <a:t>Προσοχή </a:t>
            </a:r>
            <a:r>
              <a:rPr lang="el-GR" altLang="el-GR" dirty="0"/>
              <a:t>στην επιλογή των </a:t>
            </a:r>
            <a:r>
              <a:rPr lang="el-GR" altLang="el-GR" dirty="0" smtClean="0"/>
              <a:t>καρέ αναφοράς</a:t>
            </a:r>
            <a:endParaRPr lang="el-GR" altLang="el-GR" dirty="0"/>
          </a:p>
          <a:p>
            <a:pPr lvl="2"/>
            <a:r>
              <a:rPr lang="el-GR" altLang="el-GR" dirty="0"/>
              <a:t>Επιτρέπεται αναφορά μόνο σε </a:t>
            </a:r>
            <a:r>
              <a:rPr lang="el-GR" altLang="el-GR" dirty="0" smtClean="0"/>
              <a:t>χαμηλότερο επίπεδο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82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14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14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H.264</a:t>
            </a:r>
          </a:p>
          <a:p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</a:t>
            </a:r>
            <a:endParaRPr lang="el-GR" altLang="el-GR" dirty="0"/>
          </a:p>
          <a:p>
            <a:r>
              <a:rPr lang="el-GR" altLang="el-GR" dirty="0"/>
              <a:t>Δικτυακή υποστήριξη</a:t>
            </a:r>
          </a:p>
          <a:p>
            <a:r>
              <a:rPr lang="el-GR" altLang="el-GR" dirty="0"/>
              <a:t>Κωδικοποίηση βίντεο</a:t>
            </a:r>
          </a:p>
          <a:p>
            <a:r>
              <a:rPr lang="el-GR" altLang="el-GR" dirty="0" smtClean="0"/>
              <a:t>Προφίλ </a:t>
            </a:r>
            <a:r>
              <a:rPr lang="el-GR" altLang="el-GR" dirty="0"/>
              <a:t>και επίπεδα</a:t>
            </a:r>
          </a:p>
          <a:p>
            <a:r>
              <a:rPr lang="el-GR" altLang="el-GR" dirty="0"/>
              <a:t>Ανάκαμψη από σφάλματα</a:t>
            </a:r>
          </a:p>
          <a:p>
            <a:r>
              <a:rPr lang="el-GR" altLang="el-GR" dirty="0" err="1"/>
              <a:t>Κλιμακώσιμη</a:t>
            </a:r>
            <a:r>
              <a:rPr lang="el-GR" altLang="el-GR" dirty="0"/>
              <a:t> κωδικοποίηση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Εισαγωγή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4: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H.264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Τι είναι το </a:t>
            </a:r>
            <a:r>
              <a:rPr lang="en-US" altLang="el-GR" dirty="0" smtClean="0"/>
              <a:t>H.264</a:t>
            </a:r>
            <a:r>
              <a:rPr lang="el-GR" altLang="el-GR" dirty="0" smtClean="0"/>
              <a:t>; (1 από 2)</a:t>
            </a:r>
            <a:endParaRPr lang="en-US" altLang="el-GR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Κοινό πρότυπο δύο οργανισμών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ITU-T H.264/AVC</a:t>
            </a:r>
          </a:p>
          <a:p>
            <a:pPr lvl="1"/>
            <a:r>
              <a:rPr lang="en-US" altLang="el-GR" dirty="0" smtClean="0"/>
              <a:t>ISO/IEC MPEG-4 Part 10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Ο παλιότερος κωδικοποιητής είναι το </a:t>
            </a:r>
            <a:r>
              <a:rPr lang="en-US" altLang="el-GR" dirty="0" smtClean="0"/>
              <a:t>MPEG-4 Part 2</a:t>
            </a:r>
          </a:p>
          <a:p>
            <a:r>
              <a:rPr lang="el-GR" altLang="el-GR" dirty="0" smtClean="0"/>
              <a:t>Πιο αποδοτικό στη συμπίεση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Διπλάσια σε σχέση με </a:t>
            </a:r>
            <a:r>
              <a:rPr lang="en-US" altLang="el-GR" dirty="0" smtClean="0"/>
              <a:t>MPEG-2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H.263</a:t>
            </a:r>
          </a:p>
          <a:p>
            <a:pPr lvl="2"/>
            <a:r>
              <a:rPr lang="el-GR" altLang="el-GR" dirty="0" smtClean="0"/>
              <a:t>Τριπλάσιος υπολογιστικός φόρτος!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087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Τι είναι το </a:t>
            </a:r>
            <a:r>
              <a:rPr lang="en-US" altLang="el-GR" dirty="0"/>
              <a:t>H.264</a:t>
            </a:r>
            <a:r>
              <a:rPr lang="el-GR" altLang="el-GR" dirty="0"/>
              <a:t>;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Πιο φιλικό στο δίκτυο</a:t>
            </a:r>
          </a:p>
          <a:p>
            <a:pPr lvl="1"/>
            <a:r>
              <a:rPr lang="el-GR" altLang="el-GR" dirty="0"/>
              <a:t>Κατάλληλο για </a:t>
            </a:r>
            <a:r>
              <a:rPr lang="el-GR" altLang="el-GR" dirty="0" smtClean="0"/>
              <a:t>αλληλεπίδραση</a:t>
            </a:r>
            <a:r>
              <a:rPr lang="en-US" altLang="el-GR" dirty="0" smtClean="0"/>
              <a:t> </a:t>
            </a:r>
            <a:r>
              <a:rPr lang="en-US" altLang="el-GR" dirty="0"/>
              <a:t>(</a:t>
            </a:r>
            <a:r>
              <a:rPr lang="el-GR" altLang="el-GR" dirty="0"/>
              <a:t>όπως το </a:t>
            </a:r>
            <a:r>
              <a:rPr lang="en-US" altLang="el-GR" dirty="0"/>
              <a:t>H.263)</a:t>
            </a:r>
            <a:endParaRPr lang="el-GR" altLang="el-GR" dirty="0"/>
          </a:p>
          <a:p>
            <a:pPr lvl="1"/>
            <a:r>
              <a:rPr lang="el-GR" altLang="el-GR" dirty="0"/>
              <a:t>Κατάλληλο για </a:t>
            </a:r>
            <a:r>
              <a:rPr lang="el-GR" altLang="el-GR" dirty="0" smtClean="0"/>
              <a:t>διανομή</a:t>
            </a:r>
            <a:r>
              <a:rPr lang="en-US" altLang="el-GR" dirty="0" smtClean="0"/>
              <a:t> </a:t>
            </a:r>
            <a:r>
              <a:rPr lang="en-US" altLang="el-GR" dirty="0"/>
              <a:t>(</a:t>
            </a:r>
            <a:r>
              <a:rPr lang="el-GR" altLang="el-GR" dirty="0"/>
              <a:t>όπως το </a:t>
            </a:r>
            <a:r>
              <a:rPr lang="en-US" altLang="el-GR" dirty="0"/>
              <a:t>MPEG-4 Part 2)</a:t>
            </a:r>
          </a:p>
          <a:p>
            <a:pPr lvl="1"/>
            <a:r>
              <a:rPr lang="el-GR" altLang="el-GR" dirty="0"/>
              <a:t>Μεγαλύτερη αντοχή σε σφάλματα</a:t>
            </a:r>
          </a:p>
          <a:p>
            <a:r>
              <a:rPr lang="el-GR" altLang="el-GR" dirty="0"/>
              <a:t>Πιο ευέλικτο στη χρήση</a:t>
            </a:r>
          </a:p>
          <a:p>
            <a:pPr lvl="1"/>
            <a:r>
              <a:rPr lang="el-GR" altLang="el-GR" dirty="0"/>
              <a:t>Τ</a:t>
            </a:r>
            <a:r>
              <a:rPr lang="el-GR" altLang="el-GR" dirty="0" smtClean="0"/>
              <a:t>υχαία </a:t>
            </a:r>
            <a:r>
              <a:rPr lang="el-GR" altLang="el-GR" dirty="0"/>
              <a:t>προσπέλαση και αλλαγές κεφαλαίων</a:t>
            </a:r>
          </a:p>
          <a:p>
            <a:pPr lvl="1"/>
            <a:r>
              <a:rPr lang="el-GR" altLang="el-GR" dirty="0"/>
              <a:t>Γρήγορη/αργή κίνηση προς τα </a:t>
            </a:r>
            <a:r>
              <a:rPr lang="el-GR" altLang="el-GR" dirty="0" smtClean="0"/>
              <a:t>εμπρός/πίσω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21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Δικτυακή υποστήριξη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1</a:t>
            </a:r>
            <a:r>
              <a:rPr lang="el-GR" b="1" dirty="0" smtClean="0"/>
              <a:t>4:</a:t>
            </a:r>
            <a:r>
              <a:rPr lang="en-US" dirty="0" smtClean="0"/>
              <a:t> </a:t>
            </a:r>
            <a:r>
              <a:rPr lang="el-GR" dirty="0"/>
              <a:t>Κωδικοποίηση βίντεο: </a:t>
            </a:r>
            <a:r>
              <a:rPr lang="en-US" dirty="0" smtClean="0"/>
              <a:t>H.264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194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4 1:26:53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F001A40-DDF4-4DD3-9179-24685A3F1F69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2049</Words>
  <Application>Microsoft Office PowerPoint</Application>
  <PresentationFormat>On-screen Show (4:3)</PresentationFormat>
  <Paragraphs>392</Paragraphs>
  <Slides>48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Τι είναι το H.264; (1 από 2)</vt:lpstr>
      <vt:lpstr>Τι είναι το H.264; (2 από 2)</vt:lpstr>
      <vt:lpstr>Δικτυακή υποστήριξη</vt:lpstr>
      <vt:lpstr>Δικτυακή υποστήριξη (1 από 5)</vt:lpstr>
      <vt:lpstr>Δικτυακή υποστήριξη (2 από 5)</vt:lpstr>
      <vt:lpstr>Δικτυακή υποστήριξη (3 από 5)</vt:lpstr>
      <vt:lpstr>Δικτυακή υποστήριξη (4 από 5)</vt:lpstr>
      <vt:lpstr>Δικτυακή υποστήριξη (5 από 5)</vt:lpstr>
      <vt:lpstr>Κωδικοποίηση βίντεο</vt:lpstr>
      <vt:lpstr>Τμήματα (1 από 4)</vt:lpstr>
      <vt:lpstr>Τμήματα (2 από 4)</vt:lpstr>
      <vt:lpstr>Τμήματα (3 από 4)</vt:lpstr>
      <vt:lpstr>Τμήματα (4 από 4)</vt:lpstr>
      <vt:lpstr>Ενδοπλαισιακή (1 από 3)</vt:lpstr>
      <vt:lpstr>Ενδοπλαισιακή (2 από 3)</vt:lpstr>
      <vt:lpstr>Ενδοπλαισιακή (3 από 3)</vt:lpstr>
      <vt:lpstr>Διαπλαισιακή (1 από 5)</vt:lpstr>
      <vt:lpstr>Διαπλαισιακή (2 από 5)</vt:lpstr>
      <vt:lpstr>Διαπλαισιακή (3 από 5)</vt:lpstr>
      <vt:lpstr>Διαπλαισιακή (4 από 5)</vt:lpstr>
      <vt:lpstr>Διαπλαισιακή (5 από 5)</vt:lpstr>
      <vt:lpstr>Μετασχηματισμός (1 από 2)</vt:lpstr>
      <vt:lpstr>Μετασχηματισμός (2 από 2)</vt:lpstr>
      <vt:lpstr>Κβαντοποίηση</vt:lpstr>
      <vt:lpstr>Κωδικοποίηση εντροπίας</vt:lpstr>
      <vt:lpstr>Φίλτρο deblocking</vt:lpstr>
      <vt:lpstr>Διεμπλεκόμενο βίντεο</vt:lpstr>
      <vt:lpstr>Προφίλ και επίπεδα</vt:lpstr>
      <vt:lpstr>Σύνολα χαρακτηριστικών (1 από 2)</vt:lpstr>
      <vt:lpstr>Σύνολα χαρακτηριστικών (2 από 2)</vt:lpstr>
      <vt:lpstr>Ανάκαμψη από σφάλματα</vt:lpstr>
      <vt:lpstr>Ανάκαμψη (1 από 4)</vt:lpstr>
      <vt:lpstr>Ανάκαμψη (2 από 4)</vt:lpstr>
      <vt:lpstr>Ανάκαμψη (3 από 4)</vt:lpstr>
      <vt:lpstr>Ανάκαμψη (4 από 4)</vt:lpstr>
      <vt:lpstr>Κλιμακώσιμη κωδικοποίηση</vt:lpstr>
      <vt:lpstr>Κλιμάκωση (1 από 5)</vt:lpstr>
      <vt:lpstr>Κλιμάκωση (2 από 5)</vt:lpstr>
      <vt:lpstr>Κλιμάκωση (3 από 5)</vt:lpstr>
      <vt:lpstr>Κλιμάκωση (4 από 5)</vt:lpstr>
      <vt:lpstr>Κλιμάκωση (5 από 5)</vt:lpstr>
      <vt:lpstr>Τέλος Ενότητας #14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Κωδικοποίηση βίντεο: H.264</dc:title>
  <dc:subject>Κινητά και Διάχυτα Συστήματα</dc:subject>
  <dc:creator>Γεώργιος Ξυλωμένος</dc:creator>
  <cp:keywords>Κωδικοποίηση H.264; AVC; SVC</cp:keywords>
  <cp:lastModifiedBy>George Xylomenos</cp:lastModifiedBy>
  <cp:revision>321</cp:revision>
  <cp:lastPrinted>2014-02-16T13:16:25Z</cp:lastPrinted>
  <dcterms:created xsi:type="dcterms:W3CDTF">2012-09-06T09:03:05Z</dcterms:created>
  <dcterms:modified xsi:type="dcterms:W3CDTF">2015-03-30T15:57:41Z</dcterms:modified>
</cp:coreProperties>
</file>