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3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4.bin" ContentType="application/vnd.openxmlformats-officedocument.oleObject"/>
  <Override PartName="/ppt/notesSlides/notesSlide22.xml" ContentType="application/vnd.openxmlformats-officedocument.presentationml.notesSlide+xml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8" r:id="rId14"/>
    <p:sldId id="269" r:id="rId15"/>
    <p:sldId id="267" r:id="rId16"/>
    <p:sldId id="270" r:id="rId17"/>
    <p:sldId id="271" r:id="rId18"/>
    <p:sldId id="279" r:id="rId19"/>
    <p:sldId id="272" r:id="rId20"/>
    <p:sldId id="273" r:id="rId21"/>
    <p:sldId id="275" r:id="rId22"/>
    <p:sldId id="277" r:id="rId23"/>
  </p:sldIdLst>
  <p:sldSz cx="9144000" cy="6858000" type="letter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148" d="100"/>
          <a:sy n="148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258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fld id="{89B82F9E-FC77-4598-B0E1-C6F56E42B2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2150"/>
            <a:ext cx="4603750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877556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871FE-5BC2-46FD-B7DB-F9BE9A189250}" type="slidenum">
              <a:rPr lang="en-US"/>
              <a:pPr/>
              <a:t>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89028-8CC3-4967-8D81-0D0F4E8BD4EF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F53E2-58FF-47F5-B7AA-6A8D8A81FC31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0F768-AB4F-4E1F-8423-61FD473F64DC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C88BF-D8F2-4C48-88AE-5112D91AD011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0E872-EAE3-43B5-B872-9D1FF7D0D39A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B3C29-CCF2-4047-B6C4-C099641CB1AB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F78A9-A599-4B5C-BDEB-D1A7B0A157A7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4AAFE-B59F-4A6A-8DF9-536024200EAD}" type="slidenum">
              <a:rPr lang="en-US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CB38A-A3F6-4B1C-A7B4-A9AF6AF76045}" type="slidenum">
              <a:rPr lang="en-US"/>
              <a:pPr/>
              <a:t>18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4D208-0706-4122-946F-83A9CE987D33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0437A-6770-4DCF-9CE2-03FAF69F0FEF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46EAD-3214-4872-B4A3-4ADD36C52C8F}" type="slidenum">
              <a:rPr lang="en-US"/>
              <a:pPr/>
              <a:t>20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AB33B-2605-4D50-9381-293841E7B758}" type="slidenum">
              <a:rPr lang="en-US"/>
              <a:pPr/>
              <a:t>21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36A98-D032-49B7-A8BC-B1D2CA20AEB0}" type="slidenum">
              <a:rPr lang="en-US"/>
              <a:pPr/>
              <a:t>22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8146D-8A11-4E6C-BD57-5AEE637EFF5A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9154D-9CA3-45AF-8108-B08201DDB201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3FE0C-BB3B-46FE-93C9-766139A164DE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5A71A-42EC-48C3-9C1C-04D5B58B2D16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CA35B-59F7-40E6-9F28-ECB56DCBFAD7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30619-76CC-4933-A935-E869FA051EE6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C1714-994C-4B77-9C01-8C536E3421A2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41FD3F62-CFD2-4B88-82F7-AB8AE847666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F2D2E414-65D2-40AB-A5E9-703A675273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7746B372-9B27-41ED-8AAD-E800A92290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E1386538-8A55-46FC-8F69-05D7AF4EC4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3FE93F59-E4D7-4D86-BDBA-C5EA9D83E9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E8FAD8F8-26EA-4A45-8452-BB7D27BC3C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D4CD2C99-CB4C-4EA8-8F7E-B3FE2CCFC6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32AB4762-DA21-49B8-8B59-7B4A7FFEB6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2EBF62EF-E551-4A88-AA3B-F2DE9772CA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256AE22D-3A11-4723-A31F-2D4E5AE8A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11.</a:t>
            </a:r>
            <a:fld id="{7D8AD61A-23A3-43DC-99C7-7F44CEBCE0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11.</a:t>
            </a:r>
            <a:fld id="{5D53BC91-E9AF-45CB-8776-F47190A1203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2BEC415E-63C1-41F3-AFEE-F928C2CB394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Binomial Trees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3858CE74-8BBE-46C7-87A2-E8853D73813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413" y="2028825"/>
            <a:ext cx="10469562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Substituting for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 we obtain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              ƒ = [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 sz="2800">
                <a:latin typeface="Times New Roman" pitchFamily="18" charset="0"/>
              </a:rPr>
              <a:t>ƒ</a:t>
            </a:r>
            <a:r>
              <a:rPr lang="en-US" sz="2800" i="1" baseline="-25000">
                <a:latin typeface="Times New Roman" pitchFamily="18" charset="0"/>
              </a:rPr>
              <a:t>u</a:t>
            </a:r>
            <a:r>
              <a:rPr lang="en-US" sz="2800">
                <a:latin typeface="Times New Roman" pitchFamily="18" charset="0"/>
              </a:rPr>
              <a:t> + (1 –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 sz="2800">
                <a:latin typeface="Times New Roman" pitchFamily="18" charset="0"/>
              </a:rPr>
              <a:t>)ƒ</a:t>
            </a:r>
            <a:r>
              <a:rPr lang="en-US" sz="2800" i="1" baseline="-25000">
                <a:latin typeface="Times New Roman" pitchFamily="18" charset="0"/>
              </a:rPr>
              <a:t>d</a:t>
            </a:r>
            <a:r>
              <a:rPr lang="en-US" sz="2800">
                <a:latin typeface="Times New Roman" pitchFamily="18" charset="0"/>
              </a:rPr>
              <a:t> ]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baseline="30000">
                <a:latin typeface="Times New Roman" pitchFamily="18" charset="0"/>
              </a:rPr>
              <a:t>–</a:t>
            </a:r>
            <a:r>
              <a:rPr lang="en-US" sz="2800" i="1" baseline="30000">
                <a:latin typeface="Times New Roman" pitchFamily="18" charset="0"/>
              </a:rPr>
              <a:t>rT</a:t>
            </a:r>
            <a:r>
              <a:rPr lang="en-US" sz="2800"/>
              <a:t>	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where   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743200" y="4419600"/>
          <a:ext cx="2362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4" imgW="736560" imgH="419040" progId="Equation.2">
                  <p:embed/>
                </p:oleObj>
              </mc:Choice>
              <mc:Fallback>
                <p:oleObj name="Equation" r:id="rId4" imgW="736560" imgH="419040" progId="Equation.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19600"/>
                        <a:ext cx="2362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3F83E4D3-63FD-4AE1-AAD8-253EFF9F2F7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875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i="1"/>
              <a:t>p</a:t>
            </a:r>
            <a:r>
              <a:rPr lang="en-US"/>
              <a:t> as a Probability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8288"/>
            <a:ext cx="7772400" cy="3667125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It is natural to interpret </a:t>
            </a:r>
            <a:r>
              <a:rPr lang="en-US" sz="2400" i="1">
                <a:latin typeface="Times New Roman" pitchFamily="18" charset="0"/>
              </a:rPr>
              <a:t>p</a:t>
            </a:r>
            <a:r>
              <a:rPr lang="en-US" sz="2400"/>
              <a:t> and 1-</a:t>
            </a:r>
            <a:r>
              <a:rPr lang="en-US" sz="2400" i="1">
                <a:latin typeface="Times New Roman" pitchFamily="18" charset="0"/>
              </a:rPr>
              <a:t>p</a:t>
            </a:r>
            <a:r>
              <a:rPr lang="en-US" sz="2400"/>
              <a:t> as probabilities of up and down movements</a:t>
            </a:r>
            <a:r>
              <a:rPr lang="en-US" sz="2400">
                <a:latin typeface="Times New Roman" pitchFamily="18" charset="0"/>
              </a:rPr>
              <a:t>	</a:t>
            </a:r>
          </a:p>
          <a:p>
            <a:r>
              <a:rPr lang="en-US" sz="2400"/>
              <a:t>The value of a derivative is then its expected payoff in a risk-neutral world discounted at the risk-free rate</a:t>
            </a:r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3402013" y="3716338"/>
            <a:ext cx="3086100" cy="2514600"/>
            <a:chOff x="2143" y="2341"/>
            <a:chExt cx="1944" cy="1584"/>
          </a:xfrm>
        </p:grpSpPr>
        <p:sp>
          <p:nvSpPr>
            <p:cNvPr id="24580" name="Line 4"/>
            <p:cNvSpPr>
              <a:spLocks noChangeShapeType="1"/>
            </p:cNvSpPr>
            <p:nvPr/>
          </p:nvSpPr>
          <p:spPr bwMode="auto">
            <a:xfrm flipV="1">
              <a:off x="2393" y="2668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2393" y="3128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3631" y="2341"/>
              <a:ext cx="4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CA" sz="3200" baseline="-25000">
                  <a:latin typeface="Times New Roman" pitchFamily="18" charset="0"/>
                </a:rPr>
                <a:t>0</a:t>
              </a:r>
              <a:r>
                <a:rPr lang="en-US" sz="3200" i="1">
                  <a:latin typeface="Times New Roman" pitchFamily="18" charset="0"/>
                </a:rPr>
                <a:t>u</a:t>
              </a:r>
              <a:endParaRPr lang="en-US" sz="3200"/>
            </a:p>
            <a:p>
              <a:pPr eaLnBrk="0" hangingPunct="0"/>
              <a:r>
                <a:rPr lang="en-US" sz="3200"/>
                <a:t> </a:t>
              </a:r>
              <a:r>
                <a:rPr lang="en-US" sz="3200">
                  <a:latin typeface="Times New Roman" pitchFamily="18" charset="0"/>
                </a:rPr>
                <a:t>ƒ</a:t>
              </a:r>
              <a:r>
                <a:rPr lang="en-US" sz="3200" i="1" baseline="-2500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631" y="3253"/>
              <a:ext cx="4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CA" sz="3200" baseline="-25000">
                  <a:latin typeface="Times New Roman" pitchFamily="18" charset="0"/>
                </a:rPr>
                <a:t>0</a:t>
              </a:r>
              <a:r>
                <a:rPr lang="en-US" sz="3200" i="1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en-US" sz="3200"/>
                <a:t> </a:t>
              </a:r>
              <a:r>
                <a:rPr lang="en-US" sz="3200">
                  <a:latin typeface="Times New Roman" pitchFamily="18" charset="0"/>
                </a:rPr>
                <a:t>ƒ</a:t>
              </a:r>
              <a:r>
                <a:rPr lang="en-US" sz="3200" i="1" baseline="-250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143" y="2821"/>
              <a:ext cx="32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CA" sz="3200" baseline="-25000">
                  <a:latin typeface="Times New Roman" pitchFamily="18" charset="0"/>
                </a:rPr>
                <a:t>0</a:t>
              </a:r>
              <a:endParaRPr lang="en-US" sz="3200"/>
            </a:p>
            <a:p>
              <a:pPr eaLnBrk="0" hangingPunct="0"/>
              <a:r>
                <a:rPr lang="en-US" sz="3200">
                  <a:latin typeface="Times New Roman" pitchFamily="18" charset="0"/>
                </a:rPr>
                <a:t>ƒ</a:t>
              </a:r>
            </a:p>
          </p:txBody>
        </p:sp>
      </p:grpSp>
      <p:sp>
        <p:nvSpPr>
          <p:cNvPr id="24586" name="Rectangle 10"/>
          <p:cNvSpPr>
            <a:spLocks noChangeArrowheads="1"/>
          </p:cNvSpPr>
          <p:nvPr/>
        </p:nvSpPr>
        <p:spPr bwMode="auto">
          <a:xfrm rot="20400000">
            <a:off x="4519613" y="406241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 i="1">
                <a:latin typeface="Times New Roman" pitchFamily="18" charset="0"/>
              </a:rPr>
              <a:t>p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 rot="1140000">
            <a:off x="3887788" y="5408613"/>
            <a:ext cx="1427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/>
              <a:t>(1</a:t>
            </a:r>
            <a:r>
              <a:rPr lang="en-US" sz="3200">
                <a:latin typeface="Symbol" pitchFamily="18" charset="2"/>
              </a:rPr>
              <a:t> </a:t>
            </a:r>
            <a:r>
              <a:rPr lang="en-US" sz="3200"/>
              <a:t>– </a:t>
            </a:r>
            <a:r>
              <a:rPr lang="en-US" sz="3200" i="1">
                <a:latin typeface="Times New Roman" pitchFamily="18" charset="0"/>
              </a:rPr>
              <a:t>p</a:t>
            </a:r>
            <a:r>
              <a:rPr lang="en-US" sz="3200">
                <a:latin typeface="Times New Roman" pitchFamily="18" charset="0"/>
              </a:rPr>
              <a:t> 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33ACF7EF-A863-439A-A9C8-8CB5D52F0C1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Risk-neutral Valuation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When the probability of an up and down movements are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 sz="2800"/>
              <a:t> and 1-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 sz="2800"/>
              <a:t> the expected stock price at time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 is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rT</a:t>
            </a:r>
          </a:p>
          <a:p>
            <a:pPr>
              <a:lnSpc>
                <a:spcPct val="90000"/>
              </a:lnSpc>
            </a:pPr>
            <a:r>
              <a:rPr lang="en-US" sz="2800"/>
              <a:t>This shows that the stock price earns the risk-free rate</a:t>
            </a:r>
          </a:p>
          <a:p>
            <a:pPr>
              <a:lnSpc>
                <a:spcPct val="90000"/>
              </a:lnSpc>
            </a:pPr>
            <a:r>
              <a:rPr lang="en-US" sz="2800"/>
              <a:t>Binomial trees illustrate the general result that to value a derivative we can assume that the expected return on the underlying asset is the risk-free rate and discount at the risk-free rate</a:t>
            </a:r>
          </a:p>
          <a:p>
            <a:pPr>
              <a:lnSpc>
                <a:spcPct val="90000"/>
              </a:lnSpc>
            </a:pPr>
            <a:r>
              <a:rPr lang="en-US" sz="2800"/>
              <a:t>This is known as using risk-neutral valuation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F0E5D180-1A69-49F1-A42E-C2FCFA7046A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Original Example Revisited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6538913" cy="388937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																		</a:t>
            </a:r>
          </a:p>
          <a:p>
            <a:pPr>
              <a:lnSpc>
                <a:spcPct val="90000"/>
              </a:lnSpc>
            </a:pPr>
            <a:endParaRPr lang="en-CA" sz="2000"/>
          </a:p>
          <a:p>
            <a:pPr>
              <a:lnSpc>
                <a:spcPct val="90000"/>
              </a:lnSpc>
            </a:pPr>
            <a:r>
              <a:rPr lang="en-US" sz="2000"/>
              <a:t>Since </a:t>
            </a:r>
            <a:r>
              <a:rPr lang="en-US" sz="2000" i="1"/>
              <a:t>p</a:t>
            </a:r>
            <a:r>
              <a:rPr lang="en-US" sz="2000"/>
              <a:t> is </a:t>
            </a:r>
            <a:r>
              <a:rPr lang="en-CA" sz="2000"/>
              <a:t>the probability that gives a return on the stock equal to the risk-free rate. We can find it from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CA" sz="2000"/>
              <a:t>	</a:t>
            </a:r>
            <a:r>
              <a:rPr lang="en-US" sz="2000"/>
              <a:t>20</a:t>
            </a:r>
            <a:r>
              <a:rPr lang="en-US" sz="2000" i="1">
                <a:latin typeface="Times New Roman" pitchFamily="18" charset="0"/>
              </a:rPr>
              <a:t>e</a:t>
            </a:r>
            <a:r>
              <a:rPr lang="en-US" sz="2000" baseline="30000"/>
              <a:t>0.12 </a:t>
            </a:r>
            <a:r>
              <a:rPr lang="en-US" sz="2000" baseline="30000">
                <a:latin typeface="Symbol" pitchFamily="18" charset="2"/>
              </a:rPr>
              <a:t>´</a:t>
            </a:r>
            <a:r>
              <a:rPr lang="en-US" sz="2000" baseline="30000"/>
              <a:t>0.25 </a:t>
            </a:r>
            <a:r>
              <a:rPr lang="en-US" sz="2000"/>
              <a:t>= </a:t>
            </a:r>
            <a:r>
              <a:rPr lang="en-US" sz="2000">
                <a:latin typeface="Times New Roman" pitchFamily="18" charset="0"/>
              </a:rPr>
              <a:t>22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2000">
                <a:latin typeface="Times New Roman" pitchFamily="18" charset="0"/>
              </a:rPr>
              <a:t> + 18(1 –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2000">
                <a:latin typeface="Times New Roman" pitchFamily="18" charset="0"/>
              </a:rPr>
              <a:t> )</a:t>
            </a:r>
            <a:endParaRPr lang="en-CA" sz="2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CA" sz="2000">
                <a:latin typeface="Times New Roman" pitchFamily="18" charset="0"/>
              </a:rPr>
              <a:t>	</a:t>
            </a:r>
            <a:r>
              <a:rPr lang="en-CA" sz="2000"/>
              <a:t>which gives</a:t>
            </a:r>
            <a:r>
              <a:rPr lang="en-CA" sz="2000">
                <a:latin typeface="Times New Roman" pitchFamily="18" charset="0"/>
              </a:rPr>
              <a:t>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2000"/>
              <a:t> = 0.6523</a:t>
            </a:r>
          </a:p>
          <a:p>
            <a:pPr>
              <a:lnSpc>
                <a:spcPct val="90000"/>
              </a:lnSpc>
            </a:pPr>
            <a:r>
              <a:rPr lang="en-US" sz="2000"/>
              <a:t>Alternatively, we can use the formula</a:t>
            </a:r>
          </a:p>
        </p:txBody>
      </p:sp>
      <p:graphicFrame>
        <p:nvGraphicFramePr>
          <p:cNvPr id="66560" name="Object 0"/>
          <p:cNvGraphicFramePr>
            <a:graphicFrameLocks/>
          </p:cNvGraphicFramePr>
          <p:nvPr/>
        </p:nvGraphicFramePr>
        <p:xfrm>
          <a:off x="2057400" y="5105400"/>
          <a:ext cx="464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2" name="Equation" r:id="rId4" imgW="2311200" imgH="419040" progId="Equation.3">
                  <p:embed/>
                </p:oleObj>
              </mc:Choice>
              <mc:Fallback>
                <p:oleObj name="Equation" r:id="rId4" imgW="2311200" imgH="419040" progId="Equation.3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4648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3962400" y="1676400"/>
            <a:ext cx="2005013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959225" y="2384425"/>
            <a:ext cx="2005013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924550" y="1225550"/>
            <a:ext cx="127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CA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/>
              <a:t> = 22</a:t>
            </a:r>
            <a:endParaRPr lang="en-US" sz="2400" i="1"/>
          </a:p>
          <a:p>
            <a:pPr eaLnBrk="0" hangingPunct="0"/>
            <a:r>
              <a:rPr lang="en-US" sz="2400"/>
              <a:t>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u</a:t>
            </a:r>
            <a:r>
              <a:rPr lang="en-US" sz="2400"/>
              <a:t> = 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029325" y="2571750"/>
            <a:ext cx="1685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CA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d</a:t>
            </a:r>
            <a:r>
              <a:rPr lang="en-US" sz="2400"/>
              <a:t> = 18</a:t>
            </a:r>
            <a:endParaRPr lang="en-US" sz="2400" i="1"/>
          </a:p>
          <a:p>
            <a:pPr eaLnBrk="0" hangingPunct="0"/>
            <a:r>
              <a:rPr lang="en-US" sz="2400"/>
              <a:t>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d</a:t>
            </a:r>
            <a:r>
              <a:rPr lang="en-US" sz="2400"/>
              <a:t> = 0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562350" y="1987550"/>
            <a:ext cx="43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CA" sz="2400" baseline="-25000">
                <a:latin typeface="Times New Roman" pitchFamily="18" charset="0"/>
              </a:rPr>
              <a:t>0</a:t>
            </a:r>
            <a:endParaRPr lang="en-US" sz="2400"/>
          </a:p>
          <a:p>
            <a:pPr eaLnBrk="0" hangingPunct="0"/>
            <a:r>
              <a:rPr lang="en-US" sz="2400"/>
              <a:t> </a:t>
            </a:r>
            <a:r>
              <a:rPr lang="en-US" sz="2400">
                <a:latin typeface="Times New Roman" pitchFamily="18" charset="0"/>
              </a:rPr>
              <a:t>ƒ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 rot="20400000">
            <a:off x="4706938" y="1571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i="1">
                <a:latin typeface="Times New Roman" pitchFamily="18" charset="0"/>
              </a:rPr>
              <a:t>p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 rot="1140000">
            <a:off x="4248150" y="2803525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(1</a:t>
            </a:r>
            <a:r>
              <a:rPr lang="en-US" sz="2400">
                <a:latin typeface="Symbol" pitchFamily="18" charset="2"/>
              </a:rPr>
              <a:t> </a:t>
            </a:r>
            <a:r>
              <a:rPr lang="en-US" sz="2400"/>
              <a:t>– </a:t>
            </a:r>
            <a:r>
              <a:rPr lang="en-US" sz="2400" i="1">
                <a:latin typeface="Times New Roman" pitchFamily="18" charset="0"/>
              </a:rPr>
              <a:t>p</a:t>
            </a:r>
            <a:r>
              <a:rPr lang="en-US" sz="2400"/>
              <a:t> 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2278641F-3B0E-4138-A179-C6EF8C80880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the Option Using Risk-Neutral Valuation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19263"/>
            <a:ext cx="6778625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																				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The value of the option is 		</a:t>
            </a:r>
          </a:p>
          <a:p>
            <a:pPr>
              <a:buFont typeface="Wingdings" pitchFamily="2" charset="2"/>
              <a:buNone/>
            </a:pP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baseline="30000"/>
              <a:t>–0.12</a:t>
            </a:r>
            <a:r>
              <a:rPr lang="en-US" sz="2800" baseline="30000">
                <a:latin typeface="Symbol" pitchFamily="18" charset="2"/>
              </a:rPr>
              <a:t>´</a:t>
            </a:r>
            <a:r>
              <a:rPr lang="en-US" sz="2800" baseline="30000"/>
              <a:t>0.25 </a:t>
            </a:r>
            <a:r>
              <a:rPr lang="en-CA" sz="2800"/>
              <a:t>(</a:t>
            </a:r>
            <a:r>
              <a:rPr lang="en-US" sz="2800"/>
              <a:t>0.6523</a:t>
            </a:r>
            <a:r>
              <a:rPr lang="en-US" sz="2800">
                <a:latin typeface="Symbol" pitchFamily="18" charset="2"/>
              </a:rPr>
              <a:t>´</a:t>
            </a:r>
            <a:r>
              <a:rPr lang="en-US" sz="2800"/>
              <a:t>1 + 0.3477</a:t>
            </a:r>
            <a:r>
              <a:rPr lang="en-US" sz="2800">
                <a:latin typeface="Symbol" pitchFamily="18" charset="2"/>
              </a:rPr>
              <a:t>´</a:t>
            </a:r>
            <a:r>
              <a:rPr lang="en-US" sz="2800"/>
              <a:t>0</a:t>
            </a:r>
            <a:r>
              <a:rPr lang="en-CA" sz="2800"/>
              <a:t>)</a:t>
            </a:r>
            <a:r>
              <a:rPr lang="en-US" sz="280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= 0.633</a:t>
            </a:r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3505200" y="1920875"/>
            <a:ext cx="3638550" cy="2270125"/>
            <a:chOff x="2208" y="1210"/>
            <a:chExt cx="2292" cy="1430"/>
          </a:xfrm>
        </p:grpSpPr>
        <p:sp>
          <p:nvSpPr>
            <p:cNvPr id="30724" name="Line 4"/>
            <p:cNvSpPr>
              <a:spLocks noChangeShapeType="1"/>
            </p:cNvSpPr>
            <p:nvPr/>
          </p:nvSpPr>
          <p:spPr bwMode="auto">
            <a:xfrm flipV="1">
              <a:off x="2458" y="1480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2458" y="1940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696" y="1210"/>
              <a:ext cx="8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CA" sz="2400" baseline="-25000">
                  <a:latin typeface="Times New Roman" pitchFamily="18" charset="0"/>
                </a:rPr>
                <a:t>0</a:t>
              </a:r>
              <a:r>
                <a:rPr lang="en-US" sz="2400" i="1">
                  <a:latin typeface="Times New Roman" pitchFamily="18" charset="0"/>
                </a:rPr>
                <a:t>u</a:t>
              </a:r>
              <a:r>
                <a:rPr lang="en-US" sz="2400"/>
                <a:t> = 22</a:t>
              </a:r>
              <a:endParaRPr lang="en-US" sz="2400" i="1"/>
            </a:p>
            <a:p>
              <a:pPr eaLnBrk="0" hangingPunct="0"/>
              <a:r>
                <a:rPr lang="en-US" sz="2400"/>
                <a:t> </a:t>
              </a:r>
              <a:r>
                <a:rPr lang="en-US" sz="2400">
                  <a:latin typeface="Times New Roman" pitchFamily="18" charset="0"/>
                </a:rPr>
                <a:t>ƒ</a:t>
              </a:r>
              <a:r>
                <a:rPr lang="en-US" sz="2400" i="1" baseline="-25000">
                  <a:latin typeface="Times New Roman" pitchFamily="18" charset="0"/>
                </a:rPr>
                <a:t>u</a:t>
              </a:r>
              <a:r>
                <a:rPr lang="en-US" sz="2400"/>
                <a:t> = 1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3696" y="2122"/>
              <a:ext cx="80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CA" sz="2400" baseline="-25000">
                  <a:latin typeface="Times New Roman" pitchFamily="18" charset="0"/>
                </a:rPr>
                <a:t>0</a:t>
              </a:r>
              <a:r>
                <a:rPr lang="en-US" sz="2400" i="1">
                  <a:latin typeface="Times New Roman" pitchFamily="18" charset="0"/>
                </a:rPr>
                <a:t>d</a:t>
              </a:r>
              <a:r>
                <a:rPr lang="en-US" sz="2400"/>
                <a:t> = 18</a:t>
              </a:r>
              <a:endParaRPr lang="en-US" sz="2400" i="1"/>
            </a:p>
            <a:p>
              <a:pPr eaLnBrk="0" hangingPunct="0"/>
              <a:r>
                <a:rPr lang="en-US" sz="2400"/>
                <a:t> </a:t>
              </a:r>
              <a:r>
                <a:rPr lang="en-US" sz="2400">
                  <a:latin typeface="Times New Roman" pitchFamily="18" charset="0"/>
                </a:rPr>
                <a:t>ƒ</a:t>
              </a:r>
              <a:r>
                <a:rPr lang="en-US" sz="2400" i="1" baseline="-25000">
                  <a:latin typeface="Times New Roman" pitchFamily="18" charset="0"/>
                </a:rPr>
                <a:t>d</a:t>
              </a:r>
              <a:r>
                <a:rPr lang="en-US" sz="2400"/>
                <a:t> = 0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2208" y="1690"/>
              <a:ext cx="27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CA" sz="2400" baseline="-25000">
                  <a:latin typeface="Times New Roman" pitchFamily="18" charset="0"/>
                </a:rPr>
                <a:t>0</a:t>
              </a:r>
              <a:endParaRPr lang="en-US" sz="2400"/>
            </a:p>
            <a:p>
              <a:pPr eaLnBrk="0" hangingPunct="0"/>
              <a:r>
                <a:rPr lang="en-US" sz="2400">
                  <a:latin typeface="Times New Roman" pitchFamily="18" charset="0"/>
                </a:rPr>
                <a:t>ƒ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rot="20400000">
              <a:off x="2438" y="1451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0.6523</a:t>
              </a: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rot="1140000">
              <a:off x="2440" y="2219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0.3477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07CCDA25-EB0D-4F6B-9CBF-366041E82B2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Irrelevance of Stock’s Expected Return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719263"/>
            <a:ext cx="8169275" cy="4411662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buFont typeface="Wingdings" pitchFamily="2" charset="2"/>
              <a:buNone/>
            </a:pPr>
            <a:endParaRPr lang="en-US" sz="2800"/>
          </a:p>
          <a:p>
            <a:pPr marL="609600" indent="-609600"/>
            <a:r>
              <a:rPr lang="en-US" sz="2800"/>
              <a:t>When we are valuing an option in terms of the the price of the underlying asset, the probability of up and down movements in the real world are irrelevant</a:t>
            </a:r>
          </a:p>
          <a:p>
            <a:pPr marL="609600" indent="-609600"/>
            <a:r>
              <a:rPr lang="en-US" sz="2800"/>
              <a:t>This is an example of a more general result stating that the expected return on the underlying asset in the real world is irrelevant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0DBA450C-53FE-437A-8757-0B327C7A33B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 Two-Step Example</a:t>
            </a:r>
            <a:br>
              <a:rPr lang="en-US"/>
            </a:br>
            <a:r>
              <a:rPr lang="en-US" sz="2200"/>
              <a:t>Figure 11.3, page 246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0" y="1100138"/>
            <a:ext cx="5494338" cy="49958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																											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Each time step is 3 months</a:t>
            </a:r>
          </a:p>
          <a:p>
            <a:r>
              <a:rPr lang="en-US"/>
              <a:t>K=21, r=12%</a:t>
            </a:r>
          </a:p>
        </p:txBody>
      </p: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2262188" y="1149350"/>
            <a:ext cx="5324475" cy="3408363"/>
            <a:chOff x="1425" y="724"/>
            <a:chExt cx="3354" cy="2147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425" y="1625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20</a:t>
              </a:r>
            </a:p>
          </p:txBody>
        </p:sp>
        <p:grpSp>
          <p:nvGrpSpPr>
            <p:cNvPr id="32782" name="Group 14"/>
            <p:cNvGrpSpPr>
              <a:grpSpLocks/>
            </p:cNvGrpSpPr>
            <p:nvPr/>
          </p:nvGrpSpPr>
          <p:grpSpPr bwMode="auto">
            <a:xfrm>
              <a:off x="1735" y="881"/>
              <a:ext cx="2507" cy="1820"/>
              <a:chOff x="1735" y="881"/>
              <a:chExt cx="2507" cy="1820"/>
            </a:xfrm>
          </p:grpSpPr>
          <p:grpSp>
            <p:nvGrpSpPr>
              <p:cNvPr id="32775" name="Group 7"/>
              <p:cNvGrpSpPr>
                <a:grpSpLocks/>
              </p:cNvGrpSpPr>
              <p:nvPr/>
            </p:nvGrpSpPr>
            <p:grpSpPr bwMode="auto">
              <a:xfrm>
                <a:off x="1735" y="1331"/>
                <a:ext cx="1263" cy="920"/>
                <a:chOff x="1735" y="1331"/>
                <a:chExt cx="1263" cy="920"/>
              </a:xfrm>
            </p:grpSpPr>
            <p:sp>
              <p:nvSpPr>
                <p:cNvPr id="3277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735" y="133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774" name="Line 6"/>
                <p:cNvSpPr>
                  <a:spLocks noChangeShapeType="1"/>
                </p:cNvSpPr>
                <p:nvPr/>
              </p:nvSpPr>
              <p:spPr bwMode="auto">
                <a:xfrm>
                  <a:off x="1735" y="179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32778" name="Group 10"/>
              <p:cNvGrpSpPr>
                <a:grpSpLocks/>
              </p:cNvGrpSpPr>
              <p:nvPr/>
            </p:nvGrpSpPr>
            <p:grpSpPr bwMode="auto">
              <a:xfrm>
                <a:off x="2979" y="881"/>
                <a:ext cx="1263" cy="920"/>
                <a:chOff x="2979" y="881"/>
                <a:chExt cx="1263" cy="920"/>
              </a:xfrm>
            </p:grpSpPr>
            <p:sp>
              <p:nvSpPr>
                <p:cNvPr id="3277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979" y="88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777" name="Line 9"/>
                <p:cNvSpPr>
                  <a:spLocks noChangeShapeType="1"/>
                </p:cNvSpPr>
                <p:nvPr/>
              </p:nvSpPr>
              <p:spPr bwMode="auto">
                <a:xfrm>
                  <a:off x="2979" y="134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32781" name="Group 13"/>
              <p:cNvGrpSpPr>
                <a:grpSpLocks/>
              </p:cNvGrpSpPr>
              <p:nvPr/>
            </p:nvGrpSpPr>
            <p:grpSpPr bwMode="auto">
              <a:xfrm>
                <a:off x="2973" y="1781"/>
                <a:ext cx="1263" cy="920"/>
                <a:chOff x="2973" y="1781"/>
                <a:chExt cx="1263" cy="920"/>
              </a:xfrm>
            </p:grpSpPr>
            <p:sp>
              <p:nvSpPr>
                <p:cNvPr id="3277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973" y="178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780" name="Line 12"/>
                <p:cNvSpPr>
                  <a:spLocks noChangeShapeType="1"/>
                </p:cNvSpPr>
                <p:nvPr/>
              </p:nvSpPr>
              <p:spPr bwMode="auto">
                <a:xfrm>
                  <a:off x="2973" y="224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2716" y="1039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22</a:t>
              </a:r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2725" y="2227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18</a:t>
              </a: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4165" y="724"/>
              <a:ext cx="6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24.2</a:t>
              </a:r>
            </a:p>
          </p:txBody>
        </p:sp>
        <p:sp>
          <p:nvSpPr>
            <p:cNvPr id="32786" name="Rectangle 18"/>
            <p:cNvSpPr>
              <a:spLocks noChangeArrowheads="1"/>
            </p:cNvSpPr>
            <p:nvPr/>
          </p:nvSpPr>
          <p:spPr bwMode="auto">
            <a:xfrm>
              <a:off x="4165" y="1615"/>
              <a:ext cx="6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19.8</a:t>
              </a:r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4165" y="2506"/>
              <a:ext cx="6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/>
                <a:t>16.2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5043F371-CE3E-4234-906F-0F823F48926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a Call Option</a:t>
            </a:r>
            <a:br>
              <a:rPr lang="en-US"/>
            </a:br>
            <a:r>
              <a:rPr lang="en-US" sz="2200"/>
              <a:t>Figure 11.4, page 247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1863"/>
            <a:ext cx="7548563" cy="50593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																																						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Value at node B 							= 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 baseline="30000"/>
              <a:t>–0.12</a:t>
            </a:r>
            <a:r>
              <a:rPr lang="en-US" sz="2400" baseline="30000">
                <a:latin typeface="Symbol" pitchFamily="18" charset="2"/>
              </a:rPr>
              <a:t>´</a:t>
            </a:r>
            <a:r>
              <a:rPr lang="en-US" sz="2400" baseline="30000"/>
              <a:t>0.25</a:t>
            </a:r>
            <a:r>
              <a:rPr lang="en-US" sz="2400"/>
              <a:t>(0.6523</a:t>
            </a:r>
            <a:r>
              <a:rPr lang="en-US" sz="2400">
                <a:latin typeface="Symbol" pitchFamily="18" charset="2"/>
              </a:rPr>
              <a:t>´</a:t>
            </a:r>
            <a:r>
              <a:rPr lang="en-US" sz="2400"/>
              <a:t>3.2 + 0.3477</a:t>
            </a:r>
            <a:r>
              <a:rPr lang="en-US" sz="2400">
                <a:latin typeface="Symbol" pitchFamily="18" charset="2"/>
              </a:rPr>
              <a:t>´</a:t>
            </a:r>
            <a:r>
              <a:rPr lang="en-US" sz="2400"/>
              <a:t>0) = 2.0257</a:t>
            </a:r>
          </a:p>
          <a:p>
            <a:r>
              <a:rPr lang="en-US" sz="2400"/>
              <a:t>Value at node A 							= 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 baseline="30000"/>
              <a:t>–0.12</a:t>
            </a:r>
            <a:r>
              <a:rPr lang="en-US" sz="2400" baseline="30000">
                <a:latin typeface="Symbol" pitchFamily="18" charset="2"/>
              </a:rPr>
              <a:t>´</a:t>
            </a:r>
            <a:r>
              <a:rPr lang="en-US" sz="2400" baseline="30000"/>
              <a:t>0.25</a:t>
            </a:r>
            <a:r>
              <a:rPr lang="en-US" sz="2400"/>
              <a:t>(0.6523</a:t>
            </a:r>
            <a:r>
              <a:rPr lang="en-US" sz="2400">
                <a:latin typeface="Symbol" pitchFamily="18" charset="2"/>
              </a:rPr>
              <a:t>´</a:t>
            </a:r>
            <a:r>
              <a:rPr lang="en-US" sz="2400"/>
              <a:t>2.0257 + 0.3477</a:t>
            </a:r>
            <a:r>
              <a:rPr lang="en-US" sz="2400">
                <a:latin typeface="Symbol" pitchFamily="18" charset="2"/>
              </a:rPr>
              <a:t>´</a:t>
            </a:r>
            <a:r>
              <a:rPr lang="en-US" sz="2400"/>
              <a:t>0)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	=  1.2823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132013" y="2290763"/>
            <a:ext cx="111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20</a:t>
            </a:r>
          </a:p>
          <a:p>
            <a:pPr algn="r" eaLnBrk="0" hangingPunct="0"/>
            <a:r>
              <a:rPr lang="en-US" sz="2400"/>
              <a:t>1.2823</a:t>
            </a:r>
          </a:p>
        </p:txBody>
      </p:sp>
      <p:grpSp>
        <p:nvGrpSpPr>
          <p:cNvPr id="34830" name="Group 14"/>
          <p:cNvGrpSpPr>
            <a:grpSpLocks/>
          </p:cNvGrpSpPr>
          <p:nvPr/>
        </p:nvGrpSpPr>
        <p:grpSpPr bwMode="auto">
          <a:xfrm>
            <a:off x="3044825" y="1590675"/>
            <a:ext cx="3979863" cy="2212975"/>
            <a:chOff x="1934" y="986"/>
            <a:chExt cx="2507" cy="1394"/>
          </a:xfrm>
        </p:grpSpPr>
        <p:grpSp>
          <p:nvGrpSpPr>
            <p:cNvPr id="34823" name="Group 7"/>
            <p:cNvGrpSpPr>
              <a:grpSpLocks/>
            </p:cNvGrpSpPr>
            <p:nvPr/>
          </p:nvGrpSpPr>
          <p:grpSpPr bwMode="auto">
            <a:xfrm>
              <a:off x="1934" y="1331"/>
              <a:ext cx="1263" cy="705"/>
              <a:chOff x="1934" y="1331"/>
              <a:chExt cx="1263" cy="705"/>
            </a:xfrm>
          </p:grpSpPr>
          <p:sp>
            <p:nvSpPr>
              <p:cNvPr id="34821" name="Line 5"/>
              <p:cNvSpPr>
                <a:spLocks noChangeShapeType="1"/>
              </p:cNvSpPr>
              <p:nvPr/>
            </p:nvSpPr>
            <p:spPr bwMode="auto">
              <a:xfrm flipV="1">
                <a:off x="1934" y="1331"/>
                <a:ext cx="1263" cy="3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1934" y="1683"/>
                <a:ext cx="1263" cy="35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34826" name="Group 10"/>
            <p:cNvGrpSpPr>
              <a:grpSpLocks/>
            </p:cNvGrpSpPr>
            <p:nvPr/>
          </p:nvGrpSpPr>
          <p:grpSpPr bwMode="auto">
            <a:xfrm>
              <a:off x="3178" y="986"/>
              <a:ext cx="1263" cy="705"/>
              <a:chOff x="3178" y="986"/>
              <a:chExt cx="1263" cy="705"/>
            </a:xfrm>
          </p:grpSpPr>
          <p:sp>
            <p:nvSpPr>
              <p:cNvPr id="34824" name="Line 8"/>
              <p:cNvSpPr>
                <a:spLocks noChangeShapeType="1"/>
              </p:cNvSpPr>
              <p:nvPr/>
            </p:nvSpPr>
            <p:spPr bwMode="auto">
              <a:xfrm flipV="1">
                <a:off x="3178" y="986"/>
                <a:ext cx="1263" cy="35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825" name="Line 9"/>
              <p:cNvSpPr>
                <a:spLocks noChangeShapeType="1"/>
              </p:cNvSpPr>
              <p:nvPr/>
            </p:nvSpPr>
            <p:spPr bwMode="auto">
              <a:xfrm>
                <a:off x="3178" y="1339"/>
                <a:ext cx="1263" cy="3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34829" name="Group 13"/>
            <p:cNvGrpSpPr>
              <a:grpSpLocks/>
            </p:cNvGrpSpPr>
            <p:nvPr/>
          </p:nvGrpSpPr>
          <p:grpSpPr bwMode="auto">
            <a:xfrm>
              <a:off x="3172" y="1675"/>
              <a:ext cx="1263" cy="705"/>
              <a:chOff x="3172" y="1675"/>
              <a:chExt cx="1263" cy="705"/>
            </a:xfrm>
          </p:grpSpPr>
          <p:sp>
            <p:nvSpPr>
              <p:cNvPr id="34827" name="Line 11"/>
              <p:cNvSpPr>
                <a:spLocks noChangeShapeType="1"/>
              </p:cNvSpPr>
              <p:nvPr/>
            </p:nvSpPr>
            <p:spPr bwMode="auto">
              <a:xfrm flipV="1">
                <a:off x="3172" y="1675"/>
                <a:ext cx="1263" cy="35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828" name="Line 12"/>
              <p:cNvSpPr>
                <a:spLocks noChangeShapeType="1"/>
              </p:cNvSpPr>
              <p:nvPr/>
            </p:nvSpPr>
            <p:spPr bwMode="auto">
              <a:xfrm>
                <a:off x="3172" y="2028"/>
                <a:ext cx="1263" cy="3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729163" y="17145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22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4829175" y="28225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18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846888" y="1143000"/>
            <a:ext cx="77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24.2</a:t>
            </a:r>
          </a:p>
          <a:p>
            <a:pPr algn="r" eaLnBrk="0" hangingPunct="0"/>
            <a:r>
              <a:rPr lang="en-US" sz="2400"/>
              <a:t>3.2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846888" y="2246313"/>
            <a:ext cx="77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19.8</a:t>
            </a:r>
          </a:p>
          <a:p>
            <a:pPr algn="r" eaLnBrk="0" hangingPunct="0"/>
            <a:r>
              <a:rPr lang="en-US" sz="2400"/>
              <a:t>0.0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6846888" y="3384550"/>
            <a:ext cx="77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16.2</a:t>
            </a:r>
          </a:p>
          <a:p>
            <a:pPr algn="r" eaLnBrk="0" hangingPunct="0"/>
            <a:r>
              <a:rPr lang="en-US" sz="2400"/>
              <a:t>0.0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4473575" y="2309813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2.0257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791075" y="3332163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0.0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375025" y="25066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A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0200" y="198437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B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5410200" y="30718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C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6249988" y="13906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D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6172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E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6315075" y="37147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90AAE0D0-665E-4612-A600-901F326E2ED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</a:t>
            </a:r>
            <a:br>
              <a:rPr lang="en-US"/>
            </a:b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31863"/>
            <a:ext cx="7696200" cy="50593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3600" dirty="0"/>
              <a:t>																																							</a:t>
            </a:r>
          </a:p>
          <a:p>
            <a:pPr algn="just">
              <a:buFont typeface="Wingdings" pitchFamily="2" charset="2"/>
              <a:buNone/>
            </a:pP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u</a:t>
            </a:r>
            <a:r>
              <a:rPr lang="de-DE" sz="2800" dirty="0">
                <a:cs typeface="Times New Roman" pitchFamily="18" charset="0"/>
              </a:rPr>
              <a:t> = </a:t>
            </a:r>
            <a:r>
              <a:rPr lang="de-DE" sz="2800" dirty="0" err="1">
                <a:cs typeface="Times New Roman" pitchFamily="18" charset="0"/>
              </a:rPr>
              <a:t>e</a:t>
            </a:r>
            <a:r>
              <a:rPr lang="de-DE" sz="2800" baseline="30000" dirty="0" err="1">
                <a:cs typeface="Times New Roman" pitchFamily="18" charset="0"/>
              </a:rPr>
              <a:t>-rT</a:t>
            </a:r>
            <a:r>
              <a:rPr lang="de-DE" sz="2800" dirty="0">
                <a:cs typeface="Times New Roman" pitchFamily="18" charset="0"/>
              </a:rPr>
              <a:t> (p </a:t>
            </a: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uu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el-GR" sz="2800" dirty="0" smtClean="0">
                <a:cs typeface="Times New Roman" pitchFamily="18" charset="0"/>
              </a:rPr>
              <a:t>+</a:t>
            </a:r>
            <a:r>
              <a:rPr lang="de-DE" sz="2800" dirty="0" smtClean="0">
                <a:cs typeface="Times New Roman" pitchFamily="18" charset="0"/>
              </a:rPr>
              <a:t> </a:t>
            </a:r>
            <a:r>
              <a:rPr lang="de-DE" sz="2800" dirty="0">
                <a:cs typeface="Times New Roman" pitchFamily="18" charset="0"/>
              </a:rPr>
              <a:t>(1-p) </a:t>
            </a: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ud</a:t>
            </a:r>
            <a:r>
              <a:rPr lang="de-DE" sz="2800" dirty="0">
                <a:cs typeface="Times New Roman" pitchFamily="18" charset="0"/>
              </a:rPr>
              <a:t>)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d</a:t>
            </a:r>
            <a:r>
              <a:rPr lang="de-DE" sz="2800" dirty="0">
                <a:cs typeface="Times New Roman" pitchFamily="18" charset="0"/>
              </a:rPr>
              <a:t> = </a:t>
            </a:r>
            <a:r>
              <a:rPr lang="de-DE" sz="2800" dirty="0" err="1">
                <a:cs typeface="Times New Roman" pitchFamily="18" charset="0"/>
              </a:rPr>
              <a:t>e</a:t>
            </a:r>
            <a:r>
              <a:rPr lang="de-DE" sz="2800" baseline="30000" dirty="0" err="1">
                <a:cs typeface="Times New Roman" pitchFamily="18" charset="0"/>
              </a:rPr>
              <a:t>-rT</a:t>
            </a:r>
            <a:r>
              <a:rPr lang="de-DE" sz="2800" dirty="0">
                <a:cs typeface="Times New Roman" pitchFamily="18" charset="0"/>
              </a:rPr>
              <a:t> (p </a:t>
            </a: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ud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el-GR" sz="2800" dirty="0" smtClean="0">
                <a:cs typeface="Times New Roman" pitchFamily="18" charset="0"/>
              </a:rPr>
              <a:t>+</a:t>
            </a:r>
            <a:r>
              <a:rPr lang="de-DE" sz="2800" dirty="0" smtClean="0">
                <a:cs typeface="Times New Roman" pitchFamily="18" charset="0"/>
              </a:rPr>
              <a:t> </a:t>
            </a:r>
            <a:r>
              <a:rPr lang="de-DE" sz="2800" dirty="0">
                <a:cs typeface="Times New Roman" pitchFamily="18" charset="0"/>
              </a:rPr>
              <a:t>(1-p) </a:t>
            </a: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dd</a:t>
            </a:r>
            <a:r>
              <a:rPr lang="de-DE" sz="2800" dirty="0">
                <a:cs typeface="Times New Roman" pitchFamily="18" charset="0"/>
              </a:rPr>
              <a:t>)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de-DE" sz="2800" dirty="0">
                <a:cs typeface="Times New Roman" pitchFamily="18" charset="0"/>
              </a:rPr>
              <a:t>f = </a:t>
            </a:r>
            <a:r>
              <a:rPr lang="de-DE" sz="2800" dirty="0" err="1">
                <a:cs typeface="Times New Roman" pitchFamily="18" charset="0"/>
              </a:rPr>
              <a:t>e</a:t>
            </a:r>
            <a:r>
              <a:rPr lang="de-DE" sz="2800" baseline="30000" dirty="0" err="1">
                <a:cs typeface="Times New Roman" pitchFamily="18" charset="0"/>
              </a:rPr>
              <a:t>-rT</a:t>
            </a:r>
            <a:r>
              <a:rPr lang="de-DE" sz="2800" dirty="0">
                <a:cs typeface="Times New Roman" pitchFamily="18" charset="0"/>
              </a:rPr>
              <a:t> (p </a:t>
            </a: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u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el-GR" sz="2800" smtClean="0">
                <a:cs typeface="Times New Roman" pitchFamily="18" charset="0"/>
              </a:rPr>
              <a:t>+</a:t>
            </a:r>
            <a:r>
              <a:rPr lang="de-DE" sz="2800" smtClean="0">
                <a:cs typeface="Times New Roman" pitchFamily="18" charset="0"/>
              </a:rPr>
              <a:t> </a:t>
            </a:r>
            <a:r>
              <a:rPr lang="de-DE" sz="2800" dirty="0">
                <a:cs typeface="Times New Roman" pitchFamily="18" charset="0"/>
              </a:rPr>
              <a:t>(1-p) </a:t>
            </a:r>
            <a:r>
              <a:rPr lang="de-DE" sz="2800" dirty="0" err="1">
                <a:cs typeface="Times New Roman" pitchFamily="18" charset="0"/>
              </a:rPr>
              <a:t>f</a:t>
            </a:r>
            <a:r>
              <a:rPr lang="de-DE" sz="2800" baseline="-30000" dirty="0" err="1">
                <a:cs typeface="Times New Roman" pitchFamily="18" charset="0"/>
              </a:rPr>
              <a:t>d</a:t>
            </a:r>
            <a:r>
              <a:rPr lang="de-DE" sz="2800" dirty="0">
                <a:cs typeface="Times New Roman" pitchFamily="18" charset="0"/>
              </a:rPr>
              <a:t>), </a:t>
            </a:r>
            <a:r>
              <a:rPr lang="de-DE" sz="2800" dirty="0" err="1">
                <a:cs typeface="Times New Roman" pitchFamily="18" charset="0"/>
              </a:rPr>
              <a:t>and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de-DE" sz="2800" dirty="0" err="1">
                <a:cs typeface="Times New Roman" pitchFamily="18" charset="0"/>
              </a:rPr>
              <a:t>substituting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de-DE" sz="2800" dirty="0" err="1">
                <a:cs typeface="Times New Roman" pitchFamily="18" charset="0"/>
              </a:rPr>
              <a:t>we</a:t>
            </a:r>
            <a:r>
              <a:rPr lang="de-DE" sz="2800" dirty="0">
                <a:cs typeface="Times New Roman" pitchFamily="18" charset="0"/>
              </a:rPr>
              <a:t> </a:t>
            </a:r>
            <a:r>
              <a:rPr lang="de-DE" sz="2800" dirty="0" err="1">
                <a:cs typeface="Times New Roman" pitchFamily="18" charset="0"/>
              </a:rPr>
              <a:t>have</a:t>
            </a:r>
            <a:r>
              <a:rPr lang="de-DE" sz="2800" dirty="0"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fr-FR" sz="2800" dirty="0">
                <a:cs typeface="Times New Roman" pitchFamily="18" charset="0"/>
              </a:rPr>
              <a:t>f = e</a:t>
            </a:r>
            <a:r>
              <a:rPr lang="fr-FR" sz="2800" baseline="30000" dirty="0">
                <a:cs typeface="Times New Roman" pitchFamily="18" charset="0"/>
              </a:rPr>
              <a:t>-2rT</a:t>
            </a:r>
            <a:r>
              <a:rPr lang="fr-FR" sz="2800" dirty="0">
                <a:cs typeface="Times New Roman" pitchFamily="18" charset="0"/>
              </a:rPr>
              <a:t> [p</a:t>
            </a:r>
            <a:r>
              <a:rPr lang="fr-FR" sz="2800" baseline="30000" dirty="0">
                <a:cs typeface="Times New Roman" pitchFamily="18" charset="0"/>
              </a:rPr>
              <a:t>2 </a:t>
            </a:r>
            <a:r>
              <a:rPr lang="fr-FR" sz="2800" dirty="0" err="1">
                <a:cs typeface="Times New Roman" pitchFamily="18" charset="0"/>
              </a:rPr>
              <a:t>f</a:t>
            </a:r>
            <a:r>
              <a:rPr lang="fr-FR" sz="2800" baseline="-30000" dirty="0" err="1">
                <a:cs typeface="Times New Roman" pitchFamily="18" charset="0"/>
              </a:rPr>
              <a:t>uu</a:t>
            </a:r>
            <a:r>
              <a:rPr lang="fr-FR" sz="2800" baseline="-30000" dirty="0">
                <a:cs typeface="Times New Roman" pitchFamily="18" charset="0"/>
              </a:rPr>
              <a:t> </a:t>
            </a:r>
            <a:r>
              <a:rPr lang="fr-FR" sz="2800" dirty="0">
                <a:cs typeface="Times New Roman" pitchFamily="18" charset="0"/>
              </a:rPr>
              <a:t>+ 2p(1-p) </a:t>
            </a:r>
            <a:r>
              <a:rPr lang="fr-FR" sz="2800" dirty="0" err="1">
                <a:cs typeface="Times New Roman" pitchFamily="18" charset="0"/>
              </a:rPr>
              <a:t>f</a:t>
            </a:r>
            <a:r>
              <a:rPr lang="fr-FR" sz="2800" baseline="-30000" dirty="0" err="1">
                <a:cs typeface="Times New Roman" pitchFamily="18" charset="0"/>
              </a:rPr>
              <a:t>ud</a:t>
            </a:r>
            <a:r>
              <a:rPr lang="fr-FR" sz="2800" dirty="0">
                <a:cs typeface="Times New Roman" pitchFamily="18" charset="0"/>
              </a:rPr>
              <a:t> + (1-p)</a:t>
            </a:r>
            <a:r>
              <a:rPr lang="fr-FR" sz="2800" baseline="30000" dirty="0">
                <a:cs typeface="Times New Roman" pitchFamily="18" charset="0"/>
              </a:rPr>
              <a:t>2 </a:t>
            </a:r>
            <a:r>
              <a:rPr lang="fr-FR" sz="2800" dirty="0" err="1">
                <a:cs typeface="Times New Roman" pitchFamily="18" charset="0"/>
              </a:rPr>
              <a:t>f</a:t>
            </a:r>
            <a:r>
              <a:rPr lang="fr-FR" sz="2800" baseline="-30000" dirty="0" err="1">
                <a:cs typeface="Times New Roman" pitchFamily="18" charset="0"/>
              </a:rPr>
              <a:t>dd</a:t>
            </a:r>
            <a:r>
              <a:rPr lang="fr-FR" sz="2800" dirty="0">
                <a:cs typeface="Times New Roman" pitchFamily="18" charset="0"/>
              </a:rPr>
              <a:t>]</a:t>
            </a:r>
            <a:r>
              <a:rPr lang="fr-FR" sz="2800" dirty="0"/>
              <a:t> 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749550" y="2290763"/>
            <a:ext cx="500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S</a:t>
            </a:r>
            <a:r>
              <a:rPr lang="en-US" sz="2400" baseline="-25000"/>
              <a:t>0</a:t>
            </a:r>
            <a:endParaRPr lang="en-US" sz="2400"/>
          </a:p>
          <a:p>
            <a:pPr algn="r" eaLnBrk="0" hangingPunct="0"/>
            <a:r>
              <a:rPr lang="en-US" sz="2400"/>
              <a:t>f</a:t>
            </a:r>
          </a:p>
        </p:txBody>
      </p:sp>
      <p:grpSp>
        <p:nvGrpSpPr>
          <p:cNvPr id="63493" name="Group 5"/>
          <p:cNvGrpSpPr>
            <a:grpSpLocks/>
          </p:cNvGrpSpPr>
          <p:nvPr/>
        </p:nvGrpSpPr>
        <p:grpSpPr bwMode="auto">
          <a:xfrm>
            <a:off x="3044825" y="1590675"/>
            <a:ext cx="3979863" cy="2212975"/>
            <a:chOff x="1934" y="986"/>
            <a:chExt cx="2507" cy="1394"/>
          </a:xfrm>
        </p:grpSpPr>
        <p:grpSp>
          <p:nvGrpSpPr>
            <p:cNvPr id="63494" name="Group 6"/>
            <p:cNvGrpSpPr>
              <a:grpSpLocks/>
            </p:cNvGrpSpPr>
            <p:nvPr/>
          </p:nvGrpSpPr>
          <p:grpSpPr bwMode="auto">
            <a:xfrm>
              <a:off x="1934" y="1331"/>
              <a:ext cx="1263" cy="705"/>
              <a:chOff x="1934" y="1331"/>
              <a:chExt cx="1263" cy="705"/>
            </a:xfrm>
          </p:grpSpPr>
          <p:sp>
            <p:nvSpPr>
              <p:cNvPr id="63495" name="Line 7"/>
              <p:cNvSpPr>
                <a:spLocks noChangeShapeType="1"/>
              </p:cNvSpPr>
              <p:nvPr/>
            </p:nvSpPr>
            <p:spPr bwMode="auto">
              <a:xfrm flipV="1">
                <a:off x="1934" y="1331"/>
                <a:ext cx="1263" cy="3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3496" name="Line 8"/>
              <p:cNvSpPr>
                <a:spLocks noChangeShapeType="1"/>
              </p:cNvSpPr>
              <p:nvPr/>
            </p:nvSpPr>
            <p:spPr bwMode="auto">
              <a:xfrm>
                <a:off x="1934" y="1683"/>
                <a:ext cx="1263" cy="35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3497" name="Group 9"/>
            <p:cNvGrpSpPr>
              <a:grpSpLocks/>
            </p:cNvGrpSpPr>
            <p:nvPr/>
          </p:nvGrpSpPr>
          <p:grpSpPr bwMode="auto">
            <a:xfrm>
              <a:off x="3178" y="986"/>
              <a:ext cx="1263" cy="705"/>
              <a:chOff x="3178" y="986"/>
              <a:chExt cx="1263" cy="705"/>
            </a:xfrm>
          </p:grpSpPr>
          <p:sp>
            <p:nvSpPr>
              <p:cNvPr id="63498" name="Line 10"/>
              <p:cNvSpPr>
                <a:spLocks noChangeShapeType="1"/>
              </p:cNvSpPr>
              <p:nvPr/>
            </p:nvSpPr>
            <p:spPr bwMode="auto">
              <a:xfrm flipV="1">
                <a:off x="3178" y="986"/>
                <a:ext cx="1263" cy="35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3499" name="Line 11"/>
              <p:cNvSpPr>
                <a:spLocks noChangeShapeType="1"/>
              </p:cNvSpPr>
              <p:nvPr/>
            </p:nvSpPr>
            <p:spPr bwMode="auto">
              <a:xfrm>
                <a:off x="3178" y="1339"/>
                <a:ext cx="1263" cy="3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3500" name="Group 12"/>
            <p:cNvGrpSpPr>
              <a:grpSpLocks/>
            </p:cNvGrpSpPr>
            <p:nvPr/>
          </p:nvGrpSpPr>
          <p:grpSpPr bwMode="auto">
            <a:xfrm>
              <a:off x="3172" y="1675"/>
              <a:ext cx="1263" cy="705"/>
              <a:chOff x="3172" y="1675"/>
              <a:chExt cx="1263" cy="705"/>
            </a:xfrm>
          </p:grpSpPr>
          <p:sp>
            <p:nvSpPr>
              <p:cNvPr id="63501" name="Line 13"/>
              <p:cNvSpPr>
                <a:spLocks noChangeShapeType="1"/>
              </p:cNvSpPr>
              <p:nvPr/>
            </p:nvSpPr>
            <p:spPr bwMode="auto">
              <a:xfrm flipV="1">
                <a:off x="3172" y="1675"/>
                <a:ext cx="1263" cy="35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3502" name="Line 14"/>
              <p:cNvSpPr>
                <a:spLocks noChangeShapeType="1"/>
              </p:cNvSpPr>
              <p:nvPr/>
            </p:nvSpPr>
            <p:spPr bwMode="auto">
              <a:xfrm>
                <a:off x="3172" y="2028"/>
                <a:ext cx="1263" cy="3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4724400" y="16764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S</a:t>
            </a:r>
            <a:r>
              <a:rPr lang="en-US" sz="2400" baseline="-25000"/>
              <a:t>0</a:t>
            </a:r>
            <a:r>
              <a:rPr lang="en-US" sz="2400"/>
              <a:t>u</a:t>
            </a:r>
            <a:endParaRPr lang="en-US" sz="2400" baseline="-25000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4724400" y="27432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S</a:t>
            </a:r>
            <a:r>
              <a:rPr lang="en-US" sz="2400" baseline="-25000"/>
              <a:t>0</a:t>
            </a:r>
            <a:r>
              <a:rPr lang="en-US" sz="2400"/>
              <a:t>d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784975" y="1143000"/>
            <a:ext cx="839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S</a:t>
            </a:r>
            <a:r>
              <a:rPr lang="en-US" sz="2400" baseline="-25000"/>
              <a:t>0</a:t>
            </a:r>
            <a:r>
              <a:rPr lang="en-US" sz="2400"/>
              <a:t>uu</a:t>
            </a:r>
          </a:p>
          <a:p>
            <a:pPr algn="r" eaLnBrk="0" hangingPunct="0"/>
            <a:r>
              <a:rPr lang="en-US" sz="2400"/>
              <a:t>f</a:t>
            </a:r>
            <a:r>
              <a:rPr lang="en-US" sz="2400" baseline="-25000"/>
              <a:t>uu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784975" y="2246313"/>
            <a:ext cx="839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S</a:t>
            </a:r>
            <a:r>
              <a:rPr lang="en-US" sz="2400" baseline="-25000"/>
              <a:t>0</a:t>
            </a:r>
            <a:r>
              <a:rPr lang="en-US" sz="2400"/>
              <a:t>ud</a:t>
            </a:r>
          </a:p>
          <a:p>
            <a:pPr algn="r" eaLnBrk="0" hangingPunct="0"/>
            <a:r>
              <a:rPr lang="en-US" sz="2400"/>
              <a:t>f</a:t>
            </a:r>
            <a:r>
              <a:rPr lang="en-US" sz="2400" baseline="-25000"/>
              <a:t>ud</a:t>
            </a:r>
            <a:endParaRPr lang="en-US" sz="2400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784975" y="3384550"/>
            <a:ext cx="839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2400"/>
              <a:t>S</a:t>
            </a:r>
            <a:r>
              <a:rPr lang="en-US" sz="2400" baseline="-25000"/>
              <a:t>0</a:t>
            </a:r>
            <a:r>
              <a:rPr lang="en-US" sz="2400"/>
              <a:t>dd</a:t>
            </a:r>
          </a:p>
          <a:p>
            <a:pPr algn="r" eaLnBrk="0" hangingPunct="0"/>
            <a:r>
              <a:rPr lang="en-US" sz="2400"/>
              <a:t>f</a:t>
            </a:r>
            <a:r>
              <a:rPr lang="en-US" sz="2400" baseline="-25000"/>
              <a:t>dd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4724400" y="2286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f</a:t>
            </a:r>
            <a:r>
              <a:rPr lang="en-US" sz="2400" baseline="-25000"/>
              <a:t>u</a:t>
            </a:r>
            <a:endParaRPr lang="en-US" sz="2400"/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4791075" y="33321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f</a:t>
            </a:r>
            <a:r>
              <a:rPr lang="en-US" sz="2400" baseline="-25000"/>
              <a:t>d</a:t>
            </a:r>
            <a:endParaRPr lang="en-US" sz="2400"/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3375025" y="25066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A</a:t>
            </a:r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5410200" y="198437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B</a:t>
            </a:r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5410200" y="30718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C</a:t>
            </a:r>
          </a:p>
        </p:txBody>
      </p:sp>
      <p:sp>
        <p:nvSpPr>
          <p:cNvPr id="63513" name="Rectangle 25"/>
          <p:cNvSpPr>
            <a:spLocks noChangeArrowheads="1"/>
          </p:cNvSpPr>
          <p:nvPr/>
        </p:nvSpPr>
        <p:spPr bwMode="auto">
          <a:xfrm>
            <a:off x="6249988" y="13906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D</a:t>
            </a:r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6172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/>
              <a:t>E</a:t>
            </a:r>
          </a:p>
        </p:txBody>
      </p: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6315075" y="37147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/>
              <a:t>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97579A68-4DA7-454B-9D56-992F096680C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 Put Option Example; </a:t>
            </a:r>
            <a:r>
              <a:rPr lang="en-US" i="1"/>
              <a:t>K</a:t>
            </a:r>
            <a:r>
              <a:rPr lang="en-US"/>
              <a:t>=52</a:t>
            </a:r>
            <a:br>
              <a:rPr lang="en-US"/>
            </a:br>
            <a:r>
              <a:rPr lang="en-US" sz="2200"/>
              <a:t>Figure 11.7, page 250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1719263"/>
            <a:ext cx="4325937" cy="985837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K </a:t>
            </a:r>
            <a:r>
              <a:rPr lang="en-US"/>
              <a:t>= 52, time step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/>
              <a:t>= 1yr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r </a:t>
            </a:r>
            <a:r>
              <a:rPr lang="en-US"/>
              <a:t>= 5%							</a:t>
            </a:r>
          </a:p>
        </p:txBody>
      </p: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2486025" y="2263775"/>
            <a:ext cx="5278438" cy="3063875"/>
            <a:chOff x="1566" y="1426"/>
            <a:chExt cx="3325" cy="1930"/>
          </a:xfrm>
        </p:grpSpPr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1566" y="2149"/>
              <a:ext cx="70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50</a:t>
              </a:r>
            </a:p>
            <a:p>
              <a:pPr algn="r" eaLnBrk="0" hangingPunct="0"/>
              <a:r>
                <a:rPr lang="en-US" sz="2400"/>
                <a:t>4.1923</a:t>
              </a:r>
            </a:p>
          </p:txBody>
        </p:sp>
        <p:grpSp>
          <p:nvGrpSpPr>
            <p:cNvPr id="36878" name="Group 14"/>
            <p:cNvGrpSpPr>
              <a:grpSpLocks/>
            </p:cNvGrpSpPr>
            <p:nvPr/>
          </p:nvGrpSpPr>
          <p:grpSpPr bwMode="auto">
            <a:xfrm>
              <a:off x="2140" y="1708"/>
              <a:ext cx="2507" cy="1394"/>
              <a:chOff x="2140" y="1708"/>
              <a:chExt cx="2507" cy="1394"/>
            </a:xfrm>
          </p:grpSpPr>
          <p:grpSp>
            <p:nvGrpSpPr>
              <p:cNvPr id="36871" name="Group 7"/>
              <p:cNvGrpSpPr>
                <a:grpSpLocks/>
              </p:cNvGrpSpPr>
              <p:nvPr/>
            </p:nvGrpSpPr>
            <p:grpSpPr bwMode="auto">
              <a:xfrm>
                <a:off x="2140" y="2053"/>
                <a:ext cx="1263" cy="705"/>
                <a:chOff x="2140" y="2053"/>
                <a:chExt cx="1263" cy="705"/>
              </a:xfrm>
            </p:grpSpPr>
            <p:sp>
              <p:nvSpPr>
                <p:cNvPr id="36869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140" y="2053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6870" name="Line 6"/>
                <p:cNvSpPr>
                  <a:spLocks noChangeShapeType="1"/>
                </p:cNvSpPr>
                <p:nvPr/>
              </p:nvSpPr>
              <p:spPr bwMode="auto">
                <a:xfrm>
                  <a:off x="2140" y="2405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36874" name="Group 10"/>
              <p:cNvGrpSpPr>
                <a:grpSpLocks/>
              </p:cNvGrpSpPr>
              <p:nvPr/>
            </p:nvGrpSpPr>
            <p:grpSpPr bwMode="auto">
              <a:xfrm>
                <a:off x="3384" y="1708"/>
                <a:ext cx="1263" cy="705"/>
                <a:chOff x="3384" y="1708"/>
                <a:chExt cx="1263" cy="705"/>
              </a:xfrm>
            </p:grpSpPr>
            <p:sp>
              <p:nvSpPr>
                <p:cNvPr id="3687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384" y="1708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6873" name="Line 9"/>
                <p:cNvSpPr>
                  <a:spLocks noChangeShapeType="1"/>
                </p:cNvSpPr>
                <p:nvPr/>
              </p:nvSpPr>
              <p:spPr bwMode="auto">
                <a:xfrm>
                  <a:off x="3384" y="2061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36877" name="Group 13"/>
              <p:cNvGrpSpPr>
                <a:grpSpLocks/>
              </p:cNvGrpSpPr>
              <p:nvPr/>
            </p:nvGrpSpPr>
            <p:grpSpPr bwMode="auto">
              <a:xfrm>
                <a:off x="3378" y="2397"/>
                <a:ext cx="1263" cy="705"/>
                <a:chOff x="3378" y="2397"/>
                <a:chExt cx="1263" cy="705"/>
              </a:xfrm>
            </p:grpSpPr>
            <p:sp>
              <p:nvSpPr>
                <p:cNvPr id="3687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378" y="2397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6876" name="Line 12"/>
                <p:cNvSpPr>
                  <a:spLocks noChangeShapeType="1"/>
                </p:cNvSpPr>
                <p:nvPr/>
              </p:nvSpPr>
              <p:spPr bwMode="auto">
                <a:xfrm>
                  <a:off x="3378" y="2750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3201" y="178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60</a:t>
              </a:r>
            </a:p>
          </p:txBody>
        </p:sp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3264" y="248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40</a:t>
              </a:r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4561" y="1426"/>
              <a:ext cx="33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72</a:t>
              </a:r>
            </a:p>
            <a:p>
              <a:pPr algn="r" eaLnBrk="0" hangingPunct="0"/>
              <a:r>
                <a:rPr lang="en-US" sz="2400"/>
                <a:t>0</a:t>
              </a:r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4561" y="2121"/>
              <a:ext cx="33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48</a:t>
              </a:r>
            </a:p>
            <a:p>
              <a:pPr algn="r" eaLnBrk="0" hangingPunct="0"/>
              <a:r>
                <a:rPr lang="en-US" sz="2400"/>
                <a:t>4</a:t>
              </a:r>
            </a:p>
          </p:txBody>
        </p:sp>
        <p:sp>
          <p:nvSpPr>
            <p:cNvPr id="36883" name="Rectangle 19"/>
            <p:cNvSpPr>
              <a:spLocks noChangeArrowheads="1"/>
            </p:cNvSpPr>
            <p:nvPr/>
          </p:nvSpPr>
          <p:spPr bwMode="auto">
            <a:xfrm>
              <a:off x="4561" y="2838"/>
              <a:ext cx="33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32</a:t>
              </a:r>
            </a:p>
            <a:p>
              <a:pPr algn="r" eaLnBrk="0" hangingPunct="0"/>
              <a:r>
                <a:rPr lang="en-US" sz="2400"/>
                <a:t>20</a:t>
              </a:r>
            </a:p>
          </p:txBody>
        </p:sp>
        <p:sp>
          <p:nvSpPr>
            <p:cNvPr id="36884" name="Rectangle 20"/>
            <p:cNvSpPr>
              <a:spLocks noChangeArrowheads="1"/>
            </p:cNvSpPr>
            <p:nvPr/>
          </p:nvSpPr>
          <p:spPr bwMode="auto">
            <a:xfrm>
              <a:off x="3040" y="2161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1.4147</a:t>
              </a:r>
            </a:p>
          </p:txBody>
        </p:sp>
        <p:sp>
          <p:nvSpPr>
            <p:cNvPr id="36885" name="Rectangle 21"/>
            <p:cNvSpPr>
              <a:spLocks noChangeArrowheads="1"/>
            </p:cNvSpPr>
            <p:nvPr/>
          </p:nvSpPr>
          <p:spPr bwMode="auto">
            <a:xfrm>
              <a:off x="3067" y="2832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9.4636</a:t>
              </a:r>
            </a:p>
          </p:txBody>
        </p:sp>
        <p:sp>
          <p:nvSpPr>
            <p:cNvPr id="36886" name="Rectangle 22"/>
            <p:cNvSpPr>
              <a:spLocks noChangeArrowheads="1"/>
            </p:cNvSpPr>
            <p:nvPr/>
          </p:nvSpPr>
          <p:spPr bwMode="auto">
            <a:xfrm>
              <a:off x="2348" y="228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A</a:t>
              </a:r>
            </a:p>
          </p:txBody>
        </p:sp>
        <p:sp>
          <p:nvSpPr>
            <p:cNvPr id="36887" name="Rectangle 23"/>
            <p:cNvSpPr>
              <a:spLocks noChangeArrowheads="1"/>
            </p:cNvSpPr>
            <p:nvPr/>
          </p:nvSpPr>
          <p:spPr bwMode="auto">
            <a:xfrm>
              <a:off x="3587" y="195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B</a:t>
              </a:r>
            </a:p>
          </p:txBody>
        </p:sp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3562" y="2641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C</a:t>
              </a:r>
            </a:p>
          </p:txBody>
        </p:sp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4159" y="158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D</a:t>
              </a:r>
            </a:p>
          </p:txBody>
        </p:sp>
        <p:sp>
          <p:nvSpPr>
            <p:cNvPr id="36890" name="Rectangle 26"/>
            <p:cNvSpPr>
              <a:spLocks noChangeArrowheads="1"/>
            </p:cNvSpPr>
            <p:nvPr/>
          </p:nvSpPr>
          <p:spPr bwMode="auto">
            <a:xfrm>
              <a:off x="4039" y="230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E</a:t>
              </a:r>
            </a:p>
          </p:txBody>
        </p:sp>
        <p:sp>
          <p:nvSpPr>
            <p:cNvPr id="36891" name="Rectangle 27"/>
            <p:cNvSpPr>
              <a:spLocks noChangeArrowheads="1"/>
            </p:cNvSpPr>
            <p:nvPr/>
          </p:nvSpPr>
          <p:spPr bwMode="auto">
            <a:xfrm>
              <a:off x="4200" y="3046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8372BD46-4AE1-4AE2-897B-6FED2E55ABC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 Simple Binomial Model</a:t>
            </a:r>
            <a:br>
              <a:rPr lang="en-US"/>
            </a:b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 stock price is currently $20</a:t>
            </a:r>
          </a:p>
          <a:p>
            <a:r>
              <a:rPr lang="en-US"/>
              <a:t>In three months it will be either $22 or $18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338513" y="4035425"/>
            <a:ext cx="2111375" cy="615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338513" y="4625975"/>
            <a:ext cx="2111375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657850" y="3719513"/>
            <a:ext cx="288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Stock Price = $22</a:t>
            </a:r>
          </a:p>
          <a:p>
            <a:pPr eaLnBrk="0" hangingPunct="0"/>
            <a:endParaRPr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572125" y="5057775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Stock Price = $18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71500" y="4519613"/>
            <a:ext cx="284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Stock price = $20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2040537D-68BE-4A5F-9F6A-FD49842C33E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What Happens When an Option is American </a:t>
            </a:r>
            <a:r>
              <a:rPr lang="en-US" sz="2200"/>
              <a:t>(Figure 11.8, page 251)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pSp>
        <p:nvGrpSpPr>
          <p:cNvPr id="38940" name="Group 28"/>
          <p:cNvGrpSpPr>
            <a:grpSpLocks/>
          </p:cNvGrpSpPr>
          <p:nvPr/>
        </p:nvGrpSpPr>
        <p:grpSpPr bwMode="auto">
          <a:xfrm>
            <a:off x="2703513" y="2095500"/>
            <a:ext cx="5278437" cy="3063875"/>
            <a:chOff x="1703" y="1320"/>
            <a:chExt cx="3325" cy="1930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1703" y="2043"/>
              <a:ext cx="70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50</a:t>
              </a:r>
            </a:p>
            <a:p>
              <a:pPr algn="r" eaLnBrk="0" hangingPunct="0"/>
              <a:r>
                <a:rPr lang="en-US" sz="2400"/>
                <a:t>5.0894</a:t>
              </a:r>
            </a:p>
          </p:txBody>
        </p:sp>
        <p:grpSp>
          <p:nvGrpSpPr>
            <p:cNvPr id="38926" name="Group 14"/>
            <p:cNvGrpSpPr>
              <a:grpSpLocks/>
            </p:cNvGrpSpPr>
            <p:nvPr/>
          </p:nvGrpSpPr>
          <p:grpSpPr bwMode="auto">
            <a:xfrm>
              <a:off x="2277" y="1602"/>
              <a:ext cx="2507" cy="1394"/>
              <a:chOff x="2277" y="1602"/>
              <a:chExt cx="2507" cy="1394"/>
            </a:xfrm>
          </p:grpSpPr>
          <p:grpSp>
            <p:nvGrpSpPr>
              <p:cNvPr id="38919" name="Group 7"/>
              <p:cNvGrpSpPr>
                <a:grpSpLocks/>
              </p:cNvGrpSpPr>
              <p:nvPr/>
            </p:nvGrpSpPr>
            <p:grpSpPr bwMode="auto">
              <a:xfrm>
                <a:off x="2277" y="1947"/>
                <a:ext cx="1263" cy="705"/>
                <a:chOff x="2277" y="1947"/>
                <a:chExt cx="1263" cy="705"/>
              </a:xfrm>
            </p:grpSpPr>
            <p:sp>
              <p:nvSpPr>
                <p:cNvPr id="3891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277" y="1947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8918" name="Line 6"/>
                <p:cNvSpPr>
                  <a:spLocks noChangeShapeType="1"/>
                </p:cNvSpPr>
                <p:nvPr/>
              </p:nvSpPr>
              <p:spPr bwMode="auto">
                <a:xfrm>
                  <a:off x="2277" y="2299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38922" name="Group 10"/>
              <p:cNvGrpSpPr>
                <a:grpSpLocks/>
              </p:cNvGrpSpPr>
              <p:nvPr/>
            </p:nvGrpSpPr>
            <p:grpSpPr bwMode="auto">
              <a:xfrm>
                <a:off x="3521" y="1602"/>
                <a:ext cx="1263" cy="705"/>
                <a:chOff x="3521" y="1602"/>
                <a:chExt cx="1263" cy="705"/>
              </a:xfrm>
            </p:grpSpPr>
            <p:sp>
              <p:nvSpPr>
                <p:cNvPr id="3892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521" y="1602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8921" name="Line 9"/>
                <p:cNvSpPr>
                  <a:spLocks noChangeShapeType="1"/>
                </p:cNvSpPr>
                <p:nvPr/>
              </p:nvSpPr>
              <p:spPr bwMode="auto">
                <a:xfrm>
                  <a:off x="3521" y="1955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38925" name="Group 13"/>
              <p:cNvGrpSpPr>
                <a:grpSpLocks/>
              </p:cNvGrpSpPr>
              <p:nvPr/>
            </p:nvGrpSpPr>
            <p:grpSpPr bwMode="auto">
              <a:xfrm>
                <a:off x="3515" y="2291"/>
                <a:ext cx="1263" cy="705"/>
                <a:chOff x="3515" y="2291"/>
                <a:chExt cx="1263" cy="705"/>
              </a:xfrm>
            </p:grpSpPr>
            <p:sp>
              <p:nvSpPr>
                <p:cNvPr id="3892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515" y="2291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8924" name="Line 12"/>
                <p:cNvSpPr>
                  <a:spLocks noChangeShapeType="1"/>
                </p:cNvSpPr>
                <p:nvPr/>
              </p:nvSpPr>
              <p:spPr bwMode="auto">
                <a:xfrm>
                  <a:off x="3515" y="2644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3338" y="168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60</a:t>
              </a:r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3401" y="237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40</a:t>
              </a:r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4698" y="1320"/>
              <a:ext cx="33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72</a:t>
              </a:r>
            </a:p>
            <a:p>
              <a:pPr algn="r" eaLnBrk="0" hangingPunct="0"/>
              <a:r>
                <a:rPr lang="en-US" sz="2400"/>
                <a:t>0</a:t>
              </a: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4698" y="2015"/>
              <a:ext cx="33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48</a:t>
              </a:r>
            </a:p>
            <a:p>
              <a:pPr algn="r" eaLnBrk="0" hangingPunct="0"/>
              <a:r>
                <a:rPr lang="en-US" sz="2400"/>
                <a:t>4</a:t>
              </a:r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4698" y="2732"/>
              <a:ext cx="33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eaLnBrk="0" hangingPunct="0"/>
              <a:r>
                <a:rPr lang="en-US" sz="2400"/>
                <a:t>32</a:t>
              </a:r>
            </a:p>
            <a:p>
              <a:pPr algn="r" eaLnBrk="0" hangingPunct="0"/>
              <a:r>
                <a:rPr lang="en-US" sz="2400"/>
                <a:t>20</a:t>
              </a:r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3177" y="2055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1.4147</a:t>
              </a:r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3337" y="2726"/>
              <a:ext cx="4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/>
                <a:t>12.0</a:t>
              </a:r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2485" y="217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A</a:t>
              </a:r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3724" y="18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B</a:t>
              </a:r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3699" y="253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C</a:t>
              </a:r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4296" y="147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D</a:t>
              </a:r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4176" y="220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E</a:t>
              </a:r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4337" y="2940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/>
                <a:t>F</a:t>
              </a:r>
            </a:p>
          </p:txBody>
        </p:sp>
      </p:grp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304800" y="4267200"/>
            <a:ext cx="5943600" cy="1936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At each node the value of the option is the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greater of: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200">
                <a:latin typeface="Times New Roman" pitchFamily="18" charset="0"/>
              </a:rPr>
              <a:t>The value given by ƒ = [ pƒ</a:t>
            </a:r>
            <a:r>
              <a:rPr lang="en-US" sz="2200" baseline="-25000">
                <a:latin typeface="Times New Roman" pitchFamily="18" charset="0"/>
              </a:rPr>
              <a:t>u</a:t>
            </a:r>
            <a:r>
              <a:rPr lang="en-US" sz="2200">
                <a:latin typeface="Times New Roman" pitchFamily="18" charset="0"/>
              </a:rPr>
              <a:t> + (1 – p)ƒ</a:t>
            </a:r>
            <a:r>
              <a:rPr lang="en-US" sz="2200" baseline="-25000">
                <a:latin typeface="Times New Roman" pitchFamily="18" charset="0"/>
              </a:rPr>
              <a:t>d</a:t>
            </a:r>
            <a:r>
              <a:rPr lang="en-US" sz="2200">
                <a:latin typeface="Times New Roman" pitchFamily="18" charset="0"/>
              </a:rPr>
              <a:t> ]e</a:t>
            </a:r>
            <a:r>
              <a:rPr lang="en-US" sz="2200" baseline="30000">
                <a:latin typeface="Times New Roman" pitchFamily="18" charset="0"/>
              </a:rPr>
              <a:t>–rT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200">
                <a:latin typeface="Times New Roman" pitchFamily="18" charset="0"/>
              </a:rPr>
              <a:t>The payoff from early exercise</a:t>
            </a:r>
            <a:endParaRPr lang="fr-FR" sz="22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B3AEC73B-0620-41AF-8716-89180D61161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</a:t>
            </a:r>
            <a:r>
              <a:rPr lang="en-US" i="1"/>
              <a:t>u </a:t>
            </a:r>
            <a:r>
              <a:rPr lang="en-US"/>
              <a:t>and </a:t>
            </a:r>
            <a:r>
              <a:rPr lang="en-US" i="1"/>
              <a:t>d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One way of matching the volatility is to set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en-US"/>
              <a:t>	where 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 is the volatility and</a:t>
            </a:r>
            <a:r>
              <a:rPr lang="en-US">
                <a:latin typeface="Symbol" pitchFamily="18" charset="2"/>
              </a:rPr>
              <a:t> D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is the length of the time step. This is the approach used by Cox, Ross, and Rubinstein</a:t>
            </a:r>
          </a:p>
        </p:txBody>
      </p:sp>
      <p:graphicFrame>
        <p:nvGraphicFramePr>
          <p:cNvPr id="67584" name="Object 1024"/>
          <p:cNvGraphicFramePr>
            <a:graphicFrameLocks noChangeAspect="1"/>
          </p:cNvGraphicFramePr>
          <p:nvPr/>
        </p:nvGraphicFramePr>
        <p:xfrm>
          <a:off x="2752725" y="2638425"/>
          <a:ext cx="310673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6" name="Equation" r:id="rId4" imgW="977760" imgH="507960" progId="Equation.3">
                  <p:embed/>
                </p:oleObj>
              </mc:Choice>
              <mc:Fallback>
                <p:oleObj name="Equation" r:id="rId4" imgW="977760" imgH="50796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2638425"/>
                        <a:ext cx="3106738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43B23DED-E4A2-4ACB-A092-E76AD136B17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Probability of an Up Move</a:t>
            </a:r>
          </a:p>
        </p:txBody>
      </p:sp>
      <p:graphicFrame>
        <p:nvGraphicFramePr>
          <p:cNvPr id="5632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46263" y="2286000"/>
          <a:ext cx="5338762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4" imgW="3352680" imgH="2082600" progId="Equation.3">
                  <p:embed/>
                </p:oleObj>
              </mc:Choice>
              <mc:Fallback>
                <p:oleObj name="Equation" r:id="rId4" imgW="3352680" imgH="2082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2286000"/>
                        <a:ext cx="5338762" cy="331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BCD18638-62EE-475E-887D-A346FE08C99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3338513" y="3595688"/>
            <a:ext cx="2111375" cy="815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338513" y="4375150"/>
            <a:ext cx="2111375" cy="815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57850" y="3194050"/>
            <a:ext cx="288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Stock Price = $22</a:t>
            </a:r>
          </a:p>
          <a:p>
            <a:pPr eaLnBrk="0" hangingPunct="0"/>
            <a:r>
              <a:rPr lang="en-US" sz="2400"/>
              <a:t>Option Price = $1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72125" y="4702175"/>
            <a:ext cx="331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Stock Price = $18</a:t>
            </a:r>
          </a:p>
          <a:p>
            <a:pPr eaLnBrk="0" hangingPunct="0"/>
            <a:r>
              <a:rPr lang="en-US" sz="2400"/>
              <a:t>Option Price = $0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5800" y="4029075"/>
            <a:ext cx="2735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Stock price = $20</a:t>
            </a:r>
          </a:p>
          <a:p>
            <a:pPr eaLnBrk="0" hangingPunct="0"/>
            <a:r>
              <a:rPr lang="en-US" sz="2400"/>
              <a:t>Option Price=?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 Call Option (</a:t>
            </a:r>
            <a:r>
              <a:rPr lang="en-US" sz="2200"/>
              <a:t>Figure 11.1, page 24</a:t>
            </a:r>
            <a:r>
              <a:rPr lang="en-CA" sz="2200"/>
              <a:t>2</a:t>
            </a:r>
            <a:r>
              <a:rPr lang="en-US" sz="2200"/>
              <a:t>)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28650" y="1981200"/>
            <a:ext cx="7886700" cy="41148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400"/>
              <a:t>	A 3-month call option on the stock has a strike price of 21.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5A899B71-6739-4350-A62A-19621E87333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28162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Consider the Portfolio:	long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 shares						short 1 call option																																				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Portfolio is riskless when  22</a:t>
            </a:r>
            <a:r>
              <a:rPr lang="en-US" sz="2800">
                <a:latin typeface="Symbol" pitchFamily="18" charset="2"/>
              </a:rPr>
              <a:t>D </a:t>
            </a:r>
            <a:r>
              <a:rPr lang="en-US" sz="2800"/>
              <a:t>– 1 = 18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  or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 = 0.25</a:t>
            </a:r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2481263" y="2803525"/>
            <a:ext cx="4181475" cy="1654175"/>
            <a:chOff x="1563" y="1766"/>
            <a:chExt cx="2634" cy="1042"/>
          </a:xfrm>
        </p:grpSpPr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2197" y="2240"/>
              <a:ext cx="1263" cy="4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3435" y="1766"/>
              <a:ext cx="7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22</a:t>
              </a:r>
              <a:r>
                <a:rPr lang="en-US" sz="2400">
                  <a:latin typeface="Symbol" pitchFamily="18" charset="2"/>
                </a:rPr>
                <a:t>D </a:t>
              </a:r>
              <a:r>
                <a:rPr lang="en-US" sz="2400"/>
                <a:t>– 1</a:t>
              </a:r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3435" y="2520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18</a:t>
              </a:r>
              <a:r>
                <a:rPr lang="en-US" sz="2400">
                  <a:latin typeface="Symbol" pitchFamily="18" charset="2"/>
                </a:rPr>
                <a:t>D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1563" y="2136"/>
              <a:ext cx="73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2197" y="1837"/>
              <a:ext cx="1263" cy="4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57175"/>
            <a:ext cx="7772400" cy="9715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Setting Up a Riskless Portfolio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3296C52F-424A-42E0-8282-491E791C956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the Portfolio</a:t>
            </a:r>
            <a:br>
              <a:rPr lang="en-US"/>
            </a:br>
            <a:r>
              <a:rPr lang="en-US" sz="3000"/>
              <a:t>(Risk-Free Rate is 12%)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765300"/>
            <a:ext cx="8169275" cy="436562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riskless portfolio is: </a:t>
            </a:r>
          </a:p>
          <a:p>
            <a:pPr>
              <a:buFont typeface="Wingdings" pitchFamily="2" charset="2"/>
              <a:buNone/>
            </a:pPr>
            <a:r>
              <a:rPr lang="en-US"/>
              <a:t>			long 0.25 shares					short 1 call option</a:t>
            </a:r>
          </a:p>
          <a:p>
            <a:r>
              <a:rPr lang="en-US"/>
              <a:t>The value of the portfolio in 3 months is 			22 </a:t>
            </a:r>
            <a:r>
              <a:rPr lang="en-US">
                <a:latin typeface="Symbol" pitchFamily="18" charset="2"/>
              </a:rPr>
              <a:t>´ </a:t>
            </a:r>
            <a:r>
              <a:rPr lang="en-US"/>
              <a:t>0.25 – 1 = 4.50</a:t>
            </a:r>
          </a:p>
          <a:p>
            <a:r>
              <a:rPr lang="en-US"/>
              <a:t>The value of the portfolio today is 				4.5e </a:t>
            </a:r>
            <a:r>
              <a:rPr lang="en-US" baseline="30000"/>
              <a:t>– 0.12</a:t>
            </a:r>
            <a:r>
              <a:rPr lang="en-US" baseline="30000">
                <a:latin typeface="Symbol" pitchFamily="18" charset="2"/>
              </a:rPr>
              <a:t>´</a:t>
            </a:r>
            <a:r>
              <a:rPr lang="en-US" baseline="30000"/>
              <a:t>0.25 </a:t>
            </a:r>
            <a:r>
              <a:rPr lang="en-US"/>
              <a:t>= 4.3670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7F61D275-84DF-41D2-9255-849A22A0F7B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10668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the Option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447800"/>
            <a:ext cx="7143750" cy="4572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portfolio that is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	</a:t>
            </a:r>
            <a:r>
              <a:rPr lang="en-US"/>
              <a:t>long  0.25 shares				short  1 option			</a:t>
            </a:r>
          </a:p>
          <a:p>
            <a:pPr>
              <a:buFont typeface="Wingdings" pitchFamily="2" charset="2"/>
              <a:buNone/>
            </a:pPr>
            <a:r>
              <a:rPr lang="en-US"/>
              <a:t>   is worth 4.367</a:t>
            </a:r>
          </a:p>
          <a:p>
            <a:r>
              <a:rPr lang="en-US"/>
              <a:t>The value of the shares is  				5.000 (= 0.25 </a:t>
            </a:r>
            <a:r>
              <a:rPr lang="en-US">
                <a:latin typeface="Symbol" pitchFamily="18" charset="2"/>
              </a:rPr>
              <a:t>´ </a:t>
            </a:r>
            <a:r>
              <a:rPr lang="en-US"/>
              <a:t>20 )</a:t>
            </a:r>
          </a:p>
          <a:p>
            <a:r>
              <a:rPr lang="en-US"/>
              <a:t>The value of the option is therefore  		f=0.633 (= 5.000 – 4.367 )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C1A607D4-4DB8-4B4D-B3C0-A4C9A77821B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 </a:t>
            </a:r>
            <a:r>
              <a:rPr lang="en-US" sz="2200"/>
              <a:t>(Figure 11.2, page 24</a:t>
            </a:r>
            <a:r>
              <a:rPr lang="en-CA" sz="2200"/>
              <a:t>3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719263"/>
            <a:ext cx="7905750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A derivative lasts for time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and is dependent on a stock</a:t>
            </a:r>
          </a:p>
        </p:txBody>
      </p: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4130675" y="3627438"/>
            <a:ext cx="3086100" cy="2514600"/>
            <a:chOff x="2602" y="2285"/>
            <a:chExt cx="1944" cy="1584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V="1">
              <a:off x="2852" y="2612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2852" y="3072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4090" y="2285"/>
              <a:ext cx="4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CA" sz="3200" baseline="-25000">
                  <a:latin typeface="Times New Roman" pitchFamily="18" charset="0"/>
                </a:rPr>
                <a:t>0</a:t>
              </a:r>
              <a:r>
                <a:rPr lang="en-US" sz="3200" i="1">
                  <a:latin typeface="Times New Roman" pitchFamily="18" charset="0"/>
                </a:rPr>
                <a:t>u</a:t>
              </a:r>
              <a:endParaRPr lang="en-US" sz="3200">
                <a:latin typeface="Times New Roman" pitchFamily="18" charset="0"/>
              </a:endParaRPr>
            </a:p>
            <a:p>
              <a:pPr eaLnBrk="0" hangingPunct="0"/>
              <a:r>
                <a:rPr lang="en-US" sz="3200">
                  <a:latin typeface="Times New Roman" pitchFamily="18" charset="0"/>
                </a:rPr>
                <a:t> ƒ</a:t>
              </a:r>
              <a:r>
                <a:rPr lang="en-US" sz="3200" i="1" baseline="-25000">
                  <a:latin typeface="Times New Roman" pitchFamily="18" charset="0"/>
                </a:rPr>
                <a:t>u</a:t>
              </a:r>
              <a:endParaRPr lang="en-US" sz="3200" i="1" baseline="-25000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4090" y="3197"/>
              <a:ext cx="4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CA" sz="3200" baseline="-25000">
                  <a:latin typeface="Times New Roman" pitchFamily="18" charset="0"/>
                </a:rPr>
                <a:t>0</a:t>
              </a:r>
              <a:r>
                <a:rPr lang="en-US" sz="3200" i="1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en-US" sz="3200">
                  <a:latin typeface="Times New Roman" pitchFamily="18" charset="0"/>
                </a:rPr>
                <a:t> ƒ</a:t>
              </a:r>
              <a:r>
                <a:rPr lang="en-US" sz="3200" i="1" baseline="-25000">
                  <a:latin typeface="Times New Roman" pitchFamily="18" charset="0"/>
                </a:rPr>
                <a:t>d</a:t>
              </a:r>
              <a:endParaRPr lang="en-US" sz="3200" i="1" baseline="-25000"/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2602" y="2765"/>
              <a:ext cx="32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CA" sz="3200" baseline="-25000">
                  <a:latin typeface="Times New Roman" pitchFamily="18" charset="0"/>
                </a:rPr>
                <a:t>0</a:t>
              </a:r>
              <a:endParaRPr lang="en-US" sz="3200">
                <a:latin typeface="Times New Roman" pitchFamily="18" charset="0"/>
              </a:endParaRPr>
            </a:p>
            <a:p>
              <a:pPr eaLnBrk="0" hangingPunct="0"/>
              <a:r>
                <a:rPr lang="en-US" sz="3200">
                  <a:latin typeface="Times New Roman" pitchFamily="18" charset="0"/>
                </a:rPr>
                <a:t>ƒ</a:t>
              </a:r>
              <a:endParaRPr lang="en-US" sz="320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D1DB7878-63A7-4956-8987-FF4099616A2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Consider the portfolio that is long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 shares and short 1 derivative																							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endParaRPr lang="en-US" sz="2400"/>
          </a:p>
          <a:p>
            <a:r>
              <a:rPr lang="en-US" sz="2400"/>
              <a:t>The portfolio is riskless when 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CA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>
                <a:latin typeface="Symbol" pitchFamily="18" charset="2"/>
              </a:rPr>
              <a:t>D </a:t>
            </a:r>
            <a:r>
              <a:rPr lang="en-US" sz="2400"/>
              <a:t>–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u </a:t>
            </a:r>
            <a:r>
              <a:rPr lang="en-US" sz="2400"/>
              <a:t>= 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CA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d</a:t>
            </a:r>
            <a:r>
              <a:rPr lang="en-US" sz="2400">
                <a:latin typeface="Symbol" pitchFamily="18" charset="2"/>
              </a:rPr>
              <a:t>D </a:t>
            </a:r>
            <a:r>
              <a:rPr lang="en-US" sz="2400"/>
              <a:t>–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d</a:t>
            </a:r>
            <a:r>
              <a:rPr lang="en-US" sz="2400"/>
              <a:t>  or</a:t>
            </a:r>
          </a:p>
          <a:p>
            <a:endParaRPr lang="en-US" sz="2400"/>
          </a:p>
          <a:p>
            <a:endParaRPr lang="en-US" sz="2400"/>
          </a:p>
          <a:p>
            <a:r>
              <a:rPr lang="el-GR" sz="2400"/>
              <a:t>Δ</a:t>
            </a:r>
            <a:r>
              <a:rPr lang="en-US" sz="2400"/>
              <a:t> is the ratio of the change in the option price to the change in the stock price</a:t>
            </a:r>
          </a:p>
        </p:txBody>
      </p:sp>
      <p:graphicFrame>
        <p:nvGraphicFramePr>
          <p:cNvPr id="65536" name="Object 0"/>
          <p:cNvGraphicFramePr>
            <a:graphicFrameLocks/>
          </p:cNvGraphicFramePr>
          <p:nvPr/>
        </p:nvGraphicFramePr>
        <p:xfrm>
          <a:off x="3124200" y="4419600"/>
          <a:ext cx="21732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8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19600"/>
                        <a:ext cx="21732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971800" y="3371850"/>
            <a:ext cx="1857375" cy="37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000625" y="2657475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CA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>
                <a:latin typeface="Symbol" pitchFamily="18" charset="2"/>
              </a:rPr>
              <a:t>D </a:t>
            </a:r>
            <a:r>
              <a:rPr lang="en-US" sz="2400"/>
              <a:t>–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u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943475" y="3600450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i="1">
                <a:latin typeface="Times New Roman" pitchFamily="18" charset="0"/>
              </a:rPr>
              <a:t>S</a:t>
            </a:r>
            <a:r>
              <a:rPr lang="en-CA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d</a:t>
            </a:r>
            <a:r>
              <a:rPr lang="en-US" sz="2400">
                <a:latin typeface="Symbol" pitchFamily="18" charset="2"/>
              </a:rPr>
              <a:t>D </a:t>
            </a:r>
            <a:r>
              <a:rPr lang="en-US" sz="2400"/>
              <a:t>–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92350" y="3371850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2841625" y="2914650"/>
            <a:ext cx="2130425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11.</a:t>
            </a:r>
            <a:fld id="{704CE6DD-86DE-4AF1-9C42-06C06B446CE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0225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1763" y="1790700"/>
            <a:ext cx="6342062" cy="4368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Value of the portfolio at time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is 	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CA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u</a:t>
            </a:r>
            <a:r>
              <a:rPr lang="en-US">
                <a:latin typeface="Symbol" pitchFamily="18" charset="2"/>
              </a:rPr>
              <a:t>D </a:t>
            </a:r>
            <a:r>
              <a:rPr lang="en-US"/>
              <a:t>– </a:t>
            </a:r>
            <a:r>
              <a:rPr lang="en-US">
                <a:latin typeface="Times New Roman" pitchFamily="18" charset="0"/>
              </a:rPr>
              <a:t>ƒ</a:t>
            </a:r>
            <a:r>
              <a:rPr lang="en-US" i="1" baseline="-25000">
                <a:latin typeface="Times New Roman" pitchFamily="18" charset="0"/>
              </a:rPr>
              <a:t>u</a:t>
            </a:r>
            <a:endParaRPr lang="en-US"/>
          </a:p>
          <a:p>
            <a:r>
              <a:rPr lang="en-US"/>
              <a:t>Value of the portfolio today is 	  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CA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u</a:t>
            </a:r>
            <a:r>
              <a:rPr lang="en-US">
                <a:latin typeface="Symbol" pitchFamily="18" charset="2"/>
              </a:rPr>
              <a:t>D</a:t>
            </a:r>
            <a:r>
              <a:rPr lang="en-US">
                <a:latin typeface="Times New Roman" pitchFamily="18" charset="0"/>
              </a:rPr>
              <a:t> – ƒ</a:t>
            </a:r>
            <a:r>
              <a:rPr lang="en-US" i="1" baseline="-25000"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baseline="30000">
                <a:latin typeface="Times New Roman" pitchFamily="18" charset="0"/>
              </a:rPr>
              <a:t>–</a:t>
            </a:r>
            <a:r>
              <a:rPr lang="en-US" i="1" baseline="30000">
                <a:latin typeface="Times New Roman" pitchFamily="18" charset="0"/>
              </a:rPr>
              <a:t>rT</a:t>
            </a:r>
            <a:endParaRPr lang="en-US">
              <a:latin typeface="Times New Roman" pitchFamily="18" charset="0"/>
            </a:endParaRPr>
          </a:p>
          <a:p>
            <a:r>
              <a:rPr lang="en-US"/>
              <a:t>Another expression for the portfolio value today is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CA" baseline="-25000">
                <a:latin typeface="Times New Roman" pitchFamily="18" charset="0"/>
              </a:rPr>
              <a:t>0</a:t>
            </a:r>
            <a:r>
              <a:rPr lang="en-US">
                <a:latin typeface="Symbol" pitchFamily="18" charset="2"/>
              </a:rPr>
              <a:t>D </a:t>
            </a:r>
            <a:r>
              <a:rPr lang="en-US"/>
              <a:t>– </a:t>
            </a:r>
            <a:r>
              <a:rPr lang="en-US" i="1">
                <a:latin typeface="Times New Roman" pitchFamily="18" charset="0"/>
              </a:rPr>
              <a:t>f</a:t>
            </a:r>
            <a:endParaRPr lang="en-US">
              <a:latin typeface="Symbol" pitchFamily="18" charset="2"/>
            </a:endParaRPr>
          </a:p>
          <a:p>
            <a:r>
              <a:rPr lang="en-US"/>
              <a:t>Hence 						</a:t>
            </a:r>
            <a:r>
              <a:rPr lang="en-US">
                <a:latin typeface="Times New Roman" pitchFamily="18" charset="0"/>
              </a:rPr>
              <a:t>ƒ =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CA" baseline="-25000">
                <a:latin typeface="Times New Roman" pitchFamily="18" charset="0"/>
              </a:rPr>
              <a:t>0</a:t>
            </a:r>
            <a:r>
              <a:rPr lang="en-US">
                <a:latin typeface="Symbol" pitchFamily="18" charset="2"/>
              </a:rPr>
              <a:t>D </a:t>
            </a:r>
            <a:r>
              <a:rPr lang="en-US"/>
              <a:t>– (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CA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u</a:t>
            </a:r>
            <a:r>
              <a:rPr lang="en-US">
                <a:latin typeface="Symbol" pitchFamily="18" charset="2"/>
              </a:rPr>
              <a:t>D </a:t>
            </a:r>
            <a:r>
              <a:rPr lang="en-US"/>
              <a:t>– </a:t>
            </a:r>
            <a:r>
              <a:rPr lang="en-US">
                <a:latin typeface="Times New Roman" pitchFamily="18" charset="0"/>
              </a:rPr>
              <a:t>ƒ</a:t>
            </a:r>
            <a:r>
              <a:rPr lang="en-US" i="1" baseline="-25000">
                <a:latin typeface="Times New Roman" pitchFamily="18" charset="0"/>
              </a:rPr>
              <a:t>u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baseline="30000">
                <a:latin typeface="Times New Roman" pitchFamily="18" charset="0"/>
              </a:rPr>
              <a:t>–</a:t>
            </a:r>
            <a:r>
              <a:rPr lang="en-US" i="1" baseline="30000">
                <a:latin typeface="Times New Roman" pitchFamily="18" charset="0"/>
              </a:rPr>
              <a:t>rT</a:t>
            </a:r>
            <a:r>
              <a:rPr lang="en-US" i="1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2</TotalTime>
  <Pages>19</Pages>
  <Words>994</Words>
  <Application>Microsoft Macintosh PowerPoint</Application>
  <PresentationFormat>Letter Paper (8.5x11 in)</PresentationFormat>
  <Paragraphs>291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1_Network</vt:lpstr>
      <vt:lpstr>Equation</vt:lpstr>
      <vt:lpstr>Binomial Trees</vt:lpstr>
      <vt:lpstr>A Simple Binomial Model </vt:lpstr>
      <vt:lpstr>A Call Option (Figure 11.1, page 242)</vt:lpstr>
      <vt:lpstr>Setting Up a Riskless Portfolio</vt:lpstr>
      <vt:lpstr>Valuing the Portfolio (Risk-Free Rate is 12%)</vt:lpstr>
      <vt:lpstr>Valuing the Option</vt:lpstr>
      <vt:lpstr>Generalization (Figure 11.2, page 243)</vt:lpstr>
      <vt:lpstr>Generalization (continued)</vt:lpstr>
      <vt:lpstr>Generalization (continued)</vt:lpstr>
      <vt:lpstr>Generalization (continued)</vt:lpstr>
      <vt:lpstr>p as a Probability</vt:lpstr>
      <vt:lpstr>Risk-neutral Valuation</vt:lpstr>
      <vt:lpstr>Original Example Revisited</vt:lpstr>
      <vt:lpstr>Valuing the Option Using Risk-Neutral Valuation</vt:lpstr>
      <vt:lpstr>Irrelevance of Stock’s Expected Return</vt:lpstr>
      <vt:lpstr>A Two-Step Example Figure 11.3, page 246</vt:lpstr>
      <vt:lpstr>Valuing a Call Option Figure 11.4, page 247</vt:lpstr>
      <vt:lpstr>Generalization </vt:lpstr>
      <vt:lpstr>A Put Option Example; K=52 Figure 11.7, page 250</vt:lpstr>
      <vt:lpstr>What Happens When an Option is American (Figure 11.8, page 251)</vt:lpstr>
      <vt:lpstr>Choosing u and d</vt:lpstr>
      <vt:lpstr>The Probability of an Up Move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Trees</dc:title>
  <dc:subject>Options, Futures, and Other Derivatives, 6E</dc:subject>
  <dc:creator>John C. Hull</dc:creator>
  <cp:keywords>Chapter 11</cp:keywords>
  <dc:description>Copyright 2005 by John C. Hull._x000d_
All rights reserved. Published 2005.</dc:description>
  <cp:lastModifiedBy>Nikolas Topaloglou</cp:lastModifiedBy>
  <cp:revision>50</cp:revision>
  <cp:lastPrinted>1999-07-13T14:54:24Z</cp:lastPrinted>
  <dcterms:created xsi:type="dcterms:W3CDTF">1996-10-27T19:50:50Z</dcterms:created>
  <dcterms:modified xsi:type="dcterms:W3CDTF">2012-04-23T09:26:20Z</dcterms:modified>
</cp:coreProperties>
</file>