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7"/>
  </p:notesMasterIdLst>
  <p:sldIdLst>
    <p:sldId id="256" r:id="rId3"/>
    <p:sldId id="259" r:id="rId4"/>
    <p:sldId id="257" r:id="rId5"/>
    <p:sldId id="261" r:id="rId6"/>
    <p:sldId id="262" r:id="rId7"/>
    <p:sldId id="492" r:id="rId8"/>
    <p:sldId id="493" r:id="rId9"/>
    <p:sldId id="494" r:id="rId10"/>
    <p:sldId id="495" r:id="rId11"/>
    <p:sldId id="496" r:id="rId12"/>
    <p:sldId id="497" r:id="rId13"/>
    <p:sldId id="561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59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60" r:id="rId51"/>
    <p:sldId id="535" r:id="rId52"/>
    <p:sldId id="536" r:id="rId53"/>
    <p:sldId id="537" r:id="rId54"/>
    <p:sldId id="538" r:id="rId55"/>
    <p:sldId id="539" r:id="rId56"/>
    <p:sldId id="540" r:id="rId57"/>
    <p:sldId id="541" r:id="rId58"/>
    <p:sldId id="542" r:id="rId59"/>
    <p:sldId id="543" r:id="rId60"/>
    <p:sldId id="544" r:id="rId61"/>
    <p:sldId id="545" r:id="rId62"/>
    <p:sldId id="546" r:id="rId63"/>
    <p:sldId id="547" r:id="rId64"/>
    <p:sldId id="548" r:id="rId65"/>
    <p:sldId id="549" r:id="rId66"/>
    <p:sldId id="550" r:id="rId67"/>
    <p:sldId id="551" r:id="rId68"/>
    <p:sldId id="552" r:id="rId69"/>
    <p:sldId id="553" r:id="rId70"/>
    <p:sldId id="554" r:id="rId71"/>
    <p:sldId id="555" r:id="rId72"/>
    <p:sldId id="556" r:id="rId73"/>
    <p:sldId id="557" r:id="rId74"/>
    <p:sldId id="558" r:id="rId75"/>
    <p:sldId id="354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8" autoAdjust="0"/>
    <p:restoredTop sz="99822" autoAdjust="0"/>
  </p:normalViewPr>
  <p:slideViewPr>
    <p:cSldViewPr>
      <p:cViewPr>
        <p:scale>
          <a:sx n="81" d="100"/>
          <a:sy n="81" d="100"/>
        </p:scale>
        <p:origin x="-1170" y="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256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BEE-5F75-420A-B9CB-93477BB03C44}" type="datetimeFigureOut">
              <a:rPr lang="en-US"/>
              <a:pPr>
                <a:defRPr/>
              </a:pPr>
              <a:t>10/26/2015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6A0-A7A7-4DB0-A1EE-164565CF8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4629" y="454666"/>
            <a:ext cx="52127" cy="58158"/>
          </a:xfrm>
          <a:custGeom>
            <a:avLst/>
            <a:gdLst/>
            <a:ahLst/>
            <a:cxnLst/>
            <a:rect l="l" t="t" r="r" b="b"/>
            <a:pathLst>
              <a:path w="60959" h="64134">
                <a:moveTo>
                  <a:pt x="0" y="0"/>
                </a:moveTo>
                <a:lnTo>
                  <a:pt x="0" y="64007"/>
                </a:lnTo>
                <a:lnTo>
                  <a:pt x="60959" y="64007"/>
                </a:lnTo>
                <a:lnTo>
                  <a:pt x="60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22326" y="454666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5" y="64007"/>
                </a:lnTo>
                <a:lnTo>
                  <a:pt x="63245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37658" y="454666"/>
            <a:ext cx="53756" cy="58158"/>
          </a:xfrm>
          <a:custGeom>
            <a:avLst/>
            <a:gdLst/>
            <a:ahLst/>
            <a:cxnLst/>
            <a:rect l="l" t="t" r="r" b="b"/>
            <a:pathLst>
              <a:path w="62864" h="64134">
                <a:moveTo>
                  <a:pt x="0" y="0"/>
                </a:moveTo>
                <a:lnTo>
                  <a:pt x="0" y="64007"/>
                </a:lnTo>
                <a:lnTo>
                  <a:pt x="62483" y="64007"/>
                </a:lnTo>
                <a:lnTo>
                  <a:pt x="62483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51035" y="454666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5" y="64007"/>
                </a:lnTo>
                <a:lnTo>
                  <a:pt x="63245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3433" y="454666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6" y="64007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2889" y="454666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3433" y="768373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6" y="64007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92889" y="768373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13433" y="896203"/>
            <a:ext cx="54299" cy="57582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0"/>
                </a:moveTo>
                <a:lnTo>
                  <a:pt x="0" y="63246"/>
                </a:lnTo>
                <a:lnTo>
                  <a:pt x="63246" y="63246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92889" y="896203"/>
            <a:ext cx="54842" cy="57582"/>
          </a:xfrm>
          <a:custGeom>
            <a:avLst/>
            <a:gdLst/>
            <a:ahLst/>
            <a:cxnLst/>
            <a:rect l="l" t="t" r="r" b="b"/>
            <a:pathLst>
              <a:path w="64134" h="63500">
                <a:moveTo>
                  <a:pt x="0" y="0"/>
                </a:moveTo>
                <a:lnTo>
                  <a:pt x="0" y="63246"/>
                </a:lnTo>
                <a:lnTo>
                  <a:pt x="64008" y="63246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49309" y="768373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7"/>
                </a:lnTo>
                <a:lnTo>
                  <a:pt x="63246" y="64007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30068" y="768373"/>
            <a:ext cx="53756" cy="58158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0" y="0"/>
                </a:moveTo>
                <a:lnTo>
                  <a:pt x="0" y="64007"/>
                </a:lnTo>
                <a:lnTo>
                  <a:pt x="62484" y="64007"/>
                </a:lnTo>
                <a:lnTo>
                  <a:pt x="62484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263338" y="768373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7"/>
                </a:lnTo>
                <a:lnTo>
                  <a:pt x="64008" y="64007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13433" y="649524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8"/>
                </a:lnTo>
                <a:lnTo>
                  <a:pt x="63246" y="64008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92889" y="649524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49309" y="649524"/>
            <a:ext cx="54299" cy="58158"/>
          </a:xfrm>
          <a:custGeom>
            <a:avLst/>
            <a:gdLst/>
            <a:ahLst/>
            <a:cxnLst/>
            <a:rect l="l" t="t" r="r" b="b"/>
            <a:pathLst>
              <a:path w="63500" h="64134">
                <a:moveTo>
                  <a:pt x="0" y="0"/>
                </a:moveTo>
                <a:lnTo>
                  <a:pt x="0" y="64008"/>
                </a:lnTo>
                <a:lnTo>
                  <a:pt x="63246" y="64008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30068" y="649524"/>
            <a:ext cx="53756" cy="58158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0" y="0"/>
                </a:moveTo>
                <a:lnTo>
                  <a:pt x="0" y="64008"/>
                </a:lnTo>
                <a:lnTo>
                  <a:pt x="62484" y="64008"/>
                </a:lnTo>
                <a:lnTo>
                  <a:pt x="62484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63338" y="649524"/>
            <a:ext cx="54842" cy="58158"/>
          </a:xfrm>
          <a:custGeom>
            <a:avLst/>
            <a:gdLst/>
            <a:ahLst/>
            <a:cxnLst/>
            <a:rect l="l" t="t" r="r" b="b"/>
            <a:pathLst>
              <a:path w="64134" h="64134">
                <a:moveTo>
                  <a:pt x="0" y="0"/>
                </a:moveTo>
                <a:lnTo>
                  <a:pt x="0" y="64008"/>
                </a:ln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13433" y="1023345"/>
            <a:ext cx="54299" cy="57006"/>
          </a:xfrm>
          <a:custGeom>
            <a:avLst/>
            <a:gdLst/>
            <a:ahLst/>
            <a:cxnLst/>
            <a:rect l="l" t="t" r="r" b="b"/>
            <a:pathLst>
              <a:path w="63500" h="62865">
                <a:moveTo>
                  <a:pt x="0" y="0"/>
                </a:moveTo>
                <a:lnTo>
                  <a:pt x="0" y="62483"/>
                </a:lnTo>
                <a:lnTo>
                  <a:pt x="63246" y="62483"/>
                </a:lnTo>
                <a:lnTo>
                  <a:pt x="63246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92889" y="1023345"/>
            <a:ext cx="54842" cy="57006"/>
          </a:xfrm>
          <a:custGeom>
            <a:avLst/>
            <a:gdLst/>
            <a:ahLst/>
            <a:cxnLst/>
            <a:rect l="l" t="t" r="r" b="b"/>
            <a:pathLst>
              <a:path w="64134" h="62865">
                <a:moveTo>
                  <a:pt x="0" y="0"/>
                </a:moveTo>
                <a:lnTo>
                  <a:pt x="0" y="62483"/>
                </a:lnTo>
                <a:lnTo>
                  <a:pt x="64008" y="62483"/>
                </a:lnTo>
                <a:lnTo>
                  <a:pt x="64008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550545" y="316470"/>
            <a:ext cx="931233" cy="777355"/>
          </a:xfrm>
          <a:custGeom>
            <a:avLst/>
            <a:gdLst/>
            <a:ahLst/>
            <a:cxnLst/>
            <a:rect l="l" t="t" r="r" b="b"/>
            <a:pathLst>
              <a:path w="1089025" h="857250">
                <a:moveTo>
                  <a:pt x="1088897" y="857250"/>
                </a:moveTo>
                <a:lnTo>
                  <a:pt x="1088897" y="0"/>
                </a:lnTo>
                <a:lnTo>
                  <a:pt x="0" y="0"/>
                </a:lnTo>
                <a:lnTo>
                  <a:pt x="78485" y="21335"/>
                </a:lnTo>
                <a:lnTo>
                  <a:pt x="152399" y="45719"/>
                </a:lnTo>
                <a:lnTo>
                  <a:pt x="202469" y="63228"/>
                </a:lnTo>
                <a:lnTo>
                  <a:pt x="250660" y="81714"/>
                </a:lnTo>
                <a:lnTo>
                  <a:pt x="297011" y="101280"/>
                </a:lnTo>
                <a:lnTo>
                  <a:pt x="341561" y="122032"/>
                </a:lnTo>
                <a:lnTo>
                  <a:pt x="384348" y="144076"/>
                </a:lnTo>
                <a:lnTo>
                  <a:pt x="425412" y="167515"/>
                </a:lnTo>
                <a:lnTo>
                  <a:pt x="464790" y="192455"/>
                </a:lnTo>
                <a:lnTo>
                  <a:pt x="502522" y="219002"/>
                </a:lnTo>
                <a:lnTo>
                  <a:pt x="538647" y="247259"/>
                </a:lnTo>
                <a:lnTo>
                  <a:pt x="573202" y="277332"/>
                </a:lnTo>
                <a:lnTo>
                  <a:pt x="606228" y="309326"/>
                </a:lnTo>
                <a:lnTo>
                  <a:pt x="637762" y="343345"/>
                </a:lnTo>
                <a:lnTo>
                  <a:pt x="667843" y="379496"/>
                </a:lnTo>
                <a:lnTo>
                  <a:pt x="696510" y="417882"/>
                </a:lnTo>
                <a:lnTo>
                  <a:pt x="723802" y="458609"/>
                </a:lnTo>
                <a:lnTo>
                  <a:pt x="749757" y="501781"/>
                </a:lnTo>
                <a:lnTo>
                  <a:pt x="774414" y="547504"/>
                </a:lnTo>
                <a:lnTo>
                  <a:pt x="797813" y="595883"/>
                </a:lnTo>
                <a:lnTo>
                  <a:pt x="828293" y="665987"/>
                </a:lnTo>
                <a:lnTo>
                  <a:pt x="855725" y="742949"/>
                </a:lnTo>
                <a:lnTo>
                  <a:pt x="880871" y="822959"/>
                </a:lnTo>
                <a:lnTo>
                  <a:pt x="890790" y="857250"/>
                </a:lnTo>
                <a:lnTo>
                  <a:pt x="1088897" y="857250"/>
                </a:lnTo>
                <a:close/>
              </a:path>
            </a:pathLst>
          </a:custGeom>
          <a:solidFill>
            <a:srgbClr val="98A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312266" y="1093825"/>
            <a:ext cx="169414" cy="777355"/>
          </a:xfrm>
          <a:custGeom>
            <a:avLst/>
            <a:gdLst/>
            <a:ahLst/>
            <a:cxnLst/>
            <a:rect l="l" t="t" r="r" b="b"/>
            <a:pathLst>
              <a:path w="198120" h="857250">
                <a:moveTo>
                  <a:pt x="198106" y="857249"/>
                </a:moveTo>
                <a:lnTo>
                  <a:pt x="198106" y="0"/>
                </a:lnTo>
                <a:lnTo>
                  <a:pt x="0" y="0"/>
                </a:lnTo>
                <a:lnTo>
                  <a:pt x="4150" y="14349"/>
                </a:lnTo>
                <a:lnTo>
                  <a:pt x="17038" y="63181"/>
                </a:lnTo>
                <a:lnTo>
                  <a:pt x="28860" y="112195"/>
                </a:lnTo>
                <a:lnTo>
                  <a:pt x="39730" y="161380"/>
                </a:lnTo>
                <a:lnTo>
                  <a:pt x="49764" y="210726"/>
                </a:lnTo>
                <a:lnTo>
                  <a:pt x="59077" y="260221"/>
                </a:lnTo>
                <a:lnTo>
                  <a:pt x="67785" y="309855"/>
                </a:lnTo>
                <a:lnTo>
                  <a:pt x="91426" y="459485"/>
                </a:lnTo>
                <a:lnTo>
                  <a:pt x="106666" y="578357"/>
                </a:lnTo>
                <a:lnTo>
                  <a:pt x="121144" y="704849"/>
                </a:lnTo>
                <a:lnTo>
                  <a:pt x="134860" y="838199"/>
                </a:lnTo>
                <a:lnTo>
                  <a:pt x="136508" y="857249"/>
                </a:lnTo>
                <a:lnTo>
                  <a:pt x="198106" y="857249"/>
                </a:lnTo>
                <a:close/>
              </a:path>
            </a:pathLst>
          </a:custGeom>
          <a:solidFill>
            <a:srgbClr val="98A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53D7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30620" y="1820277"/>
            <a:ext cx="331117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9329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125" y="1820278"/>
            <a:ext cx="3311714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9329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21770" y="6176921"/>
            <a:ext cx="699917" cy="16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 i="0">
                <a:solidFill>
                  <a:srgbClr val="253D75"/>
                </a:solidFill>
                <a:latin typeface="Calibri"/>
                <a:cs typeface="Calibri"/>
              </a:defRPr>
            </a:lvl1pPr>
          </a:lstStyle>
          <a:p>
            <a:pPr marL="11132">
              <a:lnSpc>
                <a:spcPts val="1087"/>
              </a:lnSpc>
            </a:pPr>
            <a:r>
              <a:rPr lang="el-GR" spc="-4" smtClean="0"/>
              <a:t>Σάνδρ</a:t>
            </a:r>
            <a:r>
              <a:rPr lang="el-GR" smtClean="0"/>
              <a:t>α</a:t>
            </a:r>
            <a:r>
              <a:rPr lang="el-GR" spc="-18" smtClean="0"/>
              <a:t> </a:t>
            </a:r>
            <a:r>
              <a:rPr lang="el-GR" spc="-35" smtClean="0"/>
              <a:t>Κ</a:t>
            </a:r>
            <a:r>
              <a:rPr lang="el-GR" spc="-4" smtClean="0"/>
              <a:t>οέν</a:t>
            </a:r>
            <a:endParaRPr lang="el-GR" spc="-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52502">
              <a:lnSpc>
                <a:spcPts val="1087"/>
              </a:lnSpc>
            </a:pPr>
            <a:fld id="{81D60167-4931-47E6-BA6A-407CBD079E47}" type="slidenum">
              <a:rPr lang="el-GR" spc="-4" smtClean="0"/>
              <a:pPr marL="152502">
                <a:lnSpc>
                  <a:spcPts val="1087"/>
                </a:lnSpc>
              </a:pPr>
              <a:t>‹#›</a:t>
            </a:fld>
            <a:endParaRPr lang="el-GR" spc="-4" dirty="0"/>
          </a:p>
        </p:txBody>
      </p:sp>
    </p:spTree>
    <p:extLst>
      <p:ext uri="{BB962C8B-B14F-4D97-AF65-F5344CB8AC3E}">
        <p14:creationId xmlns:p14="http://schemas.microsoft.com/office/powerpoint/2010/main" val="276991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21770" y="6176921"/>
            <a:ext cx="699917" cy="161229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 i="0">
                <a:solidFill>
                  <a:srgbClr val="253D75"/>
                </a:solidFill>
                <a:latin typeface="Calibri"/>
                <a:cs typeface="Calibri"/>
              </a:defRPr>
            </a:lvl1pPr>
          </a:lstStyle>
          <a:p>
            <a:pPr marL="11132">
              <a:lnSpc>
                <a:spcPts val="1087"/>
              </a:lnSpc>
            </a:pPr>
            <a:r>
              <a:rPr lang="el-GR" spc="-4" smtClean="0"/>
              <a:t>Σάνδρ</a:t>
            </a:r>
            <a:r>
              <a:rPr lang="el-GR" smtClean="0"/>
              <a:t>α</a:t>
            </a:r>
            <a:r>
              <a:rPr lang="el-GR" spc="-18" smtClean="0"/>
              <a:t> </a:t>
            </a:r>
            <a:r>
              <a:rPr lang="el-GR" spc="-35" smtClean="0"/>
              <a:t>Κ</a:t>
            </a:r>
            <a:r>
              <a:rPr lang="el-GR" spc="-4" smtClean="0"/>
              <a:t>οέν</a:t>
            </a:r>
            <a:endParaRPr lang="el-GR" spc="-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52502">
              <a:lnSpc>
                <a:spcPts val="1087"/>
              </a:lnSpc>
            </a:pPr>
            <a:fld id="{81D60167-4931-47E6-BA6A-407CBD079E47}" type="slidenum">
              <a:rPr lang="el-GR" spc="-4" smtClean="0"/>
              <a:pPr marL="152502">
                <a:lnSpc>
                  <a:spcPts val="1087"/>
                </a:lnSpc>
              </a:pPr>
              <a:t>‹#›</a:t>
            </a:fld>
            <a:endParaRPr lang="el-GR" spc="-4" dirty="0"/>
          </a:p>
        </p:txBody>
      </p:sp>
    </p:spTree>
    <p:extLst>
      <p:ext uri="{BB962C8B-B14F-4D97-AF65-F5344CB8AC3E}">
        <p14:creationId xmlns:p14="http://schemas.microsoft.com/office/powerpoint/2010/main" val="38258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Καινοτομία και Επιχειρηματικότητα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dirty="0"/>
              <a:t> Workshop: Introduction to Accounting and Financial Statement </a:t>
            </a:r>
            <a:r>
              <a:rPr lang="en-US" sz="2400" dirty="0" smtClean="0"/>
              <a:t>Analysis</a:t>
            </a:r>
            <a:endParaRPr lang="el-GR" sz="2400" dirty="0" smtClean="0"/>
          </a:p>
          <a:p>
            <a:r>
              <a:rPr lang="el-GR" sz="2400" b="1" dirty="0" smtClean="0"/>
              <a:t>Διδάσκων: </a:t>
            </a:r>
            <a:r>
              <a:rPr lang="el-GR" sz="2400" dirty="0" smtClean="0"/>
              <a:t>Θεόδωρος Αποστολόπουλος</a:t>
            </a:r>
            <a:endParaRPr lang="en-US" sz="2400" dirty="0" smtClean="0"/>
          </a:p>
          <a:p>
            <a:r>
              <a:rPr lang="el-GR" sz="2400" b="1" dirty="0" smtClean="0"/>
              <a:t>Τμήμα: </a:t>
            </a:r>
            <a:r>
              <a:rPr lang="el-GR" sz="2400" dirty="0"/>
              <a:t>Μ</a:t>
            </a:r>
            <a:r>
              <a:rPr lang="el-GR" sz="2400" dirty="0" smtClean="0"/>
              <a:t>εταπτυχιακό </a:t>
            </a:r>
            <a:r>
              <a:rPr lang="el-GR" sz="2400" dirty="0"/>
              <a:t>Πρόγραμμα </a:t>
            </a:r>
            <a:r>
              <a:rPr lang="el-GR" sz="2400" dirty="0" smtClean="0"/>
              <a:t>Σπουδών</a:t>
            </a:r>
            <a:r>
              <a:rPr lang="en-US" sz="2400" dirty="0" smtClean="0"/>
              <a:t> </a:t>
            </a:r>
            <a:r>
              <a:rPr lang="el-GR" sz="24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Β</a:t>
            </a:r>
            <a:r>
              <a:rPr spc="-22" dirty="0"/>
              <a:t>α</a:t>
            </a:r>
            <a:r>
              <a:rPr dirty="0">
                <a:latin typeface="Calibri"/>
                <a:cs typeface="Calibri"/>
              </a:rPr>
              <a:t>σι</a:t>
            </a:r>
            <a:r>
              <a:rPr spc="-44" dirty="0"/>
              <a:t>κ</a:t>
            </a:r>
            <a:r>
              <a:rPr dirty="0">
                <a:latin typeface="Calibri"/>
                <a:cs typeface="Calibri"/>
              </a:rPr>
              <a:t>ές</a:t>
            </a:r>
            <a:r>
              <a:rPr spc="-26" dirty="0"/>
              <a:t> </a:t>
            </a:r>
            <a:r>
              <a:rPr dirty="0">
                <a:latin typeface="Calibri"/>
                <a:cs typeface="Calibri"/>
              </a:rPr>
              <a:t>Λογι</a:t>
            </a:r>
            <a:r>
              <a:rPr spc="35" dirty="0"/>
              <a:t>σ</a:t>
            </a:r>
            <a:r>
              <a:rPr dirty="0">
                <a:latin typeface="Calibri"/>
                <a:cs typeface="Calibri"/>
              </a:rPr>
              <a:t>τι</a:t>
            </a:r>
            <a:r>
              <a:rPr spc="-44" dirty="0"/>
              <a:t>κ</a:t>
            </a:r>
            <a:r>
              <a:rPr dirty="0">
                <a:latin typeface="Calibri"/>
                <a:cs typeface="Calibri"/>
              </a:rPr>
              <a:t>ές</a:t>
            </a:r>
            <a:r>
              <a:rPr spc="-18" dirty="0"/>
              <a:t> </a:t>
            </a:r>
            <a:r>
              <a:rPr dirty="0">
                <a:latin typeface="Calibri"/>
                <a:cs typeface="Calibri"/>
              </a:rPr>
              <a:t>Κα</a:t>
            </a:r>
            <a:r>
              <a:rPr spc="-26" dirty="0"/>
              <a:t>τ</a:t>
            </a:r>
            <a:r>
              <a:rPr spc="-22" dirty="0"/>
              <a:t>α</a:t>
            </a:r>
            <a:r>
              <a:rPr spc="35" dirty="0"/>
              <a:t>σ</a:t>
            </a:r>
            <a:r>
              <a:rPr spc="-26" dirty="0"/>
              <a:t>τ</a:t>
            </a:r>
            <a:r>
              <a:rPr spc="-22" dirty="0"/>
              <a:t>ά</a:t>
            </a:r>
            <a:r>
              <a:rPr dirty="0">
                <a:latin typeface="Calibri"/>
                <a:cs typeface="Calibri"/>
              </a:rPr>
              <a:t>σεις</a:t>
            </a:r>
          </a:p>
        </p:txBody>
      </p:sp>
      <p:sp>
        <p:nvSpPr>
          <p:cNvPr id="5" name="object 5"/>
          <p:cNvSpPr/>
          <p:nvPr/>
        </p:nvSpPr>
        <p:spPr>
          <a:xfrm>
            <a:off x="662570" y="4202555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570" y="4979910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570" y="5757265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3999" y="8580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 txBox="1">
            <a:spLocks noGrp="1"/>
          </p:cNvSpPr>
          <p:nvPr>
            <p:ph sz="half" idx="4294967295"/>
          </p:nvPr>
        </p:nvSpPr>
        <p:spPr>
          <a:xfrm>
            <a:off x="611560" y="1556792"/>
            <a:ext cx="3872229" cy="3664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99490" indent="0">
              <a:lnSpc>
                <a:spcPts val="3020"/>
              </a:lnSpc>
              <a:buClr>
                <a:schemeClr val="tx1"/>
              </a:buClr>
              <a:buNone/>
            </a:pPr>
            <a:r>
              <a:rPr sz="2000" b="1" dirty="0"/>
              <a:t>Ε</a:t>
            </a:r>
            <a:r>
              <a:rPr sz="2000" b="1" spc="25" dirty="0"/>
              <a:t>λ</a:t>
            </a:r>
            <a:r>
              <a:rPr sz="2000" b="1" dirty="0"/>
              <a:t>λ</a:t>
            </a:r>
            <a:r>
              <a:rPr sz="2000" b="1" spc="-45" dirty="0"/>
              <a:t>η</a:t>
            </a:r>
            <a:r>
              <a:rPr sz="2000" b="1" dirty="0"/>
              <a:t>νι</a:t>
            </a:r>
            <a:r>
              <a:rPr sz="2000" b="1" spc="-75" dirty="0"/>
              <a:t>κ</a:t>
            </a:r>
            <a:r>
              <a:rPr sz="2000" b="1" dirty="0"/>
              <a:t>ό</a:t>
            </a:r>
            <a:r>
              <a:rPr sz="2000" b="1" spc="-5" dirty="0"/>
              <a:t> </a:t>
            </a:r>
            <a:r>
              <a:rPr sz="2000" b="1" dirty="0"/>
              <a:t>Γενι</a:t>
            </a:r>
            <a:r>
              <a:rPr sz="2000" b="1" spc="-80" dirty="0"/>
              <a:t>κ</a:t>
            </a:r>
            <a:r>
              <a:rPr sz="2000" b="1" dirty="0"/>
              <a:t>ό </a:t>
            </a:r>
            <a:r>
              <a:rPr sz="2000" b="1" spc="-5" dirty="0"/>
              <a:t>Λογι</a:t>
            </a:r>
            <a:r>
              <a:rPr sz="2000" b="1" spc="30" dirty="0"/>
              <a:t>σ</a:t>
            </a:r>
            <a:r>
              <a:rPr sz="2000" b="1" spc="-5" dirty="0"/>
              <a:t>τι</a:t>
            </a:r>
            <a:r>
              <a:rPr sz="2000" b="1" spc="-75" dirty="0"/>
              <a:t>κ</a:t>
            </a:r>
            <a:r>
              <a:rPr sz="2000" b="1" dirty="0"/>
              <a:t>ό</a:t>
            </a:r>
            <a:r>
              <a:rPr sz="2000" b="1" spc="-5" dirty="0"/>
              <a:t> Σ</a:t>
            </a:r>
            <a:r>
              <a:rPr sz="2000" b="1" spc="-30" dirty="0"/>
              <a:t>χ</a:t>
            </a:r>
            <a:r>
              <a:rPr sz="2000" b="1" spc="-35" dirty="0"/>
              <a:t>έ</a:t>
            </a:r>
            <a:r>
              <a:rPr sz="2000" b="1" dirty="0"/>
              <a:t>δ</a:t>
            </a:r>
            <a:r>
              <a:rPr sz="2000" b="1" spc="-5" dirty="0"/>
              <a:t>ιο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chemeClr val="tx1"/>
              </a:buClr>
              <a:buFont typeface="Arial"/>
              <a:buChar char="•"/>
              <a:tabLst>
                <a:tab pos="356235" algn="l"/>
              </a:tabLst>
            </a:pPr>
            <a:r>
              <a:rPr sz="2000" b="0" spc="-5" dirty="0">
                <a:latin typeface="Calibri"/>
                <a:cs typeface="Calibri"/>
              </a:rPr>
              <a:t>Ισ</a:t>
            </a:r>
            <a:r>
              <a:rPr sz="2000" b="0" spc="-30" dirty="0">
                <a:latin typeface="Calibri"/>
                <a:cs typeface="Calibri"/>
              </a:rPr>
              <a:t>ο</a:t>
            </a:r>
            <a:r>
              <a:rPr sz="2000" b="0" spc="-35" dirty="0">
                <a:latin typeface="Calibri"/>
                <a:cs typeface="Calibri"/>
              </a:rPr>
              <a:t>λ</a:t>
            </a:r>
            <a:r>
              <a:rPr sz="2000" b="0" spc="-5" dirty="0">
                <a:latin typeface="Calibri"/>
                <a:cs typeface="Calibri"/>
              </a:rPr>
              <a:t>ογισ</a:t>
            </a:r>
            <a:r>
              <a:rPr sz="2000" b="0" spc="-20" dirty="0">
                <a:latin typeface="Calibri"/>
                <a:cs typeface="Calibri"/>
              </a:rPr>
              <a:t>μ</a:t>
            </a:r>
            <a:r>
              <a:rPr sz="2000" b="0" spc="-5" dirty="0">
                <a:latin typeface="Calibri"/>
                <a:cs typeface="Calibri"/>
              </a:rPr>
              <a:t>ό</a:t>
            </a:r>
            <a:r>
              <a:rPr sz="2000" b="0" dirty="0">
                <a:latin typeface="Calibri"/>
                <a:cs typeface="Calibri"/>
              </a:rPr>
              <a:t>ς</a:t>
            </a: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Clr>
                <a:schemeClr val="tx1"/>
              </a:buClr>
              <a:buFont typeface="Arial"/>
              <a:buChar char="•"/>
              <a:tabLst>
                <a:tab pos="356235" algn="l"/>
              </a:tabLst>
            </a:pPr>
            <a:r>
              <a:rPr sz="2000" b="0" spc="-5" dirty="0">
                <a:latin typeface="Calibri"/>
                <a:cs typeface="Calibri"/>
              </a:rPr>
              <a:t>Κατ</a:t>
            </a:r>
            <a:r>
              <a:rPr sz="2000" b="0" spc="-25" dirty="0">
                <a:latin typeface="Calibri"/>
                <a:cs typeface="Calibri"/>
              </a:rPr>
              <a:t>ά</a:t>
            </a:r>
            <a:r>
              <a:rPr sz="2000" b="0" spc="25" dirty="0">
                <a:latin typeface="Calibri"/>
                <a:cs typeface="Calibri"/>
              </a:rPr>
              <a:t>σ</a:t>
            </a:r>
            <a:r>
              <a:rPr sz="2000" b="0" spc="-15" dirty="0">
                <a:latin typeface="Calibri"/>
                <a:cs typeface="Calibri"/>
              </a:rPr>
              <a:t>τ</a:t>
            </a:r>
            <a:r>
              <a:rPr sz="2000" b="0" spc="-25" dirty="0">
                <a:latin typeface="Calibri"/>
                <a:cs typeface="Calibri"/>
              </a:rPr>
              <a:t>α</a:t>
            </a:r>
            <a:r>
              <a:rPr sz="2000" b="0" spc="-5" dirty="0">
                <a:latin typeface="Calibri"/>
                <a:cs typeface="Calibri"/>
              </a:rPr>
              <a:t>σ</a:t>
            </a:r>
            <a:r>
              <a:rPr sz="2000" b="0" dirty="0">
                <a:latin typeface="Calibri"/>
                <a:cs typeface="Calibri"/>
              </a:rPr>
              <a:t>η </a:t>
            </a:r>
            <a:r>
              <a:rPr sz="2000" b="0" spc="-5" dirty="0">
                <a:latin typeface="Calibri"/>
                <a:cs typeface="Calibri"/>
              </a:rPr>
              <a:t>Αποτελ</a:t>
            </a:r>
            <a:r>
              <a:rPr sz="2000" b="0" spc="-35" dirty="0">
                <a:latin typeface="Calibri"/>
                <a:cs typeface="Calibri"/>
              </a:rPr>
              <a:t>ε</a:t>
            </a:r>
            <a:r>
              <a:rPr sz="2000" b="0" spc="-5" dirty="0">
                <a:latin typeface="Calibri"/>
                <a:cs typeface="Calibri"/>
              </a:rPr>
              <a:t>σ</a:t>
            </a:r>
            <a:r>
              <a:rPr sz="2000" b="0" spc="-15" dirty="0">
                <a:latin typeface="Calibri"/>
                <a:cs typeface="Calibri"/>
              </a:rPr>
              <a:t>μ</a:t>
            </a:r>
            <a:r>
              <a:rPr sz="2000" b="0" dirty="0">
                <a:latin typeface="Calibri"/>
                <a:cs typeface="Calibri"/>
              </a:rPr>
              <a:t>ά</a:t>
            </a:r>
            <a:r>
              <a:rPr sz="2000" b="0" spc="-5" dirty="0">
                <a:latin typeface="Calibri"/>
                <a:cs typeface="Calibri"/>
              </a:rPr>
              <a:t>τω</a:t>
            </a:r>
            <a:r>
              <a:rPr sz="2000" b="0" dirty="0">
                <a:latin typeface="Calibri"/>
                <a:cs typeface="Calibri"/>
              </a:rPr>
              <a:t>ν</a:t>
            </a:r>
            <a:r>
              <a:rPr sz="2000" b="0" spc="-1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Χρ</a:t>
            </a:r>
            <a:r>
              <a:rPr sz="2000" b="0" dirty="0">
                <a:latin typeface="Calibri"/>
                <a:cs typeface="Calibri"/>
              </a:rPr>
              <a:t>ή</a:t>
            </a:r>
            <a:r>
              <a:rPr sz="2000" b="0" spc="-5" dirty="0">
                <a:latin typeface="Calibri"/>
                <a:cs typeface="Calibri"/>
              </a:rPr>
              <a:t>σης</a:t>
            </a:r>
          </a:p>
          <a:p>
            <a:pPr marL="355600" marR="881380" indent="-342900">
              <a:lnSpc>
                <a:spcPts val="3020"/>
              </a:lnSpc>
              <a:spcBef>
                <a:spcPts val="675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spc="-5" dirty="0">
                <a:latin typeface="Calibri"/>
                <a:cs typeface="Calibri"/>
              </a:rPr>
              <a:t>Π</a:t>
            </a:r>
            <a:r>
              <a:rPr sz="2000" b="0" spc="-45" dirty="0">
                <a:latin typeface="Calibri"/>
                <a:cs typeface="Calibri"/>
              </a:rPr>
              <a:t>ί</a:t>
            </a:r>
            <a:r>
              <a:rPr sz="2000" b="0" spc="-5" dirty="0">
                <a:latin typeface="Calibri"/>
                <a:cs typeface="Calibri"/>
              </a:rPr>
              <a:t>να</a:t>
            </a:r>
            <a:r>
              <a:rPr sz="2000" b="0" spc="-95" dirty="0">
                <a:latin typeface="Calibri"/>
                <a:cs typeface="Calibri"/>
              </a:rPr>
              <a:t>κ</a:t>
            </a:r>
            <a:r>
              <a:rPr sz="2000" b="0" dirty="0">
                <a:latin typeface="Calibri"/>
                <a:cs typeface="Calibri"/>
              </a:rPr>
              <a:t>ας</a:t>
            </a:r>
            <a:r>
              <a:rPr sz="2000" b="0" spc="-5" dirty="0">
                <a:latin typeface="Calibri"/>
                <a:cs typeface="Calibri"/>
              </a:rPr>
              <a:t> Διάθ</a:t>
            </a:r>
            <a:r>
              <a:rPr sz="2000" b="0" spc="-35" dirty="0">
                <a:latin typeface="Calibri"/>
                <a:cs typeface="Calibri"/>
              </a:rPr>
              <a:t>ε</a:t>
            </a:r>
            <a:r>
              <a:rPr sz="2000" b="0" spc="-5" dirty="0">
                <a:latin typeface="Calibri"/>
                <a:cs typeface="Calibri"/>
              </a:rPr>
              <a:t>σης Αποτ</a:t>
            </a:r>
            <a:r>
              <a:rPr sz="2000" b="0" dirty="0">
                <a:latin typeface="Calibri"/>
                <a:cs typeface="Calibri"/>
              </a:rPr>
              <a:t>ε</a:t>
            </a:r>
            <a:r>
              <a:rPr sz="2000" b="0" spc="-5" dirty="0">
                <a:latin typeface="Calibri"/>
                <a:cs typeface="Calibri"/>
              </a:rPr>
              <a:t>λ</a:t>
            </a:r>
            <a:r>
              <a:rPr sz="2000" b="0" spc="-35" dirty="0">
                <a:latin typeface="Calibri"/>
                <a:cs typeface="Calibri"/>
              </a:rPr>
              <a:t>ε</a:t>
            </a:r>
            <a:r>
              <a:rPr sz="2000" b="0" spc="-5" dirty="0">
                <a:latin typeface="Calibri"/>
                <a:cs typeface="Calibri"/>
              </a:rPr>
              <a:t>σ</a:t>
            </a:r>
            <a:r>
              <a:rPr sz="2000" b="0" spc="-15" dirty="0">
                <a:latin typeface="Calibri"/>
                <a:cs typeface="Calibri"/>
              </a:rPr>
              <a:t>μ</a:t>
            </a:r>
            <a:r>
              <a:rPr sz="2000" b="0" dirty="0">
                <a:latin typeface="Calibri"/>
                <a:cs typeface="Calibri"/>
              </a:rPr>
              <a:t>ά</a:t>
            </a:r>
            <a:r>
              <a:rPr sz="2000" b="0" spc="-15" dirty="0">
                <a:latin typeface="Calibri"/>
                <a:cs typeface="Calibri"/>
              </a:rPr>
              <a:t>των</a:t>
            </a:r>
          </a:p>
          <a:p>
            <a:pPr marL="355600" marR="927100" indent="-342900">
              <a:lnSpc>
                <a:spcPts val="3020"/>
              </a:lnSpc>
              <a:spcBef>
                <a:spcPts val="675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spc="-5" dirty="0">
                <a:latin typeface="Calibri"/>
                <a:cs typeface="Calibri"/>
              </a:rPr>
              <a:t>Προσάρτημ</a:t>
            </a:r>
            <a:r>
              <a:rPr sz="2000" b="0" dirty="0">
                <a:latin typeface="Calibri"/>
                <a:cs typeface="Calibri"/>
              </a:rPr>
              <a:t>α</a:t>
            </a:r>
            <a:r>
              <a:rPr sz="2000" b="0" spc="-2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(δεν </a:t>
            </a:r>
            <a:r>
              <a:rPr sz="2000" b="0" spc="-5" dirty="0">
                <a:latin typeface="Calibri"/>
                <a:cs typeface="Calibri"/>
              </a:rPr>
              <a:t>δη</a:t>
            </a:r>
            <a:r>
              <a:rPr sz="2000" b="0" spc="-20" dirty="0">
                <a:latin typeface="Calibri"/>
                <a:cs typeface="Calibri"/>
              </a:rPr>
              <a:t>μ</a:t>
            </a:r>
            <a:r>
              <a:rPr sz="2000" b="0" spc="-5" dirty="0">
                <a:latin typeface="Calibri"/>
                <a:cs typeface="Calibri"/>
              </a:rPr>
              <a:t>οσι</a:t>
            </a:r>
            <a:r>
              <a:rPr sz="2000" b="0" dirty="0">
                <a:latin typeface="Calibri"/>
                <a:cs typeface="Calibri"/>
              </a:rPr>
              <a:t>ε</a:t>
            </a:r>
            <a:r>
              <a:rPr sz="2000" b="0" spc="-25" dirty="0">
                <a:latin typeface="Calibri"/>
                <a:cs typeface="Calibri"/>
              </a:rPr>
              <a:t>ύ</a:t>
            </a:r>
            <a:r>
              <a:rPr sz="2000" b="0" spc="-5" dirty="0">
                <a:latin typeface="Calibri"/>
                <a:cs typeface="Calibri"/>
              </a:rPr>
              <a:t>ετα</a:t>
            </a:r>
            <a:r>
              <a:rPr sz="2000" b="0" spc="-10" dirty="0">
                <a:latin typeface="Calibri"/>
                <a:cs typeface="Calibri"/>
              </a:rPr>
              <a:t>ι</a:t>
            </a:r>
            <a:r>
              <a:rPr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" name="object 12"/>
          <p:cNvSpPr txBox="1">
            <a:spLocks noGrp="1"/>
          </p:cNvSpPr>
          <p:nvPr>
            <p:ph sz="half" idx="4294967295"/>
          </p:nvPr>
        </p:nvSpPr>
        <p:spPr>
          <a:xfrm>
            <a:off x="4798762" y="1556792"/>
            <a:ext cx="3872865" cy="420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70000" indent="0">
              <a:lnSpc>
                <a:spcPts val="3020"/>
              </a:lnSpc>
              <a:buClr>
                <a:schemeClr val="tx1"/>
              </a:buClr>
              <a:buNone/>
            </a:pPr>
            <a:r>
              <a:rPr sz="2000" b="1" dirty="0"/>
              <a:t>Δι</a:t>
            </a:r>
            <a:r>
              <a:rPr sz="2000" b="1" spc="-25" dirty="0"/>
              <a:t>ε</a:t>
            </a:r>
            <a:r>
              <a:rPr sz="2000" b="1" spc="-5" dirty="0"/>
              <a:t>θν</a:t>
            </a:r>
            <a:r>
              <a:rPr sz="2000" b="1" dirty="0"/>
              <a:t>ή</a:t>
            </a:r>
            <a:r>
              <a:rPr sz="2000" b="1" spc="-10" dirty="0"/>
              <a:t> Λ</a:t>
            </a:r>
            <a:r>
              <a:rPr sz="2000" b="1" spc="-5" dirty="0"/>
              <a:t>ογ</a:t>
            </a:r>
            <a:r>
              <a:rPr sz="2000" b="1" dirty="0"/>
              <a:t>ι</a:t>
            </a:r>
            <a:r>
              <a:rPr sz="2000" b="1" spc="30" dirty="0"/>
              <a:t>σ</a:t>
            </a:r>
            <a:r>
              <a:rPr sz="2000" b="1" spc="-10" dirty="0"/>
              <a:t>τ</a:t>
            </a:r>
            <a:r>
              <a:rPr sz="2000" b="1" dirty="0"/>
              <a:t>ι</a:t>
            </a:r>
            <a:r>
              <a:rPr sz="2000" b="1" spc="-90" dirty="0"/>
              <a:t>κ</a:t>
            </a:r>
            <a:r>
              <a:rPr sz="2000" b="1" dirty="0"/>
              <a:t>ά Πρότυ</a:t>
            </a:r>
            <a:r>
              <a:rPr sz="2000" b="1" spc="-35" dirty="0"/>
              <a:t>π</a:t>
            </a:r>
            <a:r>
              <a:rPr sz="2000" b="1" dirty="0"/>
              <a:t>α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spc="-5" dirty="0">
                <a:latin typeface="Calibri"/>
                <a:cs typeface="Calibri"/>
              </a:rPr>
              <a:t>Ισ</a:t>
            </a:r>
            <a:r>
              <a:rPr sz="2000" b="0" spc="-30" dirty="0">
                <a:latin typeface="Calibri"/>
                <a:cs typeface="Calibri"/>
              </a:rPr>
              <a:t>ο</a:t>
            </a:r>
            <a:r>
              <a:rPr sz="2000" b="0" spc="-35" dirty="0">
                <a:latin typeface="Calibri"/>
                <a:cs typeface="Calibri"/>
              </a:rPr>
              <a:t>λ</a:t>
            </a:r>
            <a:r>
              <a:rPr sz="2000" b="0" spc="-5" dirty="0">
                <a:latin typeface="Calibri"/>
                <a:cs typeface="Calibri"/>
              </a:rPr>
              <a:t>ογισ</a:t>
            </a:r>
            <a:r>
              <a:rPr sz="2000" b="0" spc="-20" dirty="0">
                <a:latin typeface="Calibri"/>
                <a:cs typeface="Calibri"/>
              </a:rPr>
              <a:t>μ</a:t>
            </a:r>
            <a:r>
              <a:rPr sz="2000" b="0" spc="-5" dirty="0">
                <a:latin typeface="Calibri"/>
                <a:cs typeface="Calibri"/>
              </a:rPr>
              <a:t>ό</a:t>
            </a:r>
            <a:r>
              <a:rPr sz="2000" b="0" dirty="0">
                <a:latin typeface="Calibri"/>
                <a:cs typeface="Calibri"/>
              </a:rPr>
              <a:t>ς</a:t>
            </a: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spc="-5" dirty="0">
                <a:latin typeface="Calibri"/>
                <a:cs typeface="Calibri"/>
              </a:rPr>
              <a:t>Κατ</a:t>
            </a:r>
            <a:r>
              <a:rPr sz="2000" b="0" spc="-25" dirty="0">
                <a:latin typeface="Calibri"/>
                <a:cs typeface="Calibri"/>
              </a:rPr>
              <a:t>ά</a:t>
            </a:r>
            <a:r>
              <a:rPr sz="2000" b="0" spc="25" dirty="0">
                <a:latin typeface="Calibri"/>
                <a:cs typeface="Calibri"/>
              </a:rPr>
              <a:t>σ</a:t>
            </a:r>
            <a:r>
              <a:rPr sz="2000" b="0" spc="-15" dirty="0">
                <a:latin typeface="Calibri"/>
                <a:cs typeface="Calibri"/>
              </a:rPr>
              <a:t>τ</a:t>
            </a:r>
            <a:r>
              <a:rPr sz="2000" b="0" spc="-25" dirty="0">
                <a:latin typeface="Calibri"/>
                <a:cs typeface="Calibri"/>
              </a:rPr>
              <a:t>α</a:t>
            </a:r>
            <a:r>
              <a:rPr sz="2000" b="0" spc="-5" dirty="0">
                <a:latin typeface="Calibri"/>
                <a:cs typeface="Calibri"/>
              </a:rPr>
              <a:t>σ</a:t>
            </a:r>
            <a:r>
              <a:rPr sz="2000" b="0" dirty="0">
                <a:latin typeface="Calibri"/>
                <a:cs typeface="Calibri"/>
              </a:rPr>
              <a:t>η </a:t>
            </a:r>
            <a:r>
              <a:rPr sz="2000" b="0" spc="-5" dirty="0">
                <a:latin typeface="Calibri"/>
                <a:cs typeface="Calibri"/>
              </a:rPr>
              <a:t>Αποτελ</a:t>
            </a:r>
            <a:r>
              <a:rPr sz="2000" b="0" spc="-35" dirty="0">
                <a:latin typeface="Calibri"/>
                <a:cs typeface="Calibri"/>
              </a:rPr>
              <a:t>ε</a:t>
            </a:r>
            <a:r>
              <a:rPr sz="2000" b="0" spc="-5" dirty="0">
                <a:latin typeface="Calibri"/>
                <a:cs typeface="Calibri"/>
              </a:rPr>
              <a:t>σ</a:t>
            </a:r>
            <a:r>
              <a:rPr sz="2000" b="0" spc="-15" dirty="0">
                <a:latin typeface="Calibri"/>
                <a:cs typeface="Calibri"/>
              </a:rPr>
              <a:t>μ</a:t>
            </a:r>
            <a:r>
              <a:rPr sz="2000" b="0" dirty="0">
                <a:latin typeface="Calibri"/>
                <a:cs typeface="Calibri"/>
              </a:rPr>
              <a:t>ά</a:t>
            </a:r>
            <a:r>
              <a:rPr sz="2000" b="0" spc="-5" dirty="0">
                <a:latin typeface="Calibri"/>
                <a:cs typeface="Calibri"/>
              </a:rPr>
              <a:t>τω</a:t>
            </a:r>
            <a:r>
              <a:rPr sz="2000" b="0" dirty="0">
                <a:latin typeface="Calibri"/>
                <a:cs typeface="Calibri"/>
              </a:rPr>
              <a:t>ν</a:t>
            </a:r>
            <a:r>
              <a:rPr sz="2000" b="0" spc="-1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Χρ</a:t>
            </a:r>
            <a:r>
              <a:rPr sz="2000" b="0" dirty="0">
                <a:latin typeface="Calibri"/>
                <a:cs typeface="Calibri"/>
              </a:rPr>
              <a:t>ήσης</a:t>
            </a:r>
          </a:p>
          <a:p>
            <a:pPr marL="354965" marR="320040">
              <a:lnSpc>
                <a:spcPts val="2160"/>
              </a:lnSpc>
              <a:spcBef>
                <a:spcPts val="35"/>
              </a:spcBef>
              <a:buClr>
                <a:schemeClr val="tx1"/>
              </a:buClr>
            </a:pPr>
            <a:r>
              <a:rPr sz="2000" b="0" spc="-5" dirty="0">
                <a:latin typeface="Calibri"/>
                <a:cs typeface="Calibri"/>
              </a:rPr>
              <a:t>(</a:t>
            </a:r>
            <a:r>
              <a:rPr sz="2000" b="0" spc="-10" dirty="0">
                <a:latin typeface="Calibri"/>
                <a:cs typeface="Calibri"/>
              </a:rPr>
              <a:t>Περι</a:t>
            </a:r>
            <a:r>
              <a:rPr sz="2000" b="0" spc="-30" dirty="0">
                <a:latin typeface="Calibri"/>
                <a:cs typeface="Calibri"/>
              </a:rPr>
              <a:t>λ</a:t>
            </a:r>
            <a:r>
              <a:rPr sz="2000" b="0" spc="-5" dirty="0">
                <a:latin typeface="Calibri"/>
                <a:cs typeface="Calibri"/>
              </a:rPr>
              <a:t>α</a:t>
            </a:r>
            <a:r>
              <a:rPr sz="2000" b="0" spc="-10" dirty="0">
                <a:latin typeface="Calibri"/>
                <a:cs typeface="Calibri"/>
              </a:rPr>
              <a:t>μβάνε</a:t>
            </a:r>
            <a:r>
              <a:rPr sz="2000" b="0" spc="-5" dirty="0">
                <a:latin typeface="Calibri"/>
                <a:cs typeface="Calibri"/>
              </a:rPr>
              <a:t>ι</a:t>
            </a:r>
            <a:r>
              <a:rPr sz="2000" b="0" spc="2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τη </a:t>
            </a:r>
            <a:r>
              <a:rPr sz="2000" b="0" spc="-10" dirty="0">
                <a:latin typeface="Calibri"/>
                <a:cs typeface="Calibri"/>
              </a:rPr>
              <a:t>διάθ</a:t>
            </a:r>
            <a:r>
              <a:rPr sz="2000" b="0" spc="-35" dirty="0">
                <a:latin typeface="Calibri"/>
                <a:cs typeface="Calibri"/>
              </a:rPr>
              <a:t>ε</a:t>
            </a:r>
            <a:r>
              <a:rPr sz="2000" b="0" spc="-10" dirty="0">
                <a:latin typeface="Calibri"/>
                <a:cs typeface="Calibri"/>
              </a:rPr>
              <a:t>σ</a:t>
            </a:r>
            <a:r>
              <a:rPr sz="2000" b="0" spc="-5" dirty="0">
                <a:latin typeface="Calibri"/>
                <a:cs typeface="Calibri"/>
              </a:rPr>
              <a:t>η</a:t>
            </a:r>
            <a:r>
              <a:rPr sz="2000" b="0" spc="1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των </a:t>
            </a:r>
            <a:r>
              <a:rPr sz="2000" b="0" spc="-40" dirty="0">
                <a:latin typeface="Calibri"/>
                <a:cs typeface="Calibri"/>
              </a:rPr>
              <a:t>κ</a:t>
            </a:r>
            <a:r>
              <a:rPr sz="2000" b="0" spc="-5" dirty="0">
                <a:latin typeface="Calibri"/>
                <a:cs typeface="Calibri"/>
              </a:rPr>
              <a:t>ε</a:t>
            </a:r>
            <a:r>
              <a:rPr sz="2000" b="0" spc="-10" dirty="0">
                <a:latin typeface="Calibri"/>
                <a:cs typeface="Calibri"/>
              </a:rPr>
              <a:t>ρδών</a:t>
            </a:r>
            <a:r>
              <a:rPr sz="2000" b="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355600" marR="120014" indent="-342900">
              <a:lnSpc>
                <a:spcPts val="3020"/>
              </a:lnSpc>
              <a:spcBef>
                <a:spcPts val="635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spc="-10" dirty="0">
                <a:latin typeface="Calibri"/>
                <a:cs typeface="Calibri"/>
              </a:rPr>
              <a:t>Κατά</a:t>
            </a:r>
            <a:r>
              <a:rPr sz="2000" b="0" spc="25" dirty="0">
                <a:latin typeface="Calibri"/>
                <a:cs typeface="Calibri"/>
              </a:rPr>
              <a:t>σ</a:t>
            </a:r>
            <a:r>
              <a:rPr sz="2000" b="0" spc="-15" dirty="0">
                <a:latin typeface="Calibri"/>
                <a:cs typeface="Calibri"/>
              </a:rPr>
              <a:t>τ</a:t>
            </a:r>
            <a:r>
              <a:rPr sz="2000" b="0" spc="-10" dirty="0">
                <a:latin typeface="Calibri"/>
                <a:cs typeface="Calibri"/>
              </a:rPr>
              <a:t>ασ</a:t>
            </a:r>
            <a:r>
              <a:rPr sz="2000" b="0" dirty="0">
                <a:latin typeface="Calibri"/>
                <a:cs typeface="Calibri"/>
              </a:rPr>
              <a:t>η</a:t>
            </a:r>
            <a:r>
              <a:rPr sz="2000" b="0" spc="-1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Μεταβ</a:t>
            </a:r>
            <a:r>
              <a:rPr sz="2000" b="0" spc="-30" dirty="0">
                <a:latin typeface="Calibri"/>
                <a:cs typeface="Calibri"/>
              </a:rPr>
              <a:t>ο</a:t>
            </a:r>
            <a:r>
              <a:rPr sz="2000" b="0" spc="-10" dirty="0">
                <a:latin typeface="Calibri"/>
                <a:cs typeface="Calibri"/>
              </a:rPr>
              <a:t>λής τω</a:t>
            </a:r>
            <a:r>
              <a:rPr sz="2000" b="0" dirty="0">
                <a:latin typeface="Calibri"/>
                <a:cs typeface="Calibri"/>
              </a:rPr>
              <a:t>ν</a:t>
            </a:r>
            <a:r>
              <a:rPr sz="2000" b="0" spc="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Ι</a:t>
            </a:r>
            <a:r>
              <a:rPr sz="2000" b="0" spc="-10" dirty="0">
                <a:latin typeface="Calibri"/>
                <a:cs typeface="Calibri"/>
              </a:rPr>
              <a:t>δίω</a:t>
            </a:r>
            <a:r>
              <a:rPr sz="2000" b="0" dirty="0">
                <a:latin typeface="Calibri"/>
                <a:cs typeface="Calibri"/>
              </a:rPr>
              <a:t>ν</a:t>
            </a:r>
            <a:r>
              <a:rPr sz="2000" b="0" spc="-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Κ</a:t>
            </a:r>
            <a:r>
              <a:rPr sz="2000" b="0" spc="-10" dirty="0">
                <a:latin typeface="Calibri"/>
                <a:cs typeface="Calibri"/>
              </a:rPr>
              <a:t>εφ</a:t>
            </a:r>
            <a:r>
              <a:rPr sz="2000" b="0" spc="5" dirty="0">
                <a:latin typeface="Calibri"/>
                <a:cs typeface="Calibri"/>
              </a:rPr>
              <a:t>α</a:t>
            </a:r>
            <a:r>
              <a:rPr sz="2000" b="0" spc="-40" dirty="0">
                <a:latin typeface="Calibri"/>
                <a:cs typeface="Calibri"/>
              </a:rPr>
              <a:t>λ</a:t>
            </a:r>
            <a:r>
              <a:rPr sz="2000" b="0" spc="-10" dirty="0">
                <a:latin typeface="Calibri"/>
                <a:cs typeface="Calibri"/>
              </a:rPr>
              <a:t>αίων</a:t>
            </a:r>
          </a:p>
          <a:p>
            <a:pPr marL="355600" marR="210185" indent="-342900">
              <a:lnSpc>
                <a:spcPts val="3020"/>
              </a:lnSpc>
              <a:spcBef>
                <a:spcPts val="675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spc="-5" dirty="0">
                <a:latin typeface="Calibri"/>
                <a:cs typeface="Calibri"/>
              </a:rPr>
              <a:t>Κατ</a:t>
            </a:r>
            <a:r>
              <a:rPr sz="2000" b="0" spc="-25" dirty="0">
                <a:latin typeface="Calibri"/>
                <a:cs typeface="Calibri"/>
              </a:rPr>
              <a:t>ά</a:t>
            </a:r>
            <a:r>
              <a:rPr sz="2000" b="0" spc="25" dirty="0">
                <a:latin typeface="Calibri"/>
                <a:cs typeface="Calibri"/>
              </a:rPr>
              <a:t>σ</a:t>
            </a:r>
            <a:r>
              <a:rPr sz="2000" b="0" spc="-15" dirty="0">
                <a:latin typeface="Calibri"/>
                <a:cs typeface="Calibri"/>
              </a:rPr>
              <a:t>τ</a:t>
            </a:r>
            <a:r>
              <a:rPr sz="2000" b="0" spc="-25" dirty="0">
                <a:latin typeface="Calibri"/>
                <a:cs typeface="Calibri"/>
              </a:rPr>
              <a:t>α</a:t>
            </a:r>
            <a:r>
              <a:rPr sz="2000" b="0" spc="-5" dirty="0">
                <a:latin typeface="Calibri"/>
                <a:cs typeface="Calibri"/>
              </a:rPr>
              <a:t>σ</a:t>
            </a:r>
            <a:r>
              <a:rPr sz="2000" b="0" dirty="0">
                <a:latin typeface="Calibri"/>
                <a:cs typeface="Calibri"/>
              </a:rPr>
              <a:t>η</a:t>
            </a:r>
            <a:r>
              <a:rPr sz="2000" b="0" spc="-2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Ταμεια</a:t>
            </a:r>
            <a:r>
              <a:rPr sz="2000" b="0" spc="-65" dirty="0">
                <a:latin typeface="Calibri"/>
                <a:cs typeface="Calibri"/>
              </a:rPr>
              <a:t>κ</a:t>
            </a:r>
            <a:r>
              <a:rPr sz="2000" b="0" spc="-15" dirty="0">
                <a:latin typeface="Calibri"/>
                <a:cs typeface="Calibri"/>
              </a:rPr>
              <a:t>ώ</a:t>
            </a:r>
            <a:r>
              <a:rPr sz="2000" b="0" dirty="0">
                <a:latin typeface="Calibri"/>
                <a:cs typeface="Calibri"/>
              </a:rPr>
              <a:t>ν </a:t>
            </a:r>
            <a:r>
              <a:rPr sz="2000" b="0" spc="-60" dirty="0">
                <a:latin typeface="Calibri"/>
                <a:cs typeface="Calibri"/>
              </a:rPr>
              <a:t>Ρ</a:t>
            </a:r>
            <a:r>
              <a:rPr sz="2000" b="0" spc="-5" dirty="0">
                <a:latin typeface="Calibri"/>
                <a:cs typeface="Calibri"/>
              </a:rPr>
              <a:t>ο</a:t>
            </a:r>
            <a:r>
              <a:rPr sz="2000" b="0" spc="-15" dirty="0">
                <a:latin typeface="Calibri"/>
                <a:cs typeface="Calibri"/>
              </a:rPr>
              <a:t>ώ</a:t>
            </a:r>
            <a:r>
              <a:rPr sz="2000" b="0" dirty="0">
                <a:latin typeface="Calibri"/>
                <a:cs typeface="Calibri"/>
              </a:rPr>
              <a:t>ν</a:t>
            </a: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chemeClr val="tx1"/>
              </a:buClr>
              <a:buFont typeface="Arial"/>
              <a:buChar char="•"/>
              <a:tabLst>
                <a:tab pos="355600" algn="l"/>
              </a:tabLst>
            </a:pPr>
            <a:r>
              <a:rPr sz="2000" b="0" i="1" spc="-5" dirty="0">
                <a:latin typeface="Calibri"/>
                <a:cs typeface="Calibri"/>
              </a:rPr>
              <a:t>Σημειώσεις</a:t>
            </a:r>
          </a:p>
        </p:txBody>
      </p:sp>
    </p:spTree>
    <p:extLst>
      <p:ext uri="{BB962C8B-B14F-4D97-AF65-F5344CB8AC3E}">
        <p14:creationId xmlns:p14="http://schemas.microsoft.com/office/powerpoint/2010/main" val="425249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spc="-4" dirty="0">
                <a:latin typeface="Calibri"/>
                <a:cs typeface="Calibri"/>
              </a:rPr>
              <a:t>Ν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εμπι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τευό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spc="-22" dirty="0">
                <a:latin typeface="Calibri"/>
                <a:cs typeface="Calibri"/>
              </a:rPr>
              <a:t>α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τε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τις</a:t>
            </a:r>
            <a:r>
              <a:rPr spc="-13" dirty="0">
                <a:latin typeface="Calibri"/>
                <a:cs typeface="Calibri"/>
              </a:rPr>
              <a:t> </a:t>
            </a:r>
            <a:r>
              <a:rPr spc="-96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spc="-22" dirty="0">
                <a:latin typeface="Calibri"/>
                <a:cs typeface="Calibri"/>
              </a:rPr>
              <a:t>α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spc="-31" dirty="0">
                <a:latin typeface="Calibri"/>
                <a:cs typeface="Calibri"/>
              </a:rPr>
              <a:t>τ</a:t>
            </a:r>
            <a:r>
              <a:rPr spc="-26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σε</a:t>
            </a:r>
            <a:r>
              <a:rPr spc="-4" dirty="0">
                <a:latin typeface="Calibri"/>
                <a:cs typeface="Calibri"/>
              </a:rPr>
              <a:t>ι</a:t>
            </a:r>
            <a:r>
              <a:rPr spc="-13" dirty="0">
                <a:latin typeface="Calibri"/>
                <a:cs typeface="Calibri"/>
              </a:rPr>
              <a:t>ς</a:t>
            </a:r>
            <a:r>
              <a:rPr spc="-4" dirty="0"/>
              <a:t>;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000" dirty="0"/>
              <a:t>Οι ορκωτοί λογιστές – ελεγκτές ελέγχουν τις λογιστικές καταστάσεις και εκδίδουν πιστοποιητικό ελέγχου</a:t>
            </a:r>
          </a:p>
          <a:p>
            <a:r>
              <a:rPr lang="el-GR" sz="3000" dirty="0"/>
              <a:t>Με σύμφωνη γνώμη</a:t>
            </a:r>
          </a:p>
          <a:p>
            <a:r>
              <a:rPr lang="el-GR" sz="3000" dirty="0"/>
              <a:t>Με σύμφωνη γνώμη και θέματα έμφασης</a:t>
            </a:r>
          </a:p>
          <a:p>
            <a:r>
              <a:rPr lang="el-GR" sz="3000" dirty="0"/>
              <a:t>Με αντίθετη γνώμη</a:t>
            </a:r>
          </a:p>
          <a:p>
            <a:r>
              <a:rPr lang="el-GR" sz="3000" dirty="0"/>
              <a:t>Με άρνηση γνώμης</a:t>
            </a:r>
          </a:p>
          <a:p>
            <a:endParaRPr lang="el-GR" dirty="0"/>
          </a:p>
        </p:txBody>
      </p:sp>
      <p:sp>
        <p:nvSpPr>
          <p:cNvPr id="5" name="object 5"/>
          <p:cNvSpPr/>
          <p:nvPr/>
        </p:nvSpPr>
        <p:spPr>
          <a:xfrm>
            <a:off x="8479532" y="2648535"/>
            <a:ext cx="0" cy="8407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201"/>
                </a:lnTo>
              </a:path>
            </a:pathLst>
          </a:custGeom>
          <a:ln w="4994">
            <a:solidFill>
              <a:srgbClr val="98A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03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l-GR" dirty="0">
                <a:cs typeface="Calibri"/>
              </a:rPr>
              <a:t>Ισ</a:t>
            </a:r>
            <a:r>
              <a:rPr lang="el-GR" spc="-26" dirty="0">
                <a:cs typeface="Calibri"/>
              </a:rPr>
              <a:t>ο</a:t>
            </a:r>
            <a:r>
              <a:rPr lang="el-GR" spc="-31" dirty="0">
                <a:cs typeface="Calibri"/>
              </a:rPr>
              <a:t>λ</a:t>
            </a:r>
            <a:r>
              <a:rPr lang="el-GR" dirty="0">
                <a:cs typeface="Calibri"/>
              </a:rPr>
              <a:t>ογισ</a:t>
            </a:r>
            <a:r>
              <a:rPr lang="el-GR" spc="-22" dirty="0">
                <a:cs typeface="Calibri"/>
              </a:rPr>
              <a:t>μ</a:t>
            </a:r>
            <a:r>
              <a:rPr lang="el-GR" dirty="0">
                <a:cs typeface="Calibri"/>
              </a:rPr>
              <a:t>ός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Workshop: Introduction to Accounting and Financial Statement Analysis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106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Ισ</a:t>
            </a:r>
            <a:r>
              <a:rPr spc="-26" dirty="0">
                <a:latin typeface="Calibri"/>
                <a:cs typeface="Calibri"/>
              </a:rPr>
              <a:t>ο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ογισ</a:t>
            </a:r>
            <a:r>
              <a:rPr spc="-22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ός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/>
              <a:t>(Balance</a:t>
            </a:r>
            <a:r>
              <a:rPr dirty="0"/>
              <a:t> She</a:t>
            </a:r>
            <a:r>
              <a:rPr spc="-26" dirty="0"/>
              <a:t>e</a:t>
            </a:r>
            <a:r>
              <a:rPr spc="-4" dirty="0"/>
              <a:t>t)</a:t>
            </a:r>
          </a:p>
        </p:txBody>
      </p:sp>
      <p:sp>
        <p:nvSpPr>
          <p:cNvPr id="19" name="Θέση περιεχομένου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pc="-5" dirty="0">
                <a:cs typeface="Calibri"/>
              </a:rPr>
              <a:t>Ο</a:t>
            </a:r>
            <a:r>
              <a:rPr lang="el-GR" spc="90" dirty="0">
                <a:cs typeface="Calibri"/>
              </a:rPr>
              <a:t> </a:t>
            </a:r>
            <a:r>
              <a:rPr lang="el-GR" b="1" spc="-5" dirty="0">
                <a:cs typeface="Calibri"/>
              </a:rPr>
              <a:t>Ισ</a:t>
            </a:r>
            <a:r>
              <a:rPr lang="el-GR" b="1" spc="-30" dirty="0">
                <a:cs typeface="Calibri"/>
              </a:rPr>
              <a:t>ο</a:t>
            </a:r>
            <a:r>
              <a:rPr lang="el-GR" b="1" spc="-35" dirty="0">
                <a:cs typeface="Calibri"/>
              </a:rPr>
              <a:t>λ</a:t>
            </a:r>
            <a:r>
              <a:rPr lang="el-GR" b="1" spc="-5" dirty="0">
                <a:cs typeface="Calibri"/>
              </a:rPr>
              <a:t>ογισ</a:t>
            </a:r>
            <a:r>
              <a:rPr lang="el-GR" b="1" spc="-35" dirty="0">
                <a:cs typeface="Calibri"/>
              </a:rPr>
              <a:t>μ</a:t>
            </a:r>
            <a:r>
              <a:rPr lang="el-GR" b="1" spc="-5" dirty="0">
                <a:cs typeface="Calibri"/>
              </a:rPr>
              <a:t>ός</a:t>
            </a:r>
            <a:r>
              <a:rPr lang="el-GR" b="1" spc="90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ε</a:t>
            </a:r>
            <a:r>
              <a:rPr lang="el-GR" spc="-50" dirty="0">
                <a:cs typeface="Calibri"/>
              </a:rPr>
              <a:t>ί</a:t>
            </a:r>
            <a:r>
              <a:rPr lang="el-GR" spc="-10" dirty="0">
                <a:cs typeface="Calibri"/>
              </a:rPr>
              <a:t>να</a:t>
            </a:r>
            <a:r>
              <a:rPr lang="el-GR" spc="-5" dirty="0">
                <a:cs typeface="Calibri"/>
              </a:rPr>
              <a:t>ι</a:t>
            </a:r>
            <a:r>
              <a:rPr lang="el-GR" spc="90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η</a:t>
            </a:r>
            <a:r>
              <a:rPr lang="el-GR" spc="95" dirty="0">
                <a:cs typeface="Calibri"/>
              </a:rPr>
              <a:t> </a:t>
            </a:r>
            <a:r>
              <a:rPr lang="el-GR" spc="-35" dirty="0">
                <a:cs typeface="Calibri"/>
              </a:rPr>
              <a:t>λ</a:t>
            </a:r>
            <a:r>
              <a:rPr lang="el-GR" spc="-5" dirty="0">
                <a:cs typeface="Calibri"/>
              </a:rPr>
              <a:t>ογι</a:t>
            </a:r>
            <a:r>
              <a:rPr lang="el-GR" spc="25" dirty="0">
                <a:cs typeface="Calibri"/>
              </a:rPr>
              <a:t>σ</a:t>
            </a:r>
            <a:r>
              <a:rPr lang="el-GR" spc="-5" dirty="0">
                <a:cs typeface="Calibri"/>
              </a:rPr>
              <a:t>τική</a:t>
            </a:r>
            <a:r>
              <a:rPr lang="el-GR" spc="95" dirty="0">
                <a:cs typeface="Calibri"/>
              </a:rPr>
              <a:t> </a:t>
            </a:r>
            <a:r>
              <a:rPr lang="el-GR" spc="-110" dirty="0">
                <a:cs typeface="Calibri"/>
              </a:rPr>
              <a:t>κ</a:t>
            </a:r>
            <a:r>
              <a:rPr lang="el-GR" spc="-10" dirty="0">
                <a:cs typeface="Calibri"/>
              </a:rPr>
              <a:t>α</a:t>
            </a:r>
            <a:r>
              <a:rPr lang="el-GR" spc="-30" dirty="0">
                <a:cs typeface="Calibri"/>
              </a:rPr>
              <a:t>τ</a:t>
            </a:r>
            <a:r>
              <a:rPr lang="el-GR" spc="-40" dirty="0">
                <a:cs typeface="Calibri"/>
              </a:rPr>
              <a:t>ά</a:t>
            </a:r>
            <a:r>
              <a:rPr lang="el-GR" spc="25" dirty="0">
                <a:cs typeface="Calibri"/>
              </a:rPr>
              <a:t>σ</a:t>
            </a:r>
            <a:r>
              <a:rPr lang="el-GR" spc="-20" dirty="0">
                <a:cs typeface="Calibri"/>
              </a:rPr>
              <a:t>τ</a:t>
            </a:r>
            <a:r>
              <a:rPr lang="el-GR" spc="-40" dirty="0">
                <a:cs typeface="Calibri"/>
              </a:rPr>
              <a:t>α</a:t>
            </a:r>
            <a:r>
              <a:rPr lang="el-GR" spc="-5" dirty="0">
                <a:cs typeface="Calibri"/>
              </a:rPr>
              <a:t>ση</a:t>
            </a:r>
            <a:r>
              <a:rPr lang="el-GR" spc="95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που εμφανί</a:t>
            </a:r>
            <a:r>
              <a:rPr lang="el-GR" spc="-35" dirty="0">
                <a:cs typeface="Calibri"/>
              </a:rPr>
              <a:t>ζ</a:t>
            </a:r>
            <a:r>
              <a:rPr lang="el-GR" spc="-5" dirty="0">
                <a:cs typeface="Calibri"/>
              </a:rPr>
              <a:t>ει</a:t>
            </a:r>
            <a:r>
              <a:rPr lang="el-GR" dirty="0">
                <a:cs typeface="Calibri"/>
              </a:rPr>
              <a:t> </a:t>
            </a:r>
            <a:r>
              <a:rPr lang="el-GR" spc="145" dirty="0">
                <a:cs typeface="Calibri"/>
              </a:rPr>
              <a:t> </a:t>
            </a:r>
            <a:r>
              <a:rPr lang="el-GR" b="1" spc="-5" dirty="0">
                <a:cs typeface="Calibri"/>
              </a:rPr>
              <a:t>συνοπτι</a:t>
            </a:r>
            <a:r>
              <a:rPr lang="el-GR" b="1" spc="-100" dirty="0">
                <a:cs typeface="Calibri"/>
              </a:rPr>
              <a:t>κ</a:t>
            </a:r>
            <a:r>
              <a:rPr lang="el-GR" b="1" spc="-5" dirty="0">
                <a:cs typeface="Calibri"/>
              </a:rPr>
              <a:t>ά</a:t>
            </a:r>
            <a:r>
              <a:rPr lang="el-GR" spc="-5" dirty="0">
                <a:cs typeface="Calibri"/>
              </a:rPr>
              <a:t>,</a:t>
            </a:r>
            <a:r>
              <a:rPr lang="el-GR" dirty="0">
                <a:cs typeface="Calibri"/>
              </a:rPr>
              <a:t> </a:t>
            </a:r>
            <a:r>
              <a:rPr lang="el-GR" spc="145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μ</a:t>
            </a:r>
            <a:r>
              <a:rPr lang="el-GR" spc="-5" dirty="0">
                <a:cs typeface="Calibri"/>
              </a:rPr>
              <a:t>ε</a:t>
            </a:r>
            <a:r>
              <a:rPr lang="el-GR" dirty="0">
                <a:cs typeface="Calibri"/>
              </a:rPr>
              <a:t> </a:t>
            </a:r>
            <a:r>
              <a:rPr lang="el-GR" spc="145" dirty="0">
                <a:cs typeface="Calibri"/>
              </a:rPr>
              <a:t> </a:t>
            </a:r>
            <a:r>
              <a:rPr lang="el-GR" b="1" spc="-5" dirty="0">
                <a:cs typeface="Calibri"/>
              </a:rPr>
              <a:t>χρη</a:t>
            </a:r>
            <a:r>
              <a:rPr lang="el-GR" b="1" spc="-25" dirty="0">
                <a:cs typeface="Calibri"/>
              </a:rPr>
              <a:t>μ</a:t>
            </a:r>
            <a:r>
              <a:rPr lang="el-GR" b="1" spc="-5" dirty="0">
                <a:cs typeface="Calibri"/>
              </a:rPr>
              <a:t>ατι</a:t>
            </a:r>
            <a:r>
              <a:rPr lang="el-GR" b="1" spc="-40" dirty="0">
                <a:cs typeface="Calibri"/>
              </a:rPr>
              <a:t>κ</a:t>
            </a:r>
            <a:r>
              <a:rPr lang="el-GR" b="1" spc="-5" dirty="0">
                <a:cs typeface="Calibri"/>
              </a:rPr>
              <a:t>ές</a:t>
            </a:r>
            <a:r>
              <a:rPr lang="el-GR" b="1" dirty="0">
                <a:cs typeface="Calibri"/>
              </a:rPr>
              <a:t> </a:t>
            </a:r>
            <a:r>
              <a:rPr lang="el-GR" b="1" spc="140" dirty="0">
                <a:cs typeface="Calibri"/>
              </a:rPr>
              <a:t> </a:t>
            </a:r>
            <a:r>
              <a:rPr lang="el-GR" b="1" spc="-35" dirty="0">
                <a:cs typeface="Calibri"/>
              </a:rPr>
              <a:t>μ</a:t>
            </a:r>
            <a:r>
              <a:rPr lang="el-GR" b="1" dirty="0">
                <a:cs typeface="Calibri"/>
              </a:rPr>
              <a:t>ο</a:t>
            </a:r>
            <a:r>
              <a:rPr lang="el-GR" b="1" spc="-10" dirty="0">
                <a:cs typeface="Calibri"/>
              </a:rPr>
              <a:t>ν</a:t>
            </a:r>
            <a:r>
              <a:rPr lang="el-GR" b="1" spc="-45" dirty="0">
                <a:cs typeface="Calibri"/>
              </a:rPr>
              <a:t>ά</a:t>
            </a:r>
            <a:r>
              <a:rPr lang="el-GR" b="1" spc="-5" dirty="0">
                <a:cs typeface="Calibri"/>
              </a:rPr>
              <a:t>δες </a:t>
            </a:r>
            <a:r>
              <a:rPr lang="el-GR" spc="-110" dirty="0">
                <a:cs typeface="Calibri"/>
              </a:rPr>
              <a:t>κ</a:t>
            </a:r>
            <a:r>
              <a:rPr lang="el-GR" spc="-10" dirty="0">
                <a:cs typeface="Calibri"/>
              </a:rPr>
              <a:t>α</a:t>
            </a:r>
            <a:r>
              <a:rPr lang="el-GR" spc="-5" dirty="0">
                <a:cs typeface="Calibri"/>
              </a:rPr>
              <a:t>ι</a:t>
            </a:r>
            <a:r>
              <a:rPr lang="el-GR" dirty="0">
                <a:cs typeface="Calibri"/>
              </a:rPr>
              <a:t> </a:t>
            </a:r>
            <a:r>
              <a:rPr lang="el-GR" spc="-200" dirty="0">
                <a:cs typeface="Calibri"/>
              </a:rPr>
              <a:t> </a:t>
            </a:r>
            <a:r>
              <a:rPr lang="el-GR" dirty="0">
                <a:cs typeface="Calibri"/>
              </a:rPr>
              <a:t>μ</a:t>
            </a:r>
            <a:r>
              <a:rPr lang="el-GR" spc="-5" dirty="0">
                <a:cs typeface="Calibri"/>
              </a:rPr>
              <a:t>ε</a:t>
            </a:r>
            <a:r>
              <a:rPr lang="el-GR" dirty="0">
                <a:cs typeface="Calibri"/>
              </a:rPr>
              <a:t> </a:t>
            </a:r>
            <a:r>
              <a:rPr lang="el-GR" spc="-195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β</a:t>
            </a:r>
            <a:r>
              <a:rPr lang="el-GR" spc="-40" dirty="0">
                <a:cs typeface="Calibri"/>
              </a:rPr>
              <a:t>ά</a:t>
            </a:r>
            <a:r>
              <a:rPr lang="el-GR" spc="-5" dirty="0">
                <a:cs typeface="Calibri"/>
              </a:rPr>
              <a:t>ση</a:t>
            </a:r>
            <a:r>
              <a:rPr lang="el-GR" dirty="0">
                <a:cs typeface="Calibri"/>
              </a:rPr>
              <a:t> </a:t>
            </a:r>
            <a:r>
              <a:rPr lang="el-GR" spc="-195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τ</a:t>
            </a:r>
            <a:r>
              <a:rPr lang="el-GR" spc="-5" dirty="0">
                <a:cs typeface="Calibri"/>
              </a:rPr>
              <a:t>ις</a:t>
            </a:r>
            <a:r>
              <a:rPr lang="el-GR" dirty="0">
                <a:cs typeface="Calibri"/>
              </a:rPr>
              <a:t> </a:t>
            </a:r>
            <a:r>
              <a:rPr lang="el-GR" spc="-200" dirty="0">
                <a:cs typeface="Calibri"/>
              </a:rPr>
              <a:t> </a:t>
            </a:r>
            <a:r>
              <a:rPr lang="el-GR" b="1" spc="-5" dirty="0">
                <a:cs typeface="Calibri"/>
              </a:rPr>
              <a:t>γενι</a:t>
            </a:r>
            <a:r>
              <a:rPr lang="el-GR" b="1" spc="-100" dirty="0">
                <a:cs typeface="Calibri"/>
              </a:rPr>
              <a:t>κ</a:t>
            </a:r>
            <a:r>
              <a:rPr lang="el-GR" b="1" spc="-5" dirty="0">
                <a:cs typeface="Calibri"/>
              </a:rPr>
              <a:t>ά</a:t>
            </a:r>
            <a:r>
              <a:rPr lang="el-GR" b="1" dirty="0">
                <a:cs typeface="Calibri"/>
              </a:rPr>
              <a:t> </a:t>
            </a:r>
            <a:r>
              <a:rPr lang="el-GR" b="1" spc="-200" dirty="0">
                <a:cs typeface="Calibri"/>
              </a:rPr>
              <a:t> </a:t>
            </a:r>
            <a:r>
              <a:rPr lang="el-GR" b="1" spc="-35" dirty="0">
                <a:cs typeface="Calibri"/>
              </a:rPr>
              <a:t>π</a:t>
            </a:r>
            <a:r>
              <a:rPr lang="el-GR" b="1" spc="-15" dirty="0">
                <a:cs typeface="Calibri"/>
              </a:rPr>
              <a:t>α</a:t>
            </a:r>
            <a:r>
              <a:rPr lang="el-GR" b="1" spc="-5" dirty="0">
                <a:cs typeface="Calibri"/>
              </a:rPr>
              <a:t>ρ</a:t>
            </a:r>
            <a:r>
              <a:rPr lang="el-GR" b="1" spc="-45" dirty="0">
                <a:cs typeface="Calibri"/>
              </a:rPr>
              <a:t>α</a:t>
            </a:r>
            <a:r>
              <a:rPr lang="el-GR" b="1" spc="-5" dirty="0">
                <a:cs typeface="Calibri"/>
              </a:rPr>
              <a:t>δεκτές</a:t>
            </a:r>
            <a:r>
              <a:rPr lang="el-GR" b="1" dirty="0">
                <a:cs typeface="Calibri"/>
              </a:rPr>
              <a:t> </a:t>
            </a:r>
            <a:r>
              <a:rPr lang="el-GR" b="1" spc="-200" dirty="0">
                <a:cs typeface="Calibri"/>
              </a:rPr>
              <a:t> </a:t>
            </a:r>
            <a:r>
              <a:rPr lang="el-GR" b="1" spc="-40" dirty="0" smtClean="0">
                <a:cs typeface="Calibri"/>
              </a:rPr>
              <a:t>λ</a:t>
            </a:r>
            <a:r>
              <a:rPr lang="el-GR" b="1" dirty="0" smtClean="0">
                <a:cs typeface="Calibri"/>
              </a:rPr>
              <a:t>ο</a:t>
            </a:r>
            <a:r>
              <a:rPr lang="el-GR" b="1" spc="-5" dirty="0" smtClean="0">
                <a:cs typeface="Calibri"/>
              </a:rPr>
              <a:t>γι</a:t>
            </a:r>
            <a:r>
              <a:rPr lang="el-GR" b="1" spc="30" dirty="0" smtClean="0">
                <a:cs typeface="Calibri"/>
              </a:rPr>
              <a:t>σ</a:t>
            </a:r>
            <a:r>
              <a:rPr lang="el-GR" b="1" spc="-5" dirty="0" smtClean="0">
                <a:cs typeface="Calibri"/>
              </a:rPr>
              <a:t>τι</a:t>
            </a:r>
            <a:r>
              <a:rPr lang="el-GR" b="1" spc="-55" dirty="0" smtClean="0">
                <a:cs typeface="Calibri"/>
              </a:rPr>
              <a:t>κ</a:t>
            </a:r>
            <a:r>
              <a:rPr lang="el-GR" b="1" spc="-5" dirty="0" smtClean="0">
                <a:cs typeface="Calibri"/>
              </a:rPr>
              <a:t>ές</a:t>
            </a:r>
            <a:r>
              <a:rPr lang="en-US" b="1" spc="-5" dirty="0">
                <a:cs typeface="Calibri"/>
              </a:rPr>
              <a:t> </a:t>
            </a:r>
            <a:r>
              <a:rPr lang="el-GR" b="1" spc="-5" dirty="0" smtClean="0">
                <a:cs typeface="Calibri"/>
              </a:rPr>
              <a:t>α</a:t>
            </a:r>
            <a:r>
              <a:rPr lang="el-GR" b="1" spc="-25" dirty="0" smtClean="0">
                <a:cs typeface="Calibri"/>
              </a:rPr>
              <a:t>ρ</a:t>
            </a:r>
            <a:r>
              <a:rPr lang="el-GR" b="1" spc="-35" dirty="0" smtClean="0">
                <a:cs typeface="Calibri"/>
              </a:rPr>
              <a:t>χ</a:t>
            </a:r>
            <a:r>
              <a:rPr lang="el-GR" b="1" spc="-5" dirty="0" smtClean="0">
                <a:cs typeface="Calibri"/>
              </a:rPr>
              <a:t>έ</a:t>
            </a:r>
            <a:r>
              <a:rPr lang="el-GR" b="1" spc="-10" dirty="0" smtClean="0">
                <a:cs typeface="Calibri"/>
              </a:rPr>
              <a:t>ς</a:t>
            </a:r>
            <a:r>
              <a:rPr lang="el-GR" b="1" spc="-5" dirty="0" smtClean="0">
                <a:cs typeface="Calibri"/>
              </a:rPr>
              <a:t>,</a:t>
            </a:r>
            <a:r>
              <a:rPr lang="en-US" b="1" dirty="0" smtClean="0">
                <a:cs typeface="Calibri"/>
              </a:rPr>
              <a:t> </a:t>
            </a:r>
            <a:r>
              <a:rPr lang="el-GR" spc="-30" dirty="0" smtClean="0">
                <a:cs typeface="Calibri"/>
              </a:rPr>
              <a:t>τ</a:t>
            </a:r>
            <a:r>
              <a:rPr lang="el-GR" spc="-5" dirty="0" smtClean="0">
                <a:cs typeface="Calibri"/>
              </a:rPr>
              <a:t>α</a:t>
            </a:r>
            <a:r>
              <a:rPr lang="en-US" dirty="0" smtClean="0">
                <a:cs typeface="Calibri"/>
              </a:rPr>
              <a:t> </a:t>
            </a:r>
            <a:r>
              <a:rPr lang="el-GR" spc="25" dirty="0" smtClean="0">
                <a:cs typeface="Calibri"/>
              </a:rPr>
              <a:t>σ</a:t>
            </a:r>
            <a:r>
              <a:rPr lang="el-GR" spc="-35" dirty="0" smtClean="0">
                <a:cs typeface="Calibri"/>
              </a:rPr>
              <a:t>τ</a:t>
            </a:r>
            <a:r>
              <a:rPr lang="el-GR" spc="-10" dirty="0" smtClean="0">
                <a:cs typeface="Calibri"/>
              </a:rPr>
              <a:t>ο</a:t>
            </a:r>
            <a:r>
              <a:rPr lang="el-GR" spc="-35" dirty="0" smtClean="0">
                <a:cs typeface="Calibri"/>
              </a:rPr>
              <a:t>ι</a:t>
            </a:r>
            <a:r>
              <a:rPr lang="el-GR" spc="-40" dirty="0" smtClean="0">
                <a:cs typeface="Calibri"/>
              </a:rPr>
              <a:t>χ</a:t>
            </a:r>
            <a:r>
              <a:rPr lang="el-GR" dirty="0" smtClean="0">
                <a:cs typeface="Calibri"/>
              </a:rPr>
              <a:t>ε</a:t>
            </a:r>
            <a:r>
              <a:rPr lang="el-GR" spc="-10" dirty="0" smtClean="0">
                <a:cs typeface="Calibri"/>
              </a:rPr>
              <a:t>ία </a:t>
            </a:r>
            <a:r>
              <a:rPr lang="el-GR" spc="-35" dirty="0">
                <a:cs typeface="Calibri"/>
              </a:rPr>
              <a:t>τ</a:t>
            </a:r>
            <a:r>
              <a:rPr lang="el-GR" spc="-10" dirty="0">
                <a:cs typeface="Calibri"/>
              </a:rPr>
              <a:t>ο</a:t>
            </a:r>
            <a:r>
              <a:rPr lang="el-GR" spc="-5" dirty="0">
                <a:cs typeface="Calibri"/>
              </a:rPr>
              <a:t>υ </a:t>
            </a:r>
            <a:r>
              <a:rPr lang="el-GR" spc="-10" dirty="0" smtClean="0">
                <a:cs typeface="Calibri"/>
              </a:rPr>
              <a:t>Ενε</a:t>
            </a:r>
            <a:r>
              <a:rPr lang="el-GR" spc="-25" dirty="0" smtClean="0">
                <a:cs typeface="Calibri"/>
              </a:rPr>
              <a:t>ρ</a:t>
            </a:r>
            <a:r>
              <a:rPr lang="el-GR" spc="-5" dirty="0" smtClean="0">
                <a:cs typeface="Calibri"/>
              </a:rPr>
              <a:t>γ</a:t>
            </a:r>
            <a:r>
              <a:rPr lang="el-GR" spc="-50" dirty="0" smtClean="0">
                <a:cs typeface="Calibri"/>
              </a:rPr>
              <a:t>η</a:t>
            </a:r>
            <a:r>
              <a:rPr lang="el-GR" spc="-10" dirty="0" smtClean="0">
                <a:cs typeface="Calibri"/>
              </a:rPr>
              <a:t>τι</a:t>
            </a:r>
            <a:r>
              <a:rPr lang="el-GR" spc="-110" dirty="0" smtClean="0">
                <a:cs typeface="Calibri"/>
              </a:rPr>
              <a:t>κ</a:t>
            </a:r>
            <a:r>
              <a:rPr lang="el-GR" spc="-10" dirty="0" smtClean="0">
                <a:cs typeface="Calibri"/>
              </a:rPr>
              <a:t>ού</a:t>
            </a:r>
            <a:r>
              <a:rPr lang="en-US" spc="-10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μιας</a:t>
            </a:r>
            <a:r>
              <a:rPr lang="en-US" spc="-10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 </a:t>
            </a:r>
            <a:r>
              <a:rPr lang="en-US" spc="-10" dirty="0" smtClean="0">
                <a:cs typeface="Calibri"/>
              </a:rPr>
              <a:t> </a:t>
            </a:r>
            <a:r>
              <a:rPr lang="el-GR" spc="-5" dirty="0" smtClean="0">
                <a:cs typeface="Calibri"/>
              </a:rPr>
              <a:t>επ</a:t>
            </a:r>
            <a:r>
              <a:rPr lang="el-GR" spc="-35" dirty="0" smtClean="0">
                <a:cs typeface="Calibri"/>
              </a:rPr>
              <a:t>ι</a:t>
            </a:r>
            <a:r>
              <a:rPr lang="el-GR" spc="-40" dirty="0" smtClean="0">
                <a:cs typeface="Calibri"/>
              </a:rPr>
              <a:t>χ</a:t>
            </a:r>
            <a:r>
              <a:rPr lang="el-GR" spc="-5" dirty="0" smtClean="0">
                <a:cs typeface="Calibri"/>
              </a:rPr>
              <a:t>είρησης</a:t>
            </a:r>
            <a:r>
              <a:rPr lang="en-US" dirty="0" smtClean="0">
                <a:cs typeface="Calibri"/>
              </a:rPr>
              <a:t> </a:t>
            </a:r>
            <a:r>
              <a:rPr lang="el-GR" spc="-110" dirty="0" smtClean="0">
                <a:cs typeface="Calibri"/>
              </a:rPr>
              <a:t>κ</a:t>
            </a:r>
            <a:r>
              <a:rPr lang="el-GR" spc="-15" dirty="0" smtClean="0">
                <a:cs typeface="Calibri"/>
              </a:rPr>
              <a:t>α</a:t>
            </a:r>
            <a:r>
              <a:rPr lang="el-GR" spc="-5" dirty="0" smtClean="0">
                <a:cs typeface="Calibri"/>
              </a:rPr>
              <a:t>ι</a:t>
            </a:r>
            <a:r>
              <a:rPr lang="en-US" dirty="0" smtClean="0">
                <a:cs typeface="Calibri"/>
              </a:rPr>
              <a:t> </a:t>
            </a:r>
            <a:r>
              <a:rPr lang="el-GR" spc="-10" dirty="0" smtClean="0">
                <a:cs typeface="Calibri"/>
              </a:rPr>
              <a:t>τις</a:t>
            </a:r>
            <a:r>
              <a:rPr lang="en-US" spc="-10" dirty="0" smtClean="0">
                <a:cs typeface="Calibri"/>
              </a:rPr>
              <a:t> </a:t>
            </a:r>
            <a:r>
              <a:rPr lang="el-GR" spc="-5" dirty="0" smtClean="0">
                <a:cs typeface="Calibri"/>
              </a:rPr>
              <a:t>π</a:t>
            </a:r>
            <a:r>
              <a:rPr lang="el-GR" spc="-65" dirty="0" smtClean="0">
                <a:cs typeface="Calibri"/>
              </a:rPr>
              <a:t>η</a:t>
            </a:r>
            <a:r>
              <a:rPr lang="el-GR" spc="-5" dirty="0" smtClean="0">
                <a:cs typeface="Calibri"/>
              </a:rPr>
              <a:t>γές</a:t>
            </a:r>
            <a:r>
              <a:rPr lang="en-US" dirty="0" smtClean="0">
                <a:cs typeface="Calibri"/>
              </a:rPr>
              <a:t> </a:t>
            </a:r>
            <a:r>
              <a:rPr lang="el-GR" spc="-5" dirty="0" smtClean="0">
                <a:cs typeface="Calibri"/>
              </a:rPr>
              <a:t>προέλευσής</a:t>
            </a:r>
            <a:r>
              <a:rPr lang="en-US" dirty="0" smtClean="0">
                <a:cs typeface="Calibri"/>
              </a:rPr>
              <a:t> </a:t>
            </a:r>
            <a:r>
              <a:rPr lang="el-GR" spc="-40" dirty="0" smtClean="0">
                <a:cs typeface="Calibri"/>
              </a:rPr>
              <a:t>τ</a:t>
            </a:r>
            <a:r>
              <a:rPr lang="el-GR" spc="-10" dirty="0" smtClean="0">
                <a:cs typeface="Calibri"/>
              </a:rPr>
              <a:t>ο</a:t>
            </a:r>
            <a:r>
              <a:rPr lang="el-GR" spc="-5" dirty="0" smtClean="0">
                <a:cs typeface="Calibri"/>
              </a:rPr>
              <a:t>υς</a:t>
            </a:r>
            <a:r>
              <a:rPr lang="en-US" dirty="0" smtClean="0">
                <a:cs typeface="Calibri"/>
              </a:rPr>
              <a:t> </a:t>
            </a:r>
            <a:r>
              <a:rPr lang="el-GR" dirty="0">
                <a:cs typeface="Calibri"/>
              </a:rPr>
              <a:t>(</a:t>
            </a:r>
            <a:r>
              <a:rPr lang="el-GR" spc="-10" dirty="0">
                <a:cs typeface="Calibri"/>
              </a:rPr>
              <a:t>Παθ</a:t>
            </a:r>
            <a:r>
              <a:rPr lang="el-GR" spc="-55" dirty="0">
                <a:cs typeface="Calibri"/>
              </a:rPr>
              <a:t>η</a:t>
            </a:r>
            <a:r>
              <a:rPr lang="el-GR" spc="-10" dirty="0">
                <a:cs typeface="Calibri"/>
              </a:rPr>
              <a:t>τι</a:t>
            </a:r>
            <a:r>
              <a:rPr lang="el-GR" spc="-110" dirty="0">
                <a:cs typeface="Calibri"/>
              </a:rPr>
              <a:t>κ</a:t>
            </a:r>
            <a:r>
              <a:rPr lang="el-GR" spc="-5" dirty="0">
                <a:cs typeface="Calibri"/>
              </a:rPr>
              <a:t>ό</a:t>
            </a:r>
            <a:r>
              <a:rPr lang="el-GR" dirty="0">
                <a:cs typeface="Calibri"/>
              </a:rPr>
              <a:t>)</a:t>
            </a:r>
            <a:r>
              <a:rPr lang="el-GR" spc="20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σ</a:t>
            </a:r>
            <a:r>
              <a:rPr lang="el-GR" spc="-5" dirty="0">
                <a:cs typeface="Calibri"/>
              </a:rPr>
              <a:t>ε</a:t>
            </a:r>
            <a:r>
              <a:rPr lang="el-GR" spc="5" dirty="0">
                <a:cs typeface="Calibri"/>
              </a:rPr>
              <a:t> </a:t>
            </a:r>
            <a:r>
              <a:rPr lang="el-GR" spc="-10" dirty="0">
                <a:cs typeface="Calibri"/>
              </a:rPr>
              <a:t>μί</a:t>
            </a:r>
            <a:r>
              <a:rPr lang="el-GR" spc="-5" dirty="0">
                <a:cs typeface="Calibri"/>
              </a:rPr>
              <a:t>α</a:t>
            </a:r>
            <a:r>
              <a:rPr lang="el-GR" dirty="0">
                <a:cs typeface="Calibri"/>
              </a:rPr>
              <a:t> </a:t>
            </a:r>
            <a:r>
              <a:rPr lang="el-GR" b="1" spc="-10" dirty="0">
                <a:cs typeface="Calibri"/>
              </a:rPr>
              <a:t>συγ</a:t>
            </a:r>
            <a:r>
              <a:rPr lang="el-GR" b="1" spc="-50" dirty="0">
                <a:cs typeface="Calibri"/>
              </a:rPr>
              <a:t>κ</a:t>
            </a:r>
            <a:r>
              <a:rPr lang="el-GR" b="1" spc="-10" dirty="0">
                <a:cs typeface="Calibri"/>
              </a:rPr>
              <a:t>ε</a:t>
            </a:r>
            <a:r>
              <a:rPr lang="el-GR" b="1" spc="-30" dirty="0">
                <a:cs typeface="Calibri"/>
              </a:rPr>
              <a:t>κ</a:t>
            </a:r>
            <a:r>
              <a:rPr lang="el-GR" b="1" spc="-10" dirty="0">
                <a:cs typeface="Calibri"/>
              </a:rPr>
              <a:t>ριμέν</a:t>
            </a:r>
            <a:r>
              <a:rPr lang="el-GR" b="1" spc="-5" dirty="0">
                <a:cs typeface="Calibri"/>
              </a:rPr>
              <a:t>η</a:t>
            </a:r>
            <a:r>
              <a:rPr lang="el-GR" b="1" dirty="0">
                <a:cs typeface="Calibri"/>
              </a:rPr>
              <a:t> </a:t>
            </a:r>
            <a:r>
              <a:rPr lang="el-GR" b="1" spc="-10" dirty="0">
                <a:cs typeface="Calibri"/>
              </a:rPr>
              <a:t>χρονικ</a:t>
            </a:r>
            <a:r>
              <a:rPr lang="el-GR" b="1" spc="-5" dirty="0">
                <a:cs typeface="Calibri"/>
              </a:rPr>
              <a:t>ή</a:t>
            </a:r>
            <a:r>
              <a:rPr lang="el-GR" b="1" dirty="0">
                <a:cs typeface="Calibri"/>
              </a:rPr>
              <a:t> </a:t>
            </a:r>
            <a:r>
              <a:rPr lang="el-GR" b="1" spc="30" dirty="0" smtClean="0">
                <a:cs typeface="Calibri"/>
              </a:rPr>
              <a:t>σ</a:t>
            </a:r>
            <a:r>
              <a:rPr lang="el-GR" b="1" spc="-10" dirty="0" smtClean="0">
                <a:cs typeface="Calibri"/>
              </a:rPr>
              <a:t>τ</a:t>
            </a:r>
            <a:r>
              <a:rPr lang="el-GR" b="1" spc="-60" dirty="0" smtClean="0">
                <a:cs typeface="Calibri"/>
              </a:rPr>
              <a:t>ι</a:t>
            </a:r>
            <a:r>
              <a:rPr lang="el-GR" b="1" spc="-10" dirty="0" smtClean="0">
                <a:cs typeface="Calibri"/>
              </a:rPr>
              <a:t>γμή</a:t>
            </a:r>
            <a:r>
              <a:rPr lang="en-US" b="1" spc="-10" dirty="0" smtClean="0">
                <a:cs typeface="Calibri"/>
              </a:rPr>
              <a:t>.</a:t>
            </a:r>
            <a:endParaRPr lang="el-GR" dirty="0">
              <a:cs typeface="Calibri"/>
            </a:endParaRPr>
          </a:p>
          <a:p>
            <a:endParaRPr lang="el-GR" dirty="0">
              <a:cs typeface="Calibri"/>
            </a:endParaRPr>
          </a:p>
          <a:p>
            <a:endParaRPr lang="el-GR" dirty="0">
              <a:cs typeface="Calibri"/>
            </a:endParaRPr>
          </a:p>
          <a:p>
            <a:endParaRPr lang="el-GR" dirty="0"/>
          </a:p>
        </p:txBody>
      </p:sp>
      <p:sp>
        <p:nvSpPr>
          <p:cNvPr id="6" name="object 6"/>
          <p:cNvSpPr/>
          <p:nvPr/>
        </p:nvSpPr>
        <p:spPr>
          <a:xfrm>
            <a:off x="8479532" y="2648535"/>
            <a:ext cx="0" cy="8407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201"/>
                </a:lnTo>
              </a:path>
            </a:pathLst>
          </a:custGeom>
          <a:ln w="4994">
            <a:solidFill>
              <a:srgbClr val="98A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284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Λογι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τική</a:t>
            </a:r>
            <a:r>
              <a:rPr spc="-1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Ισότ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α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Η Λογιστική Ισότητα εκφράζει την οικονομική κατάσταση μιας επιχείρησης σε μια δεδομένη χρονική στιγμή</a:t>
            </a:r>
          </a:p>
          <a:p>
            <a:pPr marL="0" indent="0">
              <a:buNone/>
            </a:pPr>
            <a:r>
              <a:rPr lang="el-GR" dirty="0"/>
              <a:t>Οικονομική κατάσταση?</a:t>
            </a:r>
          </a:p>
          <a:p>
            <a:pPr marL="0" indent="0">
              <a:buNone/>
            </a:pPr>
            <a:r>
              <a:rPr lang="el-GR" dirty="0"/>
              <a:t>Μέσα που διαθέτει	η επιχείρηση (Ενεργητικό‐ Ε)</a:t>
            </a:r>
          </a:p>
          <a:p>
            <a:pPr marL="0" indent="0">
              <a:buNone/>
            </a:pPr>
            <a:r>
              <a:rPr lang="el-GR" dirty="0"/>
              <a:t>Πηγές προέλευσής τους (Παθητικό ‐ </a:t>
            </a:r>
            <a:r>
              <a:rPr lang="el-GR" dirty="0" smtClean="0"/>
              <a:t>Π)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Ισχύει </a:t>
            </a:r>
            <a:r>
              <a:rPr lang="el-GR" dirty="0"/>
              <a:t>πάντα Ε= Π</a:t>
            </a:r>
          </a:p>
          <a:p>
            <a:endParaRPr lang="el-GR" dirty="0"/>
          </a:p>
        </p:txBody>
      </p:sp>
      <p:sp>
        <p:nvSpPr>
          <p:cNvPr id="8" name="object 8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83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Ίδρυση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επ</a:t>
            </a:r>
            <a:r>
              <a:rPr spc="-22" dirty="0">
                <a:latin typeface="Calibri"/>
                <a:cs typeface="Calibri"/>
              </a:rPr>
              <a:t>ι</a:t>
            </a:r>
            <a:r>
              <a:rPr spc="-31" dirty="0">
                <a:latin typeface="Calibri"/>
                <a:cs typeface="Calibri"/>
              </a:rPr>
              <a:t>χ</a:t>
            </a:r>
            <a:r>
              <a:rPr dirty="0">
                <a:latin typeface="Calibri"/>
                <a:cs typeface="Calibri"/>
              </a:rPr>
              <a:t>είρησης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0620" y="1811525"/>
            <a:ext cx="682596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83" marR="445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sz="2800" spc="-4" dirty="0">
                <a:latin typeface="Calibri"/>
                <a:cs typeface="Calibri"/>
              </a:rPr>
              <a:t>Κα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βά</a:t>
            </a:r>
            <a:r>
              <a:rPr sz="2800" spc="4" dirty="0">
                <a:latin typeface="Calibri"/>
                <a:cs typeface="Calibri"/>
              </a:rPr>
              <a:t>λ</a:t>
            </a:r>
            <a:r>
              <a:rPr sz="2800" spc="-31" dirty="0">
                <a:latin typeface="Calibri"/>
                <a:cs typeface="Calibri"/>
              </a:rPr>
              <a:t>λ</a:t>
            </a:r>
            <a:r>
              <a:rPr sz="2800" spc="-4" dirty="0">
                <a:latin typeface="Calibri"/>
                <a:cs typeface="Calibri"/>
              </a:rPr>
              <a:t>ο</a:t>
            </a:r>
            <a:r>
              <a:rPr sz="2800" spc="4" dirty="0">
                <a:latin typeface="Calibri"/>
                <a:cs typeface="Calibri"/>
              </a:rPr>
              <a:t>ν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ι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από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1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ο</a:t>
            </a:r>
            <a:r>
              <a:rPr sz="2800" spc="-4" dirty="0">
                <a:latin typeface="Calibri"/>
                <a:cs typeface="Calibri"/>
              </a:rPr>
              <a:t>υς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με</a:t>
            </a:r>
            <a:r>
              <a:rPr sz="2800" spc="-31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ό</a:t>
            </a:r>
            <a:r>
              <a:rPr sz="2800" spc="-44" dirty="0">
                <a:latin typeface="Calibri"/>
                <a:cs typeface="Calibri"/>
              </a:rPr>
              <a:t>χ</a:t>
            </a:r>
            <a:r>
              <a:rPr sz="2800" spc="-4" dirty="0">
                <a:latin typeface="Calibri"/>
                <a:cs typeface="Calibri"/>
              </a:rPr>
              <a:t>ους</a:t>
            </a:r>
            <a:r>
              <a:rPr sz="2800" spc="26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€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5.00</a:t>
            </a:r>
            <a:r>
              <a:rPr sz="2800" spc="-4" dirty="0">
                <a:latin typeface="Calibri"/>
                <a:cs typeface="Calibri"/>
              </a:rPr>
              <a:t>0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4" dirty="0">
                <a:latin typeface="Calibri"/>
                <a:cs typeface="Calibri"/>
              </a:rPr>
              <a:t>ε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4" dirty="0">
                <a:latin typeface="Calibri"/>
                <a:cs typeface="Calibri"/>
              </a:rPr>
              <a:t>ε</a:t>
            </a:r>
            <a:r>
              <a:rPr sz="2800" spc="-18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ρ</a:t>
            </a:r>
            <a:r>
              <a:rPr sz="2800" spc="-53" dirty="0">
                <a:latin typeface="Calibri"/>
                <a:cs typeface="Calibri"/>
              </a:rPr>
              <a:t>η</a:t>
            </a:r>
            <a:r>
              <a:rPr sz="2800" spc="-26" dirty="0">
                <a:latin typeface="Calibri"/>
                <a:cs typeface="Calibri"/>
              </a:rPr>
              <a:t>τά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 flipV="1">
            <a:off x="1403648" y="3397558"/>
            <a:ext cx="6012667" cy="45719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50373" y="2935523"/>
            <a:ext cx="2321627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22228" y="2959017"/>
            <a:ext cx="167005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07704" y="3719098"/>
            <a:ext cx="114625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Ταμείο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1533" y="3719098"/>
            <a:ext cx="97521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5.000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42451" y="3719098"/>
            <a:ext cx="181142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Ίδια</a:t>
            </a:r>
            <a:r>
              <a:rPr sz="2500" spc="-22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Κ</a:t>
            </a:r>
            <a:r>
              <a:rPr sz="2500" spc="-22" dirty="0">
                <a:latin typeface="Calibri"/>
                <a:cs typeface="Calibri"/>
              </a:rPr>
              <a:t>ε</a:t>
            </a:r>
            <a:r>
              <a:rPr sz="2500" spc="-4" dirty="0">
                <a:latin typeface="Calibri"/>
                <a:cs typeface="Calibri"/>
              </a:rPr>
              <a:t>φ</a:t>
            </a:r>
            <a:r>
              <a:rPr sz="2500" dirty="0">
                <a:latin typeface="Calibri"/>
                <a:cs typeface="Calibri"/>
              </a:rPr>
              <a:t>ά</a:t>
            </a:r>
            <a:r>
              <a:rPr sz="2500" spc="-35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αια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38276" y="3719098"/>
            <a:ext cx="1018307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5.000</a:t>
            </a:r>
          </a:p>
        </p:txBody>
      </p:sp>
      <p:sp>
        <p:nvSpPr>
          <p:cNvPr id="15" name="object 15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9950" y="3397559"/>
            <a:ext cx="0" cy="2003849"/>
          </a:xfrm>
          <a:custGeom>
            <a:avLst/>
            <a:gdLst/>
            <a:ahLst/>
            <a:cxnLst/>
            <a:rect l="l" t="t" r="r" b="b"/>
            <a:pathLst>
              <a:path h="2209800">
                <a:moveTo>
                  <a:pt x="0" y="0"/>
                </a:moveTo>
                <a:lnTo>
                  <a:pt x="0" y="2209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 flipV="1">
            <a:off x="1331641" y="5125015"/>
            <a:ext cx="6019516" cy="45719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49632" y="5272194"/>
            <a:ext cx="166753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 Ε</a:t>
            </a:r>
            <a:r>
              <a:rPr sz="1600" b="1" spc="-9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ε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ρ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γ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0679" y="5272194"/>
            <a:ext cx="80080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5.000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42451" y="5242494"/>
            <a:ext cx="154264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Πα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84795" y="5242494"/>
            <a:ext cx="97023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5.000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89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Αγορά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μη</a:t>
            </a:r>
            <a:r>
              <a:rPr spc="-66" dirty="0">
                <a:latin typeface="Calibri"/>
                <a:cs typeface="Calibri"/>
              </a:rPr>
              <a:t>χ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4" dirty="0">
                <a:latin typeface="Calibri"/>
                <a:cs typeface="Calibri"/>
              </a:rPr>
              <a:t>νήμα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ος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0620" y="1811525"/>
            <a:ext cx="711378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83" marR="445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sz="2800" spc="-9" dirty="0">
                <a:latin typeface="Calibri"/>
                <a:cs typeface="Calibri"/>
              </a:rPr>
              <a:t>Αγορά</a:t>
            </a:r>
            <a:r>
              <a:rPr sz="2800" spc="-35" dirty="0">
                <a:latin typeface="Calibri"/>
                <a:cs typeface="Calibri"/>
              </a:rPr>
              <a:t>ζ</a:t>
            </a:r>
            <a:r>
              <a:rPr sz="2800" spc="-9" dirty="0">
                <a:latin typeface="Calibri"/>
                <a:cs typeface="Calibri"/>
              </a:rPr>
              <a:t>ε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ι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31" dirty="0">
                <a:latin typeface="Calibri"/>
                <a:cs typeface="Calibri"/>
              </a:rPr>
              <a:t>η</a:t>
            </a:r>
            <a:r>
              <a:rPr sz="2800" spc="-79" dirty="0">
                <a:latin typeface="Calibri"/>
                <a:cs typeface="Calibri"/>
              </a:rPr>
              <a:t>χ</a:t>
            </a:r>
            <a:r>
              <a:rPr sz="2800" spc="-9" dirty="0">
                <a:latin typeface="Calibri"/>
                <a:cs typeface="Calibri"/>
              </a:rPr>
              <a:t>άνημ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39" dirty="0">
                <a:latin typeface="Calibri"/>
                <a:cs typeface="Calibri"/>
              </a:rPr>
              <a:t>ξ</a:t>
            </a:r>
            <a:r>
              <a:rPr sz="2800" spc="-9" dirty="0">
                <a:latin typeface="Calibri"/>
                <a:cs typeface="Calibri"/>
              </a:rPr>
              <a:t>ία</a:t>
            </a:r>
            <a:r>
              <a:rPr sz="2800" spc="-4" dirty="0">
                <a:latin typeface="Calibri"/>
                <a:cs typeface="Calibri"/>
              </a:rPr>
              <a:t>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€2.000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4" dirty="0">
                <a:latin typeface="Calibri"/>
                <a:cs typeface="Calibri"/>
              </a:rPr>
              <a:t>ε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4" dirty="0">
                <a:latin typeface="Calibri"/>
                <a:cs typeface="Calibri"/>
              </a:rPr>
              <a:t>ε</a:t>
            </a:r>
            <a:r>
              <a:rPr sz="2800" spc="-18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ρ</a:t>
            </a:r>
            <a:r>
              <a:rPr sz="2800" spc="-53" dirty="0">
                <a:latin typeface="Calibri"/>
                <a:cs typeface="Calibri"/>
              </a:rPr>
              <a:t>η</a:t>
            </a:r>
            <a:r>
              <a:rPr sz="2800" spc="-26" dirty="0">
                <a:latin typeface="Calibri"/>
                <a:cs typeface="Calibri"/>
              </a:rPr>
              <a:t>τά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1818" y="3261391"/>
            <a:ext cx="7072590" cy="45719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799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3080" y="3242274"/>
            <a:ext cx="45719" cy="362766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45186" y="2780928"/>
            <a:ext cx="226483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07781" y="2803742"/>
            <a:ext cx="195627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1640" y="3563811"/>
            <a:ext cx="420154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tabLst>
                <a:tab pos="1905721" algn="l"/>
              </a:tabLst>
            </a:pP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000" spc="-18" dirty="0">
                <a:solidFill>
                  <a:srgbClr val="FF0000"/>
                </a:solidFill>
                <a:latin typeface="Calibri"/>
                <a:cs typeface="Calibri"/>
              </a:rPr>
              <a:t>η</a:t>
            </a:r>
            <a:r>
              <a:rPr sz="2000" spc="-66" dirty="0">
                <a:solidFill>
                  <a:srgbClr val="FF0000"/>
                </a:solidFill>
                <a:latin typeface="Calibri"/>
                <a:cs typeface="Calibri"/>
              </a:rPr>
              <a:t>χ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νή</a:t>
            </a:r>
            <a:r>
              <a:rPr sz="2000" spc="-18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α</a:t>
            </a:r>
            <a:r>
              <a:rPr sz="2000" spc="-4" dirty="0">
                <a:solidFill>
                  <a:srgbClr val="FF0000"/>
                </a:solidFill>
                <a:latin typeface="Calibri"/>
                <a:cs typeface="Calibri"/>
              </a:rPr>
              <a:t>τ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α	2.000</a:t>
            </a:r>
            <a:endParaRPr sz="2000" dirty="0">
              <a:latin typeface="Calibri"/>
              <a:cs typeface="Calibri"/>
            </a:endParaRPr>
          </a:p>
          <a:p>
            <a:pPr marL="11132">
              <a:tabLst>
                <a:tab pos="1752106" algn="l"/>
              </a:tabLst>
            </a:pPr>
            <a:r>
              <a:rPr sz="2000" dirty="0">
                <a:latin typeface="Calibri"/>
                <a:cs typeface="Calibri"/>
              </a:rPr>
              <a:t>Ταμείο</a:t>
            </a:r>
            <a:r>
              <a:rPr sz="2000" dirty="0">
                <a:latin typeface="Times New Roman"/>
                <a:cs typeface="Times New Roman"/>
              </a:rPr>
              <a:t> 	</a:t>
            </a:r>
            <a:r>
              <a:rPr lang="en-US" sz="2000" dirty="0" smtClean="0">
                <a:latin typeface="Times New Roman"/>
                <a:cs typeface="Times New Roman"/>
              </a:rPr>
              <a:t>  </a:t>
            </a:r>
            <a:r>
              <a:rPr sz="2000" dirty="0" smtClean="0">
                <a:latin typeface="Calibri"/>
                <a:cs typeface="Calibri"/>
              </a:rPr>
              <a:t>3.000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213" y="3563810"/>
            <a:ext cx="42148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000" dirty="0">
                <a:latin typeface="Calibri"/>
                <a:cs typeface="Calibri"/>
              </a:rPr>
              <a:t>ΙΚ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66586" y="3563810"/>
            <a:ext cx="117376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000" dirty="0">
                <a:latin typeface="Calibri"/>
                <a:cs typeface="Calibri"/>
              </a:rPr>
              <a:t>5.000</a:t>
            </a:r>
          </a:p>
        </p:txBody>
      </p:sp>
      <p:sp>
        <p:nvSpPr>
          <p:cNvPr id="15" name="object 15"/>
          <p:cNvSpPr/>
          <p:nvPr/>
        </p:nvSpPr>
        <p:spPr>
          <a:xfrm>
            <a:off x="4833080" y="3604349"/>
            <a:ext cx="45719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3080" y="4381704"/>
            <a:ext cx="45719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9633" y="4970074"/>
            <a:ext cx="6984776" cy="45719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199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3080" y="5159059"/>
            <a:ext cx="45719" cy="87524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01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65257" y="5127493"/>
            <a:ext cx="252359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586"/>
              </a:lnSpc>
            </a:pP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Σ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 Παθ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ο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97521" y="5127504"/>
            <a:ext cx="77006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586"/>
              </a:lnSpc>
            </a:pP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5.000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59632" y="5157908"/>
            <a:ext cx="272989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586"/>
              </a:lnSpc>
            </a:pP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 Ε</a:t>
            </a:r>
            <a:r>
              <a:rPr sz="1600" b="1" spc="-9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ε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ρ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γ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17665" y="5157908"/>
            <a:ext cx="78784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3">
              <a:lnSpc>
                <a:spcPts val="1586"/>
              </a:lnSpc>
            </a:pP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5.000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98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Αγορά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εμπορευ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spc="-4" dirty="0">
                <a:latin typeface="Calibri"/>
                <a:cs typeface="Calibri"/>
              </a:rPr>
              <a:t>ά</a:t>
            </a:r>
            <a:r>
              <a:rPr spc="-22" dirty="0">
                <a:latin typeface="Calibri"/>
                <a:cs typeface="Calibri"/>
              </a:rPr>
              <a:t>τ</a:t>
            </a:r>
            <a:r>
              <a:rPr spc="-4" dirty="0">
                <a:latin typeface="Calibri"/>
                <a:cs typeface="Calibri"/>
              </a:rPr>
              <a:t>ων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8072" y="1680238"/>
            <a:ext cx="732035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83" marR="4453" indent="-300552">
              <a:buFont typeface="Arial"/>
              <a:buChar char="•"/>
              <a:tabLst>
                <a:tab pos="311683" algn="l"/>
              </a:tabLst>
            </a:pP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γο</a:t>
            </a:r>
            <a:r>
              <a:rPr sz="2800" spc="-9" dirty="0">
                <a:latin typeface="Calibri"/>
                <a:cs typeface="Calibri"/>
              </a:rPr>
              <a:t>ράζο</a:t>
            </a:r>
            <a:r>
              <a:rPr sz="2800" spc="4" dirty="0">
                <a:latin typeface="Calibri"/>
                <a:cs typeface="Calibri"/>
              </a:rPr>
              <a:t>ν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ι </a:t>
            </a:r>
            <a:r>
              <a:rPr sz="2800" spc="-9" dirty="0">
                <a:latin typeface="Calibri"/>
                <a:cs typeface="Calibri"/>
              </a:rPr>
              <a:t>εμπορ</a:t>
            </a:r>
            <a:r>
              <a:rPr sz="2800" dirty="0">
                <a:latin typeface="Calibri"/>
                <a:cs typeface="Calibri"/>
              </a:rPr>
              <a:t>εύ</a:t>
            </a:r>
            <a:r>
              <a:rPr sz="2800" spc="-13" dirty="0">
                <a:latin typeface="Calibri"/>
                <a:cs typeface="Calibri"/>
              </a:rPr>
              <a:t>ματ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-39" dirty="0">
                <a:latin typeface="Calibri"/>
                <a:cs typeface="Calibri"/>
              </a:rPr>
              <a:t>ξ</a:t>
            </a:r>
            <a:r>
              <a:rPr sz="2800" spc="-9" dirty="0">
                <a:latin typeface="Calibri"/>
                <a:cs typeface="Calibri"/>
              </a:rPr>
              <a:t>ία</a:t>
            </a:r>
            <a:r>
              <a:rPr sz="2800" spc="-4" dirty="0">
                <a:latin typeface="Calibri"/>
                <a:cs typeface="Calibri"/>
              </a:rPr>
              <a:t>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€1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4" dirty="0">
                <a:latin typeface="Calibri"/>
                <a:cs typeface="Calibri"/>
              </a:rPr>
              <a:t>000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4" dirty="0">
                <a:latin typeface="Calibri"/>
                <a:cs typeface="Calibri"/>
              </a:rPr>
              <a:t>ε </a:t>
            </a:r>
            <a:r>
              <a:rPr sz="2800" spc="-9" dirty="0">
                <a:latin typeface="Calibri"/>
                <a:cs typeface="Calibri"/>
              </a:rPr>
              <a:t>πί</a:t>
            </a:r>
            <a:r>
              <a:rPr sz="2800" spc="22" dirty="0">
                <a:latin typeface="Calibri"/>
                <a:cs typeface="Calibri"/>
              </a:rPr>
              <a:t>σ</a:t>
            </a:r>
            <a:r>
              <a:rPr sz="2800" spc="-18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ωση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64617" y="3335936"/>
            <a:ext cx="0" cy="359311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74455" y="2873900"/>
            <a:ext cx="218152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00663" y="2897394"/>
            <a:ext cx="155956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10" name="object 10"/>
          <p:cNvSpPr/>
          <p:nvPr/>
        </p:nvSpPr>
        <p:spPr>
          <a:xfrm>
            <a:off x="4464617" y="3694557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29588" y="4990840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4617" y="4471912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4617" y="5249267"/>
            <a:ext cx="0" cy="90979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982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21365" y="5301208"/>
            <a:ext cx="251493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586"/>
              </a:lnSpc>
            </a:pP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 Παθ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ο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9588" y="5312048"/>
            <a:ext cx="1111285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586"/>
              </a:lnSpc>
            </a:pP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6.000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5656" y="5340246"/>
            <a:ext cx="259228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lnSpc>
                <a:spcPts val="1586"/>
              </a:lnSpc>
            </a:pP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 Ε</a:t>
            </a:r>
            <a:r>
              <a:rPr sz="1600" b="1" spc="-9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ε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ρ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γ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ού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50973"/>
              </p:ext>
            </p:extLst>
          </p:nvPr>
        </p:nvGraphicFramePr>
        <p:xfrm>
          <a:off x="1460662" y="3335592"/>
          <a:ext cx="6423705" cy="1727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342"/>
                <a:gridCol w="1311550"/>
                <a:gridCol w="2138943"/>
                <a:gridCol w="890870"/>
              </a:tblGrid>
              <a:tr h="757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"/>
                        </a:spcBef>
                      </a:pPr>
                      <a:endParaRPr sz="2000" dirty="0">
                        <a:latin typeface="+mn-lt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Calibri"/>
                        </a:rPr>
                        <a:t>Μ</a:t>
                      </a:r>
                      <a:r>
                        <a:rPr sz="2000" spc="-20" dirty="0">
                          <a:latin typeface="+mn-lt"/>
                          <a:cs typeface="Calibri"/>
                        </a:rPr>
                        <a:t>η</a:t>
                      </a:r>
                      <a:r>
                        <a:rPr sz="2000" spc="-75" dirty="0">
                          <a:latin typeface="+mn-lt"/>
                          <a:cs typeface="Calibri"/>
                        </a:rPr>
                        <a:t>χ</a:t>
                      </a:r>
                      <a:r>
                        <a:rPr sz="2000" dirty="0">
                          <a:latin typeface="+mn-lt"/>
                          <a:cs typeface="Calibri"/>
                        </a:rPr>
                        <a:t>α</a:t>
                      </a:r>
                      <a:r>
                        <a:rPr sz="2000" spc="-5" dirty="0">
                          <a:latin typeface="+mn-lt"/>
                          <a:cs typeface="Calibri"/>
                        </a:rPr>
                        <a:t>νή</a:t>
                      </a:r>
                      <a:r>
                        <a:rPr sz="2000" spc="-20" dirty="0">
                          <a:latin typeface="+mn-lt"/>
                          <a:cs typeface="Calibri"/>
                        </a:rPr>
                        <a:t>μ</a:t>
                      </a:r>
                      <a:r>
                        <a:rPr sz="2000" dirty="0">
                          <a:latin typeface="+mn-lt"/>
                          <a:cs typeface="Calibri"/>
                        </a:rPr>
                        <a:t>α</a:t>
                      </a:r>
                      <a:r>
                        <a:rPr sz="2000" spc="-5" dirty="0">
                          <a:latin typeface="+mn-lt"/>
                          <a:cs typeface="Calibri"/>
                        </a:rPr>
                        <a:t>τα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T w="99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"/>
                        </a:spcBef>
                      </a:pP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Calibri"/>
                        </a:rPr>
                        <a:t>2.000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T w="99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"/>
                        </a:spcBef>
                      </a:pP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Calibri"/>
                        </a:rPr>
                        <a:t>ΙΚ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T w="99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"/>
                        </a:spcBef>
                      </a:pP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 marR="14604" algn="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Calibri"/>
                        </a:rPr>
                        <a:t>5.000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T w="990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86950">
                <a:tc>
                  <a:txBody>
                    <a:bodyPr/>
                    <a:lstStyle/>
                    <a:p>
                      <a:pPr marL="22225">
                        <a:lnSpc>
                          <a:spcPts val="2940"/>
                        </a:lnSpc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Εμπορεύ</a:t>
                      </a:r>
                      <a:r>
                        <a:rPr sz="2000" spc="-2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μ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ατα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2940"/>
                        </a:lnSpc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1.000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2940"/>
                        </a:lnSpc>
                      </a:pPr>
                      <a:r>
                        <a:rPr sz="2000" spc="-5" dirty="0">
                          <a:latin typeface="+mn-lt"/>
                          <a:cs typeface="Calibri"/>
                        </a:rPr>
                        <a:t>Προμηθευτές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2940"/>
                        </a:lnSpc>
                      </a:pPr>
                      <a:r>
                        <a:rPr sz="2000" dirty="0">
                          <a:latin typeface="+mn-lt"/>
                          <a:cs typeface="Calibri"/>
                        </a:rPr>
                        <a:t>1.000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83367">
                <a:tc>
                  <a:txBody>
                    <a:bodyPr/>
                    <a:lstStyle/>
                    <a:p>
                      <a:pPr marL="22225">
                        <a:lnSpc>
                          <a:spcPts val="2940"/>
                        </a:lnSpc>
                      </a:pPr>
                      <a:r>
                        <a:rPr sz="2000" dirty="0">
                          <a:latin typeface="+mn-lt"/>
                          <a:cs typeface="Calibri"/>
                        </a:rPr>
                        <a:t>Ταμείο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B w="99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2940"/>
                        </a:lnSpc>
                      </a:pPr>
                      <a:r>
                        <a:rPr sz="2000" dirty="0">
                          <a:latin typeface="+mn-lt"/>
                          <a:cs typeface="Calibri"/>
                        </a:rPr>
                        <a:t>3.000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B w="99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B w="990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B w="99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7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</a:t>
            </a:r>
            <a:r>
              <a:rPr spc="-31" dirty="0">
                <a:latin typeface="Calibri"/>
                <a:cs typeface="Calibri"/>
              </a:rPr>
              <a:t>ώ</a:t>
            </a:r>
            <a:r>
              <a:rPr dirty="0">
                <a:latin typeface="Calibri"/>
                <a:cs typeface="Calibri"/>
              </a:rPr>
              <a:t>ληση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εμπορευ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spc="-4" dirty="0">
                <a:latin typeface="Calibri"/>
                <a:cs typeface="Calibri"/>
              </a:rPr>
              <a:t>ά</a:t>
            </a:r>
            <a:r>
              <a:rPr spc="-22" dirty="0">
                <a:latin typeface="Calibri"/>
                <a:cs typeface="Calibri"/>
              </a:rPr>
              <a:t>τ</a:t>
            </a:r>
            <a:r>
              <a:rPr spc="-4" dirty="0">
                <a:latin typeface="Calibri"/>
                <a:cs typeface="Calibri"/>
              </a:rPr>
              <a:t>ων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0620" y="1700808"/>
            <a:ext cx="7185796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83" marR="445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sz="2800" spc="-9" dirty="0">
                <a:latin typeface="Calibri"/>
                <a:cs typeface="Calibri"/>
              </a:rPr>
              <a:t>Π</a:t>
            </a:r>
            <a:r>
              <a:rPr sz="2800" spc="-35" dirty="0">
                <a:latin typeface="Calibri"/>
                <a:cs typeface="Calibri"/>
              </a:rPr>
              <a:t>ω</a:t>
            </a:r>
            <a:r>
              <a:rPr sz="2800" spc="-31" dirty="0">
                <a:latin typeface="Calibri"/>
                <a:cs typeface="Calibri"/>
              </a:rPr>
              <a:t>λ</a:t>
            </a:r>
            <a:r>
              <a:rPr sz="2800" spc="-9" dirty="0">
                <a:latin typeface="Calibri"/>
                <a:cs typeface="Calibri"/>
              </a:rPr>
              <a:t>ού</a:t>
            </a:r>
            <a:r>
              <a:rPr sz="2800" spc="4" dirty="0">
                <a:latin typeface="Calibri"/>
                <a:cs typeface="Calibri"/>
              </a:rPr>
              <a:t>ν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ι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εμπορεύμα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39" dirty="0">
                <a:latin typeface="Calibri"/>
                <a:cs typeface="Calibri"/>
              </a:rPr>
              <a:t>ξ</a:t>
            </a:r>
            <a:r>
              <a:rPr sz="2800" spc="-9" dirty="0">
                <a:latin typeface="Calibri"/>
                <a:cs typeface="Calibri"/>
              </a:rPr>
              <a:t>ία</a:t>
            </a:r>
            <a:r>
              <a:rPr sz="2800" spc="-4" dirty="0">
                <a:latin typeface="Calibri"/>
                <a:cs typeface="Calibri"/>
              </a:rPr>
              <a:t>ς </a:t>
            </a:r>
            <a:r>
              <a:rPr sz="2800" spc="-9" dirty="0">
                <a:latin typeface="Calibri"/>
                <a:cs typeface="Calibri"/>
              </a:rPr>
              <a:t>αγορά</a:t>
            </a:r>
            <a:r>
              <a:rPr sz="2800" spc="-4" dirty="0">
                <a:latin typeface="Calibri"/>
                <a:cs typeface="Calibri"/>
              </a:rPr>
              <a:t>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€500 </a:t>
            </a:r>
            <a:r>
              <a:rPr sz="2800" spc="-4" dirty="0">
                <a:latin typeface="Calibri"/>
                <a:cs typeface="Calibri"/>
              </a:rPr>
              <a:t>έναντι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€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85</a:t>
            </a:r>
            <a:r>
              <a:rPr sz="2800" spc="-4" dirty="0">
                <a:latin typeface="Calibri"/>
                <a:cs typeface="Calibri"/>
              </a:rPr>
              <a:t>0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4" dirty="0">
                <a:latin typeface="Calibri"/>
                <a:cs typeface="Calibri"/>
              </a:rPr>
              <a:t>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πί</a:t>
            </a:r>
            <a:r>
              <a:rPr sz="2800" spc="22" dirty="0">
                <a:latin typeface="Calibri"/>
                <a:cs typeface="Calibri"/>
              </a:rPr>
              <a:t>σ</a:t>
            </a:r>
            <a:r>
              <a:rPr sz="2800" spc="-18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ω</a:t>
            </a:r>
            <a:r>
              <a:rPr sz="2800" spc="-9" dirty="0">
                <a:latin typeface="Calibri"/>
                <a:cs typeface="Calibri"/>
              </a:rPr>
              <a:t>σ</a:t>
            </a:r>
            <a:r>
              <a:rPr sz="2800" spc="-4" dirty="0">
                <a:latin typeface="Calibri"/>
                <a:cs typeface="Calibri"/>
              </a:rPr>
              <a:t>η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 flipV="1">
            <a:off x="1475656" y="3260802"/>
            <a:ext cx="6158932" cy="48079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5894" y="3263510"/>
            <a:ext cx="0" cy="162381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8878" y="2926380"/>
            <a:ext cx="13830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000" spc="-4" dirty="0">
                <a:cs typeface="Calibri"/>
              </a:rPr>
              <a:t>Ενε</a:t>
            </a:r>
            <a:r>
              <a:rPr sz="2000" spc="-18" dirty="0">
                <a:cs typeface="Calibri"/>
              </a:rPr>
              <a:t>ρ</a:t>
            </a:r>
            <a:r>
              <a:rPr sz="2000" spc="-4" dirty="0">
                <a:cs typeface="Calibri"/>
              </a:rPr>
              <a:t>γ</a:t>
            </a:r>
            <a:r>
              <a:rPr sz="2000" spc="-39" dirty="0">
                <a:cs typeface="Calibri"/>
              </a:rPr>
              <a:t>η</a:t>
            </a:r>
            <a:r>
              <a:rPr sz="2000" spc="-4" dirty="0">
                <a:cs typeface="Calibri"/>
              </a:rPr>
              <a:t>τι</a:t>
            </a:r>
            <a:r>
              <a:rPr sz="2000" spc="-83" dirty="0">
                <a:cs typeface="Calibri"/>
              </a:rPr>
              <a:t>κ</a:t>
            </a:r>
            <a:r>
              <a:rPr sz="2000" dirty="0">
                <a:cs typeface="Calibri"/>
              </a:rPr>
              <a:t>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47665" y="3458597"/>
            <a:ext cx="166644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000" spc="-4" dirty="0">
                <a:cs typeface="Calibri"/>
              </a:rPr>
              <a:t>Μ</a:t>
            </a:r>
            <a:r>
              <a:rPr sz="2000" spc="-18" dirty="0">
                <a:cs typeface="Calibri"/>
              </a:rPr>
              <a:t>η</a:t>
            </a:r>
            <a:r>
              <a:rPr sz="2000" spc="-66" dirty="0">
                <a:cs typeface="Calibri"/>
              </a:rPr>
              <a:t>χ</a:t>
            </a:r>
            <a:r>
              <a:rPr sz="2000" dirty="0">
                <a:cs typeface="Calibri"/>
              </a:rPr>
              <a:t>α</a:t>
            </a:r>
            <a:r>
              <a:rPr sz="2000" spc="-4" dirty="0">
                <a:cs typeface="Calibri"/>
              </a:rPr>
              <a:t>νή</a:t>
            </a:r>
            <a:r>
              <a:rPr sz="2000" spc="-18" dirty="0">
                <a:cs typeface="Calibri"/>
              </a:rPr>
              <a:t>μ</a:t>
            </a:r>
            <a:r>
              <a:rPr sz="2000" dirty="0">
                <a:cs typeface="Calibri"/>
              </a:rPr>
              <a:t>α</a:t>
            </a:r>
            <a:r>
              <a:rPr sz="2000" spc="-4" dirty="0">
                <a:cs typeface="Calibri"/>
              </a:rPr>
              <a:t>τα</a:t>
            </a:r>
            <a:endParaRPr sz="20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7665" y="3845536"/>
            <a:ext cx="175278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000" dirty="0">
                <a:solidFill>
                  <a:srgbClr val="FF0000"/>
                </a:solidFill>
                <a:cs typeface="Calibri"/>
              </a:rPr>
              <a:t>Εμ</a:t>
            </a:r>
            <a:r>
              <a:rPr sz="2000" spc="-4" dirty="0">
                <a:solidFill>
                  <a:srgbClr val="FF0000"/>
                </a:solidFill>
                <a:cs typeface="Calibri"/>
              </a:rPr>
              <a:t>πορ</a:t>
            </a:r>
            <a:r>
              <a:rPr sz="2000" dirty="0">
                <a:solidFill>
                  <a:srgbClr val="FF0000"/>
                </a:solidFill>
                <a:cs typeface="Calibri"/>
              </a:rPr>
              <a:t>ε</a:t>
            </a:r>
            <a:r>
              <a:rPr sz="2000" spc="-4" dirty="0">
                <a:solidFill>
                  <a:srgbClr val="FF0000"/>
                </a:solidFill>
                <a:cs typeface="Calibri"/>
              </a:rPr>
              <a:t>ύ</a:t>
            </a:r>
            <a:r>
              <a:rPr sz="2000" spc="-18" dirty="0">
                <a:solidFill>
                  <a:srgbClr val="FF0000"/>
                </a:solidFill>
                <a:cs typeface="Calibri"/>
              </a:rPr>
              <a:t>μ</a:t>
            </a:r>
            <a:r>
              <a:rPr sz="2000" dirty="0">
                <a:solidFill>
                  <a:srgbClr val="FF0000"/>
                </a:solidFill>
                <a:cs typeface="Calibri"/>
              </a:rPr>
              <a:t>ατα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5298" y="3458598"/>
            <a:ext cx="7167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cs typeface="Calibri"/>
              </a:rPr>
              <a:t>2.000</a:t>
            </a:r>
            <a:endParaRPr sz="2000">
              <a:cs typeface="Calibri"/>
            </a:endParaRPr>
          </a:p>
          <a:p>
            <a:pPr marL="80147" algn="ctr"/>
            <a:r>
              <a:rPr sz="2000" dirty="0">
                <a:solidFill>
                  <a:srgbClr val="FF0000"/>
                </a:solidFill>
                <a:cs typeface="Calibri"/>
              </a:rPr>
              <a:t>500</a:t>
            </a:r>
            <a:endParaRPr sz="2000"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25894" y="3425200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04174" y="3501594"/>
            <a:ext cx="2877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>
                <a:solidFill>
                  <a:srgbClr val="932968"/>
                </a:solidFill>
                <a:cs typeface="Arial"/>
              </a:rPr>
              <a:t>?</a:t>
            </a:r>
            <a:endParaRPr dirty="0"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2570" y="4202555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7664" y="4232497"/>
            <a:ext cx="140580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000" dirty="0">
                <a:solidFill>
                  <a:srgbClr val="FF0000"/>
                </a:solidFill>
                <a:cs typeface="Calibri"/>
              </a:rPr>
              <a:t>Α</a:t>
            </a:r>
            <a:r>
              <a:rPr sz="2000" spc="-31" dirty="0">
                <a:solidFill>
                  <a:srgbClr val="FF0000"/>
                </a:solidFill>
                <a:cs typeface="Calibri"/>
              </a:rPr>
              <a:t>π</a:t>
            </a:r>
            <a:r>
              <a:rPr sz="2000" dirty="0">
                <a:solidFill>
                  <a:srgbClr val="FF0000"/>
                </a:solidFill>
                <a:cs typeface="Calibri"/>
              </a:rPr>
              <a:t>α</a:t>
            </a:r>
            <a:r>
              <a:rPr sz="2000" spc="-39" dirty="0">
                <a:solidFill>
                  <a:srgbClr val="FF0000"/>
                </a:solidFill>
                <a:cs typeface="Calibri"/>
              </a:rPr>
              <a:t>ι</a:t>
            </a:r>
            <a:r>
              <a:rPr sz="2000" dirty="0">
                <a:solidFill>
                  <a:srgbClr val="FF0000"/>
                </a:solidFill>
                <a:cs typeface="Calibri"/>
              </a:rPr>
              <a:t>τήσεις</a:t>
            </a:r>
            <a:endParaRPr sz="2000"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7665" y="4619436"/>
            <a:ext cx="89430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000" dirty="0">
                <a:cs typeface="Calibri"/>
              </a:rPr>
              <a:t>Ταμείο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5141" y="4232498"/>
            <a:ext cx="7205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130"/>
            <a:r>
              <a:rPr sz="2000" dirty="0">
                <a:solidFill>
                  <a:srgbClr val="FF0000"/>
                </a:solidFill>
                <a:cs typeface="Calibri"/>
              </a:rPr>
              <a:t>850</a:t>
            </a:r>
            <a:endParaRPr sz="2000" dirty="0">
              <a:cs typeface="Calibri"/>
            </a:endParaRPr>
          </a:p>
          <a:p>
            <a:pPr marL="11132"/>
            <a:r>
              <a:rPr lang="en-US" sz="2000" dirty="0" smtClean="0">
                <a:cs typeface="Calibri"/>
              </a:rPr>
              <a:t> </a:t>
            </a:r>
            <a:r>
              <a:rPr sz="2000" dirty="0" smtClean="0">
                <a:cs typeface="Calibri"/>
              </a:rPr>
              <a:t>3.000</a:t>
            </a:r>
            <a:endParaRPr sz="2000" dirty="0"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27041" y="2904598"/>
            <a:ext cx="253523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724" algn="ctr"/>
            <a:r>
              <a:rPr sz="2000" spc="-4" dirty="0">
                <a:cs typeface="Calibri"/>
              </a:rPr>
              <a:t>Παθ</a:t>
            </a:r>
            <a:r>
              <a:rPr sz="2000" spc="-39" dirty="0">
                <a:cs typeface="Calibri"/>
              </a:rPr>
              <a:t>η</a:t>
            </a:r>
            <a:r>
              <a:rPr sz="2000" dirty="0">
                <a:cs typeface="Calibri"/>
              </a:rPr>
              <a:t>τ</a:t>
            </a:r>
            <a:r>
              <a:rPr sz="2000" spc="-4" dirty="0">
                <a:cs typeface="Calibri"/>
              </a:rPr>
              <a:t>ι</a:t>
            </a:r>
            <a:r>
              <a:rPr sz="2000" spc="-83" dirty="0">
                <a:cs typeface="Calibri"/>
              </a:rPr>
              <a:t>κ</a:t>
            </a:r>
            <a:r>
              <a:rPr sz="2000" dirty="0">
                <a:cs typeface="Calibri"/>
              </a:rPr>
              <a:t>ό</a:t>
            </a:r>
          </a:p>
          <a:p>
            <a:pPr>
              <a:spcBef>
                <a:spcPts val="25"/>
              </a:spcBef>
            </a:pPr>
            <a:endParaRPr sz="2000" dirty="0">
              <a:cs typeface="Times New Roman"/>
            </a:endParaRPr>
          </a:p>
          <a:p>
            <a:pPr marL="11132">
              <a:tabLst>
                <a:tab pos="1810547" algn="l"/>
              </a:tabLst>
            </a:pPr>
            <a:r>
              <a:rPr sz="2000" dirty="0">
                <a:cs typeface="Calibri"/>
              </a:rPr>
              <a:t>IΚ	</a:t>
            </a:r>
            <a:r>
              <a:rPr sz="2000" b="1" spc="-4" dirty="0">
                <a:solidFill>
                  <a:srgbClr val="932968"/>
                </a:solidFill>
                <a:cs typeface="Calibri"/>
              </a:rPr>
              <a:t>………</a:t>
            </a:r>
            <a:endParaRPr sz="2000" dirty="0">
              <a:cs typeface="Calibri"/>
            </a:endParaRPr>
          </a:p>
          <a:p>
            <a:pPr>
              <a:spcBef>
                <a:spcPts val="22"/>
              </a:spcBef>
            </a:pPr>
            <a:endParaRPr sz="2000" dirty="0">
              <a:cs typeface="Times New Roman"/>
            </a:endParaRPr>
          </a:p>
          <a:p>
            <a:pPr marL="11132">
              <a:tabLst>
                <a:tab pos="1875110" algn="l"/>
              </a:tabLst>
            </a:pPr>
            <a:r>
              <a:rPr sz="2000" spc="-4" dirty="0">
                <a:cs typeface="Calibri"/>
              </a:rPr>
              <a:t>Προμηθευτέ</a:t>
            </a:r>
            <a:r>
              <a:rPr sz="2000" dirty="0">
                <a:cs typeface="Calibri"/>
              </a:rPr>
              <a:t>ς	1.000</a:t>
            </a:r>
          </a:p>
        </p:txBody>
      </p:sp>
      <p:sp>
        <p:nvSpPr>
          <p:cNvPr id="21" name="object 21"/>
          <p:cNvSpPr/>
          <p:nvPr/>
        </p:nvSpPr>
        <p:spPr>
          <a:xfrm>
            <a:off x="4725894" y="4202555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5894" y="4979910"/>
            <a:ext cx="0" cy="797509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3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 flipV="1">
            <a:off x="1538878" y="5314992"/>
            <a:ext cx="6095710" cy="49907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38879" y="5415229"/>
            <a:ext cx="181312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cs typeface="Calibri"/>
              </a:rPr>
              <a:t>ο Ε</a:t>
            </a:r>
            <a:r>
              <a:rPr sz="1600" b="1" spc="-9" dirty="0">
                <a:solidFill>
                  <a:srgbClr val="0000FF"/>
                </a:solidFill>
                <a:cs typeface="Calibri"/>
              </a:rPr>
              <a:t>ν</a:t>
            </a:r>
            <a:r>
              <a:rPr sz="1600" b="1" spc="-4" dirty="0">
                <a:solidFill>
                  <a:srgbClr val="0000FF"/>
                </a:solidFill>
                <a:cs typeface="Calibri"/>
              </a:rPr>
              <a:t>ε</a:t>
            </a:r>
            <a:r>
              <a:rPr sz="1600" b="1" spc="-18" dirty="0">
                <a:solidFill>
                  <a:srgbClr val="0000FF"/>
                </a:solidFill>
                <a:cs typeface="Calibri"/>
              </a:rPr>
              <a:t>ρ</a:t>
            </a:r>
            <a:r>
              <a:rPr sz="1600" b="1" spc="-4" dirty="0">
                <a:solidFill>
                  <a:srgbClr val="0000FF"/>
                </a:solidFill>
                <a:cs typeface="Calibri"/>
              </a:rPr>
              <a:t>γ</a:t>
            </a:r>
            <a:r>
              <a:rPr sz="1600" b="1" spc="-18" dirty="0">
                <a:solidFill>
                  <a:srgbClr val="0000FF"/>
                </a:solidFill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cs typeface="Calibri"/>
              </a:rPr>
              <a:t>ού</a:t>
            </a:r>
            <a:endParaRPr sz="1600" dirty="0"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29818" y="5415229"/>
            <a:ext cx="8423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cs typeface="Calibri"/>
              </a:rPr>
              <a:t>6.350</a:t>
            </a:r>
            <a:endParaRPr sz="1600" dirty="0"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5089" y="5420767"/>
            <a:ext cx="154372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cs typeface="Calibri"/>
              </a:rPr>
              <a:t>ο Πα</a:t>
            </a:r>
            <a:r>
              <a:rPr sz="1600" b="1" spc="-4" dirty="0">
                <a:solidFill>
                  <a:srgbClr val="0000FF"/>
                </a:solidFill>
                <a:cs typeface="Calibri"/>
              </a:rPr>
              <a:t>θ</a:t>
            </a:r>
            <a:r>
              <a:rPr sz="1600" b="1" spc="-18" dirty="0">
                <a:solidFill>
                  <a:srgbClr val="0000FF"/>
                </a:solidFill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cs typeface="Calibri"/>
              </a:rPr>
              <a:t>ού</a:t>
            </a:r>
            <a:endParaRPr sz="1600"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17354" y="5420767"/>
            <a:ext cx="11173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cs typeface="Calibri"/>
              </a:rPr>
              <a:t>…………</a:t>
            </a:r>
            <a:endParaRPr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20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4167" y="971345"/>
            <a:ext cx="1910249" cy="279272"/>
          </a:xfrm>
          <a:custGeom>
            <a:avLst/>
            <a:gdLst/>
            <a:ahLst/>
            <a:cxnLst/>
            <a:rect l="l" t="t" r="r" b="b"/>
            <a:pathLst>
              <a:path w="2233929" h="307975">
                <a:moveTo>
                  <a:pt x="0" y="0"/>
                </a:moveTo>
                <a:lnTo>
                  <a:pt x="2233422" y="0"/>
                </a:lnTo>
                <a:lnTo>
                  <a:pt x="2233422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0259" y="967198"/>
            <a:ext cx="1918394" cy="283303"/>
          </a:xfrm>
          <a:custGeom>
            <a:avLst/>
            <a:gdLst/>
            <a:ahLst/>
            <a:cxnLst/>
            <a:rect l="l" t="t" r="r" b="b"/>
            <a:pathLst>
              <a:path w="2243454" h="312419">
                <a:moveTo>
                  <a:pt x="2243328" y="312419"/>
                </a:moveTo>
                <a:lnTo>
                  <a:pt x="2243328" y="0"/>
                </a:lnTo>
                <a:lnTo>
                  <a:pt x="0" y="0"/>
                </a:lnTo>
                <a:lnTo>
                  <a:pt x="0" y="312419"/>
                </a:lnTo>
                <a:lnTo>
                  <a:pt x="4572" y="312419"/>
                </a:lnTo>
                <a:lnTo>
                  <a:pt x="4572" y="9906"/>
                </a:lnTo>
                <a:lnTo>
                  <a:pt x="9144" y="4571"/>
                </a:lnTo>
                <a:lnTo>
                  <a:pt x="9143" y="9906"/>
                </a:lnTo>
                <a:lnTo>
                  <a:pt x="2233422" y="9905"/>
                </a:lnTo>
                <a:lnTo>
                  <a:pt x="2233422" y="4571"/>
                </a:lnTo>
                <a:lnTo>
                  <a:pt x="2237994" y="9905"/>
                </a:lnTo>
                <a:lnTo>
                  <a:pt x="2237994" y="312419"/>
                </a:lnTo>
                <a:lnTo>
                  <a:pt x="2243328" y="312419"/>
                </a:lnTo>
                <a:close/>
              </a:path>
              <a:path w="2243454" h="312419">
                <a:moveTo>
                  <a:pt x="9143" y="9906"/>
                </a:moveTo>
                <a:lnTo>
                  <a:pt x="9144" y="4571"/>
                </a:lnTo>
                <a:lnTo>
                  <a:pt x="4572" y="9906"/>
                </a:lnTo>
                <a:lnTo>
                  <a:pt x="9143" y="9906"/>
                </a:lnTo>
                <a:close/>
              </a:path>
              <a:path w="2243454" h="312419">
                <a:moveTo>
                  <a:pt x="9143" y="312419"/>
                </a:moveTo>
                <a:lnTo>
                  <a:pt x="9143" y="9906"/>
                </a:lnTo>
                <a:lnTo>
                  <a:pt x="4572" y="9906"/>
                </a:lnTo>
                <a:lnTo>
                  <a:pt x="4572" y="312419"/>
                </a:lnTo>
                <a:lnTo>
                  <a:pt x="9143" y="312419"/>
                </a:lnTo>
                <a:close/>
              </a:path>
              <a:path w="2243454" h="312419">
                <a:moveTo>
                  <a:pt x="2237994" y="9905"/>
                </a:moveTo>
                <a:lnTo>
                  <a:pt x="2233422" y="4571"/>
                </a:lnTo>
                <a:lnTo>
                  <a:pt x="2233422" y="9905"/>
                </a:lnTo>
                <a:lnTo>
                  <a:pt x="2237994" y="9905"/>
                </a:lnTo>
                <a:close/>
              </a:path>
              <a:path w="2243454" h="312419">
                <a:moveTo>
                  <a:pt x="2237994" y="312419"/>
                </a:moveTo>
                <a:lnTo>
                  <a:pt x="2237994" y="9905"/>
                </a:lnTo>
                <a:lnTo>
                  <a:pt x="2233422" y="9905"/>
                </a:lnTo>
                <a:lnTo>
                  <a:pt x="2233422" y="312419"/>
                </a:lnTo>
                <a:lnTo>
                  <a:pt x="2237994" y="312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570" y="1093825"/>
            <a:ext cx="5694909" cy="777355"/>
          </a:xfrm>
          <a:custGeom>
            <a:avLst/>
            <a:gdLst/>
            <a:ahLst/>
            <a:cxnLst/>
            <a:rect l="l" t="t" r="r" b="b"/>
            <a:pathLst>
              <a:path w="6659880" h="857250">
                <a:moveTo>
                  <a:pt x="0" y="0"/>
                </a:moveTo>
                <a:lnTo>
                  <a:pt x="0" y="857250"/>
                </a:lnTo>
                <a:lnTo>
                  <a:pt x="6659880" y="857250"/>
                </a:lnTo>
                <a:lnTo>
                  <a:pt x="6659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Κέρδος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dirty="0"/>
              <a:t>?</a:t>
            </a:r>
          </a:p>
        </p:txBody>
      </p:sp>
      <p:sp>
        <p:nvSpPr>
          <p:cNvPr id="8" name="object 8"/>
          <p:cNvSpPr/>
          <p:nvPr/>
        </p:nvSpPr>
        <p:spPr>
          <a:xfrm>
            <a:off x="6624167" y="1250502"/>
            <a:ext cx="1910249" cy="777355"/>
          </a:xfrm>
          <a:custGeom>
            <a:avLst/>
            <a:gdLst/>
            <a:ahLst/>
            <a:cxnLst/>
            <a:rect l="l" t="t" r="r" b="b"/>
            <a:pathLst>
              <a:path w="2233929" h="857250">
                <a:moveTo>
                  <a:pt x="0" y="0"/>
                </a:moveTo>
                <a:lnTo>
                  <a:pt x="2233422" y="0"/>
                </a:lnTo>
                <a:lnTo>
                  <a:pt x="2233422" y="857249"/>
                </a:lnTo>
                <a:lnTo>
                  <a:pt x="0" y="857249"/>
                </a:lnTo>
                <a:lnTo>
                  <a:pt x="0" y="0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4167" y="125050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0620" y="1811525"/>
            <a:ext cx="2903925" cy="82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400" spc="-4" dirty="0">
                <a:latin typeface="Calibri"/>
                <a:cs typeface="Calibri"/>
              </a:rPr>
              <a:t>Π</a:t>
            </a:r>
            <a:r>
              <a:rPr sz="2400" spc="-35" dirty="0">
                <a:latin typeface="Calibri"/>
                <a:cs typeface="Calibri"/>
              </a:rPr>
              <a:t>ω</a:t>
            </a:r>
            <a:r>
              <a:rPr sz="2400" spc="-4" dirty="0">
                <a:latin typeface="Calibri"/>
                <a:cs typeface="Calibri"/>
              </a:rPr>
              <a:t>λήσεις</a:t>
            </a:r>
            <a:endParaRPr sz="2400" dirty="0">
              <a:latin typeface="Calibri"/>
              <a:cs typeface="Calibri"/>
            </a:endParaRPr>
          </a:p>
          <a:p>
            <a:pPr marL="11132">
              <a:spcBef>
                <a:spcPts val="671"/>
              </a:spcBef>
            </a:pPr>
            <a:r>
              <a:rPr sz="2400" spc="-96" dirty="0">
                <a:latin typeface="Calibri"/>
                <a:cs typeface="Calibri"/>
              </a:rPr>
              <a:t>Κ</a:t>
            </a:r>
            <a:r>
              <a:rPr sz="2400" spc="-9" dirty="0">
                <a:latin typeface="Calibri"/>
                <a:cs typeface="Calibri"/>
              </a:rPr>
              <a:t>ό</a:t>
            </a:r>
            <a:r>
              <a:rPr sz="2400" spc="22" dirty="0">
                <a:latin typeface="Calibri"/>
                <a:cs typeface="Calibri"/>
              </a:rPr>
              <a:t>σ</a:t>
            </a:r>
            <a:r>
              <a:rPr sz="2400" spc="-31" dirty="0">
                <a:latin typeface="Calibri"/>
                <a:cs typeface="Calibri"/>
              </a:rPr>
              <a:t>τ</a:t>
            </a:r>
            <a:r>
              <a:rPr sz="2400" spc="-9" dirty="0">
                <a:latin typeface="Calibri"/>
                <a:cs typeface="Calibri"/>
              </a:rPr>
              <a:t>ο</a:t>
            </a:r>
            <a:r>
              <a:rPr sz="2400" spc="-4" dirty="0">
                <a:latin typeface="Calibri"/>
                <a:cs typeface="Calibri"/>
              </a:rPr>
              <a:t>ς </a:t>
            </a:r>
            <a:r>
              <a:rPr sz="2400" spc="-31" dirty="0">
                <a:latin typeface="Calibri"/>
                <a:cs typeface="Calibri"/>
              </a:rPr>
              <a:t>π</a:t>
            </a:r>
            <a:r>
              <a:rPr sz="2400" spc="-35" dirty="0">
                <a:latin typeface="Calibri"/>
                <a:cs typeface="Calibri"/>
              </a:rPr>
              <a:t>ω</a:t>
            </a:r>
            <a:r>
              <a:rPr sz="2400" spc="-4" dirty="0">
                <a:latin typeface="Calibri"/>
                <a:cs typeface="Calibri"/>
              </a:rPr>
              <a:t>λ</a:t>
            </a:r>
            <a:r>
              <a:rPr sz="2400" spc="-9" dirty="0">
                <a:latin typeface="Calibri"/>
                <a:cs typeface="Calibri"/>
              </a:rPr>
              <a:t>ηθ</a:t>
            </a:r>
            <a:r>
              <a:rPr sz="2400" dirty="0">
                <a:latin typeface="Calibri"/>
                <a:cs typeface="Calibri"/>
              </a:rPr>
              <a:t>έ</a:t>
            </a:r>
            <a:r>
              <a:rPr sz="2400" spc="4" dirty="0">
                <a:latin typeface="Calibri"/>
                <a:cs typeface="Calibri"/>
              </a:rPr>
              <a:t>ν</a:t>
            </a:r>
            <a:r>
              <a:rPr sz="2400" spc="-18" dirty="0">
                <a:latin typeface="Calibri"/>
                <a:cs typeface="Calibri"/>
              </a:rPr>
              <a:t>τω</a:t>
            </a:r>
            <a:r>
              <a:rPr sz="2400" spc="-4" dirty="0">
                <a:latin typeface="Calibri"/>
                <a:cs typeface="Calibri"/>
              </a:rPr>
              <a:t>ν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8438" y="1811525"/>
            <a:ext cx="1186128" cy="828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400" spc="-9" dirty="0">
                <a:latin typeface="Calibri"/>
                <a:cs typeface="Calibri"/>
              </a:rPr>
              <a:t>850</a:t>
            </a:r>
            <a:endParaRPr sz="2400" dirty="0">
              <a:latin typeface="Calibri"/>
              <a:cs typeface="Calibri"/>
            </a:endParaRPr>
          </a:p>
          <a:p>
            <a:pPr marL="15028">
              <a:spcBef>
                <a:spcPts val="671"/>
              </a:spcBef>
            </a:pPr>
            <a:r>
              <a:rPr sz="2400" u="heavy" spc="-9" dirty="0">
                <a:latin typeface="Calibri"/>
                <a:cs typeface="Calibri"/>
              </a:rPr>
              <a:t>500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24167" y="2027857"/>
            <a:ext cx="1910249" cy="777355"/>
          </a:xfrm>
          <a:custGeom>
            <a:avLst/>
            <a:gdLst/>
            <a:ahLst/>
            <a:cxnLst/>
            <a:rect l="l" t="t" r="r" b="b"/>
            <a:pathLst>
              <a:path w="2233929" h="857250">
                <a:moveTo>
                  <a:pt x="0" y="0"/>
                </a:moveTo>
                <a:lnTo>
                  <a:pt x="2233422" y="0"/>
                </a:lnTo>
                <a:lnTo>
                  <a:pt x="2233422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4167" y="2027856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0620" y="2780928"/>
            <a:ext cx="29039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400" spc="-4" dirty="0">
                <a:latin typeface="Calibri"/>
                <a:cs typeface="Calibri"/>
              </a:rPr>
              <a:t>Μικ</a:t>
            </a:r>
            <a:r>
              <a:rPr sz="2400" spc="-31" dirty="0">
                <a:latin typeface="Calibri"/>
                <a:cs typeface="Calibri"/>
              </a:rPr>
              <a:t>τ</a:t>
            </a:r>
            <a:r>
              <a:rPr sz="2400" spc="-4" dirty="0">
                <a:latin typeface="Calibri"/>
                <a:cs typeface="Calibri"/>
              </a:rPr>
              <a:t>ό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Κέρδος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29074" y="2771636"/>
            <a:ext cx="89505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400" spc="-9" dirty="0">
                <a:latin typeface="Calibri"/>
                <a:cs typeface="Calibri"/>
              </a:rPr>
              <a:t>350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55596" y="2805212"/>
            <a:ext cx="2778495" cy="777355"/>
          </a:xfrm>
          <a:custGeom>
            <a:avLst/>
            <a:gdLst/>
            <a:ahLst/>
            <a:cxnLst/>
            <a:rect l="l" t="t" r="r" b="b"/>
            <a:pathLst>
              <a:path w="3249295" h="857250">
                <a:moveTo>
                  <a:pt x="3249168" y="857249"/>
                </a:moveTo>
                <a:lnTo>
                  <a:pt x="3249168" y="0"/>
                </a:lnTo>
                <a:lnTo>
                  <a:pt x="1015746" y="0"/>
                </a:lnTo>
                <a:lnTo>
                  <a:pt x="1015746" y="161543"/>
                </a:lnTo>
                <a:lnTo>
                  <a:pt x="0" y="525779"/>
                </a:lnTo>
                <a:lnTo>
                  <a:pt x="589132" y="857250"/>
                </a:lnTo>
                <a:lnTo>
                  <a:pt x="3249168" y="857249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65224" y="3691940"/>
            <a:ext cx="173215" cy="143955"/>
          </a:xfrm>
          <a:custGeom>
            <a:avLst/>
            <a:gdLst/>
            <a:ahLst/>
            <a:cxnLst/>
            <a:rect l="l" t="t" r="r" b="b"/>
            <a:pathLst>
              <a:path w="202564" h="158750">
                <a:moveTo>
                  <a:pt x="202425" y="158496"/>
                </a:moveTo>
                <a:lnTo>
                  <a:pt x="41995" y="0"/>
                </a:lnTo>
                <a:lnTo>
                  <a:pt x="0" y="158496"/>
                </a:lnTo>
                <a:lnTo>
                  <a:pt x="202425" y="158496"/>
                </a:lnTo>
                <a:close/>
              </a:path>
            </a:pathLst>
          </a:custGeom>
          <a:solidFill>
            <a:srgbClr val="637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1168" y="3683648"/>
            <a:ext cx="183531" cy="152016"/>
          </a:xfrm>
          <a:custGeom>
            <a:avLst/>
            <a:gdLst/>
            <a:ahLst/>
            <a:cxnLst/>
            <a:rect l="l" t="t" r="r" b="b"/>
            <a:pathLst>
              <a:path w="214629" h="167639">
                <a:moveTo>
                  <a:pt x="214031" y="167640"/>
                </a:moveTo>
                <a:lnTo>
                  <a:pt x="44452" y="0"/>
                </a:lnTo>
                <a:lnTo>
                  <a:pt x="0" y="167640"/>
                </a:lnTo>
                <a:lnTo>
                  <a:pt x="9723" y="167640"/>
                </a:lnTo>
                <a:lnTo>
                  <a:pt x="43690" y="39430"/>
                </a:lnTo>
                <a:lnTo>
                  <a:pt x="43690" y="12953"/>
                </a:lnTo>
                <a:lnTo>
                  <a:pt x="51310" y="10667"/>
                </a:lnTo>
                <a:lnTo>
                  <a:pt x="51310" y="20482"/>
                </a:lnTo>
                <a:lnTo>
                  <a:pt x="200262" y="167640"/>
                </a:lnTo>
                <a:lnTo>
                  <a:pt x="214031" y="167640"/>
                </a:lnTo>
                <a:close/>
              </a:path>
              <a:path w="214629" h="167639">
                <a:moveTo>
                  <a:pt x="51310" y="10667"/>
                </a:moveTo>
                <a:lnTo>
                  <a:pt x="43690" y="12953"/>
                </a:lnTo>
                <a:lnTo>
                  <a:pt x="49249" y="18446"/>
                </a:lnTo>
                <a:lnTo>
                  <a:pt x="51310" y="10667"/>
                </a:lnTo>
                <a:close/>
              </a:path>
              <a:path w="214629" h="167639">
                <a:moveTo>
                  <a:pt x="49249" y="18446"/>
                </a:moveTo>
                <a:lnTo>
                  <a:pt x="43690" y="12953"/>
                </a:lnTo>
                <a:lnTo>
                  <a:pt x="43690" y="39430"/>
                </a:lnTo>
                <a:lnTo>
                  <a:pt x="49249" y="18446"/>
                </a:lnTo>
                <a:close/>
              </a:path>
              <a:path w="214629" h="167639">
                <a:moveTo>
                  <a:pt x="51310" y="20482"/>
                </a:moveTo>
                <a:lnTo>
                  <a:pt x="51310" y="10667"/>
                </a:lnTo>
                <a:lnTo>
                  <a:pt x="49249" y="18446"/>
                </a:lnTo>
                <a:lnTo>
                  <a:pt x="51310" y="20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9368" y="3582567"/>
            <a:ext cx="2275140" cy="777356"/>
          </a:xfrm>
          <a:custGeom>
            <a:avLst/>
            <a:gdLst/>
            <a:ahLst/>
            <a:cxnLst/>
            <a:rect l="l" t="t" r="r" b="b"/>
            <a:pathLst>
              <a:path w="2660650" h="857250">
                <a:moveTo>
                  <a:pt x="2660035" y="857250"/>
                </a:moveTo>
                <a:lnTo>
                  <a:pt x="2660035" y="0"/>
                </a:lnTo>
                <a:lnTo>
                  <a:pt x="0" y="0"/>
                </a:lnTo>
                <a:lnTo>
                  <a:pt x="426613" y="240029"/>
                </a:lnTo>
                <a:lnTo>
                  <a:pt x="426613" y="857250"/>
                </a:lnTo>
                <a:lnTo>
                  <a:pt x="2660035" y="857250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1254" y="3582567"/>
            <a:ext cx="2287629" cy="777355"/>
          </a:xfrm>
          <a:custGeom>
            <a:avLst/>
            <a:gdLst/>
            <a:ahLst/>
            <a:cxnLst/>
            <a:rect l="l" t="t" r="r" b="b"/>
            <a:pathLst>
              <a:path w="2675254" h="857250">
                <a:moveTo>
                  <a:pt x="440673" y="857250"/>
                </a:moveTo>
                <a:lnTo>
                  <a:pt x="440673" y="236982"/>
                </a:lnTo>
                <a:lnTo>
                  <a:pt x="19092" y="0"/>
                </a:lnTo>
                <a:lnTo>
                  <a:pt x="0" y="0"/>
                </a:lnTo>
                <a:lnTo>
                  <a:pt x="431529" y="242555"/>
                </a:lnTo>
                <a:lnTo>
                  <a:pt x="431529" y="240030"/>
                </a:lnTo>
                <a:lnTo>
                  <a:pt x="433815" y="243840"/>
                </a:lnTo>
                <a:lnTo>
                  <a:pt x="433815" y="857250"/>
                </a:lnTo>
                <a:lnTo>
                  <a:pt x="440673" y="857250"/>
                </a:lnTo>
                <a:close/>
              </a:path>
              <a:path w="2675254" h="857250">
                <a:moveTo>
                  <a:pt x="433815" y="243840"/>
                </a:moveTo>
                <a:lnTo>
                  <a:pt x="431529" y="240030"/>
                </a:lnTo>
                <a:lnTo>
                  <a:pt x="431529" y="242555"/>
                </a:lnTo>
                <a:lnTo>
                  <a:pt x="433815" y="243840"/>
                </a:lnTo>
                <a:close/>
              </a:path>
              <a:path w="2675254" h="857250">
                <a:moveTo>
                  <a:pt x="433815" y="857250"/>
                </a:moveTo>
                <a:lnTo>
                  <a:pt x="433815" y="243840"/>
                </a:lnTo>
                <a:lnTo>
                  <a:pt x="431529" y="242555"/>
                </a:lnTo>
                <a:lnTo>
                  <a:pt x="431529" y="857250"/>
                </a:lnTo>
                <a:lnTo>
                  <a:pt x="433815" y="857250"/>
                </a:lnTo>
                <a:close/>
              </a:path>
              <a:path w="2675254" h="857250">
                <a:moveTo>
                  <a:pt x="2674857" y="857250"/>
                </a:moveTo>
                <a:lnTo>
                  <a:pt x="2674857" y="0"/>
                </a:lnTo>
                <a:lnTo>
                  <a:pt x="2664951" y="0"/>
                </a:lnTo>
                <a:lnTo>
                  <a:pt x="2664951" y="857250"/>
                </a:lnTo>
                <a:lnTo>
                  <a:pt x="2674857" y="857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70996" y="3835665"/>
            <a:ext cx="1109334" cy="777355"/>
          </a:xfrm>
          <a:custGeom>
            <a:avLst/>
            <a:gdLst/>
            <a:ahLst/>
            <a:cxnLst/>
            <a:rect l="l" t="t" r="r" b="b"/>
            <a:pathLst>
              <a:path w="1297304" h="857250">
                <a:moveTo>
                  <a:pt x="1297274" y="857249"/>
                </a:moveTo>
                <a:lnTo>
                  <a:pt x="429564" y="0"/>
                </a:lnTo>
                <a:lnTo>
                  <a:pt x="227138" y="0"/>
                </a:lnTo>
                <a:lnTo>
                  <a:pt x="0" y="857249"/>
                </a:lnTo>
                <a:lnTo>
                  <a:pt x="1297274" y="857249"/>
                </a:lnTo>
                <a:close/>
              </a:path>
            </a:pathLst>
          </a:custGeom>
          <a:solidFill>
            <a:srgbClr val="637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66793" y="3835665"/>
            <a:ext cx="1119108" cy="777355"/>
          </a:xfrm>
          <a:custGeom>
            <a:avLst/>
            <a:gdLst/>
            <a:ahLst/>
            <a:cxnLst/>
            <a:rect l="l" t="t" r="r" b="b"/>
            <a:pathLst>
              <a:path w="1308734" h="857250">
                <a:moveTo>
                  <a:pt x="237036" y="0"/>
                </a:moveTo>
                <a:lnTo>
                  <a:pt x="227312" y="0"/>
                </a:lnTo>
                <a:lnTo>
                  <a:pt x="0" y="857249"/>
                </a:lnTo>
                <a:lnTo>
                  <a:pt x="9927" y="857249"/>
                </a:lnTo>
                <a:lnTo>
                  <a:pt x="237036" y="0"/>
                </a:lnTo>
                <a:close/>
              </a:path>
              <a:path w="1308734" h="857250">
                <a:moveTo>
                  <a:pt x="1308509" y="857249"/>
                </a:moveTo>
                <a:lnTo>
                  <a:pt x="441343" y="0"/>
                </a:lnTo>
                <a:lnTo>
                  <a:pt x="427575" y="0"/>
                </a:lnTo>
                <a:lnTo>
                  <a:pt x="1295279" y="857249"/>
                </a:lnTo>
                <a:lnTo>
                  <a:pt x="1308509" y="857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24167" y="4363032"/>
            <a:ext cx="1910249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422" y="0"/>
                </a:lnTo>
              </a:path>
            </a:pathLst>
          </a:custGeom>
          <a:ln w="6857">
            <a:solidFill>
              <a:srgbClr val="8C35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20259" y="4365104"/>
            <a:ext cx="1918394" cy="0"/>
          </a:xfrm>
          <a:custGeom>
            <a:avLst/>
            <a:gdLst/>
            <a:ahLst/>
            <a:cxnLst/>
            <a:rect l="l" t="t" r="r" b="b"/>
            <a:pathLst>
              <a:path w="2243454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3299" y="4613020"/>
            <a:ext cx="5727489" cy="777355"/>
          </a:xfrm>
          <a:custGeom>
            <a:avLst/>
            <a:gdLst/>
            <a:ahLst/>
            <a:cxnLst/>
            <a:rect l="l" t="t" r="r" b="b"/>
            <a:pathLst>
              <a:path w="6697980" h="857250">
                <a:moveTo>
                  <a:pt x="6697980" y="857249"/>
                </a:moveTo>
                <a:lnTo>
                  <a:pt x="6697980" y="295655"/>
                </a:lnTo>
                <a:lnTo>
                  <a:pt x="5581650" y="295655"/>
                </a:lnTo>
                <a:lnTo>
                  <a:pt x="5282386" y="0"/>
                </a:lnTo>
                <a:lnTo>
                  <a:pt x="3985111" y="0"/>
                </a:lnTo>
                <a:lnTo>
                  <a:pt x="3906774" y="295655"/>
                </a:lnTo>
                <a:lnTo>
                  <a:pt x="0" y="295655"/>
                </a:lnTo>
                <a:lnTo>
                  <a:pt x="0" y="857249"/>
                </a:lnTo>
                <a:lnTo>
                  <a:pt x="6697980" y="857249"/>
                </a:lnTo>
                <a:close/>
              </a:path>
            </a:pathLst>
          </a:custGeom>
          <a:solidFill>
            <a:srgbClr val="637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59390" y="4613020"/>
            <a:ext cx="5735634" cy="777355"/>
          </a:xfrm>
          <a:custGeom>
            <a:avLst/>
            <a:gdLst/>
            <a:ahLst/>
            <a:cxnLst/>
            <a:rect l="l" t="t" r="r" b="b"/>
            <a:pathLst>
              <a:path w="6707505" h="857250">
                <a:moveTo>
                  <a:pt x="3907582" y="291083"/>
                </a:moveTo>
                <a:lnTo>
                  <a:pt x="0" y="291083"/>
                </a:lnTo>
                <a:lnTo>
                  <a:pt x="0" y="857250"/>
                </a:lnTo>
                <a:lnTo>
                  <a:pt x="4572" y="857250"/>
                </a:lnTo>
                <a:lnTo>
                  <a:pt x="4572" y="300227"/>
                </a:lnTo>
                <a:lnTo>
                  <a:pt x="9144" y="295655"/>
                </a:lnTo>
                <a:lnTo>
                  <a:pt x="9144" y="300227"/>
                </a:lnTo>
                <a:lnTo>
                  <a:pt x="3906774" y="300227"/>
                </a:lnTo>
                <a:lnTo>
                  <a:pt x="3906774" y="294131"/>
                </a:lnTo>
                <a:lnTo>
                  <a:pt x="3907582" y="291083"/>
                </a:lnTo>
                <a:close/>
              </a:path>
              <a:path w="6707505" h="857250">
                <a:moveTo>
                  <a:pt x="9144" y="300227"/>
                </a:moveTo>
                <a:lnTo>
                  <a:pt x="9144" y="295655"/>
                </a:lnTo>
                <a:lnTo>
                  <a:pt x="4572" y="300227"/>
                </a:lnTo>
                <a:lnTo>
                  <a:pt x="9144" y="300227"/>
                </a:lnTo>
                <a:close/>
              </a:path>
              <a:path w="6707505" h="857250">
                <a:moveTo>
                  <a:pt x="9144" y="857250"/>
                </a:moveTo>
                <a:lnTo>
                  <a:pt x="9144" y="300227"/>
                </a:lnTo>
                <a:lnTo>
                  <a:pt x="4572" y="300227"/>
                </a:lnTo>
                <a:lnTo>
                  <a:pt x="4572" y="857250"/>
                </a:lnTo>
                <a:lnTo>
                  <a:pt x="9144" y="857250"/>
                </a:lnTo>
                <a:close/>
              </a:path>
              <a:path w="6707505" h="857250">
                <a:moveTo>
                  <a:pt x="3911346" y="291083"/>
                </a:moveTo>
                <a:lnTo>
                  <a:pt x="3907582" y="291083"/>
                </a:lnTo>
                <a:lnTo>
                  <a:pt x="3906774" y="294131"/>
                </a:lnTo>
                <a:lnTo>
                  <a:pt x="3911346" y="291083"/>
                </a:lnTo>
                <a:close/>
              </a:path>
              <a:path w="6707505" h="857250">
                <a:moveTo>
                  <a:pt x="3911346" y="300227"/>
                </a:moveTo>
                <a:lnTo>
                  <a:pt x="3911346" y="291083"/>
                </a:lnTo>
                <a:lnTo>
                  <a:pt x="3906774" y="294131"/>
                </a:lnTo>
                <a:lnTo>
                  <a:pt x="3906774" y="300227"/>
                </a:lnTo>
                <a:lnTo>
                  <a:pt x="3911346" y="300227"/>
                </a:lnTo>
                <a:close/>
              </a:path>
              <a:path w="6707505" h="857250">
                <a:moveTo>
                  <a:pt x="3994694" y="0"/>
                </a:moveTo>
                <a:lnTo>
                  <a:pt x="3984767" y="0"/>
                </a:lnTo>
                <a:lnTo>
                  <a:pt x="3907582" y="291083"/>
                </a:lnTo>
                <a:lnTo>
                  <a:pt x="3911346" y="291083"/>
                </a:lnTo>
                <a:lnTo>
                  <a:pt x="3911346" y="300227"/>
                </a:lnTo>
                <a:lnTo>
                  <a:pt x="3915155" y="300227"/>
                </a:lnTo>
                <a:lnTo>
                  <a:pt x="3994694" y="0"/>
                </a:lnTo>
                <a:close/>
              </a:path>
              <a:path w="6707505" h="857250">
                <a:moveTo>
                  <a:pt x="5587728" y="291083"/>
                </a:moveTo>
                <a:lnTo>
                  <a:pt x="5293277" y="0"/>
                </a:lnTo>
                <a:lnTo>
                  <a:pt x="5280046" y="0"/>
                </a:lnTo>
                <a:lnTo>
                  <a:pt x="5583936" y="300227"/>
                </a:lnTo>
                <a:lnTo>
                  <a:pt x="5586222" y="300227"/>
                </a:lnTo>
                <a:lnTo>
                  <a:pt x="5586222" y="291083"/>
                </a:lnTo>
                <a:lnTo>
                  <a:pt x="5587728" y="291083"/>
                </a:lnTo>
                <a:close/>
              </a:path>
              <a:path w="6707505" h="857250">
                <a:moveTo>
                  <a:pt x="5589270" y="292607"/>
                </a:moveTo>
                <a:lnTo>
                  <a:pt x="5587728" y="291083"/>
                </a:lnTo>
                <a:lnTo>
                  <a:pt x="5586222" y="291083"/>
                </a:lnTo>
                <a:lnTo>
                  <a:pt x="5589270" y="292607"/>
                </a:lnTo>
                <a:close/>
              </a:path>
              <a:path w="6707505" h="857250">
                <a:moveTo>
                  <a:pt x="5589270" y="300227"/>
                </a:moveTo>
                <a:lnTo>
                  <a:pt x="5589270" y="292607"/>
                </a:lnTo>
                <a:lnTo>
                  <a:pt x="5586222" y="291083"/>
                </a:lnTo>
                <a:lnTo>
                  <a:pt x="5586222" y="300227"/>
                </a:lnTo>
                <a:lnTo>
                  <a:pt x="5589270" y="300227"/>
                </a:lnTo>
                <a:close/>
              </a:path>
              <a:path w="6707505" h="857250">
                <a:moveTo>
                  <a:pt x="6707124" y="857249"/>
                </a:moveTo>
                <a:lnTo>
                  <a:pt x="6707124" y="291083"/>
                </a:lnTo>
                <a:lnTo>
                  <a:pt x="5587728" y="291083"/>
                </a:lnTo>
                <a:lnTo>
                  <a:pt x="5589270" y="292607"/>
                </a:lnTo>
                <a:lnTo>
                  <a:pt x="5589270" y="300227"/>
                </a:lnTo>
                <a:lnTo>
                  <a:pt x="6697218" y="300227"/>
                </a:lnTo>
                <a:lnTo>
                  <a:pt x="6697218" y="295655"/>
                </a:lnTo>
                <a:lnTo>
                  <a:pt x="6702552" y="300227"/>
                </a:lnTo>
                <a:lnTo>
                  <a:pt x="6702552" y="857249"/>
                </a:lnTo>
                <a:lnTo>
                  <a:pt x="6707124" y="857249"/>
                </a:lnTo>
                <a:close/>
              </a:path>
              <a:path w="6707505" h="857250">
                <a:moveTo>
                  <a:pt x="6702552" y="300227"/>
                </a:moveTo>
                <a:lnTo>
                  <a:pt x="6697218" y="295655"/>
                </a:lnTo>
                <a:lnTo>
                  <a:pt x="6697218" y="300227"/>
                </a:lnTo>
                <a:lnTo>
                  <a:pt x="6702552" y="300227"/>
                </a:lnTo>
                <a:close/>
              </a:path>
              <a:path w="6707505" h="857250">
                <a:moveTo>
                  <a:pt x="6702552" y="857249"/>
                </a:moveTo>
                <a:lnTo>
                  <a:pt x="6702552" y="300227"/>
                </a:lnTo>
                <a:lnTo>
                  <a:pt x="6697218" y="300227"/>
                </a:lnTo>
                <a:lnTo>
                  <a:pt x="6697218" y="857249"/>
                </a:lnTo>
                <a:lnTo>
                  <a:pt x="6702552" y="857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3299" y="5390375"/>
            <a:ext cx="5727489" cy="777355"/>
          </a:xfrm>
          <a:custGeom>
            <a:avLst/>
            <a:gdLst/>
            <a:ahLst/>
            <a:cxnLst/>
            <a:rect l="l" t="t" r="r" b="b"/>
            <a:pathLst>
              <a:path w="6697980" h="857250">
                <a:moveTo>
                  <a:pt x="0" y="0"/>
                </a:moveTo>
                <a:lnTo>
                  <a:pt x="6697980" y="0"/>
                </a:lnTo>
                <a:lnTo>
                  <a:pt x="6697980" y="857249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637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5331" y="5390376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90462" y="5390375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49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382786" y="5006206"/>
            <a:ext cx="50873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 algn="ctr"/>
            <a:r>
              <a:rPr sz="2000" dirty="0">
                <a:solidFill>
                  <a:srgbClr val="FFFFFF"/>
                </a:solidFill>
                <a:cs typeface="Arial"/>
              </a:rPr>
              <a:t>Η</a:t>
            </a:r>
            <a:r>
              <a:rPr sz="2000" spc="-9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πληροφορί</a:t>
            </a:r>
            <a:r>
              <a:rPr sz="2000" dirty="0">
                <a:solidFill>
                  <a:srgbClr val="FFFFFF"/>
                </a:solidFill>
                <a:cs typeface="Arial"/>
              </a:rPr>
              <a:t>α</a:t>
            </a:r>
            <a:r>
              <a:rPr sz="2000" spc="4" dirty="0">
                <a:solidFill>
                  <a:srgbClr val="FFFFFF"/>
                </a:solidFill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cs typeface="Arial"/>
              </a:rPr>
              <a:t>για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τ</a:t>
            </a:r>
            <a:r>
              <a:rPr sz="2000" dirty="0">
                <a:solidFill>
                  <a:srgbClr val="FFFFFF"/>
                </a:solidFill>
                <a:cs typeface="Arial"/>
              </a:rPr>
              <a:t>ο α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πο</a:t>
            </a:r>
            <a:r>
              <a:rPr sz="2000" dirty="0">
                <a:solidFill>
                  <a:srgbClr val="FFFFFF"/>
                </a:solidFill>
                <a:cs typeface="Arial"/>
              </a:rPr>
              <a:t>τέλεσμα</a:t>
            </a:r>
            <a:r>
              <a:rPr sz="2000" spc="13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(κέρδο</a:t>
            </a:r>
            <a:r>
              <a:rPr sz="2000" dirty="0">
                <a:solidFill>
                  <a:srgbClr val="FFFFFF"/>
                </a:solidFill>
                <a:cs typeface="Arial"/>
              </a:rPr>
              <a:t>ς</a:t>
            </a:r>
            <a:r>
              <a:rPr sz="2000" spc="9" dirty="0">
                <a:solidFill>
                  <a:srgbClr val="FFFFFF"/>
                </a:solidFill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cs typeface="Arial"/>
              </a:rPr>
              <a:t>ή </a:t>
            </a:r>
            <a:r>
              <a:rPr sz="2000" spc="-39" dirty="0">
                <a:solidFill>
                  <a:srgbClr val="FFFFFF"/>
                </a:solidFill>
                <a:cs typeface="Arial"/>
              </a:rPr>
              <a:t>ζ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ημι</a:t>
            </a:r>
            <a:r>
              <a:rPr sz="2000" dirty="0">
                <a:solidFill>
                  <a:srgbClr val="FFFFFF"/>
                </a:solidFill>
                <a:cs typeface="Arial"/>
              </a:rPr>
              <a:t>ά)</a:t>
            </a:r>
            <a:r>
              <a:rPr sz="2000" spc="13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ανα</a:t>
            </a:r>
            <a:r>
              <a:rPr sz="2000" spc="-53" dirty="0">
                <a:solidFill>
                  <a:srgbClr val="FFFFFF"/>
                </a:solidFill>
                <a:cs typeface="Arial"/>
              </a:rPr>
              <a:t>λ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ύε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τ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α</a:t>
            </a:r>
            <a:r>
              <a:rPr sz="2000" dirty="0">
                <a:solidFill>
                  <a:srgbClr val="FFFFFF"/>
                </a:solidFill>
                <a:cs typeface="Arial"/>
              </a:rPr>
              <a:t>ι</a:t>
            </a:r>
            <a:r>
              <a:rPr sz="2000" spc="9" dirty="0">
                <a:solidFill>
                  <a:srgbClr val="FFFFFF"/>
                </a:solidFill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cs typeface="Arial"/>
              </a:rPr>
              <a:t>σε</a:t>
            </a:r>
            <a:r>
              <a:rPr sz="2000" spc="4" dirty="0">
                <a:solidFill>
                  <a:srgbClr val="FFFFFF"/>
                </a:solidFill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cs typeface="Arial"/>
              </a:rPr>
              <a:t>ξε</a:t>
            </a:r>
            <a:r>
              <a:rPr sz="2000" spc="-61" dirty="0">
                <a:solidFill>
                  <a:srgbClr val="FFFFFF"/>
                </a:solidFill>
                <a:cs typeface="Arial"/>
              </a:rPr>
              <a:t>χ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ω</a:t>
            </a:r>
            <a:r>
              <a:rPr sz="2000" dirty="0">
                <a:solidFill>
                  <a:srgbClr val="FFFFFF"/>
                </a:solidFill>
                <a:cs typeface="Arial"/>
              </a:rPr>
              <a:t>ριστή</a:t>
            </a:r>
            <a:r>
              <a:rPr sz="2000" spc="13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λ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ο</a:t>
            </a:r>
            <a:r>
              <a:rPr sz="2000" dirty="0">
                <a:solidFill>
                  <a:srgbClr val="FFFFFF"/>
                </a:solidFill>
                <a:cs typeface="Arial"/>
              </a:rPr>
              <a:t>γιστική </a:t>
            </a:r>
            <a:r>
              <a:rPr sz="2000" spc="-31" dirty="0">
                <a:solidFill>
                  <a:srgbClr val="FFFFFF"/>
                </a:solidFill>
                <a:cs typeface="Arial"/>
              </a:rPr>
              <a:t>κ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α</a:t>
            </a:r>
            <a:r>
              <a:rPr sz="2000" spc="-31" dirty="0">
                <a:solidFill>
                  <a:srgbClr val="FFFFFF"/>
                </a:solidFill>
                <a:cs typeface="Arial"/>
              </a:rPr>
              <a:t>τ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ά</a:t>
            </a:r>
            <a:r>
              <a:rPr sz="2000" dirty="0">
                <a:solidFill>
                  <a:srgbClr val="FFFFFF"/>
                </a:solidFill>
                <a:cs typeface="Arial"/>
              </a:rPr>
              <a:t>σ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τ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α</a:t>
            </a:r>
            <a:r>
              <a:rPr sz="2000" dirty="0">
                <a:solidFill>
                  <a:srgbClr val="FFFFFF"/>
                </a:solidFill>
                <a:cs typeface="Arial"/>
              </a:rPr>
              <a:t>ση</a:t>
            </a:r>
            <a:endParaRPr sz="2000" dirty="0">
              <a:cs typeface="Arial"/>
            </a:endParaRPr>
          </a:p>
          <a:p>
            <a:pPr marL="10018" algn="ctr"/>
            <a:r>
              <a:rPr sz="2000" dirty="0">
                <a:solidFill>
                  <a:srgbClr val="FFFFFF"/>
                </a:solidFill>
                <a:cs typeface="Arial"/>
              </a:rPr>
              <a:t>P&amp;L</a:t>
            </a:r>
            <a:endParaRPr sz="2000" dirty="0"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63299" y="6167731"/>
            <a:ext cx="5727489" cy="281575"/>
          </a:xfrm>
          <a:custGeom>
            <a:avLst/>
            <a:gdLst/>
            <a:ahLst/>
            <a:cxnLst/>
            <a:rect l="l" t="t" r="r" b="b"/>
            <a:pathLst>
              <a:path w="6697980" h="310515">
                <a:moveTo>
                  <a:pt x="6697980" y="0"/>
                </a:moveTo>
                <a:lnTo>
                  <a:pt x="6697980" y="310133"/>
                </a:lnTo>
                <a:lnTo>
                  <a:pt x="0" y="310133"/>
                </a:lnTo>
                <a:lnTo>
                  <a:pt x="0" y="0"/>
                </a:lnTo>
                <a:lnTo>
                  <a:pt x="6697980" y="0"/>
                </a:lnTo>
                <a:close/>
              </a:path>
            </a:pathLst>
          </a:custGeom>
          <a:solidFill>
            <a:srgbClr val="637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9390" y="6167730"/>
            <a:ext cx="5735634" cy="285606"/>
          </a:xfrm>
          <a:custGeom>
            <a:avLst/>
            <a:gdLst/>
            <a:ahLst/>
            <a:cxnLst/>
            <a:rect l="l" t="t" r="r" b="b"/>
            <a:pathLst>
              <a:path w="6707505" h="314959">
                <a:moveTo>
                  <a:pt x="9144" y="304799"/>
                </a:moveTo>
                <a:lnTo>
                  <a:pt x="9144" y="0"/>
                </a:lnTo>
                <a:lnTo>
                  <a:pt x="0" y="0"/>
                </a:lnTo>
                <a:lnTo>
                  <a:pt x="0" y="314705"/>
                </a:lnTo>
                <a:lnTo>
                  <a:pt x="4571" y="314705"/>
                </a:lnTo>
                <a:lnTo>
                  <a:pt x="4572" y="304799"/>
                </a:lnTo>
                <a:lnTo>
                  <a:pt x="9144" y="304799"/>
                </a:lnTo>
                <a:close/>
              </a:path>
              <a:path w="6707505" h="314959">
                <a:moveTo>
                  <a:pt x="6702552" y="304799"/>
                </a:moveTo>
                <a:lnTo>
                  <a:pt x="4572" y="304799"/>
                </a:lnTo>
                <a:lnTo>
                  <a:pt x="9144" y="310133"/>
                </a:lnTo>
                <a:lnTo>
                  <a:pt x="9144" y="314705"/>
                </a:lnTo>
                <a:lnTo>
                  <a:pt x="6697218" y="314705"/>
                </a:lnTo>
                <a:lnTo>
                  <a:pt x="6697218" y="310133"/>
                </a:lnTo>
                <a:lnTo>
                  <a:pt x="6702552" y="304799"/>
                </a:lnTo>
                <a:close/>
              </a:path>
              <a:path w="6707505" h="314959">
                <a:moveTo>
                  <a:pt x="9144" y="314705"/>
                </a:moveTo>
                <a:lnTo>
                  <a:pt x="9144" y="310133"/>
                </a:lnTo>
                <a:lnTo>
                  <a:pt x="4572" y="304799"/>
                </a:lnTo>
                <a:lnTo>
                  <a:pt x="4571" y="314705"/>
                </a:lnTo>
                <a:lnTo>
                  <a:pt x="9144" y="314705"/>
                </a:lnTo>
                <a:close/>
              </a:path>
              <a:path w="6707505" h="314959">
                <a:moveTo>
                  <a:pt x="6707124" y="314705"/>
                </a:moveTo>
                <a:lnTo>
                  <a:pt x="6707124" y="0"/>
                </a:lnTo>
                <a:lnTo>
                  <a:pt x="6697218" y="0"/>
                </a:lnTo>
                <a:lnTo>
                  <a:pt x="6697218" y="304799"/>
                </a:lnTo>
                <a:lnTo>
                  <a:pt x="6702552" y="304799"/>
                </a:lnTo>
                <a:lnTo>
                  <a:pt x="6702552" y="314705"/>
                </a:lnTo>
                <a:lnTo>
                  <a:pt x="6707124" y="314705"/>
                </a:lnTo>
                <a:close/>
              </a:path>
              <a:path w="6707505" h="314959">
                <a:moveTo>
                  <a:pt x="6702552" y="314705"/>
                </a:moveTo>
                <a:lnTo>
                  <a:pt x="6702552" y="304799"/>
                </a:lnTo>
                <a:lnTo>
                  <a:pt x="6697218" y="310133"/>
                </a:lnTo>
                <a:lnTo>
                  <a:pt x="6697218" y="314705"/>
                </a:lnTo>
                <a:lnTo>
                  <a:pt x="6702552" y="314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46874" y="1265853"/>
            <a:ext cx="1663187" cy="273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marR="4453" indent="557" algn="ctr"/>
            <a:r>
              <a:rPr sz="2000" spc="-237" dirty="0">
                <a:solidFill>
                  <a:srgbClr val="FFFFFF"/>
                </a:solidFill>
                <a:cs typeface="Arial"/>
              </a:rPr>
              <a:t>Τ</a:t>
            </a:r>
            <a:r>
              <a:rPr sz="2000" dirty="0">
                <a:solidFill>
                  <a:srgbClr val="FFFFFF"/>
                </a:solidFill>
                <a:cs typeface="Arial"/>
              </a:rPr>
              <a:t>α</a:t>
            </a:r>
            <a:r>
              <a:rPr sz="2000" spc="-9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έσοδ</a:t>
            </a:r>
            <a:r>
              <a:rPr sz="2000" dirty="0">
                <a:solidFill>
                  <a:srgbClr val="FFFFFF"/>
                </a:solidFill>
                <a:cs typeface="Arial"/>
              </a:rPr>
              <a:t>α</a:t>
            </a:r>
            <a:r>
              <a:rPr sz="2000" spc="4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26" dirty="0">
                <a:solidFill>
                  <a:srgbClr val="FFFFFF"/>
                </a:solidFill>
                <a:cs typeface="Arial"/>
              </a:rPr>
              <a:t>κ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α</a:t>
            </a:r>
            <a:r>
              <a:rPr sz="2000" dirty="0">
                <a:solidFill>
                  <a:srgbClr val="FFFFFF"/>
                </a:solidFill>
                <a:cs typeface="Arial"/>
              </a:rPr>
              <a:t>ι 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τ</a:t>
            </a:r>
            <a:r>
              <a:rPr sz="2000" dirty="0">
                <a:solidFill>
                  <a:srgbClr val="FFFFFF"/>
                </a:solidFill>
                <a:cs typeface="Arial"/>
              </a:rPr>
              <a:t>α</a:t>
            </a:r>
            <a:r>
              <a:rPr sz="2000" spc="-9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έ</a:t>
            </a:r>
            <a:r>
              <a:rPr sz="2000" spc="-61" dirty="0">
                <a:solidFill>
                  <a:srgbClr val="FFFFFF"/>
                </a:solidFill>
                <a:cs typeface="Arial"/>
              </a:rPr>
              <a:t>ξ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οδα,</a:t>
            </a:r>
            <a:r>
              <a:rPr sz="2000" spc="9" dirty="0">
                <a:solidFill>
                  <a:srgbClr val="FFFFFF"/>
                </a:solidFill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cs typeface="Arial"/>
              </a:rPr>
              <a:t>άρα </a:t>
            </a:r>
            <a:r>
              <a:rPr sz="2000" spc="-26" dirty="0">
                <a:solidFill>
                  <a:srgbClr val="FFFFFF"/>
                </a:solidFill>
                <a:cs typeface="Arial"/>
              </a:rPr>
              <a:t>κ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α</a:t>
            </a:r>
            <a:r>
              <a:rPr sz="2000" dirty="0">
                <a:solidFill>
                  <a:srgbClr val="FFFFFF"/>
                </a:solidFill>
                <a:cs typeface="Arial"/>
              </a:rPr>
              <a:t>ι</a:t>
            </a:r>
            <a:r>
              <a:rPr sz="2000" spc="-9" dirty="0">
                <a:solidFill>
                  <a:srgbClr val="FFFFFF"/>
                </a:solidFill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το 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α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πο</a:t>
            </a:r>
            <a:r>
              <a:rPr sz="2000" dirty="0">
                <a:solidFill>
                  <a:srgbClr val="FFFFFF"/>
                </a:solidFill>
                <a:cs typeface="Arial"/>
              </a:rPr>
              <a:t>τ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έλεσμα απ</a:t>
            </a:r>
            <a:r>
              <a:rPr sz="2000" dirty="0">
                <a:solidFill>
                  <a:srgbClr val="FFFFFF"/>
                </a:solidFill>
                <a:cs typeface="Arial"/>
              </a:rPr>
              <a:t>ό</a:t>
            </a:r>
            <a:r>
              <a:rPr sz="2000" spc="-9" dirty="0">
                <a:solidFill>
                  <a:srgbClr val="FFFFFF"/>
                </a:solidFill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cs typeface="Arial"/>
              </a:rPr>
              <a:t>τη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 με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τ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αξύ </a:t>
            </a:r>
            <a:r>
              <a:rPr sz="2000" spc="-35" dirty="0">
                <a:solidFill>
                  <a:srgbClr val="FFFFFF"/>
                </a:solidFill>
                <a:cs typeface="Arial"/>
              </a:rPr>
              <a:t>τ</a:t>
            </a:r>
            <a:r>
              <a:rPr sz="2000" spc="-4" dirty="0">
                <a:solidFill>
                  <a:srgbClr val="FFFFFF"/>
                </a:solidFill>
                <a:cs typeface="Arial"/>
              </a:rPr>
              <a:t>ο</a:t>
            </a:r>
            <a:r>
              <a:rPr sz="2000" dirty="0">
                <a:solidFill>
                  <a:srgbClr val="FFFFFF"/>
                </a:solidFill>
                <a:cs typeface="Arial"/>
              </a:rPr>
              <a:t>υς</a:t>
            </a:r>
            <a:r>
              <a:rPr sz="2000" spc="4" dirty="0">
                <a:solidFill>
                  <a:srgbClr val="FFFFFF"/>
                </a:solidFill>
                <a:cs typeface="Arial"/>
              </a:rPr>
              <a:t> </a:t>
            </a:r>
            <a:r>
              <a:rPr sz="2000" dirty="0" smtClean="0">
                <a:solidFill>
                  <a:srgbClr val="FFFFFF"/>
                </a:solidFill>
                <a:cs typeface="Arial"/>
              </a:rPr>
              <a:t>σχέση</a:t>
            </a:r>
            <a:endParaRPr lang="en-US" sz="2000" dirty="0" smtClean="0">
              <a:solidFill>
                <a:srgbClr val="FFFFFF"/>
              </a:solidFill>
              <a:cs typeface="Arial"/>
            </a:endParaRPr>
          </a:p>
          <a:p>
            <a:pPr marL="11132" marR="4453" indent="557" algn="ctr"/>
            <a:r>
              <a:rPr lang="el-GR" sz="2000" spc="-4" dirty="0">
                <a:solidFill>
                  <a:srgbClr val="FFFFFF"/>
                </a:solidFill>
                <a:cs typeface="Arial"/>
              </a:rPr>
              <a:t>(κέρδο</a:t>
            </a:r>
            <a:r>
              <a:rPr lang="el-GR" sz="2000" dirty="0">
                <a:solidFill>
                  <a:srgbClr val="FFFFFF"/>
                </a:solidFill>
                <a:cs typeface="Arial"/>
              </a:rPr>
              <a:t>ς</a:t>
            </a:r>
            <a:r>
              <a:rPr lang="el-GR" sz="2000" spc="4" dirty="0">
                <a:solidFill>
                  <a:srgbClr val="FFFFFF"/>
                </a:solidFill>
                <a:cs typeface="Arial"/>
              </a:rPr>
              <a:t> </a:t>
            </a:r>
            <a:r>
              <a:rPr lang="el-GR" sz="2000" dirty="0">
                <a:solidFill>
                  <a:srgbClr val="FFFFFF"/>
                </a:solidFill>
                <a:cs typeface="Arial"/>
              </a:rPr>
              <a:t>ή </a:t>
            </a:r>
            <a:r>
              <a:rPr lang="el-GR" sz="2000" spc="-39" dirty="0">
                <a:solidFill>
                  <a:srgbClr val="FFFFFF"/>
                </a:solidFill>
                <a:cs typeface="Arial"/>
              </a:rPr>
              <a:t>ζ</a:t>
            </a:r>
            <a:r>
              <a:rPr lang="el-GR" sz="2000" spc="-4" dirty="0">
                <a:solidFill>
                  <a:srgbClr val="FFFFFF"/>
                </a:solidFill>
                <a:cs typeface="Arial"/>
              </a:rPr>
              <a:t>ημι</a:t>
            </a:r>
            <a:r>
              <a:rPr lang="el-GR" sz="2000" dirty="0">
                <a:solidFill>
                  <a:srgbClr val="FFFFFF"/>
                </a:solidFill>
                <a:cs typeface="Arial"/>
              </a:rPr>
              <a:t>ά) </a:t>
            </a:r>
            <a:r>
              <a:rPr lang="el-GR" sz="2000" spc="-4" dirty="0">
                <a:solidFill>
                  <a:srgbClr val="FFFFFF"/>
                </a:solidFill>
                <a:cs typeface="Arial"/>
              </a:rPr>
              <a:t>επηρεάζε</a:t>
            </a:r>
            <a:r>
              <a:rPr lang="el-GR" sz="2000" dirty="0">
                <a:solidFill>
                  <a:srgbClr val="FFFFFF"/>
                </a:solidFill>
                <a:cs typeface="Arial"/>
              </a:rPr>
              <a:t>ι</a:t>
            </a:r>
            <a:r>
              <a:rPr lang="el-GR" sz="2000" spc="13" dirty="0">
                <a:solidFill>
                  <a:srgbClr val="FFFFFF"/>
                </a:solidFill>
                <a:cs typeface="Arial"/>
              </a:rPr>
              <a:t> </a:t>
            </a:r>
            <a:r>
              <a:rPr lang="el-GR" sz="2000" spc="-35" dirty="0">
                <a:solidFill>
                  <a:srgbClr val="FFFFFF"/>
                </a:solidFill>
                <a:cs typeface="Arial"/>
              </a:rPr>
              <a:t>τα </a:t>
            </a:r>
            <a:r>
              <a:rPr lang="el-GR" sz="2000" spc="-4" dirty="0">
                <a:solidFill>
                  <a:srgbClr val="FFFFFF"/>
                </a:solidFill>
                <a:cs typeface="Arial"/>
              </a:rPr>
              <a:t>ΙΚ</a:t>
            </a:r>
            <a:endParaRPr lang="el-GR" sz="2000" dirty="0">
              <a:cs typeface="Arial"/>
            </a:endParaRPr>
          </a:p>
          <a:p>
            <a:pPr marL="11132" marR="4453" indent="557" algn="ctr"/>
            <a:endParaRPr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</a:t>
            </a:r>
            <a:r>
              <a:rPr spc="-31" dirty="0">
                <a:latin typeface="Calibri"/>
                <a:cs typeface="Calibri"/>
              </a:rPr>
              <a:t>ώ</a:t>
            </a:r>
            <a:r>
              <a:rPr dirty="0">
                <a:latin typeface="Calibri"/>
                <a:cs typeface="Calibri"/>
              </a:rPr>
              <a:t>ληση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εμπορευ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spc="-4" dirty="0">
                <a:latin typeface="Calibri"/>
                <a:cs typeface="Calibri"/>
              </a:rPr>
              <a:t>ά</a:t>
            </a:r>
            <a:r>
              <a:rPr spc="-22" dirty="0">
                <a:latin typeface="Calibri"/>
                <a:cs typeface="Calibri"/>
              </a:rPr>
              <a:t>τ</a:t>
            </a:r>
            <a:r>
              <a:rPr spc="-4" dirty="0">
                <a:latin typeface="Calibri"/>
                <a:cs typeface="Calibri"/>
              </a:rPr>
              <a:t>ων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0620" y="1556792"/>
            <a:ext cx="734891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8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sz="2800" spc="-9" dirty="0">
                <a:latin typeface="Calibri"/>
                <a:cs typeface="Calibri"/>
              </a:rPr>
              <a:t>Π</a:t>
            </a:r>
            <a:r>
              <a:rPr sz="2800" spc="-35" dirty="0">
                <a:latin typeface="Calibri"/>
                <a:cs typeface="Calibri"/>
              </a:rPr>
              <a:t>ω</a:t>
            </a:r>
            <a:r>
              <a:rPr sz="2800" spc="-31" dirty="0">
                <a:latin typeface="Calibri"/>
                <a:cs typeface="Calibri"/>
              </a:rPr>
              <a:t>λ</a:t>
            </a:r>
            <a:r>
              <a:rPr sz="2800" spc="-9" dirty="0">
                <a:latin typeface="Calibri"/>
                <a:cs typeface="Calibri"/>
              </a:rPr>
              <a:t>ού</a:t>
            </a:r>
            <a:r>
              <a:rPr sz="2800" spc="4" dirty="0">
                <a:latin typeface="Calibri"/>
                <a:cs typeface="Calibri"/>
              </a:rPr>
              <a:t>ν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ι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εμπορεύμα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39" dirty="0">
                <a:latin typeface="Calibri"/>
                <a:cs typeface="Calibri"/>
              </a:rPr>
              <a:t>ξ</a:t>
            </a:r>
            <a:r>
              <a:rPr sz="2800" spc="-9" dirty="0">
                <a:latin typeface="Calibri"/>
                <a:cs typeface="Calibri"/>
              </a:rPr>
              <a:t>ία</a:t>
            </a:r>
            <a:r>
              <a:rPr sz="2800" spc="-4" dirty="0">
                <a:latin typeface="Calibri"/>
                <a:cs typeface="Calibri"/>
              </a:rPr>
              <a:t>ς </a:t>
            </a:r>
            <a:r>
              <a:rPr sz="2800" spc="-9" dirty="0">
                <a:latin typeface="Calibri"/>
                <a:cs typeface="Calibri"/>
              </a:rPr>
              <a:t>αγορά</a:t>
            </a:r>
            <a:r>
              <a:rPr sz="2800" spc="-4" dirty="0">
                <a:latin typeface="Calibri"/>
                <a:cs typeface="Calibri"/>
              </a:rPr>
              <a:t>ς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€</a:t>
            </a:r>
            <a:r>
              <a:rPr sz="2800" spc="-9" dirty="0" smtClean="0">
                <a:latin typeface="Calibri"/>
                <a:cs typeface="Calibri"/>
              </a:rPr>
              <a:t>500</a:t>
            </a:r>
            <a:r>
              <a:rPr lang="en-US" sz="2800" spc="-9" dirty="0" smtClean="0">
                <a:latin typeface="Calibri"/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έναντι</a:t>
            </a:r>
            <a:r>
              <a:rPr lang="el-GR" sz="2800" spc="9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€</a:t>
            </a:r>
            <a:r>
              <a:rPr lang="el-GR" sz="2800" spc="4" dirty="0">
                <a:cs typeface="Calibri"/>
              </a:rPr>
              <a:t> </a:t>
            </a:r>
            <a:r>
              <a:rPr lang="el-GR" sz="2800" spc="-9" dirty="0">
                <a:cs typeface="Calibri"/>
              </a:rPr>
              <a:t>85</a:t>
            </a:r>
            <a:r>
              <a:rPr lang="el-GR" sz="2800" spc="-4" dirty="0">
                <a:cs typeface="Calibri"/>
              </a:rPr>
              <a:t>0</a:t>
            </a:r>
            <a:r>
              <a:rPr lang="el-GR" sz="2800" spc="9" dirty="0">
                <a:cs typeface="Calibri"/>
              </a:rPr>
              <a:t> </a:t>
            </a:r>
            <a:r>
              <a:rPr lang="el-GR" sz="2800" spc="-9" dirty="0">
                <a:cs typeface="Calibri"/>
              </a:rPr>
              <a:t>μ</a:t>
            </a:r>
            <a:r>
              <a:rPr lang="el-GR" sz="2800" spc="-4" dirty="0">
                <a:cs typeface="Calibri"/>
              </a:rPr>
              <a:t>ε</a:t>
            </a:r>
            <a:r>
              <a:rPr lang="el-GR" sz="2800" dirty="0">
                <a:cs typeface="Calibri"/>
              </a:rPr>
              <a:t> </a:t>
            </a:r>
            <a:r>
              <a:rPr lang="el-GR" sz="2800" spc="-4" dirty="0" smtClean="0">
                <a:cs typeface="Calibri"/>
              </a:rPr>
              <a:t>πί</a:t>
            </a:r>
            <a:r>
              <a:rPr lang="el-GR" sz="2800" spc="22" dirty="0" smtClean="0">
                <a:cs typeface="Calibri"/>
              </a:rPr>
              <a:t>σ</a:t>
            </a:r>
            <a:r>
              <a:rPr lang="el-GR" sz="2800" spc="-18" dirty="0" smtClean="0">
                <a:cs typeface="Calibri"/>
              </a:rPr>
              <a:t>τ</a:t>
            </a:r>
            <a:r>
              <a:rPr lang="el-GR" sz="2800" spc="-4" dirty="0" smtClean="0">
                <a:cs typeface="Calibri"/>
              </a:rPr>
              <a:t>ω</a:t>
            </a:r>
            <a:r>
              <a:rPr lang="el-GR" sz="2800" spc="-9" dirty="0" smtClean="0">
                <a:cs typeface="Calibri"/>
              </a:rPr>
              <a:t>σ</a:t>
            </a:r>
            <a:r>
              <a:rPr lang="el-GR" sz="2800" spc="-4" dirty="0" smtClean="0">
                <a:cs typeface="Calibri"/>
              </a:rPr>
              <a:t>η</a:t>
            </a:r>
            <a:endParaRPr lang="el-GR" sz="2800" dirty="0"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79532" y="2648535"/>
            <a:ext cx="0" cy="8407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201"/>
                </a:lnTo>
              </a:path>
            </a:pathLst>
          </a:custGeom>
          <a:ln w="4994">
            <a:solidFill>
              <a:srgbClr val="98A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 flipV="1">
            <a:off x="1547664" y="3263163"/>
            <a:ext cx="5784596" cy="45719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5894" y="3263510"/>
            <a:ext cx="0" cy="162381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84473" y="2686808"/>
            <a:ext cx="1899887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49632" y="3458597"/>
            <a:ext cx="16664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>
                <a:latin typeface="Calibri"/>
                <a:cs typeface="Calibri"/>
              </a:rPr>
              <a:t>Μ</a:t>
            </a:r>
            <a:r>
              <a:rPr spc="-18" dirty="0">
                <a:latin typeface="Calibri"/>
                <a:cs typeface="Calibri"/>
              </a:rPr>
              <a:t>η</a:t>
            </a:r>
            <a:r>
              <a:rPr spc="-66" dirty="0">
                <a:latin typeface="Calibri"/>
                <a:cs typeface="Calibri"/>
              </a:rPr>
              <a:t>χ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4" dirty="0">
                <a:latin typeface="Calibri"/>
                <a:cs typeface="Calibri"/>
              </a:rPr>
              <a:t>νή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4" dirty="0">
                <a:latin typeface="Calibri"/>
                <a:cs typeface="Calibri"/>
              </a:rPr>
              <a:t>τα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49632" y="3845536"/>
            <a:ext cx="175278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solidFill>
                  <a:srgbClr val="932968"/>
                </a:solidFill>
                <a:latin typeface="Calibri"/>
                <a:cs typeface="Calibri"/>
              </a:rPr>
              <a:t>Εμ</a:t>
            </a:r>
            <a:r>
              <a:rPr spc="-4" dirty="0">
                <a:solidFill>
                  <a:srgbClr val="932968"/>
                </a:solidFill>
                <a:latin typeface="Calibri"/>
                <a:cs typeface="Calibri"/>
              </a:rPr>
              <a:t>πορ</a:t>
            </a:r>
            <a:r>
              <a:rPr dirty="0">
                <a:solidFill>
                  <a:srgbClr val="932968"/>
                </a:solidFill>
                <a:latin typeface="Calibri"/>
                <a:cs typeface="Calibri"/>
              </a:rPr>
              <a:t>ε</a:t>
            </a:r>
            <a:r>
              <a:rPr spc="-4" dirty="0">
                <a:solidFill>
                  <a:srgbClr val="932968"/>
                </a:solidFill>
                <a:latin typeface="Calibri"/>
                <a:cs typeface="Calibri"/>
              </a:rPr>
              <a:t>ύ</a:t>
            </a:r>
            <a:r>
              <a:rPr spc="-18" dirty="0">
                <a:solidFill>
                  <a:srgbClr val="932968"/>
                </a:solidFill>
                <a:latin typeface="Calibri"/>
                <a:cs typeface="Calibri"/>
              </a:rPr>
              <a:t>μ</a:t>
            </a:r>
            <a:r>
              <a:rPr dirty="0">
                <a:solidFill>
                  <a:srgbClr val="932968"/>
                </a:solidFill>
                <a:latin typeface="Calibri"/>
                <a:cs typeface="Calibri"/>
              </a:rPr>
              <a:t>ατα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7265" y="3523074"/>
            <a:ext cx="71675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latin typeface="Calibri"/>
                <a:cs typeface="Calibri"/>
              </a:rPr>
              <a:t>2.000</a:t>
            </a:r>
          </a:p>
          <a:p>
            <a:pPr marL="240441"/>
            <a:r>
              <a:rPr dirty="0">
                <a:solidFill>
                  <a:srgbClr val="932968"/>
                </a:solidFill>
                <a:latin typeface="Calibri"/>
                <a:cs typeface="Calibri"/>
              </a:rPr>
              <a:t>500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25894" y="3425200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2570" y="4202555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49631" y="4232497"/>
            <a:ext cx="14063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solidFill>
                  <a:srgbClr val="932968"/>
                </a:solidFill>
                <a:latin typeface="Calibri"/>
                <a:cs typeface="Calibri"/>
              </a:rPr>
              <a:t>Α</a:t>
            </a:r>
            <a:r>
              <a:rPr spc="-31" dirty="0">
                <a:solidFill>
                  <a:srgbClr val="932968"/>
                </a:solidFill>
                <a:latin typeface="Calibri"/>
                <a:cs typeface="Calibri"/>
              </a:rPr>
              <a:t>π</a:t>
            </a:r>
            <a:r>
              <a:rPr dirty="0">
                <a:solidFill>
                  <a:srgbClr val="932968"/>
                </a:solidFill>
                <a:latin typeface="Calibri"/>
                <a:cs typeface="Calibri"/>
              </a:rPr>
              <a:t>α</a:t>
            </a:r>
            <a:r>
              <a:rPr spc="-39" dirty="0">
                <a:solidFill>
                  <a:srgbClr val="932968"/>
                </a:solidFill>
                <a:latin typeface="Calibri"/>
                <a:cs typeface="Calibri"/>
              </a:rPr>
              <a:t>ι</a:t>
            </a:r>
            <a:r>
              <a:rPr dirty="0">
                <a:solidFill>
                  <a:srgbClr val="932968"/>
                </a:solidFill>
                <a:latin typeface="Calibri"/>
                <a:cs typeface="Calibri"/>
              </a:rPr>
              <a:t>τήσεις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49632" y="4619436"/>
            <a:ext cx="8943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latin typeface="Calibri"/>
                <a:cs typeface="Calibri"/>
              </a:rPr>
              <a:t>Ταμείο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656188" y="4315162"/>
            <a:ext cx="10697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686"/>
            <a:r>
              <a:rPr dirty="0">
                <a:solidFill>
                  <a:srgbClr val="932968"/>
                </a:solidFill>
                <a:latin typeface="Calibri"/>
                <a:cs typeface="Calibri"/>
              </a:rPr>
              <a:t>850</a:t>
            </a:r>
            <a:endParaRPr dirty="0">
              <a:latin typeface="Calibri"/>
              <a:cs typeface="Calibri"/>
            </a:endParaRPr>
          </a:p>
          <a:p>
            <a:pPr marL="11132"/>
            <a:r>
              <a:rPr dirty="0">
                <a:latin typeface="Calibri"/>
                <a:cs typeface="Calibri"/>
              </a:rPr>
              <a:t>3.000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77249" y="3458597"/>
            <a:ext cx="253523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5"/>
              </a:spcBef>
            </a:pPr>
            <a:endParaRPr dirty="0">
              <a:latin typeface="Times New Roman"/>
              <a:cs typeface="Times New Roman"/>
            </a:endParaRPr>
          </a:p>
          <a:p>
            <a:pPr marL="11132">
              <a:tabLst>
                <a:tab pos="1810547" algn="l"/>
              </a:tabLst>
            </a:pPr>
            <a:r>
              <a:rPr dirty="0">
                <a:latin typeface="Calibri"/>
                <a:cs typeface="Calibri"/>
              </a:rPr>
              <a:t>IΚ</a:t>
            </a:r>
            <a:r>
              <a:rPr dirty="0">
                <a:solidFill>
                  <a:srgbClr val="932968"/>
                </a:solidFill>
                <a:latin typeface="Times New Roman"/>
                <a:cs typeface="Times New Roman"/>
              </a:rPr>
              <a:t> 	</a:t>
            </a:r>
            <a:r>
              <a:rPr b="1" dirty="0">
                <a:solidFill>
                  <a:srgbClr val="932968"/>
                </a:solidFill>
                <a:latin typeface="Calibri"/>
                <a:cs typeface="Calibri"/>
              </a:rPr>
              <a:t>5.350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dirty="0">
              <a:latin typeface="Times New Roman"/>
              <a:cs typeface="Times New Roman"/>
            </a:endParaRPr>
          </a:p>
          <a:p>
            <a:pPr marL="11132">
              <a:tabLst>
                <a:tab pos="1875110" algn="l"/>
              </a:tabLst>
            </a:pPr>
            <a:r>
              <a:rPr spc="-4" dirty="0">
                <a:latin typeface="Calibri"/>
                <a:cs typeface="Calibri"/>
              </a:rPr>
              <a:t>Προμηθευτέ</a:t>
            </a:r>
            <a:r>
              <a:rPr dirty="0">
                <a:latin typeface="Calibri"/>
                <a:cs typeface="Calibri"/>
              </a:rPr>
              <a:t>ς	1.000</a:t>
            </a:r>
          </a:p>
        </p:txBody>
      </p:sp>
      <p:sp>
        <p:nvSpPr>
          <p:cNvPr id="29" name="object 29"/>
          <p:cNvSpPr/>
          <p:nvPr/>
        </p:nvSpPr>
        <p:spPr>
          <a:xfrm>
            <a:off x="4725894" y="4202555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5894" y="4979910"/>
            <a:ext cx="0" cy="797509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3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 flipV="1">
            <a:off x="1684474" y="5317422"/>
            <a:ext cx="5647786" cy="47477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84473" y="5415229"/>
            <a:ext cx="166753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 Ε</a:t>
            </a:r>
            <a:r>
              <a:rPr sz="1600" b="1" spc="-9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ε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ρ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γ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29817" y="5415229"/>
            <a:ext cx="77854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6.350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5089" y="5420767"/>
            <a:ext cx="154372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 Πα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17353" y="5420767"/>
            <a:ext cx="69512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6.350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3964934" y="2730742"/>
            <a:ext cx="29111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9724"/>
            <a:r>
              <a:rPr lang="el-GR" sz="2500" spc="-4" dirty="0">
                <a:cs typeface="Calibri"/>
              </a:rPr>
              <a:t>Παθ</a:t>
            </a:r>
            <a:r>
              <a:rPr lang="el-GR" sz="2500" spc="-39" dirty="0">
                <a:cs typeface="Calibri"/>
              </a:rPr>
              <a:t>η</a:t>
            </a:r>
            <a:r>
              <a:rPr lang="el-GR" sz="2500" dirty="0">
                <a:cs typeface="Calibri"/>
              </a:rPr>
              <a:t>τ</a:t>
            </a:r>
            <a:r>
              <a:rPr lang="el-GR" sz="2500" spc="-4" dirty="0">
                <a:cs typeface="Calibri"/>
              </a:rPr>
              <a:t>ι</a:t>
            </a:r>
            <a:r>
              <a:rPr lang="el-GR" sz="2500" spc="-83" dirty="0">
                <a:cs typeface="Calibri"/>
              </a:rPr>
              <a:t>κ</a:t>
            </a:r>
            <a:r>
              <a:rPr lang="el-GR" sz="2500" dirty="0">
                <a:cs typeface="Calibri"/>
              </a:rPr>
              <a:t>ό</a:t>
            </a:r>
          </a:p>
        </p:txBody>
      </p:sp>
      <p:sp>
        <p:nvSpPr>
          <p:cNvPr id="43" name="Επεξήγηση με παραλληλόγραμμο 42"/>
          <p:cNvSpPr/>
          <p:nvPr/>
        </p:nvSpPr>
        <p:spPr>
          <a:xfrm>
            <a:off x="7308304" y="2084361"/>
            <a:ext cx="1691201" cy="1135525"/>
          </a:xfrm>
          <a:prstGeom prst="wedgeRectCallout">
            <a:avLst>
              <a:gd name="adj1" fmla="val -52968"/>
              <a:gd name="adj2" fmla="val 832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497" algn="ctr">
              <a:spcBef>
                <a:spcPts val="272"/>
              </a:spcBef>
            </a:pPr>
            <a:r>
              <a:rPr lang="el-GR" dirty="0" smtClean="0">
                <a:solidFill>
                  <a:srgbClr val="FFFFFF"/>
                </a:solidFill>
                <a:cs typeface="Arial"/>
              </a:rPr>
              <a:t>Κέρδος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l-GR" dirty="0">
                <a:solidFill>
                  <a:srgbClr val="FFFFFF"/>
                </a:solidFill>
                <a:cs typeface="Arial"/>
              </a:rPr>
              <a:t>€</a:t>
            </a:r>
            <a:r>
              <a:rPr lang="el-GR" spc="-9" dirty="0">
                <a:solidFill>
                  <a:srgbClr val="FFFFFF"/>
                </a:solidFill>
                <a:cs typeface="Arial"/>
              </a:rPr>
              <a:t> </a:t>
            </a:r>
            <a:r>
              <a:rPr lang="el-GR" dirty="0" smtClean="0">
                <a:solidFill>
                  <a:srgbClr val="FFFFFF"/>
                </a:solidFill>
                <a:cs typeface="Arial"/>
              </a:rPr>
              <a:t>350</a:t>
            </a:r>
            <a:r>
              <a:rPr lang="en-US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l-GR" dirty="0">
                <a:solidFill>
                  <a:srgbClr val="FFFFFF"/>
                </a:solidFill>
                <a:cs typeface="Arial"/>
              </a:rPr>
              <a:t>(850-500</a:t>
            </a:r>
            <a:r>
              <a:rPr lang="el-GR" dirty="0" smtClean="0">
                <a:solidFill>
                  <a:srgbClr val="FFFFFF"/>
                </a:solidFill>
                <a:cs typeface="Arial"/>
              </a:rPr>
              <a:t>)</a:t>
            </a:r>
            <a:endParaRPr lang="el-G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41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Έ</a:t>
            </a:r>
            <a:r>
              <a:rPr spc="-35" dirty="0">
                <a:latin typeface="Calibri"/>
                <a:cs typeface="Calibri"/>
              </a:rPr>
              <a:t>ξ</a:t>
            </a:r>
            <a:r>
              <a:rPr dirty="0">
                <a:latin typeface="Calibri"/>
                <a:cs typeface="Calibri"/>
              </a:rPr>
              <a:t>οδα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προσωπι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ού</a:t>
            </a:r>
          </a:p>
        </p:txBody>
      </p:sp>
      <p:sp>
        <p:nvSpPr>
          <p:cNvPr id="4" name="object 4"/>
          <p:cNvSpPr/>
          <p:nvPr/>
        </p:nvSpPr>
        <p:spPr>
          <a:xfrm>
            <a:off x="662570" y="1870489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0620" y="1615286"/>
            <a:ext cx="735104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331" indent="-4572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11683" algn="l"/>
              </a:tabLst>
            </a:pPr>
            <a:r>
              <a:rPr sz="2800" spc="-4" dirty="0">
                <a:latin typeface="Calibri"/>
                <a:cs typeface="Calibri"/>
              </a:rPr>
              <a:t>Οι 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26" dirty="0">
                <a:latin typeface="Calibri"/>
                <a:cs typeface="Calibri"/>
              </a:rPr>
              <a:t>μ</a:t>
            </a:r>
            <a:r>
              <a:rPr sz="2800" spc="-9" dirty="0">
                <a:latin typeface="Calibri"/>
                <a:cs typeface="Calibri"/>
              </a:rPr>
              <a:t>οιβέ</a:t>
            </a:r>
            <a:r>
              <a:rPr sz="2800" spc="-4" dirty="0">
                <a:latin typeface="Calibri"/>
                <a:cs typeface="Calibri"/>
              </a:rPr>
              <a:t>ς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31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ο</a:t>
            </a:r>
            <a:r>
              <a:rPr sz="2800" spc="-4" dirty="0">
                <a:latin typeface="Calibri"/>
                <a:cs typeface="Calibri"/>
              </a:rPr>
              <a:t>υ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προσωπι</a:t>
            </a:r>
            <a:r>
              <a:rPr sz="2800" spc="-96" dirty="0">
                <a:latin typeface="Calibri"/>
                <a:cs typeface="Calibri"/>
              </a:rPr>
              <a:t>κ</a:t>
            </a:r>
            <a:r>
              <a:rPr sz="2800" spc="-9" dirty="0">
                <a:latin typeface="Calibri"/>
                <a:cs typeface="Calibri"/>
              </a:rPr>
              <a:t>ο</a:t>
            </a:r>
            <a:r>
              <a:rPr sz="2800" spc="-4" dirty="0">
                <a:latin typeface="Calibri"/>
                <a:cs typeface="Calibri"/>
              </a:rPr>
              <a:t>ύ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ανή</a:t>
            </a:r>
            <a:r>
              <a:rPr sz="2800" spc="-57" dirty="0">
                <a:latin typeface="Calibri"/>
                <a:cs typeface="Calibri"/>
              </a:rPr>
              <a:t>λ</a:t>
            </a:r>
            <a:r>
              <a:rPr sz="2800" spc="-9" dirty="0">
                <a:latin typeface="Calibri"/>
                <a:cs typeface="Calibri"/>
              </a:rPr>
              <a:t>θα</a:t>
            </a:r>
            <a:r>
              <a:rPr sz="2800" spc="-4" dirty="0">
                <a:latin typeface="Calibri"/>
                <a:cs typeface="Calibri"/>
              </a:rPr>
              <a:t>ν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σε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€</a:t>
            </a:r>
            <a:r>
              <a:rPr sz="2800" spc="-9" dirty="0">
                <a:latin typeface="Calibri"/>
                <a:cs typeface="Calibri"/>
              </a:rPr>
              <a:t>200</a:t>
            </a:r>
            <a:r>
              <a:rPr sz="2800" spc="-4" dirty="0">
                <a:latin typeface="Calibri"/>
                <a:cs typeface="Calibri"/>
              </a:rPr>
              <a:t>.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245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ο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80</a:t>
            </a:r>
            <a:r>
              <a:rPr sz="2800" spc="-4" dirty="0">
                <a:latin typeface="Calibri"/>
                <a:cs typeface="Calibri"/>
              </a:rPr>
              <a:t>%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1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ου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ποσού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96" dirty="0">
                <a:latin typeface="Calibri"/>
                <a:cs typeface="Calibri"/>
              </a:rPr>
              <a:t>κ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-22" dirty="0">
                <a:latin typeface="Calibri"/>
                <a:cs typeface="Calibri"/>
              </a:rPr>
              <a:t>β</a:t>
            </a:r>
            <a:r>
              <a:rPr sz="2800" spc="-4" dirty="0">
                <a:latin typeface="Calibri"/>
                <a:cs typeface="Calibri"/>
              </a:rPr>
              <a:t>λήθη</a:t>
            </a:r>
            <a:r>
              <a:rPr sz="2800" spc="-44" dirty="0">
                <a:latin typeface="Calibri"/>
                <a:cs typeface="Calibri"/>
              </a:rPr>
              <a:t>κ</a:t>
            </a:r>
            <a:r>
              <a:rPr sz="2800" spc="-4" dirty="0">
                <a:latin typeface="Calibri"/>
                <a:cs typeface="Calibri"/>
              </a:rPr>
              <a:t>ε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4" dirty="0">
                <a:latin typeface="Calibri"/>
                <a:cs typeface="Calibri"/>
              </a:rPr>
              <a:t>ε </a:t>
            </a:r>
            <a:r>
              <a:rPr sz="2800" spc="-9" dirty="0">
                <a:latin typeface="Calibri"/>
                <a:cs typeface="Calibri"/>
              </a:rPr>
              <a:t>μετρ</a:t>
            </a:r>
            <a:r>
              <a:rPr sz="2800" spc="-48" dirty="0">
                <a:latin typeface="Calibri"/>
                <a:cs typeface="Calibri"/>
              </a:rPr>
              <a:t>η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ά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79712" y="2780928"/>
            <a:ext cx="196172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41676" y="2809937"/>
            <a:ext cx="1734297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49632" y="3408755"/>
            <a:ext cx="16664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>
                <a:cs typeface="Calibri"/>
              </a:rPr>
              <a:t>Μ</a:t>
            </a:r>
            <a:r>
              <a:rPr spc="-18" dirty="0">
                <a:cs typeface="Calibri"/>
              </a:rPr>
              <a:t>η</a:t>
            </a:r>
            <a:r>
              <a:rPr spc="-66" dirty="0">
                <a:cs typeface="Calibri"/>
              </a:rPr>
              <a:t>χ</a:t>
            </a:r>
            <a:r>
              <a:rPr dirty="0">
                <a:cs typeface="Calibri"/>
              </a:rPr>
              <a:t>α</a:t>
            </a:r>
            <a:r>
              <a:rPr spc="-4" dirty="0">
                <a:cs typeface="Calibri"/>
              </a:rPr>
              <a:t>νή</a:t>
            </a:r>
            <a:r>
              <a:rPr spc="-18" dirty="0">
                <a:cs typeface="Calibri"/>
              </a:rPr>
              <a:t>μ</a:t>
            </a:r>
            <a:r>
              <a:rPr dirty="0">
                <a:cs typeface="Calibri"/>
              </a:rPr>
              <a:t>α</a:t>
            </a:r>
            <a:r>
              <a:rPr spc="-4" dirty="0">
                <a:cs typeface="Calibri"/>
              </a:rPr>
              <a:t>τα</a:t>
            </a:r>
            <a:endParaRPr dirty="0"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3648" y="3284984"/>
            <a:ext cx="5928612" cy="88991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5894" y="3212976"/>
            <a:ext cx="0" cy="613823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65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49632" y="3795704"/>
            <a:ext cx="175332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>
                <a:cs typeface="Calibri"/>
              </a:rPr>
              <a:t>Εμπορεύ</a:t>
            </a:r>
            <a:r>
              <a:rPr spc="-18" dirty="0">
                <a:cs typeface="Calibri"/>
              </a:rPr>
              <a:t>μ</a:t>
            </a:r>
            <a:r>
              <a:rPr spc="-4" dirty="0">
                <a:cs typeface="Calibri"/>
              </a:rPr>
              <a:t>ατα</a:t>
            </a:r>
            <a:endParaRPr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9631" y="4182643"/>
            <a:ext cx="14063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cs typeface="Calibri"/>
              </a:rPr>
              <a:t>Α</a:t>
            </a:r>
            <a:r>
              <a:rPr spc="-31" dirty="0">
                <a:cs typeface="Calibri"/>
              </a:rPr>
              <a:t>π</a:t>
            </a:r>
            <a:r>
              <a:rPr dirty="0">
                <a:cs typeface="Calibri"/>
              </a:rPr>
              <a:t>α</a:t>
            </a:r>
            <a:r>
              <a:rPr spc="-39" dirty="0">
                <a:cs typeface="Calibri"/>
              </a:rPr>
              <a:t>ι</a:t>
            </a:r>
            <a:r>
              <a:rPr dirty="0">
                <a:cs typeface="Calibri"/>
              </a:rPr>
              <a:t>τήσεις</a:t>
            </a:r>
            <a:endParaRPr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25894" y="3825878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33357" y="3518705"/>
            <a:ext cx="2877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>
                <a:solidFill>
                  <a:srgbClr val="932968"/>
                </a:solidFill>
                <a:cs typeface="Arial"/>
              </a:rPr>
              <a:t>?</a:t>
            </a:r>
            <a:endParaRPr dirty="0"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71011" y="5122161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49632" y="4569605"/>
            <a:ext cx="8943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cs typeface="Calibri"/>
              </a:rPr>
              <a:t>Ταμείο</a:t>
            </a:r>
            <a:endParaRPr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6189" y="3408755"/>
            <a:ext cx="72815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 algn="ctr"/>
            <a:r>
              <a:rPr dirty="0">
                <a:cs typeface="Calibri"/>
              </a:rPr>
              <a:t>2.000</a:t>
            </a:r>
            <a:endParaRPr>
              <a:cs typeface="Calibri"/>
            </a:endParaRPr>
          </a:p>
          <a:p>
            <a:pPr marL="91835" algn="ctr"/>
            <a:r>
              <a:rPr dirty="0">
                <a:cs typeface="Calibri"/>
              </a:rPr>
              <a:t>500</a:t>
            </a:r>
            <a:endParaRPr>
              <a:cs typeface="Calibri"/>
            </a:endParaRPr>
          </a:p>
          <a:p>
            <a:pPr marL="91835" algn="ctr"/>
            <a:r>
              <a:rPr dirty="0">
                <a:cs typeface="Calibri"/>
              </a:rPr>
              <a:t>850</a:t>
            </a:r>
            <a:endParaRPr>
              <a:cs typeface="Calibri"/>
            </a:endParaRPr>
          </a:p>
          <a:p>
            <a:pPr marR="4453" algn="ctr"/>
            <a:r>
              <a:rPr dirty="0">
                <a:solidFill>
                  <a:srgbClr val="932968"/>
                </a:solidFill>
                <a:cs typeface="Calibri"/>
              </a:rPr>
              <a:t>2.840</a:t>
            </a:r>
            <a:endParaRPr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77249" y="3573016"/>
            <a:ext cx="254609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tabLst>
                <a:tab pos="1810547" algn="l"/>
              </a:tabLst>
            </a:pPr>
            <a:r>
              <a:rPr dirty="0">
                <a:cs typeface="Calibri"/>
              </a:rPr>
              <a:t>IΚ	</a:t>
            </a:r>
            <a:r>
              <a:rPr b="1" spc="-4" dirty="0">
                <a:solidFill>
                  <a:srgbClr val="932968"/>
                </a:solidFill>
                <a:cs typeface="Calibri"/>
              </a:rPr>
              <a:t>………</a:t>
            </a:r>
            <a:endParaRPr dirty="0">
              <a:cs typeface="Calibri"/>
            </a:endParaRPr>
          </a:p>
          <a:p>
            <a:pPr>
              <a:spcBef>
                <a:spcPts val="22"/>
              </a:spcBef>
            </a:pPr>
            <a:endParaRPr dirty="0">
              <a:cs typeface="Times New Roman"/>
            </a:endParaRPr>
          </a:p>
          <a:p>
            <a:pPr marL="11132">
              <a:tabLst>
                <a:tab pos="1875110" algn="l"/>
              </a:tabLst>
            </a:pPr>
            <a:r>
              <a:rPr spc="-4" dirty="0">
                <a:cs typeface="Calibri"/>
              </a:rPr>
              <a:t>Προμηθευτέ</a:t>
            </a:r>
            <a:r>
              <a:rPr dirty="0">
                <a:cs typeface="Calibri"/>
              </a:rPr>
              <a:t>ς	1.000</a:t>
            </a:r>
          </a:p>
          <a:p>
            <a:pPr marL="11132">
              <a:tabLst>
                <a:tab pos="1966945" algn="l"/>
              </a:tabLst>
            </a:pPr>
            <a:r>
              <a:rPr dirty="0" err="1" smtClean="0">
                <a:cs typeface="Calibri"/>
              </a:rPr>
              <a:t>Πι</a:t>
            </a:r>
            <a:r>
              <a:rPr spc="22" dirty="0" err="1" smtClean="0">
                <a:cs typeface="Calibri"/>
              </a:rPr>
              <a:t>σ</a:t>
            </a:r>
            <a:r>
              <a:rPr spc="-13" dirty="0" err="1" smtClean="0">
                <a:cs typeface="Calibri"/>
              </a:rPr>
              <a:t>τ</a:t>
            </a:r>
            <a:r>
              <a:rPr dirty="0" err="1" smtClean="0">
                <a:cs typeface="Calibri"/>
              </a:rPr>
              <a:t>ωτές</a:t>
            </a:r>
            <a:r>
              <a:rPr lang="en-US" dirty="0" smtClean="0">
                <a:cs typeface="Calibri"/>
              </a:rPr>
              <a:t>	</a:t>
            </a:r>
            <a:r>
              <a:rPr dirty="0" smtClean="0">
                <a:cs typeface="Calibri"/>
              </a:rPr>
              <a:t>........</a:t>
            </a:r>
            <a:endParaRPr dirty="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25894" y="4603233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75656" y="5223621"/>
            <a:ext cx="5900317" cy="47766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5894" y="5380588"/>
            <a:ext cx="0" cy="346643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84473" y="5364695"/>
            <a:ext cx="166753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b="1" dirty="0">
                <a:solidFill>
                  <a:srgbClr val="0000FF"/>
                </a:solidFill>
                <a:cs typeface="Calibri"/>
              </a:rPr>
              <a:t>Σύ</a:t>
            </a:r>
            <a:r>
              <a:rPr b="1" spc="-4" dirty="0">
                <a:solidFill>
                  <a:srgbClr val="0000FF"/>
                </a:solidFill>
                <a:cs typeface="Calibri"/>
              </a:rPr>
              <a:t>ν</a:t>
            </a:r>
            <a:r>
              <a:rPr b="1" spc="-18" dirty="0">
                <a:solidFill>
                  <a:srgbClr val="0000FF"/>
                </a:solidFill>
                <a:cs typeface="Calibri"/>
              </a:rPr>
              <a:t>ολ</a:t>
            </a:r>
            <a:r>
              <a:rPr b="1" dirty="0">
                <a:solidFill>
                  <a:srgbClr val="0000FF"/>
                </a:solidFill>
                <a:cs typeface="Calibri"/>
              </a:rPr>
              <a:t>ο Ε</a:t>
            </a:r>
            <a:r>
              <a:rPr b="1" spc="-9" dirty="0">
                <a:solidFill>
                  <a:srgbClr val="0000FF"/>
                </a:solidFill>
                <a:cs typeface="Calibri"/>
              </a:rPr>
              <a:t>ν</a:t>
            </a:r>
            <a:r>
              <a:rPr b="1" spc="-4" dirty="0">
                <a:solidFill>
                  <a:srgbClr val="0000FF"/>
                </a:solidFill>
                <a:cs typeface="Calibri"/>
              </a:rPr>
              <a:t>ε</a:t>
            </a:r>
            <a:r>
              <a:rPr b="1" spc="-18" dirty="0">
                <a:solidFill>
                  <a:srgbClr val="0000FF"/>
                </a:solidFill>
                <a:cs typeface="Calibri"/>
              </a:rPr>
              <a:t>ρ</a:t>
            </a:r>
            <a:r>
              <a:rPr b="1" spc="-4" dirty="0">
                <a:solidFill>
                  <a:srgbClr val="0000FF"/>
                </a:solidFill>
                <a:cs typeface="Calibri"/>
              </a:rPr>
              <a:t>γ</a:t>
            </a:r>
            <a:r>
              <a:rPr b="1" spc="-18" dirty="0">
                <a:solidFill>
                  <a:srgbClr val="0000FF"/>
                </a:solidFill>
                <a:cs typeface="Calibri"/>
              </a:rPr>
              <a:t>η</a:t>
            </a:r>
            <a:r>
              <a:rPr b="1" dirty="0">
                <a:solidFill>
                  <a:srgbClr val="0000FF"/>
                </a:solidFill>
                <a:cs typeface="Calibri"/>
              </a:rPr>
              <a:t>τι</a:t>
            </a:r>
            <a:r>
              <a:rPr b="1" spc="-44" dirty="0">
                <a:solidFill>
                  <a:srgbClr val="0000FF"/>
                </a:solidFill>
                <a:cs typeface="Calibri"/>
              </a:rPr>
              <a:t>κ</a:t>
            </a:r>
            <a:r>
              <a:rPr b="1" dirty="0">
                <a:solidFill>
                  <a:srgbClr val="0000FF"/>
                </a:solidFill>
                <a:cs typeface="Calibri"/>
              </a:rPr>
              <a:t>ού</a:t>
            </a:r>
            <a:endParaRPr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29818" y="5364695"/>
            <a:ext cx="8423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b="1" spc="-4" dirty="0">
                <a:solidFill>
                  <a:srgbClr val="0000FF"/>
                </a:solidFill>
                <a:cs typeface="Calibri"/>
              </a:rPr>
              <a:t>6.190</a:t>
            </a:r>
            <a:endParaRPr dirty="0"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5089" y="5370914"/>
            <a:ext cx="154372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b="1" dirty="0">
                <a:solidFill>
                  <a:srgbClr val="0000FF"/>
                </a:solidFill>
                <a:cs typeface="Calibri"/>
              </a:rPr>
              <a:t>Σύ</a:t>
            </a:r>
            <a:r>
              <a:rPr b="1" spc="-4" dirty="0">
                <a:solidFill>
                  <a:srgbClr val="0000FF"/>
                </a:solidFill>
                <a:cs typeface="Calibri"/>
              </a:rPr>
              <a:t>ν</a:t>
            </a:r>
            <a:r>
              <a:rPr b="1" spc="-18" dirty="0">
                <a:solidFill>
                  <a:srgbClr val="0000FF"/>
                </a:solidFill>
                <a:cs typeface="Calibri"/>
              </a:rPr>
              <a:t>ολ</a:t>
            </a:r>
            <a:r>
              <a:rPr b="1" dirty="0">
                <a:solidFill>
                  <a:srgbClr val="0000FF"/>
                </a:solidFill>
                <a:cs typeface="Calibri"/>
              </a:rPr>
              <a:t>ο Πα</a:t>
            </a:r>
            <a:r>
              <a:rPr b="1" spc="-4" dirty="0">
                <a:solidFill>
                  <a:srgbClr val="0000FF"/>
                </a:solidFill>
                <a:cs typeface="Calibri"/>
              </a:rPr>
              <a:t>θ</a:t>
            </a:r>
            <a:r>
              <a:rPr b="1" spc="-18" dirty="0">
                <a:solidFill>
                  <a:srgbClr val="0000FF"/>
                </a:solidFill>
                <a:cs typeface="Calibri"/>
              </a:rPr>
              <a:t>η</a:t>
            </a:r>
            <a:r>
              <a:rPr b="1" dirty="0">
                <a:solidFill>
                  <a:srgbClr val="0000FF"/>
                </a:solidFill>
                <a:cs typeface="Calibri"/>
              </a:rPr>
              <a:t>τι</a:t>
            </a:r>
            <a:r>
              <a:rPr b="1" spc="-44" dirty="0">
                <a:solidFill>
                  <a:srgbClr val="0000FF"/>
                </a:solidFill>
                <a:cs typeface="Calibri"/>
              </a:rPr>
              <a:t>κ</a:t>
            </a:r>
            <a:r>
              <a:rPr b="1" dirty="0">
                <a:solidFill>
                  <a:srgbClr val="0000FF"/>
                </a:solidFill>
                <a:cs typeface="Calibri"/>
              </a:rPr>
              <a:t>ού</a:t>
            </a:r>
            <a:endParaRPr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17353" y="5370914"/>
            <a:ext cx="9037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b="1" spc="-4" dirty="0">
                <a:solidFill>
                  <a:srgbClr val="0000FF"/>
                </a:solidFill>
                <a:cs typeface="Calibri"/>
              </a:rPr>
              <a:t>…………</a:t>
            </a:r>
            <a:endParaRPr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539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Επεξήγηση με παραλληλόγραμμο 34"/>
          <p:cNvSpPr/>
          <p:nvPr/>
        </p:nvSpPr>
        <p:spPr>
          <a:xfrm>
            <a:off x="1691680" y="4981060"/>
            <a:ext cx="3440953" cy="1135525"/>
          </a:xfrm>
          <a:prstGeom prst="wedgeRectCallout">
            <a:avLst>
              <a:gd name="adj1" fmla="val 127258"/>
              <a:gd name="adj2" fmla="val -1439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497" algn="ctr">
              <a:spcBef>
                <a:spcPts val="272"/>
              </a:spcBef>
            </a:pPr>
            <a:r>
              <a:rPr lang="el-GR" dirty="0">
                <a:solidFill>
                  <a:srgbClr val="FFFFFF"/>
                </a:solidFill>
                <a:cs typeface="Arial"/>
              </a:rPr>
              <a:t>Ποια κατάσταση είναι αυτή?</a:t>
            </a:r>
          </a:p>
        </p:txBody>
      </p:sp>
      <p:sp>
        <p:nvSpPr>
          <p:cNvPr id="5" name="object 5"/>
          <p:cNvSpPr/>
          <p:nvPr/>
        </p:nvSpPr>
        <p:spPr>
          <a:xfrm>
            <a:off x="662570" y="1093825"/>
            <a:ext cx="5694909" cy="777355"/>
          </a:xfrm>
          <a:custGeom>
            <a:avLst/>
            <a:gdLst/>
            <a:ahLst/>
            <a:cxnLst/>
            <a:rect l="l" t="t" r="r" b="b"/>
            <a:pathLst>
              <a:path w="6659880" h="857250">
                <a:moveTo>
                  <a:pt x="0" y="0"/>
                </a:moveTo>
                <a:lnTo>
                  <a:pt x="0" y="857250"/>
                </a:lnTo>
                <a:lnTo>
                  <a:pt x="6659880" y="857250"/>
                </a:lnTo>
                <a:lnTo>
                  <a:pt x="6659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28858"/>
              </p:ext>
            </p:extLst>
          </p:nvPr>
        </p:nvGraphicFramePr>
        <p:xfrm>
          <a:off x="1147640" y="404664"/>
          <a:ext cx="7384800" cy="4291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9267"/>
                <a:gridCol w="1165533"/>
              </a:tblGrid>
              <a:tr h="1587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endParaRPr lang="en-US" sz="28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endParaRPr lang="en-US" sz="28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28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2800" spc="-35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ω</a:t>
                      </a:r>
                      <a:r>
                        <a:rPr sz="280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λήσεις</a:t>
                      </a:r>
                      <a:endParaRPr sz="2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"/>
                        </a:spcBef>
                      </a:pPr>
                      <a:endParaRPr sz="2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50165" algn="r">
                        <a:lnSpc>
                          <a:spcPct val="100000"/>
                        </a:lnSpc>
                      </a:pPr>
                      <a:endParaRPr lang="en-US" sz="2800" spc="-5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R="50165" algn="r">
                        <a:lnSpc>
                          <a:spcPct val="100000"/>
                        </a:lnSpc>
                      </a:pPr>
                      <a:r>
                        <a:rPr sz="2800" spc="-5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850</a:t>
                      </a:r>
                      <a:endParaRPr sz="2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14281">
                <a:tc>
                  <a:txBody>
                    <a:bodyPr/>
                    <a:lstStyle/>
                    <a:p>
                      <a:pPr marL="22225">
                        <a:lnSpc>
                          <a:spcPts val="3745"/>
                        </a:lnSpc>
                      </a:pPr>
                      <a:r>
                        <a:rPr sz="2800" spc="-10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ό</a:t>
                      </a:r>
                      <a:r>
                        <a:rPr sz="2800" spc="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2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ς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π</a:t>
                      </a:r>
                      <a:r>
                        <a:rPr sz="2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ω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λ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ηθ</a:t>
                      </a:r>
                      <a:r>
                        <a:rPr sz="2800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έ</a:t>
                      </a:r>
                      <a:r>
                        <a:rPr sz="2800" spc="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ν</a:t>
                      </a:r>
                      <a:r>
                        <a:rPr sz="28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τω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ν</a:t>
                      </a:r>
                      <a:endParaRPr sz="28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3745"/>
                        </a:lnSpc>
                      </a:pPr>
                      <a:r>
                        <a:rPr sz="2800" u="heavy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endParaRPr sz="2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14281">
                <a:tc>
                  <a:txBody>
                    <a:bodyPr/>
                    <a:lstStyle/>
                    <a:p>
                      <a:pPr marL="22225">
                        <a:lnSpc>
                          <a:spcPts val="3745"/>
                        </a:lnSpc>
                      </a:pP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Μικ</a:t>
                      </a:r>
                      <a:r>
                        <a:rPr sz="2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ό Κέρδος</a:t>
                      </a:r>
                      <a:endParaRPr sz="28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3745"/>
                        </a:lnSpc>
                      </a:pP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350</a:t>
                      </a:r>
                      <a:endParaRPr sz="28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14281">
                <a:tc>
                  <a:txBody>
                    <a:bodyPr/>
                    <a:lstStyle/>
                    <a:p>
                      <a:pPr marL="22225">
                        <a:lnSpc>
                          <a:spcPts val="3745"/>
                        </a:lnSpc>
                      </a:pP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Έ</a:t>
                      </a:r>
                      <a:r>
                        <a:rPr sz="2800" spc="-3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ξ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δα προσωπι</a:t>
                      </a:r>
                      <a:r>
                        <a:rPr sz="2800" spc="-10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ο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ύ</a:t>
                      </a:r>
                      <a:endParaRPr sz="28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3745"/>
                        </a:lnSpc>
                      </a:pPr>
                      <a:r>
                        <a:rPr sz="2800" u="heavy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28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041491">
                <a:tc>
                  <a:txBody>
                    <a:bodyPr/>
                    <a:lstStyle/>
                    <a:p>
                      <a:pPr marL="22225">
                        <a:lnSpc>
                          <a:spcPts val="3745"/>
                        </a:lnSpc>
                      </a:pP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Λε</a:t>
                      </a:r>
                      <a:r>
                        <a:rPr sz="28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2800" spc="-3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τ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ου</a:t>
                      </a:r>
                      <a:r>
                        <a:rPr sz="28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ρ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γ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ι</a:t>
                      </a:r>
                      <a:r>
                        <a:rPr sz="2800" spc="-10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κ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ό</a:t>
                      </a:r>
                      <a:r>
                        <a:rPr sz="28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αποτέλ</a:t>
                      </a:r>
                      <a:r>
                        <a:rPr sz="2800" spc="-4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ε</a:t>
                      </a:r>
                      <a:r>
                        <a:rPr sz="28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σ</a:t>
                      </a: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μα</a:t>
                      </a:r>
                      <a:endParaRPr sz="2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r">
                        <a:lnSpc>
                          <a:spcPts val="3745"/>
                        </a:lnSpc>
                      </a:pPr>
                      <a:r>
                        <a:rPr sz="28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150</a:t>
                      </a:r>
                      <a:endParaRPr sz="2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3" name="Τίτλος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Έξοδα </a:t>
            </a:r>
            <a:r>
              <a:rPr lang="el-GR" dirty="0" smtClean="0"/>
              <a:t>?</a:t>
            </a:r>
            <a:endParaRPr lang="el-GR" dirty="0"/>
          </a:p>
        </p:txBody>
      </p:sp>
      <p:sp>
        <p:nvSpPr>
          <p:cNvPr id="36" name="Επεξήγηση με παραλληλόγραμμο 35"/>
          <p:cNvSpPr/>
          <p:nvPr/>
        </p:nvSpPr>
        <p:spPr>
          <a:xfrm>
            <a:off x="5550534" y="4981060"/>
            <a:ext cx="3440953" cy="1135525"/>
          </a:xfrm>
          <a:prstGeom prst="wedgeRectCallout">
            <a:avLst>
              <a:gd name="adj1" fmla="val 34249"/>
              <a:gd name="adj2" fmla="val -1346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497" algn="ctr">
              <a:spcBef>
                <a:spcPts val="272"/>
              </a:spcBef>
            </a:pPr>
            <a:r>
              <a:rPr lang="el-GR" dirty="0">
                <a:solidFill>
                  <a:srgbClr val="FFFFFF"/>
                </a:solidFill>
                <a:cs typeface="Arial"/>
              </a:rPr>
              <a:t>Τα έσοδα, έξοδα και το μεταξύ τους αποτέλεσμα επηρεάζουν τα ΙΚ</a:t>
            </a:r>
          </a:p>
        </p:txBody>
      </p:sp>
    </p:spTree>
    <p:extLst>
      <p:ext uri="{BB962C8B-B14F-4D97-AF65-F5344CB8AC3E}">
        <p14:creationId xmlns:p14="http://schemas.microsoft.com/office/powerpoint/2010/main" val="86466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Έ</a:t>
            </a:r>
            <a:r>
              <a:rPr spc="-35" dirty="0">
                <a:latin typeface="Calibri"/>
                <a:cs typeface="Calibri"/>
              </a:rPr>
              <a:t>ξ</a:t>
            </a:r>
            <a:r>
              <a:rPr dirty="0">
                <a:latin typeface="Calibri"/>
                <a:cs typeface="Calibri"/>
              </a:rPr>
              <a:t>οδα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προσωπι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ού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0620" y="1484691"/>
            <a:ext cx="6969772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331" indent="-4572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11683" algn="l"/>
              </a:tabLst>
            </a:pPr>
            <a:r>
              <a:rPr sz="2800" spc="-4" dirty="0">
                <a:latin typeface="Calibri"/>
                <a:cs typeface="Calibri"/>
              </a:rPr>
              <a:t>Οι 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26" dirty="0">
                <a:latin typeface="Calibri"/>
                <a:cs typeface="Calibri"/>
              </a:rPr>
              <a:t>μ</a:t>
            </a:r>
            <a:r>
              <a:rPr sz="2800" spc="-9" dirty="0">
                <a:latin typeface="Calibri"/>
                <a:cs typeface="Calibri"/>
              </a:rPr>
              <a:t>ο</a:t>
            </a:r>
            <a:r>
              <a:rPr sz="2800" spc="-4" dirty="0">
                <a:latin typeface="Calibri"/>
                <a:cs typeface="Calibri"/>
              </a:rPr>
              <a:t>ι</a:t>
            </a:r>
            <a:r>
              <a:rPr sz="2800" spc="-9" dirty="0">
                <a:latin typeface="Calibri"/>
                <a:cs typeface="Calibri"/>
              </a:rPr>
              <a:t>βέ</a:t>
            </a:r>
            <a:r>
              <a:rPr sz="2800" spc="-4" dirty="0">
                <a:latin typeface="Calibri"/>
                <a:cs typeface="Calibri"/>
              </a:rPr>
              <a:t>ς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31" dirty="0">
                <a:latin typeface="Calibri"/>
                <a:cs typeface="Calibri"/>
              </a:rPr>
              <a:t>τ</a:t>
            </a:r>
            <a:r>
              <a:rPr sz="2800" dirty="0">
                <a:latin typeface="Calibri"/>
                <a:cs typeface="Calibri"/>
              </a:rPr>
              <a:t>ο</a:t>
            </a:r>
            <a:r>
              <a:rPr sz="2800" spc="-4" dirty="0">
                <a:latin typeface="Calibri"/>
                <a:cs typeface="Calibri"/>
              </a:rPr>
              <a:t>υ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πρ</a:t>
            </a:r>
            <a:r>
              <a:rPr sz="2800" spc="-4" dirty="0">
                <a:latin typeface="Calibri"/>
                <a:cs typeface="Calibri"/>
              </a:rPr>
              <a:t>οσωπι</a:t>
            </a:r>
            <a:r>
              <a:rPr sz="2800" spc="-96" dirty="0">
                <a:latin typeface="Calibri"/>
                <a:cs typeface="Calibri"/>
              </a:rPr>
              <a:t>κ</a:t>
            </a:r>
            <a:r>
              <a:rPr sz="2800" spc="-4" dirty="0">
                <a:latin typeface="Calibri"/>
                <a:cs typeface="Calibri"/>
              </a:rPr>
              <a:t>ού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αν</a:t>
            </a:r>
            <a:r>
              <a:rPr sz="2800" spc="-9" dirty="0">
                <a:latin typeface="Calibri"/>
                <a:cs typeface="Calibri"/>
              </a:rPr>
              <a:t>ή</a:t>
            </a:r>
            <a:r>
              <a:rPr sz="2800" spc="-57" dirty="0">
                <a:latin typeface="Calibri"/>
                <a:cs typeface="Calibri"/>
              </a:rPr>
              <a:t>λ</a:t>
            </a:r>
            <a:r>
              <a:rPr sz="2800" spc="-9" dirty="0">
                <a:latin typeface="Calibri"/>
                <a:cs typeface="Calibri"/>
              </a:rPr>
              <a:t>θα</a:t>
            </a:r>
            <a:r>
              <a:rPr sz="2800" spc="-4" dirty="0">
                <a:latin typeface="Calibri"/>
                <a:cs typeface="Calibri"/>
              </a:rPr>
              <a:t>ν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σ</a:t>
            </a:r>
            <a:r>
              <a:rPr sz="2800" spc="-4" dirty="0" smtClean="0">
                <a:latin typeface="Calibri"/>
                <a:cs typeface="Calibri"/>
              </a:rPr>
              <a:t>ε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9" dirty="0" smtClean="0">
                <a:latin typeface="Calibri"/>
                <a:cs typeface="Calibri"/>
              </a:rPr>
              <a:t>€</a:t>
            </a:r>
            <a:r>
              <a:rPr sz="2800" spc="-9" dirty="0">
                <a:latin typeface="Calibri"/>
                <a:cs typeface="Calibri"/>
              </a:rPr>
              <a:t>200</a:t>
            </a:r>
            <a:r>
              <a:rPr sz="2800" spc="-4" dirty="0">
                <a:latin typeface="Calibri"/>
                <a:cs typeface="Calibri"/>
              </a:rPr>
              <a:t>.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245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ο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80</a:t>
            </a:r>
            <a:r>
              <a:rPr sz="2800" spc="-4" dirty="0">
                <a:latin typeface="Calibri"/>
                <a:cs typeface="Calibri"/>
              </a:rPr>
              <a:t>%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1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ου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ποσού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96" dirty="0">
                <a:latin typeface="Calibri"/>
                <a:cs typeface="Calibri"/>
              </a:rPr>
              <a:t>κ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spc="-22" dirty="0">
                <a:latin typeface="Calibri"/>
                <a:cs typeface="Calibri"/>
              </a:rPr>
              <a:t>β</a:t>
            </a:r>
            <a:r>
              <a:rPr sz="2800" spc="-4" dirty="0">
                <a:latin typeface="Calibri"/>
                <a:cs typeface="Calibri"/>
              </a:rPr>
              <a:t>λήθη</a:t>
            </a:r>
            <a:r>
              <a:rPr sz="2800" spc="-44" dirty="0">
                <a:latin typeface="Calibri"/>
                <a:cs typeface="Calibri"/>
              </a:rPr>
              <a:t>κ</a:t>
            </a:r>
            <a:r>
              <a:rPr sz="2800" spc="-4" dirty="0">
                <a:latin typeface="Calibri"/>
                <a:cs typeface="Calibri"/>
              </a:rPr>
              <a:t>ε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μ</a:t>
            </a:r>
            <a:r>
              <a:rPr sz="2800" spc="-4" dirty="0">
                <a:latin typeface="Calibri"/>
                <a:cs typeface="Calibri"/>
              </a:rPr>
              <a:t>ε </a:t>
            </a:r>
            <a:r>
              <a:rPr sz="2800" spc="-9" dirty="0">
                <a:latin typeface="Calibri"/>
                <a:cs typeface="Calibri"/>
              </a:rPr>
              <a:t>μετρ</a:t>
            </a:r>
            <a:r>
              <a:rPr sz="2800" spc="-48" dirty="0">
                <a:latin typeface="Calibri"/>
                <a:cs typeface="Calibri"/>
              </a:rPr>
              <a:t>η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9" dirty="0">
                <a:latin typeface="Calibri"/>
                <a:cs typeface="Calibri"/>
              </a:rPr>
              <a:t>ά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38326" y="3001858"/>
            <a:ext cx="226166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48064" y="3030867"/>
            <a:ext cx="191206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11" name="object 11"/>
          <p:cNvSpPr/>
          <p:nvPr/>
        </p:nvSpPr>
        <p:spPr>
          <a:xfrm>
            <a:off x="4725894" y="3589653"/>
            <a:ext cx="0" cy="613823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65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5894" y="4202555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5894" y="4979910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 flipH="1">
            <a:off x="4679177" y="5628397"/>
            <a:ext cx="45719" cy="577717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176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84473" y="5877272"/>
            <a:ext cx="20453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 Ε</a:t>
            </a:r>
            <a:r>
              <a:rPr sz="1600" b="1" spc="-9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ε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ρ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γ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29817" y="5877272"/>
            <a:ext cx="57677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6.190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5089" y="5883491"/>
            <a:ext cx="18934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Σύ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ν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ολ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 Πα</a:t>
            </a:r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sz="1600" b="1" spc="-18" dirty="0">
                <a:solidFill>
                  <a:srgbClr val="0000FF"/>
                </a:solidFill>
                <a:latin typeface="Calibri"/>
                <a:cs typeface="Calibri"/>
              </a:rPr>
              <a:t>η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τι</a:t>
            </a:r>
            <a:r>
              <a:rPr sz="1600" b="1" spc="-44" dirty="0">
                <a:solidFill>
                  <a:srgbClr val="0000FF"/>
                </a:solidFill>
                <a:latin typeface="Calibri"/>
                <a:cs typeface="Calibri"/>
              </a:rPr>
              <a:t>κ</a:t>
            </a:r>
            <a:r>
              <a:rPr sz="1600" b="1" dirty="0">
                <a:solidFill>
                  <a:srgbClr val="0000FF"/>
                </a:solidFill>
                <a:latin typeface="Calibri"/>
                <a:cs typeface="Calibri"/>
              </a:rPr>
              <a:t>ού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51591" y="5883491"/>
            <a:ext cx="57677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latin typeface="Calibri"/>
                <a:cs typeface="Calibri"/>
              </a:rPr>
              <a:t>6.190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032422"/>
              </p:ext>
            </p:extLst>
          </p:nvPr>
        </p:nvGraphicFramePr>
        <p:xfrm>
          <a:off x="1741487" y="3589999"/>
          <a:ext cx="5690250" cy="2056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8012"/>
                <a:gridCol w="1146396"/>
                <a:gridCol w="1912740"/>
                <a:gridCol w="793102"/>
              </a:tblGrid>
              <a:tr h="63069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η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χ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νή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τα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9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04495" algn="r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9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90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2000" b="1" dirty="0">
                          <a:solidFill>
                            <a:srgbClr val="932968"/>
                          </a:solidFill>
                          <a:latin typeface="Calibri"/>
                          <a:cs typeface="Calibri"/>
                        </a:rPr>
                        <a:t>5.150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90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86950">
                <a:tc>
                  <a:txBody>
                    <a:bodyPr/>
                    <a:lstStyle/>
                    <a:p>
                      <a:pPr marL="22225">
                        <a:lnSpc>
                          <a:spcPts val="29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Εμπορεύ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μ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ατα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3384" algn="r">
                        <a:lnSpc>
                          <a:spcPts val="29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500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86949">
                <a:tc>
                  <a:txBody>
                    <a:bodyPr/>
                    <a:lstStyle/>
                    <a:p>
                      <a:pPr marL="22225">
                        <a:lnSpc>
                          <a:spcPts val="29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π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τήσεις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0" algn="r">
                        <a:lnSpc>
                          <a:spcPts val="29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850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294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Προμηθευτές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29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1.000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651430">
                <a:tc>
                  <a:txBody>
                    <a:bodyPr/>
                    <a:lstStyle/>
                    <a:p>
                      <a:pPr marL="22225">
                        <a:lnSpc>
                          <a:spcPts val="29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Ταμείο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7830" algn="r">
                        <a:lnSpc>
                          <a:spcPts val="2940"/>
                        </a:lnSpc>
                      </a:pPr>
                      <a:r>
                        <a:rPr sz="2000" dirty="0">
                          <a:solidFill>
                            <a:srgbClr val="932968"/>
                          </a:solidFill>
                          <a:latin typeface="Calibri"/>
                          <a:cs typeface="Calibri"/>
                        </a:rPr>
                        <a:t>2.840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29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Πι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σ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τ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ωτές</a:t>
                      </a:r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29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40</a:t>
                      </a:r>
                    </a:p>
                  </a:txBody>
                  <a:tcPr marL="0" marR="0" marT="0" marB="0"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554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27033"/>
              </p:ext>
            </p:extLst>
          </p:nvPr>
        </p:nvGraphicFramePr>
        <p:xfrm>
          <a:off x="558769" y="1412776"/>
          <a:ext cx="7819725" cy="3816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2973"/>
                <a:gridCol w="1606752"/>
              </a:tblGrid>
              <a:tr h="1159736">
                <a:tc>
                  <a:txBody>
                    <a:bodyPr/>
                    <a:lstStyle/>
                    <a:p>
                      <a:pPr marL="172212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85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spc="25" dirty="0">
                          <a:latin typeface="+mn-lt"/>
                          <a:cs typeface="Arial"/>
                        </a:rPr>
                        <a:t>ΣΟΛΟ</a:t>
                      </a:r>
                      <a:r>
                        <a:rPr sz="2000" spc="-60" dirty="0">
                          <a:latin typeface="+mn-lt"/>
                          <a:cs typeface="Arial"/>
                        </a:rPr>
                        <a:t>Γ</a:t>
                      </a:r>
                      <a:r>
                        <a:rPr sz="2000" spc="90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spc="25" dirty="0">
                          <a:latin typeface="+mn-lt"/>
                          <a:cs typeface="Arial"/>
                        </a:rPr>
                        <a:t>Σ</a:t>
                      </a:r>
                      <a:r>
                        <a:rPr sz="2000" spc="-100" dirty="0">
                          <a:latin typeface="+mn-lt"/>
                          <a:cs typeface="Arial"/>
                        </a:rPr>
                        <a:t>Μ</a:t>
                      </a:r>
                      <a:r>
                        <a:rPr sz="2000" spc="20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Σ 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31</a:t>
                      </a:r>
                      <a:r>
                        <a:rPr sz="2000" spc="-35" dirty="0">
                          <a:latin typeface="+mn-lt"/>
                          <a:cs typeface="Arial"/>
                        </a:rPr>
                        <a:t>/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12</a:t>
                      </a:r>
                      <a:r>
                        <a:rPr sz="2000" spc="-35" dirty="0">
                          <a:latin typeface="+mn-lt"/>
                          <a:cs typeface="Arial"/>
                        </a:rPr>
                        <a:t>/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20XX</a:t>
                      </a:r>
                      <a:endParaRPr sz="2000" dirty="0">
                        <a:latin typeface="+mn-lt"/>
                        <a:cs typeface="Arial"/>
                      </a:endParaRPr>
                    </a:p>
                    <a:p>
                      <a:pPr marL="165735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spc="3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100" dirty="0">
                          <a:latin typeface="+mn-lt"/>
                          <a:cs typeface="Arial"/>
                        </a:rPr>
                        <a:t>Μ</a:t>
                      </a:r>
                      <a:r>
                        <a:rPr sz="2000" spc="-90" dirty="0">
                          <a:latin typeface="+mn-lt"/>
                          <a:cs typeface="Arial"/>
                        </a:rPr>
                        <a:t>Π</a:t>
                      </a:r>
                      <a:r>
                        <a:rPr sz="2000" spc="25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spc="35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85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Ο</a:t>
                      </a: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spc="4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ν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20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γ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η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spc="55" dirty="0">
                          <a:latin typeface="+mn-lt"/>
                          <a:cs typeface="Arial"/>
                        </a:rPr>
                        <a:t>κ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ό</a:t>
                      </a:r>
                    </a:p>
                  </a:txBody>
                  <a:tcPr marL="0" marR="0" marT="0" marB="0">
                    <a:lnB w="1524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"/>
                        </a:spcBef>
                      </a:pPr>
                      <a:endParaRPr sz="2500">
                        <a:latin typeface="+mn-lt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2000" spc="-90" dirty="0">
                          <a:latin typeface="+mn-lt"/>
                          <a:cs typeface="Arial"/>
                        </a:rPr>
                        <a:t>Π</a:t>
                      </a:r>
                      <a:r>
                        <a:rPr sz="2000" spc="5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θ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η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-30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κ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ό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B w="1524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5224">
                <a:tc>
                  <a:txBody>
                    <a:bodyPr/>
                    <a:lstStyle/>
                    <a:p>
                      <a:pPr marL="59690">
                        <a:lnSpc>
                          <a:spcPts val="2615"/>
                        </a:lnSpc>
                        <a:tabLst>
                          <a:tab pos="3403600" algn="l"/>
                        </a:tabLst>
                      </a:pPr>
                      <a:r>
                        <a:rPr sz="2000" spc="45" dirty="0">
                          <a:latin typeface="+mn-lt"/>
                          <a:cs typeface="Arial"/>
                        </a:rPr>
                        <a:t>Κτ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ή</a:t>
                      </a:r>
                      <a:r>
                        <a:rPr sz="2000" spc="20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α	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2</a:t>
                      </a:r>
                      <a:r>
                        <a:rPr sz="2000" spc="-3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00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spc="26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35" dirty="0">
                          <a:latin typeface="+mn-lt"/>
                          <a:cs typeface="Arial"/>
                        </a:rPr>
                        <a:t>Ί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δ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35" dirty="0">
                          <a:latin typeface="+mn-lt"/>
                          <a:cs typeface="Arial"/>
                        </a:rPr>
                        <a:t>Κ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40" dirty="0">
                          <a:latin typeface="+mn-lt"/>
                          <a:cs typeface="Arial"/>
                        </a:rPr>
                        <a:t>φ</a:t>
                      </a:r>
                      <a:r>
                        <a:rPr sz="2000" spc="5" dirty="0">
                          <a:latin typeface="+mn-lt"/>
                          <a:cs typeface="Arial"/>
                        </a:rPr>
                        <a:t>ά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λ</a:t>
                      </a:r>
                      <a:r>
                        <a:rPr sz="2000" spc="5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spc="-30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α</a:t>
                      </a: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160"/>
                        </a:spcBef>
                        <a:tabLst>
                          <a:tab pos="4144010" algn="r"/>
                        </a:tabLst>
                      </a:pPr>
                      <a:r>
                        <a:rPr sz="2000" spc="-100" dirty="0">
                          <a:latin typeface="+mn-lt"/>
                          <a:cs typeface="Arial"/>
                        </a:rPr>
                        <a:t>Μ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η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χ</a:t>
                      </a:r>
                      <a:r>
                        <a:rPr sz="2000" spc="5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νή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μ</a:t>
                      </a:r>
                      <a:r>
                        <a:rPr sz="2000" spc="5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α 	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500</a:t>
                      </a:r>
                      <a:endParaRPr sz="2000" dirty="0">
                        <a:latin typeface="+mn-lt"/>
                        <a:cs typeface="Arial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3403600" algn="l"/>
                        </a:tabLst>
                      </a:pPr>
                      <a:r>
                        <a:rPr sz="2000" spc="40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μ</a:t>
                      </a:r>
                      <a:r>
                        <a:rPr sz="2000" spc="-15" dirty="0">
                          <a:latin typeface="+mn-lt"/>
                          <a:cs typeface="Arial"/>
                        </a:rPr>
                        <a:t>π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spc="25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50" dirty="0">
                          <a:latin typeface="+mn-lt"/>
                          <a:cs typeface="Arial"/>
                        </a:rPr>
                        <a:t>ύ</a:t>
                      </a:r>
                      <a:r>
                        <a:rPr sz="2000" spc="10" dirty="0">
                          <a:latin typeface="+mn-lt"/>
                          <a:cs typeface="Arial"/>
                        </a:rPr>
                        <a:t>μ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α	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2</a:t>
                      </a:r>
                      <a:r>
                        <a:rPr sz="2000" spc="-3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00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spc="2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90" dirty="0">
                          <a:latin typeface="+mn-lt"/>
                          <a:cs typeface="Arial"/>
                        </a:rPr>
                        <a:t>Π</a:t>
                      </a:r>
                      <a:r>
                        <a:rPr sz="2000" spc="20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55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μ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η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θ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50" dirty="0">
                          <a:latin typeface="+mn-lt"/>
                          <a:cs typeface="Arial"/>
                        </a:rPr>
                        <a:t>υ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έ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ς</a:t>
                      </a:r>
                    </a:p>
                  </a:txBody>
                  <a:tcPr marL="0" marR="0" marT="0" marB="0">
                    <a:lnT w="1524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ts val="2615"/>
                        </a:lnSpc>
                      </a:pPr>
                      <a:r>
                        <a:rPr sz="2000" spc="50" dirty="0">
                          <a:latin typeface="+mn-lt"/>
                          <a:cs typeface="Arial"/>
                        </a:rPr>
                        <a:t>1</a:t>
                      </a:r>
                      <a:r>
                        <a:rPr sz="2000" spc="-35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50" dirty="0">
                          <a:latin typeface="+mn-lt"/>
                          <a:cs typeface="Arial"/>
                        </a:rPr>
                        <a:t>800</a:t>
                      </a:r>
                      <a:endParaRPr sz="200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"/>
                        </a:spcBef>
                      </a:pPr>
                      <a:endParaRPr sz="2400">
                        <a:latin typeface="+mn-lt"/>
                        <a:cs typeface="Times New Roman"/>
                      </a:endParaRPr>
                    </a:p>
                    <a:p>
                      <a:pPr marL="920115">
                        <a:lnSpc>
                          <a:spcPct val="100000"/>
                        </a:lnSpc>
                      </a:pPr>
                      <a:r>
                        <a:rPr sz="2000" spc="50" dirty="0">
                          <a:latin typeface="+mn-lt"/>
                          <a:cs typeface="Arial"/>
                        </a:rPr>
                        <a:t>1</a:t>
                      </a:r>
                      <a:r>
                        <a:rPr sz="2000" spc="-35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50" dirty="0">
                          <a:latin typeface="+mn-lt"/>
                          <a:cs typeface="Arial"/>
                        </a:rPr>
                        <a:t>400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T w="1524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77866">
                <a:tc>
                  <a:txBody>
                    <a:bodyPr/>
                    <a:lstStyle/>
                    <a:p>
                      <a:pPr marL="59690">
                        <a:lnSpc>
                          <a:spcPts val="2585"/>
                        </a:lnSpc>
                        <a:tabLst>
                          <a:tab pos="3645535" algn="l"/>
                        </a:tabLst>
                      </a:pPr>
                      <a:r>
                        <a:rPr sz="2000" spc="-85" dirty="0">
                          <a:latin typeface="+mn-lt"/>
                          <a:cs typeface="Arial"/>
                        </a:rPr>
                        <a:t>Π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60" dirty="0">
                          <a:latin typeface="+mn-lt"/>
                          <a:cs typeface="Arial"/>
                        </a:rPr>
                        <a:t>λ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ά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ς	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35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spc="2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20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5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spc="-15" dirty="0">
                          <a:latin typeface="+mn-lt"/>
                          <a:cs typeface="Arial"/>
                        </a:rPr>
                        <a:t>π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45" dirty="0">
                          <a:latin typeface="+mn-lt"/>
                          <a:cs typeface="Arial"/>
                        </a:rPr>
                        <a:t>ζ</a:t>
                      </a:r>
                      <a:r>
                        <a:rPr sz="2000" spc="-30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κ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ά</a:t>
                      </a:r>
                      <a:r>
                        <a:rPr sz="2000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50" dirty="0">
                          <a:latin typeface="+mn-lt"/>
                          <a:cs typeface="Arial"/>
                        </a:rPr>
                        <a:t>δ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ά</a:t>
                      </a:r>
                      <a:r>
                        <a:rPr sz="2000" spc="-60" dirty="0">
                          <a:latin typeface="+mn-lt"/>
                          <a:cs typeface="Arial"/>
                        </a:rPr>
                        <a:t>ν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α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ts val="2585"/>
                        </a:lnSpc>
                      </a:pPr>
                      <a:r>
                        <a:rPr sz="2000" spc="50" dirty="0">
                          <a:latin typeface="+mn-lt"/>
                          <a:cs typeface="Arial"/>
                        </a:rPr>
                        <a:t>1</a:t>
                      </a:r>
                      <a:r>
                        <a:rPr sz="2000" spc="-35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50" dirty="0">
                          <a:latin typeface="+mn-lt"/>
                          <a:cs typeface="Arial"/>
                        </a:rPr>
                        <a:t>600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7866">
                <a:tc>
                  <a:txBody>
                    <a:bodyPr/>
                    <a:lstStyle/>
                    <a:p>
                      <a:pPr marL="59690">
                        <a:lnSpc>
                          <a:spcPts val="2580"/>
                        </a:lnSpc>
                        <a:tabLst>
                          <a:tab pos="3645535" algn="l"/>
                        </a:tabLst>
                      </a:pPr>
                      <a:r>
                        <a:rPr sz="2000" spc="50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μ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ί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ο	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20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spc="2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140" dirty="0">
                          <a:latin typeface="+mn-lt"/>
                          <a:cs typeface="Arial"/>
                        </a:rPr>
                        <a:t>Φ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ό</a:t>
                      </a:r>
                      <a:r>
                        <a:rPr sz="2000" spc="25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15" dirty="0">
                          <a:latin typeface="+mn-lt"/>
                          <a:cs typeface="Arial"/>
                        </a:rPr>
                        <a:t>π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λη</a:t>
                      </a:r>
                      <a:r>
                        <a:rPr sz="2000" spc="20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140" dirty="0">
                          <a:latin typeface="+mn-lt"/>
                          <a:cs typeface="Arial"/>
                        </a:rPr>
                        <a:t>ω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έ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ι</a:t>
                      </a:r>
                    </a:p>
                  </a:txBody>
                  <a:tcPr marL="0" marR="0" marT="0" marB="0"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580"/>
                        </a:lnSpc>
                        <a:tabLst>
                          <a:tab pos="1161415" algn="l"/>
                        </a:tabLst>
                      </a:pPr>
                      <a:r>
                        <a:rPr sz="2000" u="heavy" dirty="0">
                          <a:latin typeface="+mn-lt"/>
                          <a:cs typeface="Arial"/>
                        </a:rPr>
                        <a:t> 	</a:t>
                      </a:r>
                      <a:r>
                        <a:rPr sz="2000" u="heavy" spc="50" dirty="0">
                          <a:latin typeface="+mn-lt"/>
                          <a:cs typeface="Arial"/>
                        </a:rPr>
                        <a:t>250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755732">
                <a:tc>
                  <a:txBody>
                    <a:bodyPr/>
                    <a:lstStyle/>
                    <a:p>
                      <a:pPr marL="59690">
                        <a:lnSpc>
                          <a:spcPts val="2620"/>
                        </a:lnSpc>
                        <a:tabLst>
                          <a:tab pos="3403600" algn="l"/>
                        </a:tabLst>
                      </a:pPr>
                      <a:r>
                        <a:rPr sz="2000" spc="30" dirty="0">
                          <a:latin typeface="+mn-lt"/>
                          <a:cs typeface="Arial"/>
                        </a:rPr>
                        <a:t>Σ</a:t>
                      </a:r>
                      <a:r>
                        <a:rPr sz="2000" spc="-50" dirty="0">
                          <a:latin typeface="+mn-lt"/>
                          <a:cs typeface="Arial"/>
                        </a:rPr>
                        <a:t>ύ</a:t>
                      </a:r>
                      <a:r>
                        <a:rPr sz="2000" spc="-60" dirty="0">
                          <a:latin typeface="+mn-lt"/>
                          <a:cs typeface="Arial"/>
                        </a:rPr>
                        <a:t>ν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spc="-60" dirty="0">
                          <a:latin typeface="+mn-lt"/>
                          <a:cs typeface="Arial"/>
                        </a:rPr>
                        <a:t>λ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3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ν</a:t>
                      </a:r>
                      <a:r>
                        <a:rPr sz="2000" spc="-55" dirty="0">
                          <a:latin typeface="+mn-lt"/>
                          <a:cs typeface="Arial"/>
                        </a:rPr>
                        <a:t>ε</a:t>
                      </a:r>
                      <a:r>
                        <a:rPr sz="2000" spc="25" dirty="0">
                          <a:latin typeface="+mn-lt"/>
                          <a:cs typeface="Arial"/>
                        </a:rPr>
                        <a:t>ρ</a:t>
                      </a:r>
                      <a:r>
                        <a:rPr sz="2000" spc="55" dirty="0">
                          <a:latin typeface="+mn-lt"/>
                          <a:cs typeface="Arial"/>
                        </a:rPr>
                        <a:t>γ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η</a:t>
                      </a:r>
                      <a:r>
                        <a:rPr sz="2000" spc="55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-30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spc="55" dirty="0">
                          <a:latin typeface="+mn-lt"/>
                          <a:cs typeface="Arial"/>
                        </a:rPr>
                        <a:t>κο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ύ	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5</a:t>
                      </a:r>
                      <a:r>
                        <a:rPr sz="2000" spc="-3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45" dirty="0">
                          <a:latin typeface="+mn-lt"/>
                          <a:cs typeface="Arial"/>
                        </a:rPr>
                        <a:t>05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spc="2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25" dirty="0">
                          <a:latin typeface="+mn-lt"/>
                          <a:cs typeface="Arial"/>
                        </a:rPr>
                        <a:t>Σ</a:t>
                      </a:r>
                      <a:r>
                        <a:rPr sz="2000" spc="-45" dirty="0">
                          <a:latin typeface="+mn-lt"/>
                          <a:cs typeface="Arial"/>
                        </a:rPr>
                        <a:t>ύ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ν</a:t>
                      </a:r>
                      <a:r>
                        <a:rPr sz="2000" spc="55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spc="-65" dirty="0">
                          <a:latin typeface="+mn-lt"/>
                          <a:cs typeface="Arial"/>
                        </a:rPr>
                        <a:t>λ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ο</a:t>
                      </a:r>
                      <a:r>
                        <a:rPr sz="2000" spc="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-90" dirty="0">
                          <a:latin typeface="+mn-lt"/>
                          <a:cs typeface="Arial"/>
                        </a:rPr>
                        <a:t>Π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α</a:t>
                      </a:r>
                      <a:r>
                        <a:rPr sz="2000" spc="55" dirty="0">
                          <a:latin typeface="+mn-lt"/>
                          <a:cs typeface="Arial"/>
                        </a:rPr>
                        <a:t>θ</a:t>
                      </a:r>
                      <a:r>
                        <a:rPr sz="2000" spc="-75" dirty="0">
                          <a:latin typeface="+mn-lt"/>
                          <a:cs typeface="Arial"/>
                        </a:rPr>
                        <a:t>η</a:t>
                      </a:r>
                      <a:r>
                        <a:rPr sz="2000" spc="60" dirty="0">
                          <a:latin typeface="+mn-lt"/>
                          <a:cs typeface="Arial"/>
                        </a:rPr>
                        <a:t>τ</a:t>
                      </a:r>
                      <a:r>
                        <a:rPr sz="2000" spc="-25" dirty="0">
                          <a:latin typeface="+mn-lt"/>
                          <a:cs typeface="Arial"/>
                        </a:rPr>
                        <a:t>ι</a:t>
                      </a:r>
                      <a:r>
                        <a:rPr sz="2000" spc="55" dirty="0">
                          <a:latin typeface="+mn-lt"/>
                          <a:cs typeface="Arial"/>
                        </a:rPr>
                        <a:t>κο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ύ</a:t>
                      </a:r>
                    </a:p>
                  </a:txBody>
                  <a:tcPr marL="0" marR="0" marT="0" marB="0">
                    <a:lnT w="15239">
                      <a:solidFill>
                        <a:srgbClr val="000000"/>
                      </a:solidFill>
                      <a:prstDash val="solid"/>
                    </a:lnT>
                    <a:lnB w="1523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680"/>
                        </a:lnSpc>
                        <a:tabLst>
                          <a:tab pos="920115" algn="l"/>
                        </a:tabLst>
                      </a:pPr>
                      <a:r>
                        <a:rPr sz="2000" u="heavy" dirty="0">
                          <a:latin typeface="+mn-lt"/>
                          <a:cs typeface="Arial"/>
                        </a:rPr>
                        <a:t> 	</a:t>
                      </a:r>
                      <a:r>
                        <a:rPr sz="2000" u="heavy" spc="50" dirty="0">
                          <a:latin typeface="+mn-lt"/>
                          <a:cs typeface="Arial"/>
                        </a:rPr>
                        <a:t>5</a:t>
                      </a:r>
                      <a:r>
                        <a:rPr sz="2000" u="heavy" spc="-35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u="heavy" spc="50" dirty="0">
                          <a:latin typeface="+mn-lt"/>
                          <a:cs typeface="Arial"/>
                        </a:rPr>
                        <a:t>050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Ισ</a:t>
            </a:r>
            <a:r>
              <a:rPr spc="-26" dirty="0">
                <a:latin typeface="Calibri"/>
                <a:cs typeface="Calibri"/>
              </a:rPr>
              <a:t>ο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ογισ</a:t>
            </a:r>
            <a:r>
              <a:rPr spc="-22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ού</a:t>
            </a:r>
          </a:p>
        </p:txBody>
      </p:sp>
      <p:sp>
        <p:nvSpPr>
          <p:cNvPr id="4" name="object 4"/>
          <p:cNvSpPr/>
          <p:nvPr/>
        </p:nvSpPr>
        <p:spPr>
          <a:xfrm>
            <a:off x="8166949" y="1740584"/>
            <a:ext cx="1086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6949" y="2069491"/>
            <a:ext cx="1086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6949" y="2398399"/>
            <a:ext cx="1086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69341" y="2591674"/>
            <a:ext cx="0" cy="684073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0"/>
                </a:moveTo>
                <a:lnTo>
                  <a:pt x="0" y="754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66949" y="3056906"/>
            <a:ext cx="1086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9341" y="3275747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66949" y="4045010"/>
            <a:ext cx="1086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5856" y="4053102"/>
            <a:ext cx="0" cy="528026"/>
          </a:xfrm>
          <a:custGeom>
            <a:avLst/>
            <a:gdLst/>
            <a:ahLst/>
            <a:cxnLst/>
            <a:rect l="l" t="t" r="r" b="b"/>
            <a:pathLst>
              <a:path h="582295">
                <a:moveTo>
                  <a:pt x="0" y="0"/>
                </a:moveTo>
                <a:lnTo>
                  <a:pt x="0" y="582168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66949" y="4373917"/>
            <a:ext cx="1086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0123" y="5467290"/>
            <a:ext cx="82443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b="1" spc="-4" dirty="0">
                <a:cs typeface="Arial"/>
              </a:rPr>
              <a:t>Έσ</a:t>
            </a:r>
            <a:r>
              <a:rPr b="1" spc="-44" dirty="0">
                <a:cs typeface="Arial"/>
              </a:rPr>
              <a:t>τ</a:t>
            </a:r>
            <a:r>
              <a:rPr b="1" dirty="0">
                <a:cs typeface="Arial"/>
              </a:rPr>
              <a:t>ω </a:t>
            </a:r>
            <a:r>
              <a:rPr b="1" spc="-44" dirty="0">
                <a:cs typeface="Arial"/>
              </a:rPr>
              <a:t>ό</a:t>
            </a:r>
            <a:r>
              <a:rPr b="1" dirty="0">
                <a:cs typeface="Arial"/>
              </a:rPr>
              <a:t>τι</a:t>
            </a:r>
            <a:r>
              <a:rPr b="1" spc="-4" dirty="0">
                <a:cs typeface="Arial"/>
              </a:rPr>
              <a:t> ό</a:t>
            </a:r>
            <a:r>
              <a:rPr b="1" spc="-22" dirty="0">
                <a:cs typeface="Arial"/>
              </a:rPr>
              <a:t>λ</a:t>
            </a:r>
            <a:r>
              <a:rPr b="1" dirty="0">
                <a:cs typeface="Arial"/>
              </a:rPr>
              <a:t>α</a:t>
            </a:r>
            <a:r>
              <a:rPr b="1" spc="4" dirty="0">
                <a:cs typeface="Arial"/>
              </a:rPr>
              <a:t> </a:t>
            </a:r>
            <a:r>
              <a:rPr b="1" spc="-44" dirty="0">
                <a:cs typeface="Arial"/>
              </a:rPr>
              <a:t>τ</a:t>
            </a:r>
            <a:r>
              <a:rPr b="1" dirty="0">
                <a:cs typeface="Arial"/>
              </a:rPr>
              <a:t>α </a:t>
            </a:r>
            <a:r>
              <a:rPr b="1" spc="-4" dirty="0">
                <a:cs typeface="Arial"/>
              </a:rPr>
              <a:t>σ</a:t>
            </a:r>
            <a:r>
              <a:rPr b="1" spc="-44" dirty="0">
                <a:cs typeface="Arial"/>
              </a:rPr>
              <a:t>τ</a:t>
            </a:r>
            <a:r>
              <a:rPr b="1" spc="-4" dirty="0">
                <a:cs typeface="Arial"/>
              </a:rPr>
              <a:t>οιχεί</a:t>
            </a:r>
            <a:r>
              <a:rPr b="1" dirty="0">
                <a:cs typeface="Arial"/>
              </a:rPr>
              <a:t>α</a:t>
            </a:r>
            <a:r>
              <a:rPr b="1" spc="4" dirty="0">
                <a:cs typeface="Arial"/>
              </a:rPr>
              <a:t> </a:t>
            </a:r>
            <a:r>
              <a:rPr b="1" spc="-44" dirty="0">
                <a:cs typeface="Arial"/>
              </a:rPr>
              <a:t>τ</a:t>
            </a:r>
            <a:r>
              <a:rPr b="1" spc="-4" dirty="0">
                <a:cs typeface="Arial"/>
              </a:rPr>
              <a:t>ο</a:t>
            </a:r>
            <a:r>
              <a:rPr b="1" dirty="0">
                <a:cs typeface="Arial"/>
              </a:rPr>
              <a:t>υ </a:t>
            </a:r>
            <a:r>
              <a:rPr b="1" spc="-4" dirty="0">
                <a:cs typeface="Arial"/>
              </a:rPr>
              <a:t>Ισο</a:t>
            </a:r>
            <a:r>
              <a:rPr b="1" spc="-22" dirty="0">
                <a:cs typeface="Arial"/>
              </a:rPr>
              <a:t>λ</a:t>
            </a:r>
            <a:r>
              <a:rPr b="1" spc="-4" dirty="0">
                <a:cs typeface="Arial"/>
              </a:rPr>
              <a:t>ογισμο</a:t>
            </a:r>
            <a:r>
              <a:rPr b="1" dirty="0">
                <a:cs typeface="Arial"/>
              </a:rPr>
              <a:t>ύ</a:t>
            </a:r>
            <a:r>
              <a:rPr b="1" spc="18" dirty="0">
                <a:cs typeface="Arial"/>
              </a:rPr>
              <a:t> </a:t>
            </a:r>
            <a:r>
              <a:rPr b="1" spc="-4" dirty="0">
                <a:cs typeface="Arial"/>
              </a:rPr>
              <a:t>α</a:t>
            </a:r>
            <a:r>
              <a:rPr b="1" dirty="0">
                <a:cs typeface="Arial"/>
              </a:rPr>
              <a:t>ν</a:t>
            </a:r>
            <a:r>
              <a:rPr b="1" spc="-44" dirty="0">
                <a:cs typeface="Arial"/>
              </a:rPr>
              <a:t>τ</a:t>
            </a:r>
            <a:r>
              <a:rPr b="1" spc="-4" dirty="0">
                <a:cs typeface="Arial"/>
              </a:rPr>
              <a:t>α</a:t>
            </a:r>
            <a:r>
              <a:rPr b="1" spc="-44" dirty="0">
                <a:cs typeface="Arial"/>
              </a:rPr>
              <a:t>π</a:t>
            </a:r>
            <a:r>
              <a:rPr b="1" spc="-4" dirty="0">
                <a:cs typeface="Arial"/>
              </a:rPr>
              <a:t>οκ</a:t>
            </a:r>
            <a:r>
              <a:rPr b="1" dirty="0">
                <a:cs typeface="Arial"/>
              </a:rPr>
              <a:t>ρ</a:t>
            </a:r>
            <a:r>
              <a:rPr b="1" spc="-4" dirty="0">
                <a:cs typeface="Arial"/>
              </a:rPr>
              <a:t>ί</a:t>
            </a:r>
            <a:r>
              <a:rPr b="1" dirty="0">
                <a:cs typeface="Arial"/>
              </a:rPr>
              <a:t>ν</a:t>
            </a:r>
            <a:r>
              <a:rPr b="1" spc="-4" dirty="0">
                <a:cs typeface="Arial"/>
              </a:rPr>
              <a:t>ο</a:t>
            </a:r>
            <a:r>
              <a:rPr b="1" dirty="0">
                <a:cs typeface="Arial"/>
              </a:rPr>
              <a:t>ν</a:t>
            </a:r>
            <a:r>
              <a:rPr b="1" spc="-44" dirty="0">
                <a:cs typeface="Arial"/>
              </a:rPr>
              <a:t>τ</a:t>
            </a:r>
            <a:r>
              <a:rPr b="1" spc="-4" dirty="0">
                <a:cs typeface="Arial"/>
              </a:rPr>
              <a:t>α</a:t>
            </a:r>
            <a:r>
              <a:rPr b="1" dirty="0">
                <a:cs typeface="Arial"/>
              </a:rPr>
              <a:t>ι</a:t>
            </a:r>
            <a:r>
              <a:rPr b="1" spc="-9" dirty="0">
                <a:cs typeface="Arial"/>
              </a:rPr>
              <a:t> </a:t>
            </a:r>
            <a:r>
              <a:rPr b="1" spc="-4" dirty="0" smtClean="0">
                <a:cs typeface="Arial"/>
              </a:rPr>
              <a:t>στη</a:t>
            </a:r>
            <a:r>
              <a:rPr b="1" dirty="0" smtClean="0">
                <a:cs typeface="Arial"/>
              </a:rPr>
              <a:t>ν</a:t>
            </a:r>
            <a:r>
              <a:rPr lang="en-US" b="1" spc="4" dirty="0">
                <a:cs typeface="Arial"/>
              </a:rPr>
              <a:t> </a:t>
            </a:r>
            <a:r>
              <a:rPr b="1" dirty="0" smtClean="0">
                <a:cs typeface="Arial"/>
              </a:rPr>
              <a:t>πραγματι</a:t>
            </a:r>
            <a:r>
              <a:rPr b="1" spc="-57" dirty="0" smtClean="0">
                <a:cs typeface="Arial"/>
              </a:rPr>
              <a:t>κ</a:t>
            </a:r>
            <a:r>
              <a:rPr b="1" spc="-44" dirty="0" smtClean="0">
                <a:cs typeface="Arial"/>
              </a:rPr>
              <a:t>ό</a:t>
            </a:r>
            <a:r>
              <a:rPr b="1" dirty="0" smtClean="0">
                <a:cs typeface="Arial"/>
              </a:rPr>
              <a:t>τη</a:t>
            </a:r>
            <a:r>
              <a:rPr b="1" spc="-44" dirty="0" smtClean="0">
                <a:cs typeface="Arial"/>
              </a:rPr>
              <a:t>τ</a:t>
            </a:r>
            <a:r>
              <a:rPr b="1" dirty="0" smtClean="0">
                <a:cs typeface="Arial"/>
              </a:rPr>
              <a:t>α</a:t>
            </a:r>
            <a:endParaRPr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775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>
                <a:cs typeface="Calibri"/>
              </a:rPr>
              <a:t>Σ</a:t>
            </a:r>
            <a:r>
              <a:rPr lang="el-GR" spc="-26" dirty="0" smtClean="0">
                <a:cs typeface="Calibri"/>
              </a:rPr>
              <a:t>τ</a:t>
            </a:r>
            <a:r>
              <a:rPr lang="el-GR" dirty="0" smtClean="0">
                <a:cs typeface="Calibri"/>
              </a:rPr>
              <a:t>ο</a:t>
            </a:r>
            <a:r>
              <a:rPr lang="el-GR" spc="-22" dirty="0" smtClean="0">
                <a:cs typeface="Calibri"/>
              </a:rPr>
              <a:t>ι</a:t>
            </a:r>
            <a:r>
              <a:rPr lang="el-GR" spc="-31" dirty="0" smtClean="0">
                <a:cs typeface="Calibri"/>
              </a:rPr>
              <a:t>χ</a:t>
            </a:r>
            <a:r>
              <a:rPr lang="el-GR" dirty="0" smtClean="0">
                <a:cs typeface="Calibri"/>
              </a:rPr>
              <a:t>εία</a:t>
            </a:r>
            <a:r>
              <a:rPr lang="el-GR" spc="-26" dirty="0" smtClean="0">
                <a:cs typeface="Calibri"/>
              </a:rPr>
              <a:t> </a:t>
            </a:r>
            <a:r>
              <a:rPr lang="el-GR" dirty="0" smtClean="0">
                <a:cs typeface="Calibri"/>
              </a:rPr>
              <a:t>Ισ</a:t>
            </a:r>
            <a:r>
              <a:rPr lang="el-GR" spc="-26" dirty="0" smtClean="0">
                <a:cs typeface="Calibri"/>
              </a:rPr>
              <a:t>ο</a:t>
            </a:r>
            <a:r>
              <a:rPr lang="el-GR" spc="-31" dirty="0" smtClean="0">
                <a:cs typeface="Calibri"/>
              </a:rPr>
              <a:t>λ</a:t>
            </a:r>
            <a:r>
              <a:rPr lang="el-GR" dirty="0" smtClean="0">
                <a:cs typeface="Calibri"/>
              </a:rPr>
              <a:t>ογισ</a:t>
            </a:r>
            <a:r>
              <a:rPr lang="el-GR" spc="-22" dirty="0" smtClean="0">
                <a:cs typeface="Calibri"/>
              </a:rPr>
              <a:t>μ</a:t>
            </a:r>
            <a:r>
              <a:rPr lang="el-GR" dirty="0" smtClean="0">
                <a:cs typeface="Calibri"/>
              </a:rPr>
              <a:t>ού</a:t>
            </a:r>
            <a:r>
              <a:rPr lang="en-US" dirty="0" smtClean="0">
                <a:cs typeface="Calibri"/>
              </a:rPr>
              <a:t> </a:t>
            </a:r>
            <a:br>
              <a:rPr lang="en-US" dirty="0" smtClean="0">
                <a:cs typeface="Calibri"/>
              </a:rPr>
            </a:br>
            <a:r>
              <a:rPr lang="el-GR" dirty="0">
                <a:cs typeface="Calibri"/>
              </a:rPr>
              <a:t>Ενεργητικό – Υποχρεώσεις – Ίδια </a:t>
            </a:r>
            <a:r>
              <a:rPr lang="el-GR" dirty="0" smtClean="0">
                <a:cs typeface="Calibri"/>
              </a:rPr>
              <a:t>κεφάλαια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Workshop: Introduction to Accounting and Financial Statement Analysis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189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spc="-4" dirty="0">
                <a:latin typeface="Calibri"/>
                <a:cs typeface="Calibri"/>
              </a:rPr>
              <a:t>Ενε</a:t>
            </a:r>
            <a:r>
              <a:rPr spc="-35" dirty="0">
                <a:latin typeface="Calibri"/>
                <a:cs typeface="Calibri"/>
              </a:rPr>
              <a:t>ρ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spc="-4" dirty="0">
                <a:latin typeface="Calibri"/>
                <a:cs typeface="Calibri"/>
              </a:rPr>
              <a:t>τι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ό</a:t>
            </a:r>
          </a:p>
        </p:txBody>
      </p:sp>
      <p:sp>
        <p:nvSpPr>
          <p:cNvPr id="24" name="Θέση περιεχομένου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Σύνολο περιουσιακών στοιχείων που ανήκουν κατά κυριότητα στην επιχείρηση και από τα οποία αναμένει να εισρεύσουν μελλοντικά οικονομικά οφέλη.</a:t>
            </a:r>
          </a:p>
          <a:p>
            <a:r>
              <a:rPr lang="el-GR" sz="2600" dirty="0"/>
              <a:t>Διακρίνεται σε:</a:t>
            </a:r>
          </a:p>
          <a:p>
            <a:r>
              <a:rPr lang="el-GR" sz="2600" dirty="0"/>
              <a:t>Άυλα στοιχεία ενεργητικού (</a:t>
            </a:r>
            <a:r>
              <a:rPr lang="el-GR" sz="2600" dirty="0" err="1"/>
              <a:t>Intangible</a:t>
            </a:r>
            <a:r>
              <a:rPr lang="el-GR" sz="2600" dirty="0"/>
              <a:t> </a:t>
            </a:r>
            <a:r>
              <a:rPr lang="el-GR" sz="2600" dirty="0" err="1"/>
              <a:t>assets</a:t>
            </a:r>
            <a:r>
              <a:rPr lang="el-GR" sz="2600" dirty="0"/>
              <a:t>)</a:t>
            </a:r>
          </a:p>
          <a:p>
            <a:r>
              <a:rPr lang="el-GR" sz="2600" dirty="0"/>
              <a:t>Πάγιο ενεργητικό (</a:t>
            </a:r>
            <a:r>
              <a:rPr lang="el-GR" sz="2600" dirty="0" err="1"/>
              <a:t>Property</a:t>
            </a:r>
            <a:r>
              <a:rPr lang="el-GR" sz="2600" dirty="0"/>
              <a:t>, </a:t>
            </a:r>
            <a:r>
              <a:rPr lang="el-GR" sz="2600" dirty="0" err="1"/>
              <a:t>Plant</a:t>
            </a:r>
            <a:r>
              <a:rPr lang="el-GR" sz="2600" dirty="0"/>
              <a:t> </a:t>
            </a:r>
            <a:r>
              <a:rPr lang="el-GR" sz="2600" dirty="0" err="1"/>
              <a:t>and</a:t>
            </a:r>
            <a:r>
              <a:rPr lang="el-GR" sz="2600" dirty="0"/>
              <a:t> </a:t>
            </a:r>
            <a:r>
              <a:rPr lang="el-GR" sz="2600" dirty="0" err="1"/>
              <a:t>Equipment</a:t>
            </a:r>
            <a:r>
              <a:rPr lang="el-GR" sz="2600" dirty="0"/>
              <a:t>)</a:t>
            </a:r>
          </a:p>
          <a:p>
            <a:r>
              <a:rPr lang="el-GR" sz="2600" dirty="0"/>
              <a:t>Συμμετοχές – Επενδύσεις (</a:t>
            </a:r>
            <a:r>
              <a:rPr lang="el-GR" sz="2600" dirty="0" err="1"/>
              <a:t>Investments</a:t>
            </a:r>
            <a:r>
              <a:rPr lang="el-GR" sz="2600" dirty="0"/>
              <a:t>)</a:t>
            </a:r>
          </a:p>
          <a:p>
            <a:r>
              <a:rPr lang="el-GR" sz="2600" dirty="0"/>
              <a:t>Κυκλοφορούν Ενεργητικό (</a:t>
            </a:r>
            <a:r>
              <a:rPr lang="el-GR" sz="2600" dirty="0" err="1"/>
              <a:t>Current</a:t>
            </a:r>
            <a:r>
              <a:rPr lang="el-GR" sz="2600" dirty="0"/>
              <a:t> </a:t>
            </a:r>
            <a:r>
              <a:rPr lang="el-GR" sz="2600" dirty="0" err="1"/>
              <a:t>assets</a:t>
            </a:r>
            <a:r>
              <a:rPr lang="el-GR" sz="2600" dirty="0" smtClean="0"/>
              <a:t>)</a:t>
            </a:r>
            <a:endParaRPr lang="el-GR" sz="2600" dirty="0"/>
          </a:p>
        </p:txBody>
      </p:sp>
      <p:sp>
        <p:nvSpPr>
          <p:cNvPr id="6" name="object 6"/>
          <p:cNvSpPr/>
          <p:nvPr/>
        </p:nvSpPr>
        <p:spPr>
          <a:xfrm>
            <a:off x="7583647" y="3269037"/>
            <a:ext cx="202535" cy="157198"/>
          </a:xfrm>
          <a:custGeom>
            <a:avLst/>
            <a:gdLst/>
            <a:ahLst/>
            <a:cxnLst/>
            <a:rect l="l" t="t" r="r" b="b"/>
            <a:pathLst>
              <a:path w="236854" h="173354">
                <a:moveTo>
                  <a:pt x="236454" y="172974"/>
                </a:moveTo>
                <a:lnTo>
                  <a:pt x="218030" y="126966"/>
                </a:lnTo>
                <a:lnTo>
                  <a:pt x="191376" y="87797"/>
                </a:lnTo>
                <a:lnTo>
                  <a:pt x="157451" y="54783"/>
                </a:lnTo>
                <a:lnTo>
                  <a:pt x="117490" y="28808"/>
                </a:lnTo>
                <a:lnTo>
                  <a:pt x="72723" y="10759"/>
                </a:lnTo>
                <a:lnTo>
                  <a:pt x="24384" y="1523"/>
                </a:lnTo>
                <a:lnTo>
                  <a:pt x="10668" y="653"/>
                </a:lnTo>
                <a:lnTo>
                  <a:pt x="1524" y="0"/>
                </a:lnTo>
                <a:lnTo>
                  <a:pt x="0" y="57150"/>
                </a:lnTo>
                <a:lnTo>
                  <a:pt x="12192" y="58029"/>
                </a:lnTo>
                <a:lnTo>
                  <a:pt x="20574" y="58674"/>
                </a:lnTo>
                <a:lnTo>
                  <a:pt x="64088" y="67689"/>
                </a:lnTo>
                <a:lnTo>
                  <a:pt x="104049" y="86743"/>
                </a:lnTo>
                <a:lnTo>
                  <a:pt x="138412" y="114366"/>
                </a:lnTo>
                <a:lnTo>
                  <a:pt x="165131" y="149086"/>
                </a:lnTo>
                <a:lnTo>
                  <a:pt x="175212" y="172974"/>
                </a:lnTo>
                <a:lnTo>
                  <a:pt x="236454" y="172974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1312" y="3034793"/>
            <a:ext cx="703176" cy="391557"/>
          </a:xfrm>
          <a:custGeom>
            <a:avLst/>
            <a:gdLst/>
            <a:ahLst/>
            <a:cxnLst/>
            <a:rect l="l" t="t" r="r" b="b"/>
            <a:pathLst>
              <a:path w="822325" h="431800">
                <a:moveTo>
                  <a:pt x="0" y="0"/>
                </a:moveTo>
                <a:lnTo>
                  <a:pt x="0" y="431291"/>
                </a:lnTo>
                <a:lnTo>
                  <a:pt x="822198" y="431291"/>
                </a:lnTo>
                <a:lnTo>
                  <a:pt x="822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3472" y="3425891"/>
            <a:ext cx="59729" cy="777355"/>
          </a:xfrm>
          <a:custGeom>
            <a:avLst/>
            <a:gdLst/>
            <a:ahLst/>
            <a:cxnLst/>
            <a:rect l="l" t="t" r="r" b="b"/>
            <a:pathLst>
              <a:path w="69850" h="857250">
                <a:moveTo>
                  <a:pt x="69389" y="857249"/>
                </a:moveTo>
                <a:lnTo>
                  <a:pt x="69389" y="47243"/>
                </a:lnTo>
                <a:lnTo>
                  <a:pt x="61241" y="0"/>
                </a:lnTo>
                <a:lnTo>
                  <a:pt x="0" y="0"/>
                </a:lnTo>
                <a:lnTo>
                  <a:pt x="6946" y="16458"/>
                </a:lnTo>
                <a:lnTo>
                  <a:pt x="12239" y="60959"/>
                </a:lnTo>
                <a:lnTo>
                  <a:pt x="12239" y="857250"/>
                </a:lnTo>
                <a:lnTo>
                  <a:pt x="69389" y="857249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1312" y="3425200"/>
            <a:ext cx="703176" cy="778506"/>
          </a:xfrm>
          <a:custGeom>
            <a:avLst/>
            <a:gdLst/>
            <a:ahLst/>
            <a:cxnLst/>
            <a:rect l="l" t="t" r="r" b="b"/>
            <a:pathLst>
              <a:path w="822325" h="858520">
                <a:moveTo>
                  <a:pt x="0" y="0"/>
                </a:moveTo>
                <a:lnTo>
                  <a:pt x="0" y="858012"/>
                </a:lnTo>
                <a:lnTo>
                  <a:pt x="822198" y="858012"/>
                </a:lnTo>
                <a:lnTo>
                  <a:pt x="822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3939" y="4203246"/>
            <a:ext cx="234030" cy="777355"/>
          </a:xfrm>
          <a:custGeom>
            <a:avLst/>
            <a:gdLst/>
            <a:ahLst/>
            <a:cxnLst/>
            <a:rect l="l" t="t" r="r" b="b"/>
            <a:pathLst>
              <a:path w="273684" h="857250">
                <a:moveTo>
                  <a:pt x="273558" y="222503"/>
                </a:moveTo>
                <a:lnTo>
                  <a:pt x="245364" y="194309"/>
                </a:lnTo>
                <a:lnTo>
                  <a:pt x="235458" y="193547"/>
                </a:lnTo>
                <a:lnTo>
                  <a:pt x="226314" y="193547"/>
                </a:lnTo>
                <a:lnTo>
                  <a:pt x="181774" y="183879"/>
                </a:lnTo>
                <a:lnTo>
                  <a:pt x="141667" y="165071"/>
                </a:lnTo>
                <a:lnTo>
                  <a:pt x="107570" y="138117"/>
                </a:lnTo>
                <a:lnTo>
                  <a:pt x="81065" y="104007"/>
                </a:lnTo>
                <a:lnTo>
                  <a:pt x="63731" y="63733"/>
                </a:lnTo>
                <a:lnTo>
                  <a:pt x="57150" y="18287"/>
                </a:lnTo>
                <a:lnTo>
                  <a:pt x="57150" y="0"/>
                </a:lnTo>
                <a:lnTo>
                  <a:pt x="0" y="0"/>
                </a:lnTo>
                <a:lnTo>
                  <a:pt x="0" y="18287"/>
                </a:lnTo>
                <a:lnTo>
                  <a:pt x="762" y="29717"/>
                </a:lnTo>
                <a:lnTo>
                  <a:pt x="8459" y="78365"/>
                </a:lnTo>
                <a:lnTo>
                  <a:pt x="26246" y="122956"/>
                </a:lnTo>
                <a:lnTo>
                  <a:pt x="52778" y="162487"/>
                </a:lnTo>
                <a:lnTo>
                  <a:pt x="86710" y="195954"/>
                </a:lnTo>
                <a:lnTo>
                  <a:pt x="126697" y="222353"/>
                </a:lnTo>
                <a:lnTo>
                  <a:pt x="128148" y="222948"/>
                </a:lnTo>
                <a:lnTo>
                  <a:pt x="135602" y="218576"/>
                </a:lnTo>
                <a:lnTo>
                  <a:pt x="176813" y="203220"/>
                </a:lnTo>
                <a:lnTo>
                  <a:pt x="220980" y="195071"/>
                </a:lnTo>
                <a:lnTo>
                  <a:pt x="233172" y="194309"/>
                </a:lnTo>
                <a:lnTo>
                  <a:pt x="243840" y="194309"/>
                </a:lnTo>
                <a:lnTo>
                  <a:pt x="243840" y="251459"/>
                </a:lnTo>
                <a:lnTo>
                  <a:pt x="245364" y="251459"/>
                </a:lnTo>
                <a:lnTo>
                  <a:pt x="256520" y="248757"/>
                </a:lnTo>
                <a:lnTo>
                  <a:pt x="265461" y="242411"/>
                </a:lnTo>
                <a:lnTo>
                  <a:pt x="271402" y="233350"/>
                </a:lnTo>
                <a:lnTo>
                  <a:pt x="273558" y="222503"/>
                </a:lnTo>
                <a:close/>
              </a:path>
              <a:path w="273684" h="857250">
                <a:moveTo>
                  <a:pt x="243840" y="251459"/>
                </a:moveTo>
                <a:lnTo>
                  <a:pt x="219456" y="249935"/>
                </a:lnTo>
                <a:lnTo>
                  <a:pt x="171394" y="240682"/>
                </a:lnTo>
                <a:lnTo>
                  <a:pt x="128148" y="222948"/>
                </a:lnTo>
                <a:lnTo>
                  <a:pt x="98232" y="240496"/>
                </a:lnTo>
                <a:lnTo>
                  <a:pt x="65589" y="268333"/>
                </a:lnTo>
                <a:lnTo>
                  <a:pt x="38558" y="301443"/>
                </a:lnTo>
                <a:lnTo>
                  <a:pt x="18026" y="339180"/>
                </a:lnTo>
                <a:lnTo>
                  <a:pt x="4877" y="380900"/>
                </a:lnTo>
                <a:lnTo>
                  <a:pt x="0" y="425957"/>
                </a:lnTo>
                <a:lnTo>
                  <a:pt x="0" y="857250"/>
                </a:lnTo>
                <a:lnTo>
                  <a:pt x="57150" y="857250"/>
                </a:lnTo>
                <a:lnTo>
                  <a:pt x="57150" y="427481"/>
                </a:lnTo>
                <a:lnTo>
                  <a:pt x="57912" y="418337"/>
                </a:lnTo>
                <a:lnTo>
                  <a:pt x="65463" y="375727"/>
                </a:lnTo>
                <a:lnTo>
                  <a:pt x="83506" y="337424"/>
                </a:lnTo>
                <a:lnTo>
                  <a:pt x="110251" y="304675"/>
                </a:lnTo>
                <a:lnTo>
                  <a:pt x="143907" y="278728"/>
                </a:lnTo>
                <a:lnTo>
                  <a:pt x="182684" y="260827"/>
                </a:lnTo>
                <a:lnTo>
                  <a:pt x="224790" y="252221"/>
                </a:lnTo>
                <a:lnTo>
                  <a:pt x="233172" y="251577"/>
                </a:lnTo>
                <a:lnTo>
                  <a:pt x="243840" y="251459"/>
                </a:lnTo>
                <a:close/>
              </a:path>
              <a:path w="273684" h="857250">
                <a:moveTo>
                  <a:pt x="243840" y="251459"/>
                </a:moveTo>
                <a:lnTo>
                  <a:pt x="243840" y="194309"/>
                </a:lnTo>
                <a:lnTo>
                  <a:pt x="233172" y="194309"/>
                </a:lnTo>
                <a:lnTo>
                  <a:pt x="220980" y="195071"/>
                </a:lnTo>
                <a:lnTo>
                  <a:pt x="176813" y="203220"/>
                </a:lnTo>
                <a:lnTo>
                  <a:pt x="135602" y="218576"/>
                </a:lnTo>
                <a:lnTo>
                  <a:pt x="128148" y="222948"/>
                </a:lnTo>
                <a:lnTo>
                  <a:pt x="171394" y="240682"/>
                </a:lnTo>
                <a:lnTo>
                  <a:pt x="219456" y="249935"/>
                </a:lnTo>
                <a:lnTo>
                  <a:pt x="243840" y="251459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1312" y="4202555"/>
            <a:ext cx="703176" cy="778506"/>
          </a:xfrm>
          <a:custGeom>
            <a:avLst/>
            <a:gdLst/>
            <a:ahLst/>
            <a:cxnLst/>
            <a:rect l="l" t="t" r="r" b="b"/>
            <a:pathLst>
              <a:path w="822325" h="858520">
                <a:moveTo>
                  <a:pt x="0" y="0"/>
                </a:moveTo>
                <a:lnTo>
                  <a:pt x="0" y="858012"/>
                </a:lnTo>
                <a:lnTo>
                  <a:pt x="822198" y="858012"/>
                </a:lnTo>
                <a:lnTo>
                  <a:pt x="822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5835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83647" y="4980601"/>
            <a:ext cx="209595" cy="560847"/>
          </a:xfrm>
          <a:custGeom>
            <a:avLst/>
            <a:gdLst/>
            <a:ahLst/>
            <a:cxnLst/>
            <a:rect l="l" t="t" r="r" b="b"/>
            <a:pathLst>
              <a:path w="245109" h="618489">
                <a:moveTo>
                  <a:pt x="244602" y="385571"/>
                </a:moveTo>
                <a:lnTo>
                  <a:pt x="244602" y="0"/>
                </a:lnTo>
                <a:lnTo>
                  <a:pt x="187452" y="0"/>
                </a:lnTo>
                <a:lnTo>
                  <a:pt x="187452" y="394715"/>
                </a:lnTo>
                <a:lnTo>
                  <a:pt x="179328" y="437574"/>
                </a:lnTo>
                <a:lnTo>
                  <a:pt x="161016" y="475730"/>
                </a:lnTo>
                <a:lnTo>
                  <a:pt x="134173" y="508120"/>
                </a:lnTo>
                <a:lnTo>
                  <a:pt x="100459" y="533682"/>
                </a:lnTo>
                <a:lnTo>
                  <a:pt x="61532" y="551352"/>
                </a:lnTo>
                <a:lnTo>
                  <a:pt x="19050" y="560069"/>
                </a:lnTo>
                <a:lnTo>
                  <a:pt x="9906" y="560831"/>
                </a:lnTo>
                <a:lnTo>
                  <a:pt x="0" y="560831"/>
                </a:lnTo>
                <a:lnTo>
                  <a:pt x="1524" y="617981"/>
                </a:lnTo>
                <a:lnTo>
                  <a:pt x="69457" y="608633"/>
                </a:lnTo>
                <a:lnTo>
                  <a:pt x="110358" y="593235"/>
                </a:lnTo>
                <a:lnTo>
                  <a:pt x="147618" y="571044"/>
                </a:lnTo>
                <a:lnTo>
                  <a:pt x="180246" y="542843"/>
                </a:lnTo>
                <a:lnTo>
                  <a:pt x="207250" y="509414"/>
                </a:lnTo>
                <a:lnTo>
                  <a:pt x="227638" y="471537"/>
                </a:lnTo>
                <a:lnTo>
                  <a:pt x="240419" y="429996"/>
                </a:lnTo>
                <a:lnTo>
                  <a:pt x="244602" y="385571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1312" y="4979910"/>
            <a:ext cx="703176" cy="720925"/>
          </a:xfrm>
          <a:custGeom>
            <a:avLst/>
            <a:gdLst/>
            <a:ahLst/>
            <a:cxnLst/>
            <a:rect l="l" t="t" r="r" b="b"/>
            <a:pathLst>
              <a:path w="822325" h="795020">
                <a:moveTo>
                  <a:pt x="0" y="0"/>
                </a:moveTo>
                <a:lnTo>
                  <a:pt x="0" y="794765"/>
                </a:lnTo>
                <a:lnTo>
                  <a:pt x="822198" y="794765"/>
                </a:lnTo>
                <a:lnTo>
                  <a:pt x="822198" y="0"/>
                </a:lnTo>
                <a:lnTo>
                  <a:pt x="0" y="0"/>
                </a:lnTo>
                <a:close/>
              </a:path>
            </a:pathLst>
          </a:custGeom>
          <a:solidFill>
            <a:srgbClr val="8C3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37766" y="3162995"/>
            <a:ext cx="592470" cy="24098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4453" algn="ctr">
              <a:lnSpc>
                <a:spcPts val="2086"/>
              </a:lnSpc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Μη</a:t>
            </a:r>
            <a:r>
              <a:rPr sz="2100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44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υ</a:t>
            </a:r>
            <a:r>
              <a:rPr sz="2100" spc="-4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spc="-22" dirty="0">
                <a:solidFill>
                  <a:srgbClr val="FFFFFF"/>
                </a:solidFill>
                <a:latin typeface="Calibri"/>
                <a:cs typeface="Calibri"/>
              </a:rPr>
              <a:t>λ</a:t>
            </a:r>
            <a:r>
              <a:rPr sz="2100" spc="-4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φορια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endParaRPr sz="2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100" spc="22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00" spc="-18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spc="-22" dirty="0">
                <a:solidFill>
                  <a:srgbClr val="FFFFFF"/>
                </a:solidFill>
                <a:latin typeface="Calibri"/>
                <a:cs typeface="Calibri"/>
              </a:rPr>
              <a:t>χ</a:t>
            </a:r>
            <a:r>
              <a:rPr sz="2100" spc="-4" dirty="0">
                <a:solidFill>
                  <a:srgbClr val="FFFFFF"/>
                </a:solidFill>
                <a:latin typeface="Calibri"/>
                <a:cs typeface="Calibri"/>
              </a:rPr>
              <a:t>εί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Calibri"/>
                <a:cs typeface="Calibri"/>
              </a:rPr>
              <a:t>ενεργ</a:t>
            </a:r>
            <a:r>
              <a:rPr sz="2100" spc="-31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spc="-4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spc="-4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ύ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9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Ά</a:t>
            </a:r>
            <a:r>
              <a:rPr spc="-88" dirty="0">
                <a:latin typeface="Calibri"/>
                <a:cs typeface="Calibri"/>
              </a:rPr>
              <a:t>υ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α 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ο</a:t>
            </a:r>
            <a:r>
              <a:rPr spc="-22" dirty="0">
                <a:latin typeface="Calibri"/>
                <a:cs typeface="Calibri"/>
              </a:rPr>
              <a:t>ι</a:t>
            </a:r>
            <a:r>
              <a:rPr spc="-31" dirty="0">
                <a:latin typeface="Calibri"/>
                <a:cs typeface="Calibri"/>
              </a:rPr>
              <a:t>χ</a:t>
            </a:r>
            <a:r>
              <a:rPr dirty="0">
                <a:latin typeface="Calibri"/>
                <a:cs typeface="Calibri"/>
              </a:rPr>
              <a:t>εία</a:t>
            </a:r>
            <a:r>
              <a:rPr spc="-22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ενε</a:t>
            </a:r>
            <a:r>
              <a:rPr spc="-35" dirty="0">
                <a:latin typeface="Calibri"/>
                <a:cs typeface="Calibri"/>
              </a:rPr>
              <a:t>ρ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spc="-4" dirty="0">
                <a:latin typeface="Calibri"/>
                <a:cs typeface="Calibri"/>
              </a:rPr>
              <a:t>τι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ού</a:t>
            </a:r>
          </a:p>
        </p:txBody>
      </p:sp>
      <p:sp>
        <p:nvSpPr>
          <p:cNvPr id="15" name="Θέση περιεχομένου 1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Στοιχεία  του  ενεργητικού  που  δεν  έχουν  φυσική υπόσταση,  είναι  δηλ.  </a:t>
            </a:r>
            <a:r>
              <a:rPr lang="el-GR" sz="2800" dirty="0" err="1"/>
              <a:t>άϋλα</a:t>
            </a:r>
            <a:r>
              <a:rPr lang="el-GR" sz="2800" dirty="0"/>
              <a:t>  αλλά  έχουν  την  αξία που απορρέει από συγκεκριμένα ειδικά δικαιώματα και προνόμια της επιχείρησης που τα κατέχει.</a:t>
            </a:r>
          </a:p>
          <a:p>
            <a:r>
              <a:rPr lang="el-GR" sz="2800" dirty="0"/>
              <a:t>Παραδείγματα:</a:t>
            </a:r>
          </a:p>
          <a:p>
            <a:r>
              <a:rPr lang="el-GR" sz="2800" dirty="0"/>
              <a:t>– Υπεραξία  επιχείρησης  από  εξαγορά  ή  συγχώνευση, δικαιώματα     βιομηχανικής     ιδιοκτησίας     (διπλώματα ευρεσιτεχνίας,   άδειες   παραγωγής   και   εκμετάλλευσης, σήματα, μέθοδοι, πρότυπα, κτλ</a:t>
            </a:r>
            <a:r>
              <a:rPr lang="el-GR" sz="2800" dirty="0" smtClean="0"/>
              <a:t>.)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83882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Σ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ο</a:t>
            </a:r>
            <a:r>
              <a:rPr spc="-22" dirty="0">
                <a:latin typeface="Calibri"/>
                <a:cs typeface="Calibri"/>
              </a:rPr>
              <a:t>ι</a:t>
            </a:r>
            <a:r>
              <a:rPr spc="-31" dirty="0">
                <a:latin typeface="Calibri"/>
                <a:cs typeface="Calibri"/>
              </a:rPr>
              <a:t>χ</a:t>
            </a:r>
            <a:r>
              <a:rPr dirty="0">
                <a:latin typeface="Calibri"/>
                <a:cs typeface="Calibri"/>
              </a:rPr>
              <a:t>εία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26" dirty="0">
                <a:latin typeface="Calibri"/>
                <a:cs typeface="Calibri"/>
              </a:rPr>
              <a:t>πά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dirty="0">
                <a:latin typeface="Calibri"/>
                <a:cs typeface="Calibri"/>
              </a:rPr>
              <a:t>ιου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ενε</a:t>
            </a:r>
            <a:r>
              <a:rPr spc="-35" dirty="0">
                <a:latin typeface="Calibri"/>
                <a:cs typeface="Calibri"/>
              </a:rPr>
              <a:t>ρ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spc="-4" dirty="0">
                <a:latin typeface="Calibri"/>
                <a:cs typeface="Calibri"/>
              </a:rPr>
              <a:t>τι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ού</a:t>
            </a:r>
          </a:p>
        </p:txBody>
      </p:sp>
      <p:sp>
        <p:nvSpPr>
          <p:cNvPr id="17" name="Θέση περιεχομένου 1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800" dirty="0"/>
              <a:t>Στοιχεία του ενεργητικού που έχουν </a:t>
            </a:r>
            <a:r>
              <a:rPr lang="el-GR" sz="1800" b="1" dirty="0"/>
              <a:t>φυσική υπόσταση </a:t>
            </a:r>
            <a:r>
              <a:rPr lang="el-GR" sz="1800" dirty="0"/>
              <a:t>και η επιχείρηση τα αποκτά προκειμένου να τα χρησιμοποιήσει στην   παραγωγική   της   διαδικασία   και   όχι   για   να   τα μεταπωλήσει σε τρίτους</a:t>
            </a:r>
            <a:r>
              <a:rPr lang="el-GR" sz="1800" dirty="0" smtClean="0"/>
              <a:t>.</a:t>
            </a:r>
            <a:endParaRPr lang="en-US" sz="1800" dirty="0" smtClean="0"/>
          </a:p>
          <a:p>
            <a:r>
              <a:rPr lang="el-GR" sz="1800" dirty="0"/>
              <a:t>Η </a:t>
            </a:r>
            <a:r>
              <a:rPr lang="el-GR" sz="1800" b="1" dirty="0"/>
              <a:t>αποτίμηση</a:t>
            </a:r>
            <a:r>
              <a:rPr lang="el-GR" sz="1800" dirty="0"/>
              <a:t> γίνεται στο κόστος αγοράς ή </a:t>
            </a:r>
            <a:r>
              <a:rPr lang="el-GR" sz="1800" dirty="0" err="1" smtClean="0"/>
              <a:t>ιδιοπαραγωγής</a:t>
            </a:r>
            <a:endParaRPr lang="en-US" sz="1800" dirty="0"/>
          </a:p>
          <a:p>
            <a:r>
              <a:rPr lang="el-GR" sz="1800" dirty="0" smtClean="0"/>
              <a:t>Στα</a:t>
            </a:r>
            <a:r>
              <a:rPr lang="en-US" sz="1800" dirty="0" smtClean="0"/>
              <a:t> </a:t>
            </a:r>
            <a:r>
              <a:rPr lang="el-GR" sz="1800" dirty="0" smtClean="0"/>
              <a:t>στοιχεία</a:t>
            </a:r>
            <a:r>
              <a:rPr lang="en-US" sz="1800" dirty="0" smtClean="0"/>
              <a:t> </a:t>
            </a:r>
            <a:r>
              <a:rPr lang="el-GR" sz="1800" dirty="0" smtClean="0"/>
              <a:t>αυτά</a:t>
            </a:r>
            <a:r>
              <a:rPr lang="en-US" sz="1800" dirty="0" smtClean="0"/>
              <a:t> </a:t>
            </a:r>
            <a:r>
              <a:rPr lang="el-GR" sz="1800" b="1" dirty="0" smtClean="0"/>
              <a:t>εκτός</a:t>
            </a:r>
            <a:r>
              <a:rPr lang="en-US" sz="1800" b="1" dirty="0" smtClean="0"/>
              <a:t> </a:t>
            </a:r>
            <a:r>
              <a:rPr lang="el-GR" sz="1800" b="1" dirty="0" smtClean="0"/>
              <a:t>από</a:t>
            </a:r>
            <a:r>
              <a:rPr lang="en-US" sz="1800" b="1" dirty="0" smtClean="0"/>
              <a:t> </a:t>
            </a:r>
            <a:r>
              <a:rPr lang="el-GR" sz="1800" b="1" dirty="0"/>
              <a:t>τις</a:t>
            </a:r>
            <a:r>
              <a:rPr lang="en-US" sz="1800" b="1" dirty="0"/>
              <a:t> </a:t>
            </a:r>
            <a:r>
              <a:rPr lang="el-GR" sz="1800" b="1" dirty="0"/>
              <a:t>εδαφικές</a:t>
            </a:r>
            <a:r>
              <a:rPr lang="en-US" sz="1800" b="1" dirty="0"/>
              <a:t> </a:t>
            </a:r>
            <a:r>
              <a:rPr lang="el-GR" sz="1800" b="1" dirty="0" smtClean="0"/>
              <a:t>εκτάσεις </a:t>
            </a:r>
            <a:r>
              <a:rPr lang="el-GR" sz="1800" dirty="0" smtClean="0"/>
              <a:t>διενεργούνται </a:t>
            </a:r>
            <a:r>
              <a:rPr lang="el-GR" sz="1800" b="1" dirty="0" smtClean="0"/>
              <a:t>αποσβέσεις.</a:t>
            </a:r>
            <a:endParaRPr lang="el-GR" sz="1800" b="1" dirty="0"/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Παραδείγματα</a:t>
            </a:r>
            <a:r>
              <a:rPr lang="el-GR" sz="1800" dirty="0"/>
              <a:t>:</a:t>
            </a:r>
          </a:p>
          <a:p>
            <a:r>
              <a:rPr lang="el-GR" sz="1800" dirty="0"/>
              <a:t>Εδαφικές εκτάσεις</a:t>
            </a:r>
          </a:p>
          <a:p>
            <a:r>
              <a:rPr lang="el-GR" sz="1800" dirty="0"/>
              <a:t>Κτίρια,</a:t>
            </a:r>
          </a:p>
          <a:p>
            <a:r>
              <a:rPr lang="el-GR" sz="1800" dirty="0"/>
              <a:t>Μηχανήματα,</a:t>
            </a:r>
          </a:p>
          <a:p>
            <a:r>
              <a:rPr lang="el-GR" sz="1800" dirty="0"/>
              <a:t>Μεταφορικά </a:t>
            </a:r>
            <a:r>
              <a:rPr lang="el-GR" sz="1800" dirty="0" smtClean="0"/>
              <a:t>μέσα</a:t>
            </a:r>
            <a:endParaRPr lang="en-US" sz="1800" dirty="0" smtClean="0"/>
          </a:p>
          <a:p>
            <a:r>
              <a:rPr lang="el-GR" sz="1800" dirty="0" smtClean="0"/>
              <a:t>Έπιπλα</a:t>
            </a:r>
            <a:endParaRPr lang="el-GR" sz="1800" dirty="0"/>
          </a:p>
        </p:txBody>
      </p:sp>
      <p:sp>
        <p:nvSpPr>
          <p:cNvPr id="10" name="object 10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23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0466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02"/>
            <a:r>
              <a:rPr dirty="0">
                <a:latin typeface="Calibri"/>
                <a:cs typeface="Calibri"/>
              </a:rPr>
              <a:t>Αποσβ</a:t>
            </a:r>
            <a:r>
              <a:rPr spc="-35" dirty="0">
                <a:latin typeface="Calibri"/>
                <a:cs typeface="Calibri"/>
              </a:rPr>
              <a:t>έ</a:t>
            </a:r>
            <a:r>
              <a:rPr dirty="0">
                <a:latin typeface="Calibri"/>
                <a:cs typeface="Calibri"/>
              </a:rPr>
              <a:t>σεις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/>
              <a:t>(</a:t>
            </a:r>
            <a:r>
              <a:rPr spc="-4" dirty="0">
                <a:latin typeface="Calibri"/>
                <a:cs typeface="Calibri"/>
              </a:rPr>
              <a:t>γενι</a:t>
            </a:r>
            <a:r>
              <a:rPr spc="-96" dirty="0">
                <a:latin typeface="Calibri"/>
                <a:cs typeface="Calibri"/>
              </a:rPr>
              <a:t>κ</a:t>
            </a:r>
            <a:r>
              <a:rPr spc="-4" dirty="0">
                <a:latin typeface="Calibri"/>
                <a:cs typeface="Calibri"/>
              </a:rPr>
              <a:t>ά</a:t>
            </a:r>
            <a:r>
              <a:rPr spc="-4" dirty="0"/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5249774" y="1153581"/>
            <a:ext cx="2462473" cy="19002"/>
          </a:xfrm>
          <a:custGeom>
            <a:avLst/>
            <a:gdLst/>
            <a:ahLst/>
            <a:cxnLst/>
            <a:rect l="l" t="t" r="r" b="b"/>
            <a:pathLst>
              <a:path w="2879725" h="20955">
                <a:moveTo>
                  <a:pt x="0" y="20574"/>
                </a:moveTo>
                <a:lnTo>
                  <a:pt x="2879598" y="20574"/>
                </a:lnTo>
                <a:lnTo>
                  <a:pt x="2879598" y="0"/>
                </a:lnTo>
                <a:lnTo>
                  <a:pt x="0" y="0"/>
                </a:lnTo>
                <a:lnTo>
                  <a:pt x="0" y="20574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45864" y="1149435"/>
            <a:ext cx="2470618" cy="23033"/>
          </a:xfrm>
          <a:custGeom>
            <a:avLst/>
            <a:gdLst/>
            <a:ahLst/>
            <a:cxnLst/>
            <a:rect l="l" t="t" r="r" b="b"/>
            <a:pathLst>
              <a:path w="2889250" h="25400">
                <a:moveTo>
                  <a:pt x="0" y="25146"/>
                </a:moveTo>
                <a:lnTo>
                  <a:pt x="2888741" y="25146"/>
                </a:lnTo>
                <a:lnTo>
                  <a:pt x="2888741" y="0"/>
                </a:lnTo>
                <a:lnTo>
                  <a:pt x="0" y="0"/>
                </a:lnTo>
                <a:lnTo>
                  <a:pt x="0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5461" y="1172237"/>
            <a:ext cx="3716786" cy="590790"/>
          </a:xfrm>
          <a:custGeom>
            <a:avLst/>
            <a:gdLst/>
            <a:ahLst/>
            <a:cxnLst/>
            <a:rect l="l" t="t" r="r" b="b"/>
            <a:pathLst>
              <a:path w="4346575" h="651510">
                <a:moveTo>
                  <a:pt x="1466850" y="400049"/>
                </a:moveTo>
                <a:lnTo>
                  <a:pt x="1466850" y="274319"/>
                </a:lnTo>
                <a:lnTo>
                  <a:pt x="0" y="651509"/>
                </a:lnTo>
                <a:lnTo>
                  <a:pt x="1466850" y="400049"/>
                </a:lnTo>
                <a:close/>
              </a:path>
              <a:path w="4346575" h="651510">
                <a:moveTo>
                  <a:pt x="4346448" y="484631"/>
                </a:moveTo>
                <a:lnTo>
                  <a:pt x="4346448" y="0"/>
                </a:lnTo>
                <a:lnTo>
                  <a:pt x="1466850" y="0"/>
                </a:lnTo>
                <a:lnTo>
                  <a:pt x="1466850" y="484631"/>
                </a:lnTo>
                <a:lnTo>
                  <a:pt x="4346448" y="484631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3533" y="1172237"/>
            <a:ext cx="3752624" cy="600579"/>
          </a:xfrm>
          <a:custGeom>
            <a:avLst/>
            <a:gdLst/>
            <a:ahLst/>
            <a:cxnLst/>
            <a:rect l="l" t="t" r="r" b="b"/>
            <a:pathLst>
              <a:path w="4388484" h="662305">
                <a:moveTo>
                  <a:pt x="38771" y="655689"/>
                </a:moveTo>
                <a:lnTo>
                  <a:pt x="36685" y="646650"/>
                </a:lnTo>
                <a:lnTo>
                  <a:pt x="0" y="656082"/>
                </a:lnTo>
                <a:lnTo>
                  <a:pt x="761" y="662178"/>
                </a:lnTo>
                <a:lnTo>
                  <a:pt x="38771" y="655689"/>
                </a:lnTo>
                <a:close/>
              </a:path>
              <a:path w="4388484" h="662305">
                <a:moveTo>
                  <a:pt x="42397" y="645181"/>
                </a:moveTo>
                <a:lnTo>
                  <a:pt x="36575" y="646176"/>
                </a:lnTo>
                <a:lnTo>
                  <a:pt x="36685" y="646650"/>
                </a:lnTo>
                <a:lnTo>
                  <a:pt x="42397" y="645181"/>
                </a:lnTo>
                <a:close/>
              </a:path>
              <a:path w="4388484" h="662305">
                <a:moveTo>
                  <a:pt x="158143" y="625411"/>
                </a:moveTo>
                <a:lnTo>
                  <a:pt x="42397" y="645181"/>
                </a:lnTo>
                <a:lnTo>
                  <a:pt x="36685" y="646650"/>
                </a:lnTo>
                <a:lnTo>
                  <a:pt x="38771" y="655689"/>
                </a:lnTo>
                <a:lnTo>
                  <a:pt x="43588" y="654866"/>
                </a:lnTo>
                <a:lnTo>
                  <a:pt x="158143" y="625411"/>
                </a:lnTo>
                <a:close/>
              </a:path>
              <a:path w="4388484" h="662305">
                <a:moveTo>
                  <a:pt x="43588" y="654866"/>
                </a:moveTo>
                <a:lnTo>
                  <a:pt x="38771" y="655689"/>
                </a:lnTo>
                <a:lnTo>
                  <a:pt x="38861" y="656082"/>
                </a:lnTo>
                <a:lnTo>
                  <a:pt x="43588" y="654866"/>
                </a:lnTo>
                <a:close/>
              </a:path>
              <a:path w="4388484" h="662305">
                <a:moveTo>
                  <a:pt x="1502663" y="269748"/>
                </a:moveTo>
                <a:lnTo>
                  <a:pt x="42397" y="645181"/>
                </a:lnTo>
                <a:lnTo>
                  <a:pt x="158143" y="625411"/>
                </a:lnTo>
                <a:lnTo>
                  <a:pt x="1499615" y="280481"/>
                </a:lnTo>
                <a:lnTo>
                  <a:pt x="1499615" y="274320"/>
                </a:lnTo>
                <a:lnTo>
                  <a:pt x="1502663" y="269748"/>
                </a:lnTo>
                <a:close/>
              </a:path>
              <a:path w="4388484" h="662305">
                <a:moveTo>
                  <a:pt x="1508759" y="480060"/>
                </a:moveTo>
                <a:lnTo>
                  <a:pt x="1508759" y="394716"/>
                </a:lnTo>
                <a:lnTo>
                  <a:pt x="158143" y="625411"/>
                </a:lnTo>
                <a:lnTo>
                  <a:pt x="43588" y="654866"/>
                </a:lnTo>
                <a:lnTo>
                  <a:pt x="1499615" y="406294"/>
                </a:lnTo>
                <a:lnTo>
                  <a:pt x="1499615" y="400050"/>
                </a:lnTo>
                <a:lnTo>
                  <a:pt x="1504949" y="405384"/>
                </a:lnTo>
                <a:lnTo>
                  <a:pt x="1504949" y="480060"/>
                </a:lnTo>
                <a:lnTo>
                  <a:pt x="1508759" y="480060"/>
                </a:lnTo>
                <a:close/>
              </a:path>
              <a:path w="4388484" h="662305">
                <a:moveTo>
                  <a:pt x="1508759" y="278130"/>
                </a:moveTo>
                <a:lnTo>
                  <a:pt x="1508759" y="0"/>
                </a:lnTo>
                <a:lnTo>
                  <a:pt x="1499615" y="0"/>
                </a:lnTo>
                <a:lnTo>
                  <a:pt x="1499616" y="270531"/>
                </a:lnTo>
                <a:lnTo>
                  <a:pt x="1502663" y="269748"/>
                </a:lnTo>
                <a:lnTo>
                  <a:pt x="1502663" y="279697"/>
                </a:lnTo>
                <a:lnTo>
                  <a:pt x="1508759" y="278130"/>
                </a:lnTo>
                <a:close/>
              </a:path>
              <a:path w="4388484" h="662305">
                <a:moveTo>
                  <a:pt x="1502663" y="279697"/>
                </a:moveTo>
                <a:lnTo>
                  <a:pt x="1502663" y="269748"/>
                </a:lnTo>
                <a:lnTo>
                  <a:pt x="1499615" y="274320"/>
                </a:lnTo>
                <a:lnTo>
                  <a:pt x="1499615" y="280481"/>
                </a:lnTo>
                <a:lnTo>
                  <a:pt x="1502663" y="279697"/>
                </a:lnTo>
                <a:close/>
              </a:path>
              <a:path w="4388484" h="662305">
                <a:moveTo>
                  <a:pt x="1504949" y="405384"/>
                </a:moveTo>
                <a:lnTo>
                  <a:pt x="1499615" y="400050"/>
                </a:lnTo>
                <a:lnTo>
                  <a:pt x="1499615" y="406294"/>
                </a:lnTo>
                <a:lnTo>
                  <a:pt x="1504949" y="405384"/>
                </a:lnTo>
                <a:close/>
              </a:path>
              <a:path w="4388484" h="662305">
                <a:moveTo>
                  <a:pt x="1504949" y="480060"/>
                </a:moveTo>
                <a:lnTo>
                  <a:pt x="1504949" y="405384"/>
                </a:lnTo>
                <a:lnTo>
                  <a:pt x="1499615" y="406294"/>
                </a:lnTo>
                <a:lnTo>
                  <a:pt x="1499615" y="489204"/>
                </a:lnTo>
                <a:lnTo>
                  <a:pt x="1504188" y="489204"/>
                </a:lnTo>
                <a:lnTo>
                  <a:pt x="1504187" y="480060"/>
                </a:lnTo>
                <a:lnTo>
                  <a:pt x="1504949" y="480060"/>
                </a:lnTo>
                <a:close/>
              </a:path>
              <a:path w="4388484" h="662305">
                <a:moveTo>
                  <a:pt x="4383785" y="480060"/>
                </a:moveTo>
                <a:lnTo>
                  <a:pt x="1504187" y="480060"/>
                </a:lnTo>
                <a:lnTo>
                  <a:pt x="1508759" y="484632"/>
                </a:lnTo>
                <a:lnTo>
                  <a:pt x="1508759" y="489204"/>
                </a:lnTo>
                <a:lnTo>
                  <a:pt x="4379213" y="489204"/>
                </a:lnTo>
                <a:lnTo>
                  <a:pt x="4379214" y="484632"/>
                </a:lnTo>
                <a:lnTo>
                  <a:pt x="4383785" y="480060"/>
                </a:lnTo>
                <a:close/>
              </a:path>
              <a:path w="4388484" h="662305">
                <a:moveTo>
                  <a:pt x="1508759" y="489204"/>
                </a:moveTo>
                <a:lnTo>
                  <a:pt x="1508759" y="484632"/>
                </a:lnTo>
                <a:lnTo>
                  <a:pt x="1504187" y="480060"/>
                </a:lnTo>
                <a:lnTo>
                  <a:pt x="1504188" y="489204"/>
                </a:lnTo>
                <a:lnTo>
                  <a:pt x="1508759" y="489204"/>
                </a:lnTo>
                <a:close/>
              </a:path>
              <a:path w="4388484" h="662305">
                <a:moveTo>
                  <a:pt x="4388358" y="489204"/>
                </a:moveTo>
                <a:lnTo>
                  <a:pt x="4388358" y="0"/>
                </a:lnTo>
                <a:lnTo>
                  <a:pt x="4379213" y="0"/>
                </a:lnTo>
                <a:lnTo>
                  <a:pt x="4379214" y="480060"/>
                </a:lnTo>
                <a:lnTo>
                  <a:pt x="4383785" y="480060"/>
                </a:lnTo>
                <a:lnTo>
                  <a:pt x="4383785" y="489204"/>
                </a:lnTo>
                <a:lnTo>
                  <a:pt x="4388358" y="489204"/>
                </a:lnTo>
                <a:close/>
              </a:path>
              <a:path w="4388484" h="662305">
                <a:moveTo>
                  <a:pt x="4383785" y="489204"/>
                </a:moveTo>
                <a:lnTo>
                  <a:pt x="4383785" y="480060"/>
                </a:lnTo>
                <a:lnTo>
                  <a:pt x="4379214" y="484632"/>
                </a:lnTo>
                <a:lnTo>
                  <a:pt x="4379213" y="489204"/>
                </a:lnTo>
                <a:lnTo>
                  <a:pt x="4383785" y="489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47538" y="1171315"/>
            <a:ext cx="14767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800" spc="-9" dirty="0">
                <a:solidFill>
                  <a:srgbClr val="FFFFFF"/>
                </a:solidFill>
                <a:latin typeface="Calibri"/>
                <a:cs typeface="Calibri"/>
              </a:rPr>
              <a:t>Έ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ξ</a:t>
            </a:r>
            <a:r>
              <a:rPr sz="2800" spc="-9" dirty="0">
                <a:solidFill>
                  <a:srgbClr val="FFFFFF"/>
                </a:solidFill>
                <a:latin typeface="Calibri"/>
                <a:cs typeface="Calibri"/>
              </a:rPr>
              <a:t>οδο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2570" y="4202555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2995" y="1358011"/>
            <a:ext cx="7763461" cy="5162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8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sz="2500" b="1" spc="-4" dirty="0">
                <a:cs typeface="Calibri"/>
              </a:rPr>
              <a:t>Απόσβ</a:t>
            </a:r>
            <a:r>
              <a:rPr sz="2500" b="1" spc="-31" dirty="0">
                <a:cs typeface="Calibri"/>
              </a:rPr>
              <a:t>ε</a:t>
            </a:r>
            <a:r>
              <a:rPr sz="2500" b="1" spc="-4" dirty="0">
                <a:cs typeface="Calibri"/>
              </a:rPr>
              <a:t>σ</a:t>
            </a:r>
            <a:r>
              <a:rPr sz="2500" b="1" dirty="0">
                <a:cs typeface="Calibri"/>
              </a:rPr>
              <a:t>η</a:t>
            </a:r>
            <a:r>
              <a:rPr sz="2500" b="1" spc="-9" dirty="0">
                <a:cs typeface="Calibri"/>
              </a:rPr>
              <a:t> </a:t>
            </a:r>
            <a:r>
              <a:rPr sz="2500" b="1" spc="-31" dirty="0">
                <a:cs typeface="Calibri"/>
              </a:rPr>
              <a:t>π</a:t>
            </a:r>
            <a:r>
              <a:rPr sz="2500" b="1" spc="-18" dirty="0">
                <a:cs typeface="Calibri"/>
              </a:rPr>
              <a:t>α</a:t>
            </a:r>
            <a:r>
              <a:rPr sz="2500" b="1" spc="-4" dirty="0">
                <a:cs typeface="Calibri"/>
              </a:rPr>
              <a:t>γίων</a:t>
            </a:r>
            <a:endParaRPr sz="2500" dirty="0">
              <a:cs typeface="Calibri"/>
            </a:endParaRPr>
          </a:p>
          <a:p>
            <a:pPr marL="662327" lvl="1" indent="-250460">
              <a:spcBef>
                <a:spcPts val="18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sz="2100" dirty="0">
                <a:cs typeface="Calibri"/>
              </a:rPr>
              <a:t>Η</a:t>
            </a:r>
            <a:r>
              <a:rPr sz="2100" spc="-4" dirty="0">
                <a:cs typeface="Calibri"/>
              </a:rPr>
              <a:t> με</a:t>
            </a:r>
            <a:r>
              <a:rPr sz="2100" dirty="0">
                <a:cs typeface="Calibri"/>
              </a:rPr>
              <a:t>ί</a:t>
            </a:r>
            <a:r>
              <a:rPr sz="2100" spc="-4" dirty="0">
                <a:cs typeface="Calibri"/>
              </a:rPr>
              <a:t>ωσ</a:t>
            </a:r>
            <a:r>
              <a:rPr sz="2100" dirty="0">
                <a:cs typeface="Calibri"/>
              </a:rPr>
              <a:t>η</a:t>
            </a:r>
            <a:r>
              <a:rPr sz="2100" spc="-4" dirty="0">
                <a:cs typeface="Calibri"/>
              </a:rPr>
              <a:t> τη</a:t>
            </a:r>
            <a:r>
              <a:rPr sz="2100" dirty="0">
                <a:cs typeface="Calibri"/>
              </a:rPr>
              <a:t>ς</a:t>
            </a:r>
            <a:r>
              <a:rPr sz="2100" spc="-4" dirty="0">
                <a:cs typeface="Calibri"/>
              </a:rPr>
              <a:t> </a:t>
            </a:r>
            <a:r>
              <a:rPr sz="2100" dirty="0">
                <a:cs typeface="Calibri"/>
              </a:rPr>
              <a:t>α</a:t>
            </a:r>
            <a:r>
              <a:rPr sz="2100" spc="-26" dirty="0">
                <a:cs typeface="Calibri"/>
              </a:rPr>
              <a:t>ξ</a:t>
            </a:r>
            <a:r>
              <a:rPr sz="2100" dirty="0">
                <a:cs typeface="Calibri"/>
              </a:rPr>
              <a:t>ί</a:t>
            </a:r>
            <a:r>
              <a:rPr sz="2100" spc="-4" dirty="0">
                <a:cs typeface="Calibri"/>
              </a:rPr>
              <a:t>α</a:t>
            </a:r>
            <a:r>
              <a:rPr sz="2100" dirty="0">
                <a:cs typeface="Calibri"/>
              </a:rPr>
              <a:t>ς</a:t>
            </a:r>
            <a:r>
              <a:rPr sz="2100" spc="-4" dirty="0">
                <a:cs typeface="Calibri"/>
              </a:rPr>
              <a:t> ε</a:t>
            </a:r>
            <a:r>
              <a:rPr sz="2100" dirty="0">
                <a:cs typeface="Calibri"/>
              </a:rPr>
              <a:t>νός</a:t>
            </a:r>
            <a:r>
              <a:rPr sz="2100" spc="-18" dirty="0">
                <a:cs typeface="Calibri"/>
              </a:rPr>
              <a:t> </a:t>
            </a:r>
            <a:r>
              <a:rPr sz="2100" spc="-22" dirty="0">
                <a:cs typeface="Calibri"/>
              </a:rPr>
              <a:t>π</a:t>
            </a:r>
            <a:r>
              <a:rPr sz="2100" spc="-9" dirty="0">
                <a:cs typeface="Calibri"/>
              </a:rPr>
              <a:t>α</a:t>
            </a:r>
            <a:r>
              <a:rPr sz="2100" dirty="0">
                <a:cs typeface="Calibri"/>
              </a:rPr>
              <a:t>γίου</a:t>
            </a:r>
            <a:r>
              <a:rPr sz="2100" spc="-9" dirty="0">
                <a:cs typeface="Calibri"/>
              </a:rPr>
              <a:t> </a:t>
            </a:r>
            <a:r>
              <a:rPr sz="2100" spc="-22" dirty="0">
                <a:cs typeface="Calibri"/>
              </a:rPr>
              <a:t>λ</a:t>
            </a:r>
            <a:r>
              <a:rPr sz="2100" dirty="0">
                <a:cs typeface="Calibri"/>
              </a:rPr>
              <a:t>όγω χρησι</a:t>
            </a:r>
            <a:r>
              <a:rPr sz="2100" spc="-18" dirty="0">
                <a:cs typeface="Calibri"/>
              </a:rPr>
              <a:t>μ</a:t>
            </a:r>
            <a:r>
              <a:rPr sz="2100" dirty="0">
                <a:cs typeface="Calibri"/>
              </a:rPr>
              <a:t>οποίησης</a:t>
            </a:r>
          </a:p>
          <a:p>
            <a:pPr marL="662327" marR="154729" lvl="1" indent="-250460"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sz="2100" dirty="0">
                <a:cs typeface="Calibri"/>
              </a:rPr>
              <a:t>Η</a:t>
            </a:r>
            <a:r>
              <a:rPr sz="2100" spc="-4" dirty="0">
                <a:cs typeface="Calibri"/>
              </a:rPr>
              <a:t> α</a:t>
            </a:r>
            <a:r>
              <a:rPr sz="2100" spc="-26" dirty="0">
                <a:cs typeface="Calibri"/>
              </a:rPr>
              <a:t>ξ</a:t>
            </a:r>
            <a:r>
              <a:rPr sz="2100" spc="-4" dirty="0">
                <a:cs typeface="Calibri"/>
              </a:rPr>
              <a:t>ί</a:t>
            </a:r>
            <a:r>
              <a:rPr sz="2100" dirty="0">
                <a:cs typeface="Calibri"/>
              </a:rPr>
              <a:t>α</a:t>
            </a:r>
            <a:r>
              <a:rPr sz="2100" spc="-4" dirty="0">
                <a:cs typeface="Calibri"/>
              </a:rPr>
              <a:t> </a:t>
            </a:r>
            <a:r>
              <a:rPr sz="2100" spc="-18" dirty="0">
                <a:cs typeface="Calibri"/>
              </a:rPr>
              <a:t>τ</a:t>
            </a:r>
            <a:r>
              <a:rPr sz="2100" spc="-4" dirty="0">
                <a:cs typeface="Calibri"/>
              </a:rPr>
              <a:t>ο</a:t>
            </a:r>
            <a:r>
              <a:rPr sz="2100" dirty="0">
                <a:cs typeface="Calibri"/>
              </a:rPr>
              <a:t>υ</a:t>
            </a:r>
            <a:r>
              <a:rPr sz="2100" spc="-13" dirty="0">
                <a:cs typeface="Calibri"/>
              </a:rPr>
              <a:t> </a:t>
            </a:r>
            <a:r>
              <a:rPr sz="2100" spc="-22" dirty="0">
                <a:cs typeface="Calibri"/>
              </a:rPr>
              <a:t>π</a:t>
            </a:r>
            <a:r>
              <a:rPr sz="2100" spc="-4" dirty="0">
                <a:cs typeface="Calibri"/>
              </a:rPr>
              <a:t>αγίο</a:t>
            </a:r>
            <a:r>
              <a:rPr sz="2100" dirty="0">
                <a:cs typeface="Calibri"/>
              </a:rPr>
              <a:t>υ</a:t>
            </a:r>
            <a:r>
              <a:rPr sz="2100" spc="-4" dirty="0">
                <a:cs typeface="Calibri"/>
              </a:rPr>
              <a:t> </a:t>
            </a:r>
            <a:r>
              <a:rPr sz="2100" spc="-70" dirty="0">
                <a:cs typeface="Calibri"/>
              </a:rPr>
              <a:t>κ</a:t>
            </a:r>
            <a:r>
              <a:rPr sz="2100" dirty="0">
                <a:cs typeface="Calibri"/>
              </a:rPr>
              <a:t>ά</a:t>
            </a:r>
            <a:r>
              <a:rPr sz="2100" spc="-4" dirty="0">
                <a:cs typeface="Calibri"/>
              </a:rPr>
              <a:t>θ</a:t>
            </a:r>
            <a:r>
              <a:rPr sz="2100" dirty="0">
                <a:cs typeface="Calibri"/>
              </a:rPr>
              <a:t>ε</a:t>
            </a:r>
            <a:r>
              <a:rPr sz="2100" spc="-1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χρόν</a:t>
            </a:r>
            <a:r>
              <a:rPr sz="2100" dirty="0">
                <a:cs typeface="Calibri"/>
              </a:rPr>
              <a:t>ο</a:t>
            </a:r>
            <a:r>
              <a:rPr sz="2100" spc="-22" dirty="0">
                <a:cs typeface="Calibri"/>
              </a:rPr>
              <a:t> </a:t>
            </a:r>
            <a:r>
              <a:rPr sz="2100" spc="-4" dirty="0">
                <a:cs typeface="Calibri"/>
              </a:rPr>
              <a:t>εμφανί</a:t>
            </a:r>
            <a:r>
              <a:rPr sz="2100" spc="-22" dirty="0">
                <a:cs typeface="Calibri"/>
              </a:rPr>
              <a:t>ζ</a:t>
            </a:r>
            <a:r>
              <a:rPr sz="2100" spc="-4" dirty="0">
                <a:cs typeface="Calibri"/>
              </a:rPr>
              <a:t>ε</a:t>
            </a:r>
            <a:r>
              <a:rPr sz="2100" spc="-13" dirty="0">
                <a:cs typeface="Calibri"/>
              </a:rPr>
              <a:t>τ</a:t>
            </a:r>
            <a:r>
              <a:rPr sz="2100" spc="-4" dirty="0">
                <a:cs typeface="Calibri"/>
              </a:rPr>
              <a:t>α</a:t>
            </a:r>
            <a:r>
              <a:rPr sz="2100" dirty="0">
                <a:cs typeface="Calibri"/>
              </a:rPr>
              <a:t>ι</a:t>
            </a:r>
            <a:r>
              <a:rPr sz="2100" spc="4" dirty="0">
                <a:cs typeface="Calibri"/>
              </a:rPr>
              <a:t> </a:t>
            </a:r>
            <a:r>
              <a:rPr sz="2100" b="1" spc="-4" dirty="0">
                <a:cs typeface="Calibri"/>
              </a:rPr>
              <a:t>μειωμέν</a:t>
            </a:r>
            <a:r>
              <a:rPr sz="2100" b="1" dirty="0">
                <a:cs typeface="Calibri"/>
              </a:rPr>
              <a:t>η </a:t>
            </a:r>
            <a:r>
              <a:rPr sz="2100" spc="22" dirty="0">
                <a:cs typeface="Calibri"/>
              </a:rPr>
              <a:t>σ</a:t>
            </a:r>
            <a:r>
              <a:rPr sz="2100" spc="-18" dirty="0">
                <a:cs typeface="Calibri"/>
              </a:rPr>
              <a:t>τ</a:t>
            </a:r>
            <a:r>
              <a:rPr sz="2100" dirty="0">
                <a:cs typeface="Calibri"/>
              </a:rPr>
              <a:t>ον Ισ</a:t>
            </a:r>
            <a:r>
              <a:rPr sz="2100" spc="-18" dirty="0">
                <a:cs typeface="Calibri"/>
              </a:rPr>
              <a:t>ολ</a:t>
            </a:r>
            <a:r>
              <a:rPr sz="2100" dirty="0">
                <a:cs typeface="Calibri"/>
              </a:rPr>
              <a:t>ογισ</a:t>
            </a:r>
            <a:r>
              <a:rPr sz="2100" spc="-18" dirty="0">
                <a:cs typeface="Calibri"/>
              </a:rPr>
              <a:t>μό</a:t>
            </a:r>
            <a:endParaRPr sz="2100" dirty="0">
              <a:cs typeface="Calibri"/>
            </a:endParaRPr>
          </a:p>
          <a:p>
            <a:pPr marL="311683" marR="4453" indent="-300552">
              <a:lnSpc>
                <a:spcPts val="2945"/>
              </a:lnSpc>
              <a:spcBef>
                <a:spcPts val="79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  <a:tab pos="1895703" algn="l"/>
              </a:tabLst>
            </a:pPr>
            <a:r>
              <a:rPr sz="2500" dirty="0">
                <a:cs typeface="Calibri"/>
              </a:rPr>
              <a:t>Η </a:t>
            </a:r>
            <a:r>
              <a:rPr sz="2500" b="1" spc="-4" dirty="0">
                <a:cs typeface="Calibri"/>
              </a:rPr>
              <a:t>ετήσι</a:t>
            </a:r>
            <a:r>
              <a:rPr sz="2500" b="1" dirty="0">
                <a:cs typeface="Calibri"/>
              </a:rPr>
              <a:t>α</a:t>
            </a:r>
            <a:r>
              <a:rPr sz="2500" b="1" spc="-4" dirty="0">
                <a:cs typeface="Calibri"/>
              </a:rPr>
              <a:t> απόσβ</a:t>
            </a:r>
            <a:r>
              <a:rPr sz="2500" b="1" spc="-31" dirty="0">
                <a:cs typeface="Calibri"/>
              </a:rPr>
              <a:t>ε</a:t>
            </a:r>
            <a:r>
              <a:rPr sz="2500" b="1" spc="-4" dirty="0">
                <a:cs typeface="Calibri"/>
              </a:rPr>
              <a:t>σ</a:t>
            </a:r>
            <a:r>
              <a:rPr sz="2500" b="1" dirty="0">
                <a:cs typeface="Calibri"/>
              </a:rPr>
              <a:t>η</a:t>
            </a:r>
            <a:r>
              <a:rPr sz="2500" b="1" spc="-18" dirty="0">
                <a:cs typeface="Calibri"/>
              </a:rPr>
              <a:t> </a:t>
            </a:r>
            <a:r>
              <a:rPr sz="2500" spc="-4" dirty="0">
                <a:cs typeface="Calibri"/>
              </a:rPr>
              <a:t>υπ</a:t>
            </a:r>
            <a:r>
              <a:rPr sz="2500" spc="-26" dirty="0">
                <a:cs typeface="Calibri"/>
              </a:rPr>
              <a:t>ο</a:t>
            </a:r>
            <a:r>
              <a:rPr sz="2500" spc="-31" dirty="0">
                <a:cs typeface="Calibri"/>
              </a:rPr>
              <a:t>λ</a:t>
            </a:r>
            <a:r>
              <a:rPr sz="2500" spc="-4" dirty="0">
                <a:cs typeface="Calibri"/>
              </a:rPr>
              <a:t>ογί</a:t>
            </a:r>
            <a:r>
              <a:rPr sz="2500" spc="-26" dirty="0">
                <a:cs typeface="Calibri"/>
              </a:rPr>
              <a:t>ζ</a:t>
            </a:r>
            <a:r>
              <a:rPr sz="2500" spc="-4" dirty="0">
                <a:cs typeface="Calibri"/>
              </a:rPr>
              <a:t>ετα</a:t>
            </a:r>
            <a:r>
              <a:rPr sz="2500" dirty="0">
                <a:cs typeface="Calibri"/>
              </a:rPr>
              <a:t>ι</a:t>
            </a:r>
            <a:r>
              <a:rPr sz="2500" spc="-4" dirty="0">
                <a:cs typeface="Calibri"/>
              </a:rPr>
              <a:t> </a:t>
            </a:r>
            <a:r>
              <a:rPr sz="2500" spc="-22" dirty="0">
                <a:cs typeface="Calibri"/>
              </a:rPr>
              <a:t>ε</a:t>
            </a:r>
            <a:r>
              <a:rPr sz="2500" spc="-4" dirty="0">
                <a:cs typeface="Calibri"/>
              </a:rPr>
              <a:t>φαρ</a:t>
            </a:r>
            <a:r>
              <a:rPr sz="2500" spc="-18" dirty="0">
                <a:cs typeface="Calibri"/>
              </a:rPr>
              <a:t>μ</a:t>
            </a:r>
            <a:r>
              <a:rPr sz="2500" spc="-4" dirty="0">
                <a:cs typeface="Calibri"/>
              </a:rPr>
              <a:t>όζο</a:t>
            </a:r>
            <a:r>
              <a:rPr sz="2500" spc="18" dirty="0">
                <a:cs typeface="Calibri"/>
              </a:rPr>
              <a:t>ν</a:t>
            </a:r>
            <a:r>
              <a:rPr sz="2500" spc="-4" dirty="0">
                <a:cs typeface="Calibri"/>
              </a:rPr>
              <a:t>τα</a:t>
            </a:r>
            <a:r>
              <a:rPr sz="2500" dirty="0">
                <a:cs typeface="Calibri"/>
              </a:rPr>
              <a:t>ς</a:t>
            </a:r>
            <a:r>
              <a:rPr sz="2500" spc="-4" dirty="0">
                <a:cs typeface="Calibri"/>
              </a:rPr>
              <a:t> </a:t>
            </a:r>
            <a:r>
              <a:rPr sz="2500" spc="22" dirty="0">
                <a:cs typeface="Calibri"/>
              </a:rPr>
              <a:t>σ</a:t>
            </a:r>
            <a:r>
              <a:rPr sz="2500" dirty="0">
                <a:cs typeface="Calibri"/>
              </a:rPr>
              <a:t>τ</a:t>
            </a:r>
            <a:r>
              <a:rPr sz="2500" spc="-53" dirty="0">
                <a:cs typeface="Calibri"/>
              </a:rPr>
              <a:t>η</a:t>
            </a:r>
            <a:r>
              <a:rPr sz="2500" dirty="0">
                <a:cs typeface="Calibri"/>
              </a:rPr>
              <a:t>ν </a:t>
            </a:r>
            <a:r>
              <a:rPr sz="2500" b="1" dirty="0">
                <a:cs typeface="Calibri"/>
              </a:rPr>
              <a:t>αποσβ</a:t>
            </a:r>
            <a:r>
              <a:rPr sz="2500" b="1" spc="-31" dirty="0">
                <a:cs typeface="Calibri"/>
              </a:rPr>
              <a:t>ε</a:t>
            </a:r>
            <a:r>
              <a:rPr sz="2500" b="1" spc="26" dirty="0">
                <a:cs typeface="Calibri"/>
              </a:rPr>
              <a:t>σ</a:t>
            </a:r>
            <a:r>
              <a:rPr sz="2500" b="1" spc="-9" dirty="0">
                <a:cs typeface="Calibri"/>
              </a:rPr>
              <a:t>τ</a:t>
            </a:r>
            <a:r>
              <a:rPr sz="2500" b="1" spc="-22" dirty="0">
                <a:cs typeface="Calibri"/>
              </a:rPr>
              <a:t>έ</a:t>
            </a:r>
            <a:r>
              <a:rPr sz="2500" b="1" dirty="0">
                <a:cs typeface="Calibri"/>
              </a:rPr>
              <a:t>α</a:t>
            </a:r>
            <a:r>
              <a:rPr sz="2500" b="1" spc="-9" dirty="0">
                <a:cs typeface="Calibri"/>
              </a:rPr>
              <a:t> </a:t>
            </a:r>
            <a:r>
              <a:rPr sz="2500" b="1" spc="-4" dirty="0">
                <a:cs typeface="Calibri"/>
              </a:rPr>
              <a:t>α</a:t>
            </a:r>
            <a:r>
              <a:rPr sz="2500" b="1" spc="-39" dirty="0">
                <a:cs typeface="Calibri"/>
              </a:rPr>
              <a:t>ξ</a:t>
            </a:r>
            <a:r>
              <a:rPr sz="2500" b="1" spc="-4" dirty="0">
                <a:cs typeface="Calibri"/>
              </a:rPr>
              <a:t>ί</a:t>
            </a:r>
            <a:r>
              <a:rPr sz="2500" b="1" dirty="0">
                <a:cs typeface="Calibri"/>
              </a:rPr>
              <a:t>α</a:t>
            </a:r>
            <a:r>
              <a:rPr sz="2500" b="1" spc="-4" dirty="0">
                <a:cs typeface="Calibri"/>
              </a:rPr>
              <a:t> </a:t>
            </a:r>
            <a:r>
              <a:rPr sz="2500" spc="-4" dirty="0">
                <a:cs typeface="Calibri"/>
              </a:rPr>
              <a:t>τω</a:t>
            </a:r>
            <a:r>
              <a:rPr sz="2500" dirty="0">
                <a:cs typeface="Calibri"/>
              </a:rPr>
              <a:t>ν</a:t>
            </a:r>
            <a:r>
              <a:rPr sz="2500" spc="-9" dirty="0">
                <a:cs typeface="Calibri"/>
              </a:rPr>
              <a:t> </a:t>
            </a:r>
            <a:r>
              <a:rPr sz="2500" spc="-31" dirty="0">
                <a:cs typeface="Calibri"/>
              </a:rPr>
              <a:t>π</a:t>
            </a:r>
            <a:r>
              <a:rPr sz="2500" spc="-4" dirty="0">
                <a:cs typeface="Calibri"/>
              </a:rPr>
              <a:t>αγίω</a:t>
            </a:r>
            <a:r>
              <a:rPr sz="2500" dirty="0">
                <a:cs typeface="Calibri"/>
              </a:rPr>
              <a:t>ν</a:t>
            </a:r>
            <a:r>
              <a:rPr sz="2500" spc="9" dirty="0">
                <a:cs typeface="Calibri"/>
              </a:rPr>
              <a:t> </a:t>
            </a:r>
            <a:r>
              <a:rPr sz="2500" dirty="0">
                <a:cs typeface="Calibri"/>
              </a:rPr>
              <a:t>έ</a:t>
            </a:r>
            <a:r>
              <a:rPr sz="2500" spc="-4" dirty="0">
                <a:cs typeface="Calibri"/>
              </a:rPr>
              <a:t>ν</a:t>
            </a:r>
            <a:r>
              <a:rPr sz="2500" dirty="0">
                <a:cs typeface="Calibri"/>
              </a:rPr>
              <a:t>α </a:t>
            </a:r>
            <a:r>
              <a:rPr sz="2500" spc="-4" dirty="0">
                <a:cs typeface="Calibri"/>
              </a:rPr>
              <a:t>συ</a:t>
            </a:r>
            <a:r>
              <a:rPr sz="2500" spc="18" dirty="0">
                <a:cs typeface="Calibri"/>
              </a:rPr>
              <a:t>ν</a:t>
            </a:r>
            <a:r>
              <a:rPr sz="2500" dirty="0">
                <a:cs typeface="Calibri"/>
              </a:rPr>
              <a:t>τ</a:t>
            </a:r>
            <a:r>
              <a:rPr sz="2500" spc="-4" dirty="0">
                <a:cs typeface="Calibri"/>
              </a:rPr>
              <a:t>ελ</a:t>
            </a:r>
            <a:r>
              <a:rPr sz="2500" spc="-31" dirty="0">
                <a:cs typeface="Calibri"/>
              </a:rPr>
              <a:t>ε</a:t>
            </a:r>
            <a:r>
              <a:rPr sz="2500" spc="22" dirty="0">
                <a:cs typeface="Calibri"/>
              </a:rPr>
              <a:t>σ</a:t>
            </a:r>
            <a:r>
              <a:rPr sz="2500" spc="-4" dirty="0">
                <a:cs typeface="Calibri"/>
              </a:rPr>
              <a:t>τή απόσβ</a:t>
            </a:r>
            <a:r>
              <a:rPr sz="2500" spc="-31" dirty="0">
                <a:cs typeface="Calibri"/>
              </a:rPr>
              <a:t>ε</a:t>
            </a:r>
            <a:r>
              <a:rPr sz="2500" spc="-4" dirty="0">
                <a:cs typeface="Calibri"/>
              </a:rPr>
              <a:t>ση</a:t>
            </a:r>
            <a:r>
              <a:rPr sz="2500" dirty="0">
                <a:cs typeface="Calibri"/>
              </a:rPr>
              <a:t>ς	</a:t>
            </a:r>
            <a:r>
              <a:rPr sz="2500" i="1" dirty="0">
                <a:cs typeface="Calibri"/>
              </a:rPr>
              <a:t>(</a:t>
            </a:r>
            <a:r>
              <a:rPr sz="2500" i="1" spc="22" dirty="0">
                <a:cs typeface="Calibri"/>
              </a:rPr>
              <a:t>σ</a:t>
            </a:r>
            <a:r>
              <a:rPr sz="2500" i="1" spc="-13" dirty="0">
                <a:cs typeface="Calibri"/>
              </a:rPr>
              <a:t>τ</a:t>
            </a:r>
            <a:r>
              <a:rPr sz="2500" i="1" dirty="0">
                <a:cs typeface="Calibri"/>
              </a:rPr>
              <a:t>αθερή ετήσια απόσβ</a:t>
            </a:r>
            <a:r>
              <a:rPr sz="2500" i="1" spc="-39" dirty="0">
                <a:cs typeface="Calibri"/>
              </a:rPr>
              <a:t>ε</a:t>
            </a:r>
            <a:r>
              <a:rPr sz="2500" i="1" spc="-4" dirty="0">
                <a:cs typeface="Calibri"/>
              </a:rPr>
              <a:t>ση</a:t>
            </a:r>
            <a:r>
              <a:rPr sz="2500" i="1" dirty="0">
                <a:cs typeface="Calibri"/>
              </a:rPr>
              <a:t>)</a:t>
            </a:r>
            <a:endParaRPr sz="2500" dirty="0">
              <a:cs typeface="Calibri"/>
            </a:endParaRPr>
          </a:p>
          <a:p>
            <a:pPr marL="662327" lvl="1" indent="-250460">
              <a:lnSpc>
                <a:spcPts val="2445"/>
              </a:lnSpc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sz="2100" b="1" spc="-4" dirty="0">
                <a:cs typeface="Calibri"/>
              </a:rPr>
              <a:t>Απο</a:t>
            </a:r>
            <a:r>
              <a:rPr sz="2100" b="1" dirty="0">
                <a:cs typeface="Calibri"/>
              </a:rPr>
              <a:t>σ</a:t>
            </a:r>
            <a:r>
              <a:rPr sz="2100" b="1" spc="-4" dirty="0">
                <a:cs typeface="Calibri"/>
              </a:rPr>
              <a:t>β</a:t>
            </a:r>
            <a:r>
              <a:rPr sz="2100" b="1" spc="-26" dirty="0">
                <a:cs typeface="Calibri"/>
              </a:rPr>
              <a:t>ε</a:t>
            </a:r>
            <a:r>
              <a:rPr sz="2100" b="1" spc="26" dirty="0">
                <a:cs typeface="Calibri"/>
              </a:rPr>
              <a:t>σ</a:t>
            </a:r>
            <a:r>
              <a:rPr sz="2100" b="1" spc="-4" dirty="0">
                <a:cs typeface="Calibri"/>
              </a:rPr>
              <a:t>τ</a:t>
            </a:r>
            <a:r>
              <a:rPr sz="2100" b="1" spc="-18" dirty="0">
                <a:cs typeface="Calibri"/>
              </a:rPr>
              <a:t>έ</a:t>
            </a:r>
            <a:r>
              <a:rPr sz="2100" b="1" dirty="0">
                <a:cs typeface="Calibri"/>
              </a:rPr>
              <a:t>α</a:t>
            </a:r>
            <a:r>
              <a:rPr sz="2100" b="1" spc="-13" dirty="0">
                <a:cs typeface="Calibri"/>
              </a:rPr>
              <a:t> </a:t>
            </a:r>
            <a:r>
              <a:rPr sz="2100" b="1" spc="-9" dirty="0">
                <a:cs typeface="Calibri"/>
              </a:rPr>
              <a:t>α</a:t>
            </a:r>
            <a:r>
              <a:rPr sz="2100" b="1" spc="-26" dirty="0">
                <a:cs typeface="Calibri"/>
              </a:rPr>
              <a:t>ξ</a:t>
            </a:r>
            <a:r>
              <a:rPr sz="2100" b="1" spc="-4" dirty="0">
                <a:cs typeface="Calibri"/>
              </a:rPr>
              <a:t>ία</a:t>
            </a:r>
            <a:endParaRPr sz="2100" dirty="0">
              <a:cs typeface="Calibri"/>
            </a:endParaRPr>
          </a:p>
          <a:p>
            <a:pPr marL="1012971" lvl="2" indent="-200368">
              <a:lnSpc>
                <a:spcPts val="2090"/>
              </a:lnSpc>
              <a:spcBef>
                <a:spcPts val="22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spc="-4" dirty="0">
                <a:cs typeface="Calibri"/>
              </a:rPr>
              <a:t>Η </a:t>
            </a:r>
            <a:r>
              <a:rPr b="1" spc="-9" dirty="0">
                <a:cs typeface="Calibri"/>
              </a:rPr>
              <a:t>α</a:t>
            </a:r>
            <a:r>
              <a:rPr b="1" spc="-31" dirty="0">
                <a:cs typeface="Calibri"/>
              </a:rPr>
              <a:t>ξ</a:t>
            </a:r>
            <a:r>
              <a:rPr b="1" spc="-9" dirty="0">
                <a:cs typeface="Calibri"/>
              </a:rPr>
              <a:t>ί</a:t>
            </a:r>
            <a:r>
              <a:rPr b="1" spc="-4" dirty="0">
                <a:cs typeface="Calibri"/>
              </a:rPr>
              <a:t>α</a:t>
            </a:r>
            <a:r>
              <a:rPr b="1" spc="18" dirty="0">
                <a:cs typeface="Calibri"/>
              </a:rPr>
              <a:t> </a:t>
            </a:r>
            <a:r>
              <a:rPr b="1" spc="-4" dirty="0">
                <a:cs typeface="Calibri"/>
              </a:rPr>
              <a:t>κ</a:t>
            </a:r>
            <a:r>
              <a:rPr b="1" spc="-9" dirty="0">
                <a:cs typeface="Calibri"/>
              </a:rPr>
              <a:t>τήση</a:t>
            </a:r>
            <a:r>
              <a:rPr b="1" spc="-4" dirty="0">
                <a:cs typeface="Calibri"/>
              </a:rPr>
              <a:t>ς</a:t>
            </a:r>
            <a:r>
              <a:rPr b="1" spc="4" dirty="0">
                <a:cs typeface="Calibri"/>
              </a:rPr>
              <a:t> </a:t>
            </a:r>
            <a:r>
              <a:rPr spc="-9" dirty="0">
                <a:cs typeface="Calibri"/>
              </a:rPr>
              <a:t>μείο</a:t>
            </a:r>
            <a:r>
              <a:rPr spc="-4" dirty="0">
                <a:cs typeface="Calibri"/>
              </a:rPr>
              <a:t>ν </a:t>
            </a:r>
            <a:r>
              <a:rPr spc="-9" dirty="0">
                <a:cs typeface="Calibri"/>
              </a:rPr>
              <a:t>τ</a:t>
            </a:r>
            <a:r>
              <a:rPr spc="-44" dirty="0">
                <a:cs typeface="Calibri"/>
              </a:rPr>
              <a:t>η</a:t>
            </a:r>
            <a:r>
              <a:rPr spc="-4" dirty="0">
                <a:cs typeface="Calibri"/>
              </a:rPr>
              <a:t>ν</a:t>
            </a:r>
            <a:r>
              <a:rPr spc="4" dirty="0">
                <a:cs typeface="Calibri"/>
              </a:rPr>
              <a:t> </a:t>
            </a:r>
            <a:r>
              <a:rPr b="1" spc="-4" dirty="0">
                <a:cs typeface="Calibri"/>
              </a:rPr>
              <a:t>υπ</a:t>
            </a:r>
            <a:r>
              <a:rPr b="1" spc="-22" dirty="0">
                <a:cs typeface="Calibri"/>
              </a:rPr>
              <a:t>ο</a:t>
            </a:r>
            <a:r>
              <a:rPr b="1" spc="-4" dirty="0">
                <a:cs typeface="Calibri"/>
              </a:rPr>
              <a:t>λειμ</a:t>
            </a:r>
            <a:r>
              <a:rPr b="1" spc="-13" dirty="0">
                <a:cs typeface="Calibri"/>
              </a:rPr>
              <a:t>μ</a:t>
            </a:r>
            <a:r>
              <a:rPr b="1" spc="-4" dirty="0">
                <a:cs typeface="Calibri"/>
              </a:rPr>
              <a:t>ατική</a:t>
            </a:r>
            <a:r>
              <a:rPr b="1" spc="18" dirty="0">
                <a:cs typeface="Calibri"/>
              </a:rPr>
              <a:t> </a:t>
            </a:r>
            <a:r>
              <a:rPr b="1" spc="-4" dirty="0">
                <a:cs typeface="Calibri"/>
              </a:rPr>
              <a:t>α</a:t>
            </a:r>
            <a:r>
              <a:rPr b="1" spc="-31" dirty="0">
                <a:cs typeface="Calibri"/>
              </a:rPr>
              <a:t>ξ</a:t>
            </a:r>
            <a:r>
              <a:rPr b="1" spc="-9" dirty="0">
                <a:cs typeface="Calibri"/>
              </a:rPr>
              <a:t>ί</a:t>
            </a:r>
            <a:r>
              <a:rPr b="1" spc="-4" dirty="0">
                <a:cs typeface="Calibri"/>
              </a:rPr>
              <a:t>α</a:t>
            </a:r>
            <a:endParaRPr dirty="0">
              <a:cs typeface="Calibri"/>
            </a:endParaRPr>
          </a:p>
          <a:p>
            <a:pPr marL="662327" lvl="1" indent="-250460">
              <a:lnSpc>
                <a:spcPts val="2511"/>
              </a:lnSpc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sz="2100" b="1" spc="-4" dirty="0">
                <a:cs typeface="Calibri"/>
              </a:rPr>
              <a:t>Α</a:t>
            </a:r>
            <a:r>
              <a:rPr sz="2100" b="1" spc="-31" dirty="0">
                <a:cs typeface="Calibri"/>
              </a:rPr>
              <a:t>ξ</a:t>
            </a:r>
            <a:r>
              <a:rPr sz="2100" b="1" spc="-4" dirty="0">
                <a:cs typeface="Calibri"/>
              </a:rPr>
              <a:t>ί</a:t>
            </a:r>
            <a:r>
              <a:rPr sz="2100" b="1" dirty="0">
                <a:cs typeface="Calibri"/>
              </a:rPr>
              <a:t>α</a:t>
            </a:r>
            <a:r>
              <a:rPr sz="2100" b="1" spc="-4" dirty="0">
                <a:cs typeface="Calibri"/>
              </a:rPr>
              <a:t> κτήση</a:t>
            </a:r>
            <a:r>
              <a:rPr sz="2100" b="1" dirty="0">
                <a:cs typeface="Calibri"/>
              </a:rPr>
              <a:t>ς</a:t>
            </a:r>
            <a:r>
              <a:rPr sz="2100" b="1" spc="-26" dirty="0">
                <a:cs typeface="Calibri"/>
              </a:rPr>
              <a:t> </a:t>
            </a:r>
            <a:r>
              <a:rPr sz="2100" b="1" spc="-22" dirty="0">
                <a:cs typeface="Calibri"/>
              </a:rPr>
              <a:t>π</a:t>
            </a:r>
            <a:r>
              <a:rPr sz="2100" b="1" spc="-13" dirty="0">
                <a:cs typeface="Calibri"/>
              </a:rPr>
              <a:t>α</a:t>
            </a:r>
            <a:r>
              <a:rPr sz="2100" b="1" spc="-4" dirty="0">
                <a:cs typeface="Calibri"/>
              </a:rPr>
              <a:t>γίων</a:t>
            </a:r>
            <a:endParaRPr sz="2100" dirty="0">
              <a:cs typeface="Calibri"/>
            </a:endParaRPr>
          </a:p>
          <a:p>
            <a:pPr marL="1012971" lvl="2" indent="-200368">
              <a:lnSpc>
                <a:spcPts val="2090"/>
              </a:lnSpc>
              <a:spcBef>
                <a:spcPts val="22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spc="-57" dirty="0">
                <a:cs typeface="Calibri"/>
              </a:rPr>
              <a:t>Κ</a:t>
            </a:r>
            <a:r>
              <a:rPr spc="-4" dirty="0">
                <a:cs typeface="Calibri"/>
              </a:rPr>
              <a:t>ό</a:t>
            </a:r>
            <a:r>
              <a:rPr spc="4" dirty="0">
                <a:cs typeface="Calibri"/>
              </a:rPr>
              <a:t>σ</a:t>
            </a:r>
            <a:r>
              <a:rPr spc="-22" dirty="0">
                <a:cs typeface="Calibri"/>
              </a:rPr>
              <a:t>τ</a:t>
            </a:r>
            <a:r>
              <a:rPr spc="-4" dirty="0">
                <a:cs typeface="Calibri"/>
              </a:rPr>
              <a:t>ος</a:t>
            </a:r>
            <a:r>
              <a:rPr spc="-13" dirty="0">
                <a:cs typeface="Calibri"/>
              </a:rPr>
              <a:t> </a:t>
            </a:r>
            <a:r>
              <a:rPr spc="-9" dirty="0">
                <a:cs typeface="Calibri"/>
              </a:rPr>
              <a:t>αγορά</a:t>
            </a:r>
            <a:r>
              <a:rPr spc="-4" dirty="0">
                <a:cs typeface="Calibri"/>
              </a:rPr>
              <a:t>ς</a:t>
            </a:r>
            <a:r>
              <a:rPr spc="-9" dirty="0">
                <a:cs typeface="Calibri"/>
              </a:rPr>
              <a:t> </a:t>
            </a:r>
            <a:r>
              <a:rPr spc="-4" dirty="0">
                <a:cs typeface="Calibri"/>
              </a:rPr>
              <a:t>ή </a:t>
            </a:r>
            <a:r>
              <a:rPr spc="-22" dirty="0">
                <a:cs typeface="Calibri"/>
              </a:rPr>
              <a:t>ι</a:t>
            </a:r>
            <a:r>
              <a:rPr spc="-9" dirty="0">
                <a:cs typeface="Calibri"/>
              </a:rPr>
              <a:t>δι</a:t>
            </a:r>
            <a:r>
              <a:rPr spc="-4" dirty="0">
                <a:cs typeface="Calibri"/>
              </a:rPr>
              <a:t>ο</a:t>
            </a:r>
            <a:r>
              <a:rPr spc="-22" dirty="0">
                <a:cs typeface="Calibri"/>
              </a:rPr>
              <a:t>π</a:t>
            </a:r>
            <a:r>
              <a:rPr spc="-4" dirty="0">
                <a:cs typeface="Calibri"/>
              </a:rPr>
              <a:t>α</a:t>
            </a:r>
            <a:r>
              <a:rPr spc="-9" dirty="0">
                <a:cs typeface="Calibri"/>
              </a:rPr>
              <a:t>ρ</a:t>
            </a:r>
            <a:r>
              <a:rPr spc="-13" dirty="0">
                <a:cs typeface="Calibri"/>
              </a:rPr>
              <a:t>α</a:t>
            </a:r>
            <a:r>
              <a:rPr spc="-9" dirty="0">
                <a:cs typeface="Calibri"/>
              </a:rPr>
              <a:t>γ</a:t>
            </a:r>
            <a:r>
              <a:rPr spc="-13" dirty="0">
                <a:cs typeface="Calibri"/>
              </a:rPr>
              <a:t>ω</a:t>
            </a:r>
            <a:r>
              <a:rPr spc="-4" dirty="0">
                <a:cs typeface="Calibri"/>
              </a:rPr>
              <a:t>γής</a:t>
            </a:r>
            <a:endParaRPr dirty="0">
              <a:cs typeface="Calibri"/>
            </a:endParaRPr>
          </a:p>
          <a:p>
            <a:pPr marL="662327" lvl="1" indent="-250460">
              <a:lnSpc>
                <a:spcPts val="2511"/>
              </a:lnSpc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sz="2100" b="1" spc="-4" dirty="0">
                <a:cs typeface="Calibri"/>
              </a:rPr>
              <a:t>Υπ</a:t>
            </a:r>
            <a:r>
              <a:rPr sz="2100" b="1" spc="-18" dirty="0">
                <a:cs typeface="Calibri"/>
              </a:rPr>
              <a:t>ο</a:t>
            </a:r>
            <a:r>
              <a:rPr sz="2100" b="1" dirty="0">
                <a:cs typeface="Calibri"/>
              </a:rPr>
              <a:t>λ</a:t>
            </a:r>
            <a:r>
              <a:rPr sz="2100" b="1" spc="-4" dirty="0">
                <a:cs typeface="Calibri"/>
              </a:rPr>
              <a:t>ειμ</a:t>
            </a:r>
            <a:r>
              <a:rPr sz="2100" b="1" spc="-13" dirty="0">
                <a:cs typeface="Calibri"/>
              </a:rPr>
              <a:t>μ</a:t>
            </a:r>
            <a:r>
              <a:rPr sz="2100" b="1" spc="-4" dirty="0">
                <a:cs typeface="Calibri"/>
              </a:rPr>
              <a:t>ατικ</a:t>
            </a:r>
            <a:r>
              <a:rPr sz="2100" b="1" dirty="0">
                <a:cs typeface="Calibri"/>
              </a:rPr>
              <a:t>ή</a:t>
            </a:r>
            <a:r>
              <a:rPr sz="2100" b="1" spc="-26" dirty="0">
                <a:cs typeface="Calibri"/>
              </a:rPr>
              <a:t> </a:t>
            </a:r>
            <a:r>
              <a:rPr sz="2100" b="1" spc="-4" dirty="0">
                <a:cs typeface="Calibri"/>
              </a:rPr>
              <a:t>α</a:t>
            </a:r>
            <a:r>
              <a:rPr sz="2100" b="1" spc="-31" dirty="0">
                <a:cs typeface="Calibri"/>
              </a:rPr>
              <a:t>ξ</a:t>
            </a:r>
            <a:r>
              <a:rPr sz="2100" b="1" spc="-4" dirty="0">
                <a:cs typeface="Calibri"/>
              </a:rPr>
              <a:t>ί</a:t>
            </a:r>
            <a:r>
              <a:rPr sz="2100" b="1" dirty="0">
                <a:cs typeface="Calibri"/>
              </a:rPr>
              <a:t>α</a:t>
            </a:r>
            <a:r>
              <a:rPr sz="2100" b="1" spc="-9" dirty="0">
                <a:cs typeface="Calibri"/>
              </a:rPr>
              <a:t> </a:t>
            </a:r>
            <a:r>
              <a:rPr sz="2100" b="1" dirty="0">
                <a:cs typeface="Calibri"/>
              </a:rPr>
              <a:t>(</a:t>
            </a:r>
            <a:r>
              <a:rPr sz="2100" b="1" spc="-31" dirty="0">
                <a:cs typeface="Calibri"/>
              </a:rPr>
              <a:t>r</a:t>
            </a:r>
            <a:r>
              <a:rPr sz="2100" b="1" spc="-9" dirty="0">
                <a:cs typeface="Calibri"/>
              </a:rPr>
              <a:t>esidua</a:t>
            </a:r>
            <a:r>
              <a:rPr sz="2100" b="1" spc="-4" dirty="0">
                <a:cs typeface="Calibri"/>
              </a:rPr>
              <a:t>l</a:t>
            </a:r>
            <a:r>
              <a:rPr sz="2100" b="1" spc="4" dirty="0">
                <a:cs typeface="Calibri"/>
              </a:rPr>
              <a:t> </a:t>
            </a:r>
            <a:r>
              <a:rPr sz="2100" b="1" spc="-39" dirty="0">
                <a:cs typeface="Calibri"/>
              </a:rPr>
              <a:t>v</a:t>
            </a:r>
            <a:r>
              <a:rPr sz="2100" b="1" spc="-9" dirty="0">
                <a:cs typeface="Calibri"/>
              </a:rPr>
              <a:t>al</a:t>
            </a:r>
            <a:r>
              <a:rPr sz="2100" b="1" spc="-4" dirty="0">
                <a:cs typeface="Calibri"/>
              </a:rPr>
              <a:t>ue)</a:t>
            </a:r>
            <a:endParaRPr sz="2100" dirty="0">
              <a:cs typeface="Calibri"/>
            </a:endParaRPr>
          </a:p>
          <a:p>
            <a:pPr marL="1012971" lvl="2" indent="-200368">
              <a:lnSpc>
                <a:spcPts val="2090"/>
              </a:lnSpc>
              <a:spcBef>
                <a:spcPts val="22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spc="-4" dirty="0">
                <a:cs typeface="Calibri"/>
              </a:rPr>
              <a:t>Η </a:t>
            </a:r>
            <a:r>
              <a:rPr spc="-9" dirty="0">
                <a:cs typeface="Calibri"/>
              </a:rPr>
              <a:t>α</a:t>
            </a:r>
            <a:r>
              <a:rPr spc="-31" dirty="0">
                <a:cs typeface="Calibri"/>
              </a:rPr>
              <a:t>ξ</a:t>
            </a:r>
            <a:r>
              <a:rPr spc="-9" dirty="0">
                <a:cs typeface="Calibri"/>
              </a:rPr>
              <a:t>ί</a:t>
            </a:r>
            <a:r>
              <a:rPr spc="-4" dirty="0">
                <a:cs typeface="Calibri"/>
              </a:rPr>
              <a:t>α</a:t>
            </a:r>
            <a:r>
              <a:rPr spc="13" dirty="0">
                <a:cs typeface="Calibri"/>
              </a:rPr>
              <a:t> </a:t>
            </a:r>
            <a:r>
              <a:rPr spc="-22" dirty="0">
                <a:cs typeface="Calibri"/>
              </a:rPr>
              <a:t>τ</a:t>
            </a:r>
            <a:r>
              <a:rPr spc="-9" dirty="0">
                <a:cs typeface="Calibri"/>
              </a:rPr>
              <a:t>ο</a:t>
            </a:r>
            <a:r>
              <a:rPr spc="-4" dirty="0">
                <a:cs typeface="Calibri"/>
              </a:rPr>
              <a:t>υ </a:t>
            </a:r>
            <a:r>
              <a:rPr spc="-22" dirty="0">
                <a:cs typeface="Calibri"/>
              </a:rPr>
              <a:t>π</a:t>
            </a:r>
            <a:r>
              <a:rPr spc="-9" dirty="0">
                <a:cs typeface="Calibri"/>
              </a:rPr>
              <a:t>αγίο</a:t>
            </a:r>
            <a:r>
              <a:rPr spc="-4" dirty="0">
                <a:cs typeface="Calibri"/>
              </a:rPr>
              <a:t>υ </a:t>
            </a:r>
            <a:r>
              <a:rPr spc="4" dirty="0">
                <a:cs typeface="Calibri"/>
              </a:rPr>
              <a:t>σ</a:t>
            </a:r>
            <a:r>
              <a:rPr spc="-22" dirty="0">
                <a:cs typeface="Calibri"/>
              </a:rPr>
              <a:t>τ</a:t>
            </a:r>
            <a:r>
              <a:rPr spc="-4" dirty="0">
                <a:cs typeface="Calibri"/>
              </a:rPr>
              <a:t>ο </a:t>
            </a:r>
            <a:r>
              <a:rPr spc="-9" dirty="0">
                <a:cs typeface="Calibri"/>
              </a:rPr>
              <a:t>τέ</a:t>
            </a:r>
            <a:r>
              <a:rPr spc="-22" dirty="0">
                <a:cs typeface="Calibri"/>
              </a:rPr>
              <a:t>λ</a:t>
            </a:r>
            <a:r>
              <a:rPr spc="-4" dirty="0">
                <a:cs typeface="Calibri"/>
              </a:rPr>
              <a:t>ος </a:t>
            </a:r>
            <a:r>
              <a:rPr spc="-22" dirty="0">
                <a:cs typeface="Calibri"/>
              </a:rPr>
              <a:t>τ</a:t>
            </a:r>
            <a:r>
              <a:rPr spc="-4" dirty="0">
                <a:cs typeface="Calibri"/>
              </a:rPr>
              <a:t>ου </a:t>
            </a:r>
            <a:r>
              <a:rPr spc="-9" dirty="0">
                <a:cs typeface="Calibri"/>
              </a:rPr>
              <a:t>ωφέ</a:t>
            </a:r>
            <a:r>
              <a:rPr spc="-22" dirty="0">
                <a:cs typeface="Calibri"/>
              </a:rPr>
              <a:t>λ</a:t>
            </a:r>
            <a:r>
              <a:rPr spc="-9" dirty="0">
                <a:cs typeface="Calibri"/>
              </a:rPr>
              <a:t>ι</a:t>
            </a:r>
            <a:r>
              <a:rPr spc="-18" dirty="0">
                <a:cs typeface="Calibri"/>
              </a:rPr>
              <a:t>μ</a:t>
            </a:r>
            <a:r>
              <a:rPr spc="-9" dirty="0">
                <a:cs typeface="Calibri"/>
              </a:rPr>
              <a:t>ο</a:t>
            </a:r>
            <a:r>
              <a:rPr spc="-4" dirty="0">
                <a:cs typeface="Calibri"/>
              </a:rPr>
              <a:t>υ </a:t>
            </a:r>
            <a:r>
              <a:rPr spc="-9" dirty="0">
                <a:cs typeface="Calibri"/>
              </a:rPr>
              <a:t>βίο</a:t>
            </a:r>
            <a:r>
              <a:rPr spc="-4" dirty="0">
                <a:cs typeface="Calibri"/>
              </a:rPr>
              <a:t>υ </a:t>
            </a:r>
            <a:r>
              <a:rPr spc="-22" dirty="0">
                <a:cs typeface="Calibri"/>
              </a:rPr>
              <a:t>τ</a:t>
            </a:r>
            <a:r>
              <a:rPr spc="-4" dirty="0">
                <a:cs typeface="Calibri"/>
              </a:rPr>
              <a:t>ου</a:t>
            </a:r>
            <a:endParaRPr dirty="0">
              <a:cs typeface="Calibri"/>
            </a:endParaRPr>
          </a:p>
          <a:p>
            <a:pPr marL="662327" lvl="1" indent="-250460">
              <a:lnSpc>
                <a:spcPts val="2511"/>
              </a:lnSpc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sz="2100" b="1" dirty="0" err="1">
                <a:cs typeface="Calibri"/>
              </a:rPr>
              <a:t>Συ</a:t>
            </a:r>
            <a:r>
              <a:rPr sz="2100" b="1" spc="13" dirty="0" err="1">
                <a:cs typeface="Calibri"/>
              </a:rPr>
              <a:t>ν</a:t>
            </a:r>
            <a:r>
              <a:rPr sz="2100" b="1" spc="-4" dirty="0" err="1">
                <a:cs typeface="Calibri"/>
              </a:rPr>
              <a:t>τ</a:t>
            </a:r>
            <a:r>
              <a:rPr sz="2100" b="1" dirty="0" err="1">
                <a:cs typeface="Calibri"/>
              </a:rPr>
              <a:t>ελ</a:t>
            </a:r>
            <a:r>
              <a:rPr sz="2100" b="1" spc="-26" dirty="0" err="1">
                <a:cs typeface="Calibri"/>
              </a:rPr>
              <a:t>ε</a:t>
            </a:r>
            <a:r>
              <a:rPr sz="2100" b="1" spc="26" dirty="0" err="1">
                <a:cs typeface="Calibri"/>
              </a:rPr>
              <a:t>σ</a:t>
            </a:r>
            <a:r>
              <a:rPr sz="2100" b="1" dirty="0" err="1">
                <a:cs typeface="Calibri"/>
              </a:rPr>
              <a:t>τής</a:t>
            </a:r>
            <a:r>
              <a:rPr sz="2100" b="1" spc="-31" dirty="0">
                <a:cs typeface="Calibri"/>
              </a:rPr>
              <a:t> </a:t>
            </a:r>
            <a:r>
              <a:rPr sz="2100" b="1" dirty="0" smtClean="0">
                <a:cs typeface="Calibri"/>
              </a:rPr>
              <a:t>απ</a:t>
            </a:r>
            <a:r>
              <a:rPr sz="2100" b="1" dirty="0" err="1" smtClean="0">
                <a:cs typeface="Calibri"/>
              </a:rPr>
              <a:t>όσ</a:t>
            </a:r>
            <a:r>
              <a:rPr sz="2100" b="1" dirty="0" smtClean="0">
                <a:cs typeface="Calibri"/>
              </a:rPr>
              <a:t>β</a:t>
            </a:r>
            <a:r>
              <a:rPr sz="2100" b="1" spc="-26" dirty="0" smtClean="0">
                <a:cs typeface="Calibri"/>
              </a:rPr>
              <a:t>ε</a:t>
            </a:r>
            <a:r>
              <a:rPr sz="2100" b="1" dirty="0" smtClean="0">
                <a:cs typeface="Calibri"/>
              </a:rPr>
              <a:t>σης</a:t>
            </a:r>
            <a:endParaRPr lang="en-US" sz="2100" b="1" dirty="0" smtClean="0">
              <a:cs typeface="Calibri"/>
            </a:endParaRPr>
          </a:p>
          <a:p>
            <a:pPr marL="411867" lvl="1">
              <a:lnSpc>
                <a:spcPts val="2511"/>
              </a:lnSpc>
              <a:buClr>
                <a:schemeClr val="tx1"/>
              </a:buClr>
              <a:tabLst>
                <a:tab pos="662327" algn="l"/>
              </a:tabLst>
            </a:pPr>
            <a:r>
              <a:rPr lang="el-GR" sz="2100" spc="-4" dirty="0">
                <a:cs typeface="Calibri"/>
              </a:rPr>
              <a:t>• 100% / ωφέλιμος </a:t>
            </a:r>
            <a:r>
              <a:rPr lang="el-GR" sz="2100" spc="-4" dirty="0" smtClean="0">
                <a:cs typeface="Calibri"/>
              </a:rPr>
              <a:t>βίος σε έτη</a:t>
            </a:r>
            <a:endParaRPr lang="el-GR" sz="2100" spc="-4" dirty="0">
              <a:cs typeface="Calibri"/>
            </a:endParaRPr>
          </a:p>
          <a:p>
            <a:pPr marL="662327" lvl="1" indent="-250460">
              <a:lnSpc>
                <a:spcPts val="2511"/>
              </a:lnSpc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απόσβ</a:t>
            </a:r>
            <a:r>
              <a:rPr spc="-35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σης</a:t>
            </a:r>
          </a:p>
        </p:txBody>
      </p:sp>
      <p:sp>
        <p:nvSpPr>
          <p:cNvPr id="21" name="Θέση περιεχομένου 2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Έστω αξία κτήσης παγίου = €1.000.000</a:t>
            </a:r>
          </a:p>
          <a:p>
            <a:r>
              <a:rPr lang="el-GR" sz="2000" dirty="0"/>
              <a:t>Υπολειμματική αξία = Μηδέν</a:t>
            </a:r>
          </a:p>
          <a:p>
            <a:r>
              <a:rPr lang="el-GR" sz="2000" dirty="0"/>
              <a:t>Ωφέλιμος βίος = 5 έτη</a:t>
            </a:r>
          </a:p>
          <a:p>
            <a:r>
              <a:rPr lang="el-GR" sz="2000" dirty="0"/>
              <a:t>Συντελεστής απόσβεσης 20% (100% / 5)</a:t>
            </a:r>
          </a:p>
          <a:p>
            <a:r>
              <a:rPr lang="el-GR" sz="2000" dirty="0" smtClean="0"/>
              <a:t>Ετήσια </a:t>
            </a:r>
            <a:r>
              <a:rPr lang="el-GR" sz="2000" dirty="0"/>
              <a:t>απόσβεση = 1.000.000 Χ 20% = € 200.000</a:t>
            </a:r>
          </a:p>
          <a:p>
            <a:r>
              <a:rPr lang="el-GR" sz="2000" dirty="0" err="1" smtClean="0"/>
              <a:t>Αναπόσβεστη</a:t>
            </a:r>
            <a:r>
              <a:rPr lang="el-GR" sz="2000" dirty="0" smtClean="0"/>
              <a:t> </a:t>
            </a:r>
            <a:r>
              <a:rPr lang="el-GR" sz="2000" dirty="0"/>
              <a:t>αξία έτος 1 = 1.000.000 ‐ 200.000 </a:t>
            </a:r>
            <a:r>
              <a:rPr lang="el-GR" sz="2000" dirty="0" smtClean="0"/>
              <a:t>=€</a:t>
            </a:r>
            <a:r>
              <a:rPr lang="el-GR" sz="2000" dirty="0"/>
              <a:t>800.000</a:t>
            </a:r>
          </a:p>
          <a:p>
            <a:r>
              <a:rPr lang="el-GR" sz="2000" dirty="0" err="1"/>
              <a:t>Αναπόσβεστη</a:t>
            </a:r>
            <a:r>
              <a:rPr lang="el-GR" sz="2000" dirty="0"/>
              <a:t> αξία έτος 3 = </a:t>
            </a:r>
            <a:r>
              <a:rPr lang="el-GR" sz="2000" dirty="0" smtClean="0"/>
              <a:t>1.000.000- </a:t>
            </a:r>
            <a:r>
              <a:rPr lang="el-GR" sz="2000" dirty="0"/>
              <a:t>(200.000+200.000+200.000</a:t>
            </a:r>
            <a:r>
              <a:rPr lang="el-GR" sz="2000" dirty="0" smtClean="0"/>
              <a:t>) = € 400.000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22" name="Επεξήγηση με παραλληλόγραμμο 21"/>
          <p:cNvSpPr/>
          <p:nvPr/>
        </p:nvSpPr>
        <p:spPr>
          <a:xfrm>
            <a:off x="2267744" y="5373216"/>
            <a:ext cx="3440953" cy="1135525"/>
          </a:xfrm>
          <a:prstGeom prst="wedgeRectCallout">
            <a:avLst>
              <a:gd name="adj1" fmla="val 31864"/>
              <a:gd name="adj2" fmla="val -10366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Συσσωρευμένες αποσβέσεις</a:t>
            </a:r>
          </a:p>
        </p:txBody>
      </p:sp>
    </p:spTree>
    <p:extLst>
      <p:ext uri="{BB962C8B-B14F-4D97-AF65-F5344CB8AC3E}">
        <p14:creationId xmlns:p14="http://schemas.microsoft.com/office/powerpoint/2010/main" val="228199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Αναπροσαρ</a:t>
            </a:r>
            <a:r>
              <a:rPr spc="-22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ογή</a:t>
            </a:r>
            <a:r>
              <a:rPr spc="1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39" dirty="0">
                <a:latin typeface="Calibri"/>
                <a:cs typeface="Calibri"/>
              </a:rPr>
              <a:t>ξ</a:t>
            </a:r>
            <a:r>
              <a:rPr dirty="0">
                <a:latin typeface="Calibri"/>
                <a:cs typeface="Calibri"/>
              </a:rPr>
              <a:t>ίας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Στα οικόπεδα και τα κτήρια κάθε 4 χρόνια γίνεται αναπροσαρμογή της αξίας τους βάσει φορολογικών συντελεστών</a:t>
            </a:r>
          </a:p>
          <a:p>
            <a:r>
              <a:rPr lang="el-GR" dirty="0"/>
              <a:t>Η αναπροσαρμογή επηρεάζει τόσο την αξία κτήσης όσο και τις αποσβέσεις (όπου υπάρχουν)</a:t>
            </a:r>
          </a:p>
          <a:p>
            <a:r>
              <a:rPr lang="el-GR" dirty="0"/>
              <a:t>Δημιουργείται αποθεματικό (Διαφορά αναπροσαρμογής αξίας παγίων στοιχείων) στα Ίδια </a:t>
            </a:r>
            <a:r>
              <a:rPr lang="el-GR" dirty="0" smtClean="0"/>
              <a:t>κεφάλαια</a:t>
            </a:r>
            <a:endParaRPr lang="el-GR" dirty="0"/>
          </a:p>
        </p:txBody>
      </p:sp>
      <p:sp>
        <p:nvSpPr>
          <p:cNvPr id="7" name="object 7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35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6016" y="1577972"/>
            <a:ext cx="720240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83" marR="445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sz="2800" spc="-4" dirty="0">
                <a:latin typeface="Calibri"/>
                <a:cs typeface="Calibri"/>
              </a:rPr>
              <a:t>Ο </a:t>
            </a:r>
            <a:r>
              <a:rPr sz="2800" spc="-9" dirty="0">
                <a:latin typeface="Calibri"/>
                <a:cs typeface="Calibri"/>
              </a:rPr>
              <a:t>σ</a:t>
            </a:r>
            <a:r>
              <a:rPr sz="2800" spc="-4" dirty="0">
                <a:latin typeface="Calibri"/>
                <a:cs typeface="Calibri"/>
              </a:rPr>
              <a:t>υ</a:t>
            </a:r>
            <a:r>
              <a:rPr sz="2800" spc="4" dirty="0">
                <a:latin typeface="Calibri"/>
                <a:cs typeface="Calibri"/>
              </a:rPr>
              <a:t>ν</a:t>
            </a:r>
            <a:r>
              <a:rPr sz="2800" spc="-4" dirty="0">
                <a:latin typeface="Calibri"/>
                <a:cs typeface="Calibri"/>
              </a:rPr>
              <a:t>τελ</a:t>
            </a:r>
            <a:r>
              <a:rPr sz="2800" spc="-44" dirty="0">
                <a:latin typeface="Calibri"/>
                <a:cs typeface="Calibri"/>
              </a:rPr>
              <a:t>ε</a:t>
            </a:r>
            <a:r>
              <a:rPr sz="2800" spc="22" dirty="0">
                <a:latin typeface="Calibri"/>
                <a:cs typeface="Calibri"/>
              </a:rPr>
              <a:t>σ</a:t>
            </a:r>
            <a:r>
              <a:rPr sz="2800" spc="-4" dirty="0">
                <a:latin typeface="Calibri"/>
                <a:cs typeface="Calibri"/>
              </a:rPr>
              <a:t>τής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αναπροσαρ</a:t>
            </a:r>
            <a:r>
              <a:rPr sz="2800" spc="-26" dirty="0">
                <a:latin typeface="Calibri"/>
                <a:cs typeface="Calibri"/>
              </a:rPr>
              <a:t>μ</a:t>
            </a:r>
            <a:r>
              <a:rPr sz="2800" spc="-9" dirty="0">
                <a:latin typeface="Calibri"/>
                <a:cs typeface="Calibri"/>
              </a:rPr>
              <a:t>ο</a:t>
            </a:r>
            <a:r>
              <a:rPr sz="2800" spc="-4" dirty="0">
                <a:latin typeface="Calibri"/>
                <a:cs typeface="Calibri"/>
              </a:rPr>
              <a:t>γής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για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α οι</a:t>
            </a:r>
            <a:r>
              <a:rPr sz="2800" spc="-96" dirty="0">
                <a:latin typeface="Calibri"/>
                <a:cs typeface="Calibri"/>
              </a:rPr>
              <a:t>κ</a:t>
            </a:r>
            <a:r>
              <a:rPr sz="2800" spc="-9" dirty="0">
                <a:latin typeface="Calibri"/>
                <a:cs typeface="Calibri"/>
              </a:rPr>
              <a:t>ό</a:t>
            </a:r>
            <a:r>
              <a:rPr sz="2800" spc="-4" dirty="0">
                <a:latin typeface="Calibri"/>
                <a:cs typeface="Calibri"/>
              </a:rPr>
              <a:t>π</a:t>
            </a:r>
            <a:r>
              <a:rPr sz="2800" spc="-48" dirty="0">
                <a:latin typeface="Calibri"/>
                <a:cs typeface="Calibri"/>
              </a:rPr>
              <a:t>ε</a:t>
            </a:r>
            <a:r>
              <a:rPr sz="2800" spc="-4" dirty="0">
                <a:latin typeface="Calibri"/>
                <a:cs typeface="Calibri"/>
              </a:rPr>
              <a:t>δα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ε</a:t>
            </a:r>
            <a:r>
              <a:rPr sz="2800" spc="-48" dirty="0">
                <a:latin typeface="Calibri"/>
                <a:cs typeface="Calibri"/>
              </a:rPr>
              <a:t>ί</a:t>
            </a:r>
            <a:r>
              <a:rPr sz="2800" spc="-9" dirty="0">
                <a:latin typeface="Calibri"/>
                <a:cs typeface="Calibri"/>
              </a:rPr>
              <a:t>ν</a:t>
            </a:r>
            <a:r>
              <a:rPr sz="2800" spc="-4" dirty="0">
                <a:latin typeface="Calibri"/>
                <a:cs typeface="Calibri"/>
              </a:rPr>
              <a:t>αι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30</a:t>
            </a:r>
            <a:r>
              <a:rPr sz="2800" spc="-4" dirty="0">
                <a:latin typeface="Calibri"/>
                <a:cs typeface="Calibri"/>
              </a:rPr>
              <a:t>%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96" dirty="0">
                <a:latin typeface="Calibri"/>
                <a:cs typeface="Calibri"/>
              </a:rPr>
              <a:t>κ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ι </a:t>
            </a:r>
            <a:r>
              <a:rPr sz="2800" spc="-9" dirty="0">
                <a:latin typeface="Calibri"/>
                <a:cs typeface="Calibri"/>
              </a:rPr>
              <a:t>γι</a:t>
            </a:r>
            <a:r>
              <a:rPr sz="2800" spc="-4" dirty="0">
                <a:latin typeface="Calibri"/>
                <a:cs typeface="Calibri"/>
              </a:rPr>
              <a:t>α 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α </a:t>
            </a:r>
            <a:r>
              <a:rPr sz="2800" spc="-9" dirty="0">
                <a:latin typeface="Calibri"/>
                <a:cs typeface="Calibri"/>
              </a:rPr>
              <a:t>κτίρι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25%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75656" y="4899575"/>
            <a:ext cx="381063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cs typeface="Arial"/>
              </a:rPr>
              <a:t>Σύνο</a:t>
            </a:r>
            <a:r>
              <a:rPr sz="1600" b="1" spc="-22" dirty="0">
                <a:solidFill>
                  <a:srgbClr val="0000FF"/>
                </a:solidFill>
                <a:cs typeface="Arial"/>
              </a:rPr>
              <a:t>λ</a:t>
            </a:r>
            <a:r>
              <a:rPr sz="1600" b="1" dirty="0">
                <a:solidFill>
                  <a:srgbClr val="0000FF"/>
                </a:solidFill>
                <a:cs typeface="Arial"/>
              </a:rPr>
              <a:t>ο</a:t>
            </a:r>
            <a:r>
              <a:rPr sz="1600" b="1" spc="-9" dirty="0">
                <a:solidFill>
                  <a:srgbClr val="0000FF"/>
                </a:solidFill>
                <a:cs typeface="Arial"/>
              </a:rPr>
              <a:t> </a:t>
            </a:r>
            <a:r>
              <a:rPr sz="1600" b="1" spc="-4" dirty="0">
                <a:solidFill>
                  <a:srgbClr val="0000FF"/>
                </a:solidFill>
                <a:cs typeface="Arial"/>
              </a:rPr>
              <a:t>Ενεργητι</a:t>
            </a:r>
            <a:r>
              <a:rPr sz="1600" b="1" spc="-57" dirty="0">
                <a:solidFill>
                  <a:srgbClr val="0000FF"/>
                </a:solidFill>
                <a:cs typeface="Arial"/>
              </a:rPr>
              <a:t>κ</a:t>
            </a:r>
            <a:r>
              <a:rPr sz="1600" b="1" spc="-4" dirty="0">
                <a:solidFill>
                  <a:srgbClr val="0000FF"/>
                </a:solidFill>
                <a:cs typeface="Arial"/>
              </a:rPr>
              <a:t>ο</a:t>
            </a:r>
            <a:r>
              <a:rPr sz="1600" b="1" dirty="0">
                <a:solidFill>
                  <a:srgbClr val="0000FF"/>
                </a:solidFill>
                <a:cs typeface="Arial"/>
              </a:rPr>
              <a:t>ύ</a:t>
            </a:r>
            <a:endParaRPr sz="1600" dirty="0"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4090" y="4899575"/>
            <a:ext cx="101415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cs typeface="Arial"/>
              </a:rPr>
              <a:t>5.700</a:t>
            </a:r>
            <a:endParaRPr sz="1600" dirty="0"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0108" y="4869160"/>
            <a:ext cx="34243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Σύνο</a:t>
            </a:r>
            <a:r>
              <a:rPr sz="1600" b="1" spc="-22" dirty="0">
                <a:solidFill>
                  <a:srgbClr val="0000FF"/>
                </a:solidFill>
                <a:latin typeface="Arial"/>
                <a:cs typeface="Arial"/>
              </a:rPr>
              <a:t>λ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1600" b="1" spc="-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4" dirty="0">
                <a:solidFill>
                  <a:srgbClr val="0000FF"/>
                </a:solidFill>
                <a:latin typeface="Arial"/>
                <a:cs typeface="Arial"/>
              </a:rPr>
              <a:t>Παθητι</a:t>
            </a:r>
            <a:r>
              <a:rPr sz="1600" b="1" spc="-57" dirty="0">
                <a:solidFill>
                  <a:srgbClr val="0000FF"/>
                </a:solidFill>
                <a:latin typeface="Arial"/>
                <a:cs typeface="Arial"/>
              </a:rPr>
              <a:t>κ</a:t>
            </a:r>
            <a:r>
              <a:rPr sz="1600" b="1" spc="-4" dirty="0">
                <a:solidFill>
                  <a:srgbClr val="0000FF"/>
                </a:solidFill>
                <a:latin typeface="Arial"/>
                <a:cs typeface="Arial"/>
              </a:rPr>
              <a:t>ο</a:t>
            </a: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ύ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8056" y="4869160"/>
            <a:ext cx="101631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5.700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335832"/>
              </p:ext>
            </p:extLst>
          </p:nvPr>
        </p:nvGraphicFramePr>
        <p:xfrm>
          <a:off x="1414484" y="3212976"/>
          <a:ext cx="6315267" cy="1749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349"/>
                <a:gridCol w="1300214"/>
                <a:gridCol w="2207903"/>
                <a:gridCol w="871801"/>
              </a:tblGrid>
              <a:tr h="441796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Οι</a:t>
                      </a:r>
                      <a:r>
                        <a:rPr sz="2200" spc="-3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κ</a:t>
                      </a:r>
                      <a:r>
                        <a:rPr sz="2200" spc="-4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ό</a:t>
                      </a:r>
                      <a:r>
                        <a:rPr sz="2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πεδο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10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2.000</a:t>
                      </a:r>
                      <a:endParaRPr sz="2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ΜΚ</a:t>
                      </a:r>
                      <a:endParaRPr sz="2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5.000</a:t>
                      </a:r>
                      <a:endParaRPr sz="2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1671">
                <a:tc>
                  <a:txBody>
                    <a:bodyPr/>
                    <a:lstStyle/>
                    <a:p>
                      <a:pPr marL="22225">
                        <a:lnSpc>
                          <a:spcPts val="2600"/>
                        </a:lnSpc>
                      </a:pPr>
                      <a:r>
                        <a:rPr sz="2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Κτίριο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6860" algn="r">
                        <a:lnSpc>
                          <a:spcPts val="2600"/>
                        </a:lnSpc>
                      </a:pPr>
                      <a:r>
                        <a:rPr sz="2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1.000</a:t>
                      </a:r>
                      <a:endParaRPr sz="2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2730"/>
                        </a:lnSpc>
                      </a:pPr>
                      <a:r>
                        <a:rPr sz="2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Προμηθευτές</a:t>
                      </a:r>
                      <a:endParaRPr sz="2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2730"/>
                        </a:lnSpc>
                      </a:pPr>
                      <a:r>
                        <a:rPr sz="2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700</a:t>
                      </a:r>
                      <a:endParaRPr sz="2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1672">
                <a:tc>
                  <a:txBody>
                    <a:bodyPr/>
                    <a:lstStyle/>
                    <a:p>
                      <a:pPr marL="47625">
                        <a:lnSpc>
                          <a:spcPts val="2600"/>
                        </a:lnSpc>
                      </a:pPr>
                      <a:r>
                        <a:rPr sz="2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Α</a:t>
                      </a:r>
                      <a:r>
                        <a:rPr sz="2200" spc="-4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π</a:t>
                      </a:r>
                      <a:r>
                        <a:rPr sz="2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ο</a:t>
                      </a:r>
                      <a:r>
                        <a:rPr sz="2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σ</a:t>
                      </a:r>
                      <a:r>
                        <a:rPr sz="2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βέ</a:t>
                      </a:r>
                      <a:r>
                        <a:rPr sz="22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σεις</a:t>
                      </a:r>
                      <a:endParaRPr sz="2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3530" algn="r">
                        <a:lnSpc>
                          <a:spcPts val="2600"/>
                        </a:lnSpc>
                      </a:pPr>
                      <a:r>
                        <a:rPr sz="2200" u="heavy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200" u="heavy" spc="-1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200" u="heavy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300</a:t>
                      </a:r>
                      <a:endParaRPr sz="2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29571">
                <a:tc>
                  <a:txBody>
                    <a:bodyPr/>
                    <a:lstStyle/>
                    <a:p>
                      <a:endParaRPr sz="2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7495" algn="r">
                        <a:lnSpc>
                          <a:spcPts val="2665"/>
                        </a:lnSpc>
                      </a:pPr>
                      <a:r>
                        <a:rPr sz="22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700</a:t>
                      </a:r>
                      <a:endParaRPr sz="2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25" name="Ευθεία γραμμή σύνδεσης 24"/>
          <p:cNvCxnSpPr/>
          <p:nvPr/>
        </p:nvCxnSpPr>
        <p:spPr>
          <a:xfrm>
            <a:off x="1403648" y="4737611"/>
            <a:ext cx="6480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1403648" y="3140968"/>
            <a:ext cx="6480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>
            <a:off x="4638745" y="3140968"/>
            <a:ext cx="0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15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6016" y="1564845"/>
            <a:ext cx="732110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83" marR="445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sz="2800" spc="-4" dirty="0">
                <a:latin typeface="Calibri"/>
                <a:cs typeface="Calibri"/>
              </a:rPr>
              <a:t>Ο </a:t>
            </a:r>
            <a:r>
              <a:rPr sz="2800" spc="-9" dirty="0">
                <a:latin typeface="Calibri"/>
                <a:cs typeface="Calibri"/>
              </a:rPr>
              <a:t>σ</a:t>
            </a:r>
            <a:r>
              <a:rPr sz="2800" spc="-4" dirty="0">
                <a:latin typeface="Calibri"/>
                <a:cs typeface="Calibri"/>
              </a:rPr>
              <a:t>υ</a:t>
            </a:r>
            <a:r>
              <a:rPr sz="2800" spc="4" dirty="0">
                <a:latin typeface="Calibri"/>
                <a:cs typeface="Calibri"/>
              </a:rPr>
              <a:t>ν</a:t>
            </a:r>
            <a:r>
              <a:rPr sz="2800" spc="-4" dirty="0">
                <a:latin typeface="Calibri"/>
                <a:cs typeface="Calibri"/>
              </a:rPr>
              <a:t>τελ</a:t>
            </a:r>
            <a:r>
              <a:rPr sz="2800" spc="-44" dirty="0">
                <a:latin typeface="Calibri"/>
                <a:cs typeface="Calibri"/>
              </a:rPr>
              <a:t>ε</a:t>
            </a:r>
            <a:r>
              <a:rPr sz="2800" spc="22" dirty="0">
                <a:latin typeface="Calibri"/>
                <a:cs typeface="Calibri"/>
              </a:rPr>
              <a:t>σ</a:t>
            </a:r>
            <a:r>
              <a:rPr sz="2800" spc="-4" dirty="0">
                <a:latin typeface="Calibri"/>
                <a:cs typeface="Calibri"/>
              </a:rPr>
              <a:t>τής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αναπροσαρ</a:t>
            </a:r>
            <a:r>
              <a:rPr sz="2800" spc="-26" dirty="0">
                <a:latin typeface="Calibri"/>
                <a:cs typeface="Calibri"/>
              </a:rPr>
              <a:t>μ</a:t>
            </a:r>
            <a:r>
              <a:rPr sz="2800" spc="-9" dirty="0">
                <a:latin typeface="Calibri"/>
                <a:cs typeface="Calibri"/>
              </a:rPr>
              <a:t>ο</a:t>
            </a:r>
            <a:r>
              <a:rPr sz="2800" spc="-4" dirty="0">
                <a:latin typeface="Calibri"/>
                <a:cs typeface="Calibri"/>
              </a:rPr>
              <a:t>γής</a:t>
            </a:r>
            <a:r>
              <a:rPr sz="2800" spc="22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για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spc="-26" dirty="0" smtClean="0">
                <a:latin typeface="Calibri"/>
                <a:cs typeface="Calibri"/>
              </a:rPr>
              <a:t>τ</a:t>
            </a:r>
            <a:r>
              <a:rPr sz="2800" spc="-4" dirty="0" smtClean="0">
                <a:latin typeface="Calibri"/>
                <a:cs typeface="Calibri"/>
              </a:rPr>
              <a:t>α</a:t>
            </a:r>
            <a:r>
              <a:rPr lang="en-US" sz="2800" spc="-4" dirty="0" smtClean="0">
                <a:latin typeface="Calibri"/>
                <a:cs typeface="Calibri"/>
              </a:rPr>
              <a:t> </a:t>
            </a:r>
            <a:r>
              <a:rPr sz="2800" spc="-4" dirty="0" smtClean="0">
                <a:latin typeface="Calibri"/>
                <a:cs typeface="Calibri"/>
              </a:rPr>
              <a:t>οι</a:t>
            </a:r>
            <a:r>
              <a:rPr sz="2800" spc="-96" dirty="0" smtClean="0">
                <a:latin typeface="Calibri"/>
                <a:cs typeface="Calibri"/>
              </a:rPr>
              <a:t>κ</a:t>
            </a:r>
            <a:r>
              <a:rPr sz="2800" spc="-9" dirty="0" smtClean="0">
                <a:latin typeface="Calibri"/>
                <a:cs typeface="Calibri"/>
              </a:rPr>
              <a:t>ό</a:t>
            </a:r>
            <a:r>
              <a:rPr sz="2800" spc="-4" dirty="0" smtClean="0">
                <a:latin typeface="Calibri"/>
                <a:cs typeface="Calibri"/>
              </a:rPr>
              <a:t>π</a:t>
            </a:r>
            <a:r>
              <a:rPr sz="2800" spc="-48" dirty="0" smtClean="0">
                <a:latin typeface="Calibri"/>
                <a:cs typeface="Calibri"/>
              </a:rPr>
              <a:t>ε</a:t>
            </a:r>
            <a:r>
              <a:rPr sz="2800" spc="-4" dirty="0" smtClean="0">
                <a:latin typeface="Calibri"/>
                <a:cs typeface="Calibri"/>
              </a:rPr>
              <a:t>δα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ε</a:t>
            </a:r>
            <a:r>
              <a:rPr sz="2800" spc="-48" dirty="0">
                <a:latin typeface="Calibri"/>
                <a:cs typeface="Calibri"/>
              </a:rPr>
              <a:t>ί</a:t>
            </a:r>
            <a:r>
              <a:rPr sz="2800" spc="-9" dirty="0">
                <a:latin typeface="Calibri"/>
                <a:cs typeface="Calibri"/>
              </a:rPr>
              <a:t>ν</a:t>
            </a:r>
            <a:r>
              <a:rPr sz="2800" spc="-4" dirty="0">
                <a:latin typeface="Calibri"/>
                <a:cs typeface="Calibri"/>
              </a:rPr>
              <a:t>αι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30</a:t>
            </a:r>
            <a:r>
              <a:rPr sz="2800" spc="-4" dirty="0">
                <a:latin typeface="Calibri"/>
                <a:cs typeface="Calibri"/>
              </a:rPr>
              <a:t>%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96" dirty="0">
                <a:latin typeface="Calibri"/>
                <a:cs typeface="Calibri"/>
              </a:rPr>
              <a:t>κ</a:t>
            </a:r>
            <a:r>
              <a:rPr sz="2800" spc="-9" dirty="0">
                <a:latin typeface="Calibri"/>
                <a:cs typeface="Calibri"/>
              </a:rPr>
              <a:t>α</a:t>
            </a:r>
            <a:r>
              <a:rPr sz="2800" spc="-4" dirty="0">
                <a:latin typeface="Calibri"/>
                <a:cs typeface="Calibri"/>
              </a:rPr>
              <a:t>ι </a:t>
            </a:r>
            <a:r>
              <a:rPr sz="2800" spc="-9" dirty="0">
                <a:latin typeface="Calibri"/>
                <a:cs typeface="Calibri"/>
              </a:rPr>
              <a:t>γι</a:t>
            </a:r>
            <a:r>
              <a:rPr sz="2800" spc="-4" dirty="0">
                <a:latin typeface="Calibri"/>
                <a:cs typeface="Calibri"/>
              </a:rPr>
              <a:t>α </a:t>
            </a:r>
            <a:r>
              <a:rPr sz="2800" spc="-26" dirty="0">
                <a:latin typeface="Calibri"/>
                <a:cs typeface="Calibri"/>
              </a:rPr>
              <a:t>τ</a:t>
            </a:r>
            <a:r>
              <a:rPr sz="2800" spc="-4" dirty="0">
                <a:latin typeface="Calibri"/>
                <a:cs typeface="Calibri"/>
              </a:rPr>
              <a:t>α </a:t>
            </a:r>
            <a:r>
              <a:rPr sz="2800" spc="-9" dirty="0">
                <a:latin typeface="Calibri"/>
                <a:cs typeface="Calibri"/>
              </a:rPr>
              <a:t>κτίρι</a:t>
            </a:r>
            <a:r>
              <a:rPr sz="2800" spc="-4" dirty="0">
                <a:latin typeface="Calibri"/>
                <a:cs typeface="Calibri"/>
              </a:rPr>
              <a:t>α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25%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47664" y="3284984"/>
            <a:ext cx="5761139" cy="82173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7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483" y="3445238"/>
            <a:ext cx="12943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cs typeface="Arial"/>
              </a:rPr>
              <a:t>Οι</a:t>
            </a:r>
            <a:r>
              <a:rPr spc="-26" dirty="0">
                <a:cs typeface="Arial"/>
              </a:rPr>
              <a:t>κ</a:t>
            </a:r>
            <a:r>
              <a:rPr spc="-35" dirty="0">
                <a:cs typeface="Arial"/>
              </a:rPr>
              <a:t>ό</a:t>
            </a:r>
            <a:r>
              <a:rPr dirty="0">
                <a:cs typeface="Arial"/>
              </a:rPr>
              <a:t>πεδο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12113" y="3776909"/>
            <a:ext cx="80665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cs typeface="Arial"/>
              </a:rPr>
              <a:t>Κτίριο</a:t>
            </a:r>
          </a:p>
        </p:txBody>
      </p:sp>
      <p:sp>
        <p:nvSpPr>
          <p:cNvPr id="12" name="object 12"/>
          <p:cNvSpPr/>
          <p:nvPr/>
        </p:nvSpPr>
        <p:spPr>
          <a:xfrm>
            <a:off x="4304906" y="3284984"/>
            <a:ext cx="60621" cy="1032274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2114" y="4108581"/>
            <a:ext cx="15978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cs typeface="Arial"/>
              </a:rPr>
              <a:t>Α</a:t>
            </a:r>
            <a:r>
              <a:rPr spc="-35" dirty="0">
                <a:cs typeface="Arial"/>
              </a:rPr>
              <a:t>π</a:t>
            </a:r>
            <a:r>
              <a:rPr spc="-4" dirty="0">
                <a:cs typeface="Arial"/>
              </a:rPr>
              <a:t>ο</a:t>
            </a:r>
            <a:r>
              <a:rPr dirty="0">
                <a:cs typeface="Arial"/>
              </a:rPr>
              <a:t>σ</a:t>
            </a:r>
            <a:r>
              <a:rPr spc="-4" dirty="0">
                <a:cs typeface="Arial"/>
              </a:rPr>
              <a:t>βέ</a:t>
            </a:r>
            <a:r>
              <a:rPr dirty="0">
                <a:cs typeface="Arial"/>
              </a:rPr>
              <a:t>σεις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15859" y="3445238"/>
            <a:ext cx="78007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122" algn="ctr"/>
            <a:r>
              <a:rPr spc="-4" dirty="0">
                <a:cs typeface="Arial"/>
              </a:rPr>
              <a:t>2.600</a:t>
            </a:r>
            <a:endParaRPr>
              <a:cs typeface="Arial"/>
            </a:endParaRPr>
          </a:p>
          <a:p>
            <a:pPr marL="23933"/>
            <a:r>
              <a:rPr spc="-4" dirty="0">
                <a:cs typeface="Arial"/>
              </a:rPr>
              <a:t>1.250</a:t>
            </a:r>
            <a:endParaRPr>
              <a:cs typeface="Arial"/>
            </a:endParaRPr>
          </a:p>
          <a:p>
            <a:pPr marL="40630" algn="ctr"/>
            <a:r>
              <a:rPr u="heavy" spc="-4" dirty="0">
                <a:cs typeface="Arial"/>
              </a:rPr>
              <a:t> </a:t>
            </a:r>
            <a:r>
              <a:rPr u="heavy" spc="-9" dirty="0">
                <a:cs typeface="Arial"/>
              </a:rPr>
              <a:t> </a:t>
            </a:r>
            <a:r>
              <a:rPr u="heavy" spc="-4" dirty="0">
                <a:cs typeface="Arial"/>
              </a:rPr>
              <a:t>375</a:t>
            </a:r>
            <a:endParaRPr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4724" y="4440252"/>
            <a:ext cx="5186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>
                <a:cs typeface="Arial"/>
              </a:rPr>
              <a:t>875</a:t>
            </a:r>
            <a:endParaRPr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294" y="3459749"/>
            <a:ext cx="4447185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tabLst>
                <a:tab pos="1761010" algn="l"/>
              </a:tabLst>
            </a:pPr>
            <a:r>
              <a:rPr spc="-4" dirty="0">
                <a:cs typeface="Arial"/>
              </a:rPr>
              <a:t>ΜΚ </a:t>
            </a:r>
            <a:r>
              <a:rPr dirty="0">
                <a:cs typeface="Arial"/>
              </a:rPr>
              <a:t>	</a:t>
            </a:r>
            <a:r>
              <a:rPr spc="-4" dirty="0" smtClean="0">
                <a:cs typeface="Arial"/>
              </a:rPr>
              <a:t>5.000</a:t>
            </a:r>
            <a:endParaRPr lang="en-US" dirty="0" smtClean="0">
              <a:cs typeface="Arial"/>
            </a:endParaRPr>
          </a:p>
          <a:p>
            <a:pPr marL="11132">
              <a:spcBef>
                <a:spcPts val="13"/>
              </a:spcBef>
            </a:pPr>
            <a:r>
              <a:rPr dirty="0" err="1" smtClean="0">
                <a:cs typeface="Arial"/>
              </a:rPr>
              <a:t>Δι</a:t>
            </a:r>
            <a:r>
              <a:rPr dirty="0" smtClean="0">
                <a:cs typeface="Arial"/>
              </a:rPr>
              <a:t>αφορές</a:t>
            </a:r>
            <a:r>
              <a:rPr spc="-26" dirty="0" smtClean="0">
                <a:cs typeface="Arial"/>
              </a:rPr>
              <a:t> </a:t>
            </a:r>
            <a:r>
              <a:rPr dirty="0" smtClean="0">
                <a:cs typeface="Arial"/>
              </a:rPr>
              <a:t>αναπροσαρμογής</a:t>
            </a:r>
            <a:endParaRPr lang="en-US" spc="-4" dirty="0" smtClean="0">
              <a:cs typeface="Arial"/>
            </a:endParaRPr>
          </a:p>
          <a:p>
            <a:pPr marL="11132">
              <a:lnSpc>
                <a:spcPts val="1884"/>
              </a:lnSpc>
              <a:tabLst>
                <a:tab pos="2023716" algn="l"/>
              </a:tabLst>
            </a:pPr>
            <a:r>
              <a:rPr spc="-4" dirty="0" smtClean="0">
                <a:cs typeface="Arial"/>
              </a:rPr>
              <a:t>Πα</a:t>
            </a:r>
            <a:r>
              <a:rPr spc="-4" dirty="0" err="1" smtClean="0">
                <a:cs typeface="Arial"/>
              </a:rPr>
              <a:t>γίω</a:t>
            </a:r>
            <a:r>
              <a:rPr dirty="0" err="1" smtClean="0">
                <a:cs typeface="Arial"/>
              </a:rPr>
              <a:t>ν</a:t>
            </a:r>
            <a:r>
              <a:rPr spc="-13" dirty="0" smtClean="0">
                <a:cs typeface="Arial"/>
              </a:rPr>
              <a:t> </a:t>
            </a:r>
            <a:r>
              <a:rPr dirty="0">
                <a:cs typeface="Arial"/>
              </a:rPr>
              <a:t>σ</a:t>
            </a:r>
            <a:r>
              <a:rPr spc="-22" dirty="0">
                <a:cs typeface="Arial"/>
              </a:rPr>
              <a:t>τ</a:t>
            </a:r>
            <a:r>
              <a:rPr dirty="0">
                <a:cs typeface="Arial"/>
              </a:rPr>
              <a:t>οιχείων	</a:t>
            </a:r>
            <a:r>
              <a:rPr b="1" dirty="0">
                <a:cs typeface="Arial"/>
              </a:rPr>
              <a:t>775</a:t>
            </a:r>
            <a:r>
              <a:rPr b="1" spc="-9" dirty="0">
                <a:cs typeface="Arial"/>
              </a:rPr>
              <a:t> </a:t>
            </a:r>
            <a:r>
              <a:rPr b="1" dirty="0">
                <a:cs typeface="Arial"/>
              </a:rPr>
              <a:t>(600+250-75)</a:t>
            </a:r>
            <a:endParaRPr dirty="0">
              <a:cs typeface="Arial"/>
            </a:endParaRPr>
          </a:p>
          <a:p>
            <a:pPr marL="11132">
              <a:lnSpc>
                <a:spcPts val="2516"/>
              </a:lnSpc>
              <a:tabLst>
                <a:tab pos="1945795" algn="l"/>
              </a:tabLst>
            </a:pPr>
            <a:r>
              <a:rPr dirty="0">
                <a:cs typeface="Arial"/>
              </a:rPr>
              <a:t>Προμηθευτές</a:t>
            </a:r>
            <a:r>
              <a:rPr spc="-4" dirty="0">
                <a:cs typeface="Arial"/>
              </a:rPr>
              <a:t> 	700</a:t>
            </a:r>
            <a:endParaRPr dirty="0"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04906" y="4062339"/>
            <a:ext cx="60621" cy="1032274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 flipV="1">
            <a:off x="1547665" y="4797152"/>
            <a:ext cx="5991586" cy="45719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1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75656" y="4982979"/>
            <a:ext cx="40806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cs typeface="Arial"/>
              </a:rPr>
              <a:t>Σύνο</a:t>
            </a:r>
            <a:r>
              <a:rPr sz="1600" b="1" spc="-22" dirty="0">
                <a:solidFill>
                  <a:srgbClr val="0000FF"/>
                </a:solidFill>
                <a:cs typeface="Arial"/>
              </a:rPr>
              <a:t>λ</a:t>
            </a:r>
            <a:r>
              <a:rPr sz="1600" b="1" dirty="0">
                <a:solidFill>
                  <a:srgbClr val="0000FF"/>
                </a:solidFill>
                <a:cs typeface="Arial"/>
              </a:rPr>
              <a:t>ο</a:t>
            </a:r>
            <a:r>
              <a:rPr sz="1600" b="1" spc="-9" dirty="0">
                <a:solidFill>
                  <a:srgbClr val="0000FF"/>
                </a:solidFill>
                <a:cs typeface="Arial"/>
              </a:rPr>
              <a:t> </a:t>
            </a:r>
            <a:r>
              <a:rPr sz="1600" b="1" spc="-4" dirty="0">
                <a:solidFill>
                  <a:srgbClr val="0000FF"/>
                </a:solidFill>
                <a:cs typeface="Arial"/>
              </a:rPr>
              <a:t>Ενεργητι</a:t>
            </a:r>
            <a:r>
              <a:rPr sz="1600" b="1" spc="-57" dirty="0">
                <a:solidFill>
                  <a:srgbClr val="0000FF"/>
                </a:solidFill>
                <a:cs typeface="Arial"/>
              </a:rPr>
              <a:t>κ</a:t>
            </a:r>
            <a:r>
              <a:rPr sz="1600" b="1" spc="-4" dirty="0">
                <a:solidFill>
                  <a:srgbClr val="0000FF"/>
                </a:solidFill>
                <a:cs typeface="Arial"/>
              </a:rPr>
              <a:t>ο</a:t>
            </a:r>
            <a:r>
              <a:rPr sz="1600" b="1" dirty="0">
                <a:solidFill>
                  <a:srgbClr val="0000FF"/>
                </a:solidFill>
                <a:cs typeface="Arial"/>
              </a:rPr>
              <a:t>ύ</a:t>
            </a:r>
            <a:endParaRPr sz="1600" dirty="0"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07904" y="5008095"/>
            <a:ext cx="10860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solidFill>
                  <a:srgbClr val="0000FF"/>
                </a:solidFill>
                <a:cs typeface="Arial"/>
              </a:rPr>
              <a:t>6.475</a:t>
            </a:r>
            <a:endParaRPr sz="1600" dirty="0"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3458" y="4982979"/>
            <a:ext cx="366701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cs typeface="Arial"/>
              </a:rPr>
              <a:t>Σύνο</a:t>
            </a:r>
            <a:r>
              <a:rPr sz="1600" b="1" spc="-22" dirty="0">
                <a:solidFill>
                  <a:srgbClr val="0000FF"/>
                </a:solidFill>
                <a:cs typeface="Arial"/>
              </a:rPr>
              <a:t>λ</a:t>
            </a:r>
            <a:r>
              <a:rPr sz="1600" b="1" dirty="0">
                <a:solidFill>
                  <a:srgbClr val="0000FF"/>
                </a:solidFill>
                <a:cs typeface="Arial"/>
              </a:rPr>
              <a:t>ο</a:t>
            </a:r>
            <a:r>
              <a:rPr sz="1600" b="1" spc="-9" dirty="0">
                <a:solidFill>
                  <a:srgbClr val="0000FF"/>
                </a:solidFill>
                <a:cs typeface="Arial"/>
              </a:rPr>
              <a:t> </a:t>
            </a:r>
            <a:r>
              <a:rPr sz="1600" b="1" spc="-4" dirty="0">
                <a:solidFill>
                  <a:srgbClr val="0000FF"/>
                </a:solidFill>
                <a:cs typeface="Arial"/>
              </a:rPr>
              <a:t>Παθητι</a:t>
            </a:r>
            <a:r>
              <a:rPr sz="1600" b="1" spc="-57" dirty="0">
                <a:solidFill>
                  <a:srgbClr val="0000FF"/>
                </a:solidFill>
                <a:cs typeface="Arial"/>
              </a:rPr>
              <a:t>κ</a:t>
            </a:r>
            <a:r>
              <a:rPr sz="1600" b="1" spc="-4" dirty="0">
                <a:solidFill>
                  <a:srgbClr val="0000FF"/>
                </a:solidFill>
                <a:cs typeface="Arial"/>
              </a:rPr>
              <a:t>ο</a:t>
            </a:r>
            <a:r>
              <a:rPr sz="1600" b="1" dirty="0">
                <a:solidFill>
                  <a:srgbClr val="0000FF"/>
                </a:solidFill>
                <a:cs typeface="Arial"/>
              </a:rPr>
              <a:t>ύ</a:t>
            </a:r>
            <a:endParaRPr sz="1600" dirty="0"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64643" y="5008095"/>
            <a:ext cx="10883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dirty="0">
                <a:solidFill>
                  <a:srgbClr val="0000FF"/>
                </a:solidFill>
                <a:cs typeface="Arial"/>
              </a:rPr>
              <a:t>6.475</a:t>
            </a:r>
            <a:endParaRPr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867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Επενδύσεις</a:t>
            </a:r>
            <a:r>
              <a:rPr spc="-22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‐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Συμμε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ο</a:t>
            </a:r>
            <a:r>
              <a:rPr spc="-31" dirty="0">
                <a:latin typeface="Calibri"/>
                <a:cs typeface="Calibri"/>
              </a:rPr>
              <a:t>χ</a:t>
            </a:r>
            <a:r>
              <a:rPr dirty="0">
                <a:latin typeface="Calibri"/>
                <a:cs typeface="Calibri"/>
              </a:rPr>
              <a:t>ές</a:t>
            </a:r>
          </a:p>
        </p:txBody>
      </p:sp>
      <p:sp>
        <p:nvSpPr>
          <p:cNvPr id="23" name="Θέση περιεχομένου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Επενδύσεις</a:t>
            </a:r>
            <a:r>
              <a:rPr lang="en-US" dirty="0" smtClean="0"/>
              <a:t>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επιχείρησης</a:t>
            </a:r>
            <a:r>
              <a:rPr lang="en-US" dirty="0" smtClean="0"/>
              <a:t> </a:t>
            </a:r>
            <a:r>
              <a:rPr lang="el-GR" dirty="0" smtClean="0"/>
              <a:t>σε άλλες</a:t>
            </a:r>
            <a:r>
              <a:rPr lang="en-US" dirty="0" smtClean="0"/>
              <a:t> </a:t>
            </a:r>
            <a:r>
              <a:rPr lang="el-GR" dirty="0"/>
              <a:t>επιχειρήσεις</a:t>
            </a:r>
          </a:p>
          <a:p>
            <a:pPr marL="400050" lvl="1" indent="0">
              <a:buNone/>
            </a:pPr>
            <a:r>
              <a:rPr lang="el-GR" dirty="0"/>
              <a:t>– Έχουν μακροπρόθεσμο </a:t>
            </a:r>
            <a:r>
              <a:rPr lang="el-GR" dirty="0" smtClean="0"/>
              <a:t>χαρακτήρα</a:t>
            </a:r>
            <a:endParaRPr lang="en-US" dirty="0" smtClean="0"/>
          </a:p>
          <a:p>
            <a:pPr marL="400050" lvl="1" indent="0">
              <a:buNone/>
            </a:pPr>
            <a:r>
              <a:rPr lang="el-GR" dirty="0" smtClean="0"/>
              <a:t>– Αναφέρονται</a:t>
            </a:r>
            <a:r>
              <a:rPr lang="en-US" dirty="0" smtClean="0"/>
              <a:t>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ένα</a:t>
            </a:r>
            <a:r>
              <a:rPr lang="en-US" dirty="0" smtClean="0"/>
              <a:t> </a:t>
            </a:r>
            <a:r>
              <a:rPr lang="el-GR" dirty="0" smtClean="0"/>
              <a:t>τουλάχιστον</a:t>
            </a:r>
            <a:r>
              <a:rPr lang="en-US" dirty="0" smtClean="0"/>
              <a:t> </a:t>
            </a:r>
            <a:r>
              <a:rPr lang="el-GR" dirty="0" smtClean="0"/>
              <a:t>ελάχιστο</a:t>
            </a:r>
            <a:r>
              <a:rPr lang="en-US" dirty="0" smtClean="0"/>
              <a:t> </a:t>
            </a:r>
            <a:r>
              <a:rPr lang="el-GR" dirty="0" smtClean="0"/>
              <a:t>ποσοστό</a:t>
            </a:r>
            <a:r>
              <a:rPr lang="en-US" dirty="0" smtClean="0"/>
              <a:t> </a:t>
            </a:r>
            <a:r>
              <a:rPr lang="el-GR" dirty="0" smtClean="0"/>
              <a:t>συμμετοχής στο</a:t>
            </a:r>
            <a:r>
              <a:rPr lang="el-GR" dirty="0"/>
              <a:t>	</a:t>
            </a:r>
            <a:r>
              <a:rPr lang="el-GR" dirty="0" smtClean="0"/>
              <a:t>κεφάλαιο (για </a:t>
            </a:r>
            <a:r>
              <a:rPr lang="el-GR" dirty="0"/>
              <a:t>παράδειγμα 20%)</a:t>
            </a:r>
          </a:p>
          <a:p>
            <a:pPr lvl="2"/>
            <a:r>
              <a:rPr lang="el-GR" sz="2200" dirty="0"/>
              <a:t>Συμμετοχές σε θυγατρικές (άσκηση ελέγχου βάσει είτε ποσοστού συμμετοχής  στο </a:t>
            </a:r>
            <a:r>
              <a:rPr lang="el-GR" sz="2200" dirty="0" smtClean="0"/>
              <a:t>κεφάλαιο είτε  </a:t>
            </a:r>
            <a:r>
              <a:rPr lang="el-GR" sz="2200" dirty="0"/>
              <a:t>μέσω  ουσιαστικής  συμμετοχής στη διοίκηση)</a:t>
            </a:r>
          </a:p>
          <a:p>
            <a:pPr lvl="2"/>
            <a:r>
              <a:rPr lang="el-GR" sz="2200" dirty="0"/>
              <a:t>Συμμετοχές σε συνδεδεμένες επιχειρήσεις</a:t>
            </a:r>
          </a:p>
          <a:p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επιχείρηση</a:t>
            </a:r>
            <a:r>
              <a:rPr lang="en-US" dirty="0" smtClean="0"/>
              <a:t> </a:t>
            </a:r>
            <a:r>
              <a:rPr lang="el-GR" dirty="0" smtClean="0"/>
              <a:t>μπορεί</a:t>
            </a:r>
            <a:r>
              <a:rPr lang="en-US" dirty="0" smtClean="0"/>
              <a:t> </a:t>
            </a:r>
            <a:r>
              <a:rPr lang="el-GR" dirty="0" smtClean="0"/>
              <a:t>να</a:t>
            </a:r>
            <a:r>
              <a:rPr lang="en-US" dirty="0" smtClean="0"/>
              <a:t> </a:t>
            </a:r>
            <a:r>
              <a:rPr lang="el-GR" dirty="0" smtClean="0"/>
              <a:t>επενδύσει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l-GR" dirty="0"/>
              <a:t>	σε ακίνητα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7" name="object 17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743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Κυκ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οφορούν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ενε</a:t>
            </a:r>
            <a:r>
              <a:rPr spc="-35" dirty="0">
                <a:latin typeface="Calibri"/>
                <a:cs typeface="Calibri"/>
              </a:rPr>
              <a:t>ρ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spc="-4" dirty="0">
                <a:latin typeface="Calibri"/>
                <a:cs typeface="Calibri"/>
              </a:rPr>
              <a:t>τι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ό</a:t>
            </a:r>
            <a:r>
              <a:rPr spc="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‐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Αποθέ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α</a:t>
            </a:r>
          </a:p>
        </p:txBody>
      </p:sp>
      <p:sp>
        <p:nvSpPr>
          <p:cNvPr id="15" name="Θέση περιεχομένου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τα υλικά στοιχεία που βρίσκονται στην κυριότητα  της  επιχείρηση  και  προορίζονται κυρίως για: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Πώληση (εμπορεύματα και προϊόντα)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Ανάλωση (υλικά, πρώτες ύλες)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Παραγωγή σε εξέλιξη (</a:t>
            </a:r>
            <a:r>
              <a:rPr lang="el-GR" dirty="0" err="1"/>
              <a:t>work</a:t>
            </a:r>
            <a:r>
              <a:rPr lang="el-GR" dirty="0"/>
              <a:t> </a:t>
            </a:r>
            <a:r>
              <a:rPr lang="el-GR" dirty="0" err="1"/>
              <a:t>in</a:t>
            </a:r>
            <a:r>
              <a:rPr lang="el-GR" dirty="0"/>
              <a:t> </a:t>
            </a:r>
            <a:r>
              <a:rPr lang="el-GR" dirty="0" err="1"/>
              <a:t>progress</a:t>
            </a:r>
            <a:r>
              <a:rPr lang="el-GR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 </a:t>
            </a:r>
            <a:r>
              <a:rPr lang="el-GR" dirty="0"/>
              <a:t>….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5417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latin typeface="Calibri"/>
                <a:cs typeface="Calibri"/>
              </a:rPr>
              <a:t>Κυκ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οφορούν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ενε</a:t>
            </a:r>
            <a:r>
              <a:rPr spc="-35" dirty="0">
                <a:latin typeface="Calibri"/>
                <a:cs typeface="Calibri"/>
              </a:rPr>
              <a:t>ρ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spc="-4" dirty="0">
                <a:latin typeface="Calibri"/>
                <a:cs typeface="Calibri"/>
              </a:rPr>
              <a:t>τι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ό</a:t>
            </a:r>
            <a:r>
              <a:rPr spc="9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35" dirty="0">
                <a:latin typeface="Calibri"/>
                <a:cs typeface="Calibri"/>
              </a:rPr>
              <a:t>π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48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τήσεις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Είναι απαιτήσεις της επιχείρησης έναντι τρίτων που λήγουν σε διάστημα μικρότερο από μια λογιστική χρήση</a:t>
            </a:r>
          </a:p>
          <a:p>
            <a:r>
              <a:rPr lang="el-GR" dirty="0"/>
              <a:t>Παραδείγματα:</a:t>
            </a:r>
          </a:p>
          <a:p>
            <a:pPr lvl="1"/>
            <a:r>
              <a:rPr lang="el-GR" dirty="0"/>
              <a:t>Πελάτες (απαίτηση από πώληση εμπορευμάτων ή προϊόντων/ παροχή υπηρεσιών)</a:t>
            </a:r>
          </a:p>
          <a:p>
            <a:pPr lvl="2"/>
            <a:r>
              <a:rPr lang="el-GR" dirty="0"/>
              <a:t>Ανοιχτοί λογαριασμοί</a:t>
            </a:r>
          </a:p>
          <a:p>
            <a:pPr lvl="1"/>
            <a:r>
              <a:rPr lang="el-GR" dirty="0"/>
              <a:t>Χρεώστες (απαίτηση από άλλη αιτία)</a:t>
            </a:r>
          </a:p>
          <a:p>
            <a:pPr lvl="1"/>
            <a:r>
              <a:rPr lang="el-GR" dirty="0"/>
              <a:t>Γραμμάτια εισπρακτέα</a:t>
            </a:r>
          </a:p>
          <a:p>
            <a:pPr lvl="1"/>
            <a:r>
              <a:rPr lang="el-GR" dirty="0"/>
              <a:t>Επιταγές εισπρακτέες</a:t>
            </a:r>
          </a:p>
          <a:p>
            <a:pPr lvl="1"/>
            <a:r>
              <a:rPr lang="el-GR" dirty="0"/>
              <a:t>Προκαταβολές προμηθευτών</a:t>
            </a:r>
          </a:p>
          <a:p>
            <a:pPr lvl="1"/>
            <a:r>
              <a:rPr lang="el-GR" dirty="0" smtClean="0"/>
              <a:t>–….</a:t>
            </a:r>
            <a:endParaRPr lang="el-GR" dirty="0"/>
          </a:p>
          <a:p>
            <a:endParaRPr lang="el-GR" dirty="0"/>
          </a:p>
        </p:txBody>
      </p:sp>
      <p:sp>
        <p:nvSpPr>
          <p:cNvPr id="8" name="object 8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82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 err="1" smtClean="0">
                <a:latin typeface="+mn-lt"/>
                <a:cs typeface="Calibri"/>
              </a:rPr>
              <a:t>Κυκ</a:t>
            </a:r>
            <a:r>
              <a:rPr spc="-35" dirty="0" err="1" smtClean="0">
                <a:latin typeface="+mn-lt"/>
                <a:cs typeface="Calibri"/>
              </a:rPr>
              <a:t>λ</a:t>
            </a:r>
            <a:r>
              <a:rPr spc="-4" dirty="0" err="1" smtClean="0">
                <a:latin typeface="+mn-lt"/>
                <a:cs typeface="Calibri"/>
              </a:rPr>
              <a:t>οφορούν</a:t>
            </a:r>
            <a:r>
              <a:rPr spc="18" dirty="0" smtClean="0">
                <a:latin typeface="+mn-lt"/>
                <a:cs typeface="Calibri"/>
              </a:rPr>
              <a:t> </a:t>
            </a:r>
            <a:r>
              <a:rPr spc="-4" dirty="0" err="1" smtClean="0">
                <a:latin typeface="+mn-lt"/>
                <a:cs typeface="Calibri"/>
              </a:rPr>
              <a:t>ενε</a:t>
            </a:r>
            <a:r>
              <a:rPr spc="-31" dirty="0" err="1" smtClean="0">
                <a:latin typeface="+mn-lt"/>
                <a:cs typeface="Calibri"/>
              </a:rPr>
              <a:t>ρ</a:t>
            </a:r>
            <a:r>
              <a:rPr spc="-4" dirty="0" err="1" smtClean="0">
                <a:latin typeface="+mn-lt"/>
                <a:cs typeface="Calibri"/>
              </a:rPr>
              <a:t>γ</a:t>
            </a:r>
            <a:r>
              <a:rPr spc="-39" dirty="0" err="1" smtClean="0">
                <a:latin typeface="+mn-lt"/>
                <a:cs typeface="Calibri"/>
              </a:rPr>
              <a:t>η</a:t>
            </a:r>
            <a:r>
              <a:rPr spc="-4" dirty="0" err="1" smtClean="0">
                <a:latin typeface="+mn-lt"/>
                <a:cs typeface="Calibri"/>
              </a:rPr>
              <a:t>τι</a:t>
            </a:r>
            <a:r>
              <a:rPr spc="-79" dirty="0" err="1" smtClean="0">
                <a:latin typeface="+mn-lt"/>
                <a:cs typeface="Calibri"/>
              </a:rPr>
              <a:t>κ</a:t>
            </a:r>
            <a:r>
              <a:rPr spc="-4" dirty="0" err="1" smtClean="0">
                <a:latin typeface="+mn-lt"/>
                <a:cs typeface="Calibri"/>
              </a:rPr>
              <a:t>ό</a:t>
            </a:r>
            <a:r>
              <a:rPr spc="9" dirty="0" smtClean="0">
                <a:latin typeface="+mn-lt"/>
                <a:cs typeface="Calibri"/>
              </a:rPr>
              <a:t> </a:t>
            </a:r>
            <a:r>
              <a:rPr spc="-4" dirty="0" smtClean="0">
                <a:latin typeface="+mn-lt"/>
              </a:rPr>
              <a:t>–</a:t>
            </a:r>
            <a:r>
              <a:rPr spc="4" dirty="0" smtClean="0">
                <a:latin typeface="+mn-lt"/>
              </a:rPr>
              <a:t> </a:t>
            </a:r>
            <a:r>
              <a:rPr spc="-9" dirty="0" smtClean="0">
                <a:latin typeface="+mn-lt"/>
                <a:cs typeface="Calibri"/>
              </a:rPr>
              <a:t>Α</a:t>
            </a:r>
            <a:r>
              <a:rPr spc="-31" dirty="0" smtClean="0">
                <a:latin typeface="+mn-lt"/>
                <a:cs typeface="Calibri"/>
              </a:rPr>
              <a:t>π</a:t>
            </a:r>
            <a:r>
              <a:rPr spc="-9" dirty="0" smtClean="0">
                <a:latin typeface="+mn-lt"/>
                <a:cs typeface="Calibri"/>
              </a:rPr>
              <a:t>α</a:t>
            </a:r>
            <a:r>
              <a:rPr spc="-44" dirty="0" err="1" smtClean="0">
                <a:latin typeface="+mn-lt"/>
                <a:cs typeface="Calibri"/>
              </a:rPr>
              <a:t>ι</a:t>
            </a:r>
            <a:r>
              <a:rPr spc="-9" dirty="0" err="1" smtClean="0">
                <a:latin typeface="+mn-lt"/>
                <a:cs typeface="Calibri"/>
              </a:rPr>
              <a:t>τήσει</a:t>
            </a:r>
            <a:r>
              <a:rPr spc="-4" dirty="0" err="1" smtClean="0">
                <a:latin typeface="+mn-lt"/>
                <a:cs typeface="Calibri"/>
              </a:rPr>
              <a:t>ς</a:t>
            </a:r>
            <a:r>
              <a:rPr spc="-4" dirty="0" smtClean="0">
                <a:latin typeface="+mn-lt"/>
                <a:cs typeface="Calibri"/>
              </a:rPr>
              <a:t> </a:t>
            </a:r>
            <a:r>
              <a:rPr spc="-9" dirty="0" smtClean="0">
                <a:latin typeface="+mn-lt"/>
                <a:cs typeface="Calibri"/>
              </a:rPr>
              <a:t>από</a:t>
            </a:r>
            <a:r>
              <a:rPr lang="en-US" spc="-9" dirty="0" smtClean="0">
                <a:latin typeface="+mn-lt"/>
                <a:cs typeface="Calibri"/>
              </a:rPr>
              <a:t> </a:t>
            </a:r>
            <a:r>
              <a:rPr lang="el-GR" spc="-9" dirty="0" smtClean="0">
                <a:latin typeface="+mn-lt"/>
                <a:cs typeface="Calibri"/>
              </a:rPr>
              <a:t>Πελάτες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17" name="Θέση περιεχομένου 1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el-GR" sz="1600" dirty="0" smtClean="0"/>
              <a:t>Στο</a:t>
            </a:r>
            <a:r>
              <a:rPr lang="en-US" sz="1600" dirty="0" smtClean="0"/>
              <a:t> </a:t>
            </a:r>
            <a:r>
              <a:rPr lang="el-GR" sz="1600" dirty="0" smtClean="0"/>
              <a:t>τέλος</a:t>
            </a:r>
            <a:r>
              <a:rPr lang="en-US" sz="1600" dirty="0" smtClean="0"/>
              <a:t> </a:t>
            </a:r>
            <a:r>
              <a:rPr lang="el-GR" sz="1600" dirty="0" smtClean="0"/>
              <a:t>της</a:t>
            </a:r>
            <a:r>
              <a:rPr lang="en-US" sz="1600" dirty="0" smtClean="0"/>
              <a:t> </a:t>
            </a:r>
            <a:r>
              <a:rPr lang="el-GR" sz="1600" dirty="0" smtClean="0"/>
              <a:t>χρήσης</a:t>
            </a:r>
            <a:r>
              <a:rPr lang="en-US" sz="1600" dirty="0" smtClean="0"/>
              <a:t> </a:t>
            </a:r>
            <a:r>
              <a:rPr lang="el-GR" sz="1600" dirty="0" smtClean="0"/>
              <a:t>γίνεται</a:t>
            </a:r>
            <a:r>
              <a:rPr lang="en-US" sz="1600" dirty="0" smtClean="0"/>
              <a:t> </a:t>
            </a:r>
            <a:r>
              <a:rPr lang="el-GR" sz="1600" dirty="0" smtClean="0"/>
              <a:t>εκτίμηση</a:t>
            </a:r>
            <a:r>
              <a:rPr lang="en-US" sz="1600" dirty="0" smtClean="0"/>
              <a:t> </a:t>
            </a:r>
            <a:r>
              <a:rPr lang="el-GR" sz="1600" dirty="0" smtClean="0"/>
              <a:t>της</a:t>
            </a:r>
            <a:r>
              <a:rPr lang="en-US" sz="1600" dirty="0" smtClean="0"/>
              <a:t> </a:t>
            </a:r>
            <a:r>
              <a:rPr lang="el-GR" sz="1600" dirty="0" smtClean="0"/>
              <a:t>αξίας</a:t>
            </a:r>
            <a:r>
              <a:rPr lang="en-US" sz="1600" dirty="0" smtClean="0"/>
              <a:t> </a:t>
            </a:r>
            <a:r>
              <a:rPr lang="el-GR" sz="1600" dirty="0" smtClean="0"/>
              <a:t>των</a:t>
            </a:r>
            <a:r>
              <a:rPr lang="en-US" sz="1600" dirty="0" smtClean="0"/>
              <a:t> </a:t>
            </a:r>
            <a:r>
              <a:rPr lang="el-GR" sz="1600" dirty="0"/>
              <a:t>απαιτήσεων που είναι πιθανό ότι δεν θα εισπραχθεί</a:t>
            </a:r>
          </a:p>
          <a:p>
            <a:pPr lvl="1"/>
            <a:r>
              <a:rPr lang="el-GR" sz="1400" dirty="0"/>
              <a:t>Το μέρος των απαιτήσεων που πιθανολογείται ότι δεν θα εισπραχθεί</a:t>
            </a:r>
          </a:p>
          <a:p>
            <a:pPr lvl="1"/>
            <a:r>
              <a:rPr lang="el-GR" sz="1400" b="1" dirty="0" smtClean="0"/>
              <a:t>διαγράφεται</a:t>
            </a:r>
            <a:r>
              <a:rPr lang="el-GR" sz="1400" dirty="0" smtClean="0"/>
              <a:t> (</a:t>
            </a:r>
            <a:r>
              <a:rPr lang="el-GR" sz="1400" dirty="0" err="1" smtClean="0"/>
              <a:t>write‐off</a:t>
            </a:r>
            <a:r>
              <a:rPr lang="el-GR" sz="1400" dirty="0" smtClean="0"/>
              <a:t>) από τις λογιστικές καταστάσεις</a:t>
            </a:r>
          </a:p>
          <a:p>
            <a:pPr lvl="1"/>
            <a:r>
              <a:rPr lang="el-GR" sz="1400" dirty="0" smtClean="0"/>
              <a:t>Εναλλακτικά </a:t>
            </a:r>
            <a:r>
              <a:rPr lang="el-GR" sz="1400" dirty="0"/>
              <a:t>αντί διαγραφής γίνονται προβλέψεις</a:t>
            </a:r>
          </a:p>
          <a:p>
            <a:pPr lvl="1"/>
            <a:r>
              <a:rPr lang="el-GR" sz="1400" dirty="0"/>
              <a:t>Ο  στόχος  είναι  το  υπόλοιπο  των  πελατών  να  ανταποκρίνεται  στην </a:t>
            </a:r>
            <a:r>
              <a:rPr lang="el-GR" sz="1400" b="1" dirty="0"/>
              <a:t>πραγματικότητα</a:t>
            </a:r>
          </a:p>
          <a:p>
            <a:r>
              <a:rPr lang="el-GR" sz="1600" dirty="0"/>
              <a:t>Η διαδικασία μπορεί να γίνει με:</a:t>
            </a:r>
          </a:p>
          <a:p>
            <a:pPr lvl="1"/>
            <a:r>
              <a:rPr lang="el-GR" sz="1400" b="1" dirty="0"/>
              <a:t>Εξατομικευμένη αξιολόγηση</a:t>
            </a:r>
          </a:p>
          <a:p>
            <a:pPr lvl="1"/>
            <a:r>
              <a:rPr lang="el-GR" sz="1400" b="1" dirty="0"/>
              <a:t>Ομαδική Αξιολόγηση</a:t>
            </a:r>
          </a:p>
          <a:p>
            <a:pPr lvl="2"/>
            <a:r>
              <a:rPr lang="el-GR" sz="1400" dirty="0"/>
              <a:t>Ποσοστό των Απαιτήσεων</a:t>
            </a:r>
          </a:p>
          <a:p>
            <a:pPr lvl="2"/>
            <a:r>
              <a:rPr lang="el-GR" sz="1400" dirty="0"/>
              <a:t>Απαιτήσεις 31/12 €100.000, % πρόβλεψης=3%</a:t>
            </a:r>
          </a:p>
          <a:p>
            <a:pPr lvl="2"/>
            <a:r>
              <a:rPr lang="el-GR" sz="1400" dirty="0"/>
              <a:t>Ηλικία των Απαιτήσεων</a:t>
            </a:r>
          </a:p>
          <a:p>
            <a:pPr lvl="2"/>
            <a:r>
              <a:rPr lang="el-GR" sz="1400" dirty="0"/>
              <a:t>Απαιτήσεις άνω των 12μηνών  = € 20.000</a:t>
            </a:r>
          </a:p>
          <a:p>
            <a:pPr lvl="2"/>
            <a:r>
              <a:rPr lang="el-GR" sz="1400" dirty="0"/>
              <a:t>Ποσοστό των Πωλήσεων</a:t>
            </a:r>
          </a:p>
          <a:p>
            <a:pPr lvl="2"/>
            <a:r>
              <a:rPr lang="el-GR" sz="1400" dirty="0"/>
              <a:t>Πωλήσεις χρήσης € 800.000,  % πρόβλεψης 0,5</a:t>
            </a:r>
            <a:r>
              <a:rPr lang="el-GR" sz="1400" dirty="0" smtClean="0"/>
              <a:t>%</a:t>
            </a:r>
          </a:p>
        </p:txBody>
      </p:sp>
      <p:sp>
        <p:nvSpPr>
          <p:cNvPr id="11" name="object 11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877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α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ί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31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προβλέψεων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Ποσοστό των </a:t>
            </a:r>
            <a:r>
              <a:rPr lang="el-GR" dirty="0" smtClean="0"/>
              <a:t>Απαιτήσεων</a:t>
            </a:r>
            <a:endParaRPr lang="el-GR" dirty="0"/>
          </a:p>
          <a:p>
            <a:endParaRPr lang="el-GR" dirty="0"/>
          </a:p>
          <a:p>
            <a:r>
              <a:rPr lang="el-GR" dirty="0"/>
              <a:t>Ηλικία των </a:t>
            </a:r>
            <a:r>
              <a:rPr lang="el-GR" dirty="0" smtClean="0"/>
              <a:t>Απαιτήσεων</a:t>
            </a:r>
            <a:endParaRPr lang="el-GR" dirty="0"/>
          </a:p>
          <a:p>
            <a:endParaRPr lang="el-GR" dirty="0"/>
          </a:p>
          <a:p>
            <a:r>
              <a:rPr lang="el-GR" dirty="0"/>
              <a:t>Ποσοστό των Πωλήσεων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2642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Κυκ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οφορούν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ενε</a:t>
            </a:r>
            <a:r>
              <a:rPr spc="-35" dirty="0">
                <a:latin typeface="Calibri"/>
                <a:cs typeface="Calibri"/>
              </a:rPr>
              <a:t>ρ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spc="-4" dirty="0">
                <a:latin typeface="Calibri"/>
                <a:cs typeface="Calibri"/>
              </a:rPr>
              <a:t>τι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ό</a:t>
            </a:r>
            <a:r>
              <a:rPr spc="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‐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Χρεό</a:t>
            </a:r>
            <a:r>
              <a:rPr spc="-31" dirty="0">
                <a:latin typeface="Calibri"/>
                <a:cs typeface="Calibri"/>
              </a:rPr>
              <a:t>γ</a:t>
            </a:r>
            <a:r>
              <a:rPr spc="-4" dirty="0">
                <a:latin typeface="Calibri"/>
                <a:cs typeface="Calibri"/>
              </a:rPr>
              <a:t>ραφα</a:t>
            </a:r>
          </a:p>
        </p:txBody>
      </p:sp>
      <p:sp>
        <p:nvSpPr>
          <p:cNvPr id="17" name="Θέση περιεχομένου 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296881" indent="-285750">
              <a:spcBef>
                <a:spcPts val="219"/>
              </a:spcBef>
              <a:buClr>
                <a:schemeClr val="tx1"/>
              </a:buClr>
              <a:tabLst>
                <a:tab pos="311683" algn="l"/>
              </a:tabLst>
            </a:pPr>
            <a:r>
              <a:rPr lang="el-GR" sz="1800" spc="-4" dirty="0">
                <a:cs typeface="Calibri"/>
              </a:rPr>
              <a:t>Είναι τα χρεόγραφα τα οποία αποκτώνται από την επιχείρηση	με σκοπό την προσωρινή τοποθέτηση </a:t>
            </a:r>
            <a:r>
              <a:rPr lang="el-GR" sz="1800" spc="-4" dirty="0" smtClean="0">
                <a:cs typeface="Calibri"/>
              </a:rPr>
              <a:t>κεφαλαίων</a:t>
            </a:r>
            <a:endParaRPr lang="en-US" sz="1800" spc="-4" dirty="0" smtClean="0">
              <a:cs typeface="Calibri"/>
            </a:endParaRPr>
          </a:p>
          <a:p>
            <a:pPr marL="296881" indent="-285750">
              <a:spcBef>
                <a:spcPts val="219"/>
              </a:spcBef>
              <a:buClr>
                <a:schemeClr val="tx1"/>
              </a:buClr>
              <a:tabLst>
                <a:tab pos="311683" algn="l"/>
              </a:tabLst>
            </a:pPr>
            <a:r>
              <a:rPr lang="el-GR" sz="1800" spc="-4" dirty="0" smtClean="0">
                <a:cs typeface="Calibri"/>
              </a:rPr>
              <a:t>Παρ</a:t>
            </a:r>
            <a:r>
              <a:rPr lang="el-GR" sz="1800" spc="-26" dirty="0" smtClean="0">
                <a:cs typeface="Calibri"/>
              </a:rPr>
              <a:t>α</a:t>
            </a:r>
            <a:r>
              <a:rPr lang="el-GR" sz="1800" spc="-4" dirty="0" smtClean="0">
                <a:cs typeface="Calibri"/>
              </a:rPr>
              <a:t>δε</a:t>
            </a:r>
            <a:r>
              <a:rPr lang="el-GR" sz="1800" spc="-31" dirty="0" smtClean="0">
                <a:cs typeface="Calibri"/>
              </a:rPr>
              <a:t>ί</a:t>
            </a:r>
            <a:r>
              <a:rPr lang="el-GR" sz="1800" dirty="0" smtClean="0">
                <a:cs typeface="Calibri"/>
              </a:rPr>
              <a:t>γ</a:t>
            </a:r>
            <a:r>
              <a:rPr lang="el-GR" sz="1800" spc="-4" dirty="0" smtClean="0">
                <a:cs typeface="Calibri"/>
              </a:rPr>
              <a:t>ματ</a:t>
            </a:r>
            <a:r>
              <a:rPr lang="el-GR" sz="1800" spc="4" dirty="0" smtClean="0">
                <a:cs typeface="Calibri"/>
              </a:rPr>
              <a:t>α</a:t>
            </a:r>
            <a:r>
              <a:rPr lang="el-GR" sz="1800" spc="-4" dirty="0" smtClean="0">
                <a:cs typeface="Calibri"/>
              </a:rPr>
              <a:t>:</a:t>
            </a:r>
            <a:endParaRPr lang="el-GR" sz="1800" dirty="0">
              <a:cs typeface="Calibri"/>
            </a:endParaRPr>
          </a:p>
          <a:p>
            <a:pPr marL="411311" marR="5566" indent="0">
              <a:lnSpc>
                <a:spcPts val="1893"/>
              </a:lnSpc>
              <a:spcBef>
                <a:spcPts val="473"/>
              </a:spcBef>
              <a:buNone/>
              <a:tabLst>
                <a:tab pos="661771" algn="l"/>
              </a:tabLst>
            </a:pPr>
            <a:r>
              <a:rPr lang="el-GR" sz="1800" spc="-4" dirty="0" smtClean="0">
                <a:cs typeface="Arial"/>
              </a:rPr>
              <a:t>–</a:t>
            </a:r>
            <a:r>
              <a:rPr lang="el-GR" sz="1800" spc="-4" dirty="0">
                <a:cs typeface="Arial"/>
              </a:rPr>
              <a:t>	</a:t>
            </a:r>
            <a:r>
              <a:rPr lang="el-GR" sz="1800" spc="-4" dirty="0">
                <a:cs typeface="Calibri"/>
              </a:rPr>
              <a:t>Με</a:t>
            </a:r>
            <a:r>
              <a:rPr lang="el-GR" sz="1800" spc="-22" dirty="0">
                <a:cs typeface="Calibri"/>
              </a:rPr>
              <a:t>τ</a:t>
            </a:r>
            <a:r>
              <a:rPr lang="el-GR" sz="1800" spc="-4" dirty="0">
                <a:cs typeface="Calibri"/>
              </a:rPr>
              <a:t>ο</a:t>
            </a:r>
            <a:r>
              <a:rPr lang="el-GR" sz="1800" spc="-22" dirty="0">
                <a:cs typeface="Calibri"/>
              </a:rPr>
              <a:t>χ</a:t>
            </a:r>
            <a:r>
              <a:rPr lang="el-GR" sz="1800" spc="-4" dirty="0">
                <a:cs typeface="Calibri"/>
              </a:rPr>
              <a:t>ές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93" dirty="0">
                <a:cs typeface="Calibri"/>
              </a:rPr>
              <a:t> </a:t>
            </a:r>
            <a:r>
              <a:rPr lang="el-GR" sz="1800" dirty="0">
                <a:cs typeface="Calibri"/>
              </a:rPr>
              <a:t>Α</a:t>
            </a:r>
            <a:r>
              <a:rPr lang="el-GR" sz="1800" spc="-4" dirty="0">
                <a:cs typeface="Calibri"/>
              </a:rPr>
              <a:t>.Ε,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97" dirty="0">
                <a:cs typeface="Calibri"/>
              </a:rPr>
              <a:t> </a:t>
            </a:r>
            <a:r>
              <a:rPr lang="el-GR" sz="1800" spc="-4" dirty="0">
                <a:cs typeface="Calibri"/>
              </a:rPr>
              <a:t>Έν</a:t>
            </a:r>
            <a:r>
              <a:rPr lang="el-GR" sz="1800" spc="-22" dirty="0">
                <a:cs typeface="Calibri"/>
              </a:rPr>
              <a:t>τ</a:t>
            </a:r>
            <a:r>
              <a:rPr lang="el-GR" sz="1800" spc="-4" dirty="0">
                <a:cs typeface="Calibri"/>
              </a:rPr>
              <a:t>ο</a:t>
            </a:r>
            <a:r>
              <a:rPr lang="el-GR" sz="1800" spc="-61" dirty="0">
                <a:cs typeface="Calibri"/>
              </a:rPr>
              <a:t>κ</a:t>
            </a:r>
            <a:r>
              <a:rPr lang="el-GR" sz="1800" spc="-4" dirty="0">
                <a:cs typeface="Calibri"/>
              </a:rPr>
              <a:t>α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93" dirty="0">
                <a:cs typeface="Calibri"/>
              </a:rPr>
              <a:t> </a:t>
            </a:r>
            <a:r>
              <a:rPr lang="el-GR" sz="1800" spc="-4" dirty="0">
                <a:cs typeface="Calibri"/>
              </a:rPr>
              <a:t>Γραμ</a:t>
            </a:r>
            <a:r>
              <a:rPr lang="el-GR" sz="1800" spc="-18" dirty="0">
                <a:cs typeface="Calibri"/>
              </a:rPr>
              <a:t>μ</a:t>
            </a:r>
            <a:r>
              <a:rPr lang="el-GR" sz="1800" spc="-4" dirty="0">
                <a:cs typeface="Calibri"/>
              </a:rPr>
              <a:t>άτια,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88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Ο</a:t>
            </a:r>
            <a:r>
              <a:rPr lang="el-GR" sz="1800" spc="-18" dirty="0">
                <a:cs typeface="Calibri"/>
              </a:rPr>
              <a:t>μ</a:t>
            </a:r>
            <a:r>
              <a:rPr lang="el-GR" sz="1800" spc="-22" dirty="0">
                <a:cs typeface="Calibri"/>
              </a:rPr>
              <a:t>όλ</a:t>
            </a:r>
            <a:r>
              <a:rPr lang="el-GR" sz="1800" spc="-9" dirty="0">
                <a:cs typeface="Calibri"/>
              </a:rPr>
              <a:t>ογ</a:t>
            </a:r>
            <a:r>
              <a:rPr lang="el-GR" sz="1800" spc="-4" dirty="0">
                <a:cs typeface="Calibri"/>
              </a:rPr>
              <a:t>α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93" dirty="0">
                <a:cs typeface="Calibri"/>
              </a:rPr>
              <a:t> </a:t>
            </a:r>
            <a:r>
              <a:rPr lang="el-GR" sz="1800" spc="-22" dirty="0">
                <a:cs typeface="Calibri"/>
              </a:rPr>
              <a:t>τ</a:t>
            </a:r>
            <a:r>
              <a:rPr lang="el-GR" sz="1800" spc="-9" dirty="0">
                <a:cs typeface="Calibri"/>
              </a:rPr>
              <a:t>ο</a:t>
            </a:r>
            <a:r>
              <a:rPr lang="el-GR" sz="1800" spc="-4" dirty="0">
                <a:cs typeface="Calibri"/>
              </a:rPr>
              <a:t>υ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97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Δη</a:t>
            </a:r>
            <a:r>
              <a:rPr lang="el-GR" sz="1800" spc="-22" dirty="0">
                <a:cs typeface="Calibri"/>
              </a:rPr>
              <a:t>μ</a:t>
            </a:r>
            <a:r>
              <a:rPr lang="el-GR" sz="1800" spc="-4" dirty="0">
                <a:cs typeface="Calibri"/>
              </a:rPr>
              <a:t>ο</a:t>
            </a:r>
            <a:r>
              <a:rPr lang="el-GR" sz="1800" spc="-9" dirty="0">
                <a:cs typeface="Calibri"/>
              </a:rPr>
              <a:t>σίου</a:t>
            </a:r>
            <a:r>
              <a:rPr lang="el-GR" sz="1800" spc="-4" dirty="0">
                <a:cs typeface="Calibri"/>
              </a:rPr>
              <a:t>,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97" dirty="0">
                <a:cs typeface="Calibri"/>
              </a:rPr>
              <a:t> </a:t>
            </a:r>
            <a:r>
              <a:rPr lang="el-GR" sz="1800" spc="-4" dirty="0">
                <a:cs typeface="Calibri"/>
              </a:rPr>
              <a:t>Με</a:t>
            </a:r>
            <a:r>
              <a:rPr lang="el-GR" sz="1800" spc="-9" dirty="0">
                <a:cs typeface="Calibri"/>
              </a:rPr>
              <a:t>ρ</a:t>
            </a:r>
            <a:r>
              <a:rPr lang="el-GR" sz="1800" spc="-13" dirty="0">
                <a:cs typeface="Calibri"/>
              </a:rPr>
              <a:t>ί</a:t>
            </a:r>
            <a:r>
              <a:rPr lang="el-GR" sz="1800" spc="-4" dirty="0">
                <a:cs typeface="Calibri"/>
              </a:rPr>
              <a:t>δια </a:t>
            </a:r>
            <a:r>
              <a:rPr lang="el-GR" sz="1800" spc="-9" dirty="0">
                <a:cs typeface="Calibri"/>
              </a:rPr>
              <a:t>α</a:t>
            </a:r>
            <a:r>
              <a:rPr lang="el-GR" sz="1800" spc="-18" dirty="0">
                <a:cs typeface="Calibri"/>
              </a:rPr>
              <a:t>μ</a:t>
            </a:r>
            <a:r>
              <a:rPr lang="el-GR" sz="1800" spc="-9" dirty="0">
                <a:cs typeface="Calibri"/>
              </a:rPr>
              <a:t>οιβαίω</a:t>
            </a:r>
            <a:r>
              <a:rPr lang="el-GR" sz="1800" spc="-4" dirty="0">
                <a:cs typeface="Calibri"/>
              </a:rPr>
              <a:t>ν </a:t>
            </a:r>
            <a:r>
              <a:rPr lang="el-GR" sz="1800" spc="-35" dirty="0">
                <a:cs typeface="Calibri"/>
              </a:rPr>
              <a:t>κ</a:t>
            </a:r>
            <a:r>
              <a:rPr lang="el-GR" sz="1800" spc="-22" dirty="0">
                <a:cs typeface="Calibri"/>
              </a:rPr>
              <a:t>ε</a:t>
            </a:r>
            <a:r>
              <a:rPr lang="el-GR" sz="1800" spc="-4" dirty="0">
                <a:cs typeface="Calibri"/>
              </a:rPr>
              <a:t>φ</a:t>
            </a:r>
            <a:r>
              <a:rPr lang="el-GR" sz="1800" spc="-9" dirty="0">
                <a:cs typeface="Calibri"/>
              </a:rPr>
              <a:t>α</a:t>
            </a:r>
            <a:r>
              <a:rPr lang="el-GR" sz="1800" spc="-26" dirty="0">
                <a:cs typeface="Calibri"/>
              </a:rPr>
              <a:t>λ</a:t>
            </a:r>
            <a:r>
              <a:rPr lang="el-GR" sz="1800" spc="-9" dirty="0">
                <a:cs typeface="Calibri"/>
              </a:rPr>
              <a:t>αίων</a:t>
            </a:r>
            <a:endParaRPr lang="el-GR" sz="1800" dirty="0">
              <a:cs typeface="Calibri"/>
            </a:endParaRPr>
          </a:p>
          <a:p>
            <a:pPr marL="296881" marR="4453" indent="-285750">
              <a:lnSpc>
                <a:spcPts val="1893"/>
              </a:lnSpc>
              <a:spcBef>
                <a:spcPts val="421"/>
              </a:spcBef>
              <a:buClr>
                <a:schemeClr val="tx1"/>
              </a:buClr>
              <a:tabLst>
                <a:tab pos="311683" algn="l"/>
              </a:tabLst>
            </a:pPr>
            <a:r>
              <a:rPr lang="el-GR" sz="1800" spc="-9" dirty="0">
                <a:cs typeface="Calibri"/>
              </a:rPr>
              <a:t>Βά</a:t>
            </a:r>
            <a:r>
              <a:rPr lang="el-GR" sz="1800" spc="-4" dirty="0">
                <a:cs typeface="Calibri"/>
              </a:rPr>
              <a:t>σει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75" dirty="0">
                <a:cs typeface="Calibri"/>
              </a:rPr>
              <a:t> </a:t>
            </a:r>
            <a:r>
              <a:rPr lang="el-GR" sz="1800" spc="-4" dirty="0">
                <a:cs typeface="Calibri"/>
              </a:rPr>
              <a:t>ε</a:t>
            </a:r>
            <a:r>
              <a:rPr lang="el-GR" sz="1800" dirty="0">
                <a:cs typeface="Calibri"/>
              </a:rPr>
              <a:t>λ</a:t>
            </a:r>
            <a:r>
              <a:rPr lang="el-GR" sz="1800" spc="-9" dirty="0">
                <a:cs typeface="Calibri"/>
              </a:rPr>
              <a:t>λ</a:t>
            </a:r>
            <a:r>
              <a:rPr lang="el-GR" sz="1800" spc="-44" dirty="0">
                <a:cs typeface="Calibri"/>
              </a:rPr>
              <a:t>η</a:t>
            </a:r>
            <a:r>
              <a:rPr lang="el-GR" sz="1800" spc="-9" dirty="0">
                <a:cs typeface="Calibri"/>
              </a:rPr>
              <a:t>ν</a:t>
            </a:r>
            <a:r>
              <a:rPr lang="el-GR" sz="1800" spc="-4" dirty="0">
                <a:cs typeface="Calibri"/>
              </a:rPr>
              <a:t>ι</a:t>
            </a:r>
            <a:r>
              <a:rPr lang="el-GR" sz="1800" spc="-31" dirty="0">
                <a:cs typeface="Calibri"/>
              </a:rPr>
              <a:t>κ</a:t>
            </a:r>
            <a:r>
              <a:rPr lang="el-GR" sz="1800" spc="-9" dirty="0">
                <a:cs typeface="Calibri"/>
              </a:rPr>
              <a:t>ώ</a:t>
            </a:r>
            <a:r>
              <a:rPr lang="el-GR" sz="1800" spc="-4" dirty="0">
                <a:cs typeface="Calibri"/>
              </a:rPr>
              <a:t>ν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75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πρ</a:t>
            </a:r>
            <a:r>
              <a:rPr lang="el-GR" sz="1800" spc="-13" dirty="0">
                <a:cs typeface="Calibri"/>
              </a:rPr>
              <a:t>ο</a:t>
            </a:r>
            <a:r>
              <a:rPr lang="el-GR" sz="1800" spc="-9" dirty="0">
                <a:cs typeface="Calibri"/>
              </a:rPr>
              <a:t>τύ</a:t>
            </a:r>
            <a:r>
              <a:rPr lang="el-GR" sz="1800" spc="-22" dirty="0">
                <a:cs typeface="Calibri"/>
              </a:rPr>
              <a:t>π</a:t>
            </a:r>
            <a:r>
              <a:rPr lang="el-GR" sz="1800" spc="-13" dirty="0">
                <a:cs typeface="Calibri"/>
              </a:rPr>
              <a:t>ω</a:t>
            </a:r>
            <a:r>
              <a:rPr lang="el-GR" sz="1800" spc="-4" dirty="0">
                <a:cs typeface="Calibri"/>
              </a:rPr>
              <a:t>ν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71" dirty="0">
                <a:cs typeface="Calibri"/>
              </a:rPr>
              <a:t> </a:t>
            </a:r>
            <a:r>
              <a:rPr lang="el-GR" sz="1800" spc="-4" dirty="0">
                <a:cs typeface="Calibri"/>
              </a:rPr>
              <a:t>η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75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απ</a:t>
            </a:r>
            <a:r>
              <a:rPr lang="el-GR" sz="1800" spc="-4" dirty="0">
                <a:cs typeface="Calibri"/>
              </a:rPr>
              <a:t>ο</a:t>
            </a:r>
            <a:r>
              <a:rPr lang="el-GR" sz="1800" spc="-9" dirty="0">
                <a:cs typeface="Calibri"/>
              </a:rPr>
              <a:t>τίμησ</a:t>
            </a:r>
            <a:r>
              <a:rPr lang="el-GR" sz="1800" spc="-4" dirty="0">
                <a:cs typeface="Calibri"/>
              </a:rPr>
              <a:t>η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67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γ</a:t>
            </a:r>
            <a:r>
              <a:rPr lang="el-GR" sz="1800" spc="-31" dirty="0">
                <a:cs typeface="Calibri"/>
              </a:rPr>
              <a:t>ί</a:t>
            </a:r>
            <a:r>
              <a:rPr lang="el-GR" sz="1800" spc="-9" dirty="0">
                <a:cs typeface="Calibri"/>
              </a:rPr>
              <a:t>νετα</a:t>
            </a:r>
            <a:r>
              <a:rPr lang="el-GR" sz="1800" spc="-4" dirty="0">
                <a:cs typeface="Calibri"/>
              </a:rPr>
              <a:t>ι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71" dirty="0">
                <a:cs typeface="Calibri"/>
              </a:rPr>
              <a:t> </a:t>
            </a:r>
            <a:r>
              <a:rPr lang="el-GR" sz="1800" spc="9" dirty="0">
                <a:cs typeface="Calibri"/>
              </a:rPr>
              <a:t>σ</a:t>
            </a:r>
            <a:r>
              <a:rPr lang="el-GR" sz="1800" spc="-9" dirty="0">
                <a:cs typeface="Calibri"/>
              </a:rPr>
              <a:t>τ</a:t>
            </a:r>
            <a:r>
              <a:rPr lang="el-GR" sz="1800" spc="-4" dirty="0">
                <a:cs typeface="Calibri"/>
              </a:rPr>
              <a:t>η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75" dirty="0">
                <a:cs typeface="Calibri"/>
              </a:rPr>
              <a:t> </a:t>
            </a:r>
            <a:r>
              <a:rPr lang="el-GR" sz="1800" spc="-35" dirty="0">
                <a:cs typeface="Calibri"/>
              </a:rPr>
              <a:t>χ</a:t>
            </a:r>
            <a:r>
              <a:rPr lang="el-GR" sz="1800" spc="-9" dirty="0">
                <a:cs typeface="Calibri"/>
              </a:rPr>
              <a:t>αμ</a:t>
            </a:r>
            <a:r>
              <a:rPr lang="el-GR" sz="1800" spc="-4" dirty="0">
                <a:cs typeface="Calibri"/>
              </a:rPr>
              <a:t>η</a:t>
            </a:r>
            <a:r>
              <a:rPr lang="el-GR" sz="1800" spc="-35" dirty="0">
                <a:cs typeface="Calibri"/>
              </a:rPr>
              <a:t>λ</a:t>
            </a:r>
            <a:r>
              <a:rPr lang="el-GR" sz="1800" spc="-4" dirty="0">
                <a:cs typeface="Calibri"/>
              </a:rPr>
              <a:t>ό</a:t>
            </a:r>
            <a:r>
              <a:rPr lang="el-GR" sz="1800" spc="-9" dirty="0">
                <a:cs typeface="Calibri"/>
              </a:rPr>
              <a:t>τερ</a:t>
            </a:r>
            <a:r>
              <a:rPr lang="el-GR" sz="1800" spc="-4" dirty="0">
                <a:cs typeface="Calibri"/>
              </a:rPr>
              <a:t>η</a:t>
            </a:r>
            <a:r>
              <a:rPr lang="el-GR" sz="1800" dirty="0">
                <a:cs typeface="Calibri"/>
              </a:rPr>
              <a:t> </a:t>
            </a:r>
            <a:r>
              <a:rPr lang="el-GR" sz="1800" spc="-175" dirty="0">
                <a:cs typeface="Calibri"/>
              </a:rPr>
              <a:t> </a:t>
            </a:r>
            <a:r>
              <a:rPr lang="el-GR" sz="1800" spc="-4" dirty="0">
                <a:cs typeface="Calibri"/>
              </a:rPr>
              <a:t>α</a:t>
            </a:r>
            <a:r>
              <a:rPr lang="el-GR" sz="1800" spc="-31" dirty="0">
                <a:cs typeface="Calibri"/>
              </a:rPr>
              <a:t>ξ</a:t>
            </a:r>
            <a:r>
              <a:rPr lang="el-GR" sz="1800" spc="-13" dirty="0">
                <a:cs typeface="Calibri"/>
              </a:rPr>
              <a:t>ί</a:t>
            </a:r>
            <a:r>
              <a:rPr lang="el-GR" sz="1800" spc="-4" dirty="0">
                <a:cs typeface="Calibri"/>
              </a:rPr>
              <a:t>α με</a:t>
            </a:r>
            <a:r>
              <a:rPr lang="el-GR" sz="1800" spc="-18" dirty="0">
                <a:cs typeface="Calibri"/>
              </a:rPr>
              <a:t>τ</a:t>
            </a:r>
            <a:r>
              <a:rPr lang="el-GR" sz="1800" spc="-9" dirty="0">
                <a:cs typeface="Calibri"/>
              </a:rPr>
              <a:t>α</a:t>
            </a:r>
            <a:r>
              <a:rPr lang="el-GR" sz="1800" spc="-31" dirty="0">
                <a:cs typeface="Calibri"/>
              </a:rPr>
              <a:t>ξ</a:t>
            </a:r>
            <a:r>
              <a:rPr lang="el-GR" sz="1800" spc="-4" dirty="0">
                <a:cs typeface="Calibri"/>
              </a:rPr>
              <a:t>ύ</a:t>
            </a:r>
            <a:r>
              <a:rPr lang="el-GR" sz="1800" dirty="0">
                <a:cs typeface="Calibri"/>
              </a:rPr>
              <a:t> </a:t>
            </a:r>
            <a:r>
              <a:rPr lang="el-GR" sz="1800" spc="-4" dirty="0">
                <a:cs typeface="Calibri"/>
              </a:rPr>
              <a:t>κτήσεως</a:t>
            </a:r>
            <a:r>
              <a:rPr lang="el-GR" sz="1800" spc="4" dirty="0">
                <a:cs typeface="Calibri"/>
              </a:rPr>
              <a:t> </a:t>
            </a:r>
            <a:r>
              <a:rPr lang="el-GR" sz="1800" spc="-66" dirty="0">
                <a:cs typeface="Calibri"/>
              </a:rPr>
              <a:t>κ</a:t>
            </a:r>
            <a:r>
              <a:rPr lang="el-GR" sz="1800" spc="-4" dirty="0">
                <a:cs typeface="Calibri"/>
              </a:rPr>
              <a:t>αι</a:t>
            </a:r>
            <a:r>
              <a:rPr lang="el-GR" sz="1800" dirty="0">
                <a:cs typeface="Calibri"/>
              </a:rPr>
              <a:t> </a:t>
            </a:r>
            <a:r>
              <a:rPr lang="el-GR" sz="1800" spc="-4" dirty="0">
                <a:cs typeface="Calibri"/>
              </a:rPr>
              <a:t>τ</a:t>
            </a:r>
            <a:r>
              <a:rPr lang="el-GR" sz="1800" spc="-13" dirty="0">
                <a:cs typeface="Calibri"/>
              </a:rPr>
              <a:t>ρ</a:t>
            </a:r>
            <a:r>
              <a:rPr lang="el-GR" sz="1800" spc="-4" dirty="0">
                <a:cs typeface="Calibri"/>
              </a:rPr>
              <a:t>έ</a:t>
            </a:r>
            <a:r>
              <a:rPr lang="el-GR" sz="1800" spc="-22" dirty="0">
                <a:cs typeface="Calibri"/>
              </a:rPr>
              <a:t>χ</a:t>
            </a:r>
            <a:r>
              <a:rPr lang="el-GR" sz="1800" spc="-4" dirty="0">
                <a:cs typeface="Calibri"/>
              </a:rPr>
              <a:t>ουσας</a:t>
            </a:r>
            <a:endParaRPr lang="el-GR" sz="1800" dirty="0">
              <a:cs typeface="Calibri"/>
            </a:endParaRPr>
          </a:p>
          <a:p>
            <a:pPr marL="296881" indent="-285750">
              <a:spcBef>
                <a:spcPts val="179"/>
              </a:spcBef>
              <a:buClr>
                <a:schemeClr val="tx1"/>
              </a:buClr>
              <a:tabLst>
                <a:tab pos="311683" algn="l"/>
              </a:tabLst>
            </a:pPr>
            <a:r>
              <a:rPr lang="el-GR" sz="1800" spc="-9" dirty="0">
                <a:cs typeface="Calibri"/>
              </a:rPr>
              <a:t>Μ</a:t>
            </a:r>
            <a:r>
              <a:rPr lang="el-GR" sz="1800" spc="-4" dirty="0">
                <a:cs typeface="Calibri"/>
              </a:rPr>
              <a:t>ε </a:t>
            </a:r>
            <a:r>
              <a:rPr lang="el-GR" sz="1800" spc="-9" dirty="0">
                <a:cs typeface="Calibri"/>
              </a:rPr>
              <a:t>βάσ</a:t>
            </a:r>
            <a:r>
              <a:rPr lang="el-GR" sz="1800" spc="-4" dirty="0">
                <a:cs typeface="Calibri"/>
              </a:rPr>
              <a:t>η</a:t>
            </a:r>
            <a:r>
              <a:rPr lang="el-GR" sz="1800" spc="-13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τ</a:t>
            </a:r>
            <a:r>
              <a:rPr lang="el-GR" sz="1800" spc="-4" dirty="0">
                <a:cs typeface="Calibri"/>
              </a:rPr>
              <a:t>α </a:t>
            </a:r>
            <a:r>
              <a:rPr lang="el-GR" sz="1800" spc="-9" dirty="0">
                <a:cs typeface="Calibri"/>
              </a:rPr>
              <a:t>Δι</a:t>
            </a:r>
            <a:r>
              <a:rPr lang="el-GR" sz="1800" spc="-26" dirty="0">
                <a:cs typeface="Calibri"/>
              </a:rPr>
              <a:t>ε</a:t>
            </a:r>
            <a:r>
              <a:rPr lang="el-GR" sz="1800" spc="-4" dirty="0">
                <a:cs typeface="Calibri"/>
              </a:rPr>
              <a:t>θ</a:t>
            </a:r>
            <a:r>
              <a:rPr lang="el-GR" sz="1800" spc="-9" dirty="0">
                <a:cs typeface="Calibri"/>
              </a:rPr>
              <a:t>ν</a:t>
            </a:r>
            <a:r>
              <a:rPr lang="el-GR" sz="1800" spc="-4" dirty="0">
                <a:cs typeface="Calibri"/>
              </a:rPr>
              <a:t>ή </a:t>
            </a:r>
            <a:r>
              <a:rPr lang="el-GR" sz="1800" spc="-9" dirty="0">
                <a:cs typeface="Calibri"/>
              </a:rPr>
              <a:t>Λογι</a:t>
            </a:r>
            <a:r>
              <a:rPr lang="el-GR" sz="1800" spc="9" dirty="0">
                <a:cs typeface="Calibri"/>
              </a:rPr>
              <a:t>σ</a:t>
            </a:r>
            <a:r>
              <a:rPr lang="el-GR" sz="1800" spc="-4" dirty="0">
                <a:cs typeface="Calibri"/>
              </a:rPr>
              <a:t>τ</a:t>
            </a:r>
            <a:r>
              <a:rPr lang="el-GR" sz="1800" spc="-9" dirty="0">
                <a:cs typeface="Calibri"/>
              </a:rPr>
              <a:t>ι</a:t>
            </a:r>
            <a:r>
              <a:rPr lang="el-GR" sz="1800" spc="-66" dirty="0">
                <a:cs typeface="Calibri"/>
              </a:rPr>
              <a:t>κ</a:t>
            </a:r>
            <a:r>
              <a:rPr lang="el-GR" sz="1800" spc="-4" dirty="0">
                <a:cs typeface="Calibri"/>
              </a:rPr>
              <a:t>ά</a:t>
            </a:r>
            <a:r>
              <a:rPr lang="el-GR" sz="1800" spc="13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Πρότυ</a:t>
            </a:r>
            <a:r>
              <a:rPr lang="el-GR" sz="1800" spc="-22" dirty="0">
                <a:cs typeface="Calibri"/>
              </a:rPr>
              <a:t>π</a:t>
            </a:r>
            <a:r>
              <a:rPr lang="el-GR" sz="1800" spc="-4" dirty="0">
                <a:cs typeface="Calibri"/>
              </a:rPr>
              <a:t>α</a:t>
            </a:r>
            <a:r>
              <a:rPr lang="el-GR" sz="1800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δια</a:t>
            </a:r>
            <a:r>
              <a:rPr lang="el-GR" sz="1800" spc="-18" dirty="0">
                <a:cs typeface="Calibri"/>
              </a:rPr>
              <a:t>κ</a:t>
            </a:r>
            <a:r>
              <a:rPr lang="el-GR" sz="1800" spc="-9" dirty="0">
                <a:cs typeface="Calibri"/>
              </a:rPr>
              <a:t>ρ</a:t>
            </a:r>
            <a:r>
              <a:rPr lang="el-GR" sz="1800" spc="-35" dirty="0">
                <a:cs typeface="Calibri"/>
              </a:rPr>
              <a:t>ί</a:t>
            </a:r>
            <a:r>
              <a:rPr lang="el-GR" sz="1800" spc="-9" dirty="0">
                <a:cs typeface="Calibri"/>
              </a:rPr>
              <a:t>νο</a:t>
            </a:r>
            <a:r>
              <a:rPr lang="el-GR" sz="1800" spc="4" dirty="0">
                <a:cs typeface="Calibri"/>
              </a:rPr>
              <a:t>ν</a:t>
            </a:r>
            <a:r>
              <a:rPr lang="el-GR" sz="1800" spc="-18" dirty="0">
                <a:cs typeface="Calibri"/>
              </a:rPr>
              <a:t>τ</a:t>
            </a:r>
            <a:r>
              <a:rPr lang="el-GR" sz="1800" spc="-9" dirty="0">
                <a:cs typeface="Calibri"/>
              </a:rPr>
              <a:t>α</a:t>
            </a:r>
            <a:r>
              <a:rPr lang="el-GR" sz="1800" spc="-4" dirty="0">
                <a:cs typeface="Calibri"/>
              </a:rPr>
              <a:t>ι</a:t>
            </a:r>
            <a:r>
              <a:rPr lang="el-GR" sz="1800" spc="22" dirty="0">
                <a:cs typeface="Calibri"/>
              </a:rPr>
              <a:t> </a:t>
            </a:r>
            <a:r>
              <a:rPr lang="el-GR" sz="1800" spc="-9" dirty="0">
                <a:cs typeface="Calibri"/>
              </a:rPr>
              <a:t>σ</a:t>
            </a:r>
            <a:r>
              <a:rPr lang="el-GR" sz="1800" spc="-4" dirty="0">
                <a:cs typeface="Calibri"/>
              </a:rPr>
              <a:t>ε:</a:t>
            </a:r>
            <a:endParaRPr lang="el-GR" sz="1800" dirty="0">
              <a:cs typeface="Calibri"/>
            </a:endParaRPr>
          </a:p>
          <a:p>
            <a:pPr marL="1098353" marR="319475" lvl="1">
              <a:lnSpc>
                <a:spcPts val="1893"/>
              </a:lnSpc>
              <a:spcBef>
                <a:spcPts val="446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12971" algn="l"/>
              </a:tabLst>
            </a:pPr>
            <a:r>
              <a:rPr lang="el-GR" sz="1800" i="1" spc="-4" dirty="0">
                <a:cs typeface="Calibri"/>
              </a:rPr>
              <a:t>Κατε</a:t>
            </a:r>
            <a:r>
              <a:rPr lang="el-GR" sz="1800" i="1" spc="-22" dirty="0">
                <a:cs typeface="Calibri"/>
              </a:rPr>
              <a:t>χ</a:t>
            </a:r>
            <a:r>
              <a:rPr lang="el-GR" sz="1800" i="1" spc="-4" dirty="0">
                <a:cs typeface="Calibri"/>
              </a:rPr>
              <a:t>όμενες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4" dirty="0">
                <a:cs typeface="Calibri"/>
              </a:rPr>
              <a:t>μέχρι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4" dirty="0">
                <a:cs typeface="Calibri"/>
              </a:rPr>
              <a:t>τη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4" dirty="0">
                <a:cs typeface="Calibri"/>
              </a:rPr>
              <a:t>λήξη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4" dirty="0">
                <a:cs typeface="Calibri"/>
              </a:rPr>
              <a:t>τους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4" dirty="0">
                <a:cs typeface="Calibri"/>
              </a:rPr>
              <a:t>επενδύσεις</a:t>
            </a:r>
            <a:r>
              <a:rPr lang="el-GR" sz="1800" i="1" spc="13" dirty="0">
                <a:cs typeface="Calibri"/>
              </a:rPr>
              <a:t> </a:t>
            </a:r>
            <a:r>
              <a:rPr lang="el-GR" sz="1800" i="1" spc="-9" dirty="0">
                <a:cs typeface="Calibri"/>
              </a:rPr>
              <a:t>(</a:t>
            </a:r>
            <a:r>
              <a:rPr lang="el-GR" sz="1800" i="1" spc="-9" dirty="0" err="1">
                <a:cs typeface="Calibri"/>
              </a:rPr>
              <a:t>hel</a:t>
            </a:r>
            <a:r>
              <a:rPr lang="el-GR" sz="1800" i="1" spc="-4" dirty="0" err="1">
                <a:cs typeface="Calibri"/>
              </a:rPr>
              <a:t>d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26" dirty="0" err="1">
                <a:cs typeface="Calibri"/>
              </a:rPr>
              <a:t>t</a:t>
            </a:r>
            <a:r>
              <a:rPr lang="el-GR" sz="1800" i="1" spc="-4" dirty="0" err="1">
                <a:cs typeface="Calibri"/>
              </a:rPr>
              <a:t>o</a:t>
            </a:r>
            <a:r>
              <a:rPr lang="el-GR" sz="1800" i="1" spc="-4" dirty="0">
                <a:cs typeface="Calibri"/>
              </a:rPr>
              <a:t> </a:t>
            </a:r>
            <a:r>
              <a:rPr lang="el-GR" sz="1800" i="1" spc="-9" dirty="0" err="1">
                <a:cs typeface="Calibri"/>
              </a:rPr>
              <a:t>maturi</a:t>
            </a:r>
            <a:r>
              <a:rPr lang="el-GR" sz="1800" i="1" dirty="0" err="1">
                <a:cs typeface="Calibri"/>
              </a:rPr>
              <a:t>t</a:t>
            </a:r>
            <a:r>
              <a:rPr lang="el-GR" sz="1800" i="1" spc="-4" dirty="0" err="1">
                <a:cs typeface="Calibri"/>
              </a:rPr>
              <a:t>y</a:t>
            </a:r>
            <a:r>
              <a:rPr lang="el-GR" sz="1800" i="1" spc="-4" dirty="0">
                <a:cs typeface="Calibri"/>
              </a:rPr>
              <a:t> </a:t>
            </a:r>
            <a:r>
              <a:rPr lang="el-GR" sz="1800" i="1" spc="-9" dirty="0" err="1">
                <a:cs typeface="Calibri"/>
              </a:rPr>
              <a:t>securities</a:t>
            </a:r>
            <a:r>
              <a:rPr lang="el-GR" sz="1800" i="1" spc="-9" dirty="0">
                <a:cs typeface="Calibri"/>
              </a:rPr>
              <a:t>)</a:t>
            </a:r>
            <a:endParaRPr lang="el-GR" sz="1800" dirty="0">
              <a:cs typeface="Calibri"/>
            </a:endParaRPr>
          </a:p>
          <a:p>
            <a:pPr marL="1097797" marR="999613" lvl="1">
              <a:lnSpc>
                <a:spcPts val="1893"/>
              </a:lnSpc>
              <a:spcBef>
                <a:spcPts val="421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12971" algn="l"/>
              </a:tabLst>
            </a:pPr>
            <a:r>
              <a:rPr lang="el-GR" sz="1800" i="1" spc="-9" dirty="0">
                <a:cs typeface="Calibri"/>
              </a:rPr>
              <a:t>Διαθ</a:t>
            </a:r>
            <a:r>
              <a:rPr lang="el-GR" sz="1800" i="1" spc="-31" dirty="0">
                <a:cs typeface="Calibri"/>
              </a:rPr>
              <a:t>έ</a:t>
            </a:r>
            <a:r>
              <a:rPr lang="el-GR" sz="1800" i="1" spc="-9" dirty="0">
                <a:cs typeface="Calibri"/>
              </a:rPr>
              <a:t>σι</a:t>
            </a:r>
            <a:r>
              <a:rPr lang="el-GR" sz="1800" i="1" spc="-18" dirty="0">
                <a:cs typeface="Calibri"/>
              </a:rPr>
              <a:t>μ</a:t>
            </a:r>
            <a:r>
              <a:rPr lang="el-GR" sz="1800" i="1" spc="-4" dirty="0">
                <a:cs typeface="Calibri"/>
              </a:rPr>
              <a:t>α</a:t>
            </a:r>
            <a:r>
              <a:rPr lang="el-GR" sz="1800" i="1" spc="-9" dirty="0">
                <a:cs typeface="Calibri"/>
              </a:rPr>
              <a:t> πρ</a:t>
            </a:r>
            <a:r>
              <a:rPr lang="el-GR" sz="1800" i="1" spc="-4" dirty="0">
                <a:cs typeface="Calibri"/>
              </a:rPr>
              <a:t>ος</a:t>
            </a:r>
            <a:r>
              <a:rPr lang="el-GR" sz="1800" i="1" spc="-13" dirty="0">
                <a:cs typeface="Calibri"/>
              </a:rPr>
              <a:t> </a:t>
            </a:r>
            <a:r>
              <a:rPr lang="el-GR" sz="1800" i="1" spc="-22" dirty="0">
                <a:cs typeface="Calibri"/>
              </a:rPr>
              <a:t>π</a:t>
            </a:r>
            <a:r>
              <a:rPr lang="el-GR" sz="1800" i="1" spc="-18" dirty="0">
                <a:cs typeface="Calibri"/>
              </a:rPr>
              <a:t>ώ</a:t>
            </a:r>
            <a:r>
              <a:rPr lang="el-GR" sz="1800" i="1" spc="-9" dirty="0">
                <a:cs typeface="Calibri"/>
              </a:rPr>
              <a:t>λ</a:t>
            </a:r>
            <a:r>
              <a:rPr lang="el-GR" sz="1800" i="1" spc="-4" dirty="0">
                <a:cs typeface="Calibri"/>
              </a:rPr>
              <a:t>η</a:t>
            </a:r>
            <a:r>
              <a:rPr lang="el-GR" sz="1800" i="1" spc="-9" dirty="0">
                <a:cs typeface="Calibri"/>
              </a:rPr>
              <a:t>σ</a:t>
            </a:r>
            <a:r>
              <a:rPr lang="el-GR" sz="1800" i="1" spc="-4" dirty="0">
                <a:cs typeface="Calibri"/>
              </a:rPr>
              <a:t>η</a:t>
            </a:r>
            <a:r>
              <a:rPr lang="el-GR" sz="1800" i="1" spc="-9" dirty="0">
                <a:cs typeface="Calibri"/>
              </a:rPr>
              <a:t> χρη</a:t>
            </a:r>
            <a:r>
              <a:rPr lang="el-GR" sz="1800" i="1" spc="-18" dirty="0">
                <a:cs typeface="Calibri"/>
              </a:rPr>
              <a:t>μ</a:t>
            </a:r>
            <a:r>
              <a:rPr lang="el-GR" sz="1800" i="1" spc="-9" dirty="0">
                <a:cs typeface="Calibri"/>
              </a:rPr>
              <a:t>ατοοι</a:t>
            </a:r>
            <a:r>
              <a:rPr lang="el-GR" sz="1800" i="1" spc="-66" dirty="0">
                <a:cs typeface="Calibri"/>
              </a:rPr>
              <a:t>κ</a:t>
            </a:r>
            <a:r>
              <a:rPr lang="el-GR" sz="1800" i="1" spc="-4" dirty="0">
                <a:cs typeface="Calibri"/>
              </a:rPr>
              <a:t>ο</a:t>
            </a:r>
            <a:r>
              <a:rPr lang="el-GR" sz="1800" i="1" spc="-9" dirty="0">
                <a:cs typeface="Calibri"/>
              </a:rPr>
              <a:t>ν</a:t>
            </a:r>
            <a:r>
              <a:rPr lang="el-GR" sz="1800" i="1" spc="-4" dirty="0">
                <a:cs typeface="Calibri"/>
              </a:rPr>
              <a:t>ο</a:t>
            </a:r>
            <a:r>
              <a:rPr lang="el-GR" sz="1800" i="1" spc="-9" dirty="0">
                <a:cs typeface="Calibri"/>
              </a:rPr>
              <a:t>μ</a:t>
            </a:r>
            <a:r>
              <a:rPr lang="el-GR" sz="1800" i="1" spc="-4" dirty="0">
                <a:cs typeface="Calibri"/>
              </a:rPr>
              <a:t>ι</a:t>
            </a:r>
            <a:r>
              <a:rPr lang="el-GR" sz="1800" i="1" spc="-66" dirty="0">
                <a:cs typeface="Calibri"/>
              </a:rPr>
              <a:t>κ</a:t>
            </a:r>
            <a:r>
              <a:rPr lang="el-GR" sz="1800" i="1" spc="-4" dirty="0">
                <a:cs typeface="Calibri"/>
              </a:rPr>
              <a:t>ά</a:t>
            </a:r>
            <a:r>
              <a:rPr lang="el-GR" sz="1800" i="1" spc="13" dirty="0">
                <a:cs typeface="Calibri"/>
              </a:rPr>
              <a:t> </a:t>
            </a:r>
            <a:r>
              <a:rPr lang="el-GR" sz="1800" i="1" spc="9" dirty="0">
                <a:cs typeface="Calibri"/>
              </a:rPr>
              <a:t>σ</a:t>
            </a:r>
            <a:r>
              <a:rPr lang="el-GR" sz="1800" i="1" spc="-4" dirty="0">
                <a:cs typeface="Calibri"/>
              </a:rPr>
              <a:t>το</a:t>
            </a:r>
            <a:r>
              <a:rPr lang="el-GR" sz="1800" i="1" spc="-22" dirty="0">
                <a:cs typeface="Calibri"/>
              </a:rPr>
              <a:t>ι</a:t>
            </a:r>
            <a:r>
              <a:rPr lang="el-GR" sz="1800" i="1" spc="-18" dirty="0">
                <a:cs typeface="Calibri"/>
              </a:rPr>
              <a:t>χ</a:t>
            </a:r>
            <a:r>
              <a:rPr lang="el-GR" sz="1800" i="1" spc="-9" dirty="0">
                <a:cs typeface="Calibri"/>
              </a:rPr>
              <a:t>εία ενε</a:t>
            </a:r>
            <a:r>
              <a:rPr lang="el-GR" sz="1800" i="1" spc="-18" dirty="0">
                <a:cs typeface="Calibri"/>
              </a:rPr>
              <a:t>ρ</a:t>
            </a:r>
            <a:r>
              <a:rPr lang="el-GR" sz="1800" i="1" spc="-9" dirty="0">
                <a:cs typeface="Calibri"/>
              </a:rPr>
              <a:t>γ</a:t>
            </a:r>
            <a:r>
              <a:rPr lang="el-GR" sz="1800" i="1" spc="-39" dirty="0">
                <a:cs typeface="Calibri"/>
              </a:rPr>
              <a:t>η</a:t>
            </a:r>
            <a:r>
              <a:rPr lang="el-GR" sz="1800" i="1" spc="-9" dirty="0">
                <a:cs typeface="Calibri"/>
              </a:rPr>
              <a:t>τι</a:t>
            </a:r>
            <a:r>
              <a:rPr lang="el-GR" sz="1800" i="1" spc="-66" dirty="0">
                <a:cs typeface="Calibri"/>
              </a:rPr>
              <a:t>κ</a:t>
            </a:r>
            <a:r>
              <a:rPr lang="el-GR" sz="1800" i="1" spc="-4" dirty="0">
                <a:cs typeface="Calibri"/>
              </a:rPr>
              <a:t>ού</a:t>
            </a:r>
            <a:r>
              <a:rPr lang="el-GR" sz="1800" i="1" spc="9" dirty="0">
                <a:cs typeface="Calibri"/>
              </a:rPr>
              <a:t> </a:t>
            </a:r>
            <a:r>
              <a:rPr lang="el-GR" sz="1800" i="1" spc="-9" dirty="0">
                <a:cs typeface="Calibri"/>
              </a:rPr>
              <a:t>(</a:t>
            </a:r>
            <a:r>
              <a:rPr lang="el-GR" sz="1800" i="1" spc="-66" dirty="0" err="1">
                <a:cs typeface="Calibri"/>
              </a:rPr>
              <a:t>A</a:t>
            </a:r>
            <a:r>
              <a:rPr lang="el-GR" sz="1800" i="1" spc="-9" dirty="0" err="1">
                <a:cs typeface="Calibri"/>
              </a:rPr>
              <a:t>vailabl</a:t>
            </a:r>
            <a:r>
              <a:rPr lang="el-GR" sz="1800" i="1" spc="-4" dirty="0" err="1">
                <a:cs typeface="Calibri"/>
              </a:rPr>
              <a:t>e</a:t>
            </a:r>
            <a:r>
              <a:rPr lang="el-GR" sz="1800" i="1" spc="4" dirty="0">
                <a:cs typeface="Calibri"/>
              </a:rPr>
              <a:t> </a:t>
            </a:r>
            <a:r>
              <a:rPr lang="el-GR" sz="1800" i="1" spc="-26" dirty="0" err="1">
                <a:cs typeface="Calibri"/>
              </a:rPr>
              <a:t>f</a:t>
            </a:r>
            <a:r>
              <a:rPr lang="el-GR" sz="1800" i="1" spc="-4" dirty="0" err="1">
                <a:cs typeface="Calibri"/>
              </a:rPr>
              <a:t>or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9" dirty="0" err="1">
                <a:cs typeface="Calibri"/>
              </a:rPr>
              <a:t>sal</a:t>
            </a:r>
            <a:r>
              <a:rPr lang="el-GR" sz="1800" i="1" spc="-4" dirty="0" err="1">
                <a:cs typeface="Calibri"/>
              </a:rPr>
              <a:t>e</a:t>
            </a:r>
            <a:r>
              <a:rPr lang="el-GR" sz="1800" i="1" spc="-9" dirty="0">
                <a:cs typeface="Calibri"/>
              </a:rPr>
              <a:t> </a:t>
            </a:r>
            <a:r>
              <a:rPr lang="el-GR" sz="1800" i="1" spc="-9" dirty="0" err="1">
                <a:cs typeface="Calibri"/>
              </a:rPr>
              <a:t>securities</a:t>
            </a:r>
            <a:r>
              <a:rPr lang="el-GR" sz="1800" i="1" spc="-9" dirty="0">
                <a:cs typeface="Calibri"/>
              </a:rPr>
              <a:t>)</a:t>
            </a:r>
            <a:endParaRPr lang="el-GR" sz="1800" dirty="0">
              <a:cs typeface="Calibri"/>
            </a:endParaRPr>
          </a:p>
          <a:p>
            <a:pPr marL="1098353" lvl="1">
              <a:spcBef>
                <a:spcPts val="179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012971" algn="l"/>
              </a:tabLst>
            </a:pPr>
            <a:r>
              <a:rPr lang="el-GR" sz="1800" i="1" spc="-9" dirty="0">
                <a:cs typeface="Calibri"/>
              </a:rPr>
              <a:t>Εμπορι</a:t>
            </a:r>
            <a:r>
              <a:rPr lang="el-GR" sz="1800" i="1" spc="-66" dirty="0">
                <a:cs typeface="Calibri"/>
              </a:rPr>
              <a:t>κ</a:t>
            </a:r>
            <a:r>
              <a:rPr lang="el-GR" sz="1800" i="1" spc="-4" dirty="0">
                <a:cs typeface="Calibri"/>
              </a:rPr>
              <a:t>ό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39" dirty="0">
                <a:cs typeface="Calibri"/>
              </a:rPr>
              <a:t>χ</a:t>
            </a:r>
            <a:r>
              <a:rPr lang="el-GR" sz="1800" i="1" spc="-9" dirty="0">
                <a:cs typeface="Calibri"/>
              </a:rPr>
              <a:t>α</a:t>
            </a:r>
            <a:r>
              <a:rPr lang="el-GR" sz="1800" i="1" spc="-18" dirty="0">
                <a:cs typeface="Calibri"/>
              </a:rPr>
              <a:t>ρ</a:t>
            </a:r>
            <a:r>
              <a:rPr lang="el-GR" sz="1800" i="1" spc="-9" dirty="0">
                <a:cs typeface="Calibri"/>
              </a:rPr>
              <a:t>τοφ</a:t>
            </a:r>
            <a:r>
              <a:rPr lang="el-GR" sz="1800" i="1" spc="-57" dirty="0">
                <a:cs typeface="Calibri"/>
              </a:rPr>
              <a:t>υ</a:t>
            </a:r>
            <a:r>
              <a:rPr lang="el-GR" sz="1800" i="1" spc="-26" dirty="0">
                <a:cs typeface="Calibri"/>
              </a:rPr>
              <a:t>λ</a:t>
            </a:r>
            <a:r>
              <a:rPr lang="el-GR" sz="1800" i="1" spc="-9" dirty="0">
                <a:cs typeface="Calibri"/>
              </a:rPr>
              <a:t>ά</a:t>
            </a:r>
            <a:r>
              <a:rPr lang="el-GR" sz="1800" i="1" spc="-26" dirty="0">
                <a:cs typeface="Calibri"/>
              </a:rPr>
              <a:t>κ</a:t>
            </a:r>
            <a:r>
              <a:rPr lang="el-GR" sz="1800" i="1" spc="-9" dirty="0">
                <a:cs typeface="Calibri"/>
              </a:rPr>
              <a:t>ι</a:t>
            </a:r>
            <a:r>
              <a:rPr lang="el-GR" sz="1800" i="1" spc="-4" dirty="0">
                <a:cs typeface="Calibri"/>
              </a:rPr>
              <a:t>ο</a:t>
            </a:r>
            <a:r>
              <a:rPr lang="el-GR" sz="1800" i="1" dirty="0">
                <a:cs typeface="Calibri"/>
              </a:rPr>
              <a:t> </a:t>
            </a:r>
            <a:r>
              <a:rPr lang="el-GR" sz="1800" i="1" spc="-9" dirty="0">
                <a:cs typeface="Calibri"/>
              </a:rPr>
              <a:t>(</a:t>
            </a:r>
            <a:r>
              <a:rPr lang="el-GR" sz="1800" i="1" spc="-92" dirty="0" err="1">
                <a:cs typeface="Calibri"/>
              </a:rPr>
              <a:t>T</a:t>
            </a:r>
            <a:r>
              <a:rPr lang="el-GR" sz="1800" i="1" spc="-9" dirty="0" err="1">
                <a:cs typeface="Calibri"/>
              </a:rPr>
              <a:t>radin</a:t>
            </a:r>
            <a:r>
              <a:rPr lang="el-GR" sz="1800" i="1" spc="-4" dirty="0" err="1">
                <a:cs typeface="Calibri"/>
              </a:rPr>
              <a:t>g</a:t>
            </a:r>
            <a:r>
              <a:rPr lang="el-GR" sz="1800" i="1" spc="9" dirty="0">
                <a:cs typeface="Calibri"/>
              </a:rPr>
              <a:t> </a:t>
            </a:r>
            <a:r>
              <a:rPr lang="el-GR" sz="1800" i="1" spc="-9" dirty="0" err="1">
                <a:cs typeface="Calibri"/>
              </a:rPr>
              <a:t>securities</a:t>
            </a:r>
            <a:r>
              <a:rPr lang="el-GR" sz="1800" i="1" spc="-9" dirty="0">
                <a:cs typeface="Calibri"/>
              </a:rPr>
              <a:t>)</a:t>
            </a:r>
            <a:endParaRPr lang="el-GR" sz="1800" dirty="0">
              <a:cs typeface="Calibri"/>
            </a:endParaRPr>
          </a:p>
          <a:p>
            <a:pPr marL="411311" marR="165860" indent="0">
              <a:lnSpc>
                <a:spcPts val="1893"/>
              </a:lnSpc>
              <a:spcBef>
                <a:spcPts val="446"/>
              </a:spcBef>
              <a:buNone/>
              <a:tabLst>
                <a:tab pos="661771" algn="l"/>
              </a:tabLst>
            </a:pPr>
            <a:r>
              <a:rPr lang="el-GR" sz="1800" spc="-4" dirty="0" smtClean="0">
                <a:cs typeface="Arial"/>
              </a:rPr>
              <a:t>–	</a:t>
            </a:r>
            <a:r>
              <a:rPr lang="el-GR" sz="1800" i="1" spc="-4" dirty="0" smtClean="0">
                <a:cs typeface="Calibri"/>
              </a:rPr>
              <a:t>Ανά</a:t>
            </a:r>
            <a:r>
              <a:rPr lang="el-GR" sz="1800" i="1" spc="-35" dirty="0" smtClean="0">
                <a:cs typeface="Calibri"/>
              </a:rPr>
              <a:t>λ</a:t>
            </a:r>
            <a:r>
              <a:rPr lang="el-GR" sz="1800" i="1" spc="-4" dirty="0" smtClean="0">
                <a:cs typeface="Calibri"/>
              </a:rPr>
              <a:t>ογα</a:t>
            </a:r>
            <a:r>
              <a:rPr lang="el-GR" sz="1800" i="1" spc="-13" dirty="0" smtClean="0">
                <a:cs typeface="Calibri"/>
              </a:rPr>
              <a:t> </a:t>
            </a:r>
            <a:r>
              <a:rPr lang="el-GR" sz="1800" i="1" spc="-9" dirty="0" smtClean="0">
                <a:cs typeface="Calibri"/>
              </a:rPr>
              <a:t>μ</a:t>
            </a:r>
            <a:r>
              <a:rPr lang="el-GR" sz="1800" i="1" spc="-4" dirty="0" smtClean="0">
                <a:cs typeface="Calibri"/>
              </a:rPr>
              <a:t>ε το ε</a:t>
            </a:r>
            <a:r>
              <a:rPr lang="el-GR" sz="1800" i="1" spc="-18" dirty="0" smtClean="0">
                <a:cs typeface="Calibri"/>
              </a:rPr>
              <a:t>ί</a:t>
            </a:r>
            <a:r>
              <a:rPr lang="el-GR" sz="1800" i="1" spc="-4" dirty="0" smtClean="0">
                <a:cs typeface="Calibri"/>
              </a:rPr>
              <a:t>δος</a:t>
            </a:r>
            <a:r>
              <a:rPr lang="el-GR" sz="1800" i="1" spc="13" dirty="0" smtClean="0">
                <a:cs typeface="Calibri"/>
              </a:rPr>
              <a:t> </a:t>
            </a:r>
            <a:r>
              <a:rPr lang="el-GR" sz="1800" i="1" spc="-9" dirty="0" smtClean="0">
                <a:cs typeface="Calibri"/>
              </a:rPr>
              <a:t>υ</a:t>
            </a:r>
            <a:r>
              <a:rPr lang="el-GR" sz="1800" i="1" spc="-22" dirty="0" smtClean="0">
                <a:cs typeface="Calibri"/>
              </a:rPr>
              <a:t>π</a:t>
            </a:r>
            <a:r>
              <a:rPr lang="el-GR" sz="1800" i="1" spc="-9" dirty="0" smtClean="0">
                <a:cs typeface="Calibri"/>
              </a:rPr>
              <a:t>ά</a:t>
            </a:r>
            <a:r>
              <a:rPr lang="el-GR" sz="1800" i="1" spc="-26" dirty="0" smtClean="0">
                <a:cs typeface="Calibri"/>
              </a:rPr>
              <a:t>ρ</a:t>
            </a:r>
            <a:r>
              <a:rPr lang="el-GR" sz="1800" i="1" spc="-9" dirty="0" smtClean="0">
                <a:cs typeface="Calibri"/>
              </a:rPr>
              <a:t>χε</a:t>
            </a:r>
            <a:r>
              <a:rPr lang="el-GR" sz="1800" i="1" spc="-4" dirty="0" smtClean="0">
                <a:cs typeface="Calibri"/>
              </a:rPr>
              <a:t>ι </a:t>
            </a:r>
            <a:r>
              <a:rPr lang="el-GR" sz="1800" i="1" spc="-9" dirty="0" smtClean="0">
                <a:cs typeface="Calibri"/>
              </a:rPr>
              <a:t>διαφορ</a:t>
            </a:r>
            <a:r>
              <a:rPr lang="el-GR" sz="1800" i="1" spc="-4" dirty="0" smtClean="0">
                <a:cs typeface="Calibri"/>
              </a:rPr>
              <a:t>ά</a:t>
            </a:r>
            <a:r>
              <a:rPr lang="el-GR" sz="1800" i="1" dirty="0" smtClean="0">
                <a:cs typeface="Calibri"/>
              </a:rPr>
              <a:t> </a:t>
            </a:r>
            <a:r>
              <a:rPr lang="el-GR" sz="1800" i="1" spc="9" dirty="0" smtClean="0">
                <a:cs typeface="Calibri"/>
              </a:rPr>
              <a:t>σ</a:t>
            </a:r>
            <a:r>
              <a:rPr lang="el-GR" sz="1800" i="1" spc="-4" dirty="0" smtClean="0">
                <a:cs typeface="Calibri"/>
              </a:rPr>
              <a:t>τον </a:t>
            </a:r>
            <a:r>
              <a:rPr lang="el-GR" sz="1800" i="1" spc="-9" dirty="0" smtClean="0">
                <a:cs typeface="Calibri"/>
              </a:rPr>
              <a:t>τρόπ</a:t>
            </a:r>
            <a:r>
              <a:rPr lang="el-GR" sz="1800" i="1" spc="-4" dirty="0" smtClean="0">
                <a:cs typeface="Calibri"/>
              </a:rPr>
              <a:t>ο</a:t>
            </a:r>
            <a:r>
              <a:rPr lang="el-GR" sz="1800" i="1" spc="-9" dirty="0" smtClean="0">
                <a:cs typeface="Calibri"/>
              </a:rPr>
              <a:t> </a:t>
            </a:r>
            <a:r>
              <a:rPr lang="el-GR" sz="1800" b="1" i="1" spc="-4" dirty="0" smtClean="0">
                <a:cs typeface="Calibri"/>
              </a:rPr>
              <a:t>αποτίμησης</a:t>
            </a:r>
            <a:r>
              <a:rPr lang="el-GR" sz="1800" b="1" i="1" spc="18" dirty="0" smtClean="0">
                <a:cs typeface="Calibri"/>
              </a:rPr>
              <a:t> </a:t>
            </a:r>
            <a:r>
              <a:rPr lang="el-GR" sz="1800" i="1" spc="-66" dirty="0" smtClean="0">
                <a:cs typeface="Calibri"/>
              </a:rPr>
              <a:t>κ</a:t>
            </a:r>
            <a:r>
              <a:rPr lang="el-GR" sz="1800" i="1" spc="-9" dirty="0" smtClean="0">
                <a:cs typeface="Calibri"/>
              </a:rPr>
              <a:t>α</a:t>
            </a:r>
            <a:r>
              <a:rPr lang="el-GR" sz="1800" i="1" spc="-4" dirty="0" smtClean="0">
                <a:cs typeface="Calibri"/>
              </a:rPr>
              <a:t>ι </a:t>
            </a:r>
            <a:r>
              <a:rPr lang="el-GR" sz="1800" i="1" spc="-9" dirty="0" smtClean="0">
                <a:cs typeface="Calibri"/>
              </a:rPr>
              <a:t>προσδιορισμο</a:t>
            </a:r>
            <a:r>
              <a:rPr lang="el-GR" sz="1800" i="1" spc="-4" dirty="0" smtClean="0">
                <a:cs typeface="Calibri"/>
              </a:rPr>
              <a:t>ύ </a:t>
            </a:r>
            <a:r>
              <a:rPr lang="el-GR" sz="1800" i="1" spc="-9" dirty="0" smtClean="0">
                <a:cs typeface="Calibri"/>
              </a:rPr>
              <a:t>το</a:t>
            </a:r>
            <a:r>
              <a:rPr lang="el-GR" sz="1800" i="1" spc="-4" dirty="0" smtClean="0">
                <a:cs typeface="Calibri"/>
              </a:rPr>
              <a:t>υ </a:t>
            </a:r>
            <a:r>
              <a:rPr lang="el-GR" sz="1800" i="1" spc="-9" dirty="0" smtClean="0">
                <a:cs typeface="Calibri"/>
              </a:rPr>
              <a:t>αποτελ</a:t>
            </a:r>
            <a:r>
              <a:rPr lang="el-GR" sz="1800" i="1" spc="-31" dirty="0" smtClean="0">
                <a:cs typeface="Calibri"/>
              </a:rPr>
              <a:t>έ</a:t>
            </a:r>
            <a:r>
              <a:rPr lang="el-GR" sz="1800" i="1" spc="-9" dirty="0" smtClean="0">
                <a:cs typeface="Calibri"/>
              </a:rPr>
              <a:t>σ</a:t>
            </a:r>
            <a:r>
              <a:rPr lang="el-GR" sz="1800" i="1" spc="-18" dirty="0" smtClean="0">
                <a:cs typeface="Calibri"/>
              </a:rPr>
              <a:t>μ</a:t>
            </a:r>
            <a:r>
              <a:rPr lang="el-GR" sz="1800" i="1" spc="-9" dirty="0" smtClean="0">
                <a:cs typeface="Calibri"/>
              </a:rPr>
              <a:t>ατο</a:t>
            </a:r>
            <a:r>
              <a:rPr lang="el-GR" sz="1800" i="1" spc="-4" dirty="0" smtClean="0">
                <a:cs typeface="Calibri"/>
              </a:rPr>
              <a:t>ς (</a:t>
            </a:r>
            <a:r>
              <a:rPr lang="el-GR" sz="1800" i="1" spc="-26" dirty="0" smtClean="0">
                <a:cs typeface="Calibri"/>
              </a:rPr>
              <a:t>κ</a:t>
            </a:r>
            <a:r>
              <a:rPr lang="el-GR" sz="1800" i="1" spc="-4" dirty="0" smtClean="0">
                <a:cs typeface="Calibri"/>
              </a:rPr>
              <a:t>έ</a:t>
            </a:r>
            <a:r>
              <a:rPr lang="el-GR" sz="1800" i="1" spc="-9" dirty="0" smtClean="0">
                <a:cs typeface="Calibri"/>
              </a:rPr>
              <a:t>ρδου</a:t>
            </a:r>
            <a:r>
              <a:rPr lang="el-GR" sz="1800" i="1" spc="-4" dirty="0" smtClean="0">
                <a:cs typeface="Calibri"/>
              </a:rPr>
              <a:t>ς</a:t>
            </a:r>
            <a:r>
              <a:rPr lang="el-GR" sz="1800" i="1" spc="18" dirty="0" smtClean="0">
                <a:cs typeface="Calibri"/>
              </a:rPr>
              <a:t> </a:t>
            </a:r>
            <a:r>
              <a:rPr lang="el-GR" sz="1800" i="1" spc="-4" dirty="0" smtClean="0">
                <a:cs typeface="Calibri"/>
              </a:rPr>
              <a:t>ή </a:t>
            </a:r>
            <a:r>
              <a:rPr lang="el-GR" sz="1800" i="1" spc="-9" dirty="0" smtClean="0">
                <a:cs typeface="Calibri"/>
              </a:rPr>
              <a:t>ζημι</a:t>
            </a:r>
            <a:r>
              <a:rPr lang="el-GR" sz="1800" i="1" spc="-4" dirty="0" smtClean="0">
                <a:cs typeface="Calibri"/>
              </a:rPr>
              <a:t>ά </a:t>
            </a:r>
            <a:r>
              <a:rPr lang="el-GR" sz="1800" i="1" spc="-9" dirty="0" smtClean="0">
                <a:cs typeface="Calibri"/>
              </a:rPr>
              <a:t>απ</a:t>
            </a:r>
            <a:r>
              <a:rPr lang="el-GR" sz="1800" i="1" spc="-4" dirty="0" smtClean="0">
                <a:cs typeface="Calibri"/>
              </a:rPr>
              <a:t>ό </a:t>
            </a:r>
            <a:r>
              <a:rPr lang="el-GR" sz="1800" i="1" spc="-9" dirty="0" smtClean="0">
                <a:cs typeface="Calibri"/>
              </a:rPr>
              <a:t>τ</a:t>
            </a:r>
            <a:r>
              <a:rPr lang="el-GR" sz="1800" i="1" spc="-44" dirty="0" smtClean="0">
                <a:cs typeface="Calibri"/>
              </a:rPr>
              <a:t>η</a:t>
            </a:r>
            <a:r>
              <a:rPr lang="el-GR" sz="1800" i="1" spc="-4" dirty="0" smtClean="0">
                <a:cs typeface="Calibri"/>
              </a:rPr>
              <a:t>ν</a:t>
            </a:r>
            <a:r>
              <a:rPr lang="en-US" sz="1800" i="1" spc="-4" dirty="0" smtClean="0">
                <a:cs typeface="Calibri"/>
              </a:rPr>
              <a:t> </a:t>
            </a:r>
            <a:r>
              <a:rPr lang="el-GR" sz="1800" i="1" spc="-4" dirty="0">
                <a:cs typeface="Calibri"/>
              </a:rPr>
              <a:t>επένδυση)</a:t>
            </a:r>
          </a:p>
          <a:p>
            <a:pPr marL="411311" marR="165860" indent="0">
              <a:lnSpc>
                <a:spcPts val="1893"/>
              </a:lnSpc>
              <a:spcBef>
                <a:spcPts val="446"/>
              </a:spcBef>
              <a:buNone/>
              <a:tabLst>
                <a:tab pos="661771" algn="l"/>
              </a:tabLst>
            </a:pPr>
            <a:endParaRPr lang="el-GR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43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παροχή γνώσεων σε σχέση με τις βασικές έννοιες της χρηματοοικονομικής λογιστικής και της δομής των λογιστικών καταστάσεων των επιχειρήσεων</a:t>
            </a:r>
          </a:p>
          <a:p>
            <a:r>
              <a:rPr lang="el-GR" dirty="0"/>
              <a:t>Λογιστικές καταστάσεις</a:t>
            </a:r>
          </a:p>
          <a:p>
            <a:r>
              <a:rPr lang="el-GR" dirty="0"/>
              <a:t>Ισολογισμός ‐ Στοιχεία Ενεργητικού – Υποχρεώσεων – Ιδίων Κεφαλαίων</a:t>
            </a:r>
          </a:p>
          <a:p>
            <a:r>
              <a:rPr lang="el-GR" dirty="0"/>
              <a:t>Κατάσταση αποτελεσμάτων χρήσης ‐ Έσοδα και Έξοδα</a:t>
            </a:r>
          </a:p>
          <a:p>
            <a:r>
              <a:rPr lang="el-GR" dirty="0"/>
              <a:t>Ανάλυση Λογιστικών Καταστάσεων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αποτίμησης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με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ο</a:t>
            </a:r>
            <a:r>
              <a:rPr spc="-39" dirty="0">
                <a:latin typeface="Calibri"/>
                <a:cs typeface="Calibri"/>
              </a:rPr>
              <a:t>χ</a:t>
            </a:r>
            <a:r>
              <a:rPr spc="-9" dirty="0">
                <a:latin typeface="Calibri"/>
                <a:cs typeface="Calibri"/>
              </a:rPr>
              <a:t>ώ</a:t>
            </a:r>
            <a:r>
              <a:rPr dirty="0">
                <a:latin typeface="Calibri"/>
                <a:cs typeface="Calibri"/>
              </a:rPr>
              <a:t>ν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Στις 20/10 η επιχείρηση αγοράζει 500 μετοχές της Εθνικής με €2,5 η μία</a:t>
            </a:r>
          </a:p>
          <a:p>
            <a:r>
              <a:rPr lang="el-GR" dirty="0"/>
              <a:t>Την 31/12 η τιμή της μετοχής είναι €3 η μία</a:t>
            </a:r>
          </a:p>
          <a:p>
            <a:r>
              <a:rPr lang="el-GR" dirty="0"/>
              <a:t>Αποτίμηση:</a:t>
            </a:r>
          </a:p>
          <a:p>
            <a:r>
              <a:rPr lang="el-GR" dirty="0"/>
              <a:t>Την 31/12 η τιμή της μετοχής είναι €2 η μία</a:t>
            </a:r>
          </a:p>
          <a:p>
            <a:r>
              <a:rPr lang="el-GR" dirty="0"/>
              <a:t>Αποτίμηση: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902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Κυκ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οφορούν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ενε</a:t>
            </a:r>
            <a:r>
              <a:rPr spc="-35" dirty="0">
                <a:latin typeface="Calibri"/>
                <a:cs typeface="Calibri"/>
              </a:rPr>
              <a:t>ρ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spc="-4" dirty="0">
                <a:latin typeface="Calibri"/>
                <a:cs typeface="Calibri"/>
              </a:rPr>
              <a:t>τι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ό</a:t>
            </a:r>
            <a:r>
              <a:rPr spc="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‐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Διαθ</a:t>
            </a:r>
            <a:r>
              <a:rPr spc="-35" dirty="0">
                <a:latin typeface="Calibri"/>
                <a:cs typeface="Calibri"/>
              </a:rPr>
              <a:t>έ</a:t>
            </a:r>
            <a:r>
              <a:rPr dirty="0">
                <a:latin typeface="Calibri"/>
                <a:cs typeface="Calibri"/>
              </a:rPr>
              <a:t>σι</a:t>
            </a:r>
            <a:r>
              <a:rPr spc="-22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τα ρευστά διαθέσιμα που διατηρεί μια επιχείρηση στο ταμείο της ή σε κάποια Τράπεζα</a:t>
            </a:r>
          </a:p>
          <a:p>
            <a:r>
              <a:rPr lang="el-GR" dirty="0"/>
              <a:t>Παραδείγματα:</a:t>
            </a:r>
          </a:p>
          <a:p>
            <a:pPr lvl="1"/>
            <a:r>
              <a:rPr lang="el-GR" dirty="0"/>
              <a:t>Ταμείο</a:t>
            </a:r>
          </a:p>
          <a:p>
            <a:pPr lvl="1"/>
            <a:r>
              <a:rPr lang="el-GR" dirty="0"/>
              <a:t>Καταθέσεις όψεως σε €</a:t>
            </a:r>
          </a:p>
          <a:p>
            <a:pPr lvl="1"/>
            <a:r>
              <a:rPr lang="el-GR" dirty="0"/>
              <a:t>Καταθέσεις όψεως σε ξένο νόμισμα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207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Παθ</a:t>
            </a:r>
            <a:r>
              <a:rPr spc="-39" dirty="0">
                <a:latin typeface="Calibri"/>
                <a:cs typeface="Calibri"/>
              </a:rPr>
              <a:t>η</a:t>
            </a:r>
            <a:r>
              <a:rPr dirty="0">
                <a:latin typeface="Calibri"/>
                <a:cs typeface="Calibri"/>
              </a:rPr>
              <a:t>τι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ό</a:t>
            </a:r>
          </a:p>
        </p:txBody>
      </p:sp>
      <p:sp>
        <p:nvSpPr>
          <p:cNvPr id="5" name="object 5"/>
          <p:cNvSpPr/>
          <p:nvPr/>
        </p:nvSpPr>
        <p:spPr>
          <a:xfrm>
            <a:off x="1986604" y="2054291"/>
            <a:ext cx="4821777" cy="0"/>
          </a:xfrm>
          <a:custGeom>
            <a:avLst/>
            <a:gdLst/>
            <a:ahLst/>
            <a:cxnLst/>
            <a:rect l="l" t="t" r="r" b="b"/>
            <a:pathLst>
              <a:path w="5638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6278" y="2054290"/>
            <a:ext cx="0" cy="594245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0"/>
                </a:moveTo>
                <a:lnTo>
                  <a:pt x="0" y="65532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8055" y="2054290"/>
            <a:ext cx="0" cy="594245"/>
          </a:xfrm>
          <a:custGeom>
            <a:avLst/>
            <a:gdLst/>
            <a:ahLst/>
            <a:cxnLst/>
            <a:rect l="l" t="t" r="r" b="b"/>
            <a:pathLst>
              <a:path h="655319">
                <a:moveTo>
                  <a:pt x="0" y="0"/>
                </a:moveTo>
                <a:lnTo>
                  <a:pt x="0" y="655319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8968" y="2054291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43755" y="2140662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8968" y="2180741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3755" y="2267458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3755" y="2330684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3755" y="2393908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8968" y="2434331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3755" y="2520703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8968" y="2560781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3755" y="2645080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3034" y="3094909"/>
            <a:ext cx="2419576" cy="331096"/>
          </a:xfrm>
          <a:custGeom>
            <a:avLst/>
            <a:gdLst/>
            <a:ahLst/>
            <a:cxnLst/>
            <a:rect l="l" t="t" r="r" b="b"/>
            <a:pathLst>
              <a:path w="2829560" h="365125">
                <a:moveTo>
                  <a:pt x="2829305" y="364998"/>
                </a:moveTo>
                <a:lnTo>
                  <a:pt x="2829305" y="0"/>
                </a:lnTo>
                <a:lnTo>
                  <a:pt x="0" y="0"/>
                </a:lnTo>
                <a:lnTo>
                  <a:pt x="0" y="364998"/>
                </a:lnTo>
                <a:lnTo>
                  <a:pt x="5334" y="364998"/>
                </a:lnTo>
                <a:lnTo>
                  <a:pt x="5334" y="9905"/>
                </a:lnTo>
                <a:lnTo>
                  <a:pt x="9906" y="5334"/>
                </a:lnTo>
                <a:lnTo>
                  <a:pt x="9905" y="9905"/>
                </a:lnTo>
                <a:lnTo>
                  <a:pt x="2819400" y="9905"/>
                </a:lnTo>
                <a:lnTo>
                  <a:pt x="2819400" y="5334"/>
                </a:lnTo>
                <a:lnTo>
                  <a:pt x="2824733" y="9905"/>
                </a:lnTo>
                <a:lnTo>
                  <a:pt x="2824733" y="364998"/>
                </a:lnTo>
                <a:lnTo>
                  <a:pt x="2829305" y="364998"/>
                </a:lnTo>
                <a:close/>
              </a:path>
              <a:path w="2829560" h="365125">
                <a:moveTo>
                  <a:pt x="9905" y="9905"/>
                </a:moveTo>
                <a:lnTo>
                  <a:pt x="9906" y="5334"/>
                </a:lnTo>
                <a:lnTo>
                  <a:pt x="5334" y="9905"/>
                </a:lnTo>
                <a:lnTo>
                  <a:pt x="9905" y="9905"/>
                </a:lnTo>
                <a:close/>
              </a:path>
              <a:path w="2829560" h="365125">
                <a:moveTo>
                  <a:pt x="9905" y="364998"/>
                </a:moveTo>
                <a:lnTo>
                  <a:pt x="9905" y="9905"/>
                </a:lnTo>
                <a:lnTo>
                  <a:pt x="5334" y="9905"/>
                </a:lnTo>
                <a:lnTo>
                  <a:pt x="5334" y="364998"/>
                </a:lnTo>
                <a:lnTo>
                  <a:pt x="9905" y="364998"/>
                </a:lnTo>
                <a:close/>
              </a:path>
              <a:path w="2829560" h="365125">
                <a:moveTo>
                  <a:pt x="2824733" y="9905"/>
                </a:moveTo>
                <a:lnTo>
                  <a:pt x="2819400" y="5334"/>
                </a:lnTo>
                <a:lnTo>
                  <a:pt x="2819400" y="9905"/>
                </a:lnTo>
                <a:lnTo>
                  <a:pt x="2824733" y="9905"/>
                </a:lnTo>
                <a:close/>
              </a:path>
              <a:path w="2829560" h="365125">
                <a:moveTo>
                  <a:pt x="2824733" y="364998"/>
                </a:moveTo>
                <a:lnTo>
                  <a:pt x="2824733" y="9905"/>
                </a:lnTo>
                <a:lnTo>
                  <a:pt x="2819400" y="9905"/>
                </a:lnTo>
                <a:lnTo>
                  <a:pt x="2819400" y="364998"/>
                </a:lnTo>
                <a:lnTo>
                  <a:pt x="2824733" y="364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2377" y="3165390"/>
            <a:ext cx="2345729" cy="260846"/>
          </a:xfrm>
          <a:custGeom>
            <a:avLst/>
            <a:gdLst/>
            <a:ahLst/>
            <a:cxnLst/>
            <a:rect l="l" t="t" r="r" b="b"/>
            <a:pathLst>
              <a:path w="2743200" h="287654">
                <a:moveTo>
                  <a:pt x="0" y="0"/>
                </a:moveTo>
                <a:lnTo>
                  <a:pt x="0" y="287274"/>
                </a:lnTo>
                <a:lnTo>
                  <a:pt x="2743200" y="287274"/>
                </a:lnTo>
                <a:lnTo>
                  <a:pt x="274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37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8468" y="3161244"/>
            <a:ext cx="2354417" cy="264877"/>
          </a:xfrm>
          <a:custGeom>
            <a:avLst/>
            <a:gdLst/>
            <a:ahLst/>
            <a:cxnLst/>
            <a:rect l="l" t="t" r="r" b="b"/>
            <a:pathLst>
              <a:path w="2753359" h="292100">
                <a:moveTo>
                  <a:pt x="2753105" y="291846"/>
                </a:moveTo>
                <a:lnTo>
                  <a:pt x="2753105" y="0"/>
                </a:lnTo>
                <a:lnTo>
                  <a:pt x="0" y="0"/>
                </a:lnTo>
                <a:lnTo>
                  <a:pt x="0" y="291846"/>
                </a:lnTo>
                <a:lnTo>
                  <a:pt x="4572" y="291846"/>
                </a:lnTo>
                <a:lnTo>
                  <a:pt x="4572" y="9905"/>
                </a:lnTo>
                <a:lnTo>
                  <a:pt x="9893" y="4572"/>
                </a:lnTo>
                <a:lnTo>
                  <a:pt x="9893" y="9905"/>
                </a:lnTo>
                <a:lnTo>
                  <a:pt x="2743200" y="9905"/>
                </a:lnTo>
                <a:lnTo>
                  <a:pt x="2743200" y="4572"/>
                </a:lnTo>
                <a:lnTo>
                  <a:pt x="2747772" y="9905"/>
                </a:lnTo>
                <a:lnTo>
                  <a:pt x="2747772" y="291846"/>
                </a:lnTo>
                <a:lnTo>
                  <a:pt x="2753105" y="291846"/>
                </a:lnTo>
                <a:close/>
              </a:path>
              <a:path w="2753359" h="292100">
                <a:moveTo>
                  <a:pt x="9893" y="9905"/>
                </a:moveTo>
                <a:lnTo>
                  <a:pt x="9893" y="4572"/>
                </a:lnTo>
                <a:lnTo>
                  <a:pt x="4572" y="9905"/>
                </a:lnTo>
                <a:lnTo>
                  <a:pt x="9893" y="9905"/>
                </a:lnTo>
                <a:close/>
              </a:path>
              <a:path w="2753359" h="292100">
                <a:moveTo>
                  <a:pt x="9893" y="291846"/>
                </a:moveTo>
                <a:lnTo>
                  <a:pt x="9893" y="9905"/>
                </a:lnTo>
                <a:lnTo>
                  <a:pt x="4572" y="9905"/>
                </a:lnTo>
                <a:lnTo>
                  <a:pt x="4572" y="291846"/>
                </a:lnTo>
                <a:lnTo>
                  <a:pt x="9893" y="291846"/>
                </a:lnTo>
                <a:close/>
              </a:path>
              <a:path w="2753359" h="292100">
                <a:moveTo>
                  <a:pt x="2747772" y="9905"/>
                </a:moveTo>
                <a:lnTo>
                  <a:pt x="2743200" y="4572"/>
                </a:lnTo>
                <a:lnTo>
                  <a:pt x="2743200" y="9905"/>
                </a:lnTo>
                <a:lnTo>
                  <a:pt x="2747772" y="9905"/>
                </a:lnTo>
                <a:close/>
              </a:path>
              <a:path w="2753359" h="292100">
                <a:moveTo>
                  <a:pt x="2747772" y="291846"/>
                </a:moveTo>
                <a:lnTo>
                  <a:pt x="2747772" y="9905"/>
                </a:lnTo>
                <a:lnTo>
                  <a:pt x="2743200" y="9905"/>
                </a:lnTo>
                <a:lnTo>
                  <a:pt x="2743200" y="291846"/>
                </a:lnTo>
                <a:lnTo>
                  <a:pt x="2747772" y="2918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54024" y="2648535"/>
            <a:ext cx="65159" cy="373130"/>
          </a:xfrm>
          <a:custGeom>
            <a:avLst/>
            <a:gdLst/>
            <a:ahLst/>
            <a:cxnLst/>
            <a:rect l="l" t="t" r="r" b="b"/>
            <a:pathLst>
              <a:path w="76200" h="411479">
                <a:moveTo>
                  <a:pt x="76200" y="335279"/>
                </a:moveTo>
                <a:lnTo>
                  <a:pt x="0" y="335279"/>
                </a:lnTo>
                <a:lnTo>
                  <a:pt x="31241" y="397763"/>
                </a:lnTo>
                <a:lnTo>
                  <a:pt x="31241" y="348233"/>
                </a:lnTo>
                <a:lnTo>
                  <a:pt x="44195" y="348233"/>
                </a:lnTo>
                <a:lnTo>
                  <a:pt x="44195" y="399288"/>
                </a:lnTo>
                <a:lnTo>
                  <a:pt x="76200" y="335279"/>
                </a:lnTo>
                <a:close/>
              </a:path>
              <a:path w="76200" h="411479">
                <a:moveTo>
                  <a:pt x="44195" y="335279"/>
                </a:moveTo>
                <a:lnTo>
                  <a:pt x="44195" y="0"/>
                </a:lnTo>
                <a:lnTo>
                  <a:pt x="31241" y="0"/>
                </a:lnTo>
                <a:lnTo>
                  <a:pt x="31241" y="335279"/>
                </a:lnTo>
                <a:lnTo>
                  <a:pt x="44195" y="335279"/>
                </a:lnTo>
                <a:close/>
              </a:path>
              <a:path w="76200" h="411479">
                <a:moveTo>
                  <a:pt x="44195" y="399288"/>
                </a:moveTo>
                <a:lnTo>
                  <a:pt x="44195" y="348233"/>
                </a:lnTo>
                <a:lnTo>
                  <a:pt x="31241" y="348233"/>
                </a:lnTo>
                <a:lnTo>
                  <a:pt x="31241" y="397763"/>
                </a:lnTo>
                <a:lnTo>
                  <a:pt x="38100" y="411479"/>
                </a:lnTo>
                <a:lnTo>
                  <a:pt x="44195" y="399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5802" y="2648534"/>
            <a:ext cx="65159" cy="511327"/>
          </a:xfrm>
          <a:custGeom>
            <a:avLst/>
            <a:gdLst/>
            <a:ahLst/>
            <a:cxnLst/>
            <a:rect l="l" t="t" r="r" b="b"/>
            <a:pathLst>
              <a:path w="76200" h="563879">
                <a:moveTo>
                  <a:pt x="76200" y="487679"/>
                </a:moveTo>
                <a:lnTo>
                  <a:pt x="0" y="487679"/>
                </a:lnTo>
                <a:lnTo>
                  <a:pt x="31241" y="550163"/>
                </a:lnTo>
                <a:lnTo>
                  <a:pt x="31241" y="500633"/>
                </a:lnTo>
                <a:lnTo>
                  <a:pt x="44195" y="500633"/>
                </a:lnTo>
                <a:lnTo>
                  <a:pt x="44195" y="551688"/>
                </a:lnTo>
                <a:lnTo>
                  <a:pt x="76200" y="487679"/>
                </a:lnTo>
                <a:close/>
              </a:path>
              <a:path w="76200" h="563879">
                <a:moveTo>
                  <a:pt x="44195" y="487679"/>
                </a:moveTo>
                <a:lnTo>
                  <a:pt x="44195" y="0"/>
                </a:lnTo>
                <a:lnTo>
                  <a:pt x="31241" y="0"/>
                </a:lnTo>
                <a:lnTo>
                  <a:pt x="31241" y="487679"/>
                </a:lnTo>
                <a:lnTo>
                  <a:pt x="44195" y="487679"/>
                </a:lnTo>
                <a:close/>
              </a:path>
              <a:path w="76200" h="563879">
                <a:moveTo>
                  <a:pt x="44195" y="551688"/>
                </a:moveTo>
                <a:lnTo>
                  <a:pt x="44195" y="500633"/>
                </a:lnTo>
                <a:lnTo>
                  <a:pt x="31241" y="500633"/>
                </a:lnTo>
                <a:lnTo>
                  <a:pt x="31241" y="550163"/>
                </a:lnTo>
                <a:lnTo>
                  <a:pt x="38100" y="563879"/>
                </a:lnTo>
                <a:lnTo>
                  <a:pt x="44195" y="551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3755" y="2710724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502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43755" y="2773948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48968" y="2814372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3755" y="2900743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48968" y="2940822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3755" y="3027539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43755" y="3090764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3755" y="3153988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8968" y="3194412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43755" y="3280784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48968" y="3320861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43755" y="3407580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3034" y="3425891"/>
            <a:ext cx="2419576" cy="714591"/>
          </a:xfrm>
          <a:custGeom>
            <a:avLst/>
            <a:gdLst/>
            <a:ahLst/>
            <a:cxnLst/>
            <a:rect l="l" t="t" r="r" b="b"/>
            <a:pathLst>
              <a:path w="2829560" h="788035">
                <a:moveTo>
                  <a:pt x="9906" y="778001"/>
                </a:moveTo>
                <a:lnTo>
                  <a:pt x="9906" y="0"/>
                </a:lnTo>
                <a:lnTo>
                  <a:pt x="0" y="0"/>
                </a:lnTo>
                <a:lnTo>
                  <a:pt x="0" y="787907"/>
                </a:lnTo>
                <a:lnTo>
                  <a:pt x="5334" y="787907"/>
                </a:lnTo>
                <a:lnTo>
                  <a:pt x="5334" y="778001"/>
                </a:lnTo>
                <a:lnTo>
                  <a:pt x="9906" y="778001"/>
                </a:lnTo>
                <a:close/>
              </a:path>
              <a:path w="2829560" h="788035">
                <a:moveTo>
                  <a:pt x="2824733" y="778001"/>
                </a:moveTo>
                <a:lnTo>
                  <a:pt x="5334" y="778001"/>
                </a:lnTo>
                <a:lnTo>
                  <a:pt x="9906" y="783336"/>
                </a:lnTo>
                <a:lnTo>
                  <a:pt x="9906" y="787907"/>
                </a:lnTo>
                <a:lnTo>
                  <a:pt x="2819399" y="787907"/>
                </a:lnTo>
                <a:lnTo>
                  <a:pt x="2819400" y="783336"/>
                </a:lnTo>
                <a:lnTo>
                  <a:pt x="2824733" y="778001"/>
                </a:lnTo>
                <a:close/>
              </a:path>
              <a:path w="2829560" h="788035">
                <a:moveTo>
                  <a:pt x="9906" y="787907"/>
                </a:moveTo>
                <a:lnTo>
                  <a:pt x="9906" y="783336"/>
                </a:lnTo>
                <a:lnTo>
                  <a:pt x="5334" y="778001"/>
                </a:lnTo>
                <a:lnTo>
                  <a:pt x="5334" y="787907"/>
                </a:lnTo>
                <a:lnTo>
                  <a:pt x="9906" y="787907"/>
                </a:lnTo>
                <a:close/>
              </a:path>
              <a:path w="2829560" h="788035">
                <a:moveTo>
                  <a:pt x="2829305" y="787907"/>
                </a:moveTo>
                <a:lnTo>
                  <a:pt x="2829305" y="0"/>
                </a:lnTo>
                <a:lnTo>
                  <a:pt x="2819399" y="0"/>
                </a:lnTo>
                <a:lnTo>
                  <a:pt x="2819400" y="778001"/>
                </a:lnTo>
                <a:lnTo>
                  <a:pt x="2824733" y="778001"/>
                </a:lnTo>
                <a:lnTo>
                  <a:pt x="2824733" y="787907"/>
                </a:lnTo>
                <a:lnTo>
                  <a:pt x="2829305" y="787907"/>
                </a:lnTo>
                <a:close/>
              </a:path>
              <a:path w="2829560" h="788035">
                <a:moveTo>
                  <a:pt x="2824733" y="787907"/>
                </a:moveTo>
                <a:lnTo>
                  <a:pt x="2824733" y="778001"/>
                </a:lnTo>
                <a:lnTo>
                  <a:pt x="2819400" y="783336"/>
                </a:lnTo>
                <a:lnTo>
                  <a:pt x="2819399" y="787907"/>
                </a:lnTo>
                <a:lnTo>
                  <a:pt x="2824733" y="787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77596" y="3278021"/>
            <a:ext cx="241088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Ίδια</a:t>
            </a:r>
            <a:r>
              <a:rPr sz="2100" spc="-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Κεφά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αια</a:t>
            </a:r>
            <a:endParaRPr sz="2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100" spc="-4" dirty="0">
                <a:solidFill>
                  <a:srgbClr val="FFFFFF"/>
                </a:solidFill>
                <a:latin typeface="Arial"/>
                <a:cs typeface="Arial"/>
              </a:rPr>
              <a:t>(Equity)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42377" y="3425200"/>
            <a:ext cx="2345729" cy="776779"/>
          </a:xfrm>
          <a:custGeom>
            <a:avLst/>
            <a:gdLst/>
            <a:ahLst/>
            <a:cxnLst/>
            <a:rect l="l" t="t" r="r" b="b"/>
            <a:pathLst>
              <a:path w="2743200" h="856614">
                <a:moveTo>
                  <a:pt x="0" y="0"/>
                </a:moveTo>
                <a:lnTo>
                  <a:pt x="0" y="856488"/>
                </a:lnTo>
                <a:lnTo>
                  <a:pt x="2743200" y="856488"/>
                </a:lnTo>
                <a:lnTo>
                  <a:pt x="274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37E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8468" y="3425891"/>
            <a:ext cx="2354417" cy="777355"/>
          </a:xfrm>
          <a:custGeom>
            <a:avLst/>
            <a:gdLst/>
            <a:ahLst/>
            <a:cxnLst/>
            <a:rect l="l" t="t" r="r" b="b"/>
            <a:pathLst>
              <a:path w="2753359" h="857250">
                <a:moveTo>
                  <a:pt x="9893" y="851153"/>
                </a:moveTo>
                <a:lnTo>
                  <a:pt x="9893" y="0"/>
                </a:lnTo>
                <a:lnTo>
                  <a:pt x="0" y="0"/>
                </a:lnTo>
                <a:lnTo>
                  <a:pt x="0" y="857250"/>
                </a:lnTo>
                <a:lnTo>
                  <a:pt x="4572" y="857250"/>
                </a:lnTo>
                <a:lnTo>
                  <a:pt x="4572" y="851153"/>
                </a:lnTo>
                <a:lnTo>
                  <a:pt x="9893" y="851153"/>
                </a:lnTo>
                <a:close/>
              </a:path>
              <a:path w="2753359" h="857250">
                <a:moveTo>
                  <a:pt x="2747772" y="851153"/>
                </a:moveTo>
                <a:lnTo>
                  <a:pt x="4572" y="851153"/>
                </a:lnTo>
                <a:lnTo>
                  <a:pt x="9893" y="855726"/>
                </a:lnTo>
                <a:lnTo>
                  <a:pt x="9893" y="857250"/>
                </a:lnTo>
                <a:lnTo>
                  <a:pt x="2743200" y="857250"/>
                </a:lnTo>
                <a:lnTo>
                  <a:pt x="2743200" y="855726"/>
                </a:lnTo>
                <a:lnTo>
                  <a:pt x="2747772" y="851153"/>
                </a:lnTo>
                <a:close/>
              </a:path>
              <a:path w="2753359" h="857250">
                <a:moveTo>
                  <a:pt x="9893" y="857250"/>
                </a:moveTo>
                <a:lnTo>
                  <a:pt x="9893" y="855726"/>
                </a:lnTo>
                <a:lnTo>
                  <a:pt x="4572" y="851153"/>
                </a:lnTo>
                <a:lnTo>
                  <a:pt x="4572" y="857250"/>
                </a:lnTo>
                <a:lnTo>
                  <a:pt x="9893" y="857250"/>
                </a:lnTo>
                <a:close/>
              </a:path>
              <a:path w="2753359" h="857250">
                <a:moveTo>
                  <a:pt x="2753105" y="857250"/>
                </a:moveTo>
                <a:lnTo>
                  <a:pt x="2753105" y="0"/>
                </a:lnTo>
                <a:lnTo>
                  <a:pt x="2743200" y="0"/>
                </a:lnTo>
                <a:lnTo>
                  <a:pt x="2743200" y="851153"/>
                </a:lnTo>
                <a:lnTo>
                  <a:pt x="2747772" y="851153"/>
                </a:lnTo>
                <a:lnTo>
                  <a:pt x="2747772" y="857250"/>
                </a:lnTo>
                <a:lnTo>
                  <a:pt x="2753105" y="857250"/>
                </a:lnTo>
                <a:close/>
              </a:path>
              <a:path w="2753359" h="857250">
                <a:moveTo>
                  <a:pt x="2747772" y="857250"/>
                </a:moveTo>
                <a:lnTo>
                  <a:pt x="2747772" y="851153"/>
                </a:lnTo>
                <a:lnTo>
                  <a:pt x="2743200" y="855726"/>
                </a:lnTo>
                <a:lnTo>
                  <a:pt x="2743200" y="857250"/>
                </a:lnTo>
                <a:lnTo>
                  <a:pt x="2747772" y="857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42377" y="3344354"/>
            <a:ext cx="234572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cs typeface="Arial"/>
              </a:rPr>
              <a:t>Υ</a:t>
            </a:r>
            <a:r>
              <a:rPr sz="2100" spc="-35" dirty="0">
                <a:solidFill>
                  <a:srgbClr val="FFFFFF"/>
                </a:solidFill>
                <a:cs typeface="Arial"/>
              </a:rPr>
              <a:t>π</a:t>
            </a:r>
            <a:r>
              <a:rPr sz="2100" spc="-61" dirty="0">
                <a:solidFill>
                  <a:srgbClr val="FFFFFF"/>
                </a:solidFill>
                <a:cs typeface="Arial"/>
              </a:rPr>
              <a:t>ο</a:t>
            </a:r>
            <a:r>
              <a:rPr sz="2100" dirty="0">
                <a:solidFill>
                  <a:srgbClr val="FFFFFF"/>
                </a:solidFill>
                <a:cs typeface="Arial"/>
              </a:rPr>
              <a:t>χρ</a:t>
            </a:r>
            <a:r>
              <a:rPr sz="2100" spc="-4" dirty="0">
                <a:solidFill>
                  <a:srgbClr val="FFFFFF"/>
                </a:solidFill>
                <a:cs typeface="Arial"/>
              </a:rPr>
              <a:t>εώ</a:t>
            </a:r>
            <a:r>
              <a:rPr sz="2100" dirty="0">
                <a:solidFill>
                  <a:srgbClr val="FFFFFF"/>
                </a:solidFill>
                <a:cs typeface="Arial"/>
              </a:rPr>
              <a:t>σεις</a:t>
            </a:r>
            <a:endParaRPr sz="2100" dirty="0">
              <a:cs typeface="Arial"/>
            </a:endParaRPr>
          </a:p>
          <a:p>
            <a:pPr marL="557" algn="ctr"/>
            <a:r>
              <a:rPr sz="2100" dirty="0">
                <a:solidFill>
                  <a:srgbClr val="FFFFFF"/>
                </a:solidFill>
                <a:cs typeface="Arial"/>
              </a:rPr>
              <a:t>(Liabilities)</a:t>
            </a:r>
            <a:endParaRPr sz="2100" dirty="0"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443755" y="3470804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43755" y="3534028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48968" y="3574452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43755" y="3660825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48968" y="3700901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43755" y="3787620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43755" y="3850845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43755" y="3914069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48968" y="3954493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43755" y="4040865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48968" y="4080942"/>
            <a:ext cx="0" cy="4664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053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43755" y="4167660"/>
            <a:ext cx="1086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38468" y="4204973"/>
            <a:ext cx="2354417" cy="0"/>
          </a:xfrm>
          <a:custGeom>
            <a:avLst/>
            <a:gdLst/>
            <a:ahLst/>
            <a:cxnLst/>
            <a:rect l="l" t="t" r="r" b="b"/>
            <a:pathLst>
              <a:path w="2753359">
                <a:moveTo>
                  <a:pt x="0" y="0"/>
                </a:moveTo>
                <a:lnTo>
                  <a:pt x="2753105" y="0"/>
                </a:lnTo>
              </a:path>
            </a:pathLst>
          </a:custGeom>
          <a:ln w="38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16389" y="4208082"/>
            <a:ext cx="65159" cy="719773"/>
          </a:xfrm>
          <a:custGeom>
            <a:avLst/>
            <a:gdLst/>
            <a:ahLst/>
            <a:cxnLst/>
            <a:rect l="l" t="t" r="r" b="b"/>
            <a:pathLst>
              <a:path w="76200" h="793750">
                <a:moveTo>
                  <a:pt x="44196" y="50291"/>
                </a:moveTo>
                <a:lnTo>
                  <a:pt x="44196" y="0"/>
                </a:lnTo>
                <a:lnTo>
                  <a:pt x="32004" y="0"/>
                </a:lnTo>
                <a:lnTo>
                  <a:pt x="32004" y="50291"/>
                </a:lnTo>
                <a:lnTo>
                  <a:pt x="44196" y="50291"/>
                </a:lnTo>
                <a:close/>
              </a:path>
              <a:path w="76200" h="793750">
                <a:moveTo>
                  <a:pt x="44196" y="101346"/>
                </a:moveTo>
                <a:lnTo>
                  <a:pt x="44196" y="88392"/>
                </a:lnTo>
                <a:lnTo>
                  <a:pt x="32004" y="88392"/>
                </a:lnTo>
                <a:lnTo>
                  <a:pt x="32004" y="101346"/>
                </a:lnTo>
                <a:lnTo>
                  <a:pt x="44196" y="101346"/>
                </a:lnTo>
                <a:close/>
              </a:path>
              <a:path w="76200" h="793750">
                <a:moveTo>
                  <a:pt x="44196" y="190500"/>
                </a:moveTo>
                <a:lnTo>
                  <a:pt x="44196" y="139446"/>
                </a:lnTo>
                <a:lnTo>
                  <a:pt x="32004" y="139446"/>
                </a:lnTo>
                <a:lnTo>
                  <a:pt x="32004" y="190500"/>
                </a:lnTo>
                <a:lnTo>
                  <a:pt x="44196" y="190500"/>
                </a:lnTo>
                <a:close/>
              </a:path>
              <a:path w="76200" h="793750">
                <a:moveTo>
                  <a:pt x="44196" y="240792"/>
                </a:moveTo>
                <a:lnTo>
                  <a:pt x="44196" y="228600"/>
                </a:lnTo>
                <a:lnTo>
                  <a:pt x="32004" y="228600"/>
                </a:lnTo>
                <a:lnTo>
                  <a:pt x="32004" y="240792"/>
                </a:lnTo>
                <a:lnTo>
                  <a:pt x="44196" y="240792"/>
                </a:lnTo>
                <a:close/>
              </a:path>
              <a:path w="76200" h="793750">
                <a:moveTo>
                  <a:pt x="44196" y="329946"/>
                </a:moveTo>
                <a:lnTo>
                  <a:pt x="44196" y="278892"/>
                </a:lnTo>
                <a:lnTo>
                  <a:pt x="32004" y="278892"/>
                </a:lnTo>
                <a:lnTo>
                  <a:pt x="32004" y="329946"/>
                </a:lnTo>
                <a:lnTo>
                  <a:pt x="44196" y="329946"/>
                </a:lnTo>
                <a:close/>
              </a:path>
              <a:path w="76200" h="793750">
                <a:moveTo>
                  <a:pt x="44196" y="381000"/>
                </a:moveTo>
                <a:lnTo>
                  <a:pt x="44196" y="368046"/>
                </a:lnTo>
                <a:lnTo>
                  <a:pt x="32004" y="368046"/>
                </a:lnTo>
                <a:lnTo>
                  <a:pt x="32004" y="381000"/>
                </a:lnTo>
                <a:lnTo>
                  <a:pt x="44196" y="381000"/>
                </a:lnTo>
                <a:close/>
              </a:path>
              <a:path w="76200" h="793750">
                <a:moveTo>
                  <a:pt x="44196" y="469391"/>
                </a:moveTo>
                <a:lnTo>
                  <a:pt x="44196" y="419100"/>
                </a:lnTo>
                <a:lnTo>
                  <a:pt x="32004" y="419100"/>
                </a:lnTo>
                <a:lnTo>
                  <a:pt x="32004" y="469391"/>
                </a:lnTo>
                <a:lnTo>
                  <a:pt x="44196" y="469391"/>
                </a:lnTo>
                <a:close/>
              </a:path>
              <a:path w="76200" h="793750">
                <a:moveTo>
                  <a:pt x="44196" y="520446"/>
                </a:moveTo>
                <a:lnTo>
                  <a:pt x="44196" y="507492"/>
                </a:lnTo>
                <a:lnTo>
                  <a:pt x="32004" y="507492"/>
                </a:lnTo>
                <a:lnTo>
                  <a:pt x="32004" y="520446"/>
                </a:lnTo>
                <a:lnTo>
                  <a:pt x="44196" y="520446"/>
                </a:lnTo>
                <a:close/>
              </a:path>
              <a:path w="76200" h="793750">
                <a:moveTo>
                  <a:pt x="44196" y="609600"/>
                </a:moveTo>
                <a:lnTo>
                  <a:pt x="44196" y="558546"/>
                </a:lnTo>
                <a:lnTo>
                  <a:pt x="32004" y="558546"/>
                </a:lnTo>
                <a:lnTo>
                  <a:pt x="32004" y="609600"/>
                </a:lnTo>
                <a:lnTo>
                  <a:pt x="44196" y="609600"/>
                </a:lnTo>
                <a:close/>
              </a:path>
              <a:path w="76200" h="793750">
                <a:moveTo>
                  <a:pt x="44196" y="659892"/>
                </a:moveTo>
                <a:lnTo>
                  <a:pt x="44196" y="647700"/>
                </a:lnTo>
                <a:lnTo>
                  <a:pt x="32004" y="647700"/>
                </a:lnTo>
                <a:lnTo>
                  <a:pt x="32004" y="659892"/>
                </a:lnTo>
                <a:lnTo>
                  <a:pt x="44196" y="659892"/>
                </a:lnTo>
                <a:close/>
              </a:path>
              <a:path w="76200" h="793750">
                <a:moveTo>
                  <a:pt x="76200" y="717042"/>
                </a:moveTo>
                <a:lnTo>
                  <a:pt x="0" y="717042"/>
                </a:lnTo>
                <a:lnTo>
                  <a:pt x="32004" y="781050"/>
                </a:lnTo>
                <a:lnTo>
                  <a:pt x="32004" y="729996"/>
                </a:lnTo>
                <a:lnTo>
                  <a:pt x="44196" y="729996"/>
                </a:lnTo>
                <a:lnTo>
                  <a:pt x="44196" y="781050"/>
                </a:lnTo>
                <a:lnTo>
                  <a:pt x="76200" y="717042"/>
                </a:lnTo>
                <a:close/>
              </a:path>
              <a:path w="76200" h="793750">
                <a:moveTo>
                  <a:pt x="44196" y="717042"/>
                </a:moveTo>
                <a:lnTo>
                  <a:pt x="44196" y="697992"/>
                </a:lnTo>
                <a:lnTo>
                  <a:pt x="32004" y="697992"/>
                </a:lnTo>
                <a:lnTo>
                  <a:pt x="32004" y="717042"/>
                </a:lnTo>
                <a:lnTo>
                  <a:pt x="44196" y="717042"/>
                </a:lnTo>
                <a:close/>
              </a:path>
              <a:path w="76200" h="793750">
                <a:moveTo>
                  <a:pt x="44196" y="781050"/>
                </a:moveTo>
                <a:lnTo>
                  <a:pt x="44196" y="729996"/>
                </a:lnTo>
                <a:lnTo>
                  <a:pt x="32004" y="729996"/>
                </a:lnTo>
                <a:lnTo>
                  <a:pt x="32004" y="781050"/>
                </a:lnTo>
                <a:lnTo>
                  <a:pt x="38100" y="793242"/>
                </a:lnTo>
                <a:lnTo>
                  <a:pt x="44196" y="781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78710" y="4927395"/>
            <a:ext cx="2410888" cy="53551"/>
          </a:xfrm>
          <a:custGeom>
            <a:avLst/>
            <a:gdLst/>
            <a:ahLst/>
            <a:cxnLst/>
            <a:rect l="l" t="t" r="r" b="b"/>
            <a:pathLst>
              <a:path w="2819400" h="59054">
                <a:moveTo>
                  <a:pt x="0" y="0"/>
                </a:moveTo>
                <a:lnTo>
                  <a:pt x="0" y="58674"/>
                </a:lnTo>
                <a:lnTo>
                  <a:pt x="2819400" y="58674"/>
                </a:lnTo>
                <a:lnTo>
                  <a:pt x="281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74801" y="4923249"/>
            <a:ext cx="2419033" cy="57582"/>
          </a:xfrm>
          <a:custGeom>
            <a:avLst/>
            <a:gdLst/>
            <a:ahLst/>
            <a:cxnLst/>
            <a:rect l="l" t="t" r="r" b="b"/>
            <a:pathLst>
              <a:path w="2828925" h="63500">
                <a:moveTo>
                  <a:pt x="2828543" y="63246"/>
                </a:moveTo>
                <a:lnTo>
                  <a:pt x="2828543" y="0"/>
                </a:lnTo>
                <a:lnTo>
                  <a:pt x="0" y="0"/>
                </a:lnTo>
                <a:lnTo>
                  <a:pt x="0" y="63246"/>
                </a:lnTo>
                <a:lnTo>
                  <a:pt x="4572" y="63246"/>
                </a:lnTo>
                <a:lnTo>
                  <a:pt x="4572" y="9906"/>
                </a:lnTo>
                <a:lnTo>
                  <a:pt x="9144" y="4572"/>
                </a:lnTo>
                <a:lnTo>
                  <a:pt x="9144" y="9906"/>
                </a:lnTo>
                <a:lnTo>
                  <a:pt x="2819387" y="9905"/>
                </a:lnTo>
                <a:lnTo>
                  <a:pt x="2819387" y="4572"/>
                </a:lnTo>
                <a:lnTo>
                  <a:pt x="2823971" y="9905"/>
                </a:lnTo>
                <a:lnTo>
                  <a:pt x="2823971" y="63246"/>
                </a:lnTo>
                <a:lnTo>
                  <a:pt x="2828543" y="63246"/>
                </a:lnTo>
                <a:close/>
              </a:path>
              <a:path w="2828925" h="63500">
                <a:moveTo>
                  <a:pt x="9144" y="9906"/>
                </a:moveTo>
                <a:lnTo>
                  <a:pt x="9144" y="4572"/>
                </a:lnTo>
                <a:lnTo>
                  <a:pt x="4572" y="9906"/>
                </a:lnTo>
                <a:lnTo>
                  <a:pt x="9144" y="9906"/>
                </a:lnTo>
                <a:close/>
              </a:path>
              <a:path w="2828925" h="63500">
                <a:moveTo>
                  <a:pt x="9144" y="63246"/>
                </a:moveTo>
                <a:lnTo>
                  <a:pt x="9144" y="9906"/>
                </a:lnTo>
                <a:lnTo>
                  <a:pt x="4572" y="9906"/>
                </a:lnTo>
                <a:lnTo>
                  <a:pt x="4572" y="63246"/>
                </a:lnTo>
                <a:lnTo>
                  <a:pt x="9144" y="63246"/>
                </a:lnTo>
                <a:close/>
              </a:path>
              <a:path w="2828925" h="63500">
                <a:moveTo>
                  <a:pt x="2823971" y="9905"/>
                </a:moveTo>
                <a:lnTo>
                  <a:pt x="2819387" y="4572"/>
                </a:lnTo>
                <a:lnTo>
                  <a:pt x="2819387" y="9905"/>
                </a:lnTo>
                <a:lnTo>
                  <a:pt x="2823971" y="9905"/>
                </a:lnTo>
                <a:close/>
              </a:path>
              <a:path w="2828925" h="63500">
                <a:moveTo>
                  <a:pt x="2823971" y="63246"/>
                </a:moveTo>
                <a:lnTo>
                  <a:pt x="2823971" y="9905"/>
                </a:lnTo>
                <a:lnTo>
                  <a:pt x="2819387" y="9905"/>
                </a:lnTo>
                <a:lnTo>
                  <a:pt x="2819387" y="63246"/>
                </a:lnTo>
                <a:lnTo>
                  <a:pt x="2823971" y="63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78710" y="4979910"/>
            <a:ext cx="2410888" cy="778506"/>
          </a:xfrm>
          <a:custGeom>
            <a:avLst/>
            <a:gdLst/>
            <a:ahLst/>
            <a:cxnLst/>
            <a:rect l="l" t="t" r="r" b="b"/>
            <a:pathLst>
              <a:path w="2819400" h="858520">
                <a:moveTo>
                  <a:pt x="0" y="0"/>
                </a:moveTo>
                <a:lnTo>
                  <a:pt x="0" y="858012"/>
                </a:lnTo>
                <a:lnTo>
                  <a:pt x="2819400" y="858012"/>
                </a:lnTo>
                <a:lnTo>
                  <a:pt x="281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329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78710" y="498060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89593" y="498060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9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491880" y="5013176"/>
            <a:ext cx="194153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01" algn="ctr"/>
            <a:r>
              <a:rPr sz="2100" spc="-4" dirty="0">
                <a:solidFill>
                  <a:srgbClr val="FFFFFF"/>
                </a:solidFill>
                <a:cs typeface="Arial"/>
              </a:rPr>
              <a:t>Προβλέψεις</a:t>
            </a:r>
            <a:endParaRPr sz="2100" dirty="0">
              <a:cs typeface="Arial"/>
            </a:endParaRPr>
          </a:p>
          <a:p>
            <a:pPr marL="11132" algn="ctr"/>
            <a:r>
              <a:rPr sz="2100" spc="-4" dirty="0">
                <a:solidFill>
                  <a:srgbClr val="FFFFFF"/>
                </a:solidFill>
                <a:cs typeface="Arial"/>
              </a:rPr>
              <a:t>(Provision</a:t>
            </a:r>
            <a:r>
              <a:rPr sz="2100" dirty="0">
                <a:solidFill>
                  <a:srgbClr val="FFFFFF"/>
                </a:solidFill>
                <a:cs typeface="Arial"/>
              </a:rPr>
              <a:t>s)</a:t>
            </a:r>
            <a:endParaRPr sz="2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474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>
              <a:lnSpc>
                <a:spcPts val="3339"/>
              </a:lnSpc>
            </a:pPr>
            <a:r>
              <a:rPr dirty="0">
                <a:latin typeface="Calibri"/>
                <a:cs typeface="Calibri"/>
              </a:rPr>
              <a:t>Ίδια</a:t>
            </a:r>
            <a:r>
              <a:rPr spc="-22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Κ</a:t>
            </a:r>
            <a:r>
              <a:rPr spc="-26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φ</a:t>
            </a:r>
            <a:r>
              <a:rPr spc="18" dirty="0">
                <a:latin typeface="Calibri"/>
                <a:cs typeface="Calibri"/>
              </a:rPr>
              <a:t>ά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αια</a:t>
            </a:r>
          </a:p>
        </p:txBody>
      </p:sp>
      <p:sp>
        <p:nvSpPr>
          <p:cNvPr id="17" name="Θέση περιεχομένου 1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/>
          </a:bodyPr>
          <a:lstStyle/>
          <a:p>
            <a:pPr marL="311683" indent="-300552">
              <a:lnSpc>
                <a:spcPts val="2498"/>
              </a:lnSpc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500" spc="-4" dirty="0">
                <a:cs typeface="Calibri"/>
              </a:rPr>
              <a:t>Εισφορέ</a:t>
            </a:r>
            <a:r>
              <a:rPr lang="el-GR" sz="2500" dirty="0">
                <a:cs typeface="Calibri"/>
              </a:rPr>
              <a:t>ς</a:t>
            </a:r>
            <a:r>
              <a:rPr lang="el-GR" sz="2500" spc="-22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τ</a:t>
            </a:r>
            <a:r>
              <a:rPr lang="el-GR" sz="2500" spc="-13" dirty="0">
                <a:cs typeface="Calibri"/>
              </a:rPr>
              <a:t>ω</a:t>
            </a:r>
            <a:r>
              <a:rPr lang="el-GR" sz="2500" dirty="0">
                <a:cs typeface="Calibri"/>
              </a:rPr>
              <a:t>ν</a:t>
            </a:r>
            <a:r>
              <a:rPr lang="el-GR" sz="2500" spc="-4" dirty="0">
                <a:cs typeface="Calibri"/>
              </a:rPr>
              <a:t> φορέ</a:t>
            </a:r>
            <a:r>
              <a:rPr lang="el-GR" sz="2500" spc="-13" dirty="0">
                <a:cs typeface="Calibri"/>
              </a:rPr>
              <a:t>ω</a:t>
            </a:r>
            <a:r>
              <a:rPr lang="el-GR" sz="2500" dirty="0">
                <a:cs typeface="Calibri"/>
              </a:rPr>
              <a:t>ν</a:t>
            </a:r>
            <a:r>
              <a:rPr lang="el-GR" sz="2500" spc="-4" dirty="0">
                <a:cs typeface="Calibri"/>
              </a:rPr>
              <a:t> προ</a:t>
            </a:r>
            <a:r>
              <a:rPr lang="el-GR" sz="2500" dirty="0">
                <a:cs typeface="Calibri"/>
              </a:rPr>
              <a:t>ς</a:t>
            </a:r>
            <a:r>
              <a:rPr lang="el-GR" sz="2500" spc="-4" dirty="0">
                <a:cs typeface="Calibri"/>
              </a:rPr>
              <a:t> τ</a:t>
            </a:r>
            <a:r>
              <a:rPr lang="el-GR" sz="2500" spc="-53" dirty="0">
                <a:cs typeface="Calibri"/>
              </a:rPr>
              <a:t>η</a:t>
            </a:r>
            <a:r>
              <a:rPr lang="el-GR" sz="2500" dirty="0">
                <a:cs typeface="Calibri"/>
              </a:rPr>
              <a:t>ν</a:t>
            </a:r>
            <a:r>
              <a:rPr lang="el-GR" sz="2500" spc="-4" dirty="0">
                <a:cs typeface="Calibri"/>
              </a:rPr>
              <a:t> επ</a:t>
            </a:r>
            <a:r>
              <a:rPr lang="el-GR" sz="2500" spc="-22" dirty="0">
                <a:cs typeface="Calibri"/>
              </a:rPr>
              <a:t>ιχ</a:t>
            </a:r>
            <a:r>
              <a:rPr lang="el-GR" sz="2500" dirty="0">
                <a:cs typeface="Calibri"/>
              </a:rPr>
              <a:t>ε</a:t>
            </a:r>
            <a:r>
              <a:rPr lang="el-GR" sz="2500" spc="-4" dirty="0">
                <a:cs typeface="Calibri"/>
              </a:rPr>
              <a:t>ίρησ</a:t>
            </a:r>
            <a:r>
              <a:rPr lang="el-GR" sz="2500" spc="4" dirty="0">
                <a:cs typeface="Calibri"/>
              </a:rPr>
              <a:t>η</a:t>
            </a:r>
            <a:r>
              <a:rPr lang="el-GR" sz="2500" spc="-4" dirty="0">
                <a:cs typeface="Calibri"/>
              </a:rPr>
              <a:t>:</a:t>
            </a:r>
            <a:endParaRPr lang="el-GR" sz="2500" dirty="0">
              <a:cs typeface="Calibri"/>
            </a:endParaRPr>
          </a:p>
          <a:p>
            <a:pPr marL="662327" lvl="1" indent="-250460">
              <a:spcBef>
                <a:spcPts val="272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100" b="1" spc="-4" dirty="0">
                <a:cs typeface="Calibri"/>
              </a:rPr>
              <a:t>Άμ</a:t>
            </a:r>
            <a:r>
              <a:rPr lang="el-GR" sz="2100" b="1" spc="-26" dirty="0">
                <a:cs typeface="Calibri"/>
              </a:rPr>
              <a:t>ε</a:t>
            </a:r>
            <a:r>
              <a:rPr lang="el-GR" sz="2100" b="1" spc="-4" dirty="0">
                <a:cs typeface="Calibri"/>
              </a:rPr>
              <a:t>σε</a:t>
            </a:r>
            <a:r>
              <a:rPr lang="el-GR" sz="2100" b="1" dirty="0">
                <a:cs typeface="Calibri"/>
              </a:rPr>
              <a:t>ς</a:t>
            </a:r>
            <a:r>
              <a:rPr lang="el-GR" sz="2100" b="1" spc="-9" dirty="0">
                <a:cs typeface="Calibri"/>
              </a:rPr>
              <a:t> </a:t>
            </a:r>
            <a:r>
              <a:rPr lang="el-GR" sz="2100" b="1" dirty="0">
                <a:cs typeface="Calibri"/>
              </a:rPr>
              <a:t>ε</a:t>
            </a:r>
            <a:r>
              <a:rPr lang="el-GR" sz="2100" b="1" spc="-4" dirty="0">
                <a:cs typeface="Calibri"/>
              </a:rPr>
              <a:t>ισφορές</a:t>
            </a:r>
            <a:endParaRPr lang="el-GR" sz="2100" dirty="0">
              <a:cs typeface="Calibri"/>
            </a:endParaRPr>
          </a:p>
          <a:p>
            <a:pPr marL="1012971" lvl="2" indent="-200368">
              <a:spcBef>
                <a:spcPts val="232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pc="-4" dirty="0">
                <a:cs typeface="Calibri"/>
              </a:rPr>
              <a:t>Κα</a:t>
            </a:r>
            <a:r>
              <a:rPr lang="el-GR" spc="-18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ά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τ</a:t>
            </a:r>
            <a:r>
              <a:rPr lang="el-GR" spc="-44" dirty="0">
                <a:cs typeface="Calibri"/>
              </a:rPr>
              <a:t>η</a:t>
            </a:r>
            <a:r>
              <a:rPr lang="el-GR" spc="-4" dirty="0">
                <a:cs typeface="Calibri"/>
              </a:rPr>
              <a:t>ν </a:t>
            </a:r>
            <a:r>
              <a:rPr lang="el-GR" spc="-18" dirty="0">
                <a:cs typeface="Calibri"/>
              </a:rPr>
              <a:t>ί</a:t>
            </a:r>
            <a:r>
              <a:rPr lang="el-GR" spc="-4" dirty="0">
                <a:cs typeface="Calibri"/>
              </a:rPr>
              <a:t>δρυση</a:t>
            </a:r>
            <a:endParaRPr lang="el-GR" dirty="0">
              <a:cs typeface="Calibri"/>
            </a:endParaRPr>
          </a:p>
          <a:p>
            <a:pPr marL="1012971" lvl="2" indent="-200368">
              <a:spcBef>
                <a:spcPts val="210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pc="-4" dirty="0">
                <a:cs typeface="Calibri"/>
              </a:rPr>
              <a:t>Κατά τ</a:t>
            </a:r>
            <a:r>
              <a:rPr lang="el-GR" spc="-44" dirty="0">
                <a:cs typeface="Calibri"/>
              </a:rPr>
              <a:t>η</a:t>
            </a:r>
            <a:r>
              <a:rPr lang="el-GR" spc="-4" dirty="0">
                <a:cs typeface="Calibri"/>
              </a:rPr>
              <a:t>ν αύξηση</a:t>
            </a:r>
            <a:r>
              <a:rPr lang="el-GR" spc="9" dirty="0">
                <a:cs typeface="Calibri"/>
              </a:rPr>
              <a:t> </a:t>
            </a:r>
            <a:r>
              <a:rPr lang="el-GR" spc="-22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ου</a:t>
            </a:r>
            <a:r>
              <a:rPr lang="el-GR" dirty="0">
                <a:cs typeface="Calibri"/>
              </a:rPr>
              <a:t> </a:t>
            </a:r>
            <a:r>
              <a:rPr lang="el-GR" spc="-35" dirty="0">
                <a:cs typeface="Calibri"/>
              </a:rPr>
              <a:t>κ</a:t>
            </a:r>
            <a:r>
              <a:rPr lang="el-GR" spc="-22" dirty="0">
                <a:cs typeface="Calibri"/>
              </a:rPr>
              <a:t>ε</a:t>
            </a:r>
            <a:r>
              <a:rPr lang="el-GR" spc="-4" dirty="0">
                <a:cs typeface="Calibri"/>
              </a:rPr>
              <a:t>φα</a:t>
            </a:r>
            <a:r>
              <a:rPr lang="el-GR" spc="-26" dirty="0">
                <a:cs typeface="Calibri"/>
              </a:rPr>
              <a:t>λ</a:t>
            </a:r>
            <a:r>
              <a:rPr lang="el-GR" spc="-4" dirty="0">
                <a:cs typeface="Calibri"/>
              </a:rPr>
              <a:t>αίου</a:t>
            </a:r>
            <a:endParaRPr lang="el-GR" dirty="0">
              <a:cs typeface="Calibri"/>
            </a:endParaRPr>
          </a:p>
          <a:p>
            <a:pPr marL="662327" lvl="1" indent="-250460">
              <a:spcBef>
                <a:spcPts val="228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100" b="1" spc="-4" dirty="0">
                <a:cs typeface="Calibri"/>
              </a:rPr>
              <a:t>Έμμ</a:t>
            </a:r>
            <a:r>
              <a:rPr lang="el-GR" sz="2100" b="1" spc="-26" dirty="0">
                <a:cs typeface="Calibri"/>
              </a:rPr>
              <a:t>ε</a:t>
            </a:r>
            <a:r>
              <a:rPr lang="el-GR" sz="2100" b="1" spc="-4" dirty="0">
                <a:cs typeface="Calibri"/>
              </a:rPr>
              <a:t>σε</a:t>
            </a:r>
            <a:r>
              <a:rPr lang="el-GR" sz="2100" b="1" dirty="0">
                <a:cs typeface="Calibri"/>
              </a:rPr>
              <a:t>ς</a:t>
            </a:r>
            <a:r>
              <a:rPr lang="el-GR" sz="2100" b="1" spc="-4" dirty="0">
                <a:cs typeface="Calibri"/>
              </a:rPr>
              <a:t> εισφορές</a:t>
            </a:r>
            <a:endParaRPr lang="el-GR" sz="2100" dirty="0">
              <a:cs typeface="Calibri"/>
            </a:endParaRPr>
          </a:p>
          <a:p>
            <a:pPr marL="1012971" lvl="2" indent="-200368">
              <a:spcBef>
                <a:spcPts val="232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pc="-9" dirty="0">
                <a:cs typeface="Calibri"/>
              </a:rPr>
              <a:t>Παρα</a:t>
            </a:r>
            <a:r>
              <a:rPr lang="el-GR" spc="-18" dirty="0">
                <a:cs typeface="Calibri"/>
              </a:rPr>
              <a:t>κ</a:t>
            </a:r>
            <a:r>
              <a:rPr lang="el-GR" spc="-9" dirty="0">
                <a:cs typeface="Calibri"/>
              </a:rPr>
              <a:t>ράτησ</a:t>
            </a:r>
            <a:r>
              <a:rPr lang="el-GR" spc="-4" dirty="0">
                <a:cs typeface="Calibri"/>
              </a:rPr>
              <a:t>η</a:t>
            </a:r>
            <a:r>
              <a:rPr lang="el-GR" spc="13" dirty="0">
                <a:cs typeface="Calibri"/>
              </a:rPr>
              <a:t> </a:t>
            </a:r>
            <a:r>
              <a:rPr lang="el-GR" spc="-35" dirty="0">
                <a:cs typeface="Calibri"/>
              </a:rPr>
              <a:t>κ</a:t>
            </a:r>
            <a:r>
              <a:rPr lang="el-GR" spc="-9" dirty="0">
                <a:cs typeface="Calibri"/>
              </a:rPr>
              <a:t>ερδών</a:t>
            </a:r>
            <a:endParaRPr lang="el-GR" dirty="0">
              <a:cs typeface="Calibri"/>
            </a:endParaRPr>
          </a:p>
          <a:p>
            <a:pPr marL="1012971" lvl="2" indent="-200368">
              <a:spcBef>
                <a:spcPts val="210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pc="-4" dirty="0">
                <a:cs typeface="Calibri"/>
              </a:rPr>
              <a:t>Αποθε</a:t>
            </a:r>
            <a:r>
              <a:rPr lang="el-GR" spc="-18" dirty="0">
                <a:cs typeface="Calibri"/>
              </a:rPr>
              <a:t>μ</a:t>
            </a:r>
            <a:r>
              <a:rPr lang="el-GR" spc="-4" dirty="0">
                <a:cs typeface="Calibri"/>
              </a:rPr>
              <a:t>ατι</a:t>
            </a:r>
            <a:r>
              <a:rPr lang="el-GR" spc="-66" dirty="0">
                <a:cs typeface="Calibri"/>
              </a:rPr>
              <a:t>κ</a:t>
            </a:r>
            <a:r>
              <a:rPr lang="el-GR" spc="-4" dirty="0">
                <a:cs typeface="Calibri"/>
              </a:rPr>
              <a:t>ά</a:t>
            </a:r>
            <a:endParaRPr lang="el-GR" dirty="0">
              <a:cs typeface="Calibri"/>
            </a:endParaRPr>
          </a:p>
          <a:p>
            <a:pPr marL="311683" marR="4453" indent="-300552">
              <a:lnSpc>
                <a:spcPts val="2647"/>
              </a:lnSpc>
              <a:spcBef>
                <a:spcPts val="587"/>
              </a:spcBef>
              <a:buClr>
                <a:schemeClr val="tx1"/>
              </a:buClr>
              <a:buFont typeface="Arial"/>
              <a:buChar char="•"/>
              <a:tabLst>
                <a:tab pos="312240" algn="l"/>
              </a:tabLst>
            </a:pPr>
            <a:r>
              <a:rPr lang="el-GR" sz="2500" dirty="0">
                <a:cs typeface="Calibri"/>
              </a:rPr>
              <a:t>Τα Ίδια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spc="-39" dirty="0">
                <a:cs typeface="Calibri"/>
              </a:rPr>
              <a:t>κ</a:t>
            </a:r>
            <a:r>
              <a:rPr lang="el-GR" sz="2500" spc="-22" dirty="0">
                <a:cs typeface="Calibri"/>
              </a:rPr>
              <a:t>ε</a:t>
            </a:r>
            <a:r>
              <a:rPr lang="el-GR" sz="2500" dirty="0">
                <a:cs typeface="Calibri"/>
              </a:rPr>
              <a:t>φά</a:t>
            </a:r>
            <a:r>
              <a:rPr lang="el-GR" sz="2500" spc="-35" dirty="0">
                <a:cs typeface="Calibri"/>
              </a:rPr>
              <a:t>λ</a:t>
            </a:r>
            <a:r>
              <a:rPr lang="el-GR" sz="2500" dirty="0">
                <a:cs typeface="Calibri"/>
              </a:rPr>
              <a:t>αια τα</a:t>
            </a:r>
            <a:r>
              <a:rPr lang="el-GR" sz="2500" spc="-26" dirty="0">
                <a:cs typeface="Calibri"/>
              </a:rPr>
              <a:t>ξ</a:t>
            </a:r>
            <a:r>
              <a:rPr lang="el-GR" sz="2500" spc="-39" dirty="0">
                <a:cs typeface="Calibri"/>
              </a:rPr>
              <a:t>ι</a:t>
            </a:r>
            <a:r>
              <a:rPr lang="el-GR" sz="2500" dirty="0">
                <a:cs typeface="Calibri"/>
              </a:rPr>
              <a:t>νο</a:t>
            </a:r>
            <a:r>
              <a:rPr lang="el-GR" sz="2500" spc="-18" dirty="0">
                <a:cs typeface="Calibri"/>
              </a:rPr>
              <a:t>μ</a:t>
            </a:r>
            <a:r>
              <a:rPr lang="el-GR" sz="2500" dirty="0">
                <a:cs typeface="Calibri"/>
              </a:rPr>
              <a:t>ού</a:t>
            </a:r>
            <a:r>
              <a:rPr lang="el-GR" sz="2500" spc="18" dirty="0">
                <a:cs typeface="Calibri"/>
              </a:rPr>
              <a:t>ν</a:t>
            </a:r>
            <a:r>
              <a:rPr lang="el-GR" sz="2500" spc="-13" dirty="0">
                <a:cs typeface="Calibri"/>
              </a:rPr>
              <a:t>τ</a:t>
            </a:r>
            <a:r>
              <a:rPr lang="el-GR" sz="2500" dirty="0">
                <a:cs typeface="Calibri"/>
              </a:rPr>
              <a:t>αι</a:t>
            </a:r>
            <a:r>
              <a:rPr lang="el-GR" sz="2500" spc="-22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σ</a:t>
            </a:r>
            <a:r>
              <a:rPr lang="el-GR" sz="2500" dirty="0">
                <a:cs typeface="Calibri"/>
              </a:rPr>
              <a:t>ε ομ</a:t>
            </a:r>
            <a:r>
              <a:rPr lang="el-GR" sz="2500" spc="-35" dirty="0">
                <a:cs typeface="Calibri"/>
              </a:rPr>
              <a:t>ά</a:t>
            </a:r>
            <a:r>
              <a:rPr lang="el-GR" sz="2500" spc="-4" dirty="0">
                <a:cs typeface="Calibri"/>
              </a:rPr>
              <a:t>δ</a:t>
            </a:r>
            <a:r>
              <a:rPr lang="el-GR" sz="2500" dirty="0">
                <a:cs typeface="Calibri"/>
              </a:rPr>
              <a:t>ες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ανά</a:t>
            </a:r>
            <a:r>
              <a:rPr lang="el-GR" sz="2500" spc="-31" dirty="0">
                <a:cs typeface="Calibri"/>
              </a:rPr>
              <a:t>λ</a:t>
            </a:r>
            <a:r>
              <a:rPr lang="el-GR" sz="2500" dirty="0">
                <a:cs typeface="Calibri"/>
              </a:rPr>
              <a:t>ογα με τη</a:t>
            </a:r>
            <a:r>
              <a:rPr lang="el-GR" sz="2500" spc="-4" dirty="0">
                <a:cs typeface="Calibri"/>
              </a:rPr>
              <a:t> νομικ</a:t>
            </a:r>
            <a:r>
              <a:rPr lang="el-GR" sz="2500" dirty="0">
                <a:cs typeface="Calibri"/>
              </a:rPr>
              <a:t>ή</a:t>
            </a:r>
            <a:r>
              <a:rPr lang="el-GR" sz="2500" spc="-9" dirty="0">
                <a:cs typeface="Calibri"/>
              </a:rPr>
              <a:t> </a:t>
            </a:r>
            <a:r>
              <a:rPr lang="el-GR" sz="2500" spc="-18" dirty="0">
                <a:cs typeface="Calibri"/>
              </a:rPr>
              <a:t>μ</a:t>
            </a:r>
            <a:r>
              <a:rPr lang="el-GR" sz="2500" spc="-4" dirty="0">
                <a:cs typeface="Calibri"/>
              </a:rPr>
              <a:t>ορφ</a:t>
            </a:r>
            <a:r>
              <a:rPr lang="el-GR" sz="2500" dirty="0">
                <a:cs typeface="Calibri"/>
              </a:rPr>
              <a:t>ή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τη</a:t>
            </a:r>
            <a:r>
              <a:rPr lang="el-GR" sz="2500" dirty="0">
                <a:cs typeface="Calibri"/>
              </a:rPr>
              <a:t>ς </a:t>
            </a:r>
            <a:r>
              <a:rPr lang="el-GR" sz="2500" spc="-4" dirty="0">
                <a:cs typeface="Calibri"/>
              </a:rPr>
              <a:t>επ</a:t>
            </a:r>
            <a:r>
              <a:rPr lang="el-GR" sz="2500" spc="-22" dirty="0">
                <a:cs typeface="Calibri"/>
              </a:rPr>
              <a:t>ιχ</a:t>
            </a:r>
            <a:r>
              <a:rPr lang="el-GR" sz="2500" spc="-4" dirty="0">
                <a:cs typeface="Calibri"/>
              </a:rPr>
              <a:t>είρηση</a:t>
            </a:r>
            <a:r>
              <a:rPr lang="el-GR" sz="2500" dirty="0">
                <a:cs typeface="Calibri"/>
              </a:rPr>
              <a:t>ς</a:t>
            </a:r>
            <a:r>
              <a:rPr lang="el-GR" sz="2500" spc="-22" dirty="0">
                <a:cs typeface="Calibri"/>
              </a:rPr>
              <a:t> </a:t>
            </a:r>
            <a:r>
              <a:rPr lang="el-GR" sz="2500" spc="-83" dirty="0">
                <a:cs typeface="Calibri"/>
              </a:rPr>
              <a:t>κ</a:t>
            </a:r>
            <a:r>
              <a:rPr lang="el-GR" sz="2500" dirty="0">
                <a:cs typeface="Calibri"/>
              </a:rPr>
              <a:t>αι τ</a:t>
            </a:r>
            <a:r>
              <a:rPr lang="el-GR" sz="2500" spc="-4" dirty="0">
                <a:cs typeface="Calibri"/>
              </a:rPr>
              <a:t>ι</a:t>
            </a:r>
            <a:r>
              <a:rPr lang="el-GR" sz="2500" dirty="0">
                <a:cs typeface="Calibri"/>
              </a:rPr>
              <a:t>ς</a:t>
            </a:r>
            <a:r>
              <a:rPr lang="el-GR" sz="2500" spc="-4" dirty="0">
                <a:cs typeface="Calibri"/>
              </a:rPr>
              <a:t> π</a:t>
            </a:r>
            <a:r>
              <a:rPr lang="el-GR" sz="2500" spc="-44" dirty="0">
                <a:cs typeface="Calibri"/>
              </a:rPr>
              <a:t>η</a:t>
            </a:r>
            <a:r>
              <a:rPr lang="el-GR" sz="2500" spc="-4" dirty="0">
                <a:cs typeface="Calibri"/>
              </a:rPr>
              <a:t>γές </a:t>
            </a:r>
            <a:r>
              <a:rPr lang="el-GR" sz="2500" dirty="0">
                <a:cs typeface="Calibri"/>
              </a:rPr>
              <a:t>προέλευσής</a:t>
            </a:r>
            <a:r>
              <a:rPr lang="el-GR" sz="2500" spc="-22" dirty="0">
                <a:cs typeface="Calibri"/>
              </a:rPr>
              <a:t> τ</a:t>
            </a:r>
            <a:r>
              <a:rPr lang="el-GR" sz="2500" dirty="0">
                <a:cs typeface="Calibri"/>
              </a:rPr>
              <a:t>ους</a:t>
            </a:r>
          </a:p>
          <a:p>
            <a:pPr marL="662327" lvl="1" indent="-250460">
              <a:spcBef>
                <a:spcPts val="232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100" spc="-4" dirty="0">
                <a:cs typeface="Calibri"/>
              </a:rPr>
              <a:t>Π</a:t>
            </a:r>
            <a:r>
              <a:rPr lang="el-GR" sz="2100" dirty="0">
                <a:cs typeface="Calibri"/>
              </a:rPr>
              <a:t>ροσωπι</a:t>
            </a:r>
            <a:r>
              <a:rPr lang="el-GR" sz="2100" spc="-31" dirty="0">
                <a:cs typeface="Calibri"/>
              </a:rPr>
              <a:t>κ</a:t>
            </a:r>
            <a:r>
              <a:rPr lang="el-GR" sz="2100" spc="-4" dirty="0">
                <a:cs typeface="Calibri"/>
              </a:rPr>
              <a:t>έ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9" dirty="0">
                <a:cs typeface="Calibri"/>
              </a:rPr>
              <a:t> ετα</a:t>
            </a:r>
            <a:r>
              <a:rPr lang="el-GR" sz="2100" dirty="0">
                <a:cs typeface="Calibri"/>
              </a:rPr>
              <a:t>ιρί</a:t>
            </a:r>
            <a:r>
              <a:rPr lang="el-GR" sz="2100" spc="-4" dirty="0">
                <a:cs typeface="Calibri"/>
              </a:rPr>
              <a:t>ε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(</a:t>
            </a:r>
            <a:r>
              <a:rPr lang="el-GR" sz="2100" spc="-4" dirty="0" err="1">
                <a:cs typeface="Calibri"/>
              </a:rPr>
              <a:t>p</a:t>
            </a:r>
            <a:r>
              <a:rPr lang="el-GR" sz="2100" spc="-35" dirty="0" err="1">
                <a:cs typeface="Calibri"/>
              </a:rPr>
              <a:t>r</a:t>
            </a:r>
            <a:r>
              <a:rPr lang="el-GR" sz="2100" spc="-4" dirty="0" err="1">
                <a:cs typeface="Calibri"/>
              </a:rPr>
              <a:t>op</a:t>
            </a:r>
            <a:r>
              <a:rPr lang="el-GR" sz="2100" spc="-9" dirty="0" err="1">
                <a:cs typeface="Calibri"/>
              </a:rPr>
              <a:t>rie</a:t>
            </a:r>
            <a:r>
              <a:rPr lang="el-GR" sz="2100" spc="-31" dirty="0" err="1">
                <a:cs typeface="Calibri"/>
              </a:rPr>
              <a:t>t</a:t>
            </a:r>
            <a:r>
              <a:rPr lang="el-GR" sz="2100" spc="-4" dirty="0" err="1">
                <a:cs typeface="Calibri"/>
              </a:rPr>
              <a:t>o</a:t>
            </a:r>
            <a:r>
              <a:rPr lang="el-GR" sz="2100" spc="-39" dirty="0" err="1">
                <a:cs typeface="Calibri"/>
              </a:rPr>
              <a:t>r</a:t>
            </a:r>
            <a:r>
              <a:rPr lang="el-GR" sz="2100" spc="-4" dirty="0" err="1">
                <a:cs typeface="Calibri"/>
              </a:rPr>
              <a:t>sh</a:t>
            </a:r>
            <a:r>
              <a:rPr lang="el-GR" sz="2100" spc="4" dirty="0" err="1">
                <a:cs typeface="Calibri"/>
              </a:rPr>
              <a:t>i</a:t>
            </a:r>
            <a:r>
              <a:rPr lang="el-GR" sz="2100" spc="-13" dirty="0" err="1">
                <a:cs typeface="Calibri"/>
              </a:rPr>
              <a:t>p</a:t>
            </a:r>
            <a:r>
              <a:rPr lang="el-GR" sz="2100" spc="-4" dirty="0" err="1">
                <a:cs typeface="Calibri"/>
              </a:rPr>
              <a:t>s</a:t>
            </a:r>
            <a:r>
              <a:rPr lang="el-GR" sz="2100" dirty="0">
                <a:cs typeface="Calibri"/>
              </a:rPr>
              <a:t>)</a:t>
            </a:r>
          </a:p>
          <a:p>
            <a:pPr marL="662327" lvl="1" indent="-250460">
              <a:spcBef>
                <a:spcPts val="250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100" spc="-4" dirty="0">
                <a:cs typeface="Calibri"/>
              </a:rPr>
              <a:t>Εταιρίε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4" dirty="0">
                <a:cs typeface="Calibri"/>
              </a:rPr>
              <a:t> (</a:t>
            </a:r>
            <a:r>
              <a:rPr lang="el-GR" sz="2100" spc="-4" dirty="0" err="1">
                <a:cs typeface="Calibri"/>
              </a:rPr>
              <a:t>partne</a:t>
            </a:r>
            <a:r>
              <a:rPr lang="el-GR" sz="2100" spc="-39" dirty="0" err="1">
                <a:cs typeface="Calibri"/>
              </a:rPr>
              <a:t>r</a:t>
            </a:r>
            <a:r>
              <a:rPr lang="el-GR" sz="2100" spc="-4" dirty="0" err="1">
                <a:cs typeface="Calibri"/>
              </a:rPr>
              <a:t>ships</a:t>
            </a:r>
            <a:r>
              <a:rPr lang="el-GR" sz="2100" spc="-4" dirty="0">
                <a:cs typeface="Calibri"/>
              </a:rPr>
              <a:t>)</a:t>
            </a:r>
            <a:endParaRPr lang="el-GR" sz="2100" dirty="0">
              <a:cs typeface="Calibri"/>
            </a:endParaRPr>
          </a:p>
          <a:p>
            <a:pPr marL="662327" lvl="1" indent="-250460">
              <a:spcBef>
                <a:spcPts val="250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100" spc="-4" dirty="0">
                <a:cs typeface="Calibri"/>
              </a:rPr>
              <a:t>Ανώνυμε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εταιρίε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(</a:t>
            </a:r>
            <a:r>
              <a:rPr lang="el-GR" sz="2100" spc="-4" dirty="0" err="1">
                <a:cs typeface="Calibri"/>
              </a:rPr>
              <a:t>Corpo</a:t>
            </a:r>
            <a:r>
              <a:rPr lang="el-GR" sz="2100" spc="-44" dirty="0" err="1">
                <a:cs typeface="Calibri"/>
              </a:rPr>
              <a:t>r</a:t>
            </a:r>
            <a:r>
              <a:rPr lang="el-GR" sz="2100" spc="-22" dirty="0" err="1">
                <a:cs typeface="Calibri"/>
              </a:rPr>
              <a:t>a</a:t>
            </a:r>
            <a:r>
              <a:rPr lang="el-GR" sz="2100" dirty="0" err="1">
                <a:cs typeface="Calibri"/>
              </a:rPr>
              <a:t>t</a:t>
            </a:r>
            <a:r>
              <a:rPr lang="el-GR" sz="2100" spc="-4" dirty="0" err="1">
                <a:cs typeface="Calibri"/>
              </a:rPr>
              <a:t>ions</a:t>
            </a:r>
            <a:r>
              <a:rPr lang="el-GR" sz="2100" spc="-4" dirty="0">
                <a:cs typeface="Calibri"/>
              </a:rPr>
              <a:t>)</a:t>
            </a:r>
            <a:endParaRPr lang="el-GR" sz="2100" dirty="0">
              <a:cs typeface="Calibri"/>
            </a:endParaRPr>
          </a:p>
          <a:p>
            <a:pPr marL="1012971" lvl="2" indent="-200368">
              <a:spcBef>
                <a:spcPts val="232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pc="-4" dirty="0">
                <a:cs typeface="Calibri"/>
              </a:rPr>
              <a:t>Συνήθως αναφερό</a:t>
            </a:r>
            <a:r>
              <a:rPr lang="el-GR" spc="-18" dirty="0">
                <a:cs typeface="Calibri"/>
              </a:rPr>
              <a:t>μ</a:t>
            </a:r>
            <a:r>
              <a:rPr lang="el-GR" spc="-22" dirty="0">
                <a:cs typeface="Calibri"/>
              </a:rPr>
              <a:t>α</a:t>
            </a:r>
            <a:r>
              <a:rPr lang="el-GR" spc="4" dirty="0">
                <a:cs typeface="Calibri"/>
              </a:rPr>
              <a:t>σ</a:t>
            </a:r>
            <a:r>
              <a:rPr lang="el-GR" spc="-4" dirty="0">
                <a:cs typeface="Calibri"/>
              </a:rPr>
              <a:t>τε</a:t>
            </a:r>
            <a:r>
              <a:rPr lang="el-GR" spc="13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σ</a:t>
            </a:r>
            <a:r>
              <a:rPr lang="el-GR" spc="-4" dirty="0">
                <a:cs typeface="Calibri"/>
              </a:rPr>
              <a:t>ε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ΑΕ</a:t>
            </a:r>
            <a:r>
              <a:rPr lang="el-GR" dirty="0">
                <a:cs typeface="Calibri"/>
              </a:rPr>
              <a:t> </a:t>
            </a:r>
            <a:r>
              <a:rPr lang="el-GR" spc="-22" dirty="0">
                <a:cs typeface="Calibri"/>
              </a:rPr>
              <a:t>ε</a:t>
            </a:r>
            <a:r>
              <a:rPr lang="el-GR" spc="-4" dirty="0">
                <a:cs typeface="Calibri"/>
              </a:rPr>
              <a:t>φόσον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αυτές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έ</a:t>
            </a:r>
            <a:r>
              <a:rPr lang="el-GR" spc="-26" dirty="0">
                <a:cs typeface="Calibri"/>
              </a:rPr>
              <a:t>χ</a:t>
            </a:r>
            <a:r>
              <a:rPr lang="el-GR" spc="-4" dirty="0">
                <a:cs typeface="Calibri"/>
              </a:rPr>
              <a:t>ουν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δη</a:t>
            </a:r>
            <a:r>
              <a:rPr lang="el-GR" spc="-18" dirty="0">
                <a:cs typeface="Calibri"/>
              </a:rPr>
              <a:t>μ</a:t>
            </a:r>
            <a:r>
              <a:rPr lang="el-GR" spc="-4" dirty="0">
                <a:cs typeface="Calibri"/>
              </a:rPr>
              <a:t>όσιο </a:t>
            </a:r>
            <a:r>
              <a:rPr lang="el-GR" spc="-4" dirty="0" smtClean="0">
                <a:cs typeface="Calibri"/>
              </a:rPr>
              <a:t>ενδιαφέρον</a:t>
            </a:r>
            <a:endParaRPr lang="el-GR" spc="-4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590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Ίδια</a:t>
            </a:r>
            <a:r>
              <a:rPr spc="-22" dirty="0">
                <a:latin typeface="Calibri"/>
                <a:cs typeface="Calibri"/>
              </a:rPr>
              <a:t> </a:t>
            </a:r>
            <a:r>
              <a:rPr spc="-39" dirty="0">
                <a:latin typeface="Calibri"/>
                <a:cs typeface="Calibri"/>
              </a:rPr>
              <a:t>κ</a:t>
            </a:r>
            <a:r>
              <a:rPr spc="-26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φ</a:t>
            </a:r>
            <a:r>
              <a:rPr spc="18" dirty="0">
                <a:latin typeface="Calibri"/>
                <a:cs typeface="Calibri"/>
              </a:rPr>
              <a:t>ά</a:t>
            </a:r>
            <a:r>
              <a:rPr spc="-39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4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α</a:t>
            </a:r>
          </a:p>
        </p:txBody>
      </p:sp>
      <p:sp>
        <p:nvSpPr>
          <p:cNvPr id="20" name="Θέση περιεχομένου 1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62500" lnSpcReduction="20000"/>
          </a:bodyPr>
          <a:lstStyle/>
          <a:p>
            <a:r>
              <a:rPr lang="el-GR" b="1" dirty="0"/>
              <a:t>Μετοχικό κεφάλαιο (</a:t>
            </a:r>
            <a:r>
              <a:rPr lang="el-GR" b="1" dirty="0" err="1"/>
              <a:t>Share</a:t>
            </a:r>
            <a:r>
              <a:rPr lang="el-GR" b="1" dirty="0"/>
              <a:t> </a:t>
            </a:r>
            <a:r>
              <a:rPr lang="el-GR" b="1" dirty="0" err="1"/>
              <a:t>Capital</a:t>
            </a:r>
            <a:r>
              <a:rPr lang="el-GR" b="1" dirty="0"/>
              <a:t>)</a:t>
            </a:r>
          </a:p>
          <a:p>
            <a:pPr lvl="1"/>
            <a:r>
              <a:rPr lang="el-GR" dirty="0"/>
              <a:t>H ονομαστική αξίας των μετοχών</a:t>
            </a:r>
          </a:p>
          <a:p>
            <a:pPr lvl="2"/>
            <a:r>
              <a:rPr lang="el-GR" dirty="0"/>
              <a:t>Γινόμενο των μετοχών επί την ονομαστική αξία ανά μετοχή</a:t>
            </a:r>
          </a:p>
          <a:p>
            <a:r>
              <a:rPr lang="el-GR" b="1" dirty="0"/>
              <a:t>Αποθεματικά κεφάλαια (</a:t>
            </a:r>
            <a:r>
              <a:rPr lang="el-GR" b="1" dirty="0" err="1"/>
              <a:t>Reserves</a:t>
            </a:r>
            <a:r>
              <a:rPr lang="el-GR" b="1" dirty="0"/>
              <a:t>)</a:t>
            </a:r>
          </a:p>
          <a:p>
            <a:pPr lvl="1"/>
            <a:r>
              <a:rPr lang="el-GR" dirty="0" smtClean="0"/>
              <a:t>Το </a:t>
            </a:r>
            <a:r>
              <a:rPr lang="el-GR" dirty="0"/>
              <a:t>μέρος των καθαρών κερδών τα οποία δεν έχουν διανεμηθεί αλλά και δεν έχουν ενσωματωθεί στο μετοχικό</a:t>
            </a:r>
          </a:p>
          <a:p>
            <a:pPr lvl="2"/>
            <a:r>
              <a:rPr lang="el-GR" dirty="0"/>
              <a:t>κεφάλαιο</a:t>
            </a:r>
          </a:p>
          <a:p>
            <a:pPr lvl="2"/>
            <a:r>
              <a:rPr lang="el-GR" dirty="0"/>
              <a:t>Τακτικό αποθεματικό</a:t>
            </a:r>
          </a:p>
          <a:p>
            <a:pPr lvl="2"/>
            <a:r>
              <a:rPr lang="el-GR" dirty="0"/>
              <a:t>Αποθεματικά καταστατικού</a:t>
            </a:r>
          </a:p>
          <a:p>
            <a:pPr lvl="2"/>
            <a:r>
              <a:rPr lang="el-GR" dirty="0"/>
              <a:t>Αφορολόγητα αποθεματικά</a:t>
            </a:r>
          </a:p>
          <a:p>
            <a:pPr lvl="2"/>
            <a:r>
              <a:rPr lang="el-GR" dirty="0"/>
              <a:t>Ειδικά ή έκτακτα αποθεματικά</a:t>
            </a:r>
          </a:p>
          <a:p>
            <a:r>
              <a:rPr lang="el-GR" b="1" dirty="0"/>
              <a:t>Αποτελέσματα εις νέο (</a:t>
            </a:r>
            <a:r>
              <a:rPr lang="el-GR" b="1" dirty="0" err="1"/>
              <a:t>Retained</a:t>
            </a:r>
            <a:r>
              <a:rPr lang="el-GR" b="1" dirty="0"/>
              <a:t> </a:t>
            </a:r>
            <a:r>
              <a:rPr lang="el-GR" b="1" dirty="0" err="1"/>
              <a:t>earnings</a:t>
            </a:r>
            <a:r>
              <a:rPr lang="el-GR" b="1" dirty="0"/>
              <a:t>)</a:t>
            </a:r>
          </a:p>
          <a:p>
            <a:pPr lvl="1"/>
            <a:r>
              <a:rPr lang="el-GR" dirty="0"/>
              <a:t>Κέρδη εις νέο: Το υπόλοιπο των κερδών μετά τη διάθεση</a:t>
            </a:r>
          </a:p>
          <a:p>
            <a:pPr lvl="1"/>
            <a:r>
              <a:rPr lang="el-GR" dirty="0"/>
              <a:t>Ζημιές εις νέο: Το ποσό των ζημιών που μένει ακάλυπτο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46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b="0" spc="-4" dirty="0">
                <a:latin typeface="Arial"/>
                <a:cs typeface="Arial"/>
              </a:rPr>
              <a:t>Προβλέψεις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1683" marR="330607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200" dirty="0">
                <a:cs typeface="Arial"/>
              </a:rPr>
              <a:t>Κρατήσεις</a:t>
            </a:r>
            <a:r>
              <a:rPr lang="el-GR" sz="2200" spc="9" dirty="0">
                <a:cs typeface="Arial"/>
              </a:rPr>
              <a:t> </a:t>
            </a:r>
            <a:r>
              <a:rPr lang="el-GR" sz="2200" spc="-35" dirty="0">
                <a:cs typeface="Arial"/>
              </a:rPr>
              <a:t>π</a:t>
            </a:r>
            <a:r>
              <a:rPr lang="el-GR" sz="2200" spc="-4" dirty="0">
                <a:cs typeface="Arial"/>
              </a:rPr>
              <a:t>ο</a:t>
            </a:r>
            <a:r>
              <a:rPr lang="el-GR" sz="2200" dirty="0">
                <a:cs typeface="Arial"/>
              </a:rPr>
              <a:t>σ</a:t>
            </a:r>
            <a:r>
              <a:rPr lang="el-GR" sz="2200" spc="-4" dirty="0">
                <a:cs typeface="Arial"/>
              </a:rPr>
              <a:t>ώ</a:t>
            </a:r>
            <a:r>
              <a:rPr lang="el-GR" sz="2200" dirty="0">
                <a:cs typeface="Arial"/>
              </a:rPr>
              <a:t>ν</a:t>
            </a:r>
            <a:r>
              <a:rPr lang="el-GR" sz="2200" spc="4" dirty="0">
                <a:cs typeface="Arial"/>
              </a:rPr>
              <a:t> </a:t>
            </a:r>
            <a:r>
              <a:rPr lang="el-GR" sz="2200" dirty="0">
                <a:cs typeface="Arial"/>
              </a:rPr>
              <a:t>σε</a:t>
            </a:r>
            <a:r>
              <a:rPr lang="el-GR" sz="2200" spc="4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βάρο</a:t>
            </a:r>
            <a:r>
              <a:rPr lang="el-GR" sz="2200" dirty="0">
                <a:cs typeface="Arial"/>
              </a:rPr>
              <a:t>ς</a:t>
            </a:r>
            <a:r>
              <a:rPr lang="el-GR" sz="2200" spc="-9" dirty="0">
                <a:cs typeface="Arial"/>
              </a:rPr>
              <a:t> </a:t>
            </a:r>
            <a:r>
              <a:rPr lang="el-GR" sz="2200" spc="-35" dirty="0">
                <a:cs typeface="Arial"/>
              </a:rPr>
              <a:t>τ</a:t>
            </a:r>
            <a:r>
              <a:rPr lang="el-GR" sz="2200" spc="-4" dirty="0">
                <a:cs typeface="Arial"/>
              </a:rPr>
              <a:t>ω</a:t>
            </a:r>
            <a:r>
              <a:rPr lang="el-GR" sz="2200" dirty="0">
                <a:cs typeface="Arial"/>
              </a:rPr>
              <a:t>ν α</a:t>
            </a:r>
            <a:r>
              <a:rPr lang="el-GR" sz="2200" spc="-35" dirty="0">
                <a:cs typeface="Arial"/>
              </a:rPr>
              <a:t>πο</a:t>
            </a:r>
            <a:r>
              <a:rPr lang="el-GR" sz="2200" dirty="0">
                <a:cs typeface="Arial"/>
              </a:rPr>
              <a:t>τελεσμά</a:t>
            </a:r>
            <a:r>
              <a:rPr lang="el-GR" sz="2200" spc="-26" dirty="0">
                <a:cs typeface="Arial"/>
              </a:rPr>
              <a:t>τ</a:t>
            </a:r>
            <a:r>
              <a:rPr lang="el-GR" sz="2200" spc="-4" dirty="0">
                <a:cs typeface="Arial"/>
              </a:rPr>
              <a:t>ω</a:t>
            </a:r>
            <a:r>
              <a:rPr lang="el-GR" sz="2200" dirty="0">
                <a:cs typeface="Arial"/>
              </a:rPr>
              <a:t>ν</a:t>
            </a:r>
            <a:r>
              <a:rPr lang="el-GR" sz="2200" spc="-4" dirty="0">
                <a:cs typeface="Arial"/>
              </a:rPr>
              <a:t>,</a:t>
            </a:r>
            <a:r>
              <a:rPr lang="el-GR" sz="2200" spc="13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οι </a:t>
            </a:r>
            <a:r>
              <a:rPr lang="el-GR" sz="2200" spc="-35" dirty="0">
                <a:cs typeface="Arial"/>
              </a:rPr>
              <a:t>οπ</a:t>
            </a:r>
            <a:r>
              <a:rPr lang="el-GR" sz="2200" spc="-4" dirty="0">
                <a:cs typeface="Arial"/>
              </a:rPr>
              <a:t>ο</a:t>
            </a:r>
            <a:r>
              <a:rPr lang="el-GR" sz="2200" dirty="0">
                <a:cs typeface="Arial"/>
              </a:rPr>
              <a:t>ί</a:t>
            </a:r>
            <a:r>
              <a:rPr lang="el-GR" sz="2200" spc="-4" dirty="0">
                <a:cs typeface="Arial"/>
              </a:rPr>
              <a:t>ε</a:t>
            </a:r>
            <a:r>
              <a:rPr lang="el-GR" sz="2200" dirty="0">
                <a:cs typeface="Arial"/>
              </a:rPr>
              <a:t>ς</a:t>
            </a:r>
            <a:r>
              <a:rPr lang="el-GR" sz="2200" spc="9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α</a:t>
            </a:r>
            <a:r>
              <a:rPr lang="el-GR" sz="2200" spc="-35" dirty="0">
                <a:cs typeface="Arial"/>
              </a:rPr>
              <a:t>π</a:t>
            </a:r>
            <a:r>
              <a:rPr lang="el-GR" sz="2200" spc="-4" dirty="0">
                <a:cs typeface="Arial"/>
              </a:rPr>
              <a:t>οβλέ</a:t>
            </a:r>
            <a:r>
              <a:rPr lang="el-GR" sz="2200" spc="-35" dirty="0">
                <a:cs typeface="Arial"/>
              </a:rPr>
              <a:t>π</a:t>
            </a:r>
            <a:r>
              <a:rPr lang="el-GR" sz="2200" spc="-4" dirty="0">
                <a:cs typeface="Arial"/>
              </a:rPr>
              <a:t>ου</a:t>
            </a:r>
            <a:r>
              <a:rPr lang="el-GR" sz="2200" dirty="0">
                <a:cs typeface="Arial"/>
              </a:rPr>
              <a:t>ν </a:t>
            </a:r>
            <a:r>
              <a:rPr lang="el-GR" sz="2200" spc="-4" dirty="0">
                <a:cs typeface="Arial"/>
              </a:rPr>
              <a:t>στη</a:t>
            </a:r>
            <a:r>
              <a:rPr lang="el-GR" sz="2200" dirty="0">
                <a:cs typeface="Arial"/>
              </a:rPr>
              <a:t>ν</a:t>
            </a:r>
            <a:r>
              <a:rPr lang="el-GR" sz="2200" spc="4" dirty="0">
                <a:cs typeface="Arial"/>
              </a:rPr>
              <a:t> </a:t>
            </a:r>
            <a:r>
              <a:rPr lang="el-GR" sz="2200" spc="-26" dirty="0">
                <a:cs typeface="Arial"/>
              </a:rPr>
              <a:t>κ</a:t>
            </a:r>
            <a:r>
              <a:rPr lang="el-GR" sz="2200" spc="-4" dirty="0">
                <a:cs typeface="Arial"/>
              </a:rPr>
              <a:t>ά</a:t>
            </a:r>
            <a:r>
              <a:rPr lang="el-GR" sz="2200" spc="-53" dirty="0">
                <a:cs typeface="Arial"/>
              </a:rPr>
              <a:t>λ</a:t>
            </a:r>
            <a:r>
              <a:rPr lang="el-GR" sz="2200" dirty="0">
                <a:cs typeface="Arial"/>
              </a:rPr>
              <a:t>υ</a:t>
            </a:r>
            <a:r>
              <a:rPr lang="el-GR" sz="2200" spc="-4" dirty="0">
                <a:cs typeface="Arial"/>
              </a:rPr>
              <a:t>ψ</a:t>
            </a:r>
            <a:r>
              <a:rPr lang="el-GR" sz="2200" dirty="0">
                <a:cs typeface="Arial"/>
              </a:rPr>
              <a:t>η</a:t>
            </a:r>
            <a:r>
              <a:rPr lang="el-GR" sz="2200" spc="4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πιθανώ</a:t>
            </a:r>
            <a:r>
              <a:rPr lang="el-GR" sz="2200" dirty="0">
                <a:cs typeface="Arial"/>
              </a:rPr>
              <a:t>ν</a:t>
            </a:r>
            <a:r>
              <a:rPr lang="el-GR" sz="2200" spc="-4" dirty="0">
                <a:cs typeface="Arial"/>
              </a:rPr>
              <a:t> ε</a:t>
            </a:r>
            <a:r>
              <a:rPr lang="el-GR" sz="2200" spc="-61" dirty="0">
                <a:cs typeface="Arial"/>
              </a:rPr>
              <a:t>ξ</a:t>
            </a:r>
            <a:r>
              <a:rPr lang="el-GR" sz="2200" spc="-4" dirty="0">
                <a:cs typeface="Arial"/>
              </a:rPr>
              <a:t>όδω</a:t>
            </a:r>
            <a:r>
              <a:rPr lang="el-GR" sz="2200" dirty="0">
                <a:cs typeface="Arial"/>
              </a:rPr>
              <a:t>ν</a:t>
            </a:r>
            <a:r>
              <a:rPr lang="el-GR" sz="2200" spc="13" dirty="0">
                <a:cs typeface="Arial"/>
              </a:rPr>
              <a:t> </a:t>
            </a:r>
            <a:r>
              <a:rPr lang="el-GR" sz="2200" dirty="0">
                <a:cs typeface="Arial"/>
              </a:rPr>
              <a:t>ή </a:t>
            </a:r>
            <a:r>
              <a:rPr lang="el-GR" sz="2200" spc="-39" dirty="0">
                <a:cs typeface="Arial"/>
              </a:rPr>
              <a:t>ζ</a:t>
            </a:r>
            <a:r>
              <a:rPr lang="el-GR" sz="2200" spc="-4" dirty="0">
                <a:cs typeface="Arial"/>
              </a:rPr>
              <a:t>ημιώ</a:t>
            </a:r>
            <a:r>
              <a:rPr lang="el-GR" sz="2200" dirty="0">
                <a:cs typeface="Arial"/>
              </a:rPr>
              <a:t>ν</a:t>
            </a:r>
            <a:r>
              <a:rPr lang="el-GR" sz="2200" spc="13" dirty="0">
                <a:cs typeface="Arial"/>
              </a:rPr>
              <a:t> </a:t>
            </a:r>
            <a:r>
              <a:rPr lang="el-GR" sz="2200" spc="-61" dirty="0">
                <a:cs typeface="Arial"/>
              </a:rPr>
              <a:t>χ</a:t>
            </a:r>
            <a:r>
              <a:rPr lang="el-GR" sz="2200" spc="-4" dirty="0">
                <a:cs typeface="Arial"/>
              </a:rPr>
              <a:t>ω</a:t>
            </a:r>
            <a:r>
              <a:rPr lang="el-GR" sz="2200" dirty="0">
                <a:cs typeface="Arial"/>
              </a:rPr>
              <a:t>ρίς</a:t>
            </a:r>
            <a:r>
              <a:rPr lang="el-GR" sz="2200" spc="4" dirty="0">
                <a:cs typeface="Arial"/>
              </a:rPr>
              <a:t> </a:t>
            </a:r>
            <a:r>
              <a:rPr lang="el-GR" sz="2200" dirty="0">
                <a:cs typeface="Arial"/>
              </a:rPr>
              <a:t>να</a:t>
            </a:r>
            <a:r>
              <a:rPr lang="el-GR" sz="2200" spc="-9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είνα</a:t>
            </a:r>
            <a:r>
              <a:rPr lang="el-GR" sz="2200" dirty="0">
                <a:cs typeface="Arial"/>
              </a:rPr>
              <a:t>ι</a:t>
            </a:r>
            <a:r>
              <a:rPr lang="el-GR" sz="2200" spc="9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γνωστ</a:t>
            </a:r>
            <a:r>
              <a:rPr lang="el-GR" sz="2200" dirty="0">
                <a:cs typeface="Arial"/>
              </a:rPr>
              <a:t>ό</a:t>
            </a:r>
            <a:r>
              <a:rPr lang="el-GR" sz="2200" spc="4" dirty="0">
                <a:cs typeface="Arial"/>
              </a:rPr>
              <a:t> </a:t>
            </a:r>
            <a:r>
              <a:rPr lang="el-GR" sz="2200" spc="-35" dirty="0">
                <a:cs typeface="Arial"/>
              </a:rPr>
              <a:t>τ</a:t>
            </a:r>
            <a:r>
              <a:rPr lang="el-GR" sz="2200" dirty="0">
                <a:cs typeface="Arial"/>
              </a:rPr>
              <a:t>ο μέγεθος</a:t>
            </a:r>
            <a:r>
              <a:rPr lang="el-GR" sz="2200" spc="18" dirty="0">
                <a:cs typeface="Arial"/>
              </a:rPr>
              <a:t> </a:t>
            </a:r>
            <a:r>
              <a:rPr lang="el-GR" sz="2200" spc="-26" dirty="0">
                <a:cs typeface="Arial"/>
              </a:rPr>
              <a:t>κ</a:t>
            </a:r>
            <a:r>
              <a:rPr lang="el-GR" sz="2200" spc="-4" dirty="0">
                <a:cs typeface="Arial"/>
              </a:rPr>
              <a:t>α</a:t>
            </a:r>
            <a:r>
              <a:rPr lang="el-GR" sz="2200" dirty="0">
                <a:cs typeface="Arial"/>
              </a:rPr>
              <a:t>ι ο </a:t>
            </a:r>
            <a:r>
              <a:rPr lang="el-GR" sz="2200" spc="-4" dirty="0">
                <a:cs typeface="Arial"/>
              </a:rPr>
              <a:t>χρόνος </a:t>
            </a:r>
            <a:r>
              <a:rPr lang="el-GR" sz="2200" dirty="0">
                <a:cs typeface="Arial"/>
              </a:rPr>
              <a:t>πραγμα</a:t>
            </a:r>
            <a:r>
              <a:rPr lang="el-GR" sz="2200" spc="-35" dirty="0">
                <a:cs typeface="Arial"/>
              </a:rPr>
              <a:t>τοπ</a:t>
            </a:r>
            <a:r>
              <a:rPr lang="el-GR" sz="2200" spc="-4" dirty="0">
                <a:cs typeface="Arial"/>
              </a:rPr>
              <a:t>ο</a:t>
            </a:r>
            <a:r>
              <a:rPr lang="el-GR" sz="2200" dirty="0">
                <a:cs typeface="Arial"/>
              </a:rPr>
              <a:t>ίησης</a:t>
            </a:r>
            <a:r>
              <a:rPr lang="el-GR" sz="2200" spc="22" dirty="0">
                <a:cs typeface="Arial"/>
              </a:rPr>
              <a:t> </a:t>
            </a:r>
            <a:r>
              <a:rPr lang="el-GR" sz="2200" spc="-35" dirty="0">
                <a:cs typeface="Arial"/>
              </a:rPr>
              <a:t>τ</a:t>
            </a:r>
            <a:r>
              <a:rPr lang="el-GR" sz="2200" spc="-4" dirty="0">
                <a:cs typeface="Arial"/>
              </a:rPr>
              <a:t>ο</a:t>
            </a:r>
            <a:r>
              <a:rPr lang="el-GR" sz="2200" dirty="0">
                <a:cs typeface="Arial"/>
              </a:rPr>
              <a:t>υς</a:t>
            </a:r>
          </a:p>
          <a:p>
            <a:pPr marL="311683" indent="-300552">
              <a:spcBef>
                <a:spcPts val="570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200" spc="-9" dirty="0">
                <a:cs typeface="Calibri"/>
              </a:rPr>
              <a:t>Παρ</a:t>
            </a:r>
            <a:r>
              <a:rPr lang="el-GR" sz="2200" spc="-44" dirty="0">
                <a:cs typeface="Calibri"/>
              </a:rPr>
              <a:t>α</a:t>
            </a:r>
            <a:r>
              <a:rPr lang="el-GR" sz="2200" spc="-9" dirty="0">
                <a:cs typeface="Calibri"/>
              </a:rPr>
              <a:t>δε</a:t>
            </a:r>
            <a:r>
              <a:rPr lang="el-GR" sz="2200" spc="-48" dirty="0">
                <a:cs typeface="Calibri"/>
              </a:rPr>
              <a:t>ί</a:t>
            </a:r>
            <a:r>
              <a:rPr lang="el-GR" sz="2200" spc="-4" dirty="0">
                <a:cs typeface="Calibri"/>
              </a:rPr>
              <a:t>γ</a:t>
            </a:r>
            <a:r>
              <a:rPr lang="el-GR" sz="2200" spc="-22" dirty="0">
                <a:cs typeface="Calibri"/>
              </a:rPr>
              <a:t>μ</a:t>
            </a:r>
            <a:r>
              <a:rPr lang="el-GR" sz="2200" spc="-9" dirty="0">
                <a:cs typeface="Calibri"/>
              </a:rPr>
              <a:t>α</a:t>
            </a:r>
            <a:r>
              <a:rPr lang="el-GR" sz="2200" spc="-22" dirty="0">
                <a:cs typeface="Calibri"/>
              </a:rPr>
              <a:t>τ</a:t>
            </a:r>
            <a:r>
              <a:rPr lang="el-GR" sz="2200" spc="-9" dirty="0">
                <a:cs typeface="Calibri"/>
              </a:rPr>
              <a:t>α</a:t>
            </a:r>
            <a:r>
              <a:rPr lang="el-GR" sz="2200" spc="-4" dirty="0">
                <a:cs typeface="Calibri"/>
              </a:rPr>
              <a:t>:</a:t>
            </a:r>
            <a:endParaRPr lang="el-GR" sz="2200" dirty="0">
              <a:cs typeface="Calibri"/>
            </a:endParaRPr>
          </a:p>
          <a:p>
            <a:pPr marL="662327" marR="4453" lvl="1" indent="-250460">
              <a:spcBef>
                <a:spcPts val="530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200" spc="-4" dirty="0">
                <a:cs typeface="Arial"/>
              </a:rPr>
              <a:t>Προβλέψεις</a:t>
            </a:r>
            <a:r>
              <a:rPr lang="el-GR" sz="2200" spc="83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για</a:t>
            </a:r>
            <a:r>
              <a:rPr lang="el-GR" sz="2200" spc="92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α</a:t>
            </a:r>
            <a:r>
              <a:rPr lang="el-GR" sz="2200" spc="-31" dirty="0">
                <a:cs typeface="Arial"/>
              </a:rPr>
              <a:t>π</a:t>
            </a:r>
            <a:r>
              <a:rPr lang="el-GR" sz="2200" spc="-9" dirty="0">
                <a:cs typeface="Arial"/>
              </a:rPr>
              <a:t>ο</a:t>
            </a:r>
            <a:r>
              <a:rPr lang="el-GR" sz="2200" spc="-31" dirty="0">
                <a:cs typeface="Arial"/>
              </a:rPr>
              <a:t>ζ</a:t>
            </a:r>
            <a:r>
              <a:rPr lang="el-GR" sz="2200" spc="-9" dirty="0">
                <a:cs typeface="Arial"/>
              </a:rPr>
              <a:t>η</a:t>
            </a:r>
            <a:r>
              <a:rPr lang="el-GR" sz="2200" spc="-4" dirty="0">
                <a:cs typeface="Arial"/>
              </a:rPr>
              <a:t>μίωση</a:t>
            </a:r>
            <a:r>
              <a:rPr lang="el-GR" sz="2200" spc="88" dirty="0">
                <a:cs typeface="Arial"/>
              </a:rPr>
              <a:t> </a:t>
            </a:r>
            <a:r>
              <a:rPr lang="el-GR" sz="2200" spc="-9" dirty="0">
                <a:cs typeface="Arial"/>
              </a:rPr>
              <a:t>π</a:t>
            </a:r>
            <a:r>
              <a:rPr lang="el-GR" sz="2200" spc="-4" dirty="0">
                <a:cs typeface="Arial"/>
              </a:rPr>
              <a:t>ροσ</a:t>
            </a:r>
            <a:r>
              <a:rPr lang="el-GR" sz="2200" spc="-26" dirty="0">
                <a:cs typeface="Arial"/>
              </a:rPr>
              <a:t>ω</a:t>
            </a:r>
            <a:r>
              <a:rPr lang="el-GR" sz="2200" spc="-4" dirty="0">
                <a:cs typeface="Arial"/>
              </a:rPr>
              <a:t>πι</a:t>
            </a:r>
            <a:r>
              <a:rPr lang="el-GR" sz="2200" spc="-26" dirty="0">
                <a:cs typeface="Arial"/>
              </a:rPr>
              <a:t>κ</a:t>
            </a:r>
            <a:r>
              <a:rPr lang="el-GR" sz="2200" spc="-4" dirty="0">
                <a:cs typeface="Arial"/>
              </a:rPr>
              <a:t>ού</a:t>
            </a:r>
            <a:r>
              <a:rPr lang="el-GR" sz="2200" spc="83" dirty="0">
                <a:cs typeface="Arial"/>
              </a:rPr>
              <a:t> </a:t>
            </a:r>
            <a:r>
              <a:rPr lang="el-GR" sz="2200" spc="-31" dirty="0">
                <a:cs typeface="Arial"/>
              </a:rPr>
              <a:t>λ</a:t>
            </a:r>
            <a:r>
              <a:rPr lang="el-GR" sz="2200" spc="-4" dirty="0">
                <a:cs typeface="Arial"/>
              </a:rPr>
              <a:t>όγω</a:t>
            </a:r>
            <a:r>
              <a:rPr lang="el-GR" sz="2200" spc="83" dirty="0">
                <a:cs typeface="Arial"/>
              </a:rPr>
              <a:t> </a:t>
            </a:r>
            <a:r>
              <a:rPr lang="el-GR" sz="2200" spc="-9" dirty="0">
                <a:cs typeface="Arial"/>
              </a:rPr>
              <a:t>ε</a:t>
            </a:r>
            <a:r>
              <a:rPr lang="el-GR" sz="2200" spc="-53" dirty="0">
                <a:cs typeface="Arial"/>
              </a:rPr>
              <a:t>ξ</a:t>
            </a:r>
            <a:r>
              <a:rPr lang="el-GR" sz="2200" spc="-4" dirty="0">
                <a:cs typeface="Arial"/>
              </a:rPr>
              <a:t>όδου</a:t>
            </a:r>
            <a:r>
              <a:rPr lang="el-GR" sz="2200" spc="88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από</a:t>
            </a:r>
            <a:r>
              <a:rPr lang="el-GR" sz="2200" spc="83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τ</a:t>
            </a:r>
            <a:r>
              <a:rPr lang="el-GR" sz="2200" spc="-13" dirty="0">
                <a:cs typeface="Arial"/>
              </a:rPr>
              <a:t>η</a:t>
            </a:r>
            <a:r>
              <a:rPr lang="el-GR" sz="2200" spc="-4" dirty="0">
                <a:cs typeface="Arial"/>
              </a:rPr>
              <a:t>ν </a:t>
            </a:r>
            <a:r>
              <a:rPr lang="el-GR" sz="2200" spc="-9" dirty="0">
                <a:cs typeface="Arial"/>
              </a:rPr>
              <a:t>υπηρεσία</a:t>
            </a:r>
            <a:endParaRPr lang="el-GR" sz="2200" dirty="0">
              <a:cs typeface="Arial"/>
            </a:endParaRPr>
          </a:p>
          <a:p>
            <a:pPr marL="1012971" lvl="2" indent="-200368">
              <a:spcBef>
                <a:spcPts val="385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z="2200" dirty="0">
                <a:cs typeface="Arial"/>
              </a:rPr>
              <a:t>Κυρίως</a:t>
            </a:r>
            <a:r>
              <a:rPr lang="el-GR" sz="2200" spc="-13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σ</a:t>
            </a:r>
            <a:r>
              <a:rPr lang="el-GR" sz="2200" dirty="0">
                <a:cs typeface="Arial"/>
              </a:rPr>
              <a:t>υν</a:t>
            </a:r>
            <a:r>
              <a:rPr lang="el-GR" sz="2200" spc="-22" dirty="0">
                <a:cs typeface="Arial"/>
              </a:rPr>
              <a:t>τ</a:t>
            </a:r>
            <a:r>
              <a:rPr lang="el-GR" sz="2200" spc="-4" dirty="0">
                <a:cs typeface="Arial"/>
              </a:rPr>
              <a:t>α</a:t>
            </a:r>
            <a:r>
              <a:rPr lang="el-GR" sz="2200" dirty="0">
                <a:cs typeface="Arial"/>
              </a:rPr>
              <a:t>ξιοδ</a:t>
            </a:r>
            <a:r>
              <a:rPr lang="el-GR" sz="2200" spc="-22" dirty="0">
                <a:cs typeface="Arial"/>
              </a:rPr>
              <a:t>ό</a:t>
            </a:r>
            <a:r>
              <a:rPr lang="el-GR" sz="2200" dirty="0">
                <a:cs typeface="Arial"/>
              </a:rPr>
              <a:t>τηση</a:t>
            </a:r>
          </a:p>
          <a:p>
            <a:pPr marL="662327" lvl="1" indent="-250460">
              <a:spcBef>
                <a:spcPts val="412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200" spc="-4" dirty="0">
                <a:cs typeface="Arial"/>
              </a:rPr>
              <a:t>Προβλέψεις</a:t>
            </a:r>
            <a:r>
              <a:rPr lang="el-GR" sz="2200" spc="4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για</a:t>
            </a:r>
            <a:r>
              <a:rPr lang="el-GR" sz="2200" spc="9" dirty="0">
                <a:cs typeface="Arial"/>
              </a:rPr>
              <a:t> </a:t>
            </a:r>
            <a:r>
              <a:rPr lang="el-GR" sz="2200" spc="-9" dirty="0">
                <a:cs typeface="Arial"/>
              </a:rPr>
              <a:t>έ</a:t>
            </a:r>
            <a:r>
              <a:rPr lang="el-GR" sz="2200" spc="-4" dirty="0">
                <a:cs typeface="Arial"/>
              </a:rPr>
              <a:t>κ</a:t>
            </a:r>
            <a:r>
              <a:rPr lang="el-GR" sz="2200" spc="-31" dirty="0">
                <a:cs typeface="Arial"/>
              </a:rPr>
              <a:t>τ</a:t>
            </a:r>
            <a:r>
              <a:rPr lang="el-GR" sz="2200" spc="-4" dirty="0">
                <a:cs typeface="Arial"/>
              </a:rPr>
              <a:t>ακ</a:t>
            </a:r>
            <a:r>
              <a:rPr lang="el-GR" sz="2200" spc="-31" dirty="0">
                <a:cs typeface="Arial"/>
              </a:rPr>
              <a:t>τ</a:t>
            </a:r>
            <a:r>
              <a:rPr lang="el-GR" sz="2200" spc="-4" dirty="0">
                <a:cs typeface="Arial"/>
              </a:rPr>
              <a:t>ους</a:t>
            </a:r>
            <a:r>
              <a:rPr lang="el-GR" sz="2200" spc="-9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κινδύνους</a:t>
            </a:r>
            <a:r>
              <a:rPr lang="el-GR" sz="2200" spc="13" dirty="0">
                <a:cs typeface="Arial"/>
              </a:rPr>
              <a:t> </a:t>
            </a:r>
            <a:r>
              <a:rPr lang="el-GR" sz="2200" spc="-26" dirty="0">
                <a:cs typeface="Arial"/>
              </a:rPr>
              <a:t>κ</a:t>
            </a:r>
            <a:r>
              <a:rPr lang="el-GR" sz="2200" spc="-4" dirty="0">
                <a:cs typeface="Arial"/>
              </a:rPr>
              <a:t>αι</a:t>
            </a:r>
            <a:r>
              <a:rPr lang="el-GR" sz="2200" dirty="0">
                <a:cs typeface="Arial"/>
              </a:rPr>
              <a:t> </a:t>
            </a:r>
            <a:r>
              <a:rPr lang="el-GR" sz="2200" spc="-9" dirty="0">
                <a:cs typeface="Arial"/>
              </a:rPr>
              <a:t>έ</a:t>
            </a:r>
            <a:r>
              <a:rPr lang="el-GR" sz="2200" spc="-53" dirty="0">
                <a:cs typeface="Arial"/>
              </a:rPr>
              <a:t>ξ</a:t>
            </a:r>
            <a:r>
              <a:rPr lang="el-GR" sz="2200" spc="-9" dirty="0">
                <a:cs typeface="Arial"/>
              </a:rPr>
              <a:t>ο</a:t>
            </a:r>
            <a:r>
              <a:rPr lang="el-GR" sz="2200" spc="-4" dirty="0">
                <a:cs typeface="Arial"/>
              </a:rPr>
              <a:t>δα</a:t>
            </a:r>
            <a:endParaRPr lang="el-GR" sz="2200" dirty="0">
              <a:cs typeface="Arial"/>
            </a:endParaRPr>
          </a:p>
          <a:p>
            <a:pPr marL="1012971" lvl="2" indent="-200368">
              <a:spcBef>
                <a:spcPts val="385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z="2200" dirty="0">
                <a:cs typeface="Arial"/>
              </a:rPr>
              <a:t>Πρόβλεψη</a:t>
            </a:r>
            <a:r>
              <a:rPr lang="el-GR" sz="2200" spc="-13" dirty="0">
                <a:cs typeface="Arial"/>
              </a:rPr>
              <a:t> </a:t>
            </a:r>
            <a:r>
              <a:rPr lang="el-GR" sz="2200" dirty="0">
                <a:cs typeface="Arial"/>
              </a:rPr>
              <a:t>για</a:t>
            </a:r>
            <a:r>
              <a:rPr lang="el-GR" sz="2200" spc="-4" dirty="0">
                <a:cs typeface="Arial"/>
              </a:rPr>
              <a:t> α</a:t>
            </a:r>
            <a:r>
              <a:rPr lang="el-GR" sz="2200" spc="-22" dirty="0">
                <a:cs typeface="Arial"/>
              </a:rPr>
              <a:t>π</a:t>
            </a:r>
            <a:r>
              <a:rPr lang="el-GR" sz="2200" spc="-4" dirty="0">
                <a:cs typeface="Arial"/>
              </a:rPr>
              <a:t>ο</a:t>
            </a:r>
            <a:r>
              <a:rPr lang="el-GR" sz="2200" spc="-31" dirty="0">
                <a:cs typeface="Arial"/>
              </a:rPr>
              <a:t>ζ</a:t>
            </a:r>
            <a:r>
              <a:rPr lang="el-GR" sz="2200" spc="-4" dirty="0">
                <a:cs typeface="Arial"/>
              </a:rPr>
              <a:t>ημίωσ</a:t>
            </a:r>
            <a:r>
              <a:rPr lang="el-GR" sz="2200" dirty="0">
                <a:cs typeface="Arial"/>
              </a:rPr>
              <a:t>η</a:t>
            </a:r>
            <a:r>
              <a:rPr lang="el-GR" sz="2200" spc="-22" dirty="0">
                <a:cs typeface="Arial"/>
              </a:rPr>
              <a:t> </a:t>
            </a:r>
            <a:r>
              <a:rPr lang="el-GR" sz="2200" spc="-4" dirty="0">
                <a:cs typeface="Arial"/>
              </a:rPr>
              <a:t>απ</a:t>
            </a:r>
            <a:r>
              <a:rPr lang="el-GR" sz="2200" dirty="0">
                <a:cs typeface="Arial"/>
              </a:rPr>
              <a:t>ό</a:t>
            </a:r>
            <a:r>
              <a:rPr lang="el-GR" sz="2200" spc="-4" dirty="0">
                <a:cs typeface="Arial"/>
              </a:rPr>
              <a:t> </a:t>
            </a:r>
            <a:r>
              <a:rPr lang="el-GR" sz="2200" dirty="0">
                <a:cs typeface="Arial"/>
              </a:rPr>
              <a:t>δι</a:t>
            </a:r>
            <a:r>
              <a:rPr lang="el-GR" sz="2200" spc="-22" dirty="0">
                <a:cs typeface="Arial"/>
              </a:rPr>
              <a:t>κ</a:t>
            </a:r>
            <a:r>
              <a:rPr lang="el-GR" sz="2200" spc="-4" dirty="0">
                <a:cs typeface="Arial"/>
              </a:rPr>
              <a:t>α</a:t>
            </a:r>
            <a:r>
              <a:rPr lang="el-GR" sz="2200" dirty="0">
                <a:cs typeface="Arial"/>
              </a:rPr>
              <a:t>στική</a:t>
            </a:r>
            <a:r>
              <a:rPr lang="el-GR" sz="2200" spc="-9" dirty="0">
                <a:cs typeface="Arial"/>
              </a:rPr>
              <a:t> </a:t>
            </a:r>
            <a:r>
              <a:rPr lang="el-GR" sz="2200" spc="-4" dirty="0" smtClean="0">
                <a:cs typeface="Arial"/>
              </a:rPr>
              <a:t>διαμάχη</a:t>
            </a:r>
            <a:endParaRPr lang="el-GR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61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Υποχρεώσεις</a:t>
            </a:r>
          </a:p>
        </p:txBody>
      </p:sp>
      <p:sp>
        <p:nvSpPr>
          <p:cNvPr id="15" name="Θέση περιεχομένου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1683">
              <a:buClr>
                <a:schemeClr val="tx1"/>
              </a:buClr>
            </a:pPr>
            <a:r>
              <a:rPr lang="el-GR" sz="2800" spc="-4" dirty="0">
                <a:cs typeface="Calibri"/>
              </a:rPr>
              <a:t>Α</a:t>
            </a:r>
            <a:r>
              <a:rPr lang="el-GR" sz="2800" dirty="0">
                <a:cs typeface="Calibri"/>
              </a:rPr>
              <a:t>φ</a:t>
            </a:r>
            <a:r>
              <a:rPr lang="el-GR" sz="2800" spc="4" dirty="0">
                <a:cs typeface="Calibri"/>
              </a:rPr>
              <a:t>ο</a:t>
            </a:r>
            <a:r>
              <a:rPr lang="el-GR" sz="2800" dirty="0">
                <a:cs typeface="Calibri"/>
              </a:rPr>
              <a:t>ρ</a:t>
            </a:r>
            <a:r>
              <a:rPr lang="el-GR" sz="2800" spc="-4" dirty="0">
                <a:cs typeface="Calibri"/>
              </a:rPr>
              <a:t>ού</a:t>
            </a:r>
            <a:r>
              <a:rPr lang="el-GR" sz="2800" dirty="0">
                <a:cs typeface="Calibri"/>
              </a:rPr>
              <a:t>ν </a:t>
            </a:r>
            <a:r>
              <a:rPr lang="el-GR" sz="2800" spc="-79" dirty="0">
                <a:cs typeface="Calibri"/>
              </a:rPr>
              <a:t> </a:t>
            </a:r>
            <a:r>
              <a:rPr lang="el-GR" sz="2800" spc="-31" dirty="0">
                <a:cs typeface="Calibri"/>
              </a:rPr>
              <a:t>π</a:t>
            </a:r>
            <a:r>
              <a:rPr lang="el-GR" sz="2800" spc="-4" dirty="0">
                <a:cs typeface="Calibri"/>
              </a:rPr>
              <a:t>α</a:t>
            </a:r>
            <a:r>
              <a:rPr lang="el-GR" sz="2800" dirty="0">
                <a:cs typeface="Calibri"/>
              </a:rPr>
              <a:t>ρ</a:t>
            </a:r>
            <a:r>
              <a:rPr lang="el-GR" sz="2800" spc="-4" dirty="0">
                <a:cs typeface="Calibri"/>
              </a:rPr>
              <a:t>ούσε</a:t>
            </a:r>
            <a:r>
              <a:rPr lang="el-GR" sz="2800" dirty="0">
                <a:cs typeface="Calibri"/>
              </a:rPr>
              <a:t>ς </a:t>
            </a:r>
            <a:r>
              <a:rPr lang="el-GR" sz="2800" spc="-79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υπο</a:t>
            </a:r>
            <a:r>
              <a:rPr lang="el-GR" sz="2800" spc="-9" dirty="0">
                <a:cs typeface="Calibri"/>
              </a:rPr>
              <a:t>χ</a:t>
            </a:r>
            <a:r>
              <a:rPr lang="el-GR" sz="2800" spc="-4" dirty="0">
                <a:cs typeface="Calibri"/>
              </a:rPr>
              <a:t>ρεώσε</a:t>
            </a:r>
            <a:r>
              <a:rPr lang="el-GR" sz="2800" spc="-9" dirty="0">
                <a:cs typeface="Calibri"/>
              </a:rPr>
              <a:t>ι</a:t>
            </a:r>
            <a:r>
              <a:rPr lang="el-GR" sz="2800" dirty="0">
                <a:cs typeface="Calibri"/>
              </a:rPr>
              <a:t>ς </a:t>
            </a:r>
            <a:r>
              <a:rPr lang="el-GR" sz="2800" spc="-79" dirty="0">
                <a:cs typeface="Calibri"/>
              </a:rPr>
              <a:t> </a:t>
            </a:r>
            <a:r>
              <a:rPr lang="el-GR" sz="2800" spc="-9" dirty="0">
                <a:cs typeface="Calibri"/>
              </a:rPr>
              <a:t>μι</a:t>
            </a:r>
            <a:r>
              <a:rPr lang="el-GR" sz="2800" dirty="0">
                <a:cs typeface="Calibri"/>
              </a:rPr>
              <a:t>ας </a:t>
            </a:r>
            <a:r>
              <a:rPr lang="el-GR" sz="2800" spc="-79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επ</a:t>
            </a:r>
            <a:r>
              <a:rPr lang="el-GR" sz="2800" spc="-31" dirty="0">
                <a:cs typeface="Calibri"/>
              </a:rPr>
              <a:t>ι</a:t>
            </a:r>
            <a:r>
              <a:rPr lang="el-GR" sz="2800" spc="-22" dirty="0">
                <a:cs typeface="Calibri"/>
              </a:rPr>
              <a:t>χ</a:t>
            </a:r>
            <a:r>
              <a:rPr lang="el-GR" sz="2800" spc="-4" dirty="0">
                <a:cs typeface="Calibri"/>
              </a:rPr>
              <a:t>ε</a:t>
            </a:r>
            <a:r>
              <a:rPr lang="el-GR" sz="2800" spc="-9" dirty="0">
                <a:cs typeface="Calibri"/>
              </a:rPr>
              <a:t>ί</a:t>
            </a:r>
            <a:r>
              <a:rPr lang="el-GR" sz="2800" dirty="0">
                <a:cs typeface="Calibri"/>
              </a:rPr>
              <a:t>ρ</a:t>
            </a:r>
            <a:r>
              <a:rPr lang="el-GR" sz="2800" spc="-9" dirty="0">
                <a:cs typeface="Calibri"/>
              </a:rPr>
              <a:t>ησ</a:t>
            </a:r>
            <a:r>
              <a:rPr lang="el-GR" sz="2800" spc="-4" dirty="0">
                <a:cs typeface="Calibri"/>
              </a:rPr>
              <a:t>ης ω</a:t>
            </a:r>
            <a:r>
              <a:rPr lang="el-GR" sz="2800" dirty="0">
                <a:cs typeface="Calibri"/>
              </a:rPr>
              <a:t>ς</a:t>
            </a:r>
            <a:r>
              <a:rPr lang="el-GR" sz="2800" spc="197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αποτέλ</a:t>
            </a:r>
            <a:r>
              <a:rPr lang="el-GR" sz="2800" spc="-31" dirty="0">
                <a:cs typeface="Calibri"/>
              </a:rPr>
              <a:t>ε</a:t>
            </a:r>
            <a:r>
              <a:rPr lang="el-GR" sz="2800" spc="-4" dirty="0">
                <a:cs typeface="Calibri"/>
              </a:rPr>
              <a:t>σ</a:t>
            </a:r>
            <a:r>
              <a:rPr lang="el-GR" sz="2800" spc="-18" dirty="0">
                <a:cs typeface="Calibri"/>
              </a:rPr>
              <a:t>μ</a:t>
            </a:r>
            <a:r>
              <a:rPr lang="el-GR" sz="2800" dirty="0">
                <a:cs typeface="Calibri"/>
              </a:rPr>
              <a:t>α</a:t>
            </a:r>
            <a:r>
              <a:rPr lang="el-GR" sz="2800" spc="197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ενό</a:t>
            </a:r>
            <a:r>
              <a:rPr lang="el-GR" sz="2800" dirty="0">
                <a:cs typeface="Calibri"/>
              </a:rPr>
              <a:t>ς</a:t>
            </a:r>
            <a:r>
              <a:rPr lang="el-GR" sz="2800" spc="197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γεγονό</a:t>
            </a:r>
            <a:r>
              <a:rPr lang="el-GR" sz="2800" spc="-22" dirty="0">
                <a:cs typeface="Calibri"/>
              </a:rPr>
              <a:t>τ</a:t>
            </a:r>
            <a:r>
              <a:rPr lang="el-GR" sz="2800" spc="-4" dirty="0">
                <a:cs typeface="Calibri"/>
              </a:rPr>
              <a:t>ο</a:t>
            </a:r>
            <a:r>
              <a:rPr lang="el-GR" sz="2800" dirty="0">
                <a:cs typeface="Calibri"/>
              </a:rPr>
              <a:t>ς</a:t>
            </a:r>
            <a:r>
              <a:rPr lang="el-GR" sz="2800" spc="197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πο</a:t>
            </a:r>
            <a:r>
              <a:rPr lang="el-GR" sz="2800" dirty="0">
                <a:cs typeface="Calibri"/>
              </a:rPr>
              <a:t>υ</a:t>
            </a:r>
            <a:r>
              <a:rPr lang="el-GR" sz="2800" spc="188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έ</a:t>
            </a:r>
            <a:r>
              <a:rPr lang="el-GR" sz="2800" spc="-31" dirty="0">
                <a:cs typeface="Calibri"/>
              </a:rPr>
              <a:t>χ</a:t>
            </a:r>
            <a:r>
              <a:rPr lang="el-GR" sz="2800" spc="-4" dirty="0">
                <a:cs typeface="Calibri"/>
              </a:rPr>
              <a:t>ε</a:t>
            </a:r>
            <a:r>
              <a:rPr lang="el-GR" sz="2800" dirty="0">
                <a:cs typeface="Calibri"/>
              </a:rPr>
              <a:t>ι</a:t>
            </a:r>
            <a:r>
              <a:rPr lang="el-GR" sz="2800" spc="193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συμβε</a:t>
            </a:r>
            <a:r>
              <a:rPr lang="el-GR" sz="2800" dirty="0">
                <a:cs typeface="Calibri"/>
              </a:rPr>
              <a:t>ί</a:t>
            </a:r>
            <a:r>
              <a:rPr lang="el-GR" sz="2800" spc="193" dirty="0">
                <a:cs typeface="Calibri"/>
              </a:rPr>
              <a:t> </a:t>
            </a:r>
            <a:r>
              <a:rPr lang="el-GR" sz="2800" spc="-83" dirty="0">
                <a:cs typeface="Calibri"/>
              </a:rPr>
              <a:t>κ</a:t>
            </a:r>
            <a:r>
              <a:rPr lang="el-GR" sz="2800" spc="-9" dirty="0">
                <a:cs typeface="Calibri"/>
              </a:rPr>
              <a:t>α</a:t>
            </a:r>
            <a:r>
              <a:rPr lang="el-GR" sz="2800" dirty="0">
                <a:cs typeface="Calibri"/>
              </a:rPr>
              <a:t>ι η</a:t>
            </a:r>
            <a:r>
              <a:rPr lang="el-GR" sz="2800" spc="70" dirty="0">
                <a:cs typeface="Calibri"/>
              </a:rPr>
              <a:t> </a:t>
            </a:r>
            <a:r>
              <a:rPr lang="el-GR" sz="2800" spc="-13" dirty="0">
                <a:cs typeface="Calibri"/>
              </a:rPr>
              <a:t>τ</a:t>
            </a:r>
            <a:r>
              <a:rPr lang="el-GR" sz="2800" spc="-4" dirty="0">
                <a:cs typeface="Calibri"/>
              </a:rPr>
              <a:t>ακ</a:t>
            </a:r>
            <a:r>
              <a:rPr lang="el-GR" sz="2800" spc="-22" dirty="0">
                <a:cs typeface="Calibri"/>
              </a:rPr>
              <a:t>τ</a:t>
            </a:r>
            <a:r>
              <a:rPr lang="el-GR" sz="2800" spc="-4" dirty="0">
                <a:cs typeface="Calibri"/>
              </a:rPr>
              <a:t>οποίησ</a:t>
            </a:r>
            <a:r>
              <a:rPr lang="el-GR" sz="2800" dirty="0">
                <a:cs typeface="Calibri"/>
              </a:rPr>
              <a:t>η</a:t>
            </a:r>
            <a:r>
              <a:rPr lang="el-GR" sz="2800" spc="70" dirty="0">
                <a:cs typeface="Calibri"/>
              </a:rPr>
              <a:t> </a:t>
            </a:r>
            <a:r>
              <a:rPr lang="el-GR" sz="2800" spc="-13" dirty="0">
                <a:cs typeface="Calibri"/>
              </a:rPr>
              <a:t>τω</a:t>
            </a:r>
            <a:r>
              <a:rPr lang="el-GR" sz="2800" dirty="0">
                <a:cs typeface="Calibri"/>
              </a:rPr>
              <a:t>ν</a:t>
            </a:r>
            <a:r>
              <a:rPr lang="el-GR" sz="2800" spc="70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οποί</a:t>
            </a:r>
            <a:r>
              <a:rPr lang="el-GR" sz="2800" spc="-13" dirty="0">
                <a:cs typeface="Calibri"/>
              </a:rPr>
              <a:t>ω</a:t>
            </a:r>
            <a:r>
              <a:rPr lang="el-GR" sz="2800" dirty="0">
                <a:cs typeface="Calibri"/>
              </a:rPr>
              <a:t>ν</a:t>
            </a:r>
            <a:r>
              <a:rPr lang="el-GR" sz="2800" spc="70" dirty="0">
                <a:cs typeface="Calibri"/>
              </a:rPr>
              <a:t> </a:t>
            </a:r>
            <a:r>
              <a:rPr lang="el-GR" sz="2800" dirty="0">
                <a:cs typeface="Calibri"/>
              </a:rPr>
              <a:t>α</a:t>
            </a:r>
            <a:r>
              <a:rPr lang="el-GR" sz="2800" spc="-4" dirty="0">
                <a:cs typeface="Calibri"/>
              </a:rPr>
              <a:t>ναμένε</a:t>
            </a:r>
            <a:r>
              <a:rPr lang="el-GR" sz="2800" spc="-13" dirty="0">
                <a:cs typeface="Calibri"/>
              </a:rPr>
              <a:t>τ</a:t>
            </a:r>
            <a:r>
              <a:rPr lang="el-GR" sz="2800" spc="-4" dirty="0">
                <a:cs typeface="Calibri"/>
              </a:rPr>
              <a:t>α</a:t>
            </a:r>
            <a:r>
              <a:rPr lang="el-GR" sz="2800" dirty="0">
                <a:cs typeface="Calibri"/>
              </a:rPr>
              <a:t>ι</a:t>
            </a:r>
            <a:r>
              <a:rPr lang="el-GR" sz="2800" spc="70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ν</a:t>
            </a:r>
            <a:r>
              <a:rPr lang="el-GR" sz="2800" dirty="0">
                <a:cs typeface="Calibri"/>
              </a:rPr>
              <a:t>α</a:t>
            </a:r>
            <a:r>
              <a:rPr lang="el-GR" sz="2800" spc="70" dirty="0">
                <a:cs typeface="Calibri"/>
              </a:rPr>
              <a:t> </a:t>
            </a:r>
            <a:r>
              <a:rPr lang="el-GR" sz="2800" spc="-83" dirty="0">
                <a:cs typeface="Calibri"/>
              </a:rPr>
              <a:t>κ</a:t>
            </a:r>
            <a:r>
              <a:rPr lang="el-GR" sz="2800" dirty="0">
                <a:cs typeface="Calibri"/>
              </a:rPr>
              <a:t>α</a:t>
            </a:r>
            <a:r>
              <a:rPr lang="el-GR" sz="2800" spc="-13" dirty="0">
                <a:cs typeface="Calibri"/>
              </a:rPr>
              <a:t>τ</a:t>
            </a:r>
            <a:r>
              <a:rPr lang="el-GR" sz="2800" spc="4" dirty="0">
                <a:cs typeface="Calibri"/>
              </a:rPr>
              <a:t>α</a:t>
            </a:r>
            <a:r>
              <a:rPr lang="el-GR" sz="2800" spc="-4" dirty="0">
                <a:cs typeface="Calibri"/>
              </a:rPr>
              <a:t>λή</a:t>
            </a:r>
            <a:r>
              <a:rPr lang="el-GR" sz="2800" spc="-31" dirty="0">
                <a:cs typeface="Calibri"/>
              </a:rPr>
              <a:t>ξ</a:t>
            </a:r>
            <a:r>
              <a:rPr lang="el-GR" sz="2800" spc="-4" dirty="0">
                <a:cs typeface="Calibri"/>
              </a:rPr>
              <a:t>ε</a:t>
            </a:r>
            <a:r>
              <a:rPr lang="el-GR" sz="2800" dirty="0">
                <a:cs typeface="Calibri"/>
              </a:rPr>
              <a:t>ι </a:t>
            </a:r>
            <a:r>
              <a:rPr lang="el-GR" sz="2800" spc="-4" dirty="0">
                <a:cs typeface="Calibri"/>
              </a:rPr>
              <a:t>σ</a:t>
            </a:r>
            <a:r>
              <a:rPr lang="el-GR" sz="2800" dirty="0">
                <a:cs typeface="Calibri"/>
              </a:rPr>
              <a:t>ε</a:t>
            </a:r>
            <a:r>
              <a:rPr lang="el-GR" sz="2800" spc="114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μι</a:t>
            </a:r>
            <a:r>
              <a:rPr lang="el-GR" sz="2800" dirty="0">
                <a:cs typeface="Calibri"/>
              </a:rPr>
              <a:t>α</a:t>
            </a:r>
            <a:r>
              <a:rPr lang="el-GR" sz="2800" spc="110" dirty="0">
                <a:cs typeface="Calibri"/>
              </a:rPr>
              <a:t> </a:t>
            </a:r>
            <a:r>
              <a:rPr lang="el-GR" sz="2800" dirty="0">
                <a:cs typeface="Calibri"/>
              </a:rPr>
              <a:t>ε</a:t>
            </a:r>
            <a:r>
              <a:rPr lang="el-GR" sz="2800" spc="-26" dirty="0">
                <a:cs typeface="Calibri"/>
              </a:rPr>
              <a:t>κ</a:t>
            </a:r>
            <a:r>
              <a:rPr lang="el-GR" sz="2800" dirty="0">
                <a:cs typeface="Calibri"/>
              </a:rPr>
              <a:t>ρ</a:t>
            </a:r>
            <a:r>
              <a:rPr lang="el-GR" sz="2800" spc="-4" dirty="0">
                <a:cs typeface="Calibri"/>
              </a:rPr>
              <a:t>ο</a:t>
            </a:r>
            <a:r>
              <a:rPr lang="el-GR" sz="2800" dirty="0">
                <a:cs typeface="Calibri"/>
              </a:rPr>
              <a:t>ή</a:t>
            </a:r>
            <a:r>
              <a:rPr lang="el-GR" sz="2800" spc="105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πόρω</a:t>
            </a:r>
            <a:r>
              <a:rPr lang="el-GR" sz="2800" dirty="0">
                <a:cs typeface="Calibri"/>
              </a:rPr>
              <a:t>ν</a:t>
            </a:r>
            <a:r>
              <a:rPr lang="el-GR" sz="2800" spc="114" dirty="0">
                <a:cs typeface="Calibri"/>
              </a:rPr>
              <a:t> </a:t>
            </a:r>
            <a:r>
              <a:rPr lang="el-GR" sz="2800" spc="4" dirty="0">
                <a:cs typeface="Calibri"/>
              </a:rPr>
              <a:t>π</a:t>
            </a:r>
            <a:r>
              <a:rPr lang="el-GR" sz="2800" spc="-4" dirty="0">
                <a:cs typeface="Calibri"/>
              </a:rPr>
              <a:t>ο</a:t>
            </a:r>
            <a:r>
              <a:rPr lang="el-GR" sz="2800" dirty="0">
                <a:cs typeface="Calibri"/>
              </a:rPr>
              <a:t>υ</a:t>
            </a:r>
            <a:r>
              <a:rPr lang="el-GR" sz="2800" spc="114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ενσωματ</a:t>
            </a:r>
            <a:r>
              <a:rPr lang="el-GR" sz="2800" spc="-18" dirty="0">
                <a:cs typeface="Calibri"/>
              </a:rPr>
              <a:t>ώ</a:t>
            </a:r>
            <a:r>
              <a:rPr lang="el-GR" sz="2800" spc="-4" dirty="0">
                <a:cs typeface="Calibri"/>
              </a:rPr>
              <a:t>νου</a:t>
            </a:r>
            <a:r>
              <a:rPr lang="el-GR" sz="2800" dirty="0">
                <a:cs typeface="Calibri"/>
              </a:rPr>
              <a:t>ν</a:t>
            </a:r>
            <a:r>
              <a:rPr lang="el-GR" sz="2800" spc="114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οι</a:t>
            </a:r>
            <a:r>
              <a:rPr lang="el-GR" sz="2800" spc="-83" dirty="0">
                <a:cs typeface="Calibri"/>
              </a:rPr>
              <a:t>κ</a:t>
            </a:r>
            <a:r>
              <a:rPr lang="el-GR" sz="2800" spc="-9" dirty="0">
                <a:cs typeface="Calibri"/>
              </a:rPr>
              <a:t>ο</a:t>
            </a:r>
            <a:r>
              <a:rPr lang="el-GR" sz="2800" spc="-4" dirty="0">
                <a:cs typeface="Calibri"/>
              </a:rPr>
              <a:t>νομι</a:t>
            </a:r>
            <a:r>
              <a:rPr lang="el-GR" sz="2800" spc="-83" dirty="0">
                <a:cs typeface="Calibri"/>
              </a:rPr>
              <a:t>κ</a:t>
            </a:r>
            <a:r>
              <a:rPr lang="el-GR" sz="2800" dirty="0">
                <a:cs typeface="Calibri"/>
              </a:rPr>
              <a:t>ά </a:t>
            </a:r>
            <a:r>
              <a:rPr lang="el-GR" sz="2800" spc="-4" dirty="0">
                <a:cs typeface="Calibri"/>
              </a:rPr>
              <a:t>οφέλη</a:t>
            </a:r>
            <a:endParaRPr lang="el-GR" sz="2800" dirty="0">
              <a:cs typeface="Calibri"/>
            </a:endParaRPr>
          </a:p>
          <a:p>
            <a:pPr marL="662327" indent="-250460">
              <a:spcBef>
                <a:spcPts val="272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800" dirty="0">
                <a:cs typeface="Calibri"/>
              </a:rPr>
              <a:t>Τακ</a:t>
            </a:r>
            <a:r>
              <a:rPr lang="el-GR" sz="2800" spc="-18" dirty="0">
                <a:cs typeface="Calibri"/>
              </a:rPr>
              <a:t>τ</a:t>
            </a:r>
            <a:r>
              <a:rPr lang="el-GR" sz="2800" dirty="0">
                <a:cs typeface="Calibri"/>
              </a:rPr>
              <a:t>οποίηση</a:t>
            </a:r>
            <a:r>
              <a:rPr lang="el-GR" sz="2800" spc="-26" dirty="0">
                <a:cs typeface="Calibri"/>
              </a:rPr>
              <a:t> </a:t>
            </a:r>
            <a:r>
              <a:rPr lang="el-GR" sz="2800" dirty="0">
                <a:cs typeface="Calibri"/>
              </a:rPr>
              <a:t>με</a:t>
            </a:r>
            <a:r>
              <a:rPr lang="el-GR" sz="2800" spc="-9" dirty="0">
                <a:cs typeface="Calibri"/>
              </a:rPr>
              <a:t> </a:t>
            </a:r>
            <a:r>
              <a:rPr lang="el-GR" sz="2800" dirty="0">
                <a:cs typeface="Calibri"/>
              </a:rPr>
              <a:t>με</a:t>
            </a:r>
            <a:r>
              <a:rPr lang="el-GR" sz="2800" spc="-13" dirty="0">
                <a:cs typeface="Calibri"/>
              </a:rPr>
              <a:t>τ</a:t>
            </a:r>
            <a:r>
              <a:rPr lang="el-GR" sz="2800" dirty="0">
                <a:cs typeface="Calibri"/>
              </a:rPr>
              <a:t>ρ</a:t>
            </a:r>
            <a:r>
              <a:rPr lang="el-GR" sz="2800" spc="-31" dirty="0">
                <a:cs typeface="Calibri"/>
              </a:rPr>
              <a:t>η</a:t>
            </a:r>
            <a:r>
              <a:rPr lang="el-GR" sz="2800" spc="-13" dirty="0">
                <a:cs typeface="Calibri"/>
              </a:rPr>
              <a:t>τ</a:t>
            </a:r>
            <a:r>
              <a:rPr lang="el-GR" sz="2800" dirty="0">
                <a:cs typeface="Calibri"/>
              </a:rPr>
              <a:t>ά</a:t>
            </a:r>
          </a:p>
          <a:p>
            <a:pPr marL="662327" indent="-250460">
              <a:spcBef>
                <a:spcPts val="250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800" spc="-4" dirty="0">
                <a:cs typeface="Calibri"/>
              </a:rPr>
              <a:t>Με</a:t>
            </a:r>
            <a:r>
              <a:rPr lang="el-GR" sz="2800" spc="-13" dirty="0">
                <a:cs typeface="Calibri"/>
              </a:rPr>
              <a:t>τ</a:t>
            </a:r>
            <a:r>
              <a:rPr lang="el-GR" sz="2800" dirty="0">
                <a:cs typeface="Calibri"/>
              </a:rPr>
              <a:t>α</a:t>
            </a:r>
            <a:r>
              <a:rPr lang="el-GR" sz="2800" spc="-4" dirty="0">
                <a:cs typeface="Calibri"/>
              </a:rPr>
              <a:t>φορ</a:t>
            </a:r>
            <a:r>
              <a:rPr lang="el-GR" sz="2800" dirty="0">
                <a:cs typeface="Calibri"/>
              </a:rPr>
              <a:t>ά</a:t>
            </a:r>
            <a:r>
              <a:rPr lang="el-GR" sz="2800" spc="-26" dirty="0">
                <a:cs typeface="Calibri"/>
              </a:rPr>
              <a:t> </a:t>
            </a:r>
            <a:r>
              <a:rPr lang="el-GR" sz="2800" spc="22" dirty="0">
                <a:cs typeface="Calibri"/>
              </a:rPr>
              <a:t>σ</a:t>
            </a:r>
            <a:r>
              <a:rPr lang="el-GR" sz="2800" spc="-18" dirty="0">
                <a:cs typeface="Calibri"/>
              </a:rPr>
              <a:t>τ</a:t>
            </a:r>
            <a:r>
              <a:rPr lang="el-GR" sz="2800" spc="-4" dirty="0">
                <a:cs typeface="Calibri"/>
              </a:rPr>
              <a:t>ο</a:t>
            </a:r>
            <a:r>
              <a:rPr lang="el-GR" sz="2800" spc="-18" dirty="0">
                <a:cs typeface="Calibri"/>
              </a:rPr>
              <a:t>ι</a:t>
            </a:r>
            <a:r>
              <a:rPr lang="el-GR" sz="2800" spc="-22" dirty="0">
                <a:cs typeface="Calibri"/>
              </a:rPr>
              <a:t>χ</a:t>
            </a:r>
            <a:r>
              <a:rPr lang="el-GR" sz="2800" spc="-4" dirty="0">
                <a:cs typeface="Calibri"/>
              </a:rPr>
              <a:t>είω</a:t>
            </a:r>
            <a:r>
              <a:rPr lang="el-GR" sz="2800" dirty="0">
                <a:cs typeface="Calibri"/>
              </a:rPr>
              <a:t>ν</a:t>
            </a:r>
            <a:r>
              <a:rPr lang="el-GR" sz="2800" spc="-18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ενεργ</a:t>
            </a:r>
            <a:r>
              <a:rPr lang="el-GR" sz="2800" spc="-31" dirty="0">
                <a:cs typeface="Calibri"/>
              </a:rPr>
              <a:t>η</a:t>
            </a:r>
            <a:r>
              <a:rPr lang="el-GR" sz="2800" dirty="0">
                <a:cs typeface="Calibri"/>
              </a:rPr>
              <a:t>τ</a:t>
            </a:r>
            <a:r>
              <a:rPr lang="el-GR" sz="2800" spc="-4" dirty="0">
                <a:cs typeface="Calibri"/>
              </a:rPr>
              <a:t>ι</a:t>
            </a:r>
            <a:r>
              <a:rPr lang="el-GR" sz="2800" spc="-70" dirty="0">
                <a:cs typeface="Calibri"/>
              </a:rPr>
              <a:t>κ</a:t>
            </a:r>
            <a:r>
              <a:rPr lang="el-GR" sz="2800" spc="-4" dirty="0">
                <a:cs typeface="Calibri"/>
              </a:rPr>
              <a:t>ού</a:t>
            </a:r>
            <a:endParaRPr lang="el-GR" sz="2800" dirty="0">
              <a:cs typeface="Calibri"/>
            </a:endParaRPr>
          </a:p>
          <a:p>
            <a:pPr marL="662327" indent="-250460">
              <a:spcBef>
                <a:spcPts val="250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800" spc="-4" dirty="0">
                <a:cs typeface="Calibri"/>
              </a:rPr>
              <a:t>Π</a:t>
            </a:r>
            <a:r>
              <a:rPr lang="el-GR" sz="2800" dirty="0">
                <a:cs typeface="Calibri"/>
              </a:rPr>
              <a:t>αρο</a:t>
            </a:r>
            <a:r>
              <a:rPr lang="el-GR" sz="2800" spc="4" dirty="0">
                <a:cs typeface="Calibri"/>
              </a:rPr>
              <a:t>χ</a:t>
            </a:r>
            <a:r>
              <a:rPr lang="el-GR" sz="2800" dirty="0">
                <a:cs typeface="Calibri"/>
              </a:rPr>
              <a:t>ή</a:t>
            </a:r>
            <a:r>
              <a:rPr lang="el-GR" sz="2800" spc="-9" dirty="0">
                <a:cs typeface="Calibri"/>
              </a:rPr>
              <a:t> </a:t>
            </a:r>
            <a:r>
              <a:rPr lang="el-GR" sz="2800" dirty="0">
                <a:cs typeface="Calibri"/>
              </a:rPr>
              <a:t>υπηρ</a:t>
            </a:r>
            <a:r>
              <a:rPr lang="el-GR" sz="2800" spc="-35" dirty="0">
                <a:cs typeface="Calibri"/>
              </a:rPr>
              <a:t>ε</a:t>
            </a:r>
            <a:r>
              <a:rPr lang="el-GR" sz="2800" dirty="0">
                <a:cs typeface="Calibri"/>
              </a:rPr>
              <a:t>σ</a:t>
            </a:r>
            <a:r>
              <a:rPr lang="el-GR" sz="2800" spc="-4" dirty="0">
                <a:cs typeface="Calibri"/>
              </a:rPr>
              <a:t>ι</a:t>
            </a:r>
            <a:r>
              <a:rPr lang="el-GR" sz="2800" spc="-9" dirty="0">
                <a:cs typeface="Calibri"/>
              </a:rPr>
              <a:t>ώ</a:t>
            </a:r>
            <a:r>
              <a:rPr lang="el-GR" sz="2800" dirty="0">
                <a:cs typeface="Calibri"/>
              </a:rPr>
              <a:t>ν</a:t>
            </a:r>
          </a:p>
          <a:p>
            <a:pPr marL="311683" marR="4453" indent="-300552">
              <a:lnSpc>
                <a:spcPts val="2647"/>
              </a:lnSpc>
              <a:spcBef>
                <a:spcPts val="609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  <a:tab pos="2685486" algn="l"/>
                <a:tab pos="3723503" algn="l"/>
              </a:tabLst>
            </a:pPr>
            <a:r>
              <a:rPr lang="el-GR" sz="2800" spc="-4" dirty="0">
                <a:cs typeface="Calibri"/>
              </a:rPr>
              <a:t>Δια</a:t>
            </a:r>
            <a:r>
              <a:rPr lang="el-GR" sz="2800" spc="-26" dirty="0">
                <a:cs typeface="Calibri"/>
              </a:rPr>
              <a:t>κ</a:t>
            </a:r>
            <a:r>
              <a:rPr lang="el-GR" sz="2800" spc="-4" dirty="0">
                <a:cs typeface="Calibri"/>
              </a:rPr>
              <a:t>ρ</a:t>
            </a:r>
            <a:r>
              <a:rPr lang="el-GR" sz="2800" spc="-39" dirty="0">
                <a:cs typeface="Calibri"/>
              </a:rPr>
              <a:t>ί</a:t>
            </a:r>
            <a:r>
              <a:rPr lang="el-GR" sz="2800" spc="-4" dirty="0">
                <a:cs typeface="Calibri"/>
              </a:rPr>
              <a:t>νο</a:t>
            </a:r>
            <a:r>
              <a:rPr lang="el-GR" sz="2800" spc="18" dirty="0">
                <a:cs typeface="Calibri"/>
              </a:rPr>
              <a:t>ν</a:t>
            </a:r>
            <a:r>
              <a:rPr lang="el-GR" sz="2800" spc="-13" dirty="0">
                <a:cs typeface="Calibri"/>
              </a:rPr>
              <a:t>τ</a:t>
            </a:r>
            <a:r>
              <a:rPr lang="el-GR" sz="2800" spc="-4" dirty="0">
                <a:cs typeface="Calibri"/>
              </a:rPr>
              <a:t>α</a:t>
            </a:r>
            <a:r>
              <a:rPr lang="el-GR" sz="2800" dirty="0">
                <a:cs typeface="Calibri"/>
              </a:rPr>
              <a:t>ι </a:t>
            </a:r>
            <a:r>
              <a:rPr lang="el-GR" sz="2800" spc="-4" dirty="0">
                <a:cs typeface="Calibri"/>
              </a:rPr>
              <a:t>σ</a:t>
            </a:r>
            <a:r>
              <a:rPr lang="el-GR" sz="2800" dirty="0">
                <a:cs typeface="Calibri"/>
              </a:rPr>
              <a:t>ε </a:t>
            </a:r>
            <a:r>
              <a:rPr lang="el-GR" sz="2800" spc="-4" dirty="0">
                <a:cs typeface="Calibri"/>
              </a:rPr>
              <a:t>μα</a:t>
            </a:r>
            <a:r>
              <a:rPr lang="el-GR" sz="2800" spc="-26" dirty="0">
                <a:cs typeface="Calibri"/>
              </a:rPr>
              <a:t>κ</a:t>
            </a:r>
            <a:r>
              <a:rPr lang="el-GR" sz="2800" spc="-4" dirty="0">
                <a:cs typeface="Calibri"/>
              </a:rPr>
              <a:t>ροπρόθ</a:t>
            </a:r>
            <a:r>
              <a:rPr lang="el-GR" sz="2800" spc="-31" dirty="0">
                <a:cs typeface="Calibri"/>
              </a:rPr>
              <a:t>ε</a:t>
            </a:r>
            <a:r>
              <a:rPr lang="el-GR" sz="2800" spc="-4" dirty="0">
                <a:cs typeface="Calibri"/>
              </a:rPr>
              <a:t>σμες </a:t>
            </a:r>
            <a:r>
              <a:rPr lang="el-GR" sz="2800" spc="-83" dirty="0">
                <a:cs typeface="Calibri"/>
              </a:rPr>
              <a:t>κ</a:t>
            </a:r>
            <a:r>
              <a:rPr lang="el-GR" sz="2800" dirty="0">
                <a:cs typeface="Calibri"/>
              </a:rPr>
              <a:t>αι</a:t>
            </a:r>
          </a:p>
          <a:p>
            <a:pPr marL="311683" marR="4453" indent="-300552">
              <a:lnSpc>
                <a:spcPts val="2647"/>
              </a:lnSpc>
              <a:spcBef>
                <a:spcPts val="609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  <a:tab pos="2685486" algn="l"/>
                <a:tab pos="3723503" algn="l"/>
              </a:tabLst>
            </a:pPr>
            <a:r>
              <a:rPr lang="el-GR" sz="2800" spc="-4" dirty="0">
                <a:cs typeface="Calibri"/>
              </a:rPr>
              <a:t>βραχυπρόθ</a:t>
            </a:r>
            <a:r>
              <a:rPr lang="el-GR" sz="2800" spc="-39" dirty="0">
                <a:cs typeface="Calibri"/>
              </a:rPr>
              <a:t>ε</a:t>
            </a:r>
            <a:r>
              <a:rPr lang="el-GR" sz="2800" spc="-4" dirty="0">
                <a:cs typeface="Calibri"/>
              </a:rPr>
              <a:t>σμε</a:t>
            </a:r>
            <a:r>
              <a:rPr lang="el-GR" sz="2800" dirty="0">
                <a:cs typeface="Calibri"/>
              </a:rPr>
              <a:t>ς</a:t>
            </a:r>
            <a:r>
              <a:rPr lang="el-GR" sz="2800" spc="-22" dirty="0">
                <a:cs typeface="Calibri"/>
              </a:rPr>
              <a:t> </a:t>
            </a:r>
            <a:r>
              <a:rPr lang="el-GR" sz="2800" spc="-4" dirty="0" smtClean="0">
                <a:cs typeface="Calibri"/>
              </a:rPr>
              <a:t>υποχρεώσεις</a:t>
            </a:r>
            <a:endParaRPr lang="el-GR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420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Μα</a:t>
            </a:r>
            <a:r>
              <a:rPr spc="-26" dirty="0">
                <a:latin typeface="Calibri"/>
                <a:cs typeface="Calibri"/>
              </a:rPr>
              <a:t>κ</a:t>
            </a:r>
            <a:r>
              <a:rPr spc="-4" dirty="0">
                <a:latin typeface="Calibri"/>
                <a:cs typeface="Calibri"/>
              </a:rPr>
              <a:t>ρ</a:t>
            </a:r>
            <a:r>
              <a:rPr dirty="0">
                <a:latin typeface="Calibri"/>
                <a:cs typeface="Calibri"/>
              </a:rPr>
              <a:t>οπρόθ</a:t>
            </a:r>
            <a:r>
              <a:rPr spc="-35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σμες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υποχρεώσεις</a:t>
            </a:r>
          </a:p>
        </p:txBody>
      </p:sp>
      <p:sp>
        <p:nvSpPr>
          <p:cNvPr id="16" name="Θέση περιεχομένου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προθεσμία	εξόφλησής τους λήγει μετά το πέρας της επόμενης χρήσης από την </a:t>
            </a:r>
            <a:r>
              <a:rPr lang="el-GR" dirty="0" err="1"/>
              <a:t>κλειόμενη</a:t>
            </a:r>
            <a:endParaRPr lang="el-GR" dirty="0"/>
          </a:p>
          <a:p>
            <a:r>
              <a:rPr lang="el-GR" dirty="0"/>
              <a:t>Παραδείγματα:</a:t>
            </a:r>
          </a:p>
          <a:p>
            <a:pPr lvl="1"/>
            <a:r>
              <a:rPr lang="el-GR" dirty="0"/>
              <a:t>Ομολογιακά δάνεια</a:t>
            </a:r>
          </a:p>
          <a:p>
            <a:pPr lvl="1"/>
            <a:r>
              <a:rPr lang="el-GR" dirty="0"/>
              <a:t>Μακροπρόθεσμα τραπεζικά δάνεια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794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Βραχυπρόθ</a:t>
            </a:r>
            <a:r>
              <a:rPr spc="-35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σμες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υποχρεώσεις</a:t>
            </a:r>
          </a:p>
        </p:txBody>
      </p:sp>
      <p:sp>
        <p:nvSpPr>
          <p:cNvPr id="4" name="object 4"/>
          <p:cNvSpPr/>
          <p:nvPr/>
        </p:nvSpPr>
        <p:spPr>
          <a:xfrm>
            <a:off x="662570" y="1870489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19">
                <a:moveTo>
                  <a:pt x="0" y="0"/>
                </a:moveTo>
                <a:lnTo>
                  <a:pt x="0" y="858012"/>
                </a:lnTo>
                <a:lnTo>
                  <a:pt x="9144000" y="85801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570" y="2647844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570" y="4202555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7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412" marR="4453" indent="-299995">
              <a:buClr>
                <a:schemeClr val="tx1"/>
              </a:buClr>
              <a:buFont typeface="Arial"/>
              <a:buChar char="•"/>
              <a:tabLst>
                <a:tab pos="466969" algn="l"/>
              </a:tabLst>
            </a:pPr>
            <a:r>
              <a:rPr sz="2800" spc="-4" dirty="0"/>
              <a:t>Υπο</a:t>
            </a:r>
            <a:r>
              <a:rPr sz="2800" spc="-9" dirty="0"/>
              <a:t>χ</a:t>
            </a:r>
            <a:r>
              <a:rPr sz="2800" spc="-13" dirty="0"/>
              <a:t>ρ</a:t>
            </a:r>
            <a:r>
              <a:rPr sz="2800" spc="-9" dirty="0"/>
              <a:t>εώσει</a:t>
            </a:r>
            <a:r>
              <a:rPr sz="2800" spc="-4" dirty="0"/>
              <a:t>ς</a:t>
            </a:r>
            <a:r>
              <a:rPr sz="2800" spc="4" dirty="0"/>
              <a:t> </a:t>
            </a:r>
            <a:r>
              <a:rPr sz="2800" spc="-9" dirty="0"/>
              <a:t>τη</a:t>
            </a:r>
            <a:r>
              <a:rPr sz="2800" spc="-4" dirty="0"/>
              <a:t>ς</a:t>
            </a:r>
            <a:r>
              <a:rPr sz="2800" dirty="0"/>
              <a:t> επ</a:t>
            </a:r>
            <a:r>
              <a:rPr sz="2800" spc="-26" dirty="0"/>
              <a:t>ι</a:t>
            </a:r>
            <a:r>
              <a:rPr sz="2800" spc="-35" dirty="0"/>
              <a:t>χ</a:t>
            </a:r>
            <a:r>
              <a:rPr sz="2800" spc="-4" dirty="0"/>
              <a:t>ε</a:t>
            </a:r>
            <a:r>
              <a:rPr sz="2800" spc="-9" dirty="0"/>
              <a:t>ίρη</a:t>
            </a:r>
            <a:r>
              <a:rPr sz="2800" spc="-4" dirty="0"/>
              <a:t>σ</a:t>
            </a:r>
            <a:r>
              <a:rPr sz="2800" spc="-9" dirty="0"/>
              <a:t>η</a:t>
            </a:r>
            <a:r>
              <a:rPr sz="2800" spc="-4" dirty="0"/>
              <a:t>ς</a:t>
            </a:r>
            <a:r>
              <a:rPr sz="2800" spc="18" dirty="0"/>
              <a:t> </a:t>
            </a:r>
            <a:r>
              <a:rPr sz="2800" spc="-4" dirty="0"/>
              <a:t>η</a:t>
            </a:r>
            <a:r>
              <a:rPr sz="2800" spc="9" dirty="0"/>
              <a:t> </a:t>
            </a:r>
            <a:r>
              <a:rPr sz="2800" spc="-4" dirty="0"/>
              <a:t>π</a:t>
            </a:r>
            <a:r>
              <a:rPr sz="2800" spc="-9" dirty="0"/>
              <a:t>ροθ</a:t>
            </a:r>
            <a:r>
              <a:rPr sz="2800" spc="-44" dirty="0"/>
              <a:t>ε</a:t>
            </a:r>
            <a:r>
              <a:rPr sz="2800" spc="-9" dirty="0"/>
              <a:t>σμία ε</a:t>
            </a:r>
            <a:r>
              <a:rPr sz="2800" spc="-35" dirty="0"/>
              <a:t>ξ</a:t>
            </a:r>
            <a:r>
              <a:rPr sz="2800" spc="-9" dirty="0"/>
              <a:t>ό</a:t>
            </a:r>
            <a:r>
              <a:rPr sz="2800" spc="-22" dirty="0"/>
              <a:t>φ</a:t>
            </a:r>
            <a:r>
              <a:rPr sz="2800" spc="-9" dirty="0"/>
              <a:t>ληση</a:t>
            </a:r>
            <a:r>
              <a:rPr sz="2800" spc="-4" dirty="0"/>
              <a:t>ς</a:t>
            </a:r>
            <a:r>
              <a:rPr sz="2800" spc="18" dirty="0"/>
              <a:t> </a:t>
            </a:r>
            <a:r>
              <a:rPr sz="2800" spc="-9" dirty="0"/>
              <a:t>τω</a:t>
            </a:r>
            <a:r>
              <a:rPr sz="2800" spc="-4" dirty="0"/>
              <a:t>ν </a:t>
            </a:r>
            <a:r>
              <a:rPr sz="2800" spc="-9" dirty="0"/>
              <a:t>οποίω</a:t>
            </a:r>
            <a:r>
              <a:rPr sz="2800" spc="-4" dirty="0"/>
              <a:t>ν </a:t>
            </a:r>
            <a:r>
              <a:rPr sz="2800" spc="-9" dirty="0"/>
              <a:t>λ</a:t>
            </a:r>
            <a:r>
              <a:rPr sz="2800" spc="-57" dirty="0"/>
              <a:t>ή</a:t>
            </a:r>
            <a:r>
              <a:rPr sz="2800" spc="-18" dirty="0"/>
              <a:t>γ</a:t>
            </a:r>
            <a:r>
              <a:rPr sz="2800" spc="-9" dirty="0"/>
              <a:t>ε</a:t>
            </a:r>
            <a:r>
              <a:rPr sz="2800" spc="-4" dirty="0"/>
              <a:t>ι</a:t>
            </a:r>
            <a:r>
              <a:rPr sz="2800" spc="9" dirty="0"/>
              <a:t> </a:t>
            </a:r>
            <a:r>
              <a:rPr sz="2800" spc="-4" dirty="0"/>
              <a:t>πρ</a:t>
            </a:r>
            <a:r>
              <a:rPr sz="2800" spc="-48" dirty="0"/>
              <a:t>ι</a:t>
            </a:r>
            <a:r>
              <a:rPr sz="2800" spc="-4" dirty="0"/>
              <a:t>ν</a:t>
            </a:r>
            <a:r>
              <a:rPr sz="2800" spc="9" dirty="0"/>
              <a:t> </a:t>
            </a:r>
            <a:r>
              <a:rPr sz="2800" spc="-31" dirty="0"/>
              <a:t>τ</a:t>
            </a:r>
            <a:r>
              <a:rPr sz="2800" spc="-4" dirty="0"/>
              <a:t>ο</a:t>
            </a:r>
            <a:r>
              <a:rPr sz="2800" dirty="0"/>
              <a:t> </a:t>
            </a:r>
            <a:r>
              <a:rPr sz="2800" spc="-9" dirty="0"/>
              <a:t>τ</a:t>
            </a:r>
            <a:r>
              <a:rPr sz="2800" spc="-4" dirty="0"/>
              <a:t>έ</a:t>
            </a:r>
            <a:r>
              <a:rPr sz="2800" spc="-31" dirty="0"/>
              <a:t>λ</a:t>
            </a:r>
            <a:r>
              <a:rPr sz="2800" spc="-9" dirty="0"/>
              <a:t>ο</a:t>
            </a:r>
            <a:r>
              <a:rPr sz="2800" spc="-4" dirty="0"/>
              <a:t>ς</a:t>
            </a:r>
            <a:r>
              <a:rPr sz="2800" spc="4" dirty="0"/>
              <a:t> </a:t>
            </a:r>
            <a:r>
              <a:rPr sz="2800" spc="-9" dirty="0"/>
              <a:t>τη</a:t>
            </a:r>
            <a:r>
              <a:rPr sz="2800" spc="-4" dirty="0"/>
              <a:t>ς</a:t>
            </a:r>
            <a:endParaRPr sz="2800" dirty="0"/>
          </a:p>
          <a:p>
            <a:pPr marL="466412">
              <a:spcBef>
                <a:spcPts val="18"/>
              </a:spcBef>
              <a:buClr>
                <a:schemeClr val="tx1"/>
              </a:buClr>
            </a:pPr>
            <a:r>
              <a:rPr sz="2800" spc="-9" dirty="0"/>
              <a:t>επόμενη</a:t>
            </a:r>
            <a:r>
              <a:rPr sz="2800" spc="-4" dirty="0"/>
              <a:t>ς</a:t>
            </a:r>
            <a:r>
              <a:rPr sz="2800" spc="22" dirty="0"/>
              <a:t> </a:t>
            </a:r>
            <a:r>
              <a:rPr sz="2800" spc="-9" dirty="0"/>
              <a:t>χρήση</a:t>
            </a:r>
            <a:endParaRPr sz="2800" dirty="0"/>
          </a:p>
          <a:p>
            <a:pPr marL="466969" indent="-300552">
              <a:spcBef>
                <a:spcPts val="649"/>
              </a:spcBef>
              <a:buClr>
                <a:schemeClr val="tx1"/>
              </a:buClr>
              <a:buFont typeface="Arial"/>
              <a:buChar char="•"/>
              <a:tabLst>
                <a:tab pos="466969" algn="l"/>
              </a:tabLst>
            </a:pPr>
            <a:r>
              <a:rPr sz="2800" spc="-9" dirty="0"/>
              <a:t>Παρ</a:t>
            </a:r>
            <a:r>
              <a:rPr sz="2800" spc="-44" dirty="0"/>
              <a:t>α</a:t>
            </a:r>
            <a:r>
              <a:rPr sz="2800" spc="-9" dirty="0"/>
              <a:t>δε</a:t>
            </a:r>
            <a:r>
              <a:rPr sz="2800" spc="-48" dirty="0"/>
              <a:t>ί</a:t>
            </a:r>
            <a:r>
              <a:rPr sz="2800" spc="-4" dirty="0"/>
              <a:t>γ</a:t>
            </a:r>
            <a:r>
              <a:rPr sz="2800" spc="-22" dirty="0"/>
              <a:t>μ</a:t>
            </a:r>
            <a:r>
              <a:rPr sz="2800" spc="-9" dirty="0"/>
              <a:t>α</a:t>
            </a:r>
            <a:r>
              <a:rPr sz="2800" spc="-26" dirty="0"/>
              <a:t>τ</a:t>
            </a:r>
            <a:r>
              <a:rPr sz="2800" spc="-4" dirty="0"/>
              <a:t>α</a:t>
            </a:r>
            <a:r>
              <a:rPr sz="2800" spc="-4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817612" lvl="1" indent="-250460">
              <a:spcBef>
                <a:spcPts val="614"/>
              </a:spcBef>
              <a:buClr>
                <a:schemeClr val="tx1"/>
              </a:buClr>
              <a:buFont typeface="Arial"/>
              <a:buChar char="–"/>
              <a:tabLst>
                <a:tab pos="817612" algn="l"/>
              </a:tabLst>
            </a:pPr>
            <a:r>
              <a:rPr sz="2500" dirty="0">
                <a:latin typeface="Calibri"/>
                <a:cs typeface="Calibri"/>
              </a:rPr>
              <a:t>Προμηθευτές</a:t>
            </a:r>
          </a:p>
          <a:p>
            <a:pPr marL="817612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817612" algn="l"/>
              </a:tabLst>
            </a:pPr>
            <a:r>
              <a:rPr sz="2500" spc="-4" dirty="0">
                <a:latin typeface="Calibri"/>
                <a:cs typeface="Calibri"/>
              </a:rPr>
              <a:t>Βραχυπρόθ</a:t>
            </a:r>
            <a:r>
              <a:rPr sz="2500" spc="-39" dirty="0">
                <a:latin typeface="Calibri"/>
                <a:cs typeface="Calibri"/>
              </a:rPr>
              <a:t>ε</a:t>
            </a:r>
            <a:r>
              <a:rPr sz="2500" spc="-4" dirty="0">
                <a:latin typeface="Calibri"/>
                <a:cs typeface="Calibri"/>
              </a:rPr>
              <a:t>σ</a:t>
            </a:r>
            <a:r>
              <a:rPr sz="2500" spc="-18" dirty="0">
                <a:latin typeface="Calibri"/>
                <a:cs typeface="Calibri"/>
              </a:rPr>
              <a:t>μ</a:t>
            </a:r>
            <a:r>
              <a:rPr sz="2500" dirty="0">
                <a:latin typeface="Calibri"/>
                <a:cs typeface="Calibri"/>
              </a:rPr>
              <a:t>α</a:t>
            </a:r>
            <a:r>
              <a:rPr sz="2500" spc="-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ραπε</a:t>
            </a:r>
            <a:r>
              <a:rPr sz="2500" spc="-61" dirty="0">
                <a:latin typeface="Calibri"/>
                <a:cs typeface="Calibri"/>
              </a:rPr>
              <a:t>ζ</a:t>
            </a:r>
            <a:r>
              <a:rPr sz="2500" spc="-9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ά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δάνεια</a:t>
            </a:r>
            <a:endParaRPr sz="2500" dirty="0">
              <a:latin typeface="Calibri"/>
              <a:cs typeface="Calibri"/>
            </a:endParaRPr>
          </a:p>
          <a:p>
            <a:pPr marL="817612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817612" algn="l"/>
              </a:tabLst>
            </a:pPr>
            <a:r>
              <a:rPr sz="2500" spc="-4" dirty="0">
                <a:latin typeface="Calibri"/>
                <a:cs typeface="Calibri"/>
              </a:rPr>
              <a:t>Επ</a:t>
            </a:r>
            <a:r>
              <a:rPr sz="2500" spc="-39" dirty="0">
                <a:latin typeface="Calibri"/>
                <a:cs typeface="Calibri"/>
              </a:rPr>
              <a:t>ι</a:t>
            </a:r>
            <a:r>
              <a:rPr sz="2500" spc="-13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α</a:t>
            </a:r>
            <a:r>
              <a:rPr sz="2500" spc="-13" dirty="0">
                <a:latin typeface="Calibri"/>
                <a:cs typeface="Calibri"/>
              </a:rPr>
              <a:t>γ</a:t>
            </a:r>
            <a:r>
              <a:rPr sz="2500" spc="-4" dirty="0">
                <a:latin typeface="Calibri"/>
                <a:cs typeface="Calibri"/>
              </a:rPr>
              <a:t>έ</a:t>
            </a:r>
            <a:r>
              <a:rPr sz="2500" dirty="0">
                <a:latin typeface="Calibri"/>
                <a:cs typeface="Calibri"/>
              </a:rPr>
              <a:t>ς</a:t>
            </a:r>
            <a:r>
              <a:rPr sz="2500" spc="-18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πληρωτές</a:t>
            </a:r>
            <a:endParaRPr sz="2500" dirty="0">
              <a:latin typeface="Calibri"/>
              <a:cs typeface="Calibri"/>
            </a:endParaRPr>
          </a:p>
          <a:p>
            <a:pPr marL="817612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817612" algn="l"/>
              </a:tabLst>
            </a:pP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dirty="0">
                <a:latin typeface="Calibri"/>
                <a:cs typeface="Calibri"/>
              </a:rPr>
              <a:t>ραμ</a:t>
            </a:r>
            <a:r>
              <a:rPr sz="2500" spc="-13" dirty="0">
                <a:latin typeface="Calibri"/>
                <a:cs typeface="Calibri"/>
              </a:rPr>
              <a:t>μ</a:t>
            </a:r>
            <a:r>
              <a:rPr sz="2500" dirty="0">
                <a:latin typeface="Calibri"/>
                <a:cs typeface="Calibri"/>
              </a:rPr>
              <a:t>ά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dirty="0">
                <a:latin typeface="Calibri"/>
                <a:cs typeface="Calibri"/>
              </a:rPr>
              <a:t>α</a:t>
            </a:r>
            <a:r>
              <a:rPr sz="2500" spc="-22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π</a:t>
            </a:r>
            <a:r>
              <a:rPr sz="2500" spc="-4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ηρωτ</a:t>
            </a:r>
            <a:r>
              <a:rPr sz="2500" spc="-22" dirty="0">
                <a:latin typeface="Calibri"/>
                <a:cs typeface="Calibri"/>
              </a:rPr>
              <a:t>έ</a:t>
            </a:r>
            <a:r>
              <a:rPr sz="2500" dirty="0">
                <a:latin typeface="Calibri"/>
                <a:cs typeface="Calibri"/>
              </a:rPr>
              <a:t>α</a:t>
            </a:r>
          </a:p>
          <a:p>
            <a:pPr marL="817056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817612" algn="l"/>
              </a:tabLst>
            </a:pPr>
            <a:r>
              <a:rPr sz="2500" dirty="0">
                <a:latin typeface="Calibri"/>
                <a:cs typeface="Calibri"/>
              </a:rPr>
              <a:t>Πι</a:t>
            </a:r>
            <a:r>
              <a:rPr sz="2500" spc="22" dirty="0">
                <a:latin typeface="Calibri"/>
                <a:cs typeface="Calibri"/>
              </a:rPr>
              <a:t>σ</a:t>
            </a:r>
            <a:r>
              <a:rPr sz="2500" spc="-13" dirty="0">
                <a:latin typeface="Calibri"/>
                <a:cs typeface="Calibri"/>
              </a:rPr>
              <a:t>τ</a:t>
            </a:r>
            <a:r>
              <a:rPr sz="2500" dirty="0">
                <a:latin typeface="Calibri"/>
                <a:cs typeface="Calibri"/>
              </a:rPr>
              <a:t>ωτές</a:t>
            </a:r>
          </a:p>
          <a:p>
            <a:pPr marL="817612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817612" algn="l"/>
              </a:tabLst>
            </a:pPr>
            <a:r>
              <a:rPr sz="2500" spc="-4" dirty="0">
                <a:latin typeface="Calibri"/>
                <a:cs typeface="Calibri"/>
              </a:rPr>
              <a:t>Προ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spc="-4" dirty="0">
                <a:latin typeface="Calibri"/>
                <a:cs typeface="Calibri"/>
              </a:rPr>
              <a:t>αταβ</a:t>
            </a:r>
            <a:r>
              <a:rPr sz="2500" spc="-26" dirty="0">
                <a:latin typeface="Calibri"/>
                <a:cs typeface="Calibri"/>
              </a:rPr>
              <a:t>ο</a:t>
            </a:r>
            <a:r>
              <a:rPr sz="2500" spc="-4" dirty="0">
                <a:latin typeface="Calibri"/>
                <a:cs typeface="Calibri"/>
              </a:rPr>
              <a:t>λέ</a:t>
            </a:r>
            <a:r>
              <a:rPr sz="2500" dirty="0">
                <a:latin typeface="Calibri"/>
                <a:cs typeface="Calibri"/>
              </a:rPr>
              <a:t>ς</a:t>
            </a:r>
            <a:r>
              <a:rPr sz="2500" spc="-4" dirty="0">
                <a:latin typeface="Calibri"/>
                <a:cs typeface="Calibri"/>
              </a:rPr>
              <a:t> πε</a:t>
            </a:r>
            <a:r>
              <a:rPr sz="2500" spc="-35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α</a:t>
            </a:r>
            <a:r>
              <a:rPr sz="2500" spc="-4" dirty="0">
                <a:latin typeface="Calibri"/>
                <a:cs typeface="Calibri"/>
              </a:rPr>
              <a:t>τών</a:t>
            </a:r>
            <a:endParaRPr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313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>
                <a:cs typeface="Calibri"/>
              </a:rPr>
              <a:t>Κατάσταση Αποτελεσμάτων </a:t>
            </a:r>
            <a:r>
              <a:rPr lang="el-GR" dirty="0" smtClean="0">
                <a:cs typeface="Calibri"/>
              </a:rPr>
              <a:t>Χρήσης</a:t>
            </a:r>
            <a:r>
              <a:rPr lang="en-US" dirty="0" smtClean="0">
                <a:cs typeface="Calibri"/>
              </a:rPr>
              <a:t> </a:t>
            </a:r>
            <a:r>
              <a:rPr lang="el-GR" dirty="0" err="1" smtClean="0">
                <a:cs typeface="Calibri"/>
              </a:rPr>
              <a:t>Profit</a:t>
            </a:r>
            <a:r>
              <a:rPr lang="el-GR" dirty="0" smtClean="0">
                <a:cs typeface="Calibri"/>
              </a:rPr>
              <a:t> </a:t>
            </a:r>
            <a:r>
              <a:rPr lang="el-GR" dirty="0" err="1">
                <a:cs typeface="Calibri"/>
              </a:rPr>
              <a:t>and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Loss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Account</a:t>
            </a:r>
            <a:r>
              <a:rPr lang="el-GR" dirty="0">
                <a:cs typeface="Calibri"/>
              </a:rPr>
              <a:t> (P&amp;L)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Workshop: Introduction to Accounting and Financial Statement Analysis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319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Βασικές έννοιες </a:t>
            </a:r>
            <a:r>
              <a:rPr lang="el-GR" dirty="0" smtClean="0"/>
              <a:t>Λογιστικής</a:t>
            </a:r>
            <a:endParaRPr lang="en-US" dirty="0" smtClean="0"/>
          </a:p>
          <a:p>
            <a:r>
              <a:rPr lang="el-GR" dirty="0" smtClean="0">
                <a:cs typeface="Calibri"/>
              </a:rPr>
              <a:t>Ισ</a:t>
            </a:r>
            <a:r>
              <a:rPr lang="el-GR" spc="-26" dirty="0" smtClean="0">
                <a:cs typeface="Calibri"/>
              </a:rPr>
              <a:t>ο</a:t>
            </a:r>
            <a:r>
              <a:rPr lang="el-GR" spc="-31" dirty="0" smtClean="0">
                <a:cs typeface="Calibri"/>
              </a:rPr>
              <a:t>λ</a:t>
            </a:r>
            <a:r>
              <a:rPr lang="el-GR" dirty="0" smtClean="0">
                <a:cs typeface="Calibri"/>
              </a:rPr>
              <a:t>ογισ</a:t>
            </a:r>
            <a:r>
              <a:rPr lang="el-GR" spc="-22" dirty="0" smtClean="0">
                <a:cs typeface="Calibri"/>
              </a:rPr>
              <a:t>μ</a:t>
            </a:r>
            <a:r>
              <a:rPr lang="el-GR" dirty="0" smtClean="0">
                <a:cs typeface="Calibri"/>
              </a:rPr>
              <a:t>ός</a:t>
            </a:r>
            <a:endParaRPr lang="en-US" dirty="0" smtClean="0">
              <a:cs typeface="Calibri"/>
            </a:endParaRPr>
          </a:p>
          <a:p>
            <a:r>
              <a:rPr lang="el-GR" dirty="0">
                <a:cs typeface="Calibri"/>
              </a:rPr>
              <a:t>Σ</a:t>
            </a:r>
            <a:r>
              <a:rPr lang="el-GR" spc="-26" dirty="0">
                <a:cs typeface="Calibri"/>
              </a:rPr>
              <a:t>τ</a:t>
            </a:r>
            <a:r>
              <a:rPr lang="el-GR" dirty="0">
                <a:cs typeface="Calibri"/>
              </a:rPr>
              <a:t>ο</a:t>
            </a:r>
            <a:r>
              <a:rPr lang="el-GR" spc="-22" dirty="0">
                <a:cs typeface="Calibri"/>
              </a:rPr>
              <a:t>ι</a:t>
            </a:r>
            <a:r>
              <a:rPr lang="el-GR" spc="-31" dirty="0">
                <a:cs typeface="Calibri"/>
              </a:rPr>
              <a:t>χ</a:t>
            </a:r>
            <a:r>
              <a:rPr lang="el-GR" dirty="0">
                <a:cs typeface="Calibri"/>
              </a:rPr>
              <a:t>εία</a:t>
            </a:r>
            <a:r>
              <a:rPr lang="el-GR" spc="-26" dirty="0">
                <a:cs typeface="Calibri"/>
              </a:rPr>
              <a:t> </a:t>
            </a:r>
            <a:r>
              <a:rPr lang="el-GR" dirty="0">
                <a:cs typeface="Calibri"/>
              </a:rPr>
              <a:t>Ισ</a:t>
            </a:r>
            <a:r>
              <a:rPr lang="el-GR" spc="-26" dirty="0">
                <a:cs typeface="Calibri"/>
              </a:rPr>
              <a:t>ο</a:t>
            </a:r>
            <a:r>
              <a:rPr lang="el-GR" spc="-31" dirty="0">
                <a:cs typeface="Calibri"/>
              </a:rPr>
              <a:t>λ</a:t>
            </a:r>
            <a:r>
              <a:rPr lang="el-GR" dirty="0">
                <a:cs typeface="Calibri"/>
              </a:rPr>
              <a:t>ογισ</a:t>
            </a:r>
            <a:r>
              <a:rPr lang="el-GR" spc="-22" dirty="0">
                <a:cs typeface="Calibri"/>
              </a:rPr>
              <a:t>μ</a:t>
            </a:r>
            <a:r>
              <a:rPr lang="el-GR" dirty="0">
                <a:cs typeface="Calibri"/>
              </a:rPr>
              <a:t>ού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(</a:t>
            </a:r>
            <a:r>
              <a:rPr lang="el-GR" dirty="0" smtClean="0">
                <a:cs typeface="Calibri"/>
              </a:rPr>
              <a:t>Ενεργητικό </a:t>
            </a:r>
            <a:r>
              <a:rPr lang="el-GR" dirty="0">
                <a:cs typeface="Calibri"/>
              </a:rPr>
              <a:t>– Υποχρεώσεις – Ίδια </a:t>
            </a:r>
            <a:r>
              <a:rPr lang="el-GR" dirty="0" smtClean="0">
                <a:cs typeface="Calibri"/>
              </a:rPr>
              <a:t>κεφάλαια</a:t>
            </a:r>
            <a:r>
              <a:rPr lang="en-US" dirty="0" smtClean="0">
                <a:cs typeface="Calibri"/>
              </a:rPr>
              <a:t>)</a:t>
            </a:r>
          </a:p>
          <a:p>
            <a:r>
              <a:rPr lang="el-GR" dirty="0">
                <a:cs typeface="Calibri"/>
              </a:rPr>
              <a:t>Κατάσταση Αποτελεσμάτων Χρήσης</a:t>
            </a:r>
            <a:r>
              <a:rPr lang="en-US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Profit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and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Loss</a:t>
            </a:r>
            <a:r>
              <a:rPr lang="el-GR" dirty="0">
                <a:cs typeface="Calibri"/>
              </a:rPr>
              <a:t> </a:t>
            </a:r>
            <a:r>
              <a:rPr lang="el-GR" dirty="0" err="1">
                <a:cs typeface="Calibri"/>
              </a:rPr>
              <a:t>Account</a:t>
            </a:r>
            <a:r>
              <a:rPr lang="el-GR" dirty="0">
                <a:cs typeface="Calibri"/>
              </a:rPr>
              <a:t> (P&amp;L)</a:t>
            </a:r>
            <a:endParaRPr lang="en-US" dirty="0" smtClean="0">
              <a:cs typeface="Calibri"/>
            </a:endParaRPr>
          </a:p>
          <a:p>
            <a:endParaRPr lang="el-GR" dirty="0" smtClean="0"/>
          </a:p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187" rIns="0" bIns="0" rtlCol="0">
            <a:spAutoFit/>
          </a:bodyPr>
          <a:lstStyle/>
          <a:p>
            <a:pPr marL="38404"/>
            <a:r>
              <a:rPr spc="-9" dirty="0">
                <a:latin typeface="Calibri"/>
                <a:cs typeface="Calibri"/>
              </a:rPr>
              <a:t>Κα</a:t>
            </a:r>
            <a:r>
              <a:rPr spc="-35" dirty="0">
                <a:latin typeface="Calibri"/>
                <a:cs typeface="Calibri"/>
              </a:rPr>
              <a:t>τ</a:t>
            </a:r>
            <a:r>
              <a:rPr spc="-26" dirty="0">
                <a:latin typeface="Calibri"/>
                <a:cs typeface="Calibri"/>
              </a:rPr>
              <a:t>ά</a:t>
            </a:r>
            <a:r>
              <a:rPr spc="26" dirty="0">
                <a:latin typeface="Calibri"/>
                <a:cs typeface="Calibri"/>
              </a:rPr>
              <a:t>σ</a:t>
            </a:r>
            <a:r>
              <a:rPr spc="-35" dirty="0">
                <a:latin typeface="Calibri"/>
                <a:cs typeface="Calibri"/>
              </a:rPr>
              <a:t>τ</a:t>
            </a:r>
            <a:r>
              <a:rPr spc="-26" dirty="0">
                <a:latin typeface="Calibri"/>
                <a:cs typeface="Calibri"/>
              </a:rPr>
              <a:t>α</a:t>
            </a:r>
            <a:r>
              <a:rPr spc="-9" dirty="0">
                <a:latin typeface="Calibri"/>
                <a:cs typeface="Calibri"/>
              </a:rPr>
              <a:t>σ</a:t>
            </a:r>
            <a:r>
              <a:rPr spc="-4" dirty="0">
                <a:latin typeface="Calibri"/>
                <a:cs typeface="Calibri"/>
              </a:rPr>
              <a:t>η</a:t>
            </a:r>
            <a:r>
              <a:rPr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Αποτελ</a:t>
            </a:r>
            <a:r>
              <a:rPr spc="-44" dirty="0">
                <a:latin typeface="Calibri"/>
                <a:cs typeface="Calibri"/>
              </a:rPr>
              <a:t>ε</a:t>
            </a:r>
            <a:r>
              <a:rPr spc="-9" dirty="0">
                <a:latin typeface="Calibri"/>
                <a:cs typeface="Calibri"/>
              </a:rPr>
              <a:t>σ</a:t>
            </a:r>
            <a:r>
              <a:rPr spc="-26" dirty="0">
                <a:latin typeface="Calibri"/>
                <a:cs typeface="Calibri"/>
              </a:rPr>
              <a:t>μ</a:t>
            </a:r>
            <a:r>
              <a:rPr spc="-4" dirty="0">
                <a:latin typeface="Calibri"/>
                <a:cs typeface="Calibri"/>
              </a:rPr>
              <a:t>ά</a:t>
            </a:r>
            <a:r>
              <a:rPr spc="-31" dirty="0">
                <a:latin typeface="Calibri"/>
                <a:cs typeface="Calibri"/>
              </a:rPr>
              <a:t>τ</a:t>
            </a:r>
            <a:r>
              <a:rPr spc="-9" dirty="0">
                <a:latin typeface="Calibri"/>
                <a:cs typeface="Calibri"/>
              </a:rPr>
              <a:t>ω</a:t>
            </a:r>
            <a:r>
              <a:rPr spc="-4" dirty="0">
                <a:latin typeface="Calibri"/>
                <a:cs typeface="Calibri"/>
              </a:rPr>
              <a:t>ν</a:t>
            </a:r>
            <a:r>
              <a:rPr spc="1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Χρήσης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Κατάσταση Αποτελεσμάτων Χρήσης (ΚΑΧ) ονομάζεται η λογιστική κατάσταση στην οποία συσχετίζονται περιληπτικά, με βάση τις παραδεκτές λογιστικές αρχές, οι προσδιοριστικοί παράγοντες του αποτελέσματος που πραγματοποιήθηκε σε μία λογιστική χρήση</a:t>
            </a:r>
          </a:p>
          <a:p>
            <a:r>
              <a:rPr lang="el-GR" dirty="0"/>
              <a:t>Σε αντίθεση με τον Ισολογισμό αφορά μια ολόκληρη περίοδο</a:t>
            </a:r>
          </a:p>
          <a:p>
            <a:pPr lvl="1"/>
            <a:r>
              <a:rPr lang="el-GR" dirty="0"/>
              <a:t>Λογιστική Χρήση</a:t>
            </a:r>
          </a:p>
          <a:p>
            <a:pPr lvl="1"/>
            <a:r>
              <a:rPr lang="el-GR" dirty="0"/>
              <a:t>Συνήθως 1/1‐31/12 (στην Ελλάδα)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849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8688" y="1345340"/>
            <a:ext cx="2745915" cy="737048"/>
          </a:xfrm>
          <a:custGeom>
            <a:avLst/>
            <a:gdLst/>
            <a:ahLst/>
            <a:cxnLst/>
            <a:rect l="l" t="t" r="r" b="b"/>
            <a:pathLst>
              <a:path w="3211195" h="812800">
                <a:moveTo>
                  <a:pt x="3210626" y="812291"/>
                </a:moveTo>
                <a:lnTo>
                  <a:pt x="3210626" y="0"/>
                </a:lnTo>
                <a:lnTo>
                  <a:pt x="6416" y="0"/>
                </a:lnTo>
                <a:lnTo>
                  <a:pt x="6416" y="614172"/>
                </a:lnTo>
                <a:lnTo>
                  <a:pt x="0" y="812291"/>
                </a:lnTo>
                <a:lnTo>
                  <a:pt x="3210626" y="812291"/>
                </a:lnTo>
                <a:close/>
              </a:path>
            </a:pathLst>
          </a:custGeom>
          <a:solidFill>
            <a:srgbClr val="979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4639" y="1341193"/>
            <a:ext cx="2753517" cy="741078"/>
          </a:xfrm>
          <a:custGeom>
            <a:avLst/>
            <a:gdLst/>
            <a:ahLst/>
            <a:cxnLst/>
            <a:rect l="l" t="t" r="r" b="b"/>
            <a:pathLst>
              <a:path w="3220084" h="817244">
                <a:moveTo>
                  <a:pt x="3219934" y="816864"/>
                </a:moveTo>
                <a:lnTo>
                  <a:pt x="3219934" y="0"/>
                </a:lnTo>
                <a:lnTo>
                  <a:pt x="6580" y="0"/>
                </a:lnTo>
                <a:lnTo>
                  <a:pt x="6580" y="617982"/>
                </a:lnTo>
                <a:lnTo>
                  <a:pt x="0" y="816864"/>
                </a:lnTo>
                <a:lnTo>
                  <a:pt x="9668" y="816864"/>
                </a:lnTo>
                <a:lnTo>
                  <a:pt x="11152" y="773743"/>
                </a:lnTo>
                <a:lnTo>
                  <a:pt x="11152" y="9144"/>
                </a:lnTo>
                <a:lnTo>
                  <a:pt x="16486" y="4571"/>
                </a:lnTo>
                <a:lnTo>
                  <a:pt x="16486" y="9144"/>
                </a:lnTo>
                <a:lnTo>
                  <a:pt x="3210028" y="9143"/>
                </a:lnTo>
                <a:lnTo>
                  <a:pt x="3210028" y="4571"/>
                </a:lnTo>
                <a:lnTo>
                  <a:pt x="3215362" y="9143"/>
                </a:lnTo>
                <a:lnTo>
                  <a:pt x="3215362" y="816864"/>
                </a:lnTo>
                <a:lnTo>
                  <a:pt x="3219934" y="816864"/>
                </a:lnTo>
                <a:close/>
              </a:path>
              <a:path w="3220084" h="817244">
                <a:moveTo>
                  <a:pt x="16486" y="9144"/>
                </a:moveTo>
                <a:lnTo>
                  <a:pt x="16486" y="4571"/>
                </a:lnTo>
                <a:lnTo>
                  <a:pt x="11152" y="9144"/>
                </a:lnTo>
                <a:lnTo>
                  <a:pt x="16486" y="9144"/>
                </a:lnTo>
                <a:close/>
              </a:path>
              <a:path w="3220084" h="817244">
                <a:moveTo>
                  <a:pt x="16486" y="618744"/>
                </a:moveTo>
                <a:lnTo>
                  <a:pt x="16486" y="9144"/>
                </a:lnTo>
                <a:lnTo>
                  <a:pt x="11152" y="9144"/>
                </a:lnTo>
                <a:lnTo>
                  <a:pt x="11152" y="773743"/>
                </a:lnTo>
                <a:lnTo>
                  <a:pt x="16486" y="618744"/>
                </a:lnTo>
                <a:close/>
              </a:path>
              <a:path w="3220084" h="817244">
                <a:moveTo>
                  <a:pt x="3215362" y="9143"/>
                </a:moveTo>
                <a:lnTo>
                  <a:pt x="3210028" y="4571"/>
                </a:lnTo>
                <a:lnTo>
                  <a:pt x="3210028" y="9143"/>
                </a:lnTo>
                <a:lnTo>
                  <a:pt x="3215362" y="9143"/>
                </a:lnTo>
                <a:close/>
              </a:path>
              <a:path w="3220084" h="817244">
                <a:moveTo>
                  <a:pt x="3215362" y="816864"/>
                </a:moveTo>
                <a:lnTo>
                  <a:pt x="3215362" y="9143"/>
                </a:lnTo>
                <a:lnTo>
                  <a:pt x="3210028" y="9143"/>
                </a:lnTo>
                <a:lnTo>
                  <a:pt x="3210028" y="816864"/>
                </a:lnTo>
                <a:lnTo>
                  <a:pt x="3215362" y="816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Μορφή </a:t>
            </a:r>
            <a:r>
              <a:rPr spc="-9" dirty="0"/>
              <a:t>P&amp;L</a:t>
            </a:r>
          </a:p>
        </p:txBody>
      </p:sp>
      <p:sp>
        <p:nvSpPr>
          <p:cNvPr id="6" name="object 6"/>
          <p:cNvSpPr/>
          <p:nvPr/>
        </p:nvSpPr>
        <p:spPr>
          <a:xfrm>
            <a:off x="5423749" y="2081926"/>
            <a:ext cx="2750802" cy="217659"/>
          </a:xfrm>
          <a:custGeom>
            <a:avLst/>
            <a:gdLst/>
            <a:ahLst/>
            <a:cxnLst/>
            <a:rect l="l" t="t" r="r" b="b"/>
            <a:pathLst>
              <a:path w="3216909" h="240030">
                <a:moveTo>
                  <a:pt x="3216402" y="240030"/>
                </a:moveTo>
                <a:lnTo>
                  <a:pt x="3216402" y="0"/>
                </a:lnTo>
                <a:lnTo>
                  <a:pt x="5775" y="0"/>
                </a:lnTo>
                <a:lnTo>
                  <a:pt x="0" y="178308"/>
                </a:lnTo>
                <a:lnTo>
                  <a:pt x="12191" y="64770"/>
                </a:lnTo>
                <a:lnTo>
                  <a:pt x="12191" y="240030"/>
                </a:lnTo>
                <a:lnTo>
                  <a:pt x="3216402" y="240030"/>
                </a:lnTo>
                <a:close/>
              </a:path>
            </a:pathLst>
          </a:custGeom>
          <a:solidFill>
            <a:srgbClr val="979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8536" y="2081927"/>
            <a:ext cx="2759490" cy="222266"/>
          </a:xfrm>
          <a:custGeom>
            <a:avLst/>
            <a:gdLst/>
            <a:ahLst/>
            <a:cxnLst/>
            <a:rect l="l" t="t" r="r" b="b"/>
            <a:pathLst>
              <a:path w="3227070" h="245109">
                <a:moveTo>
                  <a:pt x="10523" y="178296"/>
                </a:moveTo>
                <a:lnTo>
                  <a:pt x="1259" y="177583"/>
                </a:lnTo>
                <a:lnTo>
                  <a:pt x="0" y="215645"/>
                </a:lnTo>
                <a:lnTo>
                  <a:pt x="6095" y="216407"/>
                </a:lnTo>
                <a:lnTo>
                  <a:pt x="10523" y="178296"/>
                </a:lnTo>
                <a:close/>
              </a:path>
              <a:path w="3227070" h="245109">
                <a:moveTo>
                  <a:pt x="1459" y="171542"/>
                </a:moveTo>
                <a:lnTo>
                  <a:pt x="761" y="177545"/>
                </a:lnTo>
                <a:lnTo>
                  <a:pt x="1259" y="177583"/>
                </a:lnTo>
                <a:lnTo>
                  <a:pt x="1459" y="171542"/>
                </a:lnTo>
                <a:close/>
              </a:path>
              <a:path w="3227070" h="245109">
                <a:moveTo>
                  <a:pt x="14572" y="64835"/>
                </a:moveTo>
                <a:lnTo>
                  <a:pt x="13860" y="64780"/>
                </a:lnTo>
                <a:lnTo>
                  <a:pt x="1459" y="171542"/>
                </a:lnTo>
                <a:lnTo>
                  <a:pt x="1259" y="177583"/>
                </a:lnTo>
                <a:lnTo>
                  <a:pt x="10523" y="178296"/>
                </a:lnTo>
                <a:lnTo>
                  <a:pt x="10729" y="176518"/>
                </a:lnTo>
                <a:lnTo>
                  <a:pt x="14572" y="64835"/>
                </a:lnTo>
                <a:close/>
              </a:path>
              <a:path w="3227070" h="245109">
                <a:moveTo>
                  <a:pt x="16804" y="0"/>
                </a:moveTo>
                <a:lnTo>
                  <a:pt x="7135" y="0"/>
                </a:lnTo>
                <a:lnTo>
                  <a:pt x="1459" y="171542"/>
                </a:lnTo>
                <a:lnTo>
                  <a:pt x="13715" y="66028"/>
                </a:lnTo>
                <a:lnTo>
                  <a:pt x="13715" y="64769"/>
                </a:lnTo>
                <a:lnTo>
                  <a:pt x="13860" y="64780"/>
                </a:lnTo>
                <a:lnTo>
                  <a:pt x="14875" y="56048"/>
                </a:lnTo>
                <a:lnTo>
                  <a:pt x="16804" y="0"/>
                </a:lnTo>
                <a:close/>
              </a:path>
              <a:path w="3227070" h="245109">
                <a:moveTo>
                  <a:pt x="10729" y="176518"/>
                </a:moveTo>
                <a:lnTo>
                  <a:pt x="10523" y="178296"/>
                </a:lnTo>
                <a:lnTo>
                  <a:pt x="10667" y="178307"/>
                </a:lnTo>
                <a:lnTo>
                  <a:pt x="10729" y="176518"/>
                </a:lnTo>
                <a:close/>
              </a:path>
              <a:path w="3227070" h="245109">
                <a:moveTo>
                  <a:pt x="23621" y="65531"/>
                </a:moveTo>
                <a:lnTo>
                  <a:pt x="14572" y="64835"/>
                </a:lnTo>
                <a:lnTo>
                  <a:pt x="10729" y="176518"/>
                </a:lnTo>
                <a:lnTo>
                  <a:pt x="23621" y="65531"/>
                </a:lnTo>
                <a:close/>
              </a:path>
              <a:path w="3227070" h="245109">
                <a:moveTo>
                  <a:pt x="13860" y="64780"/>
                </a:moveTo>
                <a:lnTo>
                  <a:pt x="13715" y="64769"/>
                </a:lnTo>
                <a:lnTo>
                  <a:pt x="13715" y="66028"/>
                </a:lnTo>
                <a:lnTo>
                  <a:pt x="13860" y="64780"/>
                </a:lnTo>
                <a:close/>
              </a:path>
              <a:path w="3227070" h="245109">
                <a:moveTo>
                  <a:pt x="23621" y="235457"/>
                </a:moveTo>
                <a:lnTo>
                  <a:pt x="23621" y="65531"/>
                </a:lnTo>
                <a:lnTo>
                  <a:pt x="13715" y="150809"/>
                </a:lnTo>
                <a:lnTo>
                  <a:pt x="13715" y="244601"/>
                </a:lnTo>
                <a:lnTo>
                  <a:pt x="18288" y="244601"/>
                </a:lnTo>
                <a:lnTo>
                  <a:pt x="18287" y="235457"/>
                </a:lnTo>
                <a:lnTo>
                  <a:pt x="23621" y="235457"/>
                </a:lnTo>
                <a:close/>
              </a:path>
              <a:path w="3227070" h="245109">
                <a:moveTo>
                  <a:pt x="14875" y="56048"/>
                </a:moveTo>
                <a:lnTo>
                  <a:pt x="13860" y="64780"/>
                </a:lnTo>
                <a:lnTo>
                  <a:pt x="14572" y="64835"/>
                </a:lnTo>
                <a:lnTo>
                  <a:pt x="14875" y="56048"/>
                </a:lnTo>
                <a:close/>
              </a:path>
              <a:path w="3227070" h="245109">
                <a:moveTo>
                  <a:pt x="23621" y="65531"/>
                </a:moveTo>
                <a:lnTo>
                  <a:pt x="23621" y="26669"/>
                </a:lnTo>
                <a:lnTo>
                  <a:pt x="18287" y="26669"/>
                </a:lnTo>
                <a:lnTo>
                  <a:pt x="14875" y="56048"/>
                </a:lnTo>
                <a:lnTo>
                  <a:pt x="14572" y="64835"/>
                </a:lnTo>
                <a:lnTo>
                  <a:pt x="23621" y="65531"/>
                </a:lnTo>
                <a:close/>
              </a:path>
              <a:path w="3227070" h="245109">
                <a:moveTo>
                  <a:pt x="3222497" y="235457"/>
                </a:moveTo>
                <a:lnTo>
                  <a:pt x="18287" y="235457"/>
                </a:lnTo>
                <a:lnTo>
                  <a:pt x="23621" y="240029"/>
                </a:lnTo>
                <a:lnTo>
                  <a:pt x="23621" y="244601"/>
                </a:lnTo>
                <a:lnTo>
                  <a:pt x="3217163" y="244601"/>
                </a:lnTo>
                <a:lnTo>
                  <a:pt x="3217164" y="240029"/>
                </a:lnTo>
                <a:lnTo>
                  <a:pt x="3222497" y="235457"/>
                </a:lnTo>
                <a:close/>
              </a:path>
              <a:path w="3227070" h="245109">
                <a:moveTo>
                  <a:pt x="23621" y="244601"/>
                </a:moveTo>
                <a:lnTo>
                  <a:pt x="23621" y="240029"/>
                </a:lnTo>
                <a:lnTo>
                  <a:pt x="18287" y="235457"/>
                </a:lnTo>
                <a:lnTo>
                  <a:pt x="18288" y="244601"/>
                </a:lnTo>
                <a:lnTo>
                  <a:pt x="23621" y="244601"/>
                </a:lnTo>
                <a:close/>
              </a:path>
              <a:path w="3227070" h="245109">
                <a:moveTo>
                  <a:pt x="3227070" y="244601"/>
                </a:moveTo>
                <a:lnTo>
                  <a:pt x="3227070" y="0"/>
                </a:lnTo>
                <a:lnTo>
                  <a:pt x="3217164" y="0"/>
                </a:lnTo>
                <a:lnTo>
                  <a:pt x="3217163" y="235457"/>
                </a:lnTo>
                <a:lnTo>
                  <a:pt x="3222497" y="235457"/>
                </a:lnTo>
                <a:lnTo>
                  <a:pt x="3222497" y="244601"/>
                </a:lnTo>
                <a:lnTo>
                  <a:pt x="3227070" y="244601"/>
                </a:lnTo>
                <a:close/>
              </a:path>
              <a:path w="3227070" h="245109">
                <a:moveTo>
                  <a:pt x="3222497" y="244601"/>
                </a:moveTo>
                <a:lnTo>
                  <a:pt x="3222497" y="235457"/>
                </a:lnTo>
                <a:lnTo>
                  <a:pt x="3217164" y="240029"/>
                </a:lnTo>
                <a:lnTo>
                  <a:pt x="3217163" y="244601"/>
                </a:lnTo>
                <a:lnTo>
                  <a:pt x="3222497" y="244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44232" y="1379659"/>
            <a:ext cx="192002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75" marR="4453" indent="-1113" algn="ctr"/>
            <a:r>
              <a:rPr b="1" spc="-61" dirty="0">
                <a:solidFill>
                  <a:schemeClr val="bg1"/>
                </a:solidFill>
                <a:cs typeface="Arial"/>
              </a:rPr>
              <a:t>Σ</a:t>
            </a:r>
            <a:r>
              <a:rPr b="1" spc="-31" dirty="0">
                <a:solidFill>
                  <a:schemeClr val="bg1"/>
                </a:solidFill>
                <a:cs typeface="Arial"/>
              </a:rPr>
              <a:t>τ</a:t>
            </a:r>
            <a:r>
              <a:rPr b="1" spc="-4" dirty="0">
                <a:solidFill>
                  <a:schemeClr val="bg1"/>
                </a:solidFill>
                <a:cs typeface="Arial"/>
              </a:rPr>
              <a:t>α</a:t>
            </a:r>
            <a:r>
              <a:rPr b="1" spc="-9" dirty="0">
                <a:solidFill>
                  <a:schemeClr val="bg1"/>
                </a:solidFill>
                <a:cs typeface="Arial"/>
              </a:rPr>
              <a:t> έ</a:t>
            </a:r>
            <a:r>
              <a:rPr b="1" spc="-31" dirty="0">
                <a:solidFill>
                  <a:schemeClr val="bg1"/>
                </a:solidFill>
                <a:cs typeface="Arial"/>
              </a:rPr>
              <a:t>ξ</a:t>
            </a:r>
            <a:r>
              <a:rPr b="1" spc="-9" dirty="0">
                <a:solidFill>
                  <a:schemeClr val="bg1"/>
                </a:solidFill>
                <a:cs typeface="Arial"/>
              </a:rPr>
              <a:t>οδα </a:t>
            </a:r>
            <a:r>
              <a:rPr b="1" spc="-4" dirty="0">
                <a:solidFill>
                  <a:schemeClr val="bg1"/>
                </a:solidFill>
                <a:cs typeface="Arial"/>
              </a:rPr>
              <a:t>περι</a:t>
            </a:r>
            <a:r>
              <a:rPr b="1" spc="-31" dirty="0">
                <a:solidFill>
                  <a:schemeClr val="bg1"/>
                </a:solidFill>
                <a:cs typeface="Arial"/>
              </a:rPr>
              <a:t>λ</a:t>
            </a:r>
            <a:r>
              <a:rPr b="1" spc="-4" dirty="0">
                <a:solidFill>
                  <a:schemeClr val="bg1"/>
                </a:solidFill>
                <a:cs typeface="Arial"/>
              </a:rPr>
              <a:t>αμβάνον</a:t>
            </a:r>
            <a:r>
              <a:rPr b="1" spc="-31" dirty="0">
                <a:solidFill>
                  <a:schemeClr val="bg1"/>
                </a:solidFill>
                <a:cs typeface="Arial"/>
              </a:rPr>
              <a:t>τ</a:t>
            </a:r>
            <a:r>
              <a:rPr b="1" spc="-4" dirty="0">
                <a:solidFill>
                  <a:schemeClr val="bg1"/>
                </a:solidFill>
                <a:cs typeface="Arial"/>
              </a:rPr>
              <a:t>αι </a:t>
            </a:r>
            <a:r>
              <a:rPr b="1" spc="-9" dirty="0">
                <a:solidFill>
                  <a:schemeClr val="bg1"/>
                </a:solidFill>
                <a:cs typeface="Arial"/>
              </a:rPr>
              <a:t>α</a:t>
            </a:r>
            <a:r>
              <a:rPr b="1" spc="-35" dirty="0">
                <a:solidFill>
                  <a:schemeClr val="bg1"/>
                </a:solidFill>
                <a:cs typeface="Arial"/>
              </a:rPr>
              <a:t>π</a:t>
            </a:r>
            <a:r>
              <a:rPr b="1" spc="-9" dirty="0">
                <a:solidFill>
                  <a:schemeClr val="bg1"/>
                </a:solidFill>
                <a:cs typeface="Arial"/>
              </a:rPr>
              <a:t>οσβέσει</a:t>
            </a:r>
            <a:r>
              <a:rPr b="1" spc="-4" dirty="0">
                <a:solidFill>
                  <a:schemeClr val="bg1"/>
                </a:solidFill>
                <a:cs typeface="Arial"/>
              </a:rPr>
              <a:t>ς</a:t>
            </a:r>
            <a:r>
              <a:rPr b="1" spc="-13" dirty="0">
                <a:solidFill>
                  <a:schemeClr val="bg1"/>
                </a:solidFill>
                <a:cs typeface="Arial"/>
              </a:rPr>
              <a:t> </a:t>
            </a:r>
            <a:r>
              <a:rPr b="1" spc="-4" dirty="0">
                <a:solidFill>
                  <a:schemeClr val="bg1"/>
                </a:solidFill>
                <a:cs typeface="Arial"/>
              </a:rPr>
              <a:t>€</a:t>
            </a:r>
            <a:r>
              <a:rPr b="1" spc="-9" dirty="0">
                <a:solidFill>
                  <a:schemeClr val="bg1"/>
                </a:solidFill>
                <a:cs typeface="Arial"/>
              </a:rPr>
              <a:t> 2</a:t>
            </a:r>
            <a:r>
              <a:rPr b="1" spc="-4" dirty="0">
                <a:solidFill>
                  <a:schemeClr val="bg1"/>
                </a:solidFill>
                <a:cs typeface="Arial"/>
              </a:rPr>
              <a:t>.</a:t>
            </a:r>
            <a:r>
              <a:rPr b="1" spc="-9" dirty="0">
                <a:solidFill>
                  <a:schemeClr val="bg1"/>
                </a:solidFill>
                <a:cs typeface="Arial"/>
              </a:rPr>
              <a:t>500</a:t>
            </a:r>
            <a:endParaRPr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76379" y="5171999"/>
            <a:ext cx="1086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6379" y="5561022"/>
            <a:ext cx="1086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761" y="0"/>
                </a:lnTo>
              </a:path>
            </a:pathLst>
          </a:custGeom>
          <a:ln w="3175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7729" y="5865056"/>
            <a:ext cx="7732703" cy="3112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33951" rIns="0" bIns="0" rtlCol="0">
            <a:spAutoFit/>
          </a:bodyPr>
          <a:lstStyle/>
          <a:p>
            <a:pPr marL="171426">
              <a:spcBef>
                <a:spcPts val="267"/>
              </a:spcBef>
            </a:pPr>
            <a:r>
              <a:rPr spc="-4" dirty="0">
                <a:cs typeface="Arial"/>
              </a:rPr>
              <a:t>ΕΒΙ</a:t>
            </a:r>
            <a:r>
              <a:rPr spc="-9" dirty="0">
                <a:cs typeface="Arial"/>
              </a:rPr>
              <a:t>ΤD</a:t>
            </a:r>
            <a:r>
              <a:rPr spc="-4" dirty="0">
                <a:cs typeface="Arial"/>
              </a:rPr>
              <a:t>A</a:t>
            </a:r>
            <a:r>
              <a:rPr spc="-83" dirty="0">
                <a:cs typeface="Arial"/>
              </a:rPr>
              <a:t> </a:t>
            </a:r>
            <a:r>
              <a:rPr spc="-4" dirty="0">
                <a:cs typeface="Arial"/>
              </a:rPr>
              <a:t>=</a:t>
            </a:r>
            <a:r>
              <a:rPr spc="-13" dirty="0">
                <a:cs typeface="Arial"/>
              </a:rPr>
              <a:t> </a:t>
            </a:r>
            <a:r>
              <a:rPr spc="-9" dirty="0">
                <a:cs typeface="Arial"/>
              </a:rPr>
              <a:t>Earn</a:t>
            </a:r>
            <a:r>
              <a:rPr spc="-4" dirty="0">
                <a:cs typeface="Arial"/>
              </a:rPr>
              <a:t>i</a:t>
            </a:r>
            <a:r>
              <a:rPr spc="-9" dirty="0">
                <a:cs typeface="Arial"/>
              </a:rPr>
              <a:t>n</a:t>
            </a:r>
            <a:r>
              <a:rPr spc="-4" dirty="0">
                <a:cs typeface="Arial"/>
              </a:rPr>
              <a:t>g</a:t>
            </a:r>
            <a:r>
              <a:rPr spc="9" dirty="0">
                <a:cs typeface="Arial"/>
              </a:rPr>
              <a:t> </a:t>
            </a:r>
            <a:r>
              <a:rPr spc="-9" dirty="0">
                <a:cs typeface="Arial"/>
              </a:rPr>
              <a:t>be</a:t>
            </a:r>
            <a:r>
              <a:rPr spc="-4" dirty="0">
                <a:cs typeface="Arial"/>
              </a:rPr>
              <a:t>f</a:t>
            </a:r>
            <a:r>
              <a:rPr spc="-9" dirty="0">
                <a:cs typeface="Arial"/>
              </a:rPr>
              <a:t>or</a:t>
            </a:r>
            <a:r>
              <a:rPr spc="-4" dirty="0">
                <a:cs typeface="Arial"/>
              </a:rPr>
              <a:t>e</a:t>
            </a:r>
            <a:r>
              <a:rPr spc="-9" dirty="0">
                <a:cs typeface="Arial"/>
              </a:rPr>
              <a:t> </a:t>
            </a:r>
            <a:r>
              <a:rPr spc="-4" dirty="0">
                <a:cs typeface="Arial"/>
              </a:rPr>
              <a:t>interest,</a:t>
            </a:r>
            <a:r>
              <a:rPr spc="-18" dirty="0">
                <a:cs typeface="Arial"/>
              </a:rPr>
              <a:t> </a:t>
            </a:r>
            <a:r>
              <a:rPr spc="-4" dirty="0">
                <a:cs typeface="Arial"/>
              </a:rPr>
              <a:t>tax,</a:t>
            </a:r>
            <a:r>
              <a:rPr spc="-22" dirty="0">
                <a:cs typeface="Arial"/>
              </a:rPr>
              <a:t> </a:t>
            </a:r>
            <a:r>
              <a:rPr spc="-9" dirty="0">
                <a:cs typeface="Arial"/>
              </a:rPr>
              <a:t>depre</a:t>
            </a:r>
            <a:r>
              <a:rPr spc="-4" dirty="0">
                <a:cs typeface="Arial"/>
              </a:rPr>
              <a:t>ci</a:t>
            </a:r>
            <a:r>
              <a:rPr spc="-9" dirty="0">
                <a:cs typeface="Arial"/>
              </a:rPr>
              <a:t>a</a:t>
            </a:r>
            <a:r>
              <a:rPr spc="-4" dirty="0">
                <a:cs typeface="Arial"/>
              </a:rPr>
              <a:t>ti</a:t>
            </a:r>
            <a:r>
              <a:rPr spc="-9" dirty="0">
                <a:cs typeface="Arial"/>
              </a:rPr>
              <a:t>o</a:t>
            </a:r>
            <a:r>
              <a:rPr spc="-4" dirty="0">
                <a:cs typeface="Arial"/>
              </a:rPr>
              <a:t>n</a:t>
            </a:r>
            <a:r>
              <a:rPr spc="4" dirty="0">
                <a:cs typeface="Arial"/>
              </a:rPr>
              <a:t> </a:t>
            </a:r>
            <a:r>
              <a:rPr spc="-9" dirty="0">
                <a:cs typeface="Arial"/>
              </a:rPr>
              <a:t>an</a:t>
            </a:r>
            <a:r>
              <a:rPr spc="-4" dirty="0">
                <a:cs typeface="Arial"/>
              </a:rPr>
              <a:t>d</a:t>
            </a:r>
            <a:r>
              <a:rPr dirty="0">
                <a:cs typeface="Arial"/>
              </a:rPr>
              <a:t> </a:t>
            </a:r>
            <a:r>
              <a:rPr spc="-9" dirty="0">
                <a:cs typeface="Arial"/>
              </a:rPr>
              <a:t>amor</a:t>
            </a:r>
            <a:r>
              <a:rPr spc="-4" dirty="0">
                <a:cs typeface="Arial"/>
              </a:rPr>
              <a:t>tizati</a:t>
            </a:r>
            <a:r>
              <a:rPr spc="-9" dirty="0">
                <a:cs typeface="Arial"/>
              </a:rPr>
              <a:t>o</a:t>
            </a:r>
            <a:r>
              <a:rPr spc="-4" dirty="0">
                <a:cs typeface="Arial"/>
              </a:rPr>
              <a:t>n</a:t>
            </a:r>
            <a:r>
              <a:rPr dirty="0">
                <a:cs typeface="Arial"/>
              </a:rPr>
              <a:t> </a:t>
            </a:r>
            <a:r>
              <a:rPr spc="-4" dirty="0">
                <a:cs typeface="Arial"/>
              </a:rPr>
              <a:t>=</a:t>
            </a:r>
            <a:endParaRPr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18997"/>
              </p:ext>
            </p:extLst>
          </p:nvPr>
        </p:nvGraphicFramePr>
        <p:xfrm>
          <a:off x="1067046" y="2450739"/>
          <a:ext cx="6988154" cy="3110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1552"/>
                <a:gridCol w="2286602"/>
              </a:tblGrid>
              <a:tr h="388678">
                <a:tc>
                  <a:txBody>
                    <a:bodyPr/>
                    <a:lstStyle/>
                    <a:p>
                      <a:pPr marL="50165">
                        <a:lnSpc>
                          <a:spcPts val="2845"/>
                        </a:lnSpc>
                      </a:pPr>
                      <a:r>
                        <a:rPr sz="2300" spc="-80" dirty="0"/>
                        <a:t>Π</a:t>
                      </a:r>
                      <a:r>
                        <a:rPr sz="2300" spc="-229" dirty="0"/>
                        <a:t>ω</a:t>
                      </a:r>
                      <a:r>
                        <a:rPr sz="2300" spc="100" dirty="0"/>
                        <a:t>λ</a:t>
                      </a:r>
                      <a:r>
                        <a:rPr sz="2300" spc="-50" dirty="0"/>
                        <a:t>ή</a:t>
                      </a:r>
                      <a:r>
                        <a:rPr sz="2300" spc="-15" dirty="0"/>
                        <a:t>σ</a:t>
                      </a:r>
                      <a:r>
                        <a:rPr sz="2300" spc="40" dirty="0"/>
                        <a:t>ε</a:t>
                      </a:r>
                      <a:r>
                        <a:rPr sz="2300" spc="15" dirty="0"/>
                        <a:t>ι</a:t>
                      </a:r>
                      <a:r>
                        <a:rPr sz="2300" dirty="0"/>
                        <a:t>ς</a:t>
                      </a:r>
                      <a:endParaRPr sz="23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845"/>
                        </a:lnSpc>
                      </a:pPr>
                      <a:r>
                        <a:rPr sz="2300" spc="-50" dirty="0"/>
                        <a:t>100</a:t>
                      </a:r>
                      <a:r>
                        <a:rPr sz="2300" spc="70" dirty="0"/>
                        <a:t>.</a:t>
                      </a:r>
                      <a:r>
                        <a:rPr sz="2300" spc="-50" dirty="0"/>
                        <a:t>000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8678">
                <a:tc>
                  <a:txBody>
                    <a:bodyPr/>
                    <a:lstStyle/>
                    <a:p>
                      <a:pPr marL="50165">
                        <a:lnSpc>
                          <a:spcPts val="2845"/>
                        </a:lnSpc>
                      </a:pPr>
                      <a:r>
                        <a:rPr sz="2300" spc="-65" dirty="0"/>
                        <a:t>-</a:t>
                      </a:r>
                      <a:r>
                        <a:rPr sz="2300" spc="60" dirty="0"/>
                        <a:t>Κ</a:t>
                      </a:r>
                      <a:r>
                        <a:rPr sz="2300" spc="-55" dirty="0"/>
                        <a:t>ό</a:t>
                      </a:r>
                      <a:r>
                        <a:rPr sz="2300" spc="-5" dirty="0"/>
                        <a:t>σ</a:t>
                      </a:r>
                      <a:r>
                        <a:rPr sz="2300" spc="-25" dirty="0"/>
                        <a:t>τ</a:t>
                      </a:r>
                      <a:r>
                        <a:rPr sz="2300" spc="-55" dirty="0"/>
                        <a:t>ο</a:t>
                      </a:r>
                      <a:r>
                        <a:rPr sz="2300" dirty="0"/>
                        <a:t>ς</a:t>
                      </a:r>
                      <a:r>
                        <a:rPr sz="2300" spc="30" dirty="0"/>
                        <a:t> </a:t>
                      </a:r>
                      <a:r>
                        <a:rPr sz="2300" spc="5" dirty="0"/>
                        <a:t>π</a:t>
                      </a:r>
                      <a:r>
                        <a:rPr sz="2300" spc="-229" dirty="0"/>
                        <a:t>ω</a:t>
                      </a:r>
                      <a:r>
                        <a:rPr sz="2300" spc="100" dirty="0"/>
                        <a:t>λ</a:t>
                      </a:r>
                      <a:r>
                        <a:rPr sz="2300" spc="-50" dirty="0"/>
                        <a:t>η</a:t>
                      </a:r>
                      <a:r>
                        <a:rPr sz="2300" spc="-55" dirty="0"/>
                        <a:t>θ</a:t>
                      </a:r>
                      <a:r>
                        <a:rPr sz="2300" spc="40" dirty="0"/>
                        <a:t>έ</a:t>
                      </a:r>
                      <a:r>
                        <a:rPr sz="2300" spc="-305" dirty="0"/>
                        <a:t>ν</a:t>
                      </a:r>
                      <a:r>
                        <a:rPr sz="2300" spc="-25" dirty="0"/>
                        <a:t>τ</a:t>
                      </a:r>
                      <a:r>
                        <a:rPr sz="2300" spc="-229" dirty="0"/>
                        <a:t>ω</a:t>
                      </a:r>
                      <a:r>
                        <a:rPr sz="2300" dirty="0"/>
                        <a:t>ν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845"/>
                        </a:lnSpc>
                      </a:pPr>
                      <a:r>
                        <a:rPr sz="2300" spc="-50" dirty="0"/>
                        <a:t>35</a:t>
                      </a:r>
                      <a:r>
                        <a:rPr sz="2300" spc="70" dirty="0"/>
                        <a:t>.</a:t>
                      </a:r>
                      <a:r>
                        <a:rPr sz="2300" spc="-50" dirty="0"/>
                        <a:t>000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8678">
                <a:tc>
                  <a:txBody>
                    <a:bodyPr/>
                    <a:lstStyle/>
                    <a:p>
                      <a:pPr marL="50165">
                        <a:lnSpc>
                          <a:spcPts val="2845"/>
                        </a:lnSpc>
                      </a:pPr>
                      <a:r>
                        <a:rPr sz="2300" spc="25" dirty="0"/>
                        <a:t>Μι</a:t>
                      </a:r>
                      <a:r>
                        <a:rPr sz="2300" spc="90" dirty="0"/>
                        <a:t>κ</a:t>
                      </a:r>
                      <a:r>
                        <a:rPr sz="2300" spc="-25" dirty="0"/>
                        <a:t>τ</a:t>
                      </a:r>
                      <a:r>
                        <a:rPr sz="2300" dirty="0"/>
                        <a:t>ό</a:t>
                      </a:r>
                      <a:r>
                        <a:rPr sz="2300" spc="35" dirty="0"/>
                        <a:t> </a:t>
                      </a:r>
                      <a:r>
                        <a:rPr sz="2300" spc="100" dirty="0"/>
                        <a:t>κ</a:t>
                      </a:r>
                      <a:r>
                        <a:rPr sz="2300" spc="35" dirty="0"/>
                        <a:t>έ</a:t>
                      </a:r>
                      <a:r>
                        <a:rPr sz="2300" spc="-80" dirty="0"/>
                        <a:t>ρ</a:t>
                      </a:r>
                      <a:r>
                        <a:rPr sz="2300" spc="-50" dirty="0"/>
                        <a:t>δ</a:t>
                      </a:r>
                      <a:r>
                        <a:rPr sz="2300" spc="-55" dirty="0"/>
                        <a:t>ο</a:t>
                      </a:r>
                      <a:r>
                        <a:rPr sz="2300" dirty="0"/>
                        <a:t>ς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845"/>
                        </a:lnSpc>
                      </a:pPr>
                      <a:r>
                        <a:rPr sz="2300" spc="-50" dirty="0"/>
                        <a:t>65</a:t>
                      </a:r>
                      <a:r>
                        <a:rPr sz="2300" spc="70" dirty="0"/>
                        <a:t>.</a:t>
                      </a:r>
                      <a:r>
                        <a:rPr sz="2300" spc="-50" dirty="0"/>
                        <a:t>000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9022">
                <a:tc>
                  <a:txBody>
                    <a:bodyPr/>
                    <a:lstStyle/>
                    <a:p>
                      <a:pPr marL="50165">
                        <a:lnSpc>
                          <a:spcPts val="2845"/>
                        </a:lnSpc>
                      </a:pPr>
                      <a:r>
                        <a:rPr sz="2300" spc="-65" dirty="0"/>
                        <a:t>-</a:t>
                      </a:r>
                      <a:r>
                        <a:rPr sz="2300" spc="-45" dirty="0"/>
                        <a:t>Έ</a:t>
                      </a:r>
                      <a:r>
                        <a:rPr sz="2300" spc="30" dirty="0"/>
                        <a:t>ξ</a:t>
                      </a:r>
                      <a:r>
                        <a:rPr sz="2300" spc="-45" dirty="0"/>
                        <a:t>οδ</a:t>
                      </a:r>
                      <a:r>
                        <a:rPr sz="2300" dirty="0"/>
                        <a:t>α</a:t>
                      </a:r>
                      <a:r>
                        <a:rPr sz="2300" spc="175" dirty="0"/>
                        <a:t> </a:t>
                      </a:r>
                      <a:r>
                        <a:rPr sz="2300" spc="-50" dirty="0"/>
                        <a:t>δ</a:t>
                      </a:r>
                      <a:r>
                        <a:rPr sz="2300" spc="15" dirty="0"/>
                        <a:t>ι</a:t>
                      </a:r>
                      <a:r>
                        <a:rPr sz="2300" spc="-50" dirty="0"/>
                        <a:t>ο</a:t>
                      </a:r>
                      <a:r>
                        <a:rPr sz="2300" spc="15" dirty="0"/>
                        <a:t>ί</a:t>
                      </a:r>
                      <a:r>
                        <a:rPr sz="2300" spc="100" dirty="0"/>
                        <a:t>κ</a:t>
                      </a:r>
                      <a:r>
                        <a:rPr sz="2300" spc="-55" dirty="0"/>
                        <a:t>η</a:t>
                      </a:r>
                      <a:r>
                        <a:rPr sz="2300" spc="-5" dirty="0"/>
                        <a:t>σ</a:t>
                      </a:r>
                      <a:r>
                        <a:rPr sz="2300" spc="-50" dirty="0"/>
                        <a:t>η</a:t>
                      </a:r>
                      <a:r>
                        <a:rPr sz="2300" dirty="0"/>
                        <a:t>ς</a:t>
                      </a:r>
                      <a:r>
                        <a:rPr sz="2300" spc="30" dirty="0"/>
                        <a:t> </a:t>
                      </a:r>
                      <a:r>
                        <a:rPr sz="2300" spc="95" dirty="0"/>
                        <a:t>κα</a:t>
                      </a:r>
                      <a:r>
                        <a:rPr sz="2300" dirty="0"/>
                        <a:t>ι</a:t>
                      </a:r>
                      <a:r>
                        <a:rPr sz="2300" spc="105" dirty="0"/>
                        <a:t> </a:t>
                      </a:r>
                      <a:r>
                        <a:rPr sz="2300" dirty="0"/>
                        <a:t>π</a:t>
                      </a:r>
                      <a:r>
                        <a:rPr sz="2300" spc="-229" dirty="0"/>
                        <a:t>ω</a:t>
                      </a:r>
                      <a:r>
                        <a:rPr sz="2300" spc="100" dirty="0"/>
                        <a:t>λ</a:t>
                      </a:r>
                      <a:r>
                        <a:rPr sz="2300" spc="-55" dirty="0"/>
                        <a:t>ή</a:t>
                      </a:r>
                      <a:r>
                        <a:rPr sz="2300" dirty="0"/>
                        <a:t>σ</a:t>
                      </a:r>
                      <a:r>
                        <a:rPr sz="2300" spc="40" dirty="0"/>
                        <a:t>ε</a:t>
                      </a:r>
                      <a:r>
                        <a:rPr sz="2300" spc="-229" dirty="0"/>
                        <a:t>ω</a:t>
                      </a:r>
                      <a:r>
                        <a:rPr sz="2300" dirty="0"/>
                        <a:t>ν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845"/>
                        </a:lnSpc>
                      </a:pPr>
                      <a:r>
                        <a:rPr sz="2300" spc="-50" dirty="0"/>
                        <a:t>22</a:t>
                      </a:r>
                      <a:r>
                        <a:rPr sz="2300" spc="70" dirty="0"/>
                        <a:t>.</a:t>
                      </a:r>
                      <a:r>
                        <a:rPr sz="2300" spc="-50" dirty="0"/>
                        <a:t>000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8677">
                <a:tc>
                  <a:txBody>
                    <a:bodyPr/>
                    <a:lstStyle/>
                    <a:p>
                      <a:pPr marL="50165">
                        <a:lnSpc>
                          <a:spcPts val="2845"/>
                        </a:lnSpc>
                      </a:pPr>
                      <a:r>
                        <a:rPr sz="2300" dirty="0"/>
                        <a:t>-</a:t>
                      </a:r>
                      <a:r>
                        <a:rPr sz="2300" spc="20" dirty="0"/>
                        <a:t> </a:t>
                      </a:r>
                      <a:r>
                        <a:rPr sz="2300" spc="-335" dirty="0"/>
                        <a:t>Χ</a:t>
                      </a:r>
                      <a:r>
                        <a:rPr sz="2300" spc="-80" dirty="0"/>
                        <a:t>ρ</a:t>
                      </a:r>
                      <a:r>
                        <a:rPr sz="2300" spc="-50" dirty="0"/>
                        <a:t>η</a:t>
                      </a:r>
                      <a:r>
                        <a:rPr sz="2300" spc="-100" dirty="0"/>
                        <a:t>μ</a:t>
                      </a:r>
                      <a:r>
                        <a:rPr sz="2300" spc="95" dirty="0"/>
                        <a:t>α</a:t>
                      </a:r>
                      <a:r>
                        <a:rPr sz="2300" spc="-35" dirty="0"/>
                        <a:t>τ</a:t>
                      </a:r>
                      <a:r>
                        <a:rPr sz="2300" spc="-50" dirty="0"/>
                        <a:t>οο</a:t>
                      </a:r>
                      <a:r>
                        <a:rPr sz="2300" spc="15" dirty="0"/>
                        <a:t>ι</a:t>
                      </a:r>
                      <a:r>
                        <a:rPr sz="2300" spc="100" dirty="0"/>
                        <a:t>κ</a:t>
                      </a:r>
                      <a:r>
                        <a:rPr sz="2300" spc="-55" dirty="0"/>
                        <a:t>ο</a:t>
                      </a:r>
                      <a:r>
                        <a:rPr sz="2300" spc="-300" dirty="0"/>
                        <a:t>ν</a:t>
                      </a:r>
                      <a:r>
                        <a:rPr sz="2300" spc="-50" dirty="0"/>
                        <a:t>ο</a:t>
                      </a:r>
                      <a:r>
                        <a:rPr sz="2300" spc="-105" dirty="0"/>
                        <a:t>μ</a:t>
                      </a:r>
                      <a:r>
                        <a:rPr sz="2300" spc="25" dirty="0"/>
                        <a:t>ι</a:t>
                      </a:r>
                      <a:r>
                        <a:rPr sz="2300" spc="90" dirty="0"/>
                        <a:t>κ</a:t>
                      </a:r>
                      <a:r>
                        <a:rPr sz="2300" dirty="0"/>
                        <a:t>ά</a:t>
                      </a:r>
                      <a:r>
                        <a:rPr sz="2300" spc="180" dirty="0"/>
                        <a:t> </a:t>
                      </a:r>
                      <a:r>
                        <a:rPr sz="2300" spc="35" dirty="0"/>
                        <a:t>έξ</a:t>
                      </a:r>
                      <a:r>
                        <a:rPr sz="2300" spc="-55" dirty="0"/>
                        <a:t>ο</a:t>
                      </a:r>
                      <a:r>
                        <a:rPr sz="2300" spc="-50" dirty="0"/>
                        <a:t>δ</a:t>
                      </a:r>
                      <a:r>
                        <a:rPr sz="2300" dirty="0"/>
                        <a:t>α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845"/>
                        </a:lnSpc>
                      </a:pPr>
                      <a:r>
                        <a:rPr sz="2300" spc="-50" dirty="0"/>
                        <a:t>4</a:t>
                      </a:r>
                      <a:r>
                        <a:rPr sz="2300" spc="70" dirty="0"/>
                        <a:t>.</a:t>
                      </a:r>
                      <a:r>
                        <a:rPr sz="2300" spc="-50" dirty="0"/>
                        <a:t>000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8678">
                <a:tc>
                  <a:txBody>
                    <a:bodyPr/>
                    <a:lstStyle/>
                    <a:p>
                      <a:pPr marL="50165">
                        <a:lnSpc>
                          <a:spcPts val="2845"/>
                        </a:lnSpc>
                      </a:pPr>
                      <a:r>
                        <a:rPr sz="2300" spc="60" dirty="0"/>
                        <a:t>Α</a:t>
                      </a:r>
                      <a:r>
                        <a:rPr sz="2300" spc="5" dirty="0"/>
                        <a:t>π</a:t>
                      </a:r>
                      <a:r>
                        <a:rPr sz="2300" spc="-50" dirty="0"/>
                        <a:t>ο</a:t>
                      </a:r>
                      <a:r>
                        <a:rPr sz="2300" spc="-35" dirty="0"/>
                        <a:t>τ</a:t>
                      </a:r>
                      <a:r>
                        <a:rPr sz="2300" spc="40" dirty="0"/>
                        <a:t>έ</a:t>
                      </a:r>
                      <a:r>
                        <a:rPr sz="2300" spc="100" dirty="0"/>
                        <a:t>λ</a:t>
                      </a:r>
                      <a:r>
                        <a:rPr sz="2300" spc="35" dirty="0"/>
                        <a:t>ε</a:t>
                      </a:r>
                      <a:r>
                        <a:rPr sz="2300" spc="-5" dirty="0"/>
                        <a:t>σ</a:t>
                      </a:r>
                      <a:r>
                        <a:rPr sz="2300" spc="-100" dirty="0"/>
                        <a:t>μ</a:t>
                      </a:r>
                      <a:r>
                        <a:rPr sz="2300" dirty="0"/>
                        <a:t>α</a:t>
                      </a:r>
                      <a:r>
                        <a:rPr sz="2300" spc="175" dirty="0"/>
                        <a:t> </a:t>
                      </a:r>
                      <a:r>
                        <a:rPr sz="2300" spc="35" dirty="0"/>
                        <a:t>χ</a:t>
                      </a:r>
                      <a:r>
                        <a:rPr sz="2300" spc="-85" dirty="0"/>
                        <a:t>ρ</a:t>
                      </a:r>
                      <a:r>
                        <a:rPr sz="2300" spc="-50" dirty="0"/>
                        <a:t>ή</a:t>
                      </a:r>
                      <a:r>
                        <a:rPr sz="2300" spc="-5" dirty="0"/>
                        <a:t>σ</a:t>
                      </a:r>
                      <a:r>
                        <a:rPr sz="2300" spc="-50" dirty="0"/>
                        <a:t>ης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845"/>
                        </a:lnSpc>
                      </a:pPr>
                      <a:r>
                        <a:rPr sz="2300" spc="-50" dirty="0"/>
                        <a:t>39</a:t>
                      </a:r>
                      <a:r>
                        <a:rPr sz="2300" spc="70" dirty="0"/>
                        <a:t>.</a:t>
                      </a:r>
                      <a:r>
                        <a:rPr sz="2300" spc="-50" dirty="0"/>
                        <a:t>000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9022">
                <a:tc>
                  <a:txBody>
                    <a:bodyPr/>
                    <a:lstStyle/>
                    <a:p>
                      <a:pPr marL="50165">
                        <a:lnSpc>
                          <a:spcPts val="2845"/>
                        </a:lnSpc>
                      </a:pPr>
                      <a:r>
                        <a:rPr sz="2300" spc="-275" dirty="0"/>
                        <a:t>Φ</a:t>
                      </a:r>
                      <a:r>
                        <a:rPr sz="2300" spc="-50" dirty="0"/>
                        <a:t>ό</a:t>
                      </a:r>
                      <a:r>
                        <a:rPr sz="2300" spc="-80" dirty="0"/>
                        <a:t>ρ</a:t>
                      </a:r>
                      <a:r>
                        <a:rPr sz="2300" spc="-55" dirty="0"/>
                        <a:t>ο</a:t>
                      </a:r>
                      <a:r>
                        <a:rPr sz="2300" dirty="0"/>
                        <a:t>ς</a:t>
                      </a:r>
                      <a:r>
                        <a:rPr sz="2300" spc="30" dirty="0"/>
                        <a:t> </a:t>
                      </a:r>
                      <a:r>
                        <a:rPr sz="2300" spc="40" dirty="0"/>
                        <a:t>ε</a:t>
                      </a:r>
                      <a:r>
                        <a:rPr sz="2300" spc="15" dirty="0"/>
                        <a:t>ι</a:t>
                      </a:r>
                      <a:r>
                        <a:rPr sz="2300" spc="-5" dirty="0"/>
                        <a:t>σ</a:t>
                      </a:r>
                      <a:r>
                        <a:rPr sz="2300" spc="-50" dirty="0"/>
                        <a:t>ο</a:t>
                      </a:r>
                      <a:r>
                        <a:rPr sz="2300" spc="-55" dirty="0"/>
                        <a:t>δ</a:t>
                      </a:r>
                      <a:r>
                        <a:rPr sz="2300" spc="-50" dirty="0"/>
                        <a:t>ή</a:t>
                      </a:r>
                      <a:r>
                        <a:rPr sz="2300" spc="-100" dirty="0"/>
                        <a:t>μ</a:t>
                      </a:r>
                      <a:r>
                        <a:rPr sz="2300" spc="95" dirty="0"/>
                        <a:t>α</a:t>
                      </a:r>
                      <a:r>
                        <a:rPr sz="2300" spc="-35" dirty="0"/>
                        <a:t>τ</a:t>
                      </a:r>
                      <a:r>
                        <a:rPr sz="2300" spc="-50" dirty="0"/>
                        <a:t>ο</a:t>
                      </a:r>
                      <a:r>
                        <a:rPr sz="2300" dirty="0"/>
                        <a:t>ς</a:t>
                      </a:r>
                      <a:r>
                        <a:rPr sz="2300" spc="30" dirty="0"/>
                        <a:t> </a:t>
                      </a:r>
                      <a:r>
                        <a:rPr sz="2300" spc="-70" dirty="0"/>
                        <a:t>(</a:t>
                      </a:r>
                      <a:r>
                        <a:rPr sz="2300" spc="-50" dirty="0"/>
                        <a:t>25</a:t>
                      </a:r>
                      <a:r>
                        <a:rPr sz="2300" spc="80" dirty="0"/>
                        <a:t>%</a:t>
                      </a:r>
                      <a:r>
                        <a:rPr sz="2300" dirty="0"/>
                        <a:t>)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845"/>
                        </a:lnSpc>
                      </a:pPr>
                      <a:r>
                        <a:rPr sz="2300" spc="-50" dirty="0"/>
                        <a:t>9</a:t>
                      </a:r>
                      <a:r>
                        <a:rPr sz="2300" spc="70" dirty="0"/>
                        <a:t>.</a:t>
                      </a:r>
                      <a:r>
                        <a:rPr sz="2300" spc="-50" dirty="0"/>
                        <a:t>750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88678">
                <a:tc>
                  <a:txBody>
                    <a:bodyPr/>
                    <a:lstStyle/>
                    <a:p>
                      <a:pPr marL="50165">
                        <a:lnSpc>
                          <a:spcPts val="2845"/>
                        </a:lnSpc>
                      </a:pPr>
                      <a:r>
                        <a:rPr sz="2300" spc="60" dirty="0"/>
                        <a:t>Κ</a:t>
                      </a:r>
                      <a:r>
                        <a:rPr sz="2300" spc="95" dirty="0"/>
                        <a:t>α</a:t>
                      </a:r>
                      <a:r>
                        <a:rPr sz="2300" spc="-50" dirty="0"/>
                        <a:t>θ</a:t>
                      </a:r>
                      <a:r>
                        <a:rPr sz="2300" spc="95" dirty="0"/>
                        <a:t>α</a:t>
                      </a:r>
                      <a:r>
                        <a:rPr sz="2300" spc="-85" dirty="0"/>
                        <a:t>ρ</a:t>
                      </a:r>
                      <a:r>
                        <a:rPr sz="2300" dirty="0"/>
                        <a:t>ά</a:t>
                      </a:r>
                      <a:r>
                        <a:rPr sz="2300" spc="175" dirty="0"/>
                        <a:t> </a:t>
                      </a:r>
                      <a:r>
                        <a:rPr sz="2300" spc="100" dirty="0"/>
                        <a:t>κ</a:t>
                      </a:r>
                      <a:r>
                        <a:rPr sz="2300" spc="40" dirty="0"/>
                        <a:t>έ</a:t>
                      </a:r>
                      <a:r>
                        <a:rPr sz="2300" spc="-85" dirty="0"/>
                        <a:t>ρ</a:t>
                      </a:r>
                      <a:r>
                        <a:rPr sz="2300" spc="-50" dirty="0"/>
                        <a:t>δ</a:t>
                      </a:r>
                      <a:r>
                        <a:rPr sz="2300" dirty="0"/>
                        <a:t>η</a:t>
                      </a:r>
                      <a:r>
                        <a:rPr sz="2300" spc="35" dirty="0"/>
                        <a:t> </a:t>
                      </a:r>
                      <a:r>
                        <a:rPr sz="2300" spc="-100" dirty="0"/>
                        <a:t>μ</a:t>
                      </a:r>
                      <a:r>
                        <a:rPr sz="2300" spc="40" dirty="0"/>
                        <a:t>ε</a:t>
                      </a:r>
                      <a:r>
                        <a:rPr sz="2300" spc="-35" dirty="0"/>
                        <a:t>τ</a:t>
                      </a:r>
                      <a:r>
                        <a:rPr sz="2300" dirty="0"/>
                        <a:t>ά</a:t>
                      </a:r>
                      <a:r>
                        <a:rPr sz="2300" spc="175" dirty="0"/>
                        <a:t> </a:t>
                      </a:r>
                      <a:r>
                        <a:rPr sz="2300" spc="-85" dirty="0"/>
                        <a:t>φ</a:t>
                      </a:r>
                      <a:r>
                        <a:rPr sz="2300" spc="-50" dirty="0"/>
                        <a:t>ό</a:t>
                      </a:r>
                      <a:r>
                        <a:rPr sz="2300" spc="-85" dirty="0"/>
                        <a:t>ρ</a:t>
                      </a:r>
                      <a:r>
                        <a:rPr sz="2300" spc="-229" dirty="0"/>
                        <a:t>ω</a:t>
                      </a:r>
                      <a:r>
                        <a:rPr sz="2300" dirty="0"/>
                        <a:t>ν</a:t>
                      </a:r>
                      <a:endParaRPr sz="23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2845"/>
                        </a:lnSpc>
                      </a:pPr>
                      <a:r>
                        <a:rPr sz="2300" spc="-50" dirty="0"/>
                        <a:t>29</a:t>
                      </a:r>
                      <a:r>
                        <a:rPr sz="2300" spc="70" dirty="0"/>
                        <a:t>.</a:t>
                      </a:r>
                      <a:r>
                        <a:rPr sz="2300" spc="-50" dirty="0"/>
                        <a:t>250</a:t>
                      </a:r>
                      <a:endParaRPr sz="23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925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Γενι</a:t>
            </a:r>
            <a:r>
              <a:rPr spc="-96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ά</a:t>
            </a:r>
            <a:r>
              <a:rPr spc="-22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α</a:t>
            </a:r>
            <a:r>
              <a:rPr dirty="0">
                <a:latin typeface="Calibri"/>
                <a:cs typeface="Calibri"/>
              </a:rPr>
              <a:t>δεκτές</a:t>
            </a:r>
            <a:r>
              <a:rPr spc="-3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Λογι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τι</a:t>
            </a:r>
            <a:r>
              <a:rPr spc="-44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ές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18" dirty="0">
                <a:latin typeface="Calibri"/>
                <a:cs typeface="Calibri"/>
              </a:rPr>
              <a:t>ρ</a:t>
            </a:r>
            <a:r>
              <a:rPr spc="-31" dirty="0">
                <a:latin typeface="Calibri"/>
                <a:cs typeface="Calibri"/>
              </a:rPr>
              <a:t>χ</a:t>
            </a:r>
            <a:r>
              <a:rPr dirty="0">
                <a:latin typeface="Calibri"/>
                <a:cs typeface="Calibri"/>
              </a:rPr>
              <a:t>ές</a:t>
            </a:r>
          </a:p>
        </p:txBody>
      </p:sp>
      <p:sp>
        <p:nvSpPr>
          <p:cNvPr id="16" name="Θέση περιεχομένου 1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31168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800" spc="-4" dirty="0">
                <a:cs typeface="Calibri"/>
              </a:rPr>
              <a:t>Η α</a:t>
            </a:r>
            <a:r>
              <a:rPr lang="el-GR" sz="2800" spc="-22" dirty="0">
                <a:cs typeface="Calibri"/>
              </a:rPr>
              <a:t>ρ</a:t>
            </a:r>
            <a:r>
              <a:rPr lang="el-GR" sz="2800" spc="-4" dirty="0">
                <a:cs typeface="Calibri"/>
              </a:rPr>
              <a:t>χή</a:t>
            </a:r>
            <a:r>
              <a:rPr lang="el-GR" sz="2800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της</a:t>
            </a:r>
            <a:r>
              <a:rPr lang="el-GR" sz="2800" spc="13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πρ</a:t>
            </a:r>
            <a:r>
              <a:rPr lang="el-GR" sz="2800" spc="-18" dirty="0">
                <a:cs typeface="Calibri"/>
              </a:rPr>
              <a:t>α</a:t>
            </a:r>
            <a:r>
              <a:rPr lang="el-GR" sz="2800" spc="-4" dirty="0">
                <a:cs typeface="Calibri"/>
              </a:rPr>
              <a:t>γ</a:t>
            </a:r>
            <a:r>
              <a:rPr lang="el-GR" sz="2800" spc="-22" dirty="0">
                <a:cs typeface="Calibri"/>
              </a:rPr>
              <a:t>μ</a:t>
            </a:r>
            <a:r>
              <a:rPr lang="el-GR" sz="2800" spc="-9" dirty="0">
                <a:cs typeface="Calibri"/>
              </a:rPr>
              <a:t>α</a:t>
            </a:r>
            <a:r>
              <a:rPr lang="el-GR" sz="2800" spc="-31" dirty="0">
                <a:cs typeface="Calibri"/>
              </a:rPr>
              <a:t>τ</a:t>
            </a:r>
            <a:r>
              <a:rPr lang="el-GR" sz="2800" spc="-9" dirty="0">
                <a:cs typeface="Calibri"/>
              </a:rPr>
              <a:t>ο</a:t>
            </a:r>
            <a:r>
              <a:rPr lang="el-GR" sz="2800" spc="-4" dirty="0">
                <a:cs typeface="Calibri"/>
              </a:rPr>
              <a:t>ποίησης</a:t>
            </a:r>
            <a:r>
              <a:rPr lang="el-GR" sz="2800" spc="18" dirty="0">
                <a:cs typeface="Calibri"/>
              </a:rPr>
              <a:t> </a:t>
            </a:r>
            <a:r>
              <a:rPr lang="el-GR" sz="2800" spc="-31" dirty="0">
                <a:cs typeface="Calibri"/>
              </a:rPr>
              <a:t>τ</a:t>
            </a:r>
            <a:r>
              <a:rPr lang="el-GR" sz="2800" spc="-9" dirty="0">
                <a:cs typeface="Calibri"/>
              </a:rPr>
              <a:t>ο</a:t>
            </a:r>
            <a:r>
              <a:rPr lang="el-GR" sz="2800" spc="-4" dirty="0">
                <a:cs typeface="Calibri"/>
              </a:rPr>
              <a:t>υ</a:t>
            </a:r>
            <a:r>
              <a:rPr lang="el-GR" sz="2800" dirty="0">
                <a:cs typeface="Calibri"/>
              </a:rPr>
              <a:t> </a:t>
            </a:r>
            <a:r>
              <a:rPr lang="el-GR" sz="2800" spc="-44" dirty="0">
                <a:cs typeface="Calibri"/>
              </a:rPr>
              <a:t>ε</a:t>
            </a:r>
            <a:r>
              <a:rPr lang="el-GR" sz="2800" spc="-9" dirty="0">
                <a:cs typeface="Calibri"/>
              </a:rPr>
              <a:t>σ</a:t>
            </a:r>
            <a:r>
              <a:rPr lang="el-GR" sz="2800" spc="-4" dirty="0">
                <a:cs typeface="Calibri"/>
              </a:rPr>
              <a:t>όδου</a:t>
            </a:r>
            <a:endParaRPr lang="el-GR" sz="2800" dirty="0">
              <a:cs typeface="Calibri"/>
            </a:endParaRPr>
          </a:p>
          <a:p>
            <a:pPr marL="662327" marR="4453" lvl="1" indent="-250460">
              <a:spcBef>
                <a:spcPts val="614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500" spc="-215" dirty="0">
                <a:cs typeface="Calibri"/>
              </a:rPr>
              <a:t>Τ</a:t>
            </a:r>
            <a:r>
              <a:rPr lang="el-GR" sz="2500" dirty="0">
                <a:cs typeface="Calibri"/>
              </a:rPr>
              <a:t>ο</a:t>
            </a:r>
            <a:r>
              <a:rPr lang="el-GR" sz="2500" spc="-4" dirty="0">
                <a:cs typeface="Calibri"/>
              </a:rPr>
              <a:t> </a:t>
            </a:r>
            <a:r>
              <a:rPr lang="el-GR" sz="2500" spc="-31" dirty="0">
                <a:cs typeface="Calibri"/>
              </a:rPr>
              <a:t>έ</a:t>
            </a:r>
            <a:r>
              <a:rPr lang="el-GR" sz="2500" spc="-4" dirty="0">
                <a:cs typeface="Calibri"/>
              </a:rPr>
              <a:t>σοδ</a:t>
            </a:r>
            <a:r>
              <a:rPr lang="el-GR" sz="2500" dirty="0">
                <a:cs typeface="Calibri"/>
              </a:rPr>
              <a:t>ο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α</a:t>
            </a:r>
            <a:r>
              <a:rPr lang="el-GR" sz="2500" spc="-4" dirty="0">
                <a:cs typeface="Calibri"/>
              </a:rPr>
              <a:t>ναγνωρί</a:t>
            </a:r>
            <a:r>
              <a:rPr lang="el-GR" sz="2500" spc="-26" dirty="0">
                <a:cs typeface="Calibri"/>
              </a:rPr>
              <a:t>ζ</a:t>
            </a:r>
            <a:r>
              <a:rPr lang="el-GR" sz="2500" spc="-4" dirty="0">
                <a:cs typeface="Calibri"/>
              </a:rPr>
              <a:t>ετα</a:t>
            </a:r>
            <a:r>
              <a:rPr lang="el-GR" sz="2500" dirty="0">
                <a:cs typeface="Calibri"/>
              </a:rPr>
              <a:t>ι</a:t>
            </a:r>
            <a:r>
              <a:rPr lang="el-GR" sz="2500" spc="-9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ότα</a:t>
            </a:r>
            <a:r>
              <a:rPr lang="el-GR" sz="2500" dirty="0">
                <a:cs typeface="Calibri"/>
              </a:rPr>
              <a:t>ν</a:t>
            </a:r>
            <a:r>
              <a:rPr lang="el-GR" sz="2500" spc="4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έ</a:t>
            </a:r>
            <a:r>
              <a:rPr lang="el-GR" sz="2500" spc="-22" dirty="0">
                <a:cs typeface="Calibri"/>
              </a:rPr>
              <a:t>χ</a:t>
            </a:r>
            <a:r>
              <a:rPr lang="el-GR" sz="2500" spc="-4" dirty="0">
                <a:cs typeface="Calibri"/>
              </a:rPr>
              <a:t>ει πραγμα</a:t>
            </a:r>
            <a:r>
              <a:rPr lang="el-GR" sz="2500" spc="-22" dirty="0">
                <a:cs typeface="Calibri"/>
              </a:rPr>
              <a:t>τ</a:t>
            </a:r>
            <a:r>
              <a:rPr lang="el-GR" sz="2500" spc="-4" dirty="0">
                <a:cs typeface="Calibri"/>
              </a:rPr>
              <a:t>οποιηθε</a:t>
            </a:r>
            <a:r>
              <a:rPr lang="el-GR" sz="2500" dirty="0">
                <a:cs typeface="Calibri"/>
              </a:rPr>
              <a:t>ί</a:t>
            </a:r>
            <a:r>
              <a:rPr lang="el-GR" sz="2500" spc="-22" dirty="0">
                <a:cs typeface="Calibri"/>
              </a:rPr>
              <a:t> </a:t>
            </a:r>
            <a:r>
              <a:rPr lang="el-GR" sz="2500" spc="-83" dirty="0">
                <a:cs typeface="Calibri"/>
              </a:rPr>
              <a:t>κ</a:t>
            </a:r>
            <a:r>
              <a:rPr lang="el-GR" sz="2500" dirty="0">
                <a:cs typeface="Calibri"/>
              </a:rPr>
              <a:t>αι</a:t>
            </a:r>
            <a:r>
              <a:rPr lang="el-GR" sz="2500" spc="-4" dirty="0">
                <a:cs typeface="Calibri"/>
              </a:rPr>
              <a:t> έ</a:t>
            </a:r>
            <a:r>
              <a:rPr lang="el-GR" sz="2500" spc="-22" dirty="0">
                <a:cs typeface="Calibri"/>
              </a:rPr>
              <a:t>χ</a:t>
            </a:r>
            <a:r>
              <a:rPr lang="el-GR" sz="2500" spc="-4" dirty="0">
                <a:cs typeface="Calibri"/>
              </a:rPr>
              <a:t>ε</a:t>
            </a:r>
            <a:r>
              <a:rPr lang="el-GR" sz="2500" dirty="0">
                <a:cs typeface="Calibri"/>
              </a:rPr>
              <a:t>ι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«</a:t>
            </a:r>
            <a:r>
              <a:rPr lang="el-GR" sz="2500" spc="-39" dirty="0" err="1">
                <a:cs typeface="Calibri"/>
              </a:rPr>
              <a:t>κ</a:t>
            </a:r>
            <a:r>
              <a:rPr lang="el-GR" sz="2500" dirty="0" err="1">
                <a:cs typeface="Calibri"/>
              </a:rPr>
              <a:t>ερ</a:t>
            </a:r>
            <a:r>
              <a:rPr lang="el-GR" sz="2500" spc="-4" dirty="0" err="1">
                <a:cs typeface="Calibri"/>
              </a:rPr>
              <a:t>δ</a:t>
            </a:r>
            <a:r>
              <a:rPr lang="el-GR" sz="2500" spc="-18" dirty="0" err="1">
                <a:cs typeface="Calibri"/>
              </a:rPr>
              <a:t>ι</a:t>
            </a:r>
            <a:r>
              <a:rPr lang="el-GR" sz="2500" spc="-4" dirty="0" err="1">
                <a:cs typeface="Calibri"/>
              </a:rPr>
              <a:t>θ</a:t>
            </a:r>
            <a:r>
              <a:rPr lang="el-GR" sz="2500" dirty="0" err="1">
                <a:cs typeface="Calibri"/>
              </a:rPr>
              <a:t>ε</a:t>
            </a:r>
            <a:r>
              <a:rPr lang="el-GR" sz="2500" spc="-4" dirty="0" err="1">
                <a:cs typeface="Calibri"/>
              </a:rPr>
              <a:t>ί</a:t>
            </a:r>
            <a:r>
              <a:rPr lang="el-GR" sz="2500" dirty="0">
                <a:cs typeface="Calibri"/>
              </a:rPr>
              <a:t>»</a:t>
            </a:r>
            <a:r>
              <a:rPr lang="el-GR" sz="2500" spc="-4" dirty="0">
                <a:cs typeface="Calibri"/>
              </a:rPr>
              <a:t> </a:t>
            </a:r>
            <a:r>
              <a:rPr lang="el-GR" sz="2500" spc="-83" dirty="0">
                <a:cs typeface="Calibri"/>
              </a:rPr>
              <a:t>κ</a:t>
            </a:r>
            <a:r>
              <a:rPr lang="el-GR" sz="2500" spc="-4" dirty="0">
                <a:cs typeface="Calibri"/>
              </a:rPr>
              <a:t>α</a:t>
            </a:r>
            <a:r>
              <a:rPr lang="el-GR" sz="2500" dirty="0">
                <a:cs typeface="Calibri"/>
              </a:rPr>
              <a:t>ι</a:t>
            </a:r>
            <a:r>
              <a:rPr lang="el-GR" sz="2500" spc="-4" dirty="0">
                <a:cs typeface="Calibri"/>
              </a:rPr>
              <a:t> όχ</a:t>
            </a:r>
            <a:r>
              <a:rPr lang="el-GR" sz="2500" dirty="0">
                <a:cs typeface="Calibri"/>
              </a:rPr>
              <a:t>ι</a:t>
            </a:r>
            <a:r>
              <a:rPr lang="el-GR" sz="2500" spc="-4" dirty="0">
                <a:cs typeface="Calibri"/>
              </a:rPr>
              <a:t> όταν εισπρά</a:t>
            </a:r>
            <a:r>
              <a:rPr lang="el-GR" sz="2500" spc="57" dirty="0">
                <a:cs typeface="Calibri"/>
              </a:rPr>
              <a:t>τ</a:t>
            </a:r>
            <a:r>
              <a:rPr lang="el-GR" sz="2500" dirty="0">
                <a:cs typeface="Calibri"/>
              </a:rPr>
              <a:t>τ</a:t>
            </a:r>
            <a:r>
              <a:rPr lang="el-GR" sz="2500" spc="-4" dirty="0">
                <a:cs typeface="Calibri"/>
              </a:rPr>
              <a:t>εται</a:t>
            </a:r>
            <a:endParaRPr lang="el-GR" sz="2500" dirty="0">
              <a:cs typeface="Calibri"/>
            </a:endParaRPr>
          </a:p>
          <a:p>
            <a:pPr marL="1012971" lvl="2" indent="-200368">
              <a:spcBef>
                <a:spcPts val="522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z="2100" spc="-4" dirty="0">
                <a:cs typeface="Calibri"/>
              </a:rPr>
              <a:t>Έ</a:t>
            </a:r>
            <a:r>
              <a:rPr lang="el-GR" sz="2100" spc="-22" dirty="0">
                <a:cs typeface="Calibri"/>
              </a:rPr>
              <a:t>χ</a:t>
            </a:r>
            <a:r>
              <a:rPr lang="el-GR" sz="2100" spc="-4" dirty="0">
                <a:cs typeface="Calibri"/>
              </a:rPr>
              <a:t>ε</a:t>
            </a:r>
            <a:r>
              <a:rPr lang="el-GR" sz="2100" dirty="0">
                <a:cs typeface="Calibri"/>
              </a:rPr>
              <a:t>ι</a:t>
            </a:r>
            <a:r>
              <a:rPr lang="el-GR" sz="2100" spc="-4" dirty="0">
                <a:cs typeface="Calibri"/>
              </a:rPr>
              <a:t> </a:t>
            </a:r>
            <a:r>
              <a:rPr lang="el-GR" sz="2100" spc="-31" dirty="0">
                <a:cs typeface="Calibri"/>
              </a:rPr>
              <a:t>λ</a:t>
            </a:r>
            <a:r>
              <a:rPr lang="el-GR" sz="2100" spc="-4" dirty="0">
                <a:cs typeface="Calibri"/>
              </a:rPr>
              <a:t>άβε</a:t>
            </a:r>
            <a:r>
              <a:rPr lang="el-GR" sz="2100" dirty="0">
                <a:cs typeface="Calibri"/>
              </a:rPr>
              <a:t>ι</a:t>
            </a:r>
            <a:r>
              <a:rPr lang="el-GR" sz="2100" spc="-4" dirty="0">
                <a:cs typeface="Calibri"/>
              </a:rPr>
              <a:t> </a:t>
            </a:r>
            <a:r>
              <a:rPr lang="el-GR" sz="2100" spc="-26" dirty="0">
                <a:cs typeface="Calibri"/>
              </a:rPr>
              <a:t>χ</a:t>
            </a:r>
            <a:r>
              <a:rPr lang="el-GR" sz="2100" spc="-4" dirty="0">
                <a:cs typeface="Calibri"/>
              </a:rPr>
              <a:t>ώρ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4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η</a:t>
            </a:r>
            <a:r>
              <a:rPr lang="el-GR" sz="2100" spc="-4" dirty="0">
                <a:cs typeface="Calibri"/>
              </a:rPr>
              <a:t> συν</a:t>
            </a:r>
            <a:r>
              <a:rPr lang="el-GR" sz="2100" spc="4" dirty="0">
                <a:cs typeface="Calibri"/>
              </a:rPr>
              <a:t>α</a:t>
            </a:r>
            <a:r>
              <a:rPr lang="el-GR" sz="2100" spc="9" dirty="0">
                <a:cs typeface="Calibri"/>
              </a:rPr>
              <a:t>λ</a:t>
            </a:r>
            <a:r>
              <a:rPr lang="el-GR" sz="2100" spc="-31" dirty="0">
                <a:cs typeface="Calibri"/>
              </a:rPr>
              <a:t>λ</a:t>
            </a:r>
            <a:r>
              <a:rPr lang="el-GR" sz="2100" spc="-9" dirty="0">
                <a:cs typeface="Calibri"/>
              </a:rPr>
              <a:t>α</a:t>
            </a:r>
            <a:r>
              <a:rPr lang="el-GR" sz="2100" spc="-4" dirty="0">
                <a:cs typeface="Calibri"/>
              </a:rPr>
              <a:t>γ</a:t>
            </a:r>
            <a:r>
              <a:rPr lang="el-GR" sz="2100" dirty="0">
                <a:cs typeface="Calibri"/>
              </a:rPr>
              <a:t>ή</a:t>
            </a:r>
            <a:r>
              <a:rPr lang="el-GR" sz="2100" spc="9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–</a:t>
            </a:r>
            <a:r>
              <a:rPr lang="el-GR" sz="2100" spc="-4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α</a:t>
            </a:r>
            <a:r>
              <a:rPr lang="el-GR" sz="2100" spc="13" dirty="0">
                <a:cs typeface="Calibri"/>
              </a:rPr>
              <a:t>ν</a:t>
            </a:r>
            <a:r>
              <a:rPr lang="el-GR" sz="2100" dirty="0">
                <a:cs typeface="Calibri"/>
              </a:rPr>
              <a:t>ταλ</a:t>
            </a:r>
            <a:r>
              <a:rPr lang="el-GR" sz="2100" spc="-31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αγή</a:t>
            </a:r>
          </a:p>
          <a:p>
            <a:pPr marL="1012971" marR="94618" lvl="2" indent="-200368">
              <a:spcBef>
                <a:spcPts val="504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z="2100" dirty="0">
                <a:cs typeface="Calibri"/>
              </a:rPr>
              <a:t>Η</a:t>
            </a:r>
            <a:r>
              <a:rPr lang="el-GR" sz="2100" spc="-4" dirty="0">
                <a:cs typeface="Calibri"/>
              </a:rPr>
              <a:t> επ</a:t>
            </a:r>
            <a:r>
              <a:rPr lang="el-GR" sz="2100" spc="-18" dirty="0">
                <a:cs typeface="Calibri"/>
              </a:rPr>
              <a:t>ι</a:t>
            </a:r>
            <a:r>
              <a:rPr lang="el-GR" sz="2100" spc="-22" dirty="0">
                <a:cs typeface="Calibri"/>
              </a:rPr>
              <a:t>χ</a:t>
            </a:r>
            <a:r>
              <a:rPr lang="el-GR" sz="2100" spc="-4" dirty="0">
                <a:cs typeface="Calibri"/>
              </a:rPr>
              <a:t>είρησ</a:t>
            </a:r>
            <a:r>
              <a:rPr lang="el-GR" sz="2100" dirty="0">
                <a:cs typeface="Calibri"/>
              </a:rPr>
              <a:t>η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έ</a:t>
            </a:r>
            <a:r>
              <a:rPr lang="el-GR" sz="2100" spc="-22" dirty="0">
                <a:cs typeface="Calibri"/>
              </a:rPr>
              <a:t>χ</a:t>
            </a:r>
            <a:r>
              <a:rPr lang="el-GR" sz="2100" spc="-4" dirty="0">
                <a:cs typeface="Calibri"/>
              </a:rPr>
              <a:t>ε</a:t>
            </a:r>
            <a:r>
              <a:rPr lang="el-GR" sz="2100" dirty="0">
                <a:cs typeface="Calibri"/>
              </a:rPr>
              <a:t>ι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φ</a:t>
            </a:r>
            <a:r>
              <a:rPr lang="el-GR" sz="2100" spc="-4" dirty="0">
                <a:cs typeface="Calibri"/>
              </a:rPr>
              <a:t>έρε</a:t>
            </a:r>
            <a:r>
              <a:rPr lang="el-GR" sz="2100" dirty="0">
                <a:cs typeface="Calibri"/>
              </a:rPr>
              <a:t>ι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ει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4" dirty="0">
                <a:cs typeface="Calibri"/>
              </a:rPr>
              <a:t> πέρα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ότ</a:t>
            </a:r>
            <a:r>
              <a:rPr lang="el-GR" sz="2100" dirty="0">
                <a:cs typeface="Calibri"/>
              </a:rPr>
              <a:t>ι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έπρεπ</a:t>
            </a:r>
            <a:r>
              <a:rPr lang="el-GR" sz="2100" dirty="0">
                <a:cs typeface="Calibri"/>
              </a:rPr>
              <a:t>ε</a:t>
            </a:r>
            <a:r>
              <a:rPr lang="el-GR" sz="2100" spc="-22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να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spc="-4" dirty="0">
                <a:cs typeface="Calibri"/>
              </a:rPr>
              <a:t>άνει γι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ν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δι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spc="-4" dirty="0">
                <a:cs typeface="Calibri"/>
              </a:rPr>
              <a:t>αιούτα</a:t>
            </a:r>
            <a:r>
              <a:rPr lang="el-GR" sz="2100" dirty="0">
                <a:cs typeface="Calibri"/>
              </a:rPr>
              <a:t>ι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οφέλ</a:t>
            </a:r>
            <a:r>
              <a:rPr lang="el-GR" sz="2100" dirty="0">
                <a:cs typeface="Calibri"/>
              </a:rPr>
              <a:t>η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τω</a:t>
            </a:r>
            <a:r>
              <a:rPr lang="el-GR" sz="2100" dirty="0">
                <a:cs typeface="Calibri"/>
              </a:rPr>
              <a:t>ν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35" dirty="0">
                <a:cs typeface="Calibri"/>
              </a:rPr>
              <a:t>ε</a:t>
            </a:r>
            <a:r>
              <a:rPr lang="el-GR" sz="2100" spc="-4" dirty="0">
                <a:cs typeface="Calibri"/>
              </a:rPr>
              <a:t>σόδων</a:t>
            </a:r>
            <a:endParaRPr lang="el-GR" sz="2100" dirty="0">
              <a:cs typeface="Calibri"/>
            </a:endParaRPr>
          </a:p>
          <a:p>
            <a:pPr marL="311683" indent="-300552">
              <a:spcBef>
                <a:spcPts val="627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800" spc="-4" dirty="0">
                <a:cs typeface="Calibri"/>
              </a:rPr>
              <a:t>Η </a:t>
            </a:r>
            <a:r>
              <a:rPr lang="el-GR" sz="2800" spc="-9" dirty="0">
                <a:cs typeface="Calibri"/>
              </a:rPr>
              <a:t>α</a:t>
            </a:r>
            <a:r>
              <a:rPr lang="el-GR" sz="2800" spc="-22" dirty="0">
                <a:cs typeface="Calibri"/>
              </a:rPr>
              <a:t>ρ</a:t>
            </a:r>
            <a:r>
              <a:rPr lang="el-GR" sz="2800" spc="-9" dirty="0">
                <a:cs typeface="Calibri"/>
              </a:rPr>
              <a:t>χ</a:t>
            </a:r>
            <a:r>
              <a:rPr lang="el-GR" sz="2800" spc="-4" dirty="0">
                <a:cs typeface="Calibri"/>
              </a:rPr>
              <a:t>ή</a:t>
            </a:r>
            <a:r>
              <a:rPr lang="el-GR" sz="2800" spc="13" dirty="0">
                <a:cs typeface="Calibri"/>
              </a:rPr>
              <a:t> </a:t>
            </a:r>
            <a:r>
              <a:rPr lang="el-GR" sz="2800" spc="-31" dirty="0">
                <a:cs typeface="Calibri"/>
              </a:rPr>
              <a:t>τ</a:t>
            </a:r>
            <a:r>
              <a:rPr lang="el-GR" sz="2800" spc="-9" dirty="0">
                <a:cs typeface="Calibri"/>
              </a:rPr>
              <a:t>ο</a:t>
            </a:r>
            <a:r>
              <a:rPr lang="el-GR" sz="2800" spc="-4" dirty="0">
                <a:cs typeface="Calibri"/>
              </a:rPr>
              <a:t>υ</a:t>
            </a:r>
            <a:r>
              <a:rPr lang="el-GR" sz="2800" spc="9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δο</a:t>
            </a:r>
            <a:r>
              <a:rPr lang="el-GR" sz="2800" spc="-83" dirty="0">
                <a:cs typeface="Calibri"/>
              </a:rPr>
              <a:t>υ</a:t>
            </a:r>
            <a:r>
              <a:rPr lang="el-GR" sz="2800" spc="-4" dirty="0">
                <a:cs typeface="Calibri"/>
              </a:rPr>
              <a:t>λευμένου</a:t>
            </a:r>
            <a:r>
              <a:rPr lang="el-GR" sz="2800" spc="18" dirty="0">
                <a:cs typeface="Calibri"/>
              </a:rPr>
              <a:t> </a:t>
            </a:r>
            <a:r>
              <a:rPr lang="el-GR" sz="2800" spc="-18" dirty="0">
                <a:cs typeface="Calibri"/>
              </a:rPr>
              <a:t>τω</a:t>
            </a:r>
            <a:r>
              <a:rPr lang="el-GR" sz="2800" spc="-4" dirty="0">
                <a:cs typeface="Calibri"/>
              </a:rPr>
              <a:t>ν</a:t>
            </a:r>
            <a:r>
              <a:rPr lang="el-GR" sz="2800" dirty="0">
                <a:cs typeface="Calibri"/>
              </a:rPr>
              <a:t> </a:t>
            </a:r>
            <a:r>
              <a:rPr lang="el-GR" sz="2800" spc="-9" dirty="0">
                <a:cs typeface="Calibri"/>
              </a:rPr>
              <a:t>ε</a:t>
            </a:r>
            <a:r>
              <a:rPr lang="el-GR" sz="2800" spc="-35" dirty="0">
                <a:cs typeface="Calibri"/>
              </a:rPr>
              <a:t>ξ</a:t>
            </a:r>
            <a:r>
              <a:rPr lang="el-GR" sz="2800" spc="-9" dirty="0">
                <a:cs typeface="Calibri"/>
              </a:rPr>
              <a:t>όδων</a:t>
            </a:r>
            <a:endParaRPr lang="el-GR" sz="2800" dirty="0">
              <a:cs typeface="Calibri"/>
            </a:endParaRPr>
          </a:p>
          <a:p>
            <a:pPr marL="662327" marR="721324" lvl="1" indent="-250460">
              <a:spcBef>
                <a:spcPts val="614"/>
              </a:spcBef>
              <a:buClr>
                <a:schemeClr val="tx1"/>
              </a:buClr>
              <a:buFont typeface="Arial"/>
              <a:buChar char="–"/>
              <a:tabLst>
                <a:tab pos="662884" algn="l"/>
              </a:tabLst>
            </a:pPr>
            <a:r>
              <a:rPr lang="el-GR" sz="2500" dirty="0">
                <a:cs typeface="Calibri"/>
              </a:rPr>
              <a:t>Τα έ</a:t>
            </a:r>
            <a:r>
              <a:rPr lang="el-GR" sz="2500" spc="-26" dirty="0">
                <a:cs typeface="Calibri"/>
              </a:rPr>
              <a:t>ξ</a:t>
            </a:r>
            <a:r>
              <a:rPr lang="el-GR" sz="2500" spc="-4" dirty="0">
                <a:cs typeface="Calibri"/>
              </a:rPr>
              <a:t>ο</a:t>
            </a:r>
            <a:r>
              <a:rPr lang="el-GR" sz="2500" dirty="0">
                <a:cs typeface="Calibri"/>
              </a:rPr>
              <a:t>δα επιβαρύνουν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τη χρήση</a:t>
            </a:r>
            <a:r>
              <a:rPr lang="el-GR" sz="2500" spc="-22" dirty="0">
                <a:cs typeface="Calibri"/>
              </a:rPr>
              <a:t> </a:t>
            </a:r>
            <a:r>
              <a:rPr lang="el-GR" sz="2500" spc="22" dirty="0">
                <a:cs typeface="Calibri"/>
              </a:rPr>
              <a:t>σ</a:t>
            </a:r>
            <a:r>
              <a:rPr lang="el-GR" sz="2500" dirty="0">
                <a:cs typeface="Calibri"/>
              </a:rPr>
              <a:t>τ</a:t>
            </a:r>
            <a:r>
              <a:rPr lang="el-GR" sz="2500" spc="-53" dirty="0">
                <a:cs typeface="Calibri"/>
              </a:rPr>
              <a:t>η</a:t>
            </a:r>
            <a:r>
              <a:rPr lang="el-GR" sz="2500" dirty="0">
                <a:cs typeface="Calibri"/>
              </a:rPr>
              <a:t>ν οποία </a:t>
            </a:r>
            <a:r>
              <a:rPr lang="el-GR" sz="2500" spc="-4" dirty="0">
                <a:cs typeface="Calibri"/>
              </a:rPr>
              <a:t>συμ</a:t>
            </a:r>
            <a:r>
              <a:rPr lang="el-GR" sz="2500" dirty="0">
                <a:cs typeface="Calibri"/>
              </a:rPr>
              <a:t>βά</a:t>
            </a:r>
            <a:r>
              <a:rPr lang="el-GR" sz="2500" spc="13" dirty="0">
                <a:cs typeface="Calibri"/>
              </a:rPr>
              <a:t>λ</a:t>
            </a:r>
            <a:r>
              <a:rPr lang="el-GR" sz="2500" spc="-26" dirty="0">
                <a:cs typeface="Calibri"/>
              </a:rPr>
              <a:t>λ</a:t>
            </a:r>
            <a:r>
              <a:rPr lang="el-GR" sz="2500" spc="-4" dirty="0">
                <a:cs typeface="Calibri"/>
              </a:rPr>
              <a:t>ου</a:t>
            </a:r>
            <a:r>
              <a:rPr lang="el-GR" sz="2500" dirty="0">
                <a:cs typeface="Calibri"/>
              </a:rPr>
              <a:t>ν</a:t>
            </a:r>
            <a:r>
              <a:rPr lang="el-GR" sz="2500" spc="-4" dirty="0">
                <a:cs typeface="Calibri"/>
              </a:rPr>
              <a:t> </a:t>
            </a:r>
            <a:r>
              <a:rPr lang="el-GR" sz="2500" spc="22" dirty="0">
                <a:cs typeface="Calibri"/>
              </a:rPr>
              <a:t>σ</a:t>
            </a:r>
            <a:r>
              <a:rPr lang="el-GR" sz="2500" dirty="0">
                <a:cs typeface="Calibri"/>
              </a:rPr>
              <a:t>τ</a:t>
            </a:r>
            <a:r>
              <a:rPr lang="el-GR" sz="2500" spc="-53" dirty="0">
                <a:cs typeface="Calibri"/>
              </a:rPr>
              <a:t>η</a:t>
            </a:r>
            <a:r>
              <a:rPr lang="el-GR" sz="2500" dirty="0">
                <a:cs typeface="Calibri"/>
              </a:rPr>
              <a:t>ν </a:t>
            </a:r>
            <a:r>
              <a:rPr lang="el-GR" sz="2500" spc="-4" dirty="0">
                <a:cs typeface="Calibri"/>
              </a:rPr>
              <a:t>πραγμα</a:t>
            </a:r>
            <a:r>
              <a:rPr lang="el-GR" sz="2500" spc="-22" dirty="0">
                <a:cs typeface="Calibri"/>
              </a:rPr>
              <a:t>τ</a:t>
            </a:r>
            <a:r>
              <a:rPr lang="el-GR" sz="2500" spc="-4" dirty="0">
                <a:cs typeface="Calibri"/>
              </a:rPr>
              <a:t>οπο</a:t>
            </a:r>
            <a:r>
              <a:rPr lang="el-GR" sz="2500" dirty="0">
                <a:cs typeface="Calibri"/>
              </a:rPr>
              <a:t>ίηση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spc="-31" dirty="0" smtClean="0">
                <a:cs typeface="Calibri"/>
              </a:rPr>
              <a:t>ε</a:t>
            </a:r>
            <a:r>
              <a:rPr lang="el-GR" sz="2500" spc="-4" dirty="0" smtClean="0">
                <a:cs typeface="Calibri"/>
              </a:rPr>
              <a:t>σόδ</a:t>
            </a:r>
            <a:r>
              <a:rPr lang="el-GR" sz="2500" spc="-13" dirty="0" smtClean="0">
                <a:cs typeface="Calibri"/>
              </a:rPr>
              <a:t>ων</a:t>
            </a:r>
            <a:endParaRPr lang="el-GR" sz="2500" dirty="0"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45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spc="-4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ι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ε</a:t>
            </a:r>
            <a:r>
              <a:rPr spc="-48" dirty="0">
                <a:latin typeface="Calibri"/>
                <a:cs typeface="Calibri"/>
              </a:rPr>
              <a:t>ί</a:t>
            </a:r>
            <a:r>
              <a:rPr dirty="0">
                <a:latin typeface="Calibri"/>
                <a:cs typeface="Calibri"/>
              </a:rPr>
              <a:t>ναι</a:t>
            </a:r>
            <a:r>
              <a:rPr spc="-1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έ</a:t>
            </a:r>
            <a:r>
              <a:rPr spc="-35" dirty="0">
                <a:latin typeface="Calibri"/>
                <a:cs typeface="Calibri"/>
              </a:rPr>
              <a:t>ξ</a:t>
            </a:r>
            <a:r>
              <a:rPr dirty="0">
                <a:latin typeface="Calibri"/>
                <a:cs typeface="Calibri"/>
              </a:rPr>
              <a:t>οδ</a:t>
            </a:r>
            <a:r>
              <a:rPr spc="-4" dirty="0">
                <a:latin typeface="Calibri"/>
                <a:cs typeface="Calibri"/>
              </a:rPr>
              <a:t>ο</a:t>
            </a:r>
            <a:r>
              <a:rPr spc="-4" dirty="0"/>
              <a:t>;</a:t>
            </a:r>
          </a:p>
        </p:txBody>
      </p:sp>
      <p:sp>
        <p:nvSpPr>
          <p:cNvPr id="15" name="Θέση περιεχομένου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Έξοδο θεωρείται κάθε μείωση των IK που προέρχεται από τη διάθεση, την ανάλωση ή τη χρησιμοποίηση στοιχείων του ενεργητικού ή τη χρησιμοποίηση υπηρεσιών τρίτων για την κάλυψη λειτουργικών αναγκών της επιχείρησης</a:t>
            </a:r>
          </a:p>
          <a:p>
            <a:r>
              <a:rPr lang="el-GR" dirty="0"/>
              <a:t>Μείωση των ΙΚ που γίνεται λόγω απολήψεων των φορέων της επιχείρησης δεν είναι </a:t>
            </a:r>
            <a:r>
              <a:rPr lang="el-GR" dirty="0" smtClean="0"/>
              <a:t>έξοδο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53419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α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ί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31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</a:t>
            </a:r>
            <a:r>
              <a:rPr spc="-35" dirty="0">
                <a:latin typeface="Calibri"/>
                <a:cs typeface="Calibri"/>
              </a:rPr>
              <a:t>ξ</a:t>
            </a:r>
            <a:r>
              <a:rPr spc="-4" dirty="0">
                <a:latin typeface="Calibri"/>
                <a:cs typeface="Calibri"/>
              </a:rPr>
              <a:t>όδων</a:t>
            </a:r>
          </a:p>
        </p:txBody>
      </p:sp>
      <p:sp>
        <p:nvSpPr>
          <p:cNvPr id="12" name="Θέση περιεχομένου 1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Κόστος πωληθέντων προϊόντων (Μονάδες πώλησης x κόστος παραγωγής μονάδας)</a:t>
            </a:r>
          </a:p>
          <a:p>
            <a:r>
              <a:rPr lang="el-GR" dirty="0"/>
              <a:t>Κόστος πωληθέντων εμπορευμάτων (Μονάδες πώλησης x κόστος αγοράς μονάδας)</a:t>
            </a:r>
          </a:p>
          <a:p>
            <a:r>
              <a:rPr lang="el-GR" dirty="0"/>
              <a:t>Αμοιβές προσωπικού</a:t>
            </a:r>
          </a:p>
          <a:p>
            <a:r>
              <a:rPr lang="el-GR" dirty="0"/>
              <a:t>Αμοιβές τρίτων (δικηγόροι, ορκωτοί ελεγκτές)</a:t>
            </a:r>
          </a:p>
          <a:p>
            <a:r>
              <a:rPr lang="el-GR" dirty="0"/>
              <a:t>Έξοδα ΔΕΚΟ</a:t>
            </a:r>
          </a:p>
          <a:p>
            <a:r>
              <a:rPr lang="el-GR" dirty="0"/>
              <a:t>Τόκοι και λοιπά χρηματοοικονομικά έξοδα</a:t>
            </a:r>
          </a:p>
          <a:p>
            <a:r>
              <a:rPr lang="el-GR" dirty="0"/>
              <a:t>Αποσβέσεις</a:t>
            </a:r>
          </a:p>
          <a:p>
            <a:r>
              <a:rPr lang="el-GR" dirty="0"/>
              <a:t>Η δημιουργία των εξόδων είναι ανεξάρτητη από την καταβολή του σχετικού </a:t>
            </a:r>
            <a:r>
              <a:rPr lang="el-GR" dirty="0" smtClean="0"/>
              <a:t>τιμήματος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842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Τίτλος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cs typeface="Calibri"/>
              </a:rPr>
              <a:t>Τι</a:t>
            </a:r>
            <a:r>
              <a:rPr lang="el-GR" spc="-9" dirty="0">
                <a:cs typeface="Calibri"/>
              </a:rPr>
              <a:t> </a:t>
            </a:r>
            <a:r>
              <a:rPr lang="el-GR" dirty="0">
                <a:cs typeface="Calibri"/>
              </a:rPr>
              <a:t>ε</a:t>
            </a:r>
            <a:r>
              <a:rPr lang="el-GR" spc="-48" dirty="0">
                <a:cs typeface="Calibri"/>
              </a:rPr>
              <a:t>ί</a:t>
            </a:r>
            <a:r>
              <a:rPr lang="el-GR" dirty="0">
                <a:cs typeface="Calibri"/>
              </a:rPr>
              <a:t>ναι</a:t>
            </a:r>
            <a:r>
              <a:rPr lang="el-GR" spc="-13" dirty="0">
                <a:cs typeface="Calibri"/>
              </a:rPr>
              <a:t> </a:t>
            </a:r>
            <a:r>
              <a:rPr lang="el-GR" spc="-35" dirty="0" smtClean="0">
                <a:cs typeface="Calibri"/>
              </a:rPr>
              <a:t>έ</a:t>
            </a:r>
            <a:r>
              <a:rPr lang="el-GR" dirty="0" smtClean="0">
                <a:cs typeface="Calibri"/>
              </a:rPr>
              <a:t>σοδο</a:t>
            </a:r>
            <a:endParaRPr lang="el-GR" dirty="0"/>
          </a:p>
        </p:txBody>
      </p:sp>
      <p:sp>
        <p:nvSpPr>
          <p:cNvPr id="16" name="Θέση περιεχομένου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332" marR="4453" indent="-457200">
              <a:lnSpc>
                <a:spcPts val="3410"/>
              </a:lnSpc>
              <a:buClr>
                <a:schemeClr val="tx1"/>
              </a:buClr>
              <a:tabLst>
                <a:tab pos="311683" algn="l"/>
              </a:tabLst>
            </a:pPr>
            <a:r>
              <a:rPr lang="el-GR" spc="-4" dirty="0" smtClean="0">
                <a:cs typeface="Calibri"/>
              </a:rPr>
              <a:t>Ω</a:t>
            </a:r>
            <a:r>
              <a:rPr lang="el-GR" dirty="0" smtClean="0">
                <a:cs typeface="Calibri"/>
              </a:rPr>
              <a:t>ς</a:t>
            </a:r>
            <a:r>
              <a:rPr lang="el-GR" spc="-13" dirty="0" smtClean="0">
                <a:cs typeface="Calibri"/>
              </a:rPr>
              <a:t> </a:t>
            </a:r>
            <a:r>
              <a:rPr lang="el-GR" b="1" spc="-39" dirty="0">
                <a:cs typeface="Calibri"/>
              </a:rPr>
              <a:t>έ</a:t>
            </a:r>
            <a:r>
              <a:rPr lang="el-GR" b="1" dirty="0">
                <a:cs typeface="Calibri"/>
              </a:rPr>
              <a:t>σοδο</a:t>
            </a:r>
            <a:r>
              <a:rPr lang="el-GR" b="1" spc="-9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θεωρ</a:t>
            </a:r>
            <a:r>
              <a:rPr lang="el-GR" spc="-9" dirty="0">
                <a:cs typeface="Calibri"/>
              </a:rPr>
              <a:t>ε</a:t>
            </a:r>
            <a:r>
              <a:rPr lang="el-GR" spc="-48" dirty="0">
                <a:cs typeface="Calibri"/>
              </a:rPr>
              <a:t>ί</a:t>
            </a:r>
            <a:r>
              <a:rPr lang="el-GR" spc="-13" dirty="0">
                <a:cs typeface="Calibri"/>
              </a:rPr>
              <a:t>τα</a:t>
            </a:r>
            <a:r>
              <a:rPr lang="el-GR" dirty="0">
                <a:cs typeface="Calibri"/>
              </a:rPr>
              <a:t>ι</a:t>
            </a:r>
            <a:r>
              <a:rPr lang="el-GR" spc="9" dirty="0">
                <a:cs typeface="Calibri"/>
              </a:rPr>
              <a:t> </a:t>
            </a:r>
            <a:r>
              <a:rPr lang="el-GR" spc="-100" dirty="0">
                <a:cs typeface="Calibri"/>
              </a:rPr>
              <a:t>κ</a:t>
            </a:r>
            <a:r>
              <a:rPr lang="el-GR" spc="-4" dirty="0">
                <a:cs typeface="Calibri"/>
              </a:rPr>
              <a:t>ά</a:t>
            </a:r>
            <a:r>
              <a:rPr lang="el-GR" spc="-9" dirty="0">
                <a:cs typeface="Calibri"/>
              </a:rPr>
              <a:t>θ</a:t>
            </a:r>
            <a:r>
              <a:rPr lang="el-GR" dirty="0">
                <a:cs typeface="Calibri"/>
              </a:rPr>
              <a:t>ε</a:t>
            </a:r>
            <a:r>
              <a:rPr lang="el-GR" spc="-13" dirty="0">
                <a:cs typeface="Calibri"/>
              </a:rPr>
              <a:t> </a:t>
            </a:r>
            <a:r>
              <a:rPr lang="el-GR" dirty="0">
                <a:cs typeface="Calibri"/>
              </a:rPr>
              <a:t>α</a:t>
            </a:r>
            <a:r>
              <a:rPr lang="el-GR" spc="-4" dirty="0">
                <a:cs typeface="Calibri"/>
              </a:rPr>
              <a:t>ύξησ</a:t>
            </a:r>
            <a:r>
              <a:rPr lang="el-GR" dirty="0">
                <a:cs typeface="Calibri"/>
              </a:rPr>
              <a:t>η</a:t>
            </a:r>
            <a:r>
              <a:rPr lang="el-GR" spc="-4" dirty="0">
                <a:cs typeface="Calibri"/>
              </a:rPr>
              <a:t> τω</a:t>
            </a:r>
            <a:r>
              <a:rPr lang="el-GR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 ΙΚ πο</a:t>
            </a:r>
            <a:r>
              <a:rPr lang="el-GR" dirty="0">
                <a:cs typeface="Calibri"/>
              </a:rPr>
              <a:t>υ</a:t>
            </a:r>
            <a:r>
              <a:rPr lang="el-GR" spc="-4" dirty="0">
                <a:cs typeface="Calibri"/>
              </a:rPr>
              <a:t> </a:t>
            </a:r>
            <a:r>
              <a:rPr lang="el-GR" dirty="0">
                <a:cs typeface="Calibri"/>
              </a:rPr>
              <a:t>π</a:t>
            </a:r>
            <a:r>
              <a:rPr lang="el-GR" spc="-4" dirty="0">
                <a:cs typeface="Calibri"/>
              </a:rPr>
              <a:t>ροέ</a:t>
            </a:r>
            <a:r>
              <a:rPr lang="el-GR" spc="-18" dirty="0">
                <a:cs typeface="Calibri"/>
              </a:rPr>
              <a:t>ρ</a:t>
            </a:r>
            <a:r>
              <a:rPr lang="el-GR" spc="-31" dirty="0">
                <a:cs typeface="Calibri"/>
              </a:rPr>
              <a:t>χ</a:t>
            </a:r>
            <a:r>
              <a:rPr lang="el-GR" dirty="0">
                <a:cs typeface="Calibri"/>
              </a:rPr>
              <a:t>ε</a:t>
            </a:r>
            <a:r>
              <a:rPr lang="el-GR" spc="-18" dirty="0">
                <a:cs typeface="Calibri"/>
              </a:rPr>
              <a:t>τ</a:t>
            </a:r>
            <a:r>
              <a:rPr lang="el-GR" dirty="0">
                <a:cs typeface="Calibri"/>
              </a:rPr>
              <a:t>αι</a:t>
            </a:r>
            <a:r>
              <a:rPr lang="el-GR" spc="4" dirty="0">
                <a:cs typeface="Calibri"/>
              </a:rPr>
              <a:t> </a:t>
            </a:r>
            <a:r>
              <a:rPr lang="el-GR" dirty="0">
                <a:cs typeface="Calibri"/>
              </a:rPr>
              <a:t>από </a:t>
            </a:r>
            <a:r>
              <a:rPr lang="el-GR" b="1" spc="-35" dirty="0">
                <a:cs typeface="Calibri"/>
              </a:rPr>
              <a:t>πώ</a:t>
            </a:r>
            <a:r>
              <a:rPr lang="el-GR" b="1" dirty="0">
                <a:cs typeface="Calibri"/>
              </a:rPr>
              <a:t>λ</a:t>
            </a:r>
            <a:r>
              <a:rPr lang="el-GR" b="1" spc="-4" dirty="0">
                <a:cs typeface="Calibri"/>
              </a:rPr>
              <a:t>η</a:t>
            </a:r>
            <a:r>
              <a:rPr lang="el-GR" b="1" dirty="0">
                <a:cs typeface="Calibri"/>
              </a:rPr>
              <a:t>ση</a:t>
            </a:r>
            <a:r>
              <a:rPr lang="el-GR" b="1" spc="13" dirty="0">
                <a:cs typeface="Calibri"/>
              </a:rPr>
              <a:t> </a:t>
            </a:r>
            <a:r>
              <a:rPr lang="el-GR" b="1" spc="-22" dirty="0">
                <a:cs typeface="Calibri"/>
              </a:rPr>
              <a:t>α</a:t>
            </a:r>
            <a:r>
              <a:rPr lang="el-GR" b="1" spc="-4" dirty="0">
                <a:cs typeface="Calibri"/>
              </a:rPr>
              <a:t>γαθώ</a:t>
            </a:r>
            <a:r>
              <a:rPr lang="el-GR" b="1" dirty="0">
                <a:cs typeface="Calibri"/>
              </a:rPr>
              <a:t>ν</a:t>
            </a:r>
            <a:r>
              <a:rPr lang="el-GR" b="1" spc="4" dirty="0">
                <a:cs typeface="Calibri"/>
              </a:rPr>
              <a:t> </a:t>
            </a:r>
            <a:r>
              <a:rPr lang="el-GR" dirty="0">
                <a:cs typeface="Calibri"/>
              </a:rPr>
              <a:t>ή </a:t>
            </a:r>
            <a:r>
              <a:rPr lang="el-GR" b="1" spc="-4" dirty="0">
                <a:cs typeface="Calibri"/>
              </a:rPr>
              <a:t>υπηρ</a:t>
            </a:r>
            <a:r>
              <a:rPr lang="el-GR" b="1" spc="-35" dirty="0">
                <a:cs typeface="Calibri"/>
              </a:rPr>
              <a:t>ε</a:t>
            </a:r>
            <a:r>
              <a:rPr lang="el-GR" b="1" dirty="0">
                <a:cs typeface="Calibri"/>
              </a:rPr>
              <a:t>σ</a:t>
            </a:r>
            <a:r>
              <a:rPr lang="el-GR" b="1" spc="-4" dirty="0">
                <a:cs typeface="Calibri"/>
              </a:rPr>
              <a:t>ιώ</a:t>
            </a:r>
            <a:r>
              <a:rPr lang="el-GR" b="1" dirty="0">
                <a:cs typeface="Calibri"/>
              </a:rPr>
              <a:t>ν</a:t>
            </a:r>
            <a:r>
              <a:rPr lang="el-GR" b="1" spc="-4" dirty="0">
                <a:cs typeface="Calibri"/>
              </a:rPr>
              <a:t> </a:t>
            </a:r>
            <a:r>
              <a:rPr lang="el-GR" dirty="0">
                <a:cs typeface="Calibri"/>
              </a:rPr>
              <a:t>ή</a:t>
            </a:r>
            <a:r>
              <a:rPr lang="el-GR" spc="4" dirty="0">
                <a:cs typeface="Calibri"/>
              </a:rPr>
              <a:t> </a:t>
            </a:r>
            <a:r>
              <a:rPr lang="el-GR" b="1" dirty="0">
                <a:cs typeface="Calibri"/>
              </a:rPr>
              <a:t>επ</a:t>
            </a:r>
            <a:r>
              <a:rPr lang="el-GR" b="1" spc="-48" dirty="0">
                <a:cs typeface="Calibri"/>
              </a:rPr>
              <a:t>ι</a:t>
            </a:r>
            <a:r>
              <a:rPr lang="el-GR" b="1" dirty="0">
                <a:cs typeface="Calibri"/>
              </a:rPr>
              <a:t>τέλ</a:t>
            </a:r>
            <a:r>
              <a:rPr lang="el-GR" b="1" spc="-35" dirty="0">
                <a:cs typeface="Calibri"/>
              </a:rPr>
              <a:t>ε</a:t>
            </a:r>
            <a:r>
              <a:rPr lang="el-GR" b="1" dirty="0">
                <a:cs typeface="Calibri"/>
              </a:rPr>
              <a:t>ση</a:t>
            </a:r>
            <a:r>
              <a:rPr lang="el-GR" b="1" spc="4" dirty="0">
                <a:cs typeface="Calibri"/>
              </a:rPr>
              <a:t> </a:t>
            </a:r>
            <a:r>
              <a:rPr lang="el-GR" b="1" dirty="0">
                <a:cs typeface="Calibri"/>
              </a:rPr>
              <a:t>ά</a:t>
            </a:r>
            <a:r>
              <a:rPr lang="el-GR" b="1" spc="35" dirty="0">
                <a:cs typeface="Calibri"/>
              </a:rPr>
              <a:t>λ</a:t>
            </a:r>
            <a:r>
              <a:rPr lang="el-GR" b="1" spc="-39" dirty="0">
                <a:cs typeface="Calibri"/>
              </a:rPr>
              <a:t>λ</a:t>
            </a:r>
            <a:r>
              <a:rPr lang="el-GR" b="1" spc="-9" dirty="0">
                <a:cs typeface="Calibri"/>
              </a:rPr>
              <a:t>ω</a:t>
            </a:r>
            <a:r>
              <a:rPr lang="el-GR" b="1" dirty="0">
                <a:cs typeface="Calibri"/>
              </a:rPr>
              <a:t>ν επ</a:t>
            </a:r>
            <a:r>
              <a:rPr lang="el-GR" b="1" spc="-22" dirty="0">
                <a:cs typeface="Calibri"/>
              </a:rPr>
              <a:t>ι</a:t>
            </a:r>
            <a:r>
              <a:rPr lang="el-GR" b="1" spc="-31" dirty="0">
                <a:cs typeface="Calibri"/>
              </a:rPr>
              <a:t>χ</a:t>
            </a:r>
            <a:r>
              <a:rPr lang="el-GR" b="1" dirty="0">
                <a:cs typeface="Calibri"/>
              </a:rPr>
              <a:t>ειρη</a:t>
            </a:r>
            <a:r>
              <a:rPr lang="el-GR" b="1" spc="-18" dirty="0">
                <a:cs typeface="Calibri"/>
              </a:rPr>
              <a:t>μ</a:t>
            </a:r>
            <a:r>
              <a:rPr lang="el-GR" b="1" dirty="0">
                <a:cs typeface="Calibri"/>
              </a:rPr>
              <a:t>ατι</a:t>
            </a:r>
            <a:r>
              <a:rPr lang="el-GR" b="1" spc="-70" dirty="0">
                <a:cs typeface="Calibri"/>
              </a:rPr>
              <a:t>κ</a:t>
            </a:r>
            <a:r>
              <a:rPr lang="el-GR" b="1" spc="-9" dirty="0">
                <a:cs typeface="Calibri"/>
              </a:rPr>
              <a:t>ώ</a:t>
            </a:r>
            <a:r>
              <a:rPr lang="el-GR" b="1" dirty="0">
                <a:cs typeface="Calibri"/>
              </a:rPr>
              <a:t>ν</a:t>
            </a:r>
            <a:r>
              <a:rPr lang="el-GR" b="1" spc="-18" dirty="0">
                <a:cs typeface="Calibri"/>
              </a:rPr>
              <a:t> </a:t>
            </a:r>
            <a:r>
              <a:rPr lang="el-GR" b="1" dirty="0">
                <a:cs typeface="Calibri"/>
              </a:rPr>
              <a:t>δρ</a:t>
            </a:r>
            <a:r>
              <a:rPr lang="el-GR" b="1" spc="-22" dirty="0">
                <a:cs typeface="Calibri"/>
              </a:rPr>
              <a:t>α</a:t>
            </a:r>
            <a:r>
              <a:rPr lang="el-GR" b="1" spc="35" dirty="0">
                <a:cs typeface="Calibri"/>
              </a:rPr>
              <a:t>σ</a:t>
            </a:r>
            <a:r>
              <a:rPr lang="el-GR" b="1" dirty="0">
                <a:cs typeface="Calibri"/>
              </a:rPr>
              <a:t>τηριοτ</a:t>
            </a:r>
            <a:r>
              <a:rPr lang="el-GR" b="1" spc="-39" dirty="0">
                <a:cs typeface="Calibri"/>
              </a:rPr>
              <a:t>ή</a:t>
            </a:r>
            <a:r>
              <a:rPr lang="el-GR" b="1" spc="-22" dirty="0">
                <a:cs typeface="Calibri"/>
              </a:rPr>
              <a:t>τ</a:t>
            </a:r>
            <a:r>
              <a:rPr lang="el-GR" b="1" spc="-9" dirty="0">
                <a:cs typeface="Calibri"/>
              </a:rPr>
              <a:t>ω</a:t>
            </a:r>
            <a:r>
              <a:rPr lang="el-GR" b="1" dirty="0">
                <a:cs typeface="Calibri"/>
              </a:rPr>
              <a:t>ν</a:t>
            </a:r>
            <a:r>
              <a:rPr lang="el-GR" b="1" spc="-9" dirty="0">
                <a:cs typeface="Calibri"/>
              </a:rPr>
              <a:t> </a:t>
            </a:r>
            <a:r>
              <a:rPr lang="el-GR" spc="-100" dirty="0">
                <a:cs typeface="Calibri"/>
              </a:rPr>
              <a:t>κ</a:t>
            </a:r>
            <a:r>
              <a:rPr lang="el-GR" spc="-4" dirty="0">
                <a:cs typeface="Calibri"/>
              </a:rPr>
              <a:t>α</a:t>
            </a:r>
            <a:r>
              <a:rPr lang="el-GR" spc="-18" dirty="0">
                <a:cs typeface="Calibri"/>
              </a:rPr>
              <a:t>τ</a:t>
            </a:r>
            <a:r>
              <a:rPr lang="el-GR" dirty="0">
                <a:cs typeface="Calibri"/>
              </a:rPr>
              <a:t>ά</a:t>
            </a:r>
            <a:r>
              <a:rPr lang="el-GR" spc="-9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τ</a:t>
            </a:r>
            <a:r>
              <a:rPr lang="el-GR" dirty="0">
                <a:cs typeface="Calibri"/>
              </a:rPr>
              <a:t>η </a:t>
            </a:r>
            <a:r>
              <a:rPr lang="el-GR" spc="-4" dirty="0">
                <a:cs typeface="Calibri"/>
              </a:rPr>
              <a:t>διάρ</a:t>
            </a:r>
            <a:r>
              <a:rPr lang="el-GR" spc="-48" dirty="0">
                <a:cs typeface="Calibri"/>
              </a:rPr>
              <a:t>κ</a:t>
            </a:r>
            <a:r>
              <a:rPr lang="el-GR" spc="-4" dirty="0">
                <a:cs typeface="Calibri"/>
              </a:rPr>
              <a:t>ει</a:t>
            </a:r>
            <a:r>
              <a:rPr lang="el-GR" dirty="0">
                <a:cs typeface="Calibri"/>
              </a:rPr>
              <a:t>α</a:t>
            </a:r>
            <a:r>
              <a:rPr lang="el-GR" spc="-4" dirty="0">
                <a:cs typeface="Calibri"/>
              </a:rPr>
              <a:t> μια</a:t>
            </a:r>
            <a:r>
              <a:rPr lang="el-GR" dirty="0">
                <a:cs typeface="Calibri"/>
              </a:rPr>
              <a:t>ς</a:t>
            </a:r>
            <a:r>
              <a:rPr lang="el-GR" spc="-4" dirty="0">
                <a:cs typeface="Calibri"/>
              </a:rPr>
              <a:t> χρονική</a:t>
            </a:r>
            <a:r>
              <a:rPr lang="el-GR" dirty="0">
                <a:cs typeface="Calibri"/>
              </a:rPr>
              <a:t>ς</a:t>
            </a:r>
            <a:r>
              <a:rPr lang="el-GR" spc="-4" dirty="0">
                <a:cs typeface="Calibri"/>
              </a:rPr>
              <a:t> περιόδου</a:t>
            </a:r>
            <a:endParaRPr lang="el-GR" dirty="0">
              <a:cs typeface="Calibri"/>
            </a:endParaRPr>
          </a:p>
          <a:p>
            <a:pPr marL="468331" marR="727446" indent="-457200">
              <a:lnSpc>
                <a:spcPts val="3410"/>
              </a:lnSpc>
              <a:spcBef>
                <a:spcPts val="754"/>
              </a:spcBef>
              <a:buClr>
                <a:schemeClr val="tx1"/>
              </a:buClr>
              <a:tabLst>
                <a:tab pos="311683" algn="l"/>
              </a:tabLst>
            </a:pPr>
            <a:r>
              <a:rPr lang="el-GR" spc="-4" dirty="0">
                <a:cs typeface="Calibri"/>
              </a:rPr>
              <a:t>Αυξήσει</a:t>
            </a:r>
            <a:r>
              <a:rPr lang="el-GR" dirty="0">
                <a:cs typeface="Calibri"/>
              </a:rPr>
              <a:t>ς</a:t>
            </a:r>
            <a:r>
              <a:rPr lang="el-GR" spc="-4" dirty="0">
                <a:cs typeface="Calibri"/>
              </a:rPr>
              <a:t> </a:t>
            </a:r>
            <a:r>
              <a:rPr lang="el-GR" spc="31" dirty="0">
                <a:cs typeface="Calibri"/>
              </a:rPr>
              <a:t>σ</a:t>
            </a:r>
            <a:r>
              <a:rPr lang="el-GR" spc="-18" dirty="0">
                <a:cs typeface="Calibri"/>
              </a:rPr>
              <a:t>τ</a:t>
            </a:r>
            <a:r>
              <a:rPr lang="el-GR" dirty="0">
                <a:cs typeface="Calibri"/>
              </a:rPr>
              <a:t>α</a:t>
            </a:r>
            <a:r>
              <a:rPr lang="el-GR" spc="-4" dirty="0">
                <a:cs typeface="Calibri"/>
              </a:rPr>
              <a:t> Ι</a:t>
            </a:r>
            <a:r>
              <a:rPr lang="el-GR" dirty="0">
                <a:cs typeface="Calibri"/>
              </a:rPr>
              <a:t>Κ</a:t>
            </a:r>
            <a:r>
              <a:rPr lang="el-GR" spc="-4" dirty="0">
                <a:cs typeface="Calibri"/>
              </a:rPr>
              <a:t> πο</a:t>
            </a:r>
            <a:r>
              <a:rPr lang="el-GR" dirty="0">
                <a:cs typeface="Calibri"/>
              </a:rPr>
              <a:t>υ</a:t>
            </a:r>
            <a:r>
              <a:rPr lang="el-GR" spc="-4" dirty="0">
                <a:cs typeface="Calibri"/>
              </a:rPr>
              <a:t> προέ</a:t>
            </a:r>
            <a:r>
              <a:rPr lang="el-GR" spc="-18" dirty="0">
                <a:cs typeface="Calibri"/>
              </a:rPr>
              <a:t>ρ</a:t>
            </a:r>
            <a:r>
              <a:rPr lang="el-GR" spc="-39" dirty="0">
                <a:cs typeface="Calibri"/>
              </a:rPr>
              <a:t>χ</a:t>
            </a:r>
            <a:r>
              <a:rPr lang="el-GR" spc="-4" dirty="0">
                <a:cs typeface="Calibri"/>
              </a:rPr>
              <a:t>ο</a:t>
            </a:r>
            <a:r>
              <a:rPr lang="el-GR" spc="18" dirty="0">
                <a:cs typeface="Calibri"/>
              </a:rPr>
              <a:t>ν</a:t>
            </a:r>
            <a:r>
              <a:rPr lang="el-GR" spc="-18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α</a:t>
            </a:r>
            <a:r>
              <a:rPr lang="el-GR" dirty="0">
                <a:cs typeface="Calibri"/>
              </a:rPr>
              <a:t>ι</a:t>
            </a:r>
            <a:r>
              <a:rPr lang="el-GR" spc="-4" dirty="0">
                <a:cs typeface="Calibri"/>
              </a:rPr>
              <a:t> </a:t>
            </a:r>
            <a:r>
              <a:rPr lang="el-GR" spc="-4" dirty="0" smtClean="0">
                <a:cs typeface="Calibri"/>
              </a:rPr>
              <a:t>από</a:t>
            </a:r>
            <a:r>
              <a:rPr lang="en-US" spc="-4" dirty="0" smtClean="0">
                <a:cs typeface="Calibri"/>
              </a:rPr>
              <a:t> </a:t>
            </a:r>
            <a:r>
              <a:rPr lang="el-GR" dirty="0" smtClean="0">
                <a:cs typeface="Calibri"/>
              </a:rPr>
              <a:t>ει</a:t>
            </a:r>
            <a:r>
              <a:rPr lang="el-GR" spc="-4" dirty="0" smtClean="0">
                <a:cs typeface="Calibri"/>
              </a:rPr>
              <a:t>σ</a:t>
            </a:r>
            <a:r>
              <a:rPr lang="el-GR" dirty="0" smtClean="0">
                <a:cs typeface="Calibri"/>
              </a:rPr>
              <a:t>φ</a:t>
            </a:r>
            <a:r>
              <a:rPr lang="el-GR" spc="-4" dirty="0" smtClean="0">
                <a:cs typeface="Calibri"/>
              </a:rPr>
              <a:t>ο</a:t>
            </a:r>
            <a:r>
              <a:rPr lang="el-GR" spc="-9" dirty="0" smtClean="0">
                <a:cs typeface="Calibri"/>
              </a:rPr>
              <a:t>ρ</a:t>
            </a:r>
            <a:r>
              <a:rPr lang="el-GR" spc="-4" dirty="0" smtClean="0">
                <a:cs typeface="Calibri"/>
              </a:rPr>
              <a:t>έ</a:t>
            </a:r>
            <a:r>
              <a:rPr lang="el-GR" dirty="0" smtClean="0">
                <a:cs typeface="Calibri"/>
              </a:rPr>
              <a:t>ς</a:t>
            </a:r>
            <a:r>
              <a:rPr lang="el-GR" spc="-9" dirty="0" smtClean="0">
                <a:cs typeface="Calibri"/>
              </a:rPr>
              <a:t> </a:t>
            </a:r>
            <a:r>
              <a:rPr lang="el-GR" spc="-9" dirty="0">
                <a:cs typeface="Calibri"/>
              </a:rPr>
              <a:t>τω</a:t>
            </a:r>
            <a:r>
              <a:rPr lang="el-GR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 </a:t>
            </a:r>
            <a:r>
              <a:rPr lang="el-GR" dirty="0">
                <a:cs typeface="Calibri"/>
              </a:rPr>
              <a:t>φ</a:t>
            </a:r>
            <a:r>
              <a:rPr lang="el-GR" spc="-4" dirty="0">
                <a:cs typeface="Calibri"/>
              </a:rPr>
              <a:t>ο</a:t>
            </a:r>
            <a:r>
              <a:rPr lang="el-GR" spc="-9" dirty="0">
                <a:cs typeface="Calibri"/>
              </a:rPr>
              <a:t>ρ</a:t>
            </a:r>
            <a:r>
              <a:rPr lang="el-GR" spc="-4" dirty="0">
                <a:cs typeface="Calibri"/>
              </a:rPr>
              <a:t>έω</a:t>
            </a:r>
            <a:r>
              <a:rPr lang="el-GR" dirty="0">
                <a:cs typeface="Calibri"/>
              </a:rPr>
              <a:t>ν</a:t>
            </a:r>
            <a:r>
              <a:rPr lang="el-GR" spc="4" dirty="0">
                <a:cs typeface="Calibri"/>
              </a:rPr>
              <a:t> </a:t>
            </a:r>
            <a:r>
              <a:rPr lang="el-GR" dirty="0">
                <a:cs typeface="Calibri"/>
              </a:rPr>
              <a:t>δ</a:t>
            </a:r>
            <a:r>
              <a:rPr lang="el-GR" spc="-4" dirty="0">
                <a:cs typeface="Calibri"/>
              </a:rPr>
              <a:t>ε</a:t>
            </a:r>
            <a:r>
              <a:rPr lang="el-GR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 ε</a:t>
            </a:r>
            <a:r>
              <a:rPr lang="el-GR" spc="-48" dirty="0">
                <a:cs typeface="Calibri"/>
              </a:rPr>
              <a:t>ί</a:t>
            </a:r>
            <a:r>
              <a:rPr lang="el-GR" spc="-4" dirty="0">
                <a:cs typeface="Calibri"/>
              </a:rPr>
              <a:t>να</a:t>
            </a:r>
            <a:r>
              <a:rPr lang="el-GR" dirty="0">
                <a:cs typeface="Calibri"/>
              </a:rPr>
              <a:t>ι</a:t>
            </a:r>
            <a:r>
              <a:rPr lang="el-GR" spc="-4" dirty="0">
                <a:cs typeface="Calibri"/>
              </a:rPr>
              <a:t> </a:t>
            </a:r>
            <a:r>
              <a:rPr lang="el-GR" spc="-44" dirty="0">
                <a:cs typeface="Calibri"/>
              </a:rPr>
              <a:t>έ</a:t>
            </a:r>
            <a:r>
              <a:rPr lang="el-GR" dirty="0">
                <a:cs typeface="Calibri"/>
              </a:rPr>
              <a:t>σ</a:t>
            </a:r>
            <a:r>
              <a:rPr lang="el-GR" spc="-4" dirty="0">
                <a:cs typeface="Calibri"/>
              </a:rPr>
              <a:t>οδα</a:t>
            </a:r>
            <a:endParaRPr lang="el-GR" dirty="0">
              <a:cs typeface="Calibri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1475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α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ί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31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σόδ</a:t>
            </a:r>
            <a:r>
              <a:rPr spc="-9" dirty="0">
                <a:latin typeface="Calibri"/>
                <a:cs typeface="Calibri"/>
              </a:rPr>
              <a:t>ω</a:t>
            </a:r>
            <a:r>
              <a:rPr dirty="0">
                <a:latin typeface="Calibri"/>
                <a:cs typeface="Calibri"/>
              </a:rPr>
              <a:t>ν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Έσοδα από πώληση προϊόντων (τιμή πώλησης x πωλούμενες μονάδες)</a:t>
            </a:r>
          </a:p>
          <a:p>
            <a:r>
              <a:rPr lang="el-GR" dirty="0"/>
              <a:t>Έσοδα από πώληση εμπορευμάτων</a:t>
            </a:r>
          </a:p>
          <a:p>
            <a:r>
              <a:rPr lang="el-GR" dirty="0"/>
              <a:t>Έσοδα από παροχή υπηρεσιών</a:t>
            </a:r>
          </a:p>
          <a:p>
            <a:r>
              <a:rPr lang="el-GR" dirty="0"/>
              <a:t>Έσοδα από παρεπόμενες ασχολίες (π.χ. Ενοίκια)</a:t>
            </a:r>
          </a:p>
          <a:p>
            <a:r>
              <a:rPr lang="el-GR" dirty="0"/>
              <a:t>Έσοδα από τόκους και λοιπά χρηματοοικονομικά έσοδα</a:t>
            </a:r>
          </a:p>
          <a:p>
            <a:r>
              <a:rPr lang="el-GR" dirty="0"/>
              <a:t>Η δημιουργία των εσόδων είναι ανεξάρτητη από την είσπραξη του σχετικού </a:t>
            </a:r>
            <a:r>
              <a:rPr lang="el-GR" dirty="0" smtClean="0"/>
              <a:t>τιμήματος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361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62570" y="4202555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Calibri"/>
              </a:rPr>
              <a:t>Ε</a:t>
            </a:r>
            <a:r>
              <a:rPr lang="el-GR" spc="-18" dirty="0">
                <a:cs typeface="Calibri"/>
              </a:rPr>
              <a:t>ι</a:t>
            </a:r>
            <a:r>
              <a:rPr lang="el-GR" spc="-4" dirty="0">
                <a:cs typeface="Calibri"/>
              </a:rPr>
              <a:t>δι</a:t>
            </a:r>
            <a:r>
              <a:rPr lang="el-GR" spc="-44" dirty="0">
                <a:cs typeface="Calibri"/>
              </a:rPr>
              <a:t>κ</a:t>
            </a:r>
            <a:r>
              <a:rPr lang="el-GR" dirty="0">
                <a:cs typeface="Calibri"/>
              </a:rPr>
              <a:t>ές</a:t>
            </a:r>
            <a:r>
              <a:rPr lang="el-GR" spc="-26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περιπ</a:t>
            </a:r>
            <a:r>
              <a:rPr lang="el-GR" spc="-22" dirty="0">
                <a:cs typeface="Calibri"/>
              </a:rPr>
              <a:t>τ</a:t>
            </a:r>
            <a:r>
              <a:rPr lang="el-GR" dirty="0">
                <a:cs typeface="Calibri"/>
              </a:rPr>
              <a:t>ώσεις</a:t>
            </a:r>
            <a:endParaRPr lang="el-GR" dirty="0"/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304" indent="-336173">
              <a:lnSpc>
                <a:spcPts val="3322"/>
              </a:lnSpc>
              <a:buClr>
                <a:schemeClr val="tx1"/>
              </a:buClr>
              <a:buFont typeface="Arial"/>
              <a:buChar char="•"/>
              <a:tabLst>
                <a:tab pos="347861" algn="l"/>
              </a:tabLst>
            </a:pPr>
            <a:r>
              <a:rPr lang="el-GR" sz="2800" spc="-4" dirty="0">
                <a:cs typeface="Calibri"/>
              </a:rPr>
              <a:t>Προπληρωμένα</a:t>
            </a:r>
            <a:r>
              <a:rPr lang="el-GR" sz="2800" spc="18" dirty="0">
                <a:cs typeface="Calibri"/>
              </a:rPr>
              <a:t> </a:t>
            </a:r>
            <a:r>
              <a:rPr lang="el-GR" sz="2800" spc="-9" dirty="0">
                <a:cs typeface="Calibri"/>
              </a:rPr>
              <a:t>Έ</a:t>
            </a:r>
            <a:r>
              <a:rPr lang="el-GR" sz="2800" spc="-35" dirty="0">
                <a:cs typeface="Calibri"/>
              </a:rPr>
              <a:t>ξ</a:t>
            </a:r>
            <a:r>
              <a:rPr lang="el-GR" sz="2800" spc="-9" dirty="0">
                <a:cs typeface="Calibri"/>
              </a:rPr>
              <a:t>ο</a:t>
            </a:r>
            <a:r>
              <a:rPr lang="el-GR" sz="2800" spc="-4" dirty="0">
                <a:cs typeface="Calibri"/>
              </a:rPr>
              <a:t>δα</a:t>
            </a:r>
            <a:endParaRPr lang="el-GR" sz="2800" dirty="0">
              <a:cs typeface="Calibri"/>
            </a:endParaRPr>
          </a:p>
          <a:p>
            <a:pPr marL="764737" marR="64563" lvl="1" indent="-250460">
              <a:lnSpc>
                <a:spcPts val="2270"/>
              </a:lnSpc>
              <a:spcBef>
                <a:spcPts val="583"/>
              </a:spcBef>
              <a:buClr>
                <a:schemeClr val="tx1"/>
              </a:buClr>
              <a:buFont typeface="Arial"/>
              <a:buChar char="–"/>
              <a:tabLst>
                <a:tab pos="765294" algn="l"/>
              </a:tabLst>
            </a:pPr>
            <a:r>
              <a:rPr lang="el-GR" sz="2100" dirty="0">
                <a:cs typeface="Calibri"/>
              </a:rPr>
              <a:t>Έ</a:t>
            </a:r>
            <a:r>
              <a:rPr lang="el-GR" sz="2100" spc="-26" dirty="0">
                <a:cs typeface="Calibri"/>
              </a:rPr>
              <a:t>ξ</a:t>
            </a:r>
            <a:r>
              <a:rPr lang="el-GR" sz="2100" dirty="0">
                <a:cs typeface="Calibri"/>
              </a:rPr>
              <a:t>οδα επόμενης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χρήσης</a:t>
            </a:r>
            <a:r>
              <a:rPr lang="el-GR" sz="2100" spc="-4" dirty="0">
                <a:cs typeface="Calibri"/>
              </a:rPr>
              <a:t>,</a:t>
            </a:r>
            <a:r>
              <a:rPr lang="el-GR" sz="2100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δη</a:t>
            </a:r>
            <a:r>
              <a:rPr lang="el-GR" sz="2100" spc="-31" dirty="0">
                <a:cs typeface="Calibri"/>
              </a:rPr>
              <a:t>λ</a:t>
            </a:r>
            <a:r>
              <a:rPr lang="el-GR" sz="2100" spc="-26" dirty="0">
                <a:cs typeface="Calibri"/>
              </a:rPr>
              <a:t>α</a:t>
            </a:r>
            <a:r>
              <a:rPr lang="el-GR" sz="2100" spc="-4" dirty="0">
                <a:cs typeface="Calibri"/>
              </a:rPr>
              <a:t>δ</a:t>
            </a:r>
            <a:r>
              <a:rPr lang="el-GR" sz="2100" dirty="0">
                <a:cs typeface="Calibri"/>
              </a:rPr>
              <a:t>ή</a:t>
            </a:r>
            <a:r>
              <a:rPr lang="el-GR" sz="2100" spc="4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έ</a:t>
            </a:r>
            <a:r>
              <a:rPr lang="el-GR" sz="2100" b="1" spc="-22" dirty="0">
                <a:cs typeface="Calibri"/>
              </a:rPr>
              <a:t>ξ</a:t>
            </a:r>
            <a:r>
              <a:rPr lang="el-GR" sz="2100" b="1" spc="-4" dirty="0">
                <a:cs typeface="Calibri"/>
              </a:rPr>
              <a:t>οδ</a:t>
            </a:r>
            <a:r>
              <a:rPr lang="el-GR" sz="2100" b="1" dirty="0">
                <a:cs typeface="Calibri"/>
              </a:rPr>
              <a:t>α</a:t>
            </a:r>
            <a:r>
              <a:rPr lang="el-GR" sz="2100" b="1" spc="-18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πο</a:t>
            </a:r>
            <a:r>
              <a:rPr lang="el-GR" sz="2100" b="1" dirty="0">
                <a:cs typeface="Calibri"/>
              </a:rPr>
              <a:t>υ</a:t>
            </a:r>
            <a:r>
              <a:rPr lang="el-GR" sz="2100" b="1" spc="-18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δε</a:t>
            </a:r>
            <a:r>
              <a:rPr lang="el-GR" sz="2100" b="1" dirty="0">
                <a:cs typeface="Calibri"/>
              </a:rPr>
              <a:t>ν</a:t>
            </a:r>
            <a:r>
              <a:rPr lang="el-GR" sz="2100" b="1" spc="-4" dirty="0">
                <a:cs typeface="Calibri"/>
              </a:rPr>
              <a:t> αφορούν τ</a:t>
            </a:r>
            <a:r>
              <a:rPr lang="el-GR" sz="2100" b="1" spc="-31" dirty="0">
                <a:cs typeface="Calibri"/>
              </a:rPr>
              <a:t>η</a:t>
            </a:r>
            <a:r>
              <a:rPr lang="el-GR" sz="2100" b="1" dirty="0">
                <a:cs typeface="Calibri"/>
              </a:rPr>
              <a:t>ν</a:t>
            </a:r>
            <a:r>
              <a:rPr lang="el-GR" sz="2100" b="1" spc="-26" dirty="0">
                <a:cs typeface="Calibri"/>
              </a:rPr>
              <a:t> </a:t>
            </a:r>
            <a:r>
              <a:rPr lang="el-GR" sz="2100" b="1" spc="-22" dirty="0">
                <a:cs typeface="Calibri"/>
              </a:rPr>
              <a:t>π</a:t>
            </a:r>
            <a:r>
              <a:rPr lang="el-GR" sz="2100" b="1" spc="-4" dirty="0">
                <a:cs typeface="Calibri"/>
              </a:rPr>
              <a:t>αρούσ</a:t>
            </a:r>
            <a:r>
              <a:rPr lang="el-GR" sz="2100" b="1" dirty="0">
                <a:cs typeface="Calibri"/>
              </a:rPr>
              <a:t>α</a:t>
            </a:r>
            <a:r>
              <a:rPr lang="el-GR" sz="2100" b="1" spc="-18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χρήσ</a:t>
            </a:r>
            <a:r>
              <a:rPr lang="el-GR" sz="2100" b="1" dirty="0">
                <a:cs typeface="Calibri"/>
              </a:rPr>
              <a:t>η </a:t>
            </a:r>
            <a:r>
              <a:rPr lang="el-GR" sz="2100" dirty="0">
                <a:cs typeface="Calibri"/>
              </a:rPr>
              <a:t>αλ</a:t>
            </a:r>
            <a:r>
              <a:rPr lang="el-GR" sz="2100" spc="-31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ά έ</a:t>
            </a:r>
            <a:r>
              <a:rPr lang="el-GR" sz="2100" spc="-26" dirty="0">
                <a:cs typeface="Calibri"/>
              </a:rPr>
              <a:t>χ</a:t>
            </a:r>
            <a:r>
              <a:rPr lang="el-GR" sz="2100" dirty="0">
                <a:cs typeface="Calibri"/>
              </a:rPr>
              <a:t>ουν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b="1" dirty="0">
                <a:cs typeface="Calibri"/>
              </a:rPr>
              <a:t>πληρωθεί</a:t>
            </a:r>
            <a:r>
              <a:rPr lang="el-GR" sz="2100" b="1" spc="-9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σ</a:t>
            </a:r>
            <a:r>
              <a:rPr lang="el-GR" sz="2100" spc="-4" dirty="0">
                <a:cs typeface="Calibri"/>
              </a:rPr>
              <a:t>’</a:t>
            </a:r>
            <a:r>
              <a:rPr lang="el-GR" sz="2100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αυτ</a:t>
            </a:r>
            <a:r>
              <a:rPr lang="el-GR" sz="2100" dirty="0">
                <a:cs typeface="Calibri"/>
              </a:rPr>
              <a:t>ή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(π</a:t>
            </a:r>
            <a:r>
              <a:rPr lang="el-GR" sz="2100" dirty="0">
                <a:cs typeface="Calibri"/>
              </a:rPr>
              <a:t>.χ. ενοί</a:t>
            </a:r>
            <a:r>
              <a:rPr lang="el-GR" sz="2100" spc="-22" dirty="0">
                <a:cs typeface="Calibri"/>
              </a:rPr>
              <a:t>κ</a:t>
            </a:r>
            <a:r>
              <a:rPr lang="el-GR" sz="2100" dirty="0">
                <a:cs typeface="Calibri"/>
              </a:rPr>
              <a:t>ια</a:t>
            </a:r>
            <a:r>
              <a:rPr lang="el-GR" sz="2100" spc="-4" dirty="0">
                <a:cs typeface="Calibri"/>
              </a:rPr>
              <a:t>,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-22" dirty="0">
                <a:cs typeface="Calibri"/>
              </a:rPr>
              <a:t>α</a:t>
            </a:r>
            <a:r>
              <a:rPr lang="el-GR" sz="2100" dirty="0">
                <a:cs typeface="Calibri"/>
              </a:rPr>
              <a:t>σφ</a:t>
            </a:r>
            <a:r>
              <a:rPr lang="el-GR" sz="2100" spc="4" dirty="0">
                <a:cs typeface="Calibri"/>
              </a:rPr>
              <a:t>ά</a:t>
            </a:r>
            <a:r>
              <a:rPr lang="el-GR" sz="2100" spc="-22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ι</a:t>
            </a:r>
            <a:r>
              <a:rPr lang="el-GR" sz="2100" spc="22" dirty="0">
                <a:cs typeface="Calibri"/>
              </a:rPr>
              <a:t>σ</a:t>
            </a:r>
            <a:r>
              <a:rPr lang="el-GR" sz="2100" spc="-13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ρα</a:t>
            </a:r>
            <a:r>
              <a:rPr lang="el-GR" sz="2100" spc="-4" dirty="0">
                <a:cs typeface="Calibri"/>
              </a:rPr>
              <a:t>, </a:t>
            </a:r>
            <a:r>
              <a:rPr lang="el-GR" sz="2100" dirty="0">
                <a:cs typeface="Calibri"/>
              </a:rPr>
              <a:t>συνδρομέ</a:t>
            </a:r>
            <a:r>
              <a:rPr lang="el-GR" sz="2100" spc="-9" dirty="0">
                <a:cs typeface="Calibri"/>
              </a:rPr>
              <a:t>ς</a:t>
            </a:r>
            <a:r>
              <a:rPr lang="el-GR" sz="2100" spc="-4" dirty="0">
                <a:cs typeface="Calibri"/>
              </a:rPr>
              <a:t>)</a:t>
            </a:r>
            <a:r>
              <a:rPr lang="el-GR" sz="2100" dirty="0">
                <a:cs typeface="Calibri"/>
              </a:rPr>
              <a:t>.</a:t>
            </a:r>
          </a:p>
          <a:p>
            <a:pPr marL="347304" indent="-336173">
              <a:spcBef>
                <a:spcPts val="259"/>
              </a:spcBef>
              <a:buClr>
                <a:schemeClr val="tx1"/>
              </a:buClr>
              <a:buFont typeface="Arial"/>
              <a:buChar char="•"/>
              <a:tabLst>
                <a:tab pos="347861" algn="l"/>
              </a:tabLst>
            </a:pPr>
            <a:r>
              <a:rPr lang="el-GR" sz="2800" spc="-9" dirty="0">
                <a:cs typeface="Calibri"/>
              </a:rPr>
              <a:t>Έσοδ</a:t>
            </a:r>
            <a:r>
              <a:rPr lang="el-GR" sz="2800" spc="-4" dirty="0">
                <a:cs typeface="Calibri"/>
              </a:rPr>
              <a:t>α </a:t>
            </a:r>
            <a:r>
              <a:rPr lang="el-GR" sz="2800" spc="-9" dirty="0">
                <a:cs typeface="Calibri"/>
              </a:rPr>
              <a:t>χρήση</a:t>
            </a:r>
            <a:r>
              <a:rPr lang="el-GR" sz="2800" spc="-4" dirty="0">
                <a:cs typeface="Calibri"/>
              </a:rPr>
              <a:t>ς</a:t>
            </a:r>
            <a:r>
              <a:rPr lang="el-GR" sz="2800" spc="18" dirty="0">
                <a:cs typeface="Calibri"/>
              </a:rPr>
              <a:t> </a:t>
            </a:r>
            <a:r>
              <a:rPr lang="el-GR" sz="2800" spc="-4" dirty="0">
                <a:cs typeface="Calibri"/>
              </a:rPr>
              <a:t>ε</a:t>
            </a:r>
            <a:r>
              <a:rPr lang="el-GR" sz="2800" spc="-9" dirty="0">
                <a:cs typeface="Calibri"/>
              </a:rPr>
              <a:t>ισπρακτ</a:t>
            </a:r>
            <a:r>
              <a:rPr lang="el-GR" sz="2800" spc="-31" dirty="0">
                <a:cs typeface="Calibri"/>
              </a:rPr>
              <a:t>έ</a:t>
            </a:r>
            <a:r>
              <a:rPr lang="el-GR" sz="2800" spc="-4" dirty="0">
                <a:cs typeface="Calibri"/>
              </a:rPr>
              <a:t>α</a:t>
            </a:r>
            <a:endParaRPr lang="el-GR" sz="2800" dirty="0">
              <a:cs typeface="Calibri"/>
            </a:endParaRPr>
          </a:p>
          <a:p>
            <a:pPr marL="764737" marR="264374" lvl="1" indent="-250460">
              <a:lnSpc>
                <a:spcPts val="2270"/>
              </a:lnSpc>
              <a:spcBef>
                <a:spcPts val="583"/>
              </a:spcBef>
              <a:buClr>
                <a:schemeClr val="tx1"/>
              </a:buClr>
              <a:buFont typeface="Arial"/>
              <a:buChar char="–"/>
              <a:tabLst>
                <a:tab pos="765294" algn="l"/>
              </a:tabLst>
            </a:pPr>
            <a:r>
              <a:rPr lang="el-GR" sz="2100" spc="-4" dirty="0">
                <a:cs typeface="Calibri"/>
              </a:rPr>
              <a:t>Α</a:t>
            </a:r>
            <a:r>
              <a:rPr lang="el-GR" sz="2100" dirty="0">
                <a:cs typeface="Calibri"/>
              </a:rPr>
              <a:t>φορούν</a:t>
            </a:r>
            <a:r>
              <a:rPr lang="el-GR" sz="2100" spc="-22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δ</a:t>
            </a:r>
            <a:r>
              <a:rPr lang="el-GR" sz="2100" b="1" spc="-31" dirty="0">
                <a:cs typeface="Calibri"/>
              </a:rPr>
              <a:t>ε</a:t>
            </a:r>
            <a:r>
              <a:rPr lang="el-GR" sz="2100" b="1" spc="-4" dirty="0">
                <a:cs typeface="Calibri"/>
              </a:rPr>
              <a:t>δο</a:t>
            </a:r>
            <a:r>
              <a:rPr lang="el-GR" sz="2100" b="1" spc="-57" dirty="0">
                <a:cs typeface="Calibri"/>
              </a:rPr>
              <a:t>υ</a:t>
            </a:r>
            <a:r>
              <a:rPr lang="el-GR" sz="2100" b="1" dirty="0">
                <a:cs typeface="Calibri"/>
              </a:rPr>
              <a:t>λ</a:t>
            </a:r>
            <a:r>
              <a:rPr lang="el-GR" sz="2100" b="1" spc="-4" dirty="0">
                <a:cs typeface="Calibri"/>
              </a:rPr>
              <a:t>ευμέν</a:t>
            </a:r>
            <a:r>
              <a:rPr lang="el-GR" sz="2100" b="1" dirty="0">
                <a:cs typeface="Calibri"/>
              </a:rPr>
              <a:t>α</a:t>
            </a:r>
            <a:r>
              <a:rPr lang="el-GR" sz="2100" b="1" spc="-26" dirty="0">
                <a:cs typeface="Calibri"/>
              </a:rPr>
              <a:t> </a:t>
            </a:r>
            <a:r>
              <a:rPr lang="el-GR" sz="2100" b="1" spc="-31" dirty="0">
                <a:cs typeface="Calibri"/>
              </a:rPr>
              <a:t>έ</a:t>
            </a:r>
            <a:r>
              <a:rPr lang="el-GR" sz="2100" b="1" dirty="0">
                <a:cs typeface="Calibri"/>
              </a:rPr>
              <a:t>σ</a:t>
            </a:r>
            <a:r>
              <a:rPr lang="el-GR" sz="2100" b="1" spc="-4" dirty="0">
                <a:cs typeface="Calibri"/>
              </a:rPr>
              <a:t>οδ</a:t>
            </a:r>
            <a:r>
              <a:rPr lang="el-GR" sz="2100" b="1" dirty="0">
                <a:cs typeface="Calibri"/>
              </a:rPr>
              <a:t>α</a:t>
            </a:r>
            <a:r>
              <a:rPr lang="el-GR" sz="2100" b="1" spc="-13" dirty="0">
                <a:cs typeface="Calibri"/>
              </a:rPr>
              <a:t> </a:t>
            </a:r>
            <a:r>
              <a:rPr lang="el-GR" sz="2100" b="1" spc="4" dirty="0">
                <a:cs typeface="Calibri"/>
              </a:rPr>
              <a:t>α</a:t>
            </a:r>
            <a:r>
              <a:rPr lang="el-GR" sz="2100" b="1" spc="26" dirty="0">
                <a:cs typeface="Calibri"/>
              </a:rPr>
              <a:t>λ</a:t>
            </a:r>
            <a:r>
              <a:rPr lang="el-GR" sz="2100" b="1" spc="-22" dirty="0">
                <a:cs typeface="Calibri"/>
              </a:rPr>
              <a:t>λ</a:t>
            </a:r>
            <a:r>
              <a:rPr lang="el-GR" sz="2100" b="1" dirty="0">
                <a:cs typeface="Calibri"/>
              </a:rPr>
              <a:t>ά</a:t>
            </a:r>
            <a:r>
              <a:rPr lang="el-GR" sz="2100" b="1" spc="-26" dirty="0">
                <a:cs typeface="Calibri"/>
              </a:rPr>
              <a:t> </a:t>
            </a:r>
            <a:r>
              <a:rPr lang="el-GR" sz="2100" b="1" dirty="0">
                <a:cs typeface="Calibri"/>
              </a:rPr>
              <a:t>σ</a:t>
            </a:r>
            <a:r>
              <a:rPr lang="el-GR" sz="2100" b="1" spc="-4" dirty="0">
                <a:cs typeface="Calibri"/>
              </a:rPr>
              <a:t>ύμ</a:t>
            </a:r>
            <a:r>
              <a:rPr lang="el-GR" sz="2100" b="1" dirty="0">
                <a:cs typeface="Calibri"/>
              </a:rPr>
              <a:t>φ</a:t>
            </a:r>
            <a:r>
              <a:rPr lang="el-GR" sz="2100" b="1" spc="-4" dirty="0">
                <a:cs typeface="Calibri"/>
              </a:rPr>
              <a:t>ων</a:t>
            </a:r>
            <a:r>
              <a:rPr lang="el-GR" sz="2100" b="1" dirty="0">
                <a:cs typeface="Calibri"/>
              </a:rPr>
              <a:t>α</a:t>
            </a:r>
            <a:r>
              <a:rPr lang="el-GR" sz="2100" b="1" spc="-9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μ</a:t>
            </a:r>
            <a:r>
              <a:rPr lang="el-GR" sz="2100" b="1" dirty="0">
                <a:cs typeface="Calibri"/>
              </a:rPr>
              <a:t>ε</a:t>
            </a:r>
            <a:r>
              <a:rPr lang="el-GR" sz="2100" b="1" spc="-9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τις </a:t>
            </a:r>
            <a:r>
              <a:rPr lang="el-GR" sz="2100" b="1" dirty="0">
                <a:cs typeface="Calibri"/>
              </a:rPr>
              <a:t>συμβ</a:t>
            </a:r>
            <a:r>
              <a:rPr lang="el-GR" sz="2100" b="1" spc="-18" dirty="0">
                <a:cs typeface="Calibri"/>
              </a:rPr>
              <a:t>ά</a:t>
            </a:r>
            <a:r>
              <a:rPr lang="el-GR" sz="2100" b="1" dirty="0">
                <a:cs typeface="Calibri"/>
              </a:rPr>
              <a:t>σεις δεν</a:t>
            </a:r>
            <a:r>
              <a:rPr lang="el-GR" sz="2100" b="1" spc="-13" dirty="0">
                <a:cs typeface="Calibri"/>
              </a:rPr>
              <a:t> </a:t>
            </a:r>
            <a:r>
              <a:rPr lang="el-GR" sz="2100" b="1" dirty="0">
                <a:cs typeface="Calibri"/>
              </a:rPr>
              <a:t>ε</a:t>
            </a:r>
            <a:r>
              <a:rPr lang="el-GR" sz="2100" b="1" spc="-35" dirty="0">
                <a:cs typeface="Calibri"/>
              </a:rPr>
              <a:t>ί</a:t>
            </a:r>
            <a:r>
              <a:rPr lang="el-GR" sz="2100" b="1" dirty="0">
                <a:cs typeface="Calibri"/>
              </a:rPr>
              <a:t>ναι α</a:t>
            </a:r>
            <a:r>
              <a:rPr lang="el-GR" sz="2100" b="1" spc="-22" dirty="0">
                <a:cs typeface="Calibri"/>
              </a:rPr>
              <a:t>π</a:t>
            </a:r>
            <a:r>
              <a:rPr lang="el-GR" sz="2100" b="1" dirty="0">
                <a:cs typeface="Calibri"/>
              </a:rPr>
              <a:t>α</a:t>
            </a:r>
            <a:r>
              <a:rPr lang="el-GR" sz="2100" b="1" spc="-35" dirty="0">
                <a:cs typeface="Calibri"/>
              </a:rPr>
              <a:t>ι</a:t>
            </a:r>
            <a:r>
              <a:rPr lang="el-GR" sz="2100" b="1" dirty="0">
                <a:cs typeface="Calibri"/>
              </a:rPr>
              <a:t>τ</a:t>
            </a:r>
            <a:r>
              <a:rPr lang="el-GR" sz="2100" b="1" spc="-26" dirty="0">
                <a:cs typeface="Calibri"/>
              </a:rPr>
              <a:t>η</a:t>
            </a:r>
            <a:r>
              <a:rPr lang="el-GR" sz="2100" b="1" spc="-22" dirty="0">
                <a:cs typeface="Calibri"/>
              </a:rPr>
              <a:t>τ</a:t>
            </a:r>
            <a:r>
              <a:rPr lang="el-GR" sz="2100" b="1" dirty="0">
                <a:cs typeface="Calibri"/>
              </a:rPr>
              <a:t>ά</a:t>
            </a:r>
            <a:r>
              <a:rPr lang="el-GR" sz="2100" b="1" spc="-26" dirty="0">
                <a:cs typeface="Calibri"/>
              </a:rPr>
              <a:t> </a:t>
            </a:r>
            <a:r>
              <a:rPr lang="el-GR" sz="2100" b="1" spc="26" dirty="0">
                <a:cs typeface="Calibri"/>
              </a:rPr>
              <a:t>σ</a:t>
            </a:r>
            <a:r>
              <a:rPr lang="el-GR" sz="2100" b="1" spc="-18" dirty="0">
                <a:cs typeface="Calibri"/>
              </a:rPr>
              <a:t>τ</a:t>
            </a:r>
            <a:r>
              <a:rPr lang="el-GR" sz="2100" b="1" dirty="0">
                <a:cs typeface="Calibri"/>
              </a:rPr>
              <a:t>ο</a:t>
            </a:r>
            <a:r>
              <a:rPr lang="el-GR" sz="2100" b="1" spc="-13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τ</a:t>
            </a:r>
            <a:r>
              <a:rPr lang="el-GR" sz="2100" b="1" dirty="0">
                <a:cs typeface="Calibri"/>
              </a:rPr>
              <a:t>έ</a:t>
            </a:r>
            <a:r>
              <a:rPr lang="el-GR" sz="2100" b="1" spc="-22" dirty="0">
                <a:cs typeface="Calibri"/>
              </a:rPr>
              <a:t>λ</a:t>
            </a:r>
            <a:r>
              <a:rPr lang="el-GR" sz="2100" b="1" dirty="0">
                <a:cs typeface="Calibri"/>
              </a:rPr>
              <a:t>ος</a:t>
            </a:r>
            <a:r>
              <a:rPr lang="el-GR" sz="2100" b="1" spc="-13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τ</a:t>
            </a:r>
            <a:r>
              <a:rPr lang="el-GR" sz="2100" b="1" dirty="0">
                <a:cs typeface="Calibri"/>
              </a:rPr>
              <a:t>ης</a:t>
            </a:r>
            <a:r>
              <a:rPr lang="el-GR" sz="2100" b="1" spc="-22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χ</a:t>
            </a:r>
            <a:r>
              <a:rPr lang="el-GR" sz="2100" b="1" dirty="0">
                <a:cs typeface="Calibri"/>
              </a:rPr>
              <a:t>ρήσης</a:t>
            </a:r>
            <a:r>
              <a:rPr lang="el-GR" sz="2100" b="1" spc="-22" dirty="0">
                <a:cs typeface="Calibri"/>
              </a:rPr>
              <a:t> 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dirty="0">
                <a:cs typeface="Calibri"/>
              </a:rPr>
              <a:t>αι </a:t>
            </a:r>
            <a:r>
              <a:rPr lang="el-GR" sz="2100" spc="-4" dirty="0">
                <a:cs typeface="Calibri"/>
              </a:rPr>
              <a:t>επο</a:t>
            </a:r>
            <a:r>
              <a:rPr lang="el-GR" sz="2100" dirty="0">
                <a:cs typeface="Calibri"/>
              </a:rPr>
              <a:t>μ</a:t>
            </a:r>
            <a:r>
              <a:rPr lang="el-GR" sz="2100" spc="-9" dirty="0">
                <a:cs typeface="Calibri"/>
              </a:rPr>
              <a:t>έν</a:t>
            </a:r>
            <a:r>
              <a:rPr lang="el-GR" sz="2100" dirty="0">
                <a:cs typeface="Calibri"/>
              </a:rPr>
              <a:t>ως</a:t>
            </a:r>
            <a:r>
              <a:rPr lang="el-GR" sz="2100" spc="-22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δε</a:t>
            </a:r>
            <a:r>
              <a:rPr lang="el-GR" sz="2100" dirty="0">
                <a:cs typeface="Calibri"/>
              </a:rPr>
              <a:t>ν μ</a:t>
            </a:r>
            <a:r>
              <a:rPr lang="el-GR" sz="2100" spc="-4" dirty="0">
                <a:cs typeface="Calibri"/>
              </a:rPr>
              <a:t>π</a:t>
            </a:r>
            <a:r>
              <a:rPr lang="el-GR" sz="2100" dirty="0">
                <a:cs typeface="Calibri"/>
              </a:rPr>
              <a:t>ο</a:t>
            </a:r>
            <a:r>
              <a:rPr lang="el-GR" sz="2100" spc="-4" dirty="0">
                <a:cs typeface="Calibri"/>
              </a:rPr>
              <a:t>ρ</a:t>
            </a:r>
            <a:r>
              <a:rPr lang="el-GR" sz="2100" dirty="0">
                <a:cs typeface="Calibri"/>
              </a:rPr>
              <a:t>εί να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φα</a:t>
            </a:r>
            <a:r>
              <a:rPr lang="el-GR" sz="2100" spc="-31" dirty="0">
                <a:cs typeface="Calibri"/>
              </a:rPr>
              <a:t>ί</a:t>
            </a:r>
            <a:r>
              <a:rPr lang="el-GR" sz="2100" dirty="0">
                <a:cs typeface="Calibri"/>
              </a:rPr>
              <a:t>νο</a:t>
            </a:r>
            <a:r>
              <a:rPr lang="el-GR" sz="2100" spc="13" dirty="0">
                <a:cs typeface="Calibri"/>
              </a:rPr>
              <a:t>ν</a:t>
            </a:r>
            <a:r>
              <a:rPr lang="el-GR" sz="2100" spc="-13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αι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spc="22" dirty="0">
                <a:cs typeface="Calibri"/>
              </a:rPr>
              <a:t>σ</a:t>
            </a:r>
            <a:r>
              <a:rPr lang="el-GR" sz="2100" dirty="0">
                <a:cs typeface="Calibri"/>
              </a:rPr>
              <a:t>τ</a:t>
            </a:r>
            <a:r>
              <a:rPr lang="el-GR" sz="2100" spc="4" dirty="0">
                <a:cs typeface="Calibri"/>
              </a:rPr>
              <a:t>ι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9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α</a:t>
            </a:r>
            <a:r>
              <a:rPr lang="el-GR" sz="2100" spc="-22" dirty="0">
                <a:cs typeface="Calibri"/>
              </a:rPr>
              <a:t>π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31" dirty="0">
                <a:cs typeface="Calibri"/>
              </a:rPr>
              <a:t>ι</a:t>
            </a:r>
            <a:r>
              <a:rPr lang="el-GR" sz="2100" dirty="0">
                <a:cs typeface="Calibri"/>
              </a:rPr>
              <a:t>τήσεις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(π</a:t>
            </a:r>
            <a:r>
              <a:rPr lang="el-GR" sz="2100" dirty="0">
                <a:cs typeface="Calibri"/>
              </a:rPr>
              <a:t>.χ. </a:t>
            </a:r>
            <a:r>
              <a:rPr lang="el-GR" sz="2100" spc="-184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ό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dirty="0">
                <a:cs typeface="Calibri"/>
              </a:rPr>
              <a:t>οι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ο</a:t>
            </a:r>
            <a:r>
              <a:rPr lang="el-GR" sz="2100" spc="-18" dirty="0">
                <a:cs typeface="Calibri"/>
              </a:rPr>
              <a:t>μολ</a:t>
            </a:r>
            <a:r>
              <a:rPr lang="el-GR" sz="2100" dirty="0">
                <a:cs typeface="Calibri"/>
              </a:rPr>
              <a:t>ό</a:t>
            </a:r>
            <a:r>
              <a:rPr lang="el-GR" sz="2100" spc="-4" dirty="0">
                <a:cs typeface="Calibri"/>
              </a:rPr>
              <a:t>γ</a:t>
            </a:r>
            <a:r>
              <a:rPr lang="el-GR" sz="2100" spc="-18" dirty="0">
                <a:cs typeface="Calibri"/>
              </a:rPr>
              <a:t>ω</a:t>
            </a:r>
            <a:r>
              <a:rPr lang="el-GR" sz="2100" dirty="0">
                <a:cs typeface="Calibri"/>
              </a:rPr>
              <a:t>ν)</a:t>
            </a:r>
          </a:p>
          <a:p>
            <a:pPr marL="414094" indent="-250460">
              <a:spcBef>
                <a:spcPts val="241"/>
              </a:spcBef>
              <a:buClr>
                <a:schemeClr val="tx1"/>
              </a:buClr>
              <a:buFont typeface="Arial"/>
              <a:buChar char="•"/>
              <a:tabLst>
                <a:tab pos="414650" algn="l"/>
              </a:tabLst>
            </a:pPr>
            <a:r>
              <a:rPr lang="el-GR" sz="2500" spc="-4" dirty="0">
                <a:cs typeface="Calibri"/>
              </a:rPr>
              <a:t>Προεισπραγμέν</a:t>
            </a:r>
            <a:r>
              <a:rPr lang="el-GR" sz="2500" dirty="0">
                <a:cs typeface="Calibri"/>
              </a:rPr>
              <a:t>α</a:t>
            </a:r>
            <a:r>
              <a:rPr lang="el-GR" sz="2500" spc="-18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Έσοδα</a:t>
            </a:r>
            <a:endParaRPr lang="el-GR" sz="2500" dirty="0">
              <a:cs typeface="Calibri"/>
            </a:endParaRPr>
          </a:p>
          <a:p>
            <a:pPr marL="514278">
              <a:lnSpc>
                <a:spcPts val="2397"/>
              </a:lnSpc>
              <a:spcBef>
                <a:spcPts val="271"/>
              </a:spcBef>
              <a:buClr>
                <a:schemeClr val="tx1"/>
              </a:buClr>
            </a:pPr>
            <a:r>
              <a:rPr lang="el-GR" sz="2100" dirty="0">
                <a:latin typeface="Arial"/>
                <a:cs typeface="Arial"/>
              </a:rPr>
              <a:t>–</a:t>
            </a:r>
            <a:r>
              <a:rPr lang="el-GR" sz="2100" spc="215" dirty="0">
                <a:latin typeface="Arial"/>
                <a:cs typeface="Arial"/>
              </a:rPr>
              <a:t> </a:t>
            </a:r>
            <a:r>
              <a:rPr lang="el-GR" sz="2100" dirty="0">
                <a:cs typeface="Calibri"/>
              </a:rPr>
              <a:t>Ε</a:t>
            </a:r>
            <a:r>
              <a:rPr lang="el-GR" sz="2100" spc="-31" dirty="0">
                <a:cs typeface="Calibri"/>
              </a:rPr>
              <a:t>ί</a:t>
            </a:r>
            <a:r>
              <a:rPr lang="el-GR" sz="2100" dirty="0">
                <a:cs typeface="Calibri"/>
              </a:rPr>
              <a:t>ναι </a:t>
            </a:r>
            <a:r>
              <a:rPr lang="el-GR" sz="2100" spc="-35" dirty="0">
                <a:cs typeface="Calibri"/>
              </a:rPr>
              <a:t>έ</a:t>
            </a:r>
            <a:r>
              <a:rPr lang="el-GR" sz="2100" dirty="0">
                <a:cs typeface="Calibri"/>
              </a:rPr>
              <a:t>σοδα που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έ</a:t>
            </a:r>
            <a:r>
              <a:rPr lang="el-GR" sz="2100" spc="-26" dirty="0">
                <a:cs typeface="Calibri"/>
              </a:rPr>
              <a:t>χ</a:t>
            </a:r>
            <a:r>
              <a:rPr lang="el-GR" sz="2100" dirty="0">
                <a:cs typeface="Calibri"/>
              </a:rPr>
              <a:t>ουν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προεισπραχθεί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τ</a:t>
            </a:r>
            <a:r>
              <a:rPr lang="el-GR" sz="2100" spc="-48" dirty="0">
                <a:cs typeface="Calibri"/>
              </a:rPr>
              <a:t>η</a:t>
            </a:r>
            <a:r>
              <a:rPr lang="el-GR" sz="2100" dirty="0">
                <a:cs typeface="Calibri"/>
              </a:rPr>
              <a:t>ν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-22" dirty="0">
                <a:cs typeface="Calibri"/>
              </a:rPr>
              <a:t>π</a:t>
            </a:r>
            <a:r>
              <a:rPr lang="el-GR" sz="2100" dirty="0">
                <a:cs typeface="Calibri"/>
              </a:rPr>
              <a:t>αρούσα χρήση</a:t>
            </a:r>
          </a:p>
          <a:p>
            <a:pPr marL="764737">
              <a:lnSpc>
                <a:spcPts val="2397"/>
              </a:lnSpc>
              <a:buClr>
                <a:schemeClr val="tx1"/>
              </a:buClr>
            </a:pPr>
            <a:r>
              <a:rPr lang="el-GR" sz="2100" spc="-4" dirty="0">
                <a:cs typeface="Calibri"/>
              </a:rPr>
              <a:t>(π</a:t>
            </a:r>
            <a:r>
              <a:rPr lang="el-GR" sz="2100" dirty="0">
                <a:cs typeface="Calibri"/>
              </a:rPr>
              <a:t>.χ.</a:t>
            </a:r>
            <a:r>
              <a:rPr lang="el-GR" sz="2100" spc="-26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ε</a:t>
            </a:r>
            <a:r>
              <a:rPr lang="el-GR" sz="2100" dirty="0">
                <a:cs typeface="Calibri"/>
              </a:rPr>
              <a:t>νοί</a:t>
            </a:r>
            <a:r>
              <a:rPr lang="el-GR" sz="2100" spc="-22" dirty="0">
                <a:cs typeface="Calibri"/>
              </a:rPr>
              <a:t>κ</a:t>
            </a:r>
            <a:r>
              <a:rPr lang="el-GR" sz="2100" dirty="0">
                <a:cs typeface="Calibri"/>
              </a:rPr>
              <a:t>ια)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4" dirty="0">
                <a:cs typeface="Calibri"/>
              </a:rPr>
              <a:t>α</a:t>
            </a:r>
            <a:r>
              <a:rPr lang="el-GR" sz="2100" spc="9" dirty="0">
                <a:cs typeface="Calibri"/>
              </a:rPr>
              <a:t>λ</a:t>
            </a:r>
            <a:r>
              <a:rPr lang="el-GR" sz="2100" spc="-31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ά</a:t>
            </a:r>
            <a:r>
              <a:rPr lang="el-GR" sz="2100" spc="-4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δε</a:t>
            </a:r>
            <a:r>
              <a:rPr lang="el-GR" sz="2100" b="1" dirty="0">
                <a:cs typeface="Calibri"/>
              </a:rPr>
              <a:t>ν</a:t>
            </a:r>
            <a:r>
              <a:rPr lang="el-GR" sz="2100" b="1" spc="-9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ε</a:t>
            </a:r>
            <a:r>
              <a:rPr lang="el-GR" sz="2100" b="1" spc="-35" dirty="0">
                <a:cs typeface="Calibri"/>
              </a:rPr>
              <a:t>ί</a:t>
            </a:r>
            <a:r>
              <a:rPr lang="el-GR" sz="2100" b="1" spc="-4" dirty="0">
                <a:cs typeface="Calibri"/>
              </a:rPr>
              <a:t>να</a:t>
            </a:r>
            <a:r>
              <a:rPr lang="el-GR" sz="2100" b="1" dirty="0">
                <a:cs typeface="Calibri"/>
              </a:rPr>
              <a:t>ι</a:t>
            </a:r>
            <a:r>
              <a:rPr lang="el-GR" sz="2100" b="1" spc="-9" dirty="0">
                <a:cs typeface="Calibri"/>
              </a:rPr>
              <a:t> </a:t>
            </a:r>
            <a:r>
              <a:rPr lang="el-GR" sz="2100" b="1" spc="-4" dirty="0">
                <a:cs typeface="Calibri"/>
              </a:rPr>
              <a:t>α</a:t>
            </a:r>
            <a:r>
              <a:rPr lang="el-GR" sz="2100" b="1" spc="-53" dirty="0">
                <a:cs typeface="Calibri"/>
              </a:rPr>
              <a:t>κ</a:t>
            </a:r>
            <a:r>
              <a:rPr lang="el-GR" sz="2100" b="1" spc="-4" dirty="0">
                <a:cs typeface="Calibri"/>
              </a:rPr>
              <a:t>όμ</a:t>
            </a:r>
            <a:r>
              <a:rPr lang="el-GR" sz="2100" b="1" dirty="0">
                <a:cs typeface="Calibri"/>
              </a:rPr>
              <a:t>α</a:t>
            </a:r>
            <a:r>
              <a:rPr lang="el-GR" sz="2100" b="1" spc="-22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δ</a:t>
            </a:r>
            <a:r>
              <a:rPr lang="el-GR" sz="2100" spc="-35" dirty="0">
                <a:cs typeface="Calibri"/>
              </a:rPr>
              <a:t>ε</a:t>
            </a:r>
            <a:r>
              <a:rPr lang="el-GR" sz="2100" dirty="0">
                <a:cs typeface="Calibri"/>
              </a:rPr>
              <a:t>δο</a:t>
            </a:r>
            <a:r>
              <a:rPr lang="el-GR" sz="2100" spc="-57" dirty="0">
                <a:cs typeface="Calibri"/>
              </a:rPr>
              <a:t>υ</a:t>
            </a:r>
            <a:r>
              <a:rPr lang="el-GR" sz="2100" spc="-4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ευμένα</a:t>
            </a:r>
          </a:p>
          <a:p>
            <a:pPr>
              <a:buClr>
                <a:schemeClr val="tx1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268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Προπληρωμένα</a:t>
            </a:r>
            <a:r>
              <a:rPr spc="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έ</a:t>
            </a:r>
            <a:r>
              <a:rPr spc="-35" dirty="0">
                <a:latin typeface="Calibri"/>
                <a:cs typeface="Calibri"/>
              </a:rPr>
              <a:t>ξ</a:t>
            </a:r>
            <a:r>
              <a:rPr dirty="0">
                <a:latin typeface="Calibri"/>
                <a:cs typeface="Calibri"/>
              </a:rPr>
              <a:t>οδα</a:t>
            </a:r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pc="-4" dirty="0">
                <a:cs typeface="Calibri"/>
              </a:rPr>
              <a:t>Τ</a:t>
            </a:r>
            <a:r>
              <a:rPr lang="el-GR" spc="-70" dirty="0">
                <a:cs typeface="Calibri"/>
              </a:rPr>
              <a:t>η</a:t>
            </a:r>
            <a:r>
              <a:rPr lang="el-GR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 </a:t>
            </a:r>
            <a:r>
              <a:rPr lang="el-GR" dirty="0">
                <a:cs typeface="Calibri"/>
              </a:rPr>
              <a:t>1/9</a:t>
            </a:r>
            <a:r>
              <a:rPr lang="el-GR" spc="-9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πληρών</a:t>
            </a:r>
            <a:r>
              <a:rPr lang="el-GR" dirty="0">
                <a:cs typeface="Calibri"/>
              </a:rPr>
              <a:t>ω </a:t>
            </a:r>
            <a:r>
              <a:rPr lang="el-GR" spc="-4" dirty="0">
                <a:cs typeface="Calibri"/>
              </a:rPr>
              <a:t>€ </a:t>
            </a:r>
            <a:r>
              <a:rPr lang="el-GR" spc="-9" dirty="0">
                <a:cs typeface="Calibri"/>
              </a:rPr>
              <a:t>10.00</a:t>
            </a:r>
            <a:r>
              <a:rPr lang="el-GR" spc="-4" dirty="0">
                <a:cs typeface="Calibri"/>
              </a:rPr>
              <a:t>0</a:t>
            </a:r>
            <a:r>
              <a:rPr lang="el-GR" spc="9" dirty="0">
                <a:cs typeface="Calibri"/>
              </a:rPr>
              <a:t> </a:t>
            </a:r>
            <a:r>
              <a:rPr lang="el-GR" dirty="0">
                <a:cs typeface="Calibri"/>
              </a:rPr>
              <a:t>(</a:t>
            </a:r>
            <a:r>
              <a:rPr lang="el-GR" spc="-4" dirty="0">
                <a:cs typeface="Calibri"/>
              </a:rPr>
              <a:t>ενοί</a:t>
            </a:r>
            <a:r>
              <a:rPr lang="el-GR" spc="-31" dirty="0">
                <a:cs typeface="Calibri"/>
              </a:rPr>
              <a:t>κ</a:t>
            </a:r>
            <a:r>
              <a:rPr lang="el-GR" dirty="0">
                <a:cs typeface="Calibri"/>
              </a:rPr>
              <a:t>ια</a:t>
            </a:r>
            <a:r>
              <a:rPr lang="el-GR" spc="-9" dirty="0">
                <a:cs typeface="Calibri"/>
              </a:rPr>
              <a:t> 10 </a:t>
            </a:r>
            <a:r>
              <a:rPr lang="el-GR" dirty="0">
                <a:cs typeface="Calibri"/>
              </a:rPr>
              <a:t>μ</a:t>
            </a:r>
            <a:r>
              <a:rPr lang="el-GR" spc="-70" dirty="0">
                <a:cs typeface="Calibri"/>
              </a:rPr>
              <a:t>η</a:t>
            </a:r>
            <a:r>
              <a:rPr lang="el-GR" spc="-18" dirty="0">
                <a:cs typeface="Calibri"/>
              </a:rPr>
              <a:t>ν</a:t>
            </a:r>
            <a:r>
              <a:rPr lang="el-GR" spc="-13" dirty="0">
                <a:cs typeface="Calibri"/>
              </a:rPr>
              <a:t>ώ</a:t>
            </a:r>
            <a:r>
              <a:rPr lang="el-GR" spc="-4" dirty="0">
                <a:cs typeface="Calibri"/>
              </a:rPr>
              <a:t>ν</a:t>
            </a:r>
            <a:r>
              <a:rPr lang="el-GR" dirty="0">
                <a:cs typeface="Calibri"/>
              </a:rPr>
              <a:t>).</a:t>
            </a:r>
            <a:r>
              <a:rPr lang="el-GR" spc="-9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Τ</a:t>
            </a:r>
            <a:r>
              <a:rPr lang="el-GR" dirty="0">
                <a:cs typeface="Calibri"/>
              </a:rPr>
              <a:t>ι</a:t>
            </a:r>
            <a:r>
              <a:rPr lang="el-GR" spc="-4" dirty="0">
                <a:cs typeface="Calibri"/>
              </a:rPr>
              <a:t> ι</a:t>
            </a:r>
            <a:r>
              <a:rPr lang="el-GR" spc="13" dirty="0">
                <a:cs typeface="Calibri"/>
              </a:rPr>
              <a:t>σ</a:t>
            </a:r>
            <a:r>
              <a:rPr lang="el-GR" spc="-4" dirty="0">
                <a:cs typeface="Calibri"/>
              </a:rPr>
              <a:t>χ</a:t>
            </a:r>
            <a:r>
              <a:rPr lang="el-GR" spc="-22" dirty="0">
                <a:cs typeface="Calibri"/>
              </a:rPr>
              <a:t>ύ</a:t>
            </a:r>
            <a:r>
              <a:rPr lang="el-GR" spc="-4" dirty="0">
                <a:cs typeface="Calibri"/>
              </a:rPr>
              <a:t>ε</a:t>
            </a:r>
            <a:r>
              <a:rPr lang="el-GR" dirty="0">
                <a:cs typeface="Calibri"/>
              </a:rPr>
              <a:t>ι</a:t>
            </a:r>
            <a:r>
              <a:rPr lang="el-GR" spc="-4" dirty="0">
                <a:cs typeface="Calibri"/>
              </a:rPr>
              <a:t> 31/12</a:t>
            </a:r>
            <a:r>
              <a:rPr lang="el-GR" spc="-4" dirty="0" smtClean="0">
                <a:cs typeface="Calibri"/>
              </a:rPr>
              <a:t>;</a:t>
            </a:r>
            <a:endParaRPr lang="el-GR" dirty="0"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12591" y="3313952"/>
            <a:ext cx="2028078" cy="112285"/>
          </a:xfrm>
          <a:custGeom>
            <a:avLst/>
            <a:gdLst/>
            <a:ahLst/>
            <a:cxnLst/>
            <a:rect l="l" t="t" r="r" b="b"/>
            <a:pathLst>
              <a:path w="2371725" h="123825">
                <a:moveTo>
                  <a:pt x="513500" y="123443"/>
                </a:moveTo>
                <a:lnTo>
                  <a:pt x="513500" y="113538"/>
                </a:lnTo>
                <a:lnTo>
                  <a:pt x="485306" y="114300"/>
                </a:lnTo>
                <a:lnTo>
                  <a:pt x="0" y="123443"/>
                </a:lnTo>
                <a:lnTo>
                  <a:pt x="513500" y="123443"/>
                </a:lnTo>
                <a:close/>
              </a:path>
              <a:path w="2371725" h="123825">
                <a:moveTo>
                  <a:pt x="579032" y="117656"/>
                </a:moveTo>
                <a:lnTo>
                  <a:pt x="579032" y="108204"/>
                </a:lnTo>
                <a:lnTo>
                  <a:pt x="566078" y="109728"/>
                </a:lnTo>
                <a:lnTo>
                  <a:pt x="540170" y="112014"/>
                </a:lnTo>
                <a:lnTo>
                  <a:pt x="512738" y="113538"/>
                </a:lnTo>
                <a:lnTo>
                  <a:pt x="513500" y="113538"/>
                </a:lnTo>
                <a:lnTo>
                  <a:pt x="513500" y="123443"/>
                </a:lnTo>
                <a:lnTo>
                  <a:pt x="539348" y="121995"/>
                </a:lnTo>
                <a:lnTo>
                  <a:pt x="565073" y="119414"/>
                </a:lnTo>
                <a:lnTo>
                  <a:pt x="579032" y="117656"/>
                </a:lnTo>
                <a:close/>
              </a:path>
              <a:path w="2371725" h="123825">
                <a:moveTo>
                  <a:pt x="626276" y="110794"/>
                </a:moveTo>
                <a:lnTo>
                  <a:pt x="626276" y="101346"/>
                </a:lnTo>
                <a:lnTo>
                  <a:pt x="614846" y="102870"/>
                </a:lnTo>
                <a:lnTo>
                  <a:pt x="602654" y="105156"/>
                </a:lnTo>
                <a:lnTo>
                  <a:pt x="590730" y="106738"/>
                </a:lnTo>
                <a:lnTo>
                  <a:pt x="578270" y="108204"/>
                </a:lnTo>
                <a:lnTo>
                  <a:pt x="579032" y="108204"/>
                </a:lnTo>
                <a:lnTo>
                  <a:pt x="579032" y="117656"/>
                </a:lnTo>
                <a:lnTo>
                  <a:pt x="591224" y="116116"/>
                </a:lnTo>
                <a:lnTo>
                  <a:pt x="616370" y="112776"/>
                </a:lnTo>
                <a:lnTo>
                  <a:pt x="626276" y="110794"/>
                </a:lnTo>
                <a:close/>
              </a:path>
              <a:path w="2371725" h="123825">
                <a:moveTo>
                  <a:pt x="733718" y="74287"/>
                </a:moveTo>
                <a:lnTo>
                  <a:pt x="733718" y="64008"/>
                </a:lnTo>
                <a:lnTo>
                  <a:pt x="728384" y="67818"/>
                </a:lnTo>
                <a:lnTo>
                  <a:pt x="706449" y="78168"/>
                </a:lnTo>
                <a:lnTo>
                  <a:pt x="683788" y="86687"/>
                </a:lnTo>
                <a:lnTo>
                  <a:pt x="660565" y="93581"/>
                </a:lnTo>
                <a:lnTo>
                  <a:pt x="636944" y="99060"/>
                </a:lnTo>
                <a:lnTo>
                  <a:pt x="625514" y="101346"/>
                </a:lnTo>
                <a:lnTo>
                  <a:pt x="626276" y="101346"/>
                </a:lnTo>
                <a:lnTo>
                  <a:pt x="626276" y="110794"/>
                </a:lnTo>
                <a:lnTo>
                  <a:pt x="627800" y="110490"/>
                </a:lnTo>
                <a:lnTo>
                  <a:pt x="638468" y="108204"/>
                </a:lnTo>
                <a:lnTo>
                  <a:pt x="649898" y="105918"/>
                </a:lnTo>
                <a:lnTo>
                  <a:pt x="678312" y="98420"/>
                </a:lnTo>
                <a:lnTo>
                  <a:pt x="712006" y="86425"/>
                </a:lnTo>
                <a:lnTo>
                  <a:pt x="733718" y="74287"/>
                </a:lnTo>
                <a:close/>
              </a:path>
              <a:path w="2371725" h="123825">
                <a:moveTo>
                  <a:pt x="738290" y="71732"/>
                </a:moveTo>
                <a:lnTo>
                  <a:pt x="738290" y="60960"/>
                </a:lnTo>
                <a:lnTo>
                  <a:pt x="732956" y="64008"/>
                </a:lnTo>
                <a:lnTo>
                  <a:pt x="733718" y="64008"/>
                </a:lnTo>
                <a:lnTo>
                  <a:pt x="733718" y="74287"/>
                </a:lnTo>
                <a:lnTo>
                  <a:pt x="738290" y="71732"/>
                </a:lnTo>
                <a:close/>
              </a:path>
              <a:path w="2371725" h="123825">
                <a:moveTo>
                  <a:pt x="748196" y="62224"/>
                </a:moveTo>
                <a:lnTo>
                  <a:pt x="748196" y="50292"/>
                </a:lnTo>
                <a:lnTo>
                  <a:pt x="742100" y="57912"/>
                </a:lnTo>
                <a:lnTo>
                  <a:pt x="742100" y="57150"/>
                </a:lnTo>
                <a:lnTo>
                  <a:pt x="737528" y="60960"/>
                </a:lnTo>
                <a:lnTo>
                  <a:pt x="738290" y="60960"/>
                </a:lnTo>
                <a:lnTo>
                  <a:pt x="738290" y="71732"/>
                </a:lnTo>
                <a:lnTo>
                  <a:pt x="742269" y="69508"/>
                </a:lnTo>
                <a:lnTo>
                  <a:pt x="748196" y="62224"/>
                </a:lnTo>
                <a:close/>
              </a:path>
              <a:path w="2371725" h="123825">
                <a:moveTo>
                  <a:pt x="758283" y="49830"/>
                </a:moveTo>
                <a:lnTo>
                  <a:pt x="752768" y="42672"/>
                </a:lnTo>
                <a:lnTo>
                  <a:pt x="752169" y="39674"/>
                </a:lnTo>
                <a:lnTo>
                  <a:pt x="752006" y="41910"/>
                </a:lnTo>
                <a:lnTo>
                  <a:pt x="752006" y="41148"/>
                </a:lnTo>
                <a:lnTo>
                  <a:pt x="751244" y="44958"/>
                </a:lnTo>
                <a:lnTo>
                  <a:pt x="751244" y="44196"/>
                </a:lnTo>
                <a:lnTo>
                  <a:pt x="749720" y="48006"/>
                </a:lnTo>
                <a:lnTo>
                  <a:pt x="749720" y="47244"/>
                </a:lnTo>
                <a:lnTo>
                  <a:pt x="747434" y="51054"/>
                </a:lnTo>
                <a:lnTo>
                  <a:pt x="748196" y="50292"/>
                </a:lnTo>
                <a:lnTo>
                  <a:pt x="748196" y="62224"/>
                </a:lnTo>
                <a:lnTo>
                  <a:pt x="758283" y="49830"/>
                </a:lnTo>
                <a:close/>
              </a:path>
              <a:path w="2371725" h="123825">
                <a:moveTo>
                  <a:pt x="752229" y="38844"/>
                </a:moveTo>
                <a:lnTo>
                  <a:pt x="752006" y="38862"/>
                </a:lnTo>
                <a:lnTo>
                  <a:pt x="752169" y="39674"/>
                </a:lnTo>
                <a:lnTo>
                  <a:pt x="752229" y="38844"/>
                </a:lnTo>
                <a:close/>
              </a:path>
              <a:path w="2371725" h="123825">
                <a:moveTo>
                  <a:pt x="761709" y="39319"/>
                </a:moveTo>
                <a:lnTo>
                  <a:pt x="761577" y="38125"/>
                </a:lnTo>
                <a:lnTo>
                  <a:pt x="752229" y="38844"/>
                </a:lnTo>
                <a:lnTo>
                  <a:pt x="752169" y="39674"/>
                </a:lnTo>
                <a:lnTo>
                  <a:pt x="752768" y="42672"/>
                </a:lnTo>
                <a:lnTo>
                  <a:pt x="758283" y="49830"/>
                </a:lnTo>
                <a:lnTo>
                  <a:pt x="760388" y="47244"/>
                </a:lnTo>
                <a:lnTo>
                  <a:pt x="761709" y="39319"/>
                </a:lnTo>
                <a:close/>
              </a:path>
              <a:path w="2371725" h="123825">
                <a:moveTo>
                  <a:pt x="761577" y="38125"/>
                </a:moveTo>
                <a:lnTo>
                  <a:pt x="757340" y="0"/>
                </a:lnTo>
                <a:lnTo>
                  <a:pt x="755054" y="0"/>
                </a:lnTo>
                <a:lnTo>
                  <a:pt x="752229" y="38844"/>
                </a:lnTo>
                <a:lnTo>
                  <a:pt x="761577" y="38125"/>
                </a:lnTo>
                <a:close/>
              </a:path>
              <a:path w="2371725" h="123825">
                <a:moveTo>
                  <a:pt x="763436" y="44196"/>
                </a:moveTo>
                <a:lnTo>
                  <a:pt x="761912" y="40386"/>
                </a:lnTo>
                <a:lnTo>
                  <a:pt x="761912" y="41148"/>
                </a:lnTo>
                <a:lnTo>
                  <a:pt x="761709" y="39319"/>
                </a:lnTo>
                <a:lnTo>
                  <a:pt x="760388" y="47244"/>
                </a:lnTo>
                <a:lnTo>
                  <a:pt x="758283" y="49830"/>
                </a:lnTo>
                <a:lnTo>
                  <a:pt x="762674" y="55531"/>
                </a:lnTo>
                <a:lnTo>
                  <a:pt x="762674" y="44196"/>
                </a:lnTo>
                <a:lnTo>
                  <a:pt x="763436" y="44196"/>
                </a:lnTo>
                <a:close/>
              </a:path>
              <a:path w="2371725" h="123825">
                <a:moveTo>
                  <a:pt x="761912" y="38100"/>
                </a:moveTo>
                <a:lnTo>
                  <a:pt x="761577" y="38125"/>
                </a:lnTo>
                <a:lnTo>
                  <a:pt x="761709" y="39319"/>
                </a:lnTo>
                <a:lnTo>
                  <a:pt x="761912" y="38100"/>
                </a:lnTo>
                <a:close/>
              </a:path>
              <a:path w="2371725" h="123825">
                <a:moveTo>
                  <a:pt x="764960" y="47244"/>
                </a:moveTo>
                <a:lnTo>
                  <a:pt x="762674" y="44196"/>
                </a:lnTo>
                <a:lnTo>
                  <a:pt x="762674" y="55531"/>
                </a:lnTo>
                <a:lnTo>
                  <a:pt x="764198" y="57509"/>
                </a:lnTo>
                <a:lnTo>
                  <a:pt x="764198" y="47244"/>
                </a:lnTo>
                <a:lnTo>
                  <a:pt x="764960" y="47244"/>
                </a:lnTo>
                <a:close/>
              </a:path>
              <a:path w="2371725" h="123825">
                <a:moveTo>
                  <a:pt x="773342" y="57150"/>
                </a:moveTo>
                <a:lnTo>
                  <a:pt x="769532" y="53340"/>
                </a:lnTo>
                <a:lnTo>
                  <a:pt x="769532" y="54102"/>
                </a:lnTo>
                <a:lnTo>
                  <a:pt x="766484" y="50292"/>
                </a:lnTo>
                <a:lnTo>
                  <a:pt x="766484" y="51054"/>
                </a:lnTo>
                <a:lnTo>
                  <a:pt x="764198" y="47244"/>
                </a:lnTo>
                <a:lnTo>
                  <a:pt x="764198" y="57509"/>
                </a:lnTo>
                <a:lnTo>
                  <a:pt x="772580" y="68391"/>
                </a:lnTo>
                <a:lnTo>
                  <a:pt x="772580" y="57150"/>
                </a:lnTo>
                <a:lnTo>
                  <a:pt x="773342" y="57150"/>
                </a:lnTo>
                <a:close/>
              </a:path>
              <a:path w="2371725" h="123825">
                <a:moveTo>
                  <a:pt x="777152" y="60198"/>
                </a:moveTo>
                <a:lnTo>
                  <a:pt x="772580" y="57150"/>
                </a:lnTo>
                <a:lnTo>
                  <a:pt x="772580" y="68391"/>
                </a:lnTo>
                <a:lnTo>
                  <a:pt x="773184" y="69175"/>
                </a:lnTo>
                <a:lnTo>
                  <a:pt x="776390" y="70685"/>
                </a:lnTo>
                <a:lnTo>
                  <a:pt x="776390" y="60198"/>
                </a:lnTo>
                <a:lnTo>
                  <a:pt x="777152" y="60198"/>
                </a:lnTo>
                <a:close/>
              </a:path>
              <a:path w="2371725" h="123825">
                <a:moveTo>
                  <a:pt x="793154" y="69342"/>
                </a:moveTo>
                <a:lnTo>
                  <a:pt x="787058" y="66294"/>
                </a:lnTo>
                <a:lnTo>
                  <a:pt x="776390" y="60198"/>
                </a:lnTo>
                <a:lnTo>
                  <a:pt x="776390" y="70685"/>
                </a:lnTo>
                <a:lnTo>
                  <a:pt x="792392" y="78223"/>
                </a:lnTo>
                <a:lnTo>
                  <a:pt x="792392" y="69342"/>
                </a:lnTo>
                <a:lnTo>
                  <a:pt x="793154" y="69342"/>
                </a:lnTo>
                <a:close/>
              </a:path>
              <a:path w="2371725" h="123825">
                <a:moveTo>
                  <a:pt x="822110" y="80772"/>
                </a:moveTo>
                <a:lnTo>
                  <a:pt x="813728" y="78486"/>
                </a:lnTo>
                <a:lnTo>
                  <a:pt x="806108" y="75438"/>
                </a:lnTo>
                <a:lnTo>
                  <a:pt x="792392" y="69342"/>
                </a:lnTo>
                <a:lnTo>
                  <a:pt x="792392" y="78223"/>
                </a:lnTo>
                <a:lnTo>
                  <a:pt x="814231" y="88510"/>
                </a:lnTo>
                <a:lnTo>
                  <a:pt x="821348" y="90292"/>
                </a:lnTo>
                <a:lnTo>
                  <a:pt x="821348" y="80772"/>
                </a:lnTo>
                <a:lnTo>
                  <a:pt x="822110" y="80772"/>
                </a:lnTo>
                <a:close/>
              </a:path>
              <a:path w="2371725" h="123825">
                <a:moveTo>
                  <a:pt x="1031660" y="104436"/>
                </a:moveTo>
                <a:lnTo>
                  <a:pt x="1003466" y="104394"/>
                </a:lnTo>
                <a:lnTo>
                  <a:pt x="980639" y="103855"/>
                </a:lnTo>
                <a:lnTo>
                  <a:pt x="958370" y="103008"/>
                </a:lnTo>
                <a:lnTo>
                  <a:pt x="936170" y="101520"/>
                </a:lnTo>
                <a:lnTo>
                  <a:pt x="913550" y="99060"/>
                </a:lnTo>
                <a:lnTo>
                  <a:pt x="901358" y="97536"/>
                </a:lnTo>
                <a:lnTo>
                  <a:pt x="890690" y="96012"/>
                </a:lnTo>
                <a:lnTo>
                  <a:pt x="876069" y="93703"/>
                </a:lnTo>
                <a:lnTo>
                  <a:pt x="860096" y="90901"/>
                </a:lnTo>
                <a:lnTo>
                  <a:pt x="844370" y="87416"/>
                </a:lnTo>
                <a:lnTo>
                  <a:pt x="830492" y="83058"/>
                </a:lnTo>
                <a:lnTo>
                  <a:pt x="821348" y="80772"/>
                </a:lnTo>
                <a:lnTo>
                  <a:pt x="821348" y="90292"/>
                </a:lnTo>
                <a:lnTo>
                  <a:pt x="866845" y="101684"/>
                </a:lnTo>
                <a:lnTo>
                  <a:pt x="921963" y="109702"/>
                </a:lnTo>
                <a:lnTo>
                  <a:pt x="970525" y="113572"/>
                </a:lnTo>
                <a:lnTo>
                  <a:pt x="993560" y="114081"/>
                </a:lnTo>
                <a:lnTo>
                  <a:pt x="993560" y="105156"/>
                </a:lnTo>
                <a:lnTo>
                  <a:pt x="1031660" y="104436"/>
                </a:lnTo>
                <a:close/>
              </a:path>
              <a:path w="2371725" h="123825">
                <a:moveTo>
                  <a:pt x="902120" y="97536"/>
                </a:moveTo>
                <a:lnTo>
                  <a:pt x="901358" y="97434"/>
                </a:lnTo>
                <a:lnTo>
                  <a:pt x="902120" y="97536"/>
                </a:lnTo>
                <a:close/>
              </a:path>
              <a:path w="2371725" h="123825">
                <a:moveTo>
                  <a:pt x="2371503" y="123443"/>
                </a:moveTo>
                <a:lnTo>
                  <a:pt x="2332578" y="106665"/>
                </a:lnTo>
                <a:lnTo>
                  <a:pt x="2273492" y="93664"/>
                </a:lnTo>
                <a:lnTo>
                  <a:pt x="2212001" y="86348"/>
                </a:lnTo>
                <a:lnTo>
                  <a:pt x="2158556" y="83480"/>
                </a:lnTo>
                <a:lnTo>
                  <a:pt x="2123606" y="83820"/>
                </a:lnTo>
                <a:lnTo>
                  <a:pt x="993560" y="105156"/>
                </a:lnTo>
                <a:lnTo>
                  <a:pt x="993560" y="114081"/>
                </a:lnTo>
                <a:lnTo>
                  <a:pt x="1003466" y="114300"/>
                </a:lnTo>
                <a:lnTo>
                  <a:pt x="1031660" y="114300"/>
                </a:lnTo>
                <a:lnTo>
                  <a:pt x="2123606" y="93726"/>
                </a:lnTo>
                <a:lnTo>
                  <a:pt x="2173530" y="93556"/>
                </a:lnTo>
                <a:lnTo>
                  <a:pt x="2224800" y="96750"/>
                </a:lnTo>
                <a:lnTo>
                  <a:pt x="2275765" y="103575"/>
                </a:lnTo>
                <a:lnTo>
                  <a:pt x="2324774" y="114300"/>
                </a:lnTo>
                <a:lnTo>
                  <a:pt x="2333156" y="117348"/>
                </a:lnTo>
                <a:lnTo>
                  <a:pt x="2333156" y="116586"/>
                </a:lnTo>
                <a:lnTo>
                  <a:pt x="2341538" y="119634"/>
                </a:lnTo>
                <a:lnTo>
                  <a:pt x="2349158" y="122682"/>
                </a:lnTo>
                <a:lnTo>
                  <a:pt x="2349158" y="122910"/>
                </a:lnTo>
                <a:lnTo>
                  <a:pt x="2350936" y="123443"/>
                </a:lnTo>
                <a:lnTo>
                  <a:pt x="2371503" y="123443"/>
                </a:lnTo>
                <a:close/>
              </a:path>
              <a:path w="2371725" h="123825">
                <a:moveTo>
                  <a:pt x="1003466" y="114300"/>
                </a:moveTo>
                <a:lnTo>
                  <a:pt x="993560" y="114081"/>
                </a:lnTo>
                <a:lnTo>
                  <a:pt x="993560" y="114300"/>
                </a:lnTo>
                <a:lnTo>
                  <a:pt x="1003466" y="114300"/>
                </a:lnTo>
                <a:close/>
              </a:path>
              <a:path w="2371725" h="123825">
                <a:moveTo>
                  <a:pt x="2349158" y="122910"/>
                </a:moveTo>
                <a:lnTo>
                  <a:pt x="2349158" y="122682"/>
                </a:lnTo>
                <a:lnTo>
                  <a:pt x="2348396" y="122682"/>
                </a:lnTo>
                <a:lnTo>
                  <a:pt x="2349158" y="122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56804" y="2961819"/>
            <a:ext cx="317705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tabLst>
                <a:tab pos="1343022" algn="l"/>
              </a:tabLst>
            </a:pPr>
            <a:r>
              <a:rPr sz="2100" dirty="0">
                <a:cs typeface="Arial"/>
              </a:rPr>
              <a:t>4</a:t>
            </a:r>
            <a:r>
              <a:rPr sz="2100" spc="-9" dirty="0">
                <a:cs typeface="Arial"/>
              </a:rPr>
              <a:t> </a:t>
            </a:r>
            <a:r>
              <a:rPr sz="2100" spc="-4" dirty="0">
                <a:cs typeface="Arial"/>
              </a:rPr>
              <a:t>μήνε</a:t>
            </a:r>
            <a:r>
              <a:rPr sz="2100" dirty="0">
                <a:cs typeface="Arial"/>
              </a:rPr>
              <a:t>ς</a:t>
            </a:r>
            <a:r>
              <a:rPr sz="2100" spc="-9" dirty="0">
                <a:cs typeface="Arial"/>
              </a:rPr>
              <a:t> </a:t>
            </a:r>
            <a:r>
              <a:rPr sz="2100" dirty="0">
                <a:cs typeface="Arial"/>
              </a:rPr>
              <a:t>–	€</a:t>
            </a:r>
            <a:r>
              <a:rPr sz="2100" spc="-4" dirty="0">
                <a:cs typeface="Arial"/>
              </a:rPr>
              <a:t> 4.00</a:t>
            </a:r>
            <a:r>
              <a:rPr sz="2100" dirty="0">
                <a:cs typeface="Arial"/>
              </a:rPr>
              <a:t>0</a:t>
            </a:r>
            <a:r>
              <a:rPr sz="2100" spc="18" dirty="0">
                <a:cs typeface="Arial"/>
              </a:rPr>
              <a:t> </a:t>
            </a:r>
            <a:r>
              <a:rPr sz="2100" spc="-4" dirty="0">
                <a:cs typeface="Arial"/>
              </a:rPr>
              <a:t>ΕΞ</a:t>
            </a:r>
            <a:r>
              <a:rPr sz="2100" spc="-61" dirty="0">
                <a:cs typeface="Arial"/>
              </a:rPr>
              <a:t>Ο</a:t>
            </a:r>
            <a:r>
              <a:rPr sz="2100" dirty="0">
                <a:cs typeface="Arial"/>
              </a:rPr>
              <a:t>ΔΑ</a:t>
            </a:r>
          </a:p>
        </p:txBody>
      </p:sp>
      <p:sp>
        <p:nvSpPr>
          <p:cNvPr id="10" name="object 10"/>
          <p:cNvSpPr/>
          <p:nvPr/>
        </p:nvSpPr>
        <p:spPr>
          <a:xfrm>
            <a:off x="5152184" y="3184738"/>
            <a:ext cx="2371250" cy="241268"/>
          </a:xfrm>
          <a:custGeom>
            <a:avLst/>
            <a:gdLst/>
            <a:ahLst/>
            <a:cxnLst/>
            <a:rect l="l" t="t" r="r" b="b"/>
            <a:pathLst>
              <a:path w="2773045" h="266064">
                <a:moveTo>
                  <a:pt x="1166449" y="217932"/>
                </a:moveTo>
                <a:lnTo>
                  <a:pt x="1154257" y="220980"/>
                </a:lnTo>
                <a:lnTo>
                  <a:pt x="1142827" y="223266"/>
                </a:lnTo>
                <a:lnTo>
                  <a:pt x="1130635" y="225552"/>
                </a:lnTo>
                <a:lnTo>
                  <a:pt x="1118443" y="226314"/>
                </a:lnTo>
                <a:lnTo>
                  <a:pt x="1106251" y="227838"/>
                </a:lnTo>
                <a:lnTo>
                  <a:pt x="1093297" y="227838"/>
                </a:lnTo>
                <a:lnTo>
                  <a:pt x="103459" y="246888"/>
                </a:lnTo>
                <a:lnTo>
                  <a:pt x="90505" y="246888"/>
                </a:lnTo>
                <a:lnTo>
                  <a:pt x="52405" y="251460"/>
                </a:lnTo>
                <a:lnTo>
                  <a:pt x="5995" y="263671"/>
                </a:lnTo>
                <a:lnTo>
                  <a:pt x="0" y="265937"/>
                </a:lnTo>
                <a:lnTo>
                  <a:pt x="31070" y="265937"/>
                </a:lnTo>
                <a:lnTo>
                  <a:pt x="42499" y="262890"/>
                </a:lnTo>
                <a:lnTo>
                  <a:pt x="42499" y="263652"/>
                </a:lnTo>
                <a:lnTo>
                  <a:pt x="54691" y="260604"/>
                </a:lnTo>
                <a:lnTo>
                  <a:pt x="54691" y="261223"/>
                </a:lnTo>
                <a:lnTo>
                  <a:pt x="66121" y="259080"/>
                </a:lnTo>
                <a:lnTo>
                  <a:pt x="78313" y="257556"/>
                </a:lnTo>
                <a:lnTo>
                  <a:pt x="90505" y="256838"/>
                </a:lnTo>
                <a:lnTo>
                  <a:pt x="103459" y="256032"/>
                </a:lnTo>
                <a:lnTo>
                  <a:pt x="1094059" y="237744"/>
                </a:lnTo>
                <a:lnTo>
                  <a:pt x="1136342" y="233984"/>
                </a:lnTo>
                <a:lnTo>
                  <a:pt x="1165687" y="227529"/>
                </a:lnTo>
                <a:lnTo>
                  <a:pt x="1165687" y="218694"/>
                </a:lnTo>
                <a:lnTo>
                  <a:pt x="1166449" y="217932"/>
                </a:lnTo>
                <a:close/>
              </a:path>
              <a:path w="2773045" h="266064">
                <a:moveTo>
                  <a:pt x="54691" y="261223"/>
                </a:moveTo>
                <a:lnTo>
                  <a:pt x="54691" y="260604"/>
                </a:lnTo>
                <a:lnTo>
                  <a:pt x="53929" y="261366"/>
                </a:lnTo>
                <a:lnTo>
                  <a:pt x="54691" y="261223"/>
                </a:lnTo>
                <a:close/>
              </a:path>
              <a:path w="2773045" h="266064">
                <a:moveTo>
                  <a:pt x="91267" y="256794"/>
                </a:moveTo>
                <a:lnTo>
                  <a:pt x="90505" y="256794"/>
                </a:lnTo>
                <a:lnTo>
                  <a:pt x="91267" y="256794"/>
                </a:lnTo>
                <a:close/>
              </a:path>
              <a:path w="2773045" h="266064">
                <a:moveTo>
                  <a:pt x="1188547" y="220773"/>
                </a:moveTo>
                <a:lnTo>
                  <a:pt x="1188547" y="211836"/>
                </a:lnTo>
                <a:lnTo>
                  <a:pt x="1176974" y="214931"/>
                </a:lnTo>
                <a:lnTo>
                  <a:pt x="1165687" y="218694"/>
                </a:lnTo>
                <a:lnTo>
                  <a:pt x="1165687" y="227529"/>
                </a:lnTo>
                <a:lnTo>
                  <a:pt x="1176974" y="225047"/>
                </a:lnTo>
                <a:lnTo>
                  <a:pt x="1188547" y="220773"/>
                </a:lnTo>
                <a:close/>
              </a:path>
              <a:path w="2773045" h="266064">
                <a:moveTo>
                  <a:pt x="1209883" y="212893"/>
                </a:moveTo>
                <a:lnTo>
                  <a:pt x="1209883" y="203454"/>
                </a:lnTo>
                <a:lnTo>
                  <a:pt x="1199215" y="208026"/>
                </a:lnTo>
                <a:lnTo>
                  <a:pt x="1199215" y="207264"/>
                </a:lnTo>
                <a:lnTo>
                  <a:pt x="1187785" y="211836"/>
                </a:lnTo>
                <a:lnTo>
                  <a:pt x="1188547" y="211836"/>
                </a:lnTo>
                <a:lnTo>
                  <a:pt x="1188547" y="220773"/>
                </a:lnTo>
                <a:lnTo>
                  <a:pt x="1209883" y="212893"/>
                </a:lnTo>
                <a:close/>
              </a:path>
              <a:path w="2773045" h="266064">
                <a:moveTo>
                  <a:pt x="1219789" y="208584"/>
                </a:moveTo>
                <a:lnTo>
                  <a:pt x="1219789" y="198882"/>
                </a:lnTo>
                <a:lnTo>
                  <a:pt x="1209121" y="203454"/>
                </a:lnTo>
                <a:lnTo>
                  <a:pt x="1209883" y="203454"/>
                </a:lnTo>
                <a:lnTo>
                  <a:pt x="1209883" y="212893"/>
                </a:lnTo>
                <a:lnTo>
                  <a:pt x="1215964" y="210647"/>
                </a:lnTo>
                <a:lnTo>
                  <a:pt x="1219789" y="208584"/>
                </a:lnTo>
                <a:close/>
              </a:path>
              <a:path w="2773045" h="266064">
                <a:moveTo>
                  <a:pt x="1229695" y="203241"/>
                </a:moveTo>
                <a:lnTo>
                  <a:pt x="1229695" y="193548"/>
                </a:lnTo>
                <a:lnTo>
                  <a:pt x="1219027" y="198882"/>
                </a:lnTo>
                <a:lnTo>
                  <a:pt x="1219789" y="198882"/>
                </a:lnTo>
                <a:lnTo>
                  <a:pt x="1219789" y="208584"/>
                </a:lnTo>
                <a:lnTo>
                  <a:pt x="1229695" y="203241"/>
                </a:lnTo>
                <a:close/>
              </a:path>
              <a:path w="2773045" h="266064">
                <a:moveTo>
                  <a:pt x="1287607" y="161804"/>
                </a:moveTo>
                <a:lnTo>
                  <a:pt x="1287607" y="149352"/>
                </a:lnTo>
                <a:lnTo>
                  <a:pt x="1279987" y="156972"/>
                </a:lnTo>
                <a:lnTo>
                  <a:pt x="1279987" y="156210"/>
                </a:lnTo>
                <a:lnTo>
                  <a:pt x="1272367" y="163830"/>
                </a:lnTo>
                <a:lnTo>
                  <a:pt x="1272367" y="163068"/>
                </a:lnTo>
                <a:lnTo>
                  <a:pt x="1264747" y="169926"/>
                </a:lnTo>
                <a:lnTo>
                  <a:pt x="1256365" y="176784"/>
                </a:lnTo>
                <a:lnTo>
                  <a:pt x="1256365" y="176022"/>
                </a:lnTo>
                <a:lnTo>
                  <a:pt x="1247983" y="182880"/>
                </a:lnTo>
                <a:lnTo>
                  <a:pt x="1247983" y="182118"/>
                </a:lnTo>
                <a:lnTo>
                  <a:pt x="1238839" y="188214"/>
                </a:lnTo>
                <a:lnTo>
                  <a:pt x="1228933" y="193548"/>
                </a:lnTo>
                <a:lnTo>
                  <a:pt x="1229695" y="193548"/>
                </a:lnTo>
                <a:lnTo>
                  <a:pt x="1229695" y="203241"/>
                </a:lnTo>
                <a:lnTo>
                  <a:pt x="1253317" y="190500"/>
                </a:lnTo>
                <a:lnTo>
                  <a:pt x="1262461" y="184404"/>
                </a:lnTo>
                <a:lnTo>
                  <a:pt x="1270843" y="177546"/>
                </a:lnTo>
                <a:lnTo>
                  <a:pt x="1287607" y="161804"/>
                </a:lnTo>
                <a:close/>
              </a:path>
              <a:path w="2773045" h="266064">
                <a:moveTo>
                  <a:pt x="1311229" y="133819"/>
                </a:moveTo>
                <a:lnTo>
                  <a:pt x="1311229" y="118110"/>
                </a:lnTo>
                <a:lnTo>
                  <a:pt x="1305895" y="126492"/>
                </a:lnTo>
                <a:lnTo>
                  <a:pt x="1293703" y="141732"/>
                </a:lnTo>
                <a:lnTo>
                  <a:pt x="1286845" y="149352"/>
                </a:lnTo>
                <a:lnTo>
                  <a:pt x="1287607" y="149352"/>
                </a:lnTo>
                <a:lnTo>
                  <a:pt x="1287607" y="161804"/>
                </a:lnTo>
                <a:lnTo>
                  <a:pt x="1296937" y="153043"/>
                </a:lnTo>
                <a:lnTo>
                  <a:pt x="1311229" y="133819"/>
                </a:lnTo>
                <a:close/>
              </a:path>
              <a:path w="2773045" h="266064">
                <a:moveTo>
                  <a:pt x="1315801" y="127669"/>
                </a:moveTo>
                <a:lnTo>
                  <a:pt x="1315801" y="109728"/>
                </a:lnTo>
                <a:lnTo>
                  <a:pt x="1310467" y="118110"/>
                </a:lnTo>
                <a:lnTo>
                  <a:pt x="1311229" y="118110"/>
                </a:lnTo>
                <a:lnTo>
                  <a:pt x="1311229" y="133819"/>
                </a:lnTo>
                <a:lnTo>
                  <a:pt x="1315801" y="127669"/>
                </a:lnTo>
                <a:close/>
              </a:path>
              <a:path w="2773045" h="266064">
                <a:moveTo>
                  <a:pt x="1354663" y="92202"/>
                </a:moveTo>
                <a:lnTo>
                  <a:pt x="1343233" y="47244"/>
                </a:lnTo>
                <a:lnTo>
                  <a:pt x="1340185" y="0"/>
                </a:lnTo>
                <a:lnTo>
                  <a:pt x="1333327" y="0"/>
                </a:lnTo>
                <a:lnTo>
                  <a:pt x="1332565" y="47244"/>
                </a:lnTo>
                <a:lnTo>
                  <a:pt x="1331803" y="57150"/>
                </a:lnTo>
                <a:lnTo>
                  <a:pt x="1331803" y="56388"/>
                </a:lnTo>
                <a:lnTo>
                  <a:pt x="1331041" y="66294"/>
                </a:lnTo>
                <a:lnTo>
                  <a:pt x="1331041" y="65532"/>
                </a:lnTo>
                <a:lnTo>
                  <a:pt x="1328755" y="75438"/>
                </a:lnTo>
                <a:lnTo>
                  <a:pt x="1328755" y="74676"/>
                </a:lnTo>
                <a:lnTo>
                  <a:pt x="1326469" y="83820"/>
                </a:lnTo>
                <a:lnTo>
                  <a:pt x="1323421" y="92964"/>
                </a:lnTo>
                <a:lnTo>
                  <a:pt x="1319611" y="101346"/>
                </a:lnTo>
                <a:lnTo>
                  <a:pt x="1315039" y="110490"/>
                </a:lnTo>
                <a:lnTo>
                  <a:pt x="1315801" y="109728"/>
                </a:lnTo>
                <a:lnTo>
                  <a:pt x="1315801" y="127669"/>
                </a:lnTo>
                <a:lnTo>
                  <a:pt x="1318082" y="124601"/>
                </a:lnTo>
                <a:lnTo>
                  <a:pt x="1333327" y="92710"/>
                </a:lnTo>
                <a:lnTo>
                  <a:pt x="1333327" y="38100"/>
                </a:lnTo>
                <a:lnTo>
                  <a:pt x="1342471" y="38100"/>
                </a:lnTo>
                <a:lnTo>
                  <a:pt x="1342471" y="84748"/>
                </a:lnTo>
                <a:lnTo>
                  <a:pt x="1346055" y="97369"/>
                </a:lnTo>
                <a:lnTo>
                  <a:pt x="1353901" y="110611"/>
                </a:lnTo>
                <a:lnTo>
                  <a:pt x="1353901" y="92202"/>
                </a:lnTo>
                <a:lnTo>
                  <a:pt x="1354663" y="92202"/>
                </a:lnTo>
                <a:close/>
              </a:path>
              <a:path w="2773045" h="266064">
                <a:moveTo>
                  <a:pt x="1342471" y="48006"/>
                </a:moveTo>
                <a:lnTo>
                  <a:pt x="1342471" y="38100"/>
                </a:lnTo>
                <a:lnTo>
                  <a:pt x="1333327" y="38100"/>
                </a:lnTo>
                <a:lnTo>
                  <a:pt x="1333327" y="48006"/>
                </a:lnTo>
                <a:lnTo>
                  <a:pt x="1334851" y="57912"/>
                </a:lnTo>
                <a:lnTo>
                  <a:pt x="1338562" y="70979"/>
                </a:lnTo>
                <a:lnTo>
                  <a:pt x="1341709" y="57912"/>
                </a:lnTo>
                <a:lnTo>
                  <a:pt x="1342471" y="48006"/>
                </a:lnTo>
                <a:close/>
              </a:path>
              <a:path w="2773045" h="266064">
                <a:moveTo>
                  <a:pt x="1338562" y="70979"/>
                </a:moveTo>
                <a:lnTo>
                  <a:pt x="1334851" y="57912"/>
                </a:lnTo>
                <a:lnTo>
                  <a:pt x="1333327" y="48006"/>
                </a:lnTo>
                <a:lnTo>
                  <a:pt x="1333327" y="92710"/>
                </a:lnTo>
                <a:lnTo>
                  <a:pt x="1338562" y="70979"/>
                </a:lnTo>
                <a:close/>
              </a:path>
              <a:path w="2773045" h="266064">
                <a:moveTo>
                  <a:pt x="1342471" y="84748"/>
                </a:moveTo>
                <a:lnTo>
                  <a:pt x="1342471" y="48006"/>
                </a:lnTo>
                <a:lnTo>
                  <a:pt x="1341709" y="57912"/>
                </a:lnTo>
                <a:lnTo>
                  <a:pt x="1338562" y="70979"/>
                </a:lnTo>
                <a:lnTo>
                  <a:pt x="1342471" y="84748"/>
                </a:lnTo>
                <a:close/>
              </a:path>
              <a:path w="2773045" h="266064">
                <a:moveTo>
                  <a:pt x="1363045" y="108966"/>
                </a:moveTo>
                <a:lnTo>
                  <a:pt x="1353901" y="92202"/>
                </a:lnTo>
                <a:lnTo>
                  <a:pt x="1353901" y="110611"/>
                </a:lnTo>
                <a:lnTo>
                  <a:pt x="1362283" y="124758"/>
                </a:lnTo>
                <a:lnTo>
                  <a:pt x="1362283" y="108966"/>
                </a:lnTo>
                <a:lnTo>
                  <a:pt x="1363045" y="108966"/>
                </a:lnTo>
                <a:close/>
              </a:path>
              <a:path w="2773045" h="266064">
                <a:moveTo>
                  <a:pt x="1385905" y="140208"/>
                </a:moveTo>
                <a:lnTo>
                  <a:pt x="1379047" y="132588"/>
                </a:lnTo>
                <a:lnTo>
                  <a:pt x="1372951" y="124968"/>
                </a:lnTo>
                <a:lnTo>
                  <a:pt x="1367617" y="117348"/>
                </a:lnTo>
                <a:lnTo>
                  <a:pt x="1362283" y="108966"/>
                </a:lnTo>
                <a:lnTo>
                  <a:pt x="1362283" y="124758"/>
                </a:lnTo>
                <a:lnTo>
                  <a:pt x="1366922" y="132588"/>
                </a:lnTo>
                <a:lnTo>
                  <a:pt x="1385143" y="152232"/>
                </a:lnTo>
                <a:lnTo>
                  <a:pt x="1385143" y="140208"/>
                </a:lnTo>
                <a:lnTo>
                  <a:pt x="1385905" y="140208"/>
                </a:lnTo>
                <a:close/>
              </a:path>
              <a:path w="2773045" h="266064">
                <a:moveTo>
                  <a:pt x="1494109" y="205740"/>
                </a:moveTo>
                <a:lnTo>
                  <a:pt x="1482679" y="201930"/>
                </a:lnTo>
                <a:lnTo>
                  <a:pt x="1482679" y="202692"/>
                </a:lnTo>
                <a:lnTo>
                  <a:pt x="1472011" y="198120"/>
                </a:lnTo>
                <a:lnTo>
                  <a:pt x="1462105" y="194310"/>
                </a:lnTo>
                <a:lnTo>
                  <a:pt x="1452199" y="188976"/>
                </a:lnTo>
                <a:lnTo>
                  <a:pt x="1452199" y="189738"/>
                </a:lnTo>
                <a:lnTo>
                  <a:pt x="1442293" y="184404"/>
                </a:lnTo>
                <a:lnTo>
                  <a:pt x="1433149" y="179070"/>
                </a:lnTo>
                <a:lnTo>
                  <a:pt x="1424005" y="172974"/>
                </a:lnTo>
                <a:lnTo>
                  <a:pt x="1415623" y="166878"/>
                </a:lnTo>
                <a:lnTo>
                  <a:pt x="1415623" y="167640"/>
                </a:lnTo>
                <a:lnTo>
                  <a:pt x="1407241" y="160782"/>
                </a:lnTo>
                <a:lnTo>
                  <a:pt x="1399621" y="153924"/>
                </a:lnTo>
                <a:lnTo>
                  <a:pt x="1399621" y="154686"/>
                </a:lnTo>
                <a:lnTo>
                  <a:pt x="1385143" y="140208"/>
                </a:lnTo>
                <a:lnTo>
                  <a:pt x="1385143" y="152232"/>
                </a:lnTo>
                <a:lnTo>
                  <a:pt x="1427815" y="187452"/>
                </a:lnTo>
                <a:lnTo>
                  <a:pt x="1474394" y="209257"/>
                </a:lnTo>
                <a:lnTo>
                  <a:pt x="1493347" y="215473"/>
                </a:lnTo>
                <a:lnTo>
                  <a:pt x="1493347" y="205740"/>
                </a:lnTo>
                <a:lnTo>
                  <a:pt x="1494109" y="205740"/>
                </a:lnTo>
                <a:close/>
              </a:path>
              <a:path w="2773045" h="266064">
                <a:moveTo>
                  <a:pt x="2772531" y="265937"/>
                </a:moveTo>
                <a:lnTo>
                  <a:pt x="2749123" y="247650"/>
                </a:lnTo>
                <a:lnTo>
                  <a:pt x="2730835" y="235458"/>
                </a:lnTo>
                <a:lnTo>
                  <a:pt x="2720167" y="230886"/>
                </a:lnTo>
                <a:lnTo>
                  <a:pt x="2707701" y="224413"/>
                </a:lnTo>
                <a:lnTo>
                  <a:pt x="2666065" y="210312"/>
                </a:lnTo>
                <a:lnTo>
                  <a:pt x="2626023" y="202875"/>
                </a:lnTo>
                <a:lnTo>
                  <a:pt x="2595953" y="200243"/>
                </a:lnTo>
                <a:lnTo>
                  <a:pt x="2579197" y="200406"/>
                </a:lnTo>
                <a:lnTo>
                  <a:pt x="1588597" y="218694"/>
                </a:lnTo>
                <a:lnTo>
                  <a:pt x="1576405" y="218694"/>
                </a:lnTo>
                <a:lnTo>
                  <a:pt x="1563451" y="217932"/>
                </a:lnTo>
                <a:lnTo>
                  <a:pt x="1551259" y="217170"/>
                </a:lnTo>
                <a:lnTo>
                  <a:pt x="1527637" y="214122"/>
                </a:lnTo>
                <a:lnTo>
                  <a:pt x="1516207" y="211836"/>
                </a:lnTo>
                <a:lnTo>
                  <a:pt x="1493347" y="205740"/>
                </a:lnTo>
                <a:lnTo>
                  <a:pt x="1493347" y="215473"/>
                </a:lnTo>
                <a:lnTo>
                  <a:pt x="1538305" y="225552"/>
                </a:lnTo>
                <a:lnTo>
                  <a:pt x="1600625" y="229252"/>
                </a:lnTo>
                <a:lnTo>
                  <a:pt x="1650768" y="230593"/>
                </a:lnTo>
                <a:lnTo>
                  <a:pt x="1700925" y="231182"/>
                </a:lnTo>
                <a:lnTo>
                  <a:pt x="1751095" y="231105"/>
                </a:lnTo>
                <a:lnTo>
                  <a:pt x="1801275" y="230447"/>
                </a:lnTo>
                <a:lnTo>
                  <a:pt x="1851464" y="229293"/>
                </a:lnTo>
                <a:lnTo>
                  <a:pt x="1901661" y="227727"/>
                </a:lnTo>
                <a:lnTo>
                  <a:pt x="1951863" y="225836"/>
                </a:lnTo>
                <a:lnTo>
                  <a:pt x="2002071" y="223704"/>
                </a:lnTo>
                <a:lnTo>
                  <a:pt x="2052281" y="221417"/>
                </a:lnTo>
                <a:lnTo>
                  <a:pt x="2152704" y="216715"/>
                </a:lnTo>
                <a:lnTo>
                  <a:pt x="2202914" y="214471"/>
                </a:lnTo>
                <a:lnTo>
                  <a:pt x="2253120" y="212411"/>
                </a:lnTo>
                <a:lnTo>
                  <a:pt x="2303322" y="210621"/>
                </a:lnTo>
                <a:lnTo>
                  <a:pt x="2353517" y="209186"/>
                </a:lnTo>
                <a:lnTo>
                  <a:pt x="2403704" y="208191"/>
                </a:lnTo>
                <a:lnTo>
                  <a:pt x="2453882" y="207721"/>
                </a:lnTo>
                <a:lnTo>
                  <a:pt x="2504049" y="207861"/>
                </a:lnTo>
                <a:lnTo>
                  <a:pt x="2554203" y="208696"/>
                </a:lnTo>
                <a:lnTo>
                  <a:pt x="2604343" y="210312"/>
                </a:lnTo>
                <a:lnTo>
                  <a:pt x="2616535" y="211074"/>
                </a:lnTo>
                <a:lnTo>
                  <a:pt x="2640919" y="214122"/>
                </a:lnTo>
                <a:lnTo>
                  <a:pt x="2640919" y="214312"/>
                </a:lnTo>
                <a:lnTo>
                  <a:pt x="2652349" y="217170"/>
                </a:lnTo>
                <a:lnTo>
                  <a:pt x="2652349" y="216408"/>
                </a:lnTo>
                <a:lnTo>
                  <a:pt x="2663779" y="219456"/>
                </a:lnTo>
                <a:lnTo>
                  <a:pt x="2674447" y="222504"/>
                </a:lnTo>
                <a:lnTo>
                  <a:pt x="2685877" y="226314"/>
                </a:lnTo>
                <a:lnTo>
                  <a:pt x="2685877" y="226586"/>
                </a:lnTo>
                <a:lnTo>
                  <a:pt x="2695783" y="230124"/>
                </a:lnTo>
                <a:lnTo>
                  <a:pt x="2706451" y="234696"/>
                </a:lnTo>
                <a:lnTo>
                  <a:pt x="2716357" y="239268"/>
                </a:lnTo>
                <a:lnTo>
                  <a:pt x="2725501" y="244191"/>
                </a:lnTo>
                <a:lnTo>
                  <a:pt x="2725501" y="243840"/>
                </a:lnTo>
                <a:lnTo>
                  <a:pt x="2735407" y="249936"/>
                </a:lnTo>
                <a:lnTo>
                  <a:pt x="2735407" y="249174"/>
                </a:lnTo>
                <a:lnTo>
                  <a:pt x="2744551" y="255270"/>
                </a:lnTo>
                <a:lnTo>
                  <a:pt x="2744551" y="255778"/>
                </a:lnTo>
                <a:lnTo>
                  <a:pt x="2752933" y="261366"/>
                </a:lnTo>
                <a:lnTo>
                  <a:pt x="2758648" y="265937"/>
                </a:lnTo>
                <a:lnTo>
                  <a:pt x="2772531" y="265937"/>
                </a:lnTo>
                <a:close/>
              </a:path>
              <a:path w="2773045" h="266064">
                <a:moveTo>
                  <a:pt x="1552021" y="217170"/>
                </a:moveTo>
                <a:lnTo>
                  <a:pt x="1551259" y="217074"/>
                </a:lnTo>
                <a:lnTo>
                  <a:pt x="1552021" y="217170"/>
                </a:lnTo>
                <a:close/>
              </a:path>
              <a:path w="2773045" h="266064">
                <a:moveTo>
                  <a:pt x="1564213" y="217932"/>
                </a:moveTo>
                <a:lnTo>
                  <a:pt x="1563451" y="217887"/>
                </a:lnTo>
                <a:lnTo>
                  <a:pt x="1564213" y="217932"/>
                </a:lnTo>
                <a:close/>
              </a:path>
              <a:path w="2773045" h="266064">
                <a:moveTo>
                  <a:pt x="2640919" y="214312"/>
                </a:moveTo>
                <a:lnTo>
                  <a:pt x="2640919" y="214122"/>
                </a:lnTo>
                <a:lnTo>
                  <a:pt x="2640157" y="214122"/>
                </a:lnTo>
                <a:lnTo>
                  <a:pt x="2640919" y="214312"/>
                </a:lnTo>
                <a:close/>
              </a:path>
              <a:path w="2773045" h="266064">
                <a:moveTo>
                  <a:pt x="2685877" y="226586"/>
                </a:moveTo>
                <a:lnTo>
                  <a:pt x="2685877" y="226314"/>
                </a:lnTo>
                <a:lnTo>
                  <a:pt x="2685115" y="226314"/>
                </a:lnTo>
                <a:lnTo>
                  <a:pt x="2685877" y="226586"/>
                </a:lnTo>
                <a:close/>
              </a:path>
              <a:path w="2773045" h="266064">
                <a:moveTo>
                  <a:pt x="2726263" y="244602"/>
                </a:moveTo>
                <a:lnTo>
                  <a:pt x="2725501" y="243840"/>
                </a:lnTo>
                <a:lnTo>
                  <a:pt x="2725501" y="244191"/>
                </a:lnTo>
                <a:lnTo>
                  <a:pt x="2726263" y="244602"/>
                </a:lnTo>
                <a:close/>
              </a:path>
              <a:path w="2773045" h="266064">
                <a:moveTo>
                  <a:pt x="2744551" y="255778"/>
                </a:moveTo>
                <a:lnTo>
                  <a:pt x="2744551" y="255270"/>
                </a:lnTo>
                <a:lnTo>
                  <a:pt x="2743789" y="255270"/>
                </a:lnTo>
                <a:lnTo>
                  <a:pt x="2744551" y="255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844" y="3840825"/>
            <a:ext cx="6906869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96397" y="3702283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3400" y="3633185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88661" y="3702283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7321" y="3425891"/>
            <a:ext cx="2809988" cy="89252"/>
          </a:xfrm>
          <a:custGeom>
            <a:avLst/>
            <a:gdLst/>
            <a:ahLst/>
            <a:cxnLst/>
            <a:rect l="l" t="t" r="r" b="b"/>
            <a:pathLst>
              <a:path w="3286125" h="98425">
                <a:moveTo>
                  <a:pt x="1396746" y="0"/>
                </a:moveTo>
                <a:lnTo>
                  <a:pt x="883245" y="0"/>
                </a:lnTo>
                <a:lnTo>
                  <a:pt x="276606" y="11430"/>
                </a:lnTo>
                <a:lnTo>
                  <a:pt x="227532" y="14155"/>
                </a:lnTo>
                <a:lnTo>
                  <a:pt x="178517" y="18635"/>
                </a:lnTo>
                <a:lnTo>
                  <a:pt x="129969" y="26180"/>
                </a:lnTo>
                <a:lnTo>
                  <a:pt x="82296" y="38100"/>
                </a:lnTo>
                <a:lnTo>
                  <a:pt x="28679" y="60398"/>
                </a:lnTo>
                <a:lnTo>
                  <a:pt x="1523" y="88392"/>
                </a:lnTo>
                <a:lnTo>
                  <a:pt x="0" y="97536"/>
                </a:lnTo>
                <a:lnTo>
                  <a:pt x="9906" y="98298"/>
                </a:lnTo>
                <a:lnTo>
                  <a:pt x="9906" y="95250"/>
                </a:lnTo>
                <a:lnTo>
                  <a:pt x="10668" y="91440"/>
                </a:lnTo>
                <a:lnTo>
                  <a:pt x="10668" y="92202"/>
                </a:lnTo>
                <a:lnTo>
                  <a:pt x="12192" y="88392"/>
                </a:lnTo>
                <a:lnTo>
                  <a:pt x="14478" y="84582"/>
                </a:lnTo>
                <a:lnTo>
                  <a:pt x="14478" y="85344"/>
                </a:lnTo>
                <a:lnTo>
                  <a:pt x="16764" y="81534"/>
                </a:lnTo>
                <a:lnTo>
                  <a:pt x="16764" y="82296"/>
                </a:lnTo>
                <a:lnTo>
                  <a:pt x="19812" y="79248"/>
                </a:lnTo>
                <a:lnTo>
                  <a:pt x="19812" y="78486"/>
                </a:lnTo>
                <a:lnTo>
                  <a:pt x="24384" y="74676"/>
                </a:lnTo>
                <a:lnTo>
                  <a:pt x="24384" y="75438"/>
                </a:lnTo>
                <a:lnTo>
                  <a:pt x="28194" y="72263"/>
                </a:lnTo>
                <a:lnTo>
                  <a:pt x="28194" y="71628"/>
                </a:lnTo>
                <a:lnTo>
                  <a:pt x="33528" y="68961"/>
                </a:lnTo>
                <a:lnTo>
                  <a:pt x="33528" y="68580"/>
                </a:lnTo>
                <a:lnTo>
                  <a:pt x="39624" y="64770"/>
                </a:lnTo>
                <a:lnTo>
                  <a:pt x="87740" y="46224"/>
                </a:lnTo>
                <a:lnTo>
                  <a:pt x="114300" y="39787"/>
                </a:lnTo>
                <a:lnTo>
                  <a:pt x="114300" y="39624"/>
                </a:lnTo>
                <a:lnTo>
                  <a:pt x="180086" y="27890"/>
                </a:lnTo>
                <a:lnTo>
                  <a:pt x="243804" y="22268"/>
                </a:lnTo>
                <a:lnTo>
                  <a:pt x="1368552" y="762"/>
                </a:lnTo>
                <a:lnTo>
                  <a:pt x="1396746" y="0"/>
                </a:lnTo>
                <a:close/>
              </a:path>
              <a:path w="3286125" h="98425">
                <a:moveTo>
                  <a:pt x="20574" y="78486"/>
                </a:moveTo>
                <a:lnTo>
                  <a:pt x="19812" y="78486"/>
                </a:lnTo>
                <a:lnTo>
                  <a:pt x="19812" y="79248"/>
                </a:lnTo>
                <a:lnTo>
                  <a:pt x="20574" y="78486"/>
                </a:lnTo>
                <a:close/>
              </a:path>
              <a:path w="3286125" h="98425">
                <a:moveTo>
                  <a:pt x="28956" y="71628"/>
                </a:moveTo>
                <a:lnTo>
                  <a:pt x="28194" y="71628"/>
                </a:lnTo>
                <a:lnTo>
                  <a:pt x="28194" y="72263"/>
                </a:lnTo>
                <a:lnTo>
                  <a:pt x="28956" y="71628"/>
                </a:lnTo>
                <a:close/>
              </a:path>
              <a:path w="3286125" h="98425">
                <a:moveTo>
                  <a:pt x="34290" y="68580"/>
                </a:moveTo>
                <a:lnTo>
                  <a:pt x="33528" y="68580"/>
                </a:lnTo>
                <a:lnTo>
                  <a:pt x="33528" y="68961"/>
                </a:lnTo>
                <a:lnTo>
                  <a:pt x="34290" y="68580"/>
                </a:lnTo>
                <a:close/>
              </a:path>
              <a:path w="3286125" h="98425">
                <a:moveTo>
                  <a:pt x="115062" y="39624"/>
                </a:moveTo>
                <a:lnTo>
                  <a:pt x="114300" y="39624"/>
                </a:lnTo>
                <a:lnTo>
                  <a:pt x="114300" y="39787"/>
                </a:lnTo>
                <a:lnTo>
                  <a:pt x="115062" y="39624"/>
                </a:lnTo>
                <a:close/>
              </a:path>
              <a:path w="3286125" h="98425">
                <a:moveTo>
                  <a:pt x="3285744" y="35814"/>
                </a:moveTo>
                <a:lnTo>
                  <a:pt x="3284982" y="31242"/>
                </a:lnTo>
                <a:lnTo>
                  <a:pt x="3262054" y="3149"/>
                </a:lnTo>
                <a:lnTo>
                  <a:pt x="3254748" y="0"/>
                </a:lnTo>
                <a:lnTo>
                  <a:pt x="3234181" y="0"/>
                </a:lnTo>
                <a:lnTo>
                  <a:pt x="3239262" y="1524"/>
                </a:lnTo>
                <a:lnTo>
                  <a:pt x="3239262" y="1862"/>
                </a:lnTo>
                <a:lnTo>
                  <a:pt x="3245358" y="4572"/>
                </a:lnTo>
                <a:lnTo>
                  <a:pt x="3251454" y="7620"/>
                </a:lnTo>
                <a:lnTo>
                  <a:pt x="3256788" y="11430"/>
                </a:lnTo>
                <a:lnTo>
                  <a:pt x="3256788" y="10668"/>
                </a:lnTo>
                <a:lnTo>
                  <a:pt x="3261360" y="14478"/>
                </a:lnTo>
                <a:lnTo>
                  <a:pt x="3268979" y="20574"/>
                </a:lnTo>
                <a:lnTo>
                  <a:pt x="3268979" y="21336"/>
                </a:lnTo>
                <a:lnTo>
                  <a:pt x="3272028" y="24384"/>
                </a:lnTo>
                <a:lnTo>
                  <a:pt x="3272028" y="24892"/>
                </a:lnTo>
                <a:lnTo>
                  <a:pt x="3273552" y="27432"/>
                </a:lnTo>
                <a:lnTo>
                  <a:pt x="3273552" y="26670"/>
                </a:lnTo>
                <a:lnTo>
                  <a:pt x="3275076" y="30480"/>
                </a:lnTo>
                <a:lnTo>
                  <a:pt x="3275076" y="29718"/>
                </a:lnTo>
                <a:lnTo>
                  <a:pt x="3275838" y="33528"/>
                </a:lnTo>
                <a:lnTo>
                  <a:pt x="3275838" y="32766"/>
                </a:lnTo>
                <a:lnTo>
                  <a:pt x="3276600" y="36576"/>
                </a:lnTo>
                <a:lnTo>
                  <a:pt x="3285744" y="35814"/>
                </a:lnTo>
                <a:close/>
              </a:path>
              <a:path w="3286125" h="98425">
                <a:moveTo>
                  <a:pt x="3239262" y="1862"/>
                </a:moveTo>
                <a:lnTo>
                  <a:pt x="3239262" y="1524"/>
                </a:lnTo>
                <a:lnTo>
                  <a:pt x="3238500" y="1524"/>
                </a:lnTo>
                <a:lnTo>
                  <a:pt x="3239262" y="1862"/>
                </a:lnTo>
                <a:close/>
              </a:path>
              <a:path w="3286125" h="98425">
                <a:moveTo>
                  <a:pt x="3268979" y="21336"/>
                </a:moveTo>
                <a:lnTo>
                  <a:pt x="3268979" y="20574"/>
                </a:lnTo>
                <a:lnTo>
                  <a:pt x="3268217" y="20574"/>
                </a:lnTo>
                <a:lnTo>
                  <a:pt x="3268979" y="21336"/>
                </a:lnTo>
                <a:close/>
              </a:path>
              <a:path w="3286125" h="98425">
                <a:moveTo>
                  <a:pt x="3272028" y="24892"/>
                </a:moveTo>
                <a:lnTo>
                  <a:pt x="3272028" y="24384"/>
                </a:lnTo>
                <a:lnTo>
                  <a:pt x="3271266" y="23622"/>
                </a:lnTo>
                <a:lnTo>
                  <a:pt x="3272028" y="24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7581" y="3425890"/>
            <a:ext cx="2549352" cy="164108"/>
          </a:xfrm>
          <a:custGeom>
            <a:avLst/>
            <a:gdLst/>
            <a:ahLst/>
            <a:cxnLst/>
            <a:rect l="l" t="t" r="r" b="b"/>
            <a:pathLst>
              <a:path w="2981325" h="180975">
                <a:moveTo>
                  <a:pt x="176784" y="0"/>
                </a:moveTo>
                <a:lnTo>
                  <a:pt x="135051" y="4031"/>
                </a:lnTo>
                <a:lnTo>
                  <a:pt x="99059" y="22098"/>
                </a:lnTo>
                <a:lnTo>
                  <a:pt x="57589" y="53563"/>
                </a:lnTo>
                <a:lnTo>
                  <a:pt x="30522" y="84758"/>
                </a:lnTo>
                <a:lnTo>
                  <a:pt x="11054" y="120818"/>
                </a:lnTo>
                <a:lnTo>
                  <a:pt x="1523" y="160782"/>
                </a:lnTo>
                <a:lnTo>
                  <a:pt x="0" y="170688"/>
                </a:lnTo>
                <a:lnTo>
                  <a:pt x="0" y="180594"/>
                </a:lnTo>
                <a:lnTo>
                  <a:pt x="9906" y="180594"/>
                </a:lnTo>
                <a:lnTo>
                  <a:pt x="9906" y="171450"/>
                </a:lnTo>
                <a:lnTo>
                  <a:pt x="10667" y="161544"/>
                </a:lnTo>
                <a:lnTo>
                  <a:pt x="13715" y="143256"/>
                </a:lnTo>
                <a:lnTo>
                  <a:pt x="16001" y="136398"/>
                </a:lnTo>
                <a:lnTo>
                  <a:pt x="16001" y="134112"/>
                </a:lnTo>
                <a:lnTo>
                  <a:pt x="19811" y="125730"/>
                </a:lnTo>
                <a:lnTo>
                  <a:pt x="22859" y="116586"/>
                </a:lnTo>
                <a:lnTo>
                  <a:pt x="22859" y="117348"/>
                </a:lnTo>
                <a:lnTo>
                  <a:pt x="46267" y="79538"/>
                </a:lnTo>
                <a:lnTo>
                  <a:pt x="77723" y="48006"/>
                </a:lnTo>
                <a:lnTo>
                  <a:pt x="77723" y="48768"/>
                </a:lnTo>
                <a:lnTo>
                  <a:pt x="86105" y="41910"/>
                </a:lnTo>
                <a:lnTo>
                  <a:pt x="94488" y="36322"/>
                </a:lnTo>
                <a:lnTo>
                  <a:pt x="94488" y="35814"/>
                </a:lnTo>
                <a:lnTo>
                  <a:pt x="103632" y="30890"/>
                </a:lnTo>
                <a:lnTo>
                  <a:pt x="103632" y="30480"/>
                </a:lnTo>
                <a:lnTo>
                  <a:pt x="113538" y="25146"/>
                </a:lnTo>
                <a:lnTo>
                  <a:pt x="128340" y="17505"/>
                </a:lnTo>
                <a:lnTo>
                  <a:pt x="144365" y="10572"/>
                </a:lnTo>
                <a:lnTo>
                  <a:pt x="160788" y="4640"/>
                </a:lnTo>
                <a:lnTo>
                  <a:pt x="176784" y="0"/>
                </a:lnTo>
                <a:close/>
              </a:path>
              <a:path w="2981325" h="180975">
                <a:moveTo>
                  <a:pt x="16763" y="134112"/>
                </a:moveTo>
                <a:lnTo>
                  <a:pt x="16001" y="134112"/>
                </a:lnTo>
                <a:lnTo>
                  <a:pt x="16001" y="136398"/>
                </a:lnTo>
                <a:lnTo>
                  <a:pt x="16763" y="134112"/>
                </a:lnTo>
                <a:close/>
              </a:path>
              <a:path w="2981325" h="180975">
                <a:moveTo>
                  <a:pt x="95249" y="35814"/>
                </a:moveTo>
                <a:lnTo>
                  <a:pt x="94488" y="35814"/>
                </a:lnTo>
                <a:lnTo>
                  <a:pt x="94488" y="36322"/>
                </a:lnTo>
                <a:lnTo>
                  <a:pt x="95249" y="35814"/>
                </a:lnTo>
                <a:close/>
              </a:path>
              <a:path w="2981325" h="180975">
                <a:moveTo>
                  <a:pt x="104394" y="30480"/>
                </a:moveTo>
                <a:lnTo>
                  <a:pt x="103632" y="30480"/>
                </a:lnTo>
                <a:lnTo>
                  <a:pt x="103632" y="30890"/>
                </a:lnTo>
                <a:lnTo>
                  <a:pt x="104394" y="30480"/>
                </a:lnTo>
                <a:close/>
              </a:path>
              <a:path w="2981325" h="180975">
                <a:moveTo>
                  <a:pt x="2980944" y="124968"/>
                </a:moveTo>
                <a:lnTo>
                  <a:pt x="2968982" y="67781"/>
                </a:lnTo>
                <a:lnTo>
                  <a:pt x="2950178" y="34275"/>
                </a:lnTo>
                <a:lnTo>
                  <a:pt x="2924848" y="5158"/>
                </a:lnTo>
                <a:lnTo>
                  <a:pt x="2918246" y="0"/>
                </a:lnTo>
                <a:lnTo>
                  <a:pt x="2904362" y="0"/>
                </a:lnTo>
                <a:lnTo>
                  <a:pt x="2906268" y="1524"/>
                </a:lnTo>
                <a:lnTo>
                  <a:pt x="2914650" y="8382"/>
                </a:lnTo>
                <a:lnTo>
                  <a:pt x="2914650" y="9067"/>
                </a:lnTo>
                <a:lnTo>
                  <a:pt x="2921508" y="15240"/>
                </a:lnTo>
                <a:lnTo>
                  <a:pt x="2928366" y="22098"/>
                </a:lnTo>
                <a:lnTo>
                  <a:pt x="2935224" y="29718"/>
                </a:lnTo>
                <a:lnTo>
                  <a:pt x="2935224" y="30670"/>
                </a:lnTo>
                <a:lnTo>
                  <a:pt x="2940558" y="37338"/>
                </a:lnTo>
                <a:lnTo>
                  <a:pt x="2946654" y="45720"/>
                </a:lnTo>
                <a:lnTo>
                  <a:pt x="2946654" y="46155"/>
                </a:lnTo>
                <a:lnTo>
                  <a:pt x="2951226" y="53340"/>
                </a:lnTo>
                <a:lnTo>
                  <a:pt x="2955798" y="61722"/>
                </a:lnTo>
                <a:lnTo>
                  <a:pt x="2959608" y="70104"/>
                </a:lnTo>
                <a:lnTo>
                  <a:pt x="2963418" y="79248"/>
                </a:lnTo>
                <a:lnTo>
                  <a:pt x="2963418" y="78486"/>
                </a:lnTo>
                <a:lnTo>
                  <a:pt x="2970276" y="105918"/>
                </a:lnTo>
                <a:lnTo>
                  <a:pt x="2971038" y="115824"/>
                </a:lnTo>
                <a:lnTo>
                  <a:pt x="2971038" y="115062"/>
                </a:lnTo>
                <a:lnTo>
                  <a:pt x="2971800" y="124968"/>
                </a:lnTo>
                <a:lnTo>
                  <a:pt x="2980944" y="124968"/>
                </a:lnTo>
                <a:close/>
              </a:path>
              <a:path w="2981325" h="180975">
                <a:moveTo>
                  <a:pt x="2914650" y="9067"/>
                </a:moveTo>
                <a:lnTo>
                  <a:pt x="2914650" y="8382"/>
                </a:lnTo>
                <a:lnTo>
                  <a:pt x="2913888" y="8382"/>
                </a:lnTo>
                <a:lnTo>
                  <a:pt x="2914650" y="9067"/>
                </a:lnTo>
                <a:close/>
              </a:path>
              <a:path w="2981325" h="180975">
                <a:moveTo>
                  <a:pt x="2935224" y="30670"/>
                </a:moveTo>
                <a:lnTo>
                  <a:pt x="2935224" y="29718"/>
                </a:lnTo>
                <a:lnTo>
                  <a:pt x="2934462" y="29718"/>
                </a:lnTo>
                <a:lnTo>
                  <a:pt x="2935224" y="30670"/>
                </a:lnTo>
                <a:close/>
              </a:path>
              <a:path w="2981325" h="180975">
                <a:moveTo>
                  <a:pt x="2946654" y="46155"/>
                </a:moveTo>
                <a:lnTo>
                  <a:pt x="2946654" y="45720"/>
                </a:lnTo>
                <a:lnTo>
                  <a:pt x="2945892" y="44958"/>
                </a:lnTo>
                <a:lnTo>
                  <a:pt x="2946654" y="46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37278" y="4600561"/>
            <a:ext cx="781910" cy="380040"/>
          </a:xfrm>
          <a:custGeom>
            <a:avLst/>
            <a:gdLst/>
            <a:ahLst/>
            <a:cxnLst/>
            <a:rect l="l" t="t" r="r" b="b"/>
            <a:pathLst>
              <a:path w="914400" h="419100">
                <a:moveTo>
                  <a:pt x="914400" y="171449"/>
                </a:moveTo>
                <a:lnTo>
                  <a:pt x="457200" y="0"/>
                </a:lnTo>
                <a:lnTo>
                  <a:pt x="0" y="171450"/>
                </a:lnTo>
                <a:lnTo>
                  <a:pt x="228600" y="171449"/>
                </a:lnTo>
                <a:lnTo>
                  <a:pt x="228600" y="419100"/>
                </a:lnTo>
                <a:lnTo>
                  <a:pt x="685800" y="419100"/>
                </a:lnTo>
                <a:lnTo>
                  <a:pt x="685800" y="171449"/>
                </a:lnTo>
                <a:lnTo>
                  <a:pt x="914400" y="171449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5124" y="4596414"/>
            <a:ext cx="826978" cy="384647"/>
          </a:xfrm>
          <a:custGeom>
            <a:avLst/>
            <a:gdLst/>
            <a:ahLst/>
            <a:cxnLst/>
            <a:rect l="l" t="t" r="r" b="b"/>
            <a:pathLst>
              <a:path w="967104" h="424179">
                <a:moveTo>
                  <a:pt x="259842" y="423672"/>
                </a:moveTo>
                <a:lnTo>
                  <a:pt x="259842" y="171449"/>
                </a:lnTo>
                <a:lnTo>
                  <a:pt x="52577" y="171449"/>
                </a:lnTo>
                <a:lnTo>
                  <a:pt x="28194" y="180593"/>
                </a:lnTo>
                <a:lnTo>
                  <a:pt x="25949" y="171614"/>
                </a:lnTo>
                <a:lnTo>
                  <a:pt x="0" y="181355"/>
                </a:lnTo>
                <a:lnTo>
                  <a:pt x="249936" y="181355"/>
                </a:lnTo>
                <a:lnTo>
                  <a:pt x="249936" y="176021"/>
                </a:lnTo>
                <a:lnTo>
                  <a:pt x="254508" y="181355"/>
                </a:lnTo>
                <a:lnTo>
                  <a:pt x="254508" y="423672"/>
                </a:lnTo>
                <a:lnTo>
                  <a:pt x="259842" y="423672"/>
                </a:lnTo>
                <a:close/>
              </a:path>
              <a:path w="967104" h="424179">
                <a:moveTo>
                  <a:pt x="26388" y="171449"/>
                </a:moveTo>
                <a:lnTo>
                  <a:pt x="25908" y="171449"/>
                </a:lnTo>
                <a:lnTo>
                  <a:pt x="25949" y="171614"/>
                </a:lnTo>
                <a:lnTo>
                  <a:pt x="26388" y="171449"/>
                </a:lnTo>
                <a:close/>
              </a:path>
              <a:path w="967104" h="424179">
                <a:moveTo>
                  <a:pt x="52577" y="171449"/>
                </a:moveTo>
                <a:lnTo>
                  <a:pt x="26388" y="171449"/>
                </a:lnTo>
                <a:lnTo>
                  <a:pt x="25949" y="171614"/>
                </a:lnTo>
                <a:lnTo>
                  <a:pt x="28194" y="180593"/>
                </a:lnTo>
                <a:lnTo>
                  <a:pt x="52577" y="171449"/>
                </a:lnTo>
                <a:close/>
              </a:path>
              <a:path w="967104" h="424179">
                <a:moveTo>
                  <a:pt x="966978" y="181355"/>
                </a:moveTo>
                <a:lnTo>
                  <a:pt x="483108" y="0"/>
                </a:lnTo>
                <a:lnTo>
                  <a:pt x="26388" y="171449"/>
                </a:lnTo>
                <a:lnTo>
                  <a:pt x="52577" y="171449"/>
                </a:lnTo>
                <a:lnTo>
                  <a:pt x="481584" y="10572"/>
                </a:lnTo>
                <a:lnTo>
                  <a:pt x="481584" y="9143"/>
                </a:lnTo>
                <a:lnTo>
                  <a:pt x="485394" y="9143"/>
                </a:lnTo>
                <a:lnTo>
                  <a:pt x="485394" y="10572"/>
                </a:lnTo>
                <a:lnTo>
                  <a:pt x="914400" y="171449"/>
                </a:lnTo>
                <a:lnTo>
                  <a:pt x="940308" y="171449"/>
                </a:lnTo>
                <a:lnTo>
                  <a:pt x="940308" y="181355"/>
                </a:lnTo>
                <a:lnTo>
                  <a:pt x="966978" y="181355"/>
                </a:lnTo>
                <a:close/>
              </a:path>
              <a:path w="967104" h="424179">
                <a:moveTo>
                  <a:pt x="254508" y="181355"/>
                </a:moveTo>
                <a:lnTo>
                  <a:pt x="249936" y="176021"/>
                </a:lnTo>
                <a:lnTo>
                  <a:pt x="249936" y="181355"/>
                </a:lnTo>
                <a:lnTo>
                  <a:pt x="254508" y="181355"/>
                </a:lnTo>
                <a:close/>
              </a:path>
              <a:path w="967104" h="424179">
                <a:moveTo>
                  <a:pt x="254508" y="423672"/>
                </a:moveTo>
                <a:lnTo>
                  <a:pt x="254508" y="181355"/>
                </a:lnTo>
                <a:lnTo>
                  <a:pt x="249936" y="181355"/>
                </a:lnTo>
                <a:lnTo>
                  <a:pt x="249936" y="423672"/>
                </a:lnTo>
                <a:lnTo>
                  <a:pt x="254508" y="423672"/>
                </a:lnTo>
                <a:close/>
              </a:path>
              <a:path w="967104" h="424179">
                <a:moveTo>
                  <a:pt x="485394" y="9143"/>
                </a:moveTo>
                <a:lnTo>
                  <a:pt x="481584" y="9143"/>
                </a:lnTo>
                <a:lnTo>
                  <a:pt x="483489" y="9858"/>
                </a:lnTo>
                <a:lnTo>
                  <a:pt x="485394" y="9143"/>
                </a:lnTo>
                <a:close/>
              </a:path>
              <a:path w="967104" h="424179">
                <a:moveTo>
                  <a:pt x="483489" y="9858"/>
                </a:moveTo>
                <a:lnTo>
                  <a:pt x="481584" y="9143"/>
                </a:lnTo>
                <a:lnTo>
                  <a:pt x="481584" y="10572"/>
                </a:lnTo>
                <a:lnTo>
                  <a:pt x="483489" y="9858"/>
                </a:lnTo>
                <a:close/>
              </a:path>
              <a:path w="967104" h="424179">
                <a:moveTo>
                  <a:pt x="485394" y="10572"/>
                </a:moveTo>
                <a:lnTo>
                  <a:pt x="485394" y="9143"/>
                </a:lnTo>
                <a:lnTo>
                  <a:pt x="483489" y="9858"/>
                </a:lnTo>
                <a:lnTo>
                  <a:pt x="485394" y="10572"/>
                </a:lnTo>
                <a:close/>
              </a:path>
              <a:path w="967104" h="424179">
                <a:moveTo>
                  <a:pt x="940308" y="181355"/>
                </a:moveTo>
                <a:lnTo>
                  <a:pt x="940308" y="171449"/>
                </a:lnTo>
                <a:lnTo>
                  <a:pt x="938784" y="180593"/>
                </a:lnTo>
                <a:lnTo>
                  <a:pt x="914400" y="171449"/>
                </a:lnTo>
                <a:lnTo>
                  <a:pt x="707136" y="171449"/>
                </a:lnTo>
                <a:lnTo>
                  <a:pt x="707136" y="423672"/>
                </a:lnTo>
                <a:lnTo>
                  <a:pt x="711708" y="423672"/>
                </a:lnTo>
                <a:lnTo>
                  <a:pt x="711708" y="181355"/>
                </a:lnTo>
                <a:lnTo>
                  <a:pt x="717042" y="176021"/>
                </a:lnTo>
                <a:lnTo>
                  <a:pt x="717042" y="181355"/>
                </a:lnTo>
                <a:lnTo>
                  <a:pt x="940308" y="181355"/>
                </a:lnTo>
                <a:close/>
              </a:path>
              <a:path w="967104" h="424179">
                <a:moveTo>
                  <a:pt x="717042" y="181355"/>
                </a:moveTo>
                <a:lnTo>
                  <a:pt x="717042" y="176021"/>
                </a:lnTo>
                <a:lnTo>
                  <a:pt x="711708" y="181355"/>
                </a:lnTo>
                <a:lnTo>
                  <a:pt x="717042" y="181355"/>
                </a:lnTo>
                <a:close/>
              </a:path>
              <a:path w="967104" h="424179">
                <a:moveTo>
                  <a:pt x="717042" y="423672"/>
                </a:moveTo>
                <a:lnTo>
                  <a:pt x="717042" y="181355"/>
                </a:lnTo>
                <a:lnTo>
                  <a:pt x="711708" y="181355"/>
                </a:lnTo>
                <a:lnTo>
                  <a:pt x="711708" y="423672"/>
                </a:lnTo>
                <a:lnTo>
                  <a:pt x="717042" y="423672"/>
                </a:lnTo>
                <a:close/>
              </a:path>
              <a:path w="967104" h="424179">
                <a:moveTo>
                  <a:pt x="940308" y="171449"/>
                </a:moveTo>
                <a:lnTo>
                  <a:pt x="914400" y="171449"/>
                </a:lnTo>
                <a:lnTo>
                  <a:pt x="938784" y="180593"/>
                </a:lnTo>
                <a:lnTo>
                  <a:pt x="940308" y="171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2755" y="4980601"/>
            <a:ext cx="390955" cy="241844"/>
          </a:xfrm>
          <a:custGeom>
            <a:avLst/>
            <a:gdLst/>
            <a:ahLst/>
            <a:cxnLst/>
            <a:rect l="l" t="t" r="r" b="b"/>
            <a:pathLst>
              <a:path w="457200" h="266700">
                <a:moveTo>
                  <a:pt x="457200" y="0"/>
                </a:moveTo>
                <a:lnTo>
                  <a:pt x="457200" y="266699"/>
                </a:lnTo>
                <a:lnTo>
                  <a:pt x="0" y="266699"/>
                </a:lnTo>
                <a:lnTo>
                  <a:pt x="0" y="0"/>
                </a:lnTo>
                <a:lnTo>
                  <a:pt x="457200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8846" y="4980601"/>
            <a:ext cx="399642" cy="247026"/>
          </a:xfrm>
          <a:custGeom>
            <a:avLst/>
            <a:gdLst/>
            <a:ahLst/>
            <a:cxnLst/>
            <a:rect l="l" t="t" r="r" b="b"/>
            <a:pathLst>
              <a:path w="467360" h="272414">
                <a:moveTo>
                  <a:pt x="9905" y="262127"/>
                </a:moveTo>
                <a:lnTo>
                  <a:pt x="9905" y="0"/>
                </a:lnTo>
                <a:lnTo>
                  <a:pt x="0" y="0"/>
                </a:lnTo>
                <a:lnTo>
                  <a:pt x="0" y="272033"/>
                </a:lnTo>
                <a:lnTo>
                  <a:pt x="4572" y="272033"/>
                </a:lnTo>
                <a:lnTo>
                  <a:pt x="4571" y="262127"/>
                </a:lnTo>
                <a:lnTo>
                  <a:pt x="9905" y="262127"/>
                </a:lnTo>
                <a:close/>
              </a:path>
              <a:path w="467360" h="272414">
                <a:moveTo>
                  <a:pt x="461771" y="262127"/>
                </a:moveTo>
                <a:lnTo>
                  <a:pt x="4571" y="262127"/>
                </a:lnTo>
                <a:lnTo>
                  <a:pt x="9905" y="266699"/>
                </a:lnTo>
                <a:lnTo>
                  <a:pt x="9905" y="272033"/>
                </a:lnTo>
                <a:lnTo>
                  <a:pt x="457199" y="272033"/>
                </a:lnTo>
                <a:lnTo>
                  <a:pt x="457199" y="266699"/>
                </a:lnTo>
                <a:lnTo>
                  <a:pt x="461771" y="262127"/>
                </a:lnTo>
                <a:close/>
              </a:path>
              <a:path w="467360" h="272414">
                <a:moveTo>
                  <a:pt x="9905" y="272033"/>
                </a:moveTo>
                <a:lnTo>
                  <a:pt x="9905" y="266699"/>
                </a:lnTo>
                <a:lnTo>
                  <a:pt x="4571" y="262127"/>
                </a:lnTo>
                <a:lnTo>
                  <a:pt x="4572" y="272033"/>
                </a:lnTo>
                <a:lnTo>
                  <a:pt x="9905" y="272033"/>
                </a:lnTo>
                <a:close/>
              </a:path>
              <a:path w="467360" h="272414">
                <a:moveTo>
                  <a:pt x="467105" y="272033"/>
                </a:moveTo>
                <a:lnTo>
                  <a:pt x="467105" y="0"/>
                </a:lnTo>
                <a:lnTo>
                  <a:pt x="457199" y="0"/>
                </a:lnTo>
                <a:lnTo>
                  <a:pt x="457199" y="262127"/>
                </a:lnTo>
                <a:lnTo>
                  <a:pt x="461771" y="262127"/>
                </a:lnTo>
                <a:lnTo>
                  <a:pt x="461771" y="272033"/>
                </a:lnTo>
                <a:lnTo>
                  <a:pt x="467105" y="272033"/>
                </a:lnTo>
                <a:close/>
              </a:path>
              <a:path w="467360" h="272414">
                <a:moveTo>
                  <a:pt x="461771" y="272033"/>
                </a:moveTo>
                <a:lnTo>
                  <a:pt x="461771" y="262127"/>
                </a:lnTo>
                <a:lnTo>
                  <a:pt x="457199" y="266699"/>
                </a:lnTo>
                <a:lnTo>
                  <a:pt x="457199" y="272033"/>
                </a:lnTo>
                <a:lnTo>
                  <a:pt x="461771" y="272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27059" y="5305231"/>
            <a:ext cx="573454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581" algn="ctr"/>
            <a:r>
              <a:rPr sz="2100" spc="-39" dirty="0" err="1">
                <a:cs typeface="Arial"/>
              </a:rPr>
              <a:t>Σ</a:t>
            </a:r>
            <a:r>
              <a:rPr sz="2100" dirty="0" err="1">
                <a:cs typeface="Arial"/>
              </a:rPr>
              <a:t>τ</a:t>
            </a:r>
            <a:r>
              <a:rPr sz="2100" spc="-4" dirty="0" err="1">
                <a:cs typeface="Arial"/>
              </a:rPr>
              <a:t>ι</a:t>
            </a:r>
            <a:r>
              <a:rPr sz="2100" dirty="0" err="1">
                <a:cs typeface="Arial"/>
              </a:rPr>
              <a:t>ς</a:t>
            </a:r>
            <a:r>
              <a:rPr sz="2100" spc="-13" dirty="0">
                <a:cs typeface="Arial"/>
              </a:rPr>
              <a:t> </a:t>
            </a:r>
            <a:r>
              <a:rPr sz="2100" spc="-4" dirty="0" smtClean="0">
                <a:cs typeface="Arial"/>
              </a:rPr>
              <a:t>31/12</a:t>
            </a:r>
            <a:r>
              <a:rPr lang="en-US" sz="2100" dirty="0">
                <a:cs typeface="Arial"/>
              </a:rPr>
              <a:t> </a:t>
            </a:r>
            <a:r>
              <a:rPr sz="2100" spc="-4" dirty="0" err="1" smtClean="0">
                <a:cs typeface="Arial"/>
              </a:rPr>
              <a:t>έ</a:t>
            </a:r>
            <a:r>
              <a:rPr sz="2100" spc="-44" dirty="0" err="1" smtClean="0">
                <a:cs typeface="Arial"/>
              </a:rPr>
              <a:t>χ</a:t>
            </a:r>
            <a:r>
              <a:rPr sz="2100" dirty="0" err="1" smtClean="0">
                <a:cs typeface="Arial"/>
              </a:rPr>
              <a:t>ω</a:t>
            </a:r>
            <a:r>
              <a:rPr sz="2100" spc="-4" dirty="0" smtClean="0">
                <a:cs typeface="Arial"/>
              </a:rPr>
              <a:t> </a:t>
            </a:r>
            <a:r>
              <a:rPr sz="2100" spc="-4" dirty="0">
                <a:cs typeface="Arial"/>
              </a:rPr>
              <a:t>πρ</a:t>
            </a:r>
            <a:r>
              <a:rPr sz="2100" spc="-61" dirty="0">
                <a:cs typeface="Arial"/>
              </a:rPr>
              <a:t>ο</a:t>
            </a:r>
            <a:r>
              <a:rPr sz="2100" spc="-83" dirty="0">
                <a:cs typeface="Arial"/>
              </a:rPr>
              <a:t>π</a:t>
            </a:r>
            <a:r>
              <a:rPr sz="2100" spc="-4" dirty="0">
                <a:cs typeface="Arial"/>
              </a:rPr>
              <a:t>ληρώσε</a:t>
            </a:r>
            <a:r>
              <a:rPr sz="2100" dirty="0">
                <a:cs typeface="Arial"/>
              </a:rPr>
              <a:t>ι</a:t>
            </a:r>
            <a:r>
              <a:rPr sz="2100" spc="-9" dirty="0">
                <a:cs typeface="Arial"/>
              </a:rPr>
              <a:t> </a:t>
            </a:r>
            <a:r>
              <a:rPr sz="2100" spc="-4" dirty="0">
                <a:cs typeface="Arial"/>
              </a:rPr>
              <a:t>έ</a:t>
            </a:r>
            <a:r>
              <a:rPr sz="2100" spc="-31" dirty="0">
                <a:cs typeface="Arial"/>
              </a:rPr>
              <a:t>ξ</a:t>
            </a:r>
            <a:r>
              <a:rPr sz="2100" spc="-4" dirty="0">
                <a:cs typeface="Arial"/>
              </a:rPr>
              <a:t>οδ</a:t>
            </a:r>
            <a:r>
              <a:rPr sz="2100" dirty="0">
                <a:cs typeface="Arial"/>
              </a:rPr>
              <a:t>α 6</a:t>
            </a:r>
            <a:r>
              <a:rPr sz="2100" spc="-4" dirty="0">
                <a:cs typeface="Arial"/>
              </a:rPr>
              <a:t> μηνών </a:t>
            </a:r>
            <a:r>
              <a:rPr sz="2100" dirty="0">
                <a:cs typeface="Arial"/>
              </a:rPr>
              <a:t>Δη</a:t>
            </a:r>
            <a:r>
              <a:rPr sz="2100" spc="-31" dirty="0">
                <a:cs typeface="Arial"/>
              </a:rPr>
              <a:t>λ</a:t>
            </a:r>
            <a:r>
              <a:rPr sz="2100" dirty="0">
                <a:cs typeface="Arial"/>
              </a:rPr>
              <a:t>αδή</a:t>
            </a:r>
            <a:r>
              <a:rPr sz="2100" spc="-22" dirty="0">
                <a:cs typeface="Arial"/>
              </a:rPr>
              <a:t> </a:t>
            </a:r>
            <a:r>
              <a:rPr sz="2100" spc="-57" dirty="0">
                <a:cs typeface="Arial"/>
              </a:rPr>
              <a:t>τ</a:t>
            </a:r>
            <a:r>
              <a:rPr sz="2100" dirty="0">
                <a:cs typeface="Arial"/>
              </a:rPr>
              <a:t>α</a:t>
            </a:r>
            <a:r>
              <a:rPr sz="2100" spc="-9" dirty="0">
                <a:cs typeface="Arial"/>
              </a:rPr>
              <a:t> </a:t>
            </a:r>
            <a:r>
              <a:rPr sz="2100" spc="-4" dirty="0">
                <a:cs typeface="Arial"/>
              </a:rPr>
              <a:t>πρ</a:t>
            </a:r>
            <a:r>
              <a:rPr sz="2100" spc="-61" dirty="0">
                <a:cs typeface="Arial"/>
              </a:rPr>
              <a:t>ο</a:t>
            </a:r>
            <a:r>
              <a:rPr sz="2100" spc="-83" dirty="0">
                <a:cs typeface="Arial"/>
              </a:rPr>
              <a:t>π</a:t>
            </a:r>
            <a:r>
              <a:rPr sz="2100" spc="-4" dirty="0">
                <a:cs typeface="Arial"/>
              </a:rPr>
              <a:t>ληρωμέν</a:t>
            </a:r>
            <a:r>
              <a:rPr sz="2100" dirty="0">
                <a:cs typeface="Arial"/>
              </a:rPr>
              <a:t>α</a:t>
            </a:r>
            <a:r>
              <a:rPr sz="2100" spc="9" dirty="0">
                <a:cs typeface="Arial"/>
              </a:rPr>
              <a:t> </a:t>
            </a:r>
            <a:r>
              <a:rPr sz="2100" spc="-4" dirty="0">
                <a:cs typeface="Arial"/>
              </a:rPr>
              <a:t>έ</a:t>
            </a:r>
            <a:r>
              <a:rPr sz="2100" spc="-31" dirty="0">
                <a:cs typeface="Arial"/>
              </a:rPr>
              <a:t>ξ</a:t>
            </a:r>
            <a:r>
              <a:rPr sz="2100" spc="-4" dirty="0">
                <a:cs typeface="Arial"/>
              </a:rPr>
              <a:t>οδ</a:t>
            </a:r>
            <a:r>
              <a:rPr sz="2100" dirty="0">
                <a:cs typeface="Arial"/>
              </a:rPr>
              <a:t>α </a:t>
            </a:r>
            <a:r>
              <a:rPr sz="2100" spc="-4" dirty="0">
                <a:cs typeface="Arial"/>
              </a:rPr>
              <a:t>είνα</a:t>
            </a:r>
            <a:r>
              <a:rPr sz="2100" dirty="0">
                <a:cs typeface="Arial"/>
              </a:rPr>
              <a:t>ι</a:t>
            </a:r>
            <a:r>
              <a:rPr sz="2100" spc="-18" dirty="0">
                <a:cs typeface="Arial"/>
              </a:rPr>
              <a:t> </a:t>
            </a:r>
            <a:r>
              <a:rPr sz="2100" dirty="0">
                <a:cs typeface="Arial"/>
              </a:rPr>
              <a:t>€ </a:t>
            </a:r>
            <a:r>
              <a:rPr sz="2100" spc="-4" dirty="0">
                <a:cs typeface="Arial"/>
              </a:rPr>
              <a:t>6.000</a:t>
            </a:r>
            <a:endParaRPr sz="2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395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προπληρωμένω</a:t>
            </a:r>
            <a:r>
              <a:rPr dirty="0">
                <a:latin typeface="Calibri"/>
                <a:cs typeface="Calibri"/>
              </a:rPr>
              <a:t>ν</a:t>
            </a:r>
            <a:r>
              <a:rPr spc="26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ε</a:t>
            </a:r>
            <a:r>
              <a:rPr spc="-35" dirty="0">
                <a:latin typeface="Calibri"/>
                <a:cs typeface="Calibri"/>
              </a:rPr>
              <a:t>ξ</a:t>
            </a:r>
            <a:r>
              <a:rPr spc="-4" dirty="0">
                <a:latin typeface="Calibri"/>
                <a:cs typeface="Calibri"/>
              </a:rPr>
              <a:t>όδων</a:t>
            </a:r>
          </a:p>
        </p:txBody>
      </p:sp>
      <p:sp>
        <p:nvSpPr>
          <p:cNvPr id="4" name="object 4"/>
          <p:cNvSpPr/>
          <p:nvPr/>
        </p:nvSpPr>
        <p:spPr>
          <a:xfrm>
            <a:off x="1187624" y="2132856"/>
            <a:ext cx="6686194" cy="45719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7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0764" y="2123090"/>
            <a:ext cx="45719" cy="96162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91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7664" y="1748135"/>
            <a:ext cx="193181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52269" y="1684308"/>
            <a:ext cx="166862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20923" y="2197716"/>
            <a:ext cx="106943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spc="-4" dirty="0">
                <a:latin typeface="Calibri"/>
                <a:cs typeface="Calibri"/>
              </a:rPr>
              <a:t>Ταμείο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5459" y="2197716"/>
            <a:ext cx="123098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spc="-4" dirty="0">
                <a:latin typeface="Calibri"/>
                <a:cs typeface="Calibri"/>
              </a:rPr>
              <a:t>100.000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6846" y="2209694"/>
            <a:ext cx="322954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Κ</a:t>
            </a:r>
            <a:r>
              <a:rPr sz="2500" spc="-22" dirty="0">
                <a:latin typeface="Calibri"/>
                <a:cs typeface="Calibri"/>
              </a:rPr>
              <a:t>ε</a:t>
            </a:r>
            <a:r>
              <a:rPr sz="2500" dirty="0">
                <a:latin typeface="Calibri"/>
                <a:cs typeface="Calibri"/>
              </a:rPr>
              <a:t>φά</a:t>
            </a:r>
            <a:r>
              <a:rPr sz="2500" spc="-35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αιο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100.000</a:t>
            </a:r>
          </a:p>
        </p:txBody>
      </p:sp>
      <p:sp>
        <p:nvSpPr>
          <p:cNvPr id="12" name="object 12"/>
          <p:cNvSpPr/>
          <p:nvPr/>
        </p:nvSpPr>
        <p:spPr>
          <a:xfrm>
            <a:off x="4140764" y="2218446"/>
            <a:ext cx="45719" cy="778506"/>
          </a:xfrm>
          <a:custGeom>
            <a:avLst/>
            <a:gdLst/>
            <a:ahLst/>
            <a:cxnLst/>
            <a:rect l="l" t="t" r="r" b="b"/>
            <a:pathLst>
              <a:path h="858519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 flipV="1">
            <a:off x="1187624" y="2741864"/>
            <a:ext cx="6543465" cy="45719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199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765" y="2647843"/>
            <a:ext cx="0" cy="368524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14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2767" y="3284984"/>
            <a:ext cx="7665657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354032" indent="-342900">
              <a:buFont typeface="Arial" panose="020B0604020202020204" pitchFamily="34" charset="0"/>
              <a:buChar char="•"/>
            </a:pPr>
            <a:r>
              <a:rPr sz="2500" dirty="0">
                <a:latin typeface="Calibri"/>
                <a:cs typeface="Calibri"/>
              </a:rPr>
              <a:t>Τ</a:t>
            </a:r>
            <a:r>
              <a:rPr sz="2500" spc="-53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ν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1/9</a:t>
            </a:r>
            <a:r>
              <a:rPr sz="2500" spc="13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πλ</a:t>
            </a:r>
            <a:r>
              <a:rPr sz="2500" dirty="0">
                <a:latin typeface="Calibri"/>
                <a:cs typeface="Calibri"/>
              </a:rPr>
              <a:t>ηρ</a:t>
            </a:r>
            <a:r>
              <a:rPr sz="2500" spc="-9" dirty="0">
                <a:latin typeface="Calibri"/>
                <a:cs typeface="Calibri"/>
              </a:rPr>
              <a:t>ών</a:t>
            </a:r>
            <a:r>
              <a:rPr sz="2500" dirty="0">
                <a:latin typeface="Calibri"/>
                <a:cs typeface="Calibri"/>
              </a:rPr>
              <a:t>ω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€</a:t>
            </a:r>
            <a:r>
              <a:rPr sz="2500" spc="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10.000</a:t>
            </a:r>
            <a:r>
              <a:rPr sz="2500" spc="22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(ενοί</a:t>
            </a:r>
            <a:r>
              <a:rPr sz="2500" spc="-31" dirty="0">
                <a:latin typeface="Calibri"/>
                <a:cs typeface="Calibri"/>
              </a:rPr>
              <a:t>κ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dirty="0">
                <a:latin typeface="Calibri"/>
                <a:cs typeface="Calibri"/>
              </a:rPr>
              <a:t>α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</a:t>
            </a:r>
            <a:r>
              <a:rPr sz="2500" spc="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μ</a:t>
            </a:r>
            <a:r>
              <a:rPr sz="2500" spc="-53" dirty="0">
                <a:latin typeface="Calibri"/>
                <a:cs typeface="Calibri"/>
              </a:rPr>
              <a:t>η</a:t>
            </a:r>
            <a:r>
              <a:rPr sz="2500" spc="-13" dirty="0">
                <a:latin typeface="Calibri"/>
                <a:cs typeface="Calibri"/>
              </a:rPr>
              <a:t>νώ</a:t>
            </a:r>
            <a:r>
              <a:rPr sz="2500" dirty="0">
                <a:latin typeface="Calibri"/>
                <a:cs typeface="Calibri"/>
              </a:rPr>
              <a:t>ν)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39561" y="4625634"/>
            <a:ext cx="1016792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dirty="0">
                <a:latin typeface="Calibri"/>
                <a:cs typeface="Calibri"/>
              </a:rPr>
              <a:t>Ταμείο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2885" y="4623100"/>
            <a:ext cx="164383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Κ</a:t>
            </a:r>
            <a:r>
              <a:rPr sz="2500" spc="-22" dirty="0">
                <a:latin typeface="Calibri"/>
                <a:cs typeface="Calibri"/>
              </a:rPr>
              <a:t>ε</a:t>
            </a:r>
            <a:r>
              <a:rPr sz="2500" dirty="0">
                <a:latin typeface="Calibri"/>
                <a:cs typeface="Calibri"/>
              </a:rPr>
              <a:t>φά</a:t>
            </a:r>
            <a:r>
              <a:rPr sz="2500" spc="-35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αιο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 flipV="1">
            <a:off x="1619672" y="4529472"/>
            <a:ext cx="5334705" cy="45719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6123" y="4575193"/>
            <a:ext cx="45719" cy="355280"/>
          </a:xfrm>
          <a:custGeom>
            <a:avLst/>
            <a:gdLst/>
            <a:ahLst/>
            <a:cxnLst/>
            <a:rect l="l" t="t" r="r" b="b"/>
            <a:pathLst>
              <a:path h="391795">
                <a:moveTo>
                  <a:pt x="0" y="0"/>
                </a:moveTo>
                <a:lnTo>
                  <a:pt x="0" y="39166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04376" y="4109010"/>
            <a:ext cx="183152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09026" y="4109010"/>
            <a:ext cx="158199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25" name="object 25"/>
          <p:cNvSpPr/>
          <p:nvPr/>
        </p:nvSpPr>
        <p:spPr>
          <a:xfrm>
            <a:off x="4226123" y="4929667"/>
            <a:ext cx="45719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 flipV="1">
            <a:off x="1610636" y="5286444"/>
            <a:ext cx="5132121" cy="45719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773544" y="5477214"/>
            <a:ext cx="220544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latin typeface="Calibri"/>
                <a:cs typeface="Calibri"/>
              </a:rPr>
              <a:t>Σύν</a:t>
            </a:r>
            <a:r>
              <a:rPr sz="1600" b="1" spc="-18" dirty="0">
                <a:latin typeface="Calibri"/>
                <a:cs typeface="Calibri"/>
              </a:rPr>
              <a:t>ολ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" dirty="0">
                <a:latin typeface="Calibri"/>
                <a:cs typeface="Calibri"/>
              </a:rPr>
              <a:t> Ενε</a:t>
            </a:r>
            <a:r>
              <a:rPr sz="1600" b="1" spc="-18" dirty="0">
                <a:latin typeface="Calibri"/>
                <a:cs typeface="Calibri"/>
              </a:rPr>
              <a:t>ρ</a:t>
            </a:r>
            <a:r>
              <a:rPr sz="1600" b="1" spc="-4" dirty="0">
                <a:latin typeface="Calibri"/>
                <a:cs typeface="Calibri"/>
              </a:rPr>
              <a:t>γ</a:t>
            </a:r>
            <a:r>
              <a:rPr sz="1600" b="1" spc="-18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τ</a:t>
            </a:r>
            <a:r>
              <a:rPr sz="1600" b="1" spc="-4" dirty="0">
                <a:latin typeface="Calibri"/>
                <a:cs typeface="Calibri"/>
              </a:rPr>
              <a:t>ι</a:t>
            </a:r>
            <a:r>
              <a:rPr sz="1600" b="1" spc="-44" dirty="0">
                <a:latin typeface="Calibri"/>
                <a:cs typeface="Calibri"/>
              </a:rPr>
              <a:t>κ</a:t>
            </a:r>
            <a:r>
              <a:rPr sz="1600" b="1" spc="-4" dirty="0">
                <a:latin typeface="Calibri"/>
                <a:cs typeface="Calibri"/>
              </a:rPr>
              <a:t>ού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78816" y="5465656"/>
            <a:ext cx="20407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latin typeface="Calibri"/>
                <a:cs typeface="Calibri"/>
              </a:rPr>
              <a:t>Σύν</a:t>
            </a:r>
            <a:r>
              <a:rPr sz="1600" b="1" spc="-18" dirty="0">
                <a:latin typeface="Calibri"/>
                <a:cs typeface="Calibri"/>
              </a:rPr>
              <a:t>ολ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" dirty="0">
                <a:latin typeface="Calibri"/>
                <a:cs typeface="Calibri"/>
              </a:rPr>
              <a:t> Παθ</a:t>
            </a:r>
            <a:r>
              <a:rPr sz="1600" b="1" spc="-18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τ</a:t>
            </a:r>
            <a:r>
              <a:rPr sz="1600" b="1" spc="-4" dirty="0">
                <a:latin typeface="Calibri"/>
                <a:cs typeface="Calibri"/>
              </a:rPr>
              <a:t>ι</a:t>
            </a:r>
            <a:r>
              <a:rPr sz="1600" b="1" spc="-44" dirty="0">
                <a:latin typeface="Calibri"/>
                <a:cs typeface="Calibri"/>
              </a:rPr>
              <a:t>κ</a:t>
            </a:r>
            <a:r>
              <a:rPr sz="1600" b="1" spc="-4" dirty="0">
                <a:latin typeface="Calibri"/>
                <a:cs typeface="Calibri"/>
              </a:rPr>
              <a:t>ού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26123" y="5707022"/>
            <a:ext cx="45719" cy="109406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7273" y="6212631"/>
            <a:ext cx="322646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032" indent="-342900">
              <a:buFont typeface="Arial" panose="020B0604020202020204" pitchFamily="34" charset="0"/>
              <a:buChar char="•"/>
            </a:pPr>
            <a:r>
              <a:rPr sz="2500" dirty="0">
                <a:latin typeface="Calibri"/>
                <a:cs typeface="Calibri"/>
              </a:rPr>
              <a:t>Τι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dirty="0">
                <a:latin typeface="Calibri"/>
                <a:cs typeface="Calibri"/>
              </a:rPr>
              <a:t>σχ</a:t>
            </a:r>
            <a:r>
              <a:rPr sz="2500" spc="-18" dirty="0">
                <a:latin typeface="Calibri"/>
                <a:cs typeface="Calibri"/>
              </a:rPr>
              <a:t>ύ</a:t>
            </a:r>
            <a:r>
              <a:rPr sz="2500" dirty="0">
                <a:latin typeface="Calibri"/>
                <a:cs typeface="Calibri"/>
              </a:rPr>
              <a:t>ει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31/12;</a:t>
            </a:r>
          </a:p>
        </p:txBody>
      </p:sp>
      <p:sp>
        <p:nvSpPr>
          <p:cNvPr id="36" name="Ορθογώνιο 35"/>
          <p:cNvSpPr/>
          <p:nvPr/>
        </p:nvSpPr>
        <p:spPr>
          <a:xfrm>
            <a:off x="474168" y="2772342"/>
            <a:ext cx="6651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930">
              <a:tabLst>
                <a:tab pos="2600887" algn="l"/>
                <a:tab pos="3801981" algn="l"/>
                <a:tab pos="5633677" algn="l"/>
              </a:tabLst>
            </a:pPr>
            <a:r>
              <a:rPr lang="el-GR" b="1" dirty="0">
                <a:cs typeface="Calibri"/>
              </a:rPr>
              <a:t>Σύ</a:t>
            </a:r>
            <a:r>
              <a:rPr lang="el-GR" b="1" spc="-4" dirty="0">
                <a:cs typeface="Calibri"/>
              </a:rPr>
              <a:t>ν</a:t>
            </a:r>
            <a:r>
              <a:rPr lang="el-GR" b="1" spc="-18" dirty="0">
                <a:cs typeface="Calibri"/>
              </a:rPr>
              <a:t>ολ</a:t>
            </a:r>
            <a:r>
              <a:rPr lang="el-GR" b="1" dirty="0">
                <a:cs typeface="Calibri"/>
              </a:rPr>
              <a:t>ο</a:t>
            </a:r>
            <a:r>
              <a:rPr lang="el-GR" b="1" spc="-4" dirty="0">
                <a:cs typeface="Calibri"/>
              </a:rPr>
              <a:t> Ενε</a:t>
            </a:r>
            <a:r>
              <a:rPr lang="el-GR" b="1" spc="-18" dirty="0">
                <a:cs typeface="Calibri"/>
              </a:rPr>
              <a:t>ρ</a:t>
            </a:r>
            <a:r>
              <a:rPr lang="el-GR" b="1" spc="-4" dirty="0">
                <a:cs typeface="Calibri"/>
              </a:rPr>
              <a:t>γ</a:t>
            </a:r>
            <a:r>
              <a:rPr lang="el-GR" b="1" spc="-18" dirty="0">
                <a:cs typeface="Calibri"/>
              </a:rPr>
              <a:t>η</a:t>
            </a:r>
            <a:r>
              <a:rPr lang="el-GR" b="1" dirty="0">
                <a:cs typeface="Calibri"/>
              </a:rPr>
              <a:t>τ</a:t>
            </a:r>
            <a:r>
              <a:rPr lang="el-GR" b="1" spc="-4" dirty="0">
                <a:cs typeface="Calibri"/>
              </a:rPr>
              <a:t>ι</a:t>
            </a:r>
            <a:r>
              <a:rPr lang="el-GR" b="1" spc="-44" dirty="0">
                <a:cs typeface="Calibri"/>
              </a:rPr>
              <a:t>κ</a:t>
            </a:r>
            <a:r>
              <a:rPr lang="el-GR" b="1" spc="-9" dirty="0">
                <a:cs typeface="Calibri"/>
              </a:rPr>
              <a:t>ο</a:t>
            </a:r>
            <a:r>
              <a:rPr lang="el-GR" b="1" dirty="0">
                <a:cs typeface="Calibri"/>
              </a:rPr>
              <a:t>ύ	</a:t>
            </a:r>
            <a:r>
              <a:rPr lang="el-GR" b="1" spc="-4" dirty="0">
                <a:cs typeface="Calibri"/>
              </a:rPr>
              <a:t>10</a:t>
            </a:r>
            <a:r>
              <a:rPr lang="el-GR" b="1" spc="-9" dirty="0">
                <a:cs typeface="Calibri"/>
              </a:rPr>
              <a:t>0</a:t>
            </a:r>
            <a:r>
              <a:rPr lang="el-GR" b="1" spc="-4" dirty="0">
                <a:cs typeface="Calibri"/>
              </a:rPr>
              <a:t>.000</a:t>
            </a:r>
            <a:r>
              <a:rPr lang="el-GR" b="1" dirty="0">
                <a:cs typeface="Calibri"/>
              </a:rPr>
              <a:t>	Σύ</a:t>
            </a:r>
            <a:r>
              <a:rPr lang="el-GR" b="1" spc="-4" dirty="0">
                <a:cs typeface="Calibri"/>
              </a:rPr>
              <a:t>ν</a:t>
            </a:r>
            <a:r>
              <a:rPr lang="el-GR" b="1" spc="-18" dirty="0">
                <a:cs typeface="Calibri"/>
              </a:rPr>
              <a:t>ολ</a:t>
            </a:r>
            <a:r>
              <a:rPr lang="el-GR" b="1" dirty="0">
                <a:cs typeface="Calibri"/>
              </a:rPr>
              <a:t>ο</a:t>
            </a:r>
            <a:r>
              <a:rPr lang="el-GR" b="1" spc="-4" dirty="0">
                <a:cs typeface="Calibri"/>
              </a:rPr>
              <a:t> Παθ</a:t>
            </a:r>
            <a:r>
              <a:rPr lang="el-GR" b="1" spc="-18" dirty="0">
                <a:cs typeface="Calibri"/>
              </a:rPr>
              <a:t>η</a:t>
            </a:r>
            <a:r>
              <a:rPr lang="el-GR" b="1" dirty="0">
                <a:cs typeface="Calibri"/>
              </a:rPr>
              <a:t>τι</a:t>
            </a:r>
            <a:r>
              <a:rPr lang="el-GR" b="1" spc="-44" dirty="0">
                <a:cs typeface="Calibri"/>
              </a:rPr>
              <a:t>κ</a:t>
            </a:r>
            <a:r>
              <a:rPr lang="el-GR" b="1" spc="-4" dirty="0">
                <a:cs typeface="Calibri"/>
              </a:rPr>
              <a:t>ο</a:t>
            </a:r>
            <a:r>
              <a:rPr lang="el-GR" b="1" dirty="0">
                <a:cs typeface="Calibri"/>
              </a:rPr>
              <a:t>ύ	</a:t>
            </a:r>
            <a:r>
              <a:rPr lang="el-GR" b="1" spc="-4" dirty="0">
                <a:cs typeface="Calibri"/>
              </a:rPr>
              <a:t>10</a:t>
            </a:r>
            <a:r>
              <a:rPr lang="el-GR" b="1" spc="-9" dirty="0">
                <a:cs typeface="Calibri"/>
              </a:rPr>
              <a:t>0</a:t>
            </a:r>
            <a:r>
              <a:rPr lang="el-GR" b="1" spc="-4" dirty="0">
                <a:cs typeface="Calibri"/>
              </a:rPr>
              <a:t>.000</a:t>
            </a:r>
            <a:endParaRPr lang="el-G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80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Βασικές έννοιες Λογιστικής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4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Workshop: Introduction to Accounting and Financial Statement Analysis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l-GR" sz="2400" dirty="0" smtClean="0"/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/>
              <a:t>Μεταπτυχιακό Πρόγραμμα Σπουδών Πληροφορικής</a:t>
            </a:r>
          </a:p>
          <a:p>
            <a:pPr algn="l"/>
            <a:endParaRPr lang="el-GR" sz="2400" b="1" dirty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25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spc="-259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ό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οι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ο</a:t>
            </a:r>
            <a:r>
              <a:rPr spc="-22" dirty="0">
                <a:latin typeface="Calibri"/>
                <a:cs typeface="Calibri"/>
              </a:rPr>
              <a:t>μ</a:t>
            </a:r>
            <a:r>
              <a:rPr spc="-26" dirty="0">
                <a:latin typeface="Calibri"/>
                <a:cs typeface="Calibri"/>
              </a:rPr>
              <a:t>ο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spc="-4" dirty="0">
                <a:latin typeface="Calibri"/>
                <a:cs typeface="Calibri"/>
              </a:rPr>
              <a:t>όγων</a:t>
            </a:r>
          </a:p>
        </p:txBody>
      </p:sp>
      <p:sp>
        <p:nvSpPr>
          <p:cNvPr id="26" name="Θέση περιεχομένου 2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468331" marR="4453" indent="-457200">
              <a:buClr>
                <a:srgbClr val="FF9A33"/>
              </a:buClr>
              <a:tabLst>
                <a:tab pos="311683" algn="l"/>
              </a:tabLst>
            </a:pPr>
            <a:r>
              <a:rPr lang="el-GR" spc="-4" dirty="0">
                <a:cs typeface="Calibri"/>
              </a:rPr>
              <a:t>Τ</a:t>
            </a:r>
            <a:r>
              <a:rPr lang="el-GR" spc="-70" dirty="0">
                <a:cs typeface="Calibri"/>
              </a:rPr>
              <a:t>η</a:t>
            </a:r>
            <a:r>
              <a:rPr lang="el-GR" spc="-4" dirty="0">
                <a:cs typeface="Calibri"/>
              </a:rPr>
              <a:t>ν</a:t>
            </a:r>
            <a:r>
              <a:rPr lang="el-GR" spc="1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1/9 </a:t>
            </a:r>
            <a:r>
              <a:rPr lang="el-GR" spc="-18" dirty="0">
                <a:cs typeface="Calibri"/>
              </a:rPr>
              <a:t>α</a:t>
            </a:r>
            <a:r>
              <a:rPr lang="el-GR" spc="-4" dirty="0">
                <a:cs typeface="Calibri"/>
              </a:rPr>
              <a:t>γορά</a:t>
            </a:r>
            <a:r>
              <a:rPr lang="el-GR" spc="-110" dirty="0">
                <a:cs typeface="Calibri"/>
              </a:rPr>
              <a:t>ζ</a:t>
            </a:r>
            <a:r>
              <a:rPr lang="el-GR" spc="-4" dirty="0">
                <a:cs typeface="Calibri"/>
              </a:rPr>
              <a:t>ω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ένα</a:t>
            </a:r>
            <a:r>
              <a:rPr lang="el-GR" spc="4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ετήσιο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ο</a:t>
            </a:r>
            <a:r>
              <a:rPr lang="el-GR" spc="-26" dirty="0">
                <a:cs typeface="Calibri"/>
              </a:rPr>
              <a:t>μό</a:t>
            </a:r>
            <a:r>
              <a:rPr lang="el-GR" spc="-31" dirty="0">
                <a:cs typeface="Calibri"/>
              </a:rPr>
              <a:t>λ</a:t>
            </a:r>
            <a:r>
              <a:rPr lang="el-GR" spc="-4" dirty="0">
                <a:cs typeface="Calibri"/>
              </a:rPr>
              <a:t>ογο</a:t>
            </a:r>
            <a:r>
              <a:rPr lang="el-GR" spc="1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€1.000 </a:t>
            </a:r>
            <a:r>
              <a:rPr lang="el-GR" spc="-9" dirty="0">
                <a:cs typeface="Calibri"/>
              </a:rPr>
              <a:t>μ</a:t>
            </a:r>
            <a:r>
              <a:rPr lang="el-GR" spc="-4" dirty="0">
                <a:cs typeface="Calibri"/>
              </a:rPr>
              <a:t>ε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επ</a:t>
            </a:r>
            <a:r>
              <a:rPr lang="el-GR" spc="-48" dirty="0">
                <a:cs typeface="Calibri"/>
              </a:rPr>
              <a:t>ι</a:t>
            </a:r>
            <a:r>
              <a:rPr lang="el-GR" spc="-31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ό</a:t>
            </a:r>
            <a:r>
              <a:rPr lang="el-GR" spc="-35" dirty="0">
                <a:cs typeface="Calibri"/>
              </a:rPr>
              <a:t>κ</a:t>
            </a:r>
            <a:r>
              <a:rPr lang="el-GR" spc="-4" dirty="0">
                <a:cs typeface="Calibri"/>
              </a:rPr>
              <a:t>ιο</a:t>
            </a:r>
            <a:r>
              <a:rPr lang="el-GR" spc="13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6%</a:t>
            </a:r>
            <a:r>
              <a:rPr lang="el-GR" spc="-4" dirty="0">
                <a:cs typeface="Calibri"/>
              </a:rPr>
              <a:t>.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Τι</a:t>
            </a:r>
            <a:r>
              <a:rPr lang="el-GR" spc="9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γ</a:t>
            </a:r>
            <a:r>
              <a:rPr lang="el-GR" spc="-48" dirty="0">
                <a:cs typeface="Calibri"/>
              </a:rPr>
              <a:t>ί</a:t>
            </a:r>
            <a:r>
              <a:rPr lang="el-GR" spc="-13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ε</a:t>
            </a:r>
            <a:r>
              <a:rPr lang="el-GR" spc="-26" dirty="0">
                <a:cs typeface="Calibri"/>
              </a:rPr>
              <a:t>τ</a:t>
            </a:r>
            <a:r>
              <a:rPr lang="el-GR" spc="-9" dirty="0">
                <a:cs typeface="Calibri"/>
              </a:rPr>
              <a:t>α</a:t>
            </a:r>
            <a:r>
              <a:rPr lang="el-GR" spc="-4" dirty="0">
                <a:cs typeface="Calibri"/>
              </a:rPr>
              <a:t>ι</a:t>
            </a:r>
            <a:r>
              <a:rPr lang="el-GR" spc="4" dirty="0">
                <a:cs typeface="Calibri"/>
              </a:rPr>
              <a:t> </a:t>
            </a:r>
            <a:r>
              <a:rPr lang="el-GR" spc="22" dirty="0">
                <a:cs typeface="Calibri"/>
              </a:rPr>
              <a:t>σ</a:t>
            </a:r>
            <a:r>
              <a:rPr lang="el-GR" spc="-9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ις</a:t>
            </a:r>
            <a:r>
              <a:rPr lang="el-GR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31</a:t>
            </a:r>
            <a:r>
              <a:rPr lang="el-GR" dirty="0">
                <a:cs typeface="Calibri"/>
              </a:rPr>
              <a:t>/</a:t>
            </a:r>
            <a:r>
              <a:rPr lang="el-GR" spc="-9" dirty="0">
                <a:cs typeface="Calibri"/>
              </a:rPr>
              <a:t>12</a:t>
            </a:r>
            <a:r>
              <a:rPr lang="el-GR" spc="-4" dirty="0">
                <a:cs typeface="Calibri"/>
              </a:rPr>
              <a:t>;</a:t>
            </a:r>
            <a:endParaRPr lang="el-GR" dirty="0">
              <a:cs typeface="Calibri"/>
            </a:endParaRPr>
          </a:p>
          <a:p>
            <a:pPr marL="0" indent="0">
              <a:spcBef>
                <a:spcPts val="1604"/>
              </a:spcBef>
              <a:buNone/>
              <a:tabLst>
                <a:tab pos="1356379" algn="l"/>
              </a:tabLst>
            </a:pPr>
            <a:endParaRPr lang="en-US" sz="2800" dirty="0" smtClean="0">
              <a:cs typeface="Arial"/>
            </a:endParaRPr>
          </a:p>
          <a:p>
            <a:pPr marL="0" indent="0">
              <a:spcBef>
                <a:spcPts val="1604"/>
              </a:spcBef>
              <a:buNone/>
              <a:tabLst>
                <a:tab pos="1356379" algn="l"/>
              </a:tabLst>
            </a:pPr>
            <a:r>
              <a:rPr lang="el-GR" sz="2800" dirty="0" smtClean="0">
                <a:cs typeface="Arial"/>
              </a:rPr>
              <a:t>4</a:t>
            </a:r>
            <a:r>
              <a:rPr lang="el-GR" sz="2800" spc="-9" dirty="0" smtClean="0">
                <a:cs typeface="Arial"/>
              </a:rPr>
              <a:t> </a:t>
            </a:r>
            <a:r>
              <a:rPr lang="el-GR" sz="2800" spc="-4" dirty="0">
                <a:cs typeface="Arial"/>
              </a:rPr>
              <a:t>μήνε</a:t>
            </a:r>
            <a:r>
              <a:rPr lang="el-GR" sz="2800" dirty="0">
                <a:cs typeface="Arial"/>
              </a:rPr>
              <a:t>ς</a:t>
            </a:r>
            <a:r>
              <a:rPr lang="el-GR" sz="2800" spc="-9" dirty="0">
                <a:cs typeface="Arial"/>
              </a:rPr>
              <a:t> </a:t>
            </a:r>
            <a:r>
              <a:rPr lang="el-GR" sz="2800" dirty="0">
                <a:cs typeface="Arial"/>
              </a:rPr>
              <a:t>–	€</a:t>
            </a:r>
            <a:r>
              <a:rPr lang="el-GR" sz="2800" spc="-4" dirty="0">
                <a:cs typeface="Arial"/>
              </a:rPr>
              <a:t> 1.000x6%x4/12</a:t>
            </a:r>
            <a:r>
              <a:rPr lang="el-GR" sz="2800" dirty="0">
                <a:cs typeface="Arial"/>
              </a:rPr>
              <a:t>=</a:t>
            </a:r>
            <a:r>
              <a:rPr lang="el-GR" sz="2800" spc="18" dirty="0">
                <a:cs typeface="Arial"/>
              </a:rPr>
              <a:t> </a:t>
            </a:r>
            <a:r>
              <a:rPr lang="el-GR" sz="2800" spc="-4" dirty="0">
                <a:cs typeface="Arial"/>
              </a:rPr>
              <a:t>€20</a:t>
            </a:r>
            <a:endParaRPr lang="el-GR" sz="28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l-GR" sz="2800" dirty="0">
              <a:cs typeface="Times New Roman"/>
            </a:endParaRPr>
          </a:p>
          <a:p>
            <a:pPr marL="0" indent="0">
              <a:spcBef>
                <a:spcPts val="23"/>
              </a:spcBef>
              <a:buNone/>
            </a:pPr>
            <a:endParaRPr lang="el-GR" sz="2800" dirty="0">
              <a:cs typeface="Times New Roman"/>
            </a:endParaRPr>
          </a:p>
          <a:p>
            <a:pPr marL="1678033" indent="0">
              <a:buNone/>
            </a:pPr>
            <a:r>
              <a:rPr lang="el-GR" spc="-4" dirty="0">
                <a:cs typeface="Arial"/>
              </a:rPr>
              <a:t>ΔΙΑΡΚΕΙΑ</a:t>
            </a:r>
            <a:r>
              <a:rPr lang="el-GR" spc="4" dirty="0">
                <a:cs typeface="Arial"/>
              </a:rPr>
              <a:t> </a:t>
            </a:r>
            <a:r>
              <a:rPr lang="el-GR" spc="-4" dirty="0">
                <a:cs typeface="Arial"/>
              </a:rPr>
              <a:t>ΟΜ</a:t>
            </a:r>
            <a:r>
              <a:rPr lang="el-GR" spc="-79" dirty="0">
                <a:cs typeface="Arial"/>
              </a:rPr>
              <a:t>ΟΛ</a:t>
            </a:r>
            <a:r>
              <a:rPr lang="el-GR" spc="-4" dirty="0">
                <a:cs typeface="Arial"/>
              </a:rPr>
              <a:t>ΟΓ</a:t>
            </a:r>
            <a:r>
              <a:rPr lang="el-GR" spc="-83" dirty="0">
                <a:cs typeface="Arial"/>
              </a:rPr>
              <a:t>Ο</a:t>
            </a:r>
            <a:r>
              <a:rPr lang="el-GR" spc="-4" dirty="0">
                <a:cs typeface="Arial"/>
              </a:rPr>
              <a:t>Υ</a:t>
            </a:r>
            <a:endParaRPr lang="el-GR" dirty="0">
              <a:cs typeface="Arial"/>
            </a:endParaRPr>
          </a:p>
          <a:p>
            <a:pPr marL="0" indent="0">
              <a:spcBef>
                <a:spcPts val="24"/>
              </a:spcBef>
              <a:buNone/>
            </a:pPr>
            <a:endParaRPr lang="el-GR" sz="4800" dirty="0">
              <a:cs typeface="Times New Roman"/>
            </a:endParaRPr>
          </a:p>
          <a:p>
            <a:pPr marL="1261713" indent="0" algn="ctr">
              <a:buNone/>
            </a:pPr>
            <a:endParaRPr lang="en-US" sz="2800" spc="-39" dirty="0" smtClean="0">
              <a:cs typeface="Arial"/>
            </a:endParaRPr>
          </a:p>
          <a:p>
            <a:pPr marL="1261713" indent="0" algn="ctr">
              <a:buNone/>
            </a:pPr>
            <a:endParaRPr lang="en-US" sz="2800" spc="-39" dirty="0">
              <a:cs typeface="Arial"/>
            </a:endParaRPr>
          </a:p>
          <a:p>
            <a:pPr marL="1261713" indent="0" algn="ctr">
              <a:buNone/>
            </a:pPr>
            <a:r>
              <a:rPr lang="el-GR" sz="2800" spc="-39" dirty="0" smtClean="0">
                <a:cs typeface="Arial"/>
              </a:rPr>
              <a:t>Σ</a:t>
            </a:r>
            <a:r>
              <a:rPr lang="el-GR" sz="2800" dirty="0" smtClean="0">
                <a:cs typeface="Arial"/>
              </a:rPr>
              <a:t>τ</a:t>
            </a:r>
            <a:r>
              <a:rPr lang="el-GR" sz="2800" spc="-4" dirty="0" smtClean="0">
                <a:cs typeface="Arial"/>
              </a:rPr>
              <a:t>ι</a:t>
            </a:r>
            <a:r>
              <a:rPr lang="el-GR" sz="2800" dirty="0" smtClean="0">
                <a:cs typeface="Arial"/>
              </a:rPr>
              <a:t>ς</a:t>
            </a:r>
            <a:r>
              <a:rPr lang="el-GR" sz="2800" spc="-13" dirty="0" smtClean="0">
                <a:cs typeface="Arial"/>
              </a:rPr>
              <a:t> </a:t>
            </a:r>
            <a:r>
              <a:rPr lang="el-GR" sz="2800" spc="-4" dirty="0">
                <a:cs typeface="Arial"/>
              </a:rPr>
              <a:t>31/12</a:t>
            </a:r>
            <a:endParaRPr lang="el-GR" sz="2800" dirty="0">
              <a:cs typeface="Arial"/>
            </a:endParaRPr>
          </a:p>
          <a:p>
            <a:pPr marL="1724276" marR="112429" indent="0" algn="ctr">
              <a:buNone/>
            </a:pPr>
            <a:r>
              <a:rPr lang="el-GR" sz="2800" spc="-4" dirty="0">
                <a:cs typeface="Arial"/>
              </a:rPr>
              <a:t>Έ</a:t>
            </a:r>
            <a:r>
              <a:rPr lang="el-GR" sz="2800" spc="-44" dirty="0">
                <a:cs typeface="Arial"/>
              </a:rPr>
              <a:t>χ</a:t>
            </a:r>
            <a:r>
              <a:rPr lang="el-GR" sz="2800" dirty="0">
                <a:cs typeface="Arial"/>
              </a:rPr>
              <a:t>ω</a:t>
            </a:r>
            <a:r>
              <a:rPr lang="el-GR" sz="2800" spc="-9" dirty="0">
                <a:cs typeface="Arial"/>
              </a:rPr>
              <a:t> </a:t>
            </a:r>
            <a:r>
              <a:rPr lang="el-GR" sz="2800" dirty="0">
                <a:cs typeface="Arial"/>
              </a:rPr>
              <a:t>δεδουλευμένους</a:t>
            </a:r>
            <a:r>
              <a:rPr lang="el-GR" sz="2800" spc="-9" dirty="0">
                <a:cs typeface="Arial"/>
              </a:rPr>
              <a:t> </a:t>
            </a:r>
            <a:r>
              <a:rPr lang="el-GR" sz="2800" dirty="0">
                <a:cs typeface="Arial"/>
              </a:rPr>
              <a:t>τό</a:t>
            </a:r>
            <a:r>
              <a:rPr lang="el-GR" sz="2800" spc="-70" dirty="0">
                <a:cs typeface="Arial"/>
              </a:rPr>
              <a:t>κ</a:t>
            </a:r>
            <a:r>
              <a:rPr lang="el-GR" sz="2800" spc="-4" dirty="0">
                <a:cs typeface="Arial"/>
              </a:rPr>
              <a:t>ο</a:t>
            </a:r>
            <a:r>
              <a:rPr lang="el-GR" sz="2800" dirty="0">
                <a:cs typeface="Arial"/>
              </a:rPr>
              <a:t>υς</a:t>
            </a:r>
            <a:r>
              <a:rPr lang="el-GR" sz="2800" spc="-9" dirty="0">
                <a:cs typeface="Arial"/>
              </a:rPr>
              <a:t> </a:t>
            </a:r>
            <a:r>
              <a:rPr lang="el-GR" sz="2800" dirty="0">
                <a:cs typeface="Arial"/>
              </a:rPr>
              <a:t>4 </a:t>
            </a:r>
            <a:r>
              <a:rPr lang="el-GR" sz="2800" spc="-4" dirty="0">
                <a:cs typeface="Arial"/>
              </a:rPr>
              <a:t>μηνών </a:t>
            </a:r>
            <a:r>
              <a:rPr lang="el-GR" sz="2800" dirty="0">
                <a:cs typeface="Arial"/>
              </a:rPr>
              <a:t>Δη</a:t>
            </a:r>
            <a:r>
              <a:rPr lang="el-GR" sz="2800" spc="-31" dirty="0">
                <a:cs typeface="Arial"/>
              </a:rPr>
              <a:t>λ</a:t>
            </a:r>
            <a:r>
              <a:rPr lang="el-GR" sz="2800" dirty="0">
                <a:cs typeface="Arial"/>
              </a:rPr>
              <a:t>αδή</a:t>
            </a:r>
            <a:r>
              <a:rPr lang="el-GR" sz="2800" spc="-22" dirty="0">
                <a:cs typeface="Arial"/>
              </a:rPr>
              <a:t> </a:t>
            </a:r>
            <a:r>
              <a:rPr lang="el-GR" sz="2800" dirty="0">
                <a:cs typeface="Arial"/>
              </a:rPr>
              <a:t>έσοδα</a:t>
            </a:r>
            <a:r>
              <a:rPr lang="el-GR" sz="2800" spc="-13" dirty="0">
                <a:cs typeface="Arial"/>
              </a:rPr>
              <a:t> </a:t>
            </a:r>
            <a:r>
              <a:rPr lang="el-GR" sz="2800" spc="-4" dirty="0">
                <a:cs typeface="Arial"/>
              </a:rPr>
              <a:t>χρήση</a:t>
            </a:r>
            <a:r>
              <a:rPr lang="el-GR" sz="2800" dirty="0">
                <a:cs typeface="Arial"/>
              </a:rPr>
              <a:t>ς</a:t>
            </a:r>
            <a:r>
              <a:rPr lang="el-GR" sz="2800" spc="-4" dirty="0">
                <a:cs typeface="Arial"/>
              </a:rPr>
              <a:t> εισπρακτέ</a:t>
            </a:r>
            <a:r>
              <a:rPr lang="el-GR" sz="2800" dirty="0">
                <a:cs typeface="Arial"/>
              </a:rPr>
              <a:t>α</a:t>
            </a:r>
            <a:r>
              <a:rPr lang="el-GR" sz="2800" spc="-4" dirty="0">
                <a:cs typeface="Arial"/>
              </a:rPr>
              <a:t> </a:t>
            </a:r>
            <a:r>
              <a:rPr lang="el-GR" sz="2800" dirty="0">
                <a:cs typeface="Arial"/>
              </a:rPr>
              <a:t>€</a:t>
            </a:r>
            <a:r>
              <a:rPr lang="el-GR" sz="2800" spc="-4" dirty="0">
                <a:cs typeface="Arial"/>
              </a:rPr>
              <a:t> 2</a:t>
            </a:r>
            <a:r>
              <a:rPr lang="el-GR" sz="2800" dirty="0">
                <a:cs typeface="Arial"/>
              </a:rPr>
              <a:t>0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object 7"/>
          <p:cNvSpPr/>
          <p:nvPr/>
        </p:nvSpPr>
        <p:spPr>
          <a:xfrm>
            <a:off x="2912591" y="3313952"/>
            <a:ext cx="2028078" cy="112285"/>
          </a:xfrm>
          <a:custGeom>
            <a:avLst/>
            <a:gdLst/>
            <a:ahLst/>
            <a:cxnLst/>
            <a:rect l="l" t="t" r="r" b="b"/>
            <a:pathLst>
              <a:path w="2371725" h="123825">
                <a:moveTo>
                  <a:pt x="513500" y="123443"/>
                </a:moveTo>
                <a:lnTo>
                  <a:pt x="513500" y="113538"/>
                </a:lnTo>
                <a:lnTo>
                  <a:pt x="485306" y="114300"/>
                </a:lnTo>
                <a:lnTo>
                  <a:pt x="0" y="123443"/>
                </a:lnTo>
                <a:lnTo>
                  <a:pt x="513500" y="123443"/>
                </a:lnTo>
                <a:close/>
              </a:path>
              <a:path w="2371725" h="123825">
                <a:moveTo>
                  <a:pt x="579032" y="117656"/>
                </a:moveTo>
                <a:lnTo>
                  <a:pt x="579032" y="108204"/>
                </a:lnTo>
                <a:lnTo>
                  <a:pt x="566078" y="109728"/>
                </a:lnTo>
                <a:lnTo>
                  <a:pt x="540170" y="112014"/>
                </a:lnTo>
                <a:lnTo>
                  <a:pt x="512738" y="113538"/>
                </a:lnTo>
                <a:lnTo>
                  <a:pt x="513500" y="113538"/>
                </a:lnTo>
                <a:lnTo>
                  <a:pt x="513500" y="123443"/>
                </a:lnTo>
                <a:lnTo>
                  <a:pt x="539348" y="121995"/>
                </a:lnTo>
                <a:lnTo>
                  <a:pt x="565073" y="119414"/>
                </a:lnTo>
                <a:lnTo>
                  <a:pt x="579032" y="117656"/>
                </a:lnTo>
                <a:close/>
              </a:path>
              <a:path w="2371725" h="123825">
                <a:moveTo>
                  <a:pt x="626276" y="110794"/>
                </a:moveTo>
                <a:lnTo>
                  <a:pt x="626276" y="101346"/>
                </a:lnTo>
                <a:lnTo>
                  <a:pt x="614846" y="102870"/>
                </a:lnTo>
                <a:lnTo>
                  <a:pt x="602654" y="105156"/>
                </a:lnTo>
                <a:lnTo>
                  <a:pt x="590730" y="106738"/>
                </a:lnTo>
                <a:lnTo>
                  <a:pt x="578270" y="108204"/>
                </a:lnTo>
                <a:lnTo>
                  <a:pt x="579032" y="108204"/>
                </a:lnTo>
                <a:lnTo>
                  <a:pt x="579032" y="117656"/>
                </a:lnTo>
                <a:lnTo>
                  <a:pt x="591224" y="116116"/>
                </a:lnTo>
                <a:lnTo>
                  <a:pt x="616370" y="112776"/>
                </a:lnTo>
                <a:lnTo>
                  <a:pt x="626276" y="110794"/>
                </a:lnTo>
                <a:close/>
              </a:path>
              <a:path w="2371725" h="123825">
                <a:moveTo>
                  <a:pt x="733718" y="74287"/>
                </a:moveTo>
                <a:lnTo>
                  <a:pt x="733718" y="64008"/>
                </a:lnTo>
                <a:lnTo>
                  <a:pt x="728384" y="67818"/>
                </a:lnTo>
                <a:lnTo>
                  <a:pt x="706449" y="78168"/>
                </a:lnTo>
                <a:lnTo>
                  <a:pt x="683788" y="86687"/>
                </a:lnTo>
                <a:lnTo>
                  <a:pt x="660565" y="93581"/>
                </a:lnTo>
                <a:lnTo>
                  <a:pt x="636944" y="99060"/>
                </a:lnTo>
                <a:lnTo>
                  <a:pt x="625514" y="101346"/>
                </a:lnTo>
                <a:lnTo>
                  <a:pt x="626276" y="101346"/>
                </a:lnTo>
                <a:lnTo>
                  <a:pt x="626276" y="110794"/>
                </a:lnTo>
                <a:lnTo>
                  <a:pt x="627800" y="110490"/>
                </a:lnTo>
                <a:lnTo>
                  <a:pt x="638468" y="108204"/>
                </a:lnTo>
                <a:lnTo>
                  <a:pt x="649898" y="105918"/>
                </a:lnTo>
                <a:lnTo>
                  <a:pt x="678312" y="98420"/>
                </a:lnTo>
                <a:lnTo>
                  <a:pt x="712006" y="86425"/>
                </a:lnTo>
                <a:lnTo>
                  <a:pt x="733718" y="74287"/>
                </a:lnTo>
                <a:close/>
              </a:path>
              <a:path w="2371725" h="123825">
                <a:moveTo>
                  <a:pt x="738290" y="71732"/>
                </a:moveTo>
                <a:lnTo>
                  <a:pt x="738290" y="60960"/>
                </a:lnTo>
                <a:lnTo>
                  <a:pt x="732956" y="64008"/>
                </a:lnTo>
                <a:lnTo>
                  <a:pt x="733718" y="64008"/>
                </a:lnTo>
                <a:lnTo>
                  <a:pt x="733718" y="74287"/>
                </a:lnTo>
                <a:lnTo>
                  <a:pt x="738290" y="71732"/>
                </a:lnTo>
                <a:close/>
              </a:path>
              <a:path w="2371725" h="123825">
                <a:moveTo>
                  <a:pt x="748196" y="62224"/>
                </a:moveTo>
                <a:lnTo>
                  <a:pt x="748196" y="50292"/>
                </a:lnTo>
                <a:lnTo>
                  <a:pt x="742100" y="57912"/>
                </a:lnTo>
                <a:lnTo>
                  <a:pt x="742100" y="57150"/>
                </a:lnTo>
                <a:lnTo>
                  <a:pt x="737528" y="60960"/>
                </a:lnTo>
                <a:lnTo>
                  <a:pt x="738290" y="60960"/>
                </a:lnTo>
                <a:lnTo>
                  <a:pt x="738290" y="71732"/>
                </a:lnTo>
                <a:lnTo>
                  <a:pt x="742269" y="69508"/>
                </a:lnTo>
                <a:lnTo>
                  <a:pt x="748196" y="62224"/>
                </a:lnTo>
                <a:close/>
              </a:path>
              <a:path w="2371725" h="123825">
                <a:moveTo>
                  <a:pt x="758283" y="49830"/>
                </a:moveTo>
                <a:lnTo>
                  <a:pt x="752768" y="42672"/>
                </a:lnTo>
                <a:lnTo>
                  <a:pt x="752169" y="39674"/>
                </a:lnTo>
                <a:lnTo>
                  <a:pt x="752006" y="41910"/>
                </a:lnTo>
                <a:lnTo>
                  <a:pt x="752006" y="41148"/>
                </a:lnTo>
                <a:lnTo>
                  <a:pt x="751244" y="44958"/>
                </a:lnTo>
                <a:lnTo>
                  <a:pt x="751244" y="44196"/>
                </a:lnTo>
                <a:lnTo>
                  <a:pt x="749720" y="48006"/>
                </a:lnTo>
                <a:lnTo>
                  <a:pt x="749720" y="47244"/>
                </a:lnTo>
                <a:lnTo>
                  <a:pt x="747434" y="51054"/>
                </a:lnTo>
                <a:lnTo>
                  <a:pt x="748196" y="50292"/>
                </a:lnTo>
                <a:lnTo>
                  <a:pt x="748196" y="62224"/>
                </a:lnTo>
                <a:lnTo>
                  <a:pt x="758283" y="49830"/>
                </a:lnTo>
                <a:close/>
              </a:path>
              <a:path w="2371725" h="123825">
                <a:moveTo>
                  <a:pt x="752229" y="38844"/>
                </a:moveTo>
                <a:lnTo>
                  <a:pt x="752006" y="38862"/>
                </a:lnTo>
                <a:lnTo>
                  <a:pt x="752169" y="39674"/>
                </a:lnTo>
                <a:lnTo>
                  <a:pt x="752229" y="38844"/>
                </a:lnTo>
                <a:close/>
              </a:path>
              <a:path w="2371725" h="123825">
                <a:moveTo>
                  <a:pt x="761709" y="39319"/>
                </a:moveTo>
                <a:lnTo>
                  <a:pt x="761577" y="38125"/>
                </a:lnTo>
                <a:lnTo>
                  <a:pt x="752229" y="38844"/>
                </a:lnTo>
                <a:lnTo>
                  <a:pt x="752169" y="39674"/>
                </a:lnTo>
                <a:lnTo>
                  <a:pt x="752768" y="42672"/>
                </a:lnTo>
                <a:lnTo>
                  <a:pt x="758283" y="49830"/>
                </a:lnTo>
                <a:lnTo>
                  <a:pt x="760388" y="47244"/>
                </a:lnTo>
                <a:lnTo>
                  <a:pt x="761709" y="39319"/>
                </a:lnTo>
                <a:close/>
              </a:path>
              <a:path w="2371725" h="123825">
                <a:moveTo>
                  <a:pt x="761577" y="38125"/>
                </a:moveTo>
                <a:lnTo>
                  <a:pt x="757340" y="0"/>
                </a:lnTo>
                <a:lnTo>
                  <a:pt x="755054" y="0"/>
                </a:lnTo>
                <a:lnTo>
                  <a:pt x="752229" y="38844"/>
                </a:lnTo>
                <a:lnTo>
                  <a:pt x="761577" y="38125"/>
                </a:lnTo>
                <a:close/>
              </a:path>
              <a:path w="2371725" h="123825">
                <a:moveTo>
                  <a:pt x="763436" y="44196"/>
                </a:moveTo>
                <a:lnTo>
                  <a:pt x="761912" y="40386"/>
                </a:lnTo>
                <a:lnTo>
                  <a:pt x="761912" y="41148"/>
                </a:lnTo>
                <a:lnTo>
                  <a:pt x="761709" y="39319"/>
                </a:lnTo>
                <a:lnTo>
                  <a:pt x="760388" y="47244"/>
                </a:lnTo>
                <a:lnTo>
                  <a:pt x="758283" y="49830"/>
                </a:lnTo>
                <a:lnTo>
                  <a:pt x="762674" y="55531"/>
                </a:lnTo>
                <a:lnTo>
                  <a:pt x="762674" y="44196"/>
                </a:lnTo>
                <a:lnTo>
                  <a:pt x="763436" y="44196"/>
                </a:lnTo>
                <a:close/>
              </a:path>
              <a:path w="2371725" h="123825">
                <a:moveTo>
                  <a:pt x="761912" y="38100"/>
                </a:moveTo>
                <a:lnTo>
                  <a:pt x="761577" y="38125"/>
                </a:lnTo>
                <a:lnTo>
                  <a:pt x="761709" y="39319"/>
                </a:lnTo>
                <a:lnTo>
                  <a:pt x="761912" y="38100"/>
                </a:lnTo>
                <a:close/>
              </a:path>
              <a:path w="2371725" h="123825">
                <a:moveTo>
                  <a:pt x="764960" y="47244"/>
                </a:moveTo>
                <a:lnTo>
                  <a:pt x="762674" y="44196"/>
                </a:lnTo>
                <a:lnTo>
                  <a:pt x="762674" y="55531"/>
                </a:lnTo>
                <a:lnTo>
                  <a:pt x="764198" y="57509"/>
                </a:lnTo>
                <a:lnTo>
                  <a:pt x="764198" y="47244"/>
                </a:lnTo>
                <a:lnTo>
                  <a:pt x="764960" y="47244"/>
                </a:lnTo>
                <a:close/>
              </a:path>
              <a:path w="2371725" h="123825">
                <a:moveTo>
                  <a:pt x="773342" y="57150"/>
                </a:moveTo>
                <a:lnTo>
                  <a:pt x="769532" y="53340"/>
                </a:lnTo>
                <a:lnTo>
                  <a:pt x="769532" y="54102"/>
                </a:lnTo>
                <a:lnTo>
                  <a:pt x="766484" y="50292"/>
                </a:lnTo>
                <a:lnTo>
                  <a:pt x="766484" y="51054"/>
                </a:lnTo>
                <a:lnTo>
                  <a:pt x="764198" y="47244"/>
                </a:lnTo>
                <a:lnTo>
                  <a:pt x="764198" y="57509"/>
                </a:lnTo>
                <a:lnTo>
                  <a:pt x="772580" y="68391"/>
                </a:lnTo>
                <a:lnTo>
                  <a:pt x="772580" y="57150"/>
                </a:lnTo>
                <a:lnTo>
                  <a:pt x="773342" y="57150"/>
                </a:lnTo>
                <a:close/>
              </a:path>
              <a:path w="2371725" h="123825">
                <a:moveTo>
                  <a:pt x="777152" y="60198"/>
                </a:moveTo>
                <a:lnTo>
                  <a:pt x="772580" y="57150"/>
                </a:lnTo>
                <a:lnTo>
                  <a:pt x="772580" y="68391"/>
                </a:lnTo>
                <a:lnTo>
                  <a:pt x="773184" y="69175"/>
                </a:lnTo>
                <a:lnTo>
                  <a:pt x="776390" y="70685"/>
                </a:lnTo>
                <a:lnTo>
                  <a:pt x="776390" y="60198"/>
                </a:lnTo>
                <a:lnTo>
                  <a:pt x="777152" y="60198"/>
                </a:lnTo>
                <a:close/>
              </a:path>
              <a:path w="2371725" h="123825">
                <a:moveTo>
                  <a:pt x="793154" y="69342"/>
                </a:moveTo>
                <a:lnTo>
                  <a:pt x="787058" y="66294"/>
                </a:lnTo>
                <a:lnTo>
                  <a:pt x="776390" y="60198"/>
                </a:lnTo>
                <a:lnTo>
                  <a:pt x="776390" y="70685"/>
                </a:lnTo>
                <a:lnTo>
                  <a:pt x="792392" y="78223"/>
                </a:lnTo>
                <a:lnTo>
                  <a:pt x="792392" y="69342"/>
                </a:lnTo>
                <a:lnTo>
                  <a:pt x="793154" y="69342"/>
                </a:lnTo>
                <a:close/>
              </a:path>
              <a:path w="2371725" h="123825">
                <a:moveTo>
                  <a:pt x="822110" y="80772"/>
                </a:moveTo>
                <a:lnTo>
                  <a:pt x="813728" y="78486"/>
                </a:lnTo>
                <a:lnTo>
                  <a:pt x="806108" y="75438"/>
                </a:lnTo>
                <a:lnTo>
                  <a:pt x="792392" y="69342"/>
                </a:lnTo>
                <a:lnTo>
                  <a:pt x="792392" y="78223"/>
                </a:lnTo>
                <a:lnTo>
                  <a:pt x="814231" y="88510"/>
                </a:lnTo>
                <a:lnTo>
                  <a:pt x="821348" y="90292"/>
                </a:lnTo>
                <a:lnTo>
                  <a:pt x="821348" y="80772"/>
                </a:lnTo>
                <a:lnTo>
                  <a:pt x="822110" y="80772"/>
                </a:lnTo>
                <a:close/>
              </a:path>
              <a:path w="2371725" h="123825">
                <a:moveTo>
                  <a:pt x="1031660" y="104436"/>
                </a:moveTo>
                <a:lnTo>
                  <a:pt x="1003466" y="104394"/>
                </a:lnTo>
                <a:lnTo>
                  <a:pt x="980639" y="103855"/>
                </a:lnTo>
                <a:lnTo>
                  <a:pt x="958370" y="103008"/>
                </a:lnTo>
                <a:lnTo>
                  <a:pt x="936170" y="101520"/>
                </a:lnTo>
                <a:lnTo>
                  <a:pt x="913550" y="99060"/>
                </a:lnTo>
                <a:lnTo>
                  <a:pt x="901358" y="97536"/>
                </a:lnTo>
                <a:lnTo>
                  <a:pt x="890690" y="96012"/>
                </a:lnTo>
                <a:lnTo>
                  <a:pt x="876069" y="93703"/>
                </a:lnTo>
                <a:lnTo>
                  <a:pt x="860096" y="90901"/>
                </a:lnTo>
                <a:lnTo>
                  <a:pt x="844370" y="87416"/>
                </a:lnTo>
                <a:lnTo>
                  <a:pt x="830492" y="83058"/>
                </a:lnTo>
                <a:lnTo>
                  <a:pt x="821348" y="80772"/>
                </a:lnTo>
                <a:lnTo>
                  <a:pt x="821348" y="90292"/>
                </a:lnTo>
                <a:lnTo>
                  <a:pt x="866845" y="101684"/>
                </a:lnTo>
                <a:lnTo>
                  <a:pt x="921963" y="109702"/>
                </a:lnTo>
                <a:lnTo>
                  <a:pt x="970525" y="113572"/>
                </a:lnTo>
                <a:lnTo>
                  <a:pt x="993560" y="114081"/>
                </a:lnTo>
                <a:lnTo>
                  <a:pt x="993560" y="105156"/>
                </a:lnTo>
                <a:lnTo>
                  <a:pt x="1031660" y="104436"/>
                </a:lnTo>
                <a:close/>
              </a:path>
              <a:path w="2371725" h="123825">
                <a:moveTo>
                  <a:pt x="902120" y="97536"/>
                </a:moveTo>
                <a:lnTo>
                  <a:pt x="901358" y="97434"/>
                </a:lnTo>
                <a:lnTo>
                  <a:pt x="902120" y="97536"/>
                </a:lnTo>
                <a:close/>
              </a:path>
              <a:path w="2371725" h="123825">
                <a:moveTo>
                  <a:pt x="2371503" y="123443"/>
                </a:moveTo>
                <a:lnTo>
                  <a:pt x="2332578" y="106665"/>
                </a:lnTo>
                <a:lnTo>
                  <a:pt x="2273492" y="93664"/>
                </a:lnTo>
                <a:lnTo>
                  <a:pt x="2212001" y="86348"/>
                </a:lnTo>
                <a:lnTo>
                  <a:pt x="2158556" y="83480"/>
                </a:lnTo>
                <a:lnTo>
                  <a:pt x="2123606" y="83820"/>
                </a:lnTo>
                <a:lnTo>
                  <a:pt x="993560" y="105156"/>
                </a:lnTo>
                <a:lnTo>
                  <a:pt x="993560" y="114081"/>
                </a:lnTo>
                <a:lnTo>
                  <a:pt x="1003466" y="114300"/>
                </a:lnTo>
                <a:lnTo>
                  <a:pt x="1031660" y="114300"/>
                </a:lnTo>
                <a:lnTo>
                  <a:pt x="2123606" y="93726"/>
                </a:lnTo>
                <a:lnTo>
                  <a:pt x="2173530" y="93556"/>
                </a:lnTo>
                <a:lnTo>
                  <a:pt x="2224800" y="96750"/>
                </a:lnTo>
                <a:lnTo>
                  <a:pt x="2275765" y="103575"/>
                </a:lnTo>
                <a:lnTo>
                  <a:pt x="2324774" y="114300"/>
                </a:lnTo>
                <a:lnTo>
                  <a:pt x="2333156" y="117348"/>
                </a:lnTo>
                <a:lnTo>
                  <a:pt x="2333156" y="116586"/>
                </a:lnTo>
                <a:lnTo>
                  <a:pt x="2341538" y="119634"/>
                </a:lnTo>
                <a:lnTo>
                  <a:pt x="2349158" y="122682"/>
                </a:lnTo>
                <a:lnTo>
                  <a:pt x="2349158" y="122910"/>
                </a:lnTo>
                <a:lnTo>
                  <a:pt x="2350936" y="123443"/>
                </a:lnTo>
                <a:lnTo>
                  <a:pt x="2371503" y="123443"/>
                </a:lnTo>
                <a:close/>
              </a:path>
              <a:path w="2371725" h="123825">
                <a:moveTo>
                  <a:pt x="1003466" y="114300"/>
                </a:moveTo>
                <a:lnTo>
                  <a:pt x="993560" y="114081"/>
                </a:lnTo>
                <a:lnTo>
                  <a:pt x="993560" y="114300"/>
                </a:lnTo>
                <a:lnTo>
                  <a:pt x="1003466" y="114300"/>
                </a:lnTo>
                <a:close/>
              </a:path>
              <a:path w="2371725" h="123825">
                <a:moveTo>
                  <a:pt x="2349158" y="122910"/>
                </a:moveTo>
                <a:lnTo>
                  <a:pt x="2349158" y="122682"/>
                </a:lnTo>
                <a:lnTo>
                  <a:pt x="2348396" y="122682"/>
                </a:lnTo>
                <a:lnTo>
                  <a:pt x="2349158" y="122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184" y="3184738"/>
            <a:ext cx="2371250" cy="241268"/>
          </a:xfrm>
          <a:custGeom>
            <a:avLst/>
            <a:gdLst/>
            <a:ahLst/>
            <a:cxnLst/>
            <a:rect l="l" t="t" r="r" b="b"/>
            <a:pathLst>
              <a:path w="2773045" h="266064">
                <a:moveTo>
                  <a:pt x="1166449" y="217932"/>
                </a:moveTo>
                <a:lnTo>
                  <a:pt x="1154257" y="220980"/>
                </a:lnTo>
                <a:lnTo>
                  <a:pt x="1142827" y="223266"/>
                </a:lnTo>
                <a:lnTo>
                  <a:pt x="1130635" y="225552"/>
                </a:lnTo>
                <a:lnTo>
                  <a:pt x="1118443" y="226314"/>
                </a:lnTo>
                <a:lnTo>
                  <a:pt x="1106251" y="227838"/>
                </a:lnTo>
                <a:lnTo>
                  <a:pt x="1093297" y="227838"/>
                </a:lnTo>
                <a:lnTo>
                  <a:pt x="103459" y="246888"/>
                </a:lnTo>
                <a:lnTo>
                  <a:pt x="90505" y="246888"/>
                </a:lnTo>
                <a:lnTo>
                  <a:pt x="52405" y="251460"/>
                </a:lnTo>
                <a:lnTo>
                  <a:pt x="5995" y="263671"/>
                </a:lnTo>
                <a:lnTo>
                  <a:pt x="0" y="265937"/>
                </a:lnTo>
                <a:lnTo>
                  <a:pt x="31070" y="265937"/>
                </a:lnTo>
                <a:lnTo>
                  <a:pt x="42499" y="262890"/>
                </a:lnTo>
                <a:lnTo>
                  <a:pt x="42499" y="263652"/>
                </a:lnTo>
                <a:lnTo>
                  <a:pt x="54691" y="260604"/>
                </a:lnTo>
                <a:lnTo>
                  <a:pt x="54691" y="261223"/>
                </a:lnTo>
                <a:lnTo>
                  <a:pt x="66121" y="259080"/>
                </a:lnTo>
                <a:lnTo>
                  <a:pt x="78313" y="257556"/>
                </a:lnTo>
                <a:lnTo>
                  <a:pt x="90505" y="256838"/>
                </a:lnTo>
                <a:lnTo>
                  <a:pt x="103459" y="256032"/>
                </a:lnTo>
                <a:lnTo>
                  <a:pt x="1094059" y="237744"/>
                </a:lnTo>
                <a:lnTo>
                  <a:pt x="1136342" y="233984"/>
                </a:lnTo>
                <a:lnTo>
                  <a:pt x="1165687" y="227529"/>
                </a:lnTo>
                <a:lnTo>
                  <a:pt x="1165687" y="218694"/>
                </a:lnTo>
                <a:lnTo>
                  <a:pt x="1166449" y="217932"/>
                </a:lnTo>
                <a:close/>
              </a:path>
              <a:path w="2773045" h="266064">
                <a:moveTo>
                  <a:pt x="54691" y="261223"/>
                </a:moveTo>
                <a:lnTo>
                  <a:pt x="54691" y="260604"/>
                </a:lnTo>
                <a:lnTo>
                  <a:pt x="53929" y="261366"/>
                </a:lnTo>
                <a:lnTo>
                  <a:pt x="54691" y="261223"/>
                </a:lnTo>
                <a:close/>
              </a:path>
              <a:path w="2773045" h="266064">
                <a:moveTo>
                  <a:pt x="91267" y="256794"/>
                </a:moveTo>
                <a:lnTo>
                  <a:pt x="90505" y="256794"/>
                </a:lnTo>
                <a:lnTo>
                  <a:pt x="91267" y="256794"/>
                </a:lnTo>
                <a:close/>
              </a:path>
              <a:path w="2773045" h="266064">
                <a:moveTo>
                  <a:pt x="1188547" y="220773"/>
                </a:moveTo>
                <a:lnTo>
                  <a:pt x="1188547" y="211836"/>
                </a:lnTo>
                <a:lnTo>
                  <a:pt x="1176974" y="214931"/>
                </a:lnTo>
                <a:lnTo>
                  <a:pt x="1165687" y="218694"/>
                </a:lnTo>
                <a:lnTo>
                  <a:pt x="1165687" y="227529"/>
                </a:lnTo>
                <a:lnTo>
                  <a:pt x="1176974" y="225047"/>
                </a:lnTo>
                <a:lnTo>
                  <a:pt x="1188547" y="220773"/>
                </a:lnTo>
                <a:close/>
              </a:path>
              <a:path w="2773045" h="266064">
                <a:moveTo>
                  <a:pt x="1209883" y="212893"/>
                </a:moveTo>
                <a:lnTo>
                  <a:pt x="1209883" y="203454"/>
                </a:lnTo>
                <a:lnTo>
                  <a:pt x="1199215" y="208026"/>
                </a:lnTo>
                <a:lnTo>
                  <a:pt x="1199215" y="207264"/>
                </a:lnTo>
                <a:lnTo>
                  <a:pt x="1187785" y="211836"/>
                </a:lnTo>
                <a:lnTo>
                  <a:pt x="1188547" y="211836"/>
                </a:lnTo>
                <a:lnTo>
                  <a:pt x="1188547" y="220773"/>
                </a:lnTo>
                <a:lnTo>
                  <a:pt x="1209883" y="212893"/>
                </a:lnTo>
                <a:close/>
              </a:path>
              <a:path w="2773045" h="266064">
                <a:moveTo>
                  <a:pt x="1219789" y="208584"/>
                </a:moveTo>
                <a:lnTo>
                  <a:pt x="1219789" y="198882"/>
                </a:lnTo>
                <a:lnTo>
                  <a:pt x="1209121" y="203454"/>
                </a:lnTo>
                <a:lnTo>
                  <a:pt x="1209883" y="203454"/>
                </a:lnTo>
                <a:lnTo>
                  <a:pt x="1209883" y="212893"/>
                </a:lnTo>
                <a:lnTo>
                  <a:pt x="1215964" y="210647"/>
                </a:lnTo>
                <a:lnTo>
                  <a:pt x="1219789" y="208584"/>
                </a:lnTo>
                <a:close/>
              </a:path>
              <a:path w="2773045" h="266064">
                <a:moveTo>
                  <a:pt x="1229695" y="203241"/>
                </a:moveTo>
                <a:lnTo>
                  <a:pt x="1229695" y="193548"/>
                </a:lnTo>
                <a:lnTo>
                  <a:pt x="1219027" y="198882"/>
                </a:lnTo>
                <a:lnTo>
                  <a:pt x="1219789" y="198882"/>
                </a:lnTo>
                <a:lnTo>
                  <a:pt x="1219789" y="208584"/>
                </a:lnTo>
                <a:lnTo>
                  <a:pt x="1229695" y="203241"/>
                </a:lnTo>
                <a:close/>
              </a:path>
              <a:path w="2773045" h="266064">
                <a:moveTo>
                  <a:pt x="1287607" y="161804"/>
                </a:moveTo>
                <a:lnTo>
                  <a:pt x="1287607" y="149352"/>
                </a:lnTo>
                <a:lnTo>
                  <a:pt x="1279987" y="156972"/>
                </a:lnTo>
                <a:lnTo>
                  <a:pt x="1279987" y="156210"/>
                </a:lnTo>
                <a:lnTo>
                  <a:pt x="1272367" y="163830"/>
                </a:lnTo>
                <a:lnTo>
                  <a:pt x="1272367" y="163068"/>
                </a:lnTo>
                <a:lnTo>
                  <a:pt x="1264747" y="169926"/>
                </a:lnTo>
                <a:lnTo>
                  <a:pt x="1256365" y="176784"/>
                </a:lnTo>
                <a:lnTo>
                  <a:pt x="1256365" y="176022"/>
                </a:lnTo>
                <a:lnTo>
                  <a:pt x="1247983" y="182880"/>
                </a:lnTo>
                <a:lnTo>
                  <a:pt x="1247983" y="182118"/>
                </a:lnTo>
                <a:lnTo>
                  <a:pt x="1238839" y="188214"/>
                </a:lnTo>
                <a:lnTo>
                  <a:pt x="1228933" y="193548"/>
                </a:lnTo>
                <a:lnTo>
                  <a:pt x="1229695" y="193548"/>
                </a:lnTo>
                <a:lnTo>
                  <a:pt x="1229695" y="203241"/>
                </a:lnTo>
                <a:lnTo>
                  <a:pt x="1253317" y="190500"/>
                </a:lnTo>
                <a:lnTo>
                  <a:pt x="1262461" y="184404"/>
                </a:lnTo>
                <a:lnTo>
                  <a:pt x="1270843" y="177546"/>
                </a:lnTo>
                <a:lnTo>
                  <a:pt x="1287607" y="161804"/>
                </a:lnTo>
                <a:close/>
              </a:path>
              <a:path w="2773045" h="266064">
                <a:moveTo>
                  <a:pt x="1311229" y="133819"/>
                </a:moveTo>
                <a:lnTo>
                  <a:pt x="1311229" y="118110"/>
                </a:lnTo>
                <a:lnTo>
                  <a:pt x="1305895" y="126492"/>
                </a:lnTo>
                <a:lnTo>
                  <a:pt x="1293703" y="141732"/>
                </a:lnTo>
                <a:lnTo>
                  <a:pt x="1286845" y="149352"/>
                </a:lnTo>
                <a:lnTo>
                  <a:pt x="1287607" y="149352"/>
                </a:lnTo>
                <a:lnTo>
                  <a:pt x="1287607" y="161804"/>
                </a:lnTo>
                <a:lnTo>
                  <a:pt x="1296937" y="153043"/>
                </a:lnTo>
                <a:lnTo>
                  <a:pt x="1311229" y="133819"/>
                </a:lnTo>
                <a:close/>
              </a:path>
              <a:path w="2773045" h="266064">
                <a:moveTo>
                  <a:pt x="1315801" y="127669"/>
                </a:moveTo>
                <a:lnTo>
                  <a:pt x="1315801" y="109728"/>
                </a:lnTo>
                <a:lnTo>
                  <a:pt x="1310467" y="118110"/>
                </a:lnTo>
                <a:lnTo>
                  <a:pt x="1311229" y="118110"/>
                </a:lnTo>
                <a:lnTo>
                  <a:pt x="1311229" y="133819"/>
                </a:lnTo>
                <a:lnTo>
                  <a:pt x="1315801" y="127669"/>
                </a:lnTo>
                <a:close/>
              </a:path>
              <a:path w="2773045" h="266064">
                <a:moveTo>
                  <a:pt x="1354663" y="92202"/>
                </a:moveTo>
                <a:lnTo>
                  <a:pt x="1343233" y="47244"/>
                </a:lnTo>
                <a:lnTo>
                  <a:pt x="1340185" y="0"/>
                </a:lnTo>
                <a:lnTo>
                  <a:pt x="1333327" y="0"/>
                </a:lnTo>
                <a:lnTo>
                  <a:pt x="1332565" y="47244"/>
                </a:lnTo>
                <a:lnTo>
                  <a:pt x="1331803" y="57150"/>
                </a:lnTo>
                <a:lnTo>
                  <a:pt x="1331803" y="56388"/>
                </a:lnTo>
                <a:lnTo>
                  <a:pt x="1331041" y="66294"/>
                </a:lnTo>
                <a:lnTo>
                  <a:pt x="1331041" y="65532"/>
                </a:lnTo>
                <a:lnTo>
                  <a:pt x="1328755" y="75438"/>
                </a:lnTo>
                <a:lnTo>
                  <a:pt x="1328755" y="74676"/>
                </a:lnTo>
                <a:lnTo>
                  <a:pt x="1326469" y="83820"/>
                </a:lnTo>
                <a:lnTo>
                  <a:pt x="1323421" y="92964"/>
                </a:lnTo>
                <a:lnTo>
                  <a:pt x="1319611" y="101346"/>
                </a:lnTo>
                <a:lnTo>
                  <a:pt x="1315039" y="110490"/>
                </a:lnTo>
                <a:lnTo>
                  <a:pt x="1315801" y="109728"/>
                </a:lnTo>
                <a:lnTo>
                  <a:pt x="1315801" y="127669"/>
                </a:lnTo>
                <a:lnTo>
                  <a:pt x="1318082" y="124601"/>
                </a:lnTo>
                <a:lnTo>
                  <a:pt x="1333327" y="92710"/>
                </a:lnTo>
                <a:lnTo>
                  <a:pt x="1333327" y="38100"/>
                </a:lnTo>
                <a:lnTo>
                  <a:pt x="1342471" y="38100"/>
                </a:lnTo>
                <a:lnTo>
                  <a:pt x="1342471" y="84748"/>
                </a:lnTo>
                <a:lnTo>
                  <a:pt x="1346055" y="97369"/>
                </a:lnTo>
                <a:lnTo>
                  <a:pt x="1353901" y="110611"/>
                </a:lnTo>
                <a:lnTo>
                  <a:pt x="1353901" y="92202"/>
                </a:lnTo>
                <a:lnTo>
                  <a:pt x="1354663" y="92202"/>
                </a:lnTo>
                <a:close/>
              </a:path>
              <a:path w="2773045" h="266064">
                <a:moveTo>
                  <a:pt x="1342471" y="48006"/>
                </a:moveTo>
                <a:lnTo>
                  <a:pt x="1342471" y="38100"/>
                </a:lnTo>
                <a:lnTo>
                  <a:pt x="1333327" y="38100"/>
                </a:lnTo>
                <a:lnTo>
                  <a:pt x="1333327" y="48006"/>
                </a:lnTo>
                <a:lnTo>
                  <a:pt x="1334851" y="57912"/>
                </a:lnTo>
                <a:lnTo>
                  <a:pt x="1338562" y="70979"/>
                </a:lnTo>
                <a:lnTo>
                  <a:pt x="1341709" y="57912"/>
                </a:lnTo>
                <a:lnTo>
                  <a:pt x="1342471" y="48006"/>
                </a:lnTo>
                <a:close/>
              </a:path>
              <a:path w="2773045" h="266064">
                <a:moveTo>
                  <a:pt x="1338562" y="70979"/>
                </a:moveTo>
                <a:lnTo>
                  <a:pt x="1334851" y="57912"/>
                </a:lnTo>
                <a:lnTo>
                  <a:pt x="1333327" y="48006"/>
                </a:lnTo>
                <a:lnTo>
                  <a:pt x="1333327" y="92710"/>
                </a:lnTo>
                <a:lnTo>
                  <a:pt x="1338562" y="70979"/>
                </a:lnTo>
                <a:close/>
              </a:path>
              <a:path w="2773045" h="266064">
                <a:moveTo>
                  <a:pt x="1342471" y="84748"/>
                </a:moveTo>
                <a:lnTo>
                  <a:pt x="1342471" y="48006"/>
                </a:lnTo>
                <a:lnTo>
                  <a:pt x="1341709" y="57912"/>
                </a:lnTo>
                <a:lnTo>
                  <a:pt x="1338562" y="70979"/>
                </a:lnTo>
                <a:lnTo>
                  <a:pt x="1342471" y="84748"/>
                </a:lnTo>
                <a:close/>
              </a:path>
              <a:path w="2773045" h="266064">
                <a:moveTo>
                  <a:pt x="1363045" y="108966"/>
                </a:moveTo>
                <a:lnTo>
                  <a:pt x="1353901" y="92202"/>
                </a:lnTo>
                <a:lnTo>
                  <a:pt x="1353901" y="110611"/>
                </a:lnTo>
                <a:lnTo>
                  <a:pt x="1362283" y="124758"/>
                </a:lnTo>
                <a:lnTo>
                  <a:pt x="1362283" y="108966"/>
                </a:lnTo>
                <a:lnTo>
                  <a:pt x="1363045" y="108966"/>
                </a:lnTo>
                <a:close/>
              </a:path>
              <a:path w="2773045" h="266064">
                <a:moveTo>
                  <a:pt x="1385905" y="140208"/>
                </a:moveTo>
                <a:lnTo>
                  <a:pt x="1379047" y="132588"/>
                </a:lnTo>
                <a:lnTo>
                  <a:pt x="1372951" y="124968"/>
                </a:lnTo>
                <a:lnTo>
                  <a:pt x="1367617" y="117348"/>
                </a:lnTo>
                <a:lnTo>
                  <a:pt x="1362283" y="108966"/>
                </a:lnTo>
                <a:lnTo>
                  <a:pt x="1362283" y="124758"/>
                </a:lnTo>
                <a:lnTo>
                  <a:pt x="1366922" y="132588"/>
                </a:lnTo>
                <a:lnTo>
                  <a:pt x="1385143" y="152232"/>
                </a:lnTo>
                <a:lnTo>
                  <a:pt x="1385143" y="140208"/>
                </a:lnTo>
                <a:lnTo>
                  <a:pt x="1385905" y="140208"/>
                </a:lnTo>
                <a:close/>
              </a:path>
              <a:path w="2773045" h="266064">
                <a:moveTo>
                  <a:pt x="1494109" y="205740"/>
                </a:moveTo>
                <a:lnTo>
                  <a:pt x="1482679" y="201930"/>
                </a:lnTo>
                <a:lnTo>
                  <a:pt x="1482679" y="202692"/>
                </a:lnTo>
                <a:lnTo>
                  <a:pt x="1472011" y="198120"/>
                </a:lnTo>
                <a:lnTo>
                  <a:pt x="1462105" y="194310"/>
                </a:lnTo>
                <a:lnTo>
                  <a:pt x="1452199" y="188976"/>
                </a:lnTo>
                <a:lnTo>
                  <a:pt x="1452199" y="189738"/>
                </a:lnTo>
                <a:lnTo>
                  <a:pt x="1442293" y="184404"/>
                </a:lnTo>
                <a:lnTo>
                  <a:pt x="1433149" y="179070"/>
                </a:lnTo>
                <a:lnTo>
                  <a:pt x="1424005" y="172974"/>
                </a:lnTo>
                <a:lnTo>
                  <a:pt x="1415623" y="166878"/>
                </a:lnTo>
                <a:lnTo>
                  <a:pt x="1415623" y="167640"/>
                </a:lnTo>
                <a:lnTo>
                  <a:pt x="1407241" y="160782"/>
                </a:lnTo>
                <a:lnTo>
                  <a:pt x="1399621" y="153924"/>
                </a:lnTo>
                <a:lnTo>
                  <a:pt x="1399621" y="154686"/>
                </a:lnTo>
                <a:lnTo>
                  <a:pt x="1385143" y="140208"/>
                </a:lnTo>
                <a:lnTo>
                  <a:pt x="1385143" y="152232"/>
                </a:lnTo>
                <a:lnTo>
                  <a:pt x="1427815" y="187452"/>
                </a:lnTo>
                <a:lnTo>
                  <a:pt x="1474394" y="209257"/>
                </a:lnTo>
                <a:lnTo>
                  <a:pt x="1493347" y="215473"/>
                </a:lnTo>
                <a:lnTo>
                  <a:pt x="1493347" y="205740"/>
                </a:lnTo>
                <a:lnTo>
                  <a:pt x="1494109" y="205740"/>
                </a:lnTo>
                <a:close/>
              </a:path>
              <a:path w="2773045" h="266064">
                <a:moveTo>
                  <a:pt x="2772531" y="265937"/>
                </a:moveTo>
                <a:lnTo>
                  <a:pt x="2749123" y="247650"/>
                </a:lnTo>
                <a:lnTo>
                  <a:pt x="2730835" y="235458"/>
                </a:lnTo>
                <a:lnTo>
                  <a:pt x="2720167" y="230886"/>
                </a:lnTo>
                <a:lnTo>
                  <a:pt x="2707701" y="224413"/>
                </a:lnTo>
                <a:lnTo>
                  <a:pt x="2666065" y="210312"/>
                </a:lnTo>
                <a:lnTo>
                  <a:pt x="2626023" y="202875"/>
                </a:lnTo>
                <a:lnTo>
                  <a:pt x="2595953" y="200243"/>
                </a:lnTo>
                <a:lnTo>
                  <a:pt x="2579197" y="200406"/>
                </a:lnTo>
                <a:lnTo>
                  <a:pt x="1588597" y="218694"/>
                </a:lnTo>
                <a:lnTo>
                  <a:pt x="1576405" y="218694"/>
                </a:lnTo>
                <a:lnTo>
                  <a:pt x="1563451" y="217932"/>
                </a:lnTo>
                <a:lnTo>
                  <a:pt x="1551259" y="217170"/>
                </a:lnTo>
                <a:lnTo>
                  <a:pt x="1527637" y="214122"/>
                </a:lnTo>
                <a:lnTo>
                  <a:pt x="1516207" y="211836"/>
                </a:lnTo>
                <a:lnTo>
                  <a:pt x="1493347" y="205740"/>
                </a:lnTo>
                <a:lnTo>
                  <a:pt x="1493347" y="215473"/>
                </a:lnTo>
                <a:lnTo>
                  <a:pt x="1538305" y="225552"/>
                </a:lnTo>
                <a:lnTo>
                  <a:pt x="1600625" y="229252"/>
                </a:lnTo>
                <a:lnTo>
                  <a:pt x="1650768" y="230593"/>
                </a:lnTo>
                <a:lnTo>
                  <a:pt x="1700925" y="231182"/>
                </a:lnTo>
                <a:lnTo>
                  <a:pt x="1751095" y="231105"/>
                </a:lnTo>
                <a:lnTo>
                  <a:pt x="1801275" y="230447"/>
                </a:lnTo>
                <a:lnTo>
                  <a:pt x="1851464" y="229293"/>
                </a:lnTo>
                <a:lnTo>
                  <a:pt x="1901661" y="227727"/>
                </a:lnTo>
                <a:lnTo>
                  <a:pt x="1951863" y="225836"/>
                </a:lnTo>
                <a:lnTo>
                  <a:pt x="2002071" y="223704"/>
                </a:lnTo>
                <a:lnTo>
                  <a:pt x="2052281" y="221417"/>
                </a:lnTo>
                <a:lnTo>
                  <a:pt x="2152704" y="216715"/>
                </a:lnTo>
                <a:lnTo>
                  <a:pt x="2202914" y="214471"/>
                </a:lnTo>
                <a:lnTo>
                  <a:pt x="2253120" y="212411"/>
                </a:lnTo>
                <a:lnTo>
                  <a:pt x="2303322" y="210621"/>
                </a:lnTo>
                <a:lnTo>
                  <a:pt x="2353517" y="209186"/>
                </a:lnTo>
                <a:lnTo>
                  <a:pt x="2403704" y="208191"/>
                </a:lnTo>
                <a:lnTo>
                  <a:pt x="2453882" y="207721"/>
                </a:lnTo>
                <a:lnTo>
                  <a:pt x="2504049" y="207861"/>
                </a:lnTo>
                <a:lnTo>
                  <a:pt x="2554203" y="208696"/>
                </a:lnTo>
                <a:lnTo>
                  <a:pt x="2604343" y="210312"/>
                </a:lnTo>
                <a:lnTo>
                  <a:pt x="2616535" y="211074"/>
                </a:lnTo>
                <a:lnTo>
                  <a:pt x="2640919" y="214122"/>
                </a:lnTo>
                <a:lnTo>
                  <a:pt x="2640919" y="214312"/>
                </a:lnTo>
                <a:lnTo>
                  <a:pt x="2652349" y="217170"/>
                </a:lnTo>
                <a:lnTo>
                  <a:pt x="2652349" y="216408"/>
                </a:lnTo>
                <a:lnTo>
                  <a:pt x="2663779" y="219456"/>
                </a:lnTo>
                <a:lnTo>
                  <a:pt x="2674447" y="222504"/>
                </a:lnTo>
                <a:lnTo>
                  <a:pt x="2685877" y="226314"/>
                </a:lnTo>
                <a:lnTo>
                  <a:pt x="2685877" y="226586"/>
                </a:lnTo>
                <a:lnTo>
                  <a:pt x="2695783" y="230124"/>
                </a:lnTo>
                <a:lnTo>
                  <a:pt x="2706451" y="234696"/>
                </a:lnTo>
                <a:lnTo>
                  <a:pt x="2716357" y="239268"/>
                </a:lnTo>
                <a:lnTo>
                  <a:pt x="2725501" y="244191"/>
                </a:lnTo>
                <a:lnTo>
                  <a:pt x="2725501" y="243840"/>
                </a:lnTo>
                <a:lnTo>
                  <a:pt x="2735407" y="249936"/>
                </a:lnTo>
                <a:lnTo>
                  <a:pt x="2735407" y="249174"/>
                </a:lnTo>
                <a:lnTo>
                  <a:pt x="2744551" y="255270"/>
                </a:lnTo>
                <a:lnTo>
                  <a:pt x="2744551" y="255778"/>
                </a:lnTo>
                <a:lnTo>
                  <a:pt x="2752933" y="261366"/>
                </a:lnTo>
                <a:lnTo>
                  <a:pt x="2758648" y="265937"/>
                </a:lnTo>
                <a:lnTo>
                  <a:pt x="2772531" y="265937"/>
                </a:lnTo>
                <a:close/>
              </a:path>
              <a:path w="2773045" h="266064">
                <a:moveTo>
                  <a:pt x="1552021" y="217170"/>
                </a:moveTo>
                <a:lnTo>
                  <a:pt x="1551259" y="217074"/>
                </a:lnTo>
                <a:lnTo>
                  <a:pt x="1552021" y="217170"/>
                </a:lnTo>
                <a:close/>
              </a:path>
              <a:path w="2773045" h="266064">
                <a:moveTo>
                  <a:pt x="1564213" y="217932"/>
                </a:moveTo>
                <a:lnTo>
                  <a:pt x="1563451" y="217887"/>
                </a:lnTo>
                <a:lnTo>
                  <a:pt x="1564213" y="217932"/>
                </a:lnTo>
                <a:close/>
              </a:path>
              <a:path w="2773045" h="266064">
                <a:moveTo>
                  <a:pt x="2640919" y="214312"/>
                </a:moveTo>
                <a:lnTo>
                  <a:pt x="2640919" y="214122"/>
                </a:lnTo>
                <a:lnTo>
                  <a:pt x="2640157" y="214122"/>
                </a:lnTo>
                <a:lnTo>
                  <a:pt x="2640919" y="214312"/>
                </a:lnTo>
                <a:close/>
              </a:path>
              <a:path w="2773045" h="266064">
                <a:moveTo>
                  <a:pt x="2685877" y="226586"/>
                </a:moveTo>
                <a:lnTo>
                  <a:pt x="2685877" y="226314"/>
                </a:lnTo>
                <a:lnTo>
                  <a:pt x="2685115" y="226314"/>
                </a:lnTo>
                <a:lnTo>
                  <a:pt x="2685877" y="226586"/>
                </a:lnTo>
                <a:close/>
              </a:path>
              <a:path w="2773045" h="266064">
                <a:moveTo>
                  <a:pt x="2726263" y="244602"/>
                </a:moveTo>
                <a:lnTo>
                  <a:pt x="2725501" y="243840"/>
                </a:lnTo>
                <a:lnTo>
                  <a:pt x="2725501" y="244191"/>
                </a:lnTo>
                <a:lnTo>
                  <a:pt x="2726263" y="244602"/>
                </a:lnTo>
                <a:close/>
              </a:path>
              <a:path w="2773045" h="266064">
                <a:moveTo>
                  <a:pt x="2744551" y="255778"/>
                </a:moveTo>
                <a:lnTo>
                  <a:pt x="2744551" y="255270"/>
                </a:lnTo>
                <a:lnTo>
                  <a:pt x="2743789" y="255270"/>
                </a:lnTo>
                <a:lnTo>
                  <a:pt x="2744551" y="255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3844" y="3840825"/>
            <a:ext cx="6906869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6397" y="3702283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3400" y="3633185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8661" y="3702283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7321" y="3425891"/>
            <a:ext cx="2809988" cy="89252"/>
          </a:xfrm>
          <a:custGeom>
            <a:avLst/>
            <a:gdLst/>
            <a:ahLst/>
            <a:cxnLst/>
            <a:rect l="l" t="t" r="r" b="b"/>
            <a:pathLst>
              <a:path w="3286125" h="98425">
                <a:moveTo>
                  <a:pt x="1396746" y="0"/>
                </a:moveTo>
                <a:lnTo>
                  <a:pt x="883245" y="0"/>
                </a:lnTo>
                <a:lnTo>
                  <a:pt x="276606" y="11430"/>
                </a:lnTo>
                <a:lnTo>
                  <a:pt x="227532" y="14155"/>
                </a:lnTo>
                <a:lnTo>
                  <a:pt x="178517" y="18635"/>
                </a:lnTo>
                <a:lnTo>
                  <a:pt x="129969" y="26180"/>
                </a:lnTo>
                <a:lnTo>
                  <a:pt x="82296" y="38100"/>
                </a:lnTo>
                <a:lnTo>
                  <a:pt x="28679" y="60398"/>
                </a:lnTo>
                <a:lnTo>
                  <a:pt x="1523" y="88392"/>
                </a:lnTo>
                <a:lnTo>
                  <a:pt x="0" y="97536"/>
                </a:lnTo>
                <a:lnTo>
                  <a:pt x="9906" y="98298"/>
                </a:lnTo>
                <a:lnTo>
                  <a:pt x="9906" y="95250"/>
                </a:lnTo>
                <a:lnTo>
                  <a:pt x="10668" y="91440"/>
                </a:lnTo>
                <a:lnTo>
                  <a:pt x="10668" y="92202"/>
                </a:lnTo>
                <a:lnTo>
                  <a:pt x="12192" y="88392"/>
                </a:lnTo>
                <a:lnTo>
                  <a:pt x="14478" y="84582"/>
                </a:lnTo>
                <a:lnTo>
                  <a:pt x="14478" y="85344"/>
                </a:lnTo>
                <a:lnTo>
                  <a:pt x="16764" y="81534"/>
                </a:lnTo>
                <a:lnTo>
                  <a:pt x="16764" y="82296"/>
                </a:lnTo>
                <a:lnTo>
                  <a:pt x="19812" y="79248"/>
                </a:lnTo>
                <a:lnTo>
                  <a:pt x="19812" y="78486"/>
                </a:lnTo>
                <a:lnTo>
                  <a:pt x="24384" y="74676"/>
                </a:lnTo>
                <a:lnTo>
                  <a:pt x="24384" y="75438"/>
                </a:lnTo>
                <a:lnTo>
                  <a:pt x="28194" y="72263"/>
                </a:lnTo>
                <a:lnTo>
                  <a:pt x="28194" y="71628"/>
                </a:lnTo>
                <a:lnTo>
                  <a:pt x="33528" y="68961"/>
                </a:lnTo>
                <a:lnTo>
                  <a:pt x="33528" y="68580"/>
                </a:lnTo>
                <a:lnTo>
                  <a:pt x="39624" y="64770"/>
                </a:lnTo>
                <a:lnTo>
                  <a:pt x="87740" y="46224"/>
                </a:lnTo>
                <a:lnTo>
                  <a:pt x="114300" y="39787"/>
                </a:lnTo>
                <a:lnTo>
                  <a:pt x="114300" y="39624"/>
                </a:lnTo>
                <a:lnTo>
                  <a:pt x="180086" y="27890"/>
                </a:lnTo>
                <a:lnTo>
                  <a:pt x="243804" y="22268"/>
                </a:lnTo>
                <a:lnTo>
                  <a:pt x="1368552" y="762"/>
                </a:lnTo>
                <a:lnTo>
                  <a:pt x="1396746" y="0"/>
                </a:lnTo>
                <a:close/>
              </a:path>
              <a:path w="3286125" h="98425">
                <a:moveTo>
                  <a:pt x="20574" y="78486"/>
                </a:moveTo>
                <a:lnTo>
                  <a:pt x="19812" y="78486"/>
                </a:lnTo>
                <a:lnTo>
                  <a:pt x="19812" y="79248"/>
                </a:lnTo>
                <a:lnTo>
                  <a:pt x="20574" y="78486"/>
                </a:lnTo>
                <a:close/>
              </a:path>
              <a:path w="3286125" h="98425">
                <a:moveTo>
                  <a:pt x="28956" y="71628"/>
                </a:moveTo>
                <a:lnTo>
                  <a:pt x="28194" y="71628"/>
                </a:lnTo>
                <a:lnTo>
                  <a:pt x="28194" y="72263"/>
                </a:lnTo>
                <a:lnTo>
                  <a:pt x="28956" y="71628"/>
                </a:lnTo>
                <a:close/>
              </a:path>
              <a:path w="3286125" h="98425">
                <a:moveTo>
                  <a:pt x="34290" y="68580"/>
                </a:moveTo>
                <a:lnTo>
                  <a:pt x="33528" y="68580"/>
                </a:lnTo>
                <a:lnTo>
                  <a:pt x="33528" y="68961"/>
                </a:lnTo>
                <a:lnTo>
                  <a:pt x="34290" y="68580"/>
                </a:lnTo>
                <a:close/>
              </a:path>
              <a:path w="3286125" h="98425">
                <a:moveTo>
                  <a:pt x="115062" y="39624"/>
                </a:moveTo>
                <a:lnTo>
                  <a:pt x="114300" y="39624"/>
                </a:lnTo>
                <a:lnTo>
                  <a:pt x="114300" y="39787"/>
                </a:lnTo>
                <a:lnTo>
                  <a:pt x="115062" y="39624"/>
                </a:lnTo>
                <a:close/>
              </a:path>
              <a:path w="3286125" h="98425">
                <a:moveTo>
                  <a:pt x="3285744" y="35814"/>
                </a:moveTo>
                <a:lnTo>
                  <a:pt x="3284982" y="31242"/>
                </a:lnTo>
                <a:lnTo>
                  <a:pt x="3262054" y="3149"/>
                </a:lnTo>
                <a:lnTo>
                  <a:pt x="3254748" y="0"/>
                </a:lnTo>
                <a:lnTo>
                  <a:pt x="3234181" y="0"/>
                </a:lnTo>
                <a:lnTo>
                  <a:pt x="3239262" y="1524"/>
                </a:lnTo>
                <a:lnTo>
                  <a:pt x="3239262" y="1862"/>
                </a:lnTo>
                <a:lnTo>
                  <a:pt x="3245358" y="4572"/>
                </a:lnTo>
                <a:lnTo>
                  <a:pt x="3251454" y="7620"/>
                </a:lnTo>
                <a:lnTo>
                  <a:pt x="3256788" y="11430"/>
                </a:lnTo>
                <a:lnTo>
                  <a:pt x="3256788" y="10668"/>
                </a:lnTo>
                <a:lnTo>
                  <a:pt x="3261360" y="14478"/>
                </a:lnTo>
                <a:lnTo>
                  <a:pt x="3268979" y="20574"/>
                </a:lnTo>
                <a:lnTo>
                  <a:pt x="3268979" y="21336"/>
                </a:lnTo>
                <a:lnTo>
                  <a:pt x="3272028" y="24384"/>
                </a:lnTo>
                <a:lnTo>
                  <a:pt x="3272028" y="24892"/>
                </a:lnTo>
                <a:lnTo>
                  <a:pt x="3273552" y="27432"/>
                </a:lnTo>
                <a:lnTo>
                  <a:pt x="3273552" y="26670"/>
                </a:lnTo>
                <a:lnTo>
                  <a:pt x="3275076" y="30480"/>
                </a:lnTo>
                <a:lnTo>
                  <a:pt x="3275076" y="29718"/>
                </a:lnTo>
                <a:lnTo>
                  <a:pt x="3275838" y="33528"/>
                </a:lnTo>
                <a:lnTo>
                  <a:pt x="3275838" y="32766"/>
                </a:lnTo>
                <a:lnTo>
                  <a:pt x="3276600" y="36576"/>
                </a:lnTo>
                <a:lnTo>
                  <a:pt x="3285744" y="35814"/>
                </a:lnTo>
                <a:close/>
              </a:path>
              <a:path w="3286125" h="98425">
                <a:moveTo>
                  <a:pt x="3239262" y="1862"/>
                </a:moveTo>
                <a:lnTo>
                  <a:pt x="3239262" y="1524"/>
                </a:lnTo>
                <a:lnTo>
                  <a:pt x="3238500" y="1524"/>
                </a:lnTo>
                <a:lnTo>
                  <a:pt x="3239262" y="1862"/>
                </a:lnTo>
                <a:close/>
              </a:path>
              <a:path w="3286125" h="98425">
                <a:moveTo>
                  <a:pt x="3268979" y="21336"/>
                </a:moveTo>
                <a:lnTo>
                  <a:pt x="3268979" y="20574"/>
                </a:lnTo>
                <a:lnTo>
                  <a:pt x="3268217" y="20574"/>
                </a:lnTo>
                <a:lnTo>
                  <a:pt x="3268979" y="21336"/>
                </a:lnTo>
                <a:close/>
              </a:path>
              <a:path w="3286125" h="98425">
                <a:moveTo>
                  <a:pt x="3272028" y="24892"/>
                </a:moveTo>
                <a:lnTo>
                  <a:pt x="3272028" y="24384"/>
                </a:lnTo>
                <a:lnTo>
                  <a:pt x="3271266" y="23622"/>
                </a:lnTo>
                <a:lnTo>
                  <a:pt x="3272028" y="24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7581" y="3425890"/>
            <a:ext cx="2549352" cy="164108"/>
          </a:xfrm>
          <a:custGeom>
            <a:avLst/>
            <a:gdLst/>
            <a:ahLst/>
            <a:cxnLst/>
            <a:rect l="l" t="t" r="r" b="b"/>
            <a:pathLst>
              <a:path w="2981325" h="180975">
                <a:moveTo>
                  <a:pt x="176784" y="0"/>
                </a:moveTo>
                <a:lnTo>
                  <a:pt x="135051" y="4031"/>
                </a:lnTo>
                <a:lnTo>
                  <a:pt x="99059" y="22098"/>
                </a:lnTo>
                <a:lnTo>
                  <a:pt x="57589" y="53563"/>
                </a:lnTo>
                <a:lnTo>
                  <a:pt x="30522" y="84758"/>
                </a:lnTo>
                <a:lnTo>
                  <a:pt x="11054" y="120818"/>
                </a:lnTo>
                <a:lnTo>
                  <a:pt x="1523" y="160782"/>
                </a:lnTo>
                <a:lnTo>
                  <a:pt x="0" y="170688"/>
                </a:lnTo>
                <a:lnTo>
                  <a:pt x="0" y="180594"/>
                </a:lnTo>
                <a:lnTo>
                  <a:pt x="9906" y="180594"/>
                </a:lnTo>
                <a:lnTo>
                  <a:pt x="9906" y="171450"/>
                </a:lnTo>
                <a:lnTo>
                  <a:pt x="10667" y="161544"/>
                </a:lnTo>
                <a:lnTo>
                  <a:pt x="13715" y="143256"/>
                </a:lnTo>
                <a:lnTo>
                  <a:pt x="16001" y="136398"/>
                </a:lnTo>
                <a:lnTo>
                  <a:pt x="16001" y="134112"/>
                </a:lnTo>
                <a:lnTo>
                  <a:pt x="19811" y="125730"/>
                </a:lnTo>
                <a:lnTo>
                  <a:pt x="22859" y="116586"/>
                </a:lnTo>
                <a:lnTo>
                  <a:pt x="22859" y="117348"/>
                </a:lnTo>
                <a:lnTo>
                  <a:pt x="46267" y="79538"/>
                </a:lnTo>
                <a:lnTo>
                  <a:pt x="77723" y="48006"/>
                </a:lnTo>
                <a:lnTo>
                  <a:pt x="77723" y="48768"/>
                </a:lnTo>
                <a:lnTo>
                  <a:pt x="86105" y="41910"/>
                </a:lnTo>
                <a:lnTo>
                  <a:pt x="94488" y="36322"/>
                </a:lnTo>
                <a:lnTo>
                  <a:pt x="94488" y="35814"/>
                </a:lnTo>
                <a:lnTo>
                  <a:pt x="103632" y="30890"/>
                </a:lnTo>
                <a:lnTo>
                  <a:pt x="103632" y="30480"/>
                </a:lnTo>
                <a:lnTo>
                  <a:pt x="113538" y="25146"/>
                </a:lnTo>
                <a:lnTo>
                  <a:pt x="128340" y="17505"/>
                </a:lnTo>
                <a:lnTo>
                  <a:pt x="144365" y="10572"/>
                </a:lnTo>
                <a:lnTo>
                  <a:pt x="160788" y="4640"/>
                </a:lnTo>
                <a:lnTo>
                  <a:pt x="176784" y="0"/>
                </a:lnTo>
                <a:close/>
              </a:path>
              <a:path w="2981325" h="180975">
                <a:moveTo>
                  <a:pt x="16763" y="134112"/>
                </a:moveTo>
                <a:lnTo>
                  <a:pt x="16001" y="134112"/>
                </a:lnTo>
                <a:lnTo>
                  <a:pt x="16001" y="136398"/>
                </a:lnTo>
                <a:lnTo>
                  <a:pt x="16763" y="134112"/>
                </a:lnTo>
                <a:close/>
              </a:path>
              <a:path w="2981325" h="180975">
                <a:moveTo>
                  <a:pt x="95249" y="35814"/>
                </a:moveTo>
                <a:lnTo>
                  <a:pt x="94488" y="35814"/>
                </a:lnTo>
                <a:lnTo>
                  <a:pt x="94488" y="36322"/>
                </a:lnTo>
                <a:lnTo>
                  <a:pt x="95249" y="35814"/>
                </a:lnTo>
                <a:close/>
              </a:path>
              <a:path w="2981325" h="180975">
                <a:moveTo>
                  <a:pt x="104394" y="30480"/>
                </a:moveTo>
                <a:lnTo>
                  <a:pt x="103632" y="30480"/>
                </a:lnTo>
                <a:lnTo>
                  <a:pt x="103632" y="30890"/>
                </a:lnTo>
                <a:lnTo>
                  <a:pt x="104394" y="30480"/>
                </a:lnTo>
                <a:close/>
              </a:path>
              <a:path w="2981325" h="180975">
                <a:moveTo>
                  <a:pt x="2980944" y="124968"/>
                </a:moveTo>
                <a:lnTo>
                  <a:pt x="2968982" y="67781"/>
                </a:lnTo>
                <a:lnTo>
                  <a:pt x="2950178" y="34275"/>
                </a:lnTo>
                <a:lnTo>
                  <a:pt x="2924848" y="5158"/>
                </a:lnTo>
                <a:lnTo>
                  <a:pt x="2918246" y="0"/>
                </a:lnTo>
                <a:lnTo>
                  <a:pt x="2904362" y="0"/>
                </a:lnTo>
                <a:lnTo>
                  <a:pt x="2906268" y="1524"/>
                </a:lnTo>
                <a:lnTo>
                  <a:pt x="2914650" y="8382"/>
                </a:lnTo>
                <a:lnTo>
                  <a:pt x="2914650" y="9067"/>
                </a:lnTo>
                <a:lnTo>
                  <a:pt x="2921508" y="15240"/>
                </a:lnTo>
                <a:lnTo>
                  <a:pt x="2928366" y="22098"/>
                </a:lnTo>
                <a:lnTo>
                  <a:pt x="2935224" y="29718"/>
                </a:lnTo>
                <a:lnTo>
                  <a:pt x="2935224" y="30670"/>
                </a:lnTo>
                <a:lnTo>
                  <a:pt x="2940558" y="37338"/>
                </a:lnTo>
                <a:lnTo>
                  <a:pt x="2946654" y="45720"/>
                </a:lnTo>
                <a:lnTo>
                  <a:pt x="2946654" y="46155"/>
                </a:lnTo>
                <a:lnTo>
                  <a:pt x="2951226" y="53340"/>
                </a:lnTo>
                <a:lnTo>
                  <a:pt x="2955798" y="61722"/>
                </a:lnTo>
                <a:lnTo>
                  <a:pt x="2959608" y="70104"/>
                </a:lnTo>
                <a:lnTo>
                  <a:pt x="2963418" y="79248"/>
                </a:lnTo>
                <a:lnTo>
                  <a:pt x="2963418" y="78486"/>
                </a:lnTo>
                <a:lnTo>
                  <a:pt x="2970276" y="105918"/>
                </a:lnTo>
                <a:lnTo>
                  <a:pt x="2971038" y="115824"/>
                </a:lnTo>
                <a:lnTo>
                  <a:pt x="2971038" y="115062"/>
                </a:lnTo>
                <a:lnTo>
                  <a:pt x="2971800" y="124968"/>
                </a:lnTo>
                <a:lnTo>
                  <a:pt x="2980944" y="124968"/>
                </a:lnTo>
                <a:close/>
              </a:path>
              <a:path w="2981325" h="180975">
                <a:moveTo>
                  <a:pt x="2914650" y="9067"/>
                </a:moveTo>
                <a:lnTo>
                  <a:pt x="2914650" y="8382"/>
                </a:lnTo>
                <a:lnTo>
                  <a:pt x="2913888" y="8382"/>
                </a:lnTo>
                <a:lnTo>
                  <a:pt x="2914650" y="9067"/>
                </a:lnTo>
                <a:close/>
              </a:path>
              <a:path w="2981325" h="180975">
                <a:moveTo>
                  <a:pt x="2935224" y="30670"/>
                </a:moveTo>
                <a:lnTo>
                  <a:pt x="2935224" y="29718"/>
                </a:lnTo>
                <a:lnTo>
                  <a:pt x="2934462" y="29718"/>
                </a:lnTo>
                <a:lnTo>
                  <a:pt x="2935224" y="30670"/>
                </a:lnTo>
                <a:close/>
              </a:path>
              <a:path w="2981325" h="180975">
                <a:moveTo>
                  <a:pt x="2946654" y="46155"/>
                </a:moveTo>
                <a:lnTo>
                  <a:pt x="2946654" y="45720"/>
                </a:lnTo>
                <a:lnTo>
                  <a:pt x="2945892" y="44958"/>
                </a:lnTo>
                <a:lnTo>
                  <a:pt x="2946654" y="46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6390" y="4039483"/>
            <a:ext cx="5277891" cy="155471"/>
          </a:xfrm>
          <a:custGeom>
            <a:avLst/>
            <a:gdLst/>
            <a:ahLst/>
            <a:cxnLst/>
            <a:rect l="l" t="t" r="r" b="b"/>
            <a:pathLst>
              <a:path w="6172200" h="171450">
                <a:moveTo>
                  <a:pt x="171449" y="57150"/>
                </a:moveTo>
                <a:lnTo>
                  <a:pt x="171450" y="0"/>
                </a:lnTo>
                <a:lnTo>
                  <a:pt x="0" y="85344"/>
                </a:lnTo>
                <a:lnTo>
                  <a:pt x="143256" y="157290"/>
                </a:lnTo>
                <a:lnTo>
                  <a:pt x="143256" y="57150"/>
                </a:lnTo>
                <a:lnTo>
                  <a:pt x="171449" y="57150"/>
                </a:lnTo>
                <a:close/>
              </a:path>
              <a:path w="6172200" h="171450">
                <a:moveTo>
                  <a:pt x="6029705" y="114300"/>
                </a:moveTo>
                <a:lnTo>
                  <a:pt x="6029705" y="57150"/>
                </a:lnTo>
                <a:lnTo>
                  <a:pt x="143256" y="57150"/>
                </a:lnTo>
                <a:lnTo>
                  <a:pt x="143256" y="114300"/>
                </a:lnTo>
                <a:lnTo>
                  <a:pt x="6029705" y="114300"/>
                </a:lnTo>
                <a:close/>
              </a:path>
              <a:path w="6172200" h="171450">
                <a:moveTo>
                  <a:pt x="171450" y="171450"/>
                </a:moveTo>
                <a:lnTo>
                  <a:pt x="171449" y="114300"/>
                </a:lnTo>
                <a:lnTo>
                  <a:pt x="143256" y="114300"/>
                </a:lnTo>
                <a:lnTo>
                  <a:pt x="143256" y="157290"/>
                </a:lnTo>
                <a:lnTo>
                  <a:pt x="171450" y="171450"/>
                </a:lnTo>
                <a:close/>
              </a:path>
              <a:path w="6172200" h="171450">
                <a:moveTo>
                  <a:pt x="6172187" y="85344"/>
                </a:moveTo>
                <a:lnTo>
                  <a:pt x="6000737" y="0"/>
                </a:lnTo>
                <a:lnTo>
                  <a:pt x="6000737" y="57150"/>
                </a:lnTo>
                <a:lnTo>
                  <a:pt x="6029705" y="57150"/>
                </a:lnTo>
                <a:lnTo>
                  <a:pt x="6029705" y="156901"/>
                </a:lnTo>
                <a:lnTo>
                  <a:pt x="6172187" y="85344"/>
                </a:lnTo>
                <a:close/>
              </a:path>
              <a:path w="6172200" h="171450">
                <a:moveTo>
                  <a:pt x="6029705" y="156901"/>
                </a:moveTo>
                <a:lnTo>
                  <a:pt x="6029705" y="114300"/>
                </a:lnTo>
                <a:lnTo>
                  <a:pt x="6000737" y="114300"/>
                </a:lnTo>
                <a:lnTo>
                  <a:pt x="6000737" y="171450"/>
                </a:lnTo>
                <a:lnTo>
                  <a:pt x="6029705" y="156901"/>
                </a:lnTo>
                <a:close/>
              </a:path>
            </a:pathLst>
          </a:custGeom>
          <a:solidFill>
            <a:srgbClr val="156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37278" y="4600561"/>
            <a:ext cx="781910" cy="380040"/>
          </a:xfrm>
          <a:custGeom>
            <a:avLst/>
            <a:gdLst/>
            <a:ahLst/>
            <a:cxnLst/>
            <a:rect l="l" t="t" r="r" b="b"/>
            <a:pathLst>
              <a:path w="914400" h="419100">
                <a:moveTo>
                  <a:pt x="914400" y="171449"/>
                </a:moveTo>
                <a:lnTo>
                  <a:pt x="457200" y="0"/>
                </a:lnTo>
                <a:lnTo>
                  <a:pt x="0" y="171450"/>
                </a:lnTo>
                <a:lnTo>
                  <a:pt x="228600" y="171449"/>
                </a:lnTo>
                <a:lnTo>
                  <a:pt x="228600" y="419100"/>
                </a:lnTo>
                <a:lnTo>
                  <a:pt x="685800" y="419100"/>
                </a:lnTo>
                <a:lnTo>
                  <a:pt x="685800" y="171449"/>
                </a:lnTo>
                <a:lnTo>
                  <a:pt x="914400" y="171449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15124" y="4596414"/>
            <a:ext cx="826978" cy="384647"/>
          </a:xfrm>
          <a:custGeom>
            <a:avLst/>
            <a:gdLst/>
            <a:ahLst/>
            <a:cxnLst/>
            <a:rect l="l" t="t" r="r" b="b"/>
            <a:pathLst>
              <a:path w="967104" h="424179">
                <a:moveTo>
                  <a:pt x="259842" y="423672"/>
                </a:moveTo>
                <a:lnTo>
                  <a:pt x="259842" y="171449"/>
                </a:lnTo>
                <a:lnTo>
                  <a:pt x="52577" y="171449"/>
                </a:lnTo>
                <a:lnTo>
                  <a:pt x="28194" y="180593"/>
                </a:lnTo>
                <a:lnTo>
                  <a:pt x="25949" y="171614"/>
                </a:lnTo>
                <a:lnTo>
                  <a:pt x="0" y="181355"/>
                </a:lnTo>
                <a:lnTo>
                  <a:pt x="249936" y="181355"/>
                </a:lnTo>
                <a:lnTo>
                  <a:pt x="249936" y="176021"/>
                </a:lnTo>
                <a:lnTo>
                  <a:pt x="254508" y="181355"/>
                </a:lnTo>
                <a:lnTo>
                  <a:pt x="254508" y="423672"/>
                </a:lnTo>
                <a:lnTo>
                  <a:pt x="259842" y="423672"/>
                </a:lnTo>
                <a:close/>
              </a:path>
              <a:path w="967104" h="424179">
                <a:moveTo>
                  <a:pt x="26388" y="171449"/>
                </a:moveTo>
                <a:lnTo>
                  <a:pt x="25908" y="171449"/>
                </a:lnTo>
                <a:lnTo>
                  <a:pt x="25949" y="171614"/>
                </a:lnTo>
                <a:lnTo>
                  <a:pt x="26388" y="171449"/>
                </a:lnTo>
                <a:close/>
              </a:path>
              <a:path w="967104" h="424179">
                <a:moveTo>
                  <a:pt x="52577" y="171449"/>
                </a:moveTo>
                <a:lnTo>
                  <a:pt x="26388" y="171449"/>
                </a:lnTo>
                <a:lnTo>
                  <a:pt x="25949" y="171614"/>
                </a:lnTo>
                <a:lnTo>
                  <a:pt x="28194" y="180593"/>
                </a:lnTo>
                <a:lnTo>
                  <a:pt x="52577" y="171449"/>
                </a:lnTo>
                <a:close/>
              </a:path>
              <a:path w="967104" h="424179">
                <a:moveTo>
                  <a:pt x="966978" y="181355"/>
                </a:moveTo>
                <a:lnTo>
                  <a:pt x="483108" y="0"/>
                </a:lnTo>
                <a:lnTo>
                  <a:pt x="26388" y="171449"/>
                </a:lnTo>
                <a:lnTo>
                  <a:pt x="52577" y="171449"/>
                </a:lnTo>
                <a:lnTo>
                  <a:pt x="481584" y="10572"/>
                </a:lnTo>
                <a:lnTo>
                  <a:pt x="481584" y="9143"/>
                </a:lnTo>
                <a:lnTo>
                  <a:pt x="485394" y="9143"/>
                </a:lnTo>
                <a:lnTo>
                  <a:pt x="485394" y="10572"/>
                </a:lnTo>
                <a:lnTo>
                  <a:pt x="914400" y="171449"/>
                </a:lnTo>
                <a:lnTo>
                  <a:pt x="940308" y="171449"/>
                </a:lnTo>
                <a:lnTo>
                  <a:pt x="940308" y="181355"/>
                </a:lnTo>
                <a:lnTo>
                  <a:pt x="966978" y="181355"/>
                </a:lnTo>
                <a:close/>
              </a:path>
              <a:path w="967104" h="424179">
                <a:moveTo>
                  <a:pt x="254508" y="181355"/>
                </a:moveTo>
                <a:lnTo>
                  <a:pt x="249936" y="176021"/>
                </a:lnTo>
                <a:lnTo>
                  <a:pt x="249936" y="181355"/>
                </a:lnTo>
                <a:lnTo>
                  <a:pt x="254508" y="181355"/>
                </a:lnTo>
                <a:close/>
              </a:path>
              <a:path w="967104" h="424179">
                <a:moveTo>
                  <a:pt x="254508" y="423672"/>
                </a:moveTo>
                <a:lnTo>
                  <a:pt x="254508" y="181355"/>
                </a:lnTo>
                <a:lnTo>
                  <a:pt x="249936" y="181355"/>
                </a:lnTo>
                <a:lnTo>
                  <a:pt x="249936" y="423672"/>
                </a:lnTo>
                <a:lnTo>
                  <a:pt x="254508" y="423672"/>
                </a:lnTo>
                <a:close/>
              </a:path>
              <a:path w="967104" h="424179">
                <a:moveTo>
                  <a:pt x="485394" y="9143"/>
                </a:moveTo>
                <a:lnTo>
                  <a:pt x="481584" y="9143"/>
                </a:lnTo>
                <a:lnTo>
                  <a:pt x="483489" y="9858"/>
                </a:lnTo>
                <a:lnTo>
                  <a:pt x="485394" y="9143"/>
                </a:lnTo>
                <a:close/>
              </a:path>
              <a:path w="967104" h="424179">
                <a:moveTo>
                  <a:pt x="483489" y="9858"/>
                </a:moveTo>
                <a:lnTo>
                  <a:pt x="481584" y="9143"/>
                </a:lnTo>
                <a:lnTo>
                  <a:pt x="481584" y="10572"/>
                </a:lnTo>
                <a:lnTo>
                  <a:pt x="483489" y="9858"/>
                </a:lnTo>
                <a:close/>
              </a:path>
              <a:path w="967104" h="424179">
                <a:moveTo>
                  <a:pt x="485394" y="10572"/>
                </a:moveTo>
                <a:lnTo>
                  <a:pt x="485394" y="9143"/>
                </a:lnTo>
                <a:lnTo>
                  <a:pt x="483489" y="9858"/>
                </a:lnTo>
                <a:lnTo>
                  <a:pt x="485394" y="10572"/>
                </a:lnTo>
                <a:close/>
              </a:path>
              <a:path w="967104" h="424179">
                <a:moveTo>
                  <a:pt x="940308" y="181355"/>
                </a:moveTo>
                <a:lnTo>
                  <a:pt x="940308" y="171449"/>
                </a:lnTo>
                <a:lnTo>
                  <a:pt x="938784" y="180593"/>
                </a:lnTo>
                <a:lnTo>
                  <a:pt x="914400" y="171449"/>
                </a:lnTo>
                <a:lnTo>
                  <a:pt x="707136" y="171449"/>
                </a:lnTo>
                <a:lnTo>
                  <a:pt x="707136" y="423672"/>
                </a:lnTo>
                <a:lnTo>
                  <a:pt x="711708" y="423672"/>
                </a:lnTo>
                <a:lnTo>
                  <a:pt x="711708" y="181355"/>
                </a:lnTo>
                <a:lnTo>
                  <a:pt x="717042" y="176021"/>
                </a:lnTo>
                <a:lnTo>
                  <a:pt x="717042" y="181355"/>
                </a:lnTo>
                <a:lnTo>
                  <a:pt x="940308" y="181355"/>
                </a:lnTo>
                <a:close/>
              </a:path>
              <a:path w="967104" h="424179">
                <a:moveTo>
                  <a:pt x="717042" y="181355"/>
                </a:moveTo>
                <a:lnTo>
                  <a:pt x="717042" y="176021"/>
                </a:lnTo>
                <a:lnTo>
                  <a:pt x="711708" y="181355"/>
                </a:lnTo>
                <a:lnTo>
                  <a:pt x="717042" y="181355"/>
                </a:lnTo>
                <a:close/>
              </a:path>
              <a:path w="967104" h="424179">
                <a:moveTo>
                  <a:pt x="717042" y="423672"/>
                </a:moveTo>
                <a:lnTo>
                  <a:pt x="717042" y="181355"/>
                </a:lnTo>
                <a:lnTo>
                  <a:pt x="711708" y="181355"/>
                </a:lnTo>
                <a:lnTo>
                  <a:pt x="711708" y="423672"/>
                </a:lnTo>
                <a:lnTo>
                  <a:pt x="717042" y="423672"/>
                </a:lnTo>
                <a:close/>
              </a:path>
              <a:path w="967104" h="424179">
                <a:moveTo>
                  <a:pt x="940308" y="171449"/>
                </a:moveTo>
                <a:lnTo>
                  <a:pt x="914400" y="171449"/>
                </a:lnTo>
                <a:lnTo>
                  <a:pt x="938784" y="180593"/>
                </a:lnTo>
                <a:lnTo>
                  <a:pt x="940308" y="171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2755" y="4980601"/>
            <a:ext cx="390955" cy="241844"/>
          </a:xfrm>
          <a:custGeom>
            <a:avLst/>
            <a:gdLst/>
            <a:ahLst/>
            <a:cxnLst/>
            <a:rect l="l" t="t" r="r" b="b"/>
            <a:pathLst>
              <a:path w="457200" h="266700">
                <a:moveTo>
                  <a:pt x="457200" y="0"/>
                </a:moveTo>
                <a:lnTo>
                  <a:pt x="457200" y="266699"/>
                </a:lnTo>
                <a:lnTo>
                  <a:pt x="0" y="266699"/>
                </a:lnTo>
                <a:lnTo>
                  <a:pt x="0" y="0"/>
                </a:lnTo>
                <a:lnTo>
                  <a:pt x="457200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8846" y="4980601"/>
            <a:ext cx="399642" cy="247026"/>
          </a:xfrm>
          <a:custGeom>
            <a:avLst/>
            <a:gdLst/>
            <a:ahLst/>
            <a:cxnLst/>
            <a:rect l="l" t="t" r="r" b="b"/>
            <a:pathLst>
              <a:path w="467360" h="272414">
                <a:moveTo>
                  <a:pt x="9905" y="262127"/>
                </a:moveTo>
                <a:lnTo>
                  <a:pt x="9905" y="0"/>
                </a:lnTo>
                <a:lnTo>
                  <a:pt x="0" y="0"/>
                </a:lnTo>
                <a:lnTo>
                  <a:pt x="0" y="272033"/>
                </a:lnTo>
                <a:lnTo>
                  <a:pt x="4572" y="272033"/>
                </a:lnTo>
                <a:lnTo>
                  <a:pt x="4571" y="262127"/>
                </a:lnTo>
                <a:lnTo>
                  <a:pt x="9905" y="262127"/>
                </a:lnTo>
                <a:close/>
              </a:path>
              <a:path w="467360" h="272414">
                <a:moveTo>
                  <a:pt x="461771" y="262127"/>
                </a:moveTo>
                <a:lnTo>
                  <a:pt x="4571" y="262127"/>
                </a:lnTo>
                <a:lnTo>
                  <a:pt x="9905" y="266699"/>
                </a:lnTo>
                <a:lnTo>
                  <a:pt x="9905" y="272033"/>
                </a:lnTo>
                <a:lnTo>
                  <a:pt x="457199" y="272033"/>
                </a:lnTo>
                <a:lnTo>
                  <a:pt x="457199" y="266699"/>
                </a:lnTo>
                <a:lnTo>
                  <a:pt x="461771" y="262127"/>
                </a:lnTo>
                <a:close/>
              </a:path>
              <a:path w="467360" h="272414">
                <a:moveTo>
                  <a:pt x="9905" y="272033"/>
                </a:moveTo>
                <a:lnTo>
                  <a:pt x="9905" y="266699"/>
                </a:lnTo>
                <a:lnTo>
                  <a:pt x="4571" y="262127"/>
                </a:lnTo>
                <a:lnTo>
                  <a:pt x="4572" y="272033"/>
                </a:lnTo>
                <a:lnTo>
                  <a:pt x="9905" y="272033"/>
                </a:lnTo>
                <a:close/>
              </a:path>
              <a:path w="467360" h="272414">
                <a:moveTo>
                  <a:pt x="467105" y="272033"/>
                </a:moveTo>
                <a:lnTo>
                  <a:pt x="467105" y="0"/>
                </a:lnTo>
                <a:lnTo>
                  <a:pt x="457199" y="0"/>
                </a:lnTo>
                <a:lnTo>
                  <a:pt x="457199" y="262127"/>
                </a:lnTo>
                <a:lnTo>
                  <a:pt x="461771" y="262127"/>
                </a:lnTo>
                <a:lnTo>
                  <a:pt x="461771" y="272033"/>
                </a:lnTo>
                <a:lnTo>
                  <a:pt x="467105" y="272033"/>
                </a:lnTo>
                <a:close/>
              </a:path>
              <a:path w="467360" h="272414">
                <a:moveTo>
                  <a:pt x="461771" y="272033"/>
                </a:moveTo>
                <a:lnTo>
                  <a:pt x="461771" y="262127"/>
                </a:lnTo>
                <a:lnTo>
                  <a:pt x="457199" y="266699"/>
                </a:lnTo>
                <a:lnTo>
                  <a:pt x="457199" y="272033"/>
                </a:lnTo>
                <a:lnTo>
                  <a:pt x="461771" y="272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4734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7345" y="396217"/>
            <a:ext cx="692967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σόδ</a:t>
            </a:r>
            <a:r>
              <a:rPr spc="-9" dirty="0">
                <a:latin typeface="Calibri"/>
                <a:cs typeface="Calibri"/>
              </a:rPr>
              <a:t>ω</a:t>
            </a:r>
            <a:r>
              <a:rPr dirty="0">
                <a:latin typeface="Calibri"/>
                <a:cs typeface="Calibri"/>
              </a:rPr>
              <a:t>ν</a:t>
            </a:r>
            <a:r>
              <a:rPr spc="-13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χρήση</a:t>
            </a:r>
            <a:r>
              <a:rPr dirty="0">
                <a:latin typeface="Calibri"/>
                <a:cs typeface="Calibri"/>
              </a:rPr>
              <a:t>ς</a:t>
            </a:r>
            <a:r>
              <a:rPr spc="1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εισπρακτέων</a:t>
            </a:r>
          </a:p>
        </p:txBody>
      </p:sp>
      <p:sp>
        <p:nvSpPr>
          <p:cNvPr id="4" name="object 4"/>
          <p:cNvSpPr/>
          <p:nvPr/>
        </p:nvSpPr>
        <p:spPr>
          <a:xfrm>
            <a:off x="1115616" y="2470532"/>
            <a:ext cx="6502717" cy="0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7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0764" y="2470532"/>
            <a:ext cx="45719" cy="96162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917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9006" y="2004350"/>
            <a:ext cx="174709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0998" y="2027843"/>
            <a:ext cx="150906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0923" y="2545158"/>
            <a:ext cx="96717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spc="-4" dirty="0">
                <a:latin typeface="Calibri"/>
                <a:cs typeface="Calibri"/>
              </a:rPr>
              <a:t>Ταμείο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5459" y="2545158"/>
            <a:ext cx="111328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spc="-4" dirty="0">
                <a:latin typeface="Calibri"/>
                <a:cs typeface="Calibri"/>
              </a:rPr>
              <a:t>100.000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6847" y="2557136"/>
            <a:ext cx="292073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Κ</a:t>
            </a:r>
            <a:r>
              <a:rPr sz="2500" spc="-22" dirty="0">
                <a:latin typeface="Calibri"/>
                <a:cs typeface="Calibri"/>
              </a:rPr>
              <a:t>ε</a:t>
            </a:r>
            <a:r>
              <a:rPr sz="2500" dirty="0">
                <a:latin typeface="Calibri"/>
                <a:cs typeface="Calibri"/>
              </a:rPr>
              <a:t>φά</a:t>
            </a:r>
            <a:r>
              <a:rPr sz="2500" spc="-35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αιο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100.000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0764" y="2565888"/>
            <a:ext cx="45719" cy="778506"/>
          </a:xfrm>
          <a:custGeom>
            <a:avLst/>
            <a:gdLst/>
            <a:ahLst/>
            <a:cxnLst/>
            <a:rect l="l" t="t" r="r" b="b"/>
            <a:pathLst>
              <a:path h="858519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5935" y="3089307"/>
            <a:ext cx="6255779" cy="0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199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764" y="3343242"/>
            <a:ext cx="45719" cy="368524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146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90615" y="3255488"/>
            <a:ext cx="578453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tabLst>
                <a:tab pos="1923532" algn="l"/>
                <a:tab pos="3124626" algn="l"/>
              </a:tabLst>
            </a:pPr>
            <a:r>
              <a:rPr sz="1600" b="1" dirty="0">
                <a:latin typeface="Calibri"/>
                <a:cs typeface="Calibri"/>
              </a:rPr>
              <a:t>Σύ</a:t>
            </a:r>
            <a:r>
              <a:rPr sz="1600" b="1" spc="-4" dirty="0">
                <a:latin typeface="Calibri"/>
                <a:cs typeface="Calibri"/>
              </a:rPr>
              <a:t>ν</a:t>
            </a:r>
            <a:r>
              <a:rPr sz="1600" b="1" spc="-18" dirty="0">
                <a:latin typeface="Calibri"/>
                <a:cs typeface="Calibri"/>
              </a:rPr>
              <a:t>ολ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" dirty="0">
                <a:latin typeface="Calibri"/>
                <a:cs typeface="Calibri"/>
              </a:rPr>
              <a:t> Ενε</a:t>
            </a:r>
            <a:r>
              <a:rPr sz="1600" b="1" spc="-18" dirty="0">
                <a:latin typeface="Calibri"/>
                <a:cs typeface="Calibri"/>
              </a:rPr>
              <a:t>ρ</a:t>
            </a:r>
            <a:r>
              <a:rPr sz="1600" b="1" spc="-4" dirty="0">
                <a:latin typeface="Calibri"/>
                <a:cs typeface="Calibri"/>
              </a:rPr>
              <a:t>γ</a:t>
            </a:r>
            <a:r>
              <a:rPr sz="1600" b="1" spc="-18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τ</a:t>
            </a:r>
            <a:r>
              <a:rPr sz="1600" b="1" spc="-4" dirty="0">
                <a:latin typeface="Calibri"/>
                <a:cs typeface="Calibri"/>
              </a:rPr>
              <a:t>ι</a:t>
            </a:r>
            <a:r>
              <a:rPr sz="1600" b="1" spc="-44" dirty="0">
                <a:latin typeface="Calibri"/>
                <a:cs typeface="Calibri"/>
              </a:rPr>
              <a:t>κ</a:t>
            </a:r>
            <a:r>
              <a:rPr sz="1600" b="1" spc="-9" dirty="0">
                <a:latin typeface="Calibri"/>
                <a:cs typeface="Calibri"/>
              </a:rPr>
              <a:t>ο</a:t>
            </a:r>
            <a:r>
              <a:rPr sz="1600" b="1" dirty="0">
                <a:latin typeface="Calibri"/>
                <a:cs typeface="Calibri"/>
              </a:rPr>
              <a:t>ύ	</a:t>
            </a:r>
            <a:r>
              <a:rPr sz="1600" b="1" spc="-4" dirty="0">
                <a:latin typeface="Calibri"/>
                <a:cs typeface="Calibri"/>
              </a:rPr>
              <a:t>10</a:t>
            </a:r>
            <a:r>
              <a:rPr sz="1600" b="1" spc="-9" dirty="0">
                <a:latin typeface="Calibri"/>
                <a:cs typeface="Calibri"/>
              </a:rPr>
              <a:t>0</a:t>
            </a:r>
            <a:r>
              <a:rPr sz="1600" b="1" spc="-4" dirty="0">
                <a:latin typeface="Calibri"/>
                <a:cs typeface="Calibri"/>
              </a:rPr>
              <a:t>.000</a:t>
            </a:r>
            <a:r>
              <a:rPr sz="1600" b="1" dirty="0">
                <a:latin typeface="Calibri"/>
                <a:cs typeface="Calibri"/>
              </a:rPr>
              <a:t>	Σύ</a:t>
            </a:r>
            <a:r>
              <a:rPr sz="1600" b="1" spc="-4" dirty="0">
                <a:latin typeface="Calibri"/>
                <a:cs typeface="Calibri"/>
              </a:rPr>
              <a:t>ν</a:t>
            </a:r>
            <a:r>
              <a:rPr sz="1600" b="1" spc="-18" dirty="0">
                <a:latin typeface="Calibri"/>
                <a:cs typeface="Calibri"/>
              </a:rPr>
              <a:t>ολ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" dirty="0">
                <a:latin typeface="Calibri"/>
                <a:cs typeface="Calibri"/>
              </a:rPr>
              <a:t> Παθ</a:t>
            </a:r>
            <a:r>
              <a:rPr sz="1600" b="1" spc="-18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τι</a:t>
            </a:r>
            <a:r>
              <a:rPr sz="1600" b="1" spc="-44" dirty="0">
                <a:latin typeface="Calibri"/>
                <a:cs typeface="Calibri"/>
              </a:rPr>
              <a:t>κ</a:t>
            </a:r>
            <a:r>
              <a:rPr sz="1600" b="1" spc="-4" dirty="0">
                <a:latin typeface="Calibri"/>
                <a:cs typeface="Calibri"/>
              </a:rPr>
              <a:t>ο</a:t>
            </a:r>
            <a:r>
              <a:rPr sz="1600" b="1" dirty="0">
                <a:latin typeface="Calibri"/>
                <a:cs typeface="Calibri"/>
              </a:rPr>
              <a:t>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5638" y="3255488"/>
            <a:ext cx="8443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latin typeface="Calibri"/>
                <a:cs typeface="Calibri"/>
              </a:rPr>
              <a:t>10</a:t>
            </a:r>
            <a:r>
              <a:rPr sz="1600" b="1" spc="-9" dirty="0">
                <a:latin typeface="Calibri"/>
                <a:cs typeface="Calibri"/>
              </a:rPr>
              <a:t>0</a:t>
            </a:r>
            <a:r>
              <a:rPr sz="1600" b="1" spc="-4" dirty="0">
                <a:latin typeface="Calibri"/>
                <a:cs typeface="Calibri"/>
              </a:rPr>
              <a:t>.000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3607" y="3753917"/>
            <a:ext cx="613154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032" indent="-342900">
              <a:buFont typeface="Arial" panose="020B0604020202020204" pitchFamily="34" charset="0"/>
              <a:buChar char="•"/>
            </a:pPr>
            <a:r>
              <a:rPr sz="2500" dirty="0">
                <a:latin typeface="Calibri"/>
                <a:cs typeface="Calibri"/>
              </a:rPr>
              <a:t>Τ</a:t>
            </a:r>
            <a:r>
              <a:rPr sz="2500" spc="-53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ν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1/9</a:t>
            </a:r>
            <a:r>
              <a:rPr sz="2500" spc="13" dirty="0">
                <a:latin typeface="Calibri"/>
                <a:cs typeface="Calibri"/>
              </a:rPr>
              <a:t> </a:t>
            </a:r>
            <a:r>
              <a:rPr sz="2500" spc="-13" dirty="0">
                <a:latin typeface="Calibri"/>
                <a:cs typeface="Calibri"/>
              </a:rPr>
              <a:t>α</a:t>
            </a:r>
            <a:r>
              <a:rPr sz="2500" spc="-4" dirty="0">
                <a:latin typeface="Calibri"/>
                <a:cs typeface="Calibri"/>
              </a:rPr>
              <a:t>γο</a:t>
            </a:r>
            <a:r>
              <a:rPr sz="2500" dirty="0">
                <a:latin typeface="Calibri"/>
                <a:cs typeface="Calibri"/>
              </a:rPr>
              <a:t>ρά</a:t>
            </a:r>
            <a:r>
              <a:rPr sz="2500" spc="-88" dirty="0">
                <a:latin typeface="Calibri"/>
                <a:cs typeface="Calibri"/>
              </a:rPr>
              <a:t>ζ</a:t>
            </a:r>
            <a:r>
              <a:rPr sz="2500" dirty="0">
                <a:latin typeface="Calibri"/>
                <a:cs typeface="Calibri"/>
              </a:rPr>
              <a:t>ω</a:t>
            </a:r>
            <a:r>
              <a:rPr sz="2500" spc="4" dirty="0">
                <a:latin typeface="Calibri"/>
                <a:cs typeface="Calibri"/>
              </a:rPr>
              <a:t> </a:t>
            </a:r>
            <a:r>
              <a:rPr sz="2500" spc="-22" dirty="0">
                <a:latin typeface="Calibri"/>
                <a:cs typeface="Calibri"/>
              </a:rPr>
              <a:t>τ</a:t>
            </a:r>
            <a:r>
              <a:rPr sz="2500" dirty="0">
                <a:latin typeface="Calibri"/>
                <a:cs typeface="Calibri"/>
              </a:rPr>
              <a:t>ο </a:t>
            </a:r>
            <a:r>
              <a:rPr sz="2500" spc="-4" dirty="0">
                <a:latin typeface="Calibri"/>
                <a:cs typeface="Calibri"/>
              </a:rPr>
              <a:t>ο</a:t>
            </a:r>
            <a:r>
              <a:rPr sz="2500" spc="-18" dirty="0">
                <a:latin typeface="Calibri"/>
                <a:cs typeface="Calibri"/>
              </a:rPr>
              <a:t>μ</a:t>
            </a:r>
            <a:r>
              <a:rPr sz="2500" spc="-26" dirty="0">
                <a:latin typeface="Calibri"/>
                <a:cs typeface="Calibri"/>
              </a:rPr>
              <a:t>όλ</a:t>
            </a:r>
            <a:r>
              <a:rPr sz="2500" dirty="0">
                <a:latin typeface="Calibri"/>
                <a:cs typeface="Calibri"/>
              </a:rPr>
              <a:t>ο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dirty="0">
                <a:latin typeface="Calibri"/>
                <a:cs typeface="Calibri"/>
              </a:rPr>
              <a:t>ο €</a:t>
            </a:r>
            <a:r>
              <a:rPr sz="2500" spc="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1.000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39560" y="4902502"/>
            <a:ext cx="104276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dirty="0">
                <a:latin typeface="Calibri"/>
                <a:cs typeface="Calibri"/>
              </a:rPr>
              <a:t>Ταμείο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32884" y="4899968"/>
            <a:ext cx="168582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Κ</a:t>
            </a:r>
            <a:r>
              <a:rPr sz="2500" spc="-22" dirty="0">
                <a:latin typeface="Calibri"/>
                <a:cs typeface="Calibri"/>
              </a:rPr>
              <a:t>ε</a:t>
            </a:r>
            <a:r>
              <a:rPr sz="2500" dirty="0">
                <a:latin typeface="Calibri"/>
                <a:cs typeface="Calibri"/>
              </a:rPr>
              <a:t>φά</a:t>
            </a:r>
            <a:r>
              <a:rPr sz="2500" spc="-35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αιο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75656" y="4852060"/>
            <a:ext cx="5490236" cy="45719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6123" y="4852061"/>
            <a:ext cx="45719" cy="355280"/>
          </a:xfrm>
          <a:custGeom>
            <a:avLst/>
            <a:gdLst/>
            <a:ahLst/>
            <a:cxnLst/>
            <a:rect l="l" t="t" r="r" b="b"/>
            <a:pathLst>
              <a:path h="391795">
                <a:moveTo>
                  <a:pt x="0" y="0"/>
                </a:moveTo>
                <a:lnTo>
                  <a:pt x="0" y="39166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04376" y="4385878"/>
            <a:ext cx="187830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60032" y="4409372"/>
            <a:ext cx="162240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27" name="object 27"/>
          <p:cNvSpPr/>
          <p:nvPr/>
        </p:nvSpPr>
        <p:spPr>
          <a:xfrm>
            <a:off x="4226123" y="5206535"/>
            <a:ext cx="45719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 flipV="1">
            <a:off x="1403648" y="5517232"/>
            <a:ext cx="5564517" cy="91799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06166" y="5637016"/>
            <a:ext cx="226177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latin typeface="Calibri"/>
                <a:cs typeface="Calibri"/>
              </a:rPr>
              <a:t>Σύν</a:t>
            </a:r>
            <a:r>
              <a:rPr sz="1600" b="1" spc="-18" dirty="0">
                <a:latin typeface="Calibri"/>
                <a:cs typeface="Calibri"/>
              </a:rPr>
              <a:t>ολ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" dirty="0">
                <a:latin typeface="Calibri"/>
                <a:cs typeface="Calibri"/>
              </a:rPr>
              <a:t> Ενε</a:t>
            </a:r>
            <a:r>
              <a:rPr sz="1600" b="1" spc="-18" dirty="0">
                <a:latin typeface="Calibri"/>
                <a:cs typeface="Calibri"/>
              </a:rPr>
              <a:t>ρ</a:t>
            </a:r>
            <a:r>
              <a:rPr sz="1600" b="1" spc="-4" dirty="0">
                <a:latin typeface="Calibri"/>
                <a:cs typeface="Calibri"/>
              </a:rPr>
              <a:t>γ</a:t>
            </a:r>
            <a:r>
              <a:rPr sz="1600" b="1" spc="-18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τ</a:t>
            </a:r>
            <a:r>
              <a:rPr sz="1600" b="1" spc="-4" dirty="0">
                <a:latin typeface="Calibri"/>
                <a:cs typeface="Calibri"/>
              </a:rPr>
              <a:t>ι</a:t>
            </a:r>
            <a:r>
              <a:rPr sz="1600" b="1" spc="-44" dirty="0">
                <a:latin typeface="Calibri"/>
                <a:cs typeface="Calibri"/>
              </a:rPr>
              <a:t>κ</a:t>
            </a:r>
            <a:r>
              <a:rPr sz="1600" b="1" spc="-4" dirty="0">
                <a:latin typeface="Calibri"/>
                <a:cs typeface="Calibri"/>
              </a:rPr>
              <a:t>ού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55370" y="5637016"/>
            <a:ext cx="209290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latin typeface="Calibri"/>
                <a:cs typeface="Calibri"/>
              </a:rPr>
              <a:t>Σύν</a:t>
            </a:r>
            <a:r>
              <a:rPr sz="1600" b="1" spc="-18" dirty="0">
                <a:latin typeface="Calibri"/>
                <a:cs typeface="Calibri"/>
              </a:rPr>
              <a:t>ολ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" dirty="0">
                <a:latin typeface="Calibri"/>
                <a:cs typeface="Calibri"/>
              </a:rPr>
              <a:t> Παθ</a:t>
            </a:r>
            <a:r>
              <a:rPr sz="1600" b="1" spc="-18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τ</a:t>
            </a:r>
            <a:r>
              <a:rPr sz="1600" b="1" spc="-4" dirty="0">
                <a:latin typeface="Calibri"/>
                <a:cs typeface="Calibri"/>
              </a:rPr>
              <a:t>ι</a:t>
            </a:r>
            <a:r>
              <a:rPr sz="1600" b="1" spc="-44" dirty="0">
                <a:latin typeface="Calibri"/>
                <a:cs typeface="Calibri"/>
              </a:rPr>
              <a:t>κ</a:t>
            </a:r>
            <a:r>
              <a:rPr sz="1600" b="1" spc="-4" dirty="0">
                <a:latin typeface="Calibri"/>
                <a:cs typeface="Calibri"/>
              </a:rPr>
              <a:t>ού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26123" y="5983890"/>
            <a:ext cx="45719" cy="109406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20916" y="6140623"/>
            <a:ext cx="386710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032" indent="-342900">
              <a:buFont typeface="Arial" panose="020B0604020202020204" pitchFamily="34" charset="0"/>
              <a:buChar char="•"/>
            </a:pPr>
            <a:r>
              <a:rPr sz="2500" dirty="0">
                <a:latin typeface="Calibri"/>
                <a:cs typeface="Calibri"/>
              </a:rPr>
              <a:t>Τι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dirty="0">
                <a:latin typeface="Calibri"/>
                <a:cs typeface="Calibri"/>
              </a:rPr>
              <a:t>σχ</a:t>
            </a:r>
            <a:r>
              <a:rPr sz="2500" spc="-18" dirty="0">
                <a:latin typeface="Calibri"/>
                <a:cs typeface="Calibri"/>
              </a:rPr>
              <a:t>ύ</a:t>
            </a:r>
            <a:r>
              <a:rPr sz="2500" dirty="0">
                <a:latin typeface="Calibri"/>
                <a:cs typeface="Calibri"/>
              </a:rPr>
              <a:t>ει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31/12;</a:t>
            </a:r>
          </a:p>
        </p:txBody>
      </p:sp>
    </p:spTree>
    <p:extLst>
      <p:ext uri="{BB962C8B-B14F-4D97-AF65-F5344CB8AC3E}">
        <p14:creationId xmlns:p14="http://schemas.microsoft.com/office/powerpoint/2010/main" val="866659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Προει</a:t>
            </a:r>
            <a:r>
              <a:rPr spc="18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πρ</a:t>
            </a:r>
            <a:r>
              <a:rPr spc="-22" dirty="0">
                <a:latin typeface="Calibri"/>
                <a:cs typeface="Calibri"/>
              </a:rPr>
              <a:t>α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dirty="0">
                <a:latin typeface="Calibri"/>
                <a:cs typeface="Calibri"/>
              </a:rPr>
              <a:t>μένα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έ</a:t>
            </a:r>
            <a:r>
              <a:rPr dirty="0">
                <a:latin typeface="Calibri"/>
                <a:cs typeface="Calibri"/>
              </a:rPr>
              <a:t>σοδα</a:t>
            </a:r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Την 1/9 εισπράττω € 10.000 (ενοίκια 10 μηνών). Τι ισχύει 31/12;</a:t>
            </a:r>
          </a:p>
          <a:p>
            <a:endParaRPr lang="el-GR" dirty="0"/>
          </a:p>
        </p:txBody>
      </p:sp>
      <p:sp>
        <p:nvSpPr>
          <p:cNvPr id="5" name="object 5"/>
          <p:cNvSpPr/>
          <p:nvPr/>
        </p:nvSpPr>
        <p:spPr>
          <a:xfrm>
            <a:off x="662570" y="2647844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12591" y="3313952"/>
            <a:ext cx="2028078" cy="112285"/>
          </a:xfrm>
          <a:custGeom>
            <a:avLst/>
            <a:gdLst/>
            <a:ahLst/>
            <a:cxnLst/>
            <a:rect l="l" t="t" r="r" b="b"/>
            <a:pathLst>
              <a:path w="2371725" h="123825">
                <a:moveTo>
                  <a:pt x="513500" y="123443"/>
                </a:moveTo>
                <a:lnTo>
                  <a:pt x="513500" y="113538"/>
                </a:lnTo>
                <a:lnTo>
                  <a:pt x="485306" y="114300"/>
                </a:lnTo>
                <a:lnTo>
                  <a:pt x="0" y="123443"/>
                </a:lnTo>
                <a:lnTo>
                  <a:pt x="513500" y="123443"/>
                </a:lnTo>
                <a:close/>
              </a:path>
              <a:path w="2371725" h="123825">
                <a:moveTo>
                  <a:pt x="579032" y="117656"/>
                </a:moveTo>
                <a:lnTo>
                  <a:pt x="579032" y="108204"/>
                </a:lnTo>
                <a:lnTo>
                  <a:pt x="566078" y="109728"/>
                </a:lnTo>
                <a:lnTo>
                  <a:pt x="540170" y="112014"/>
                </a:lnTo>
                <a:lnTo>
                  <a:pt x="512738" y="113538"/>
                </a:lnTo>
                <a:lnTo>
                  <a:pt x="513500" y="113538"/>
                </a:lnTo>
                <a:lnTo>
                  <a:pt x="513500" y="123443"/>
                </a:lnTo>
                <a:lnTo>
                  <a:pt x="539348" y="121995"/>
                </a:lnTo>
                <a:lnTo>
                  <a:pt x="565073" y="119414"/>
                </a:lnTo>
                <a:lnTo>
                  <a:pt x="579032" y="117656"/>
                </a:lnTo>
                <a:close/>
              </a:path>
              <a:path w="2371725" h="123825">
                <a:moveTo>
                  <a:pt x="626276" y="110794"/>
                </a:moveTo>
                <a:lnTo>
                  <a:pt x="626276" y="101346"/>
                </a:lnTo>
                <a:lnTo>
                  <a:pt x="614846" y="102870"/>
                </a:lnTo>
                <a:lnTo>
                  <a:pt x="602654" y="105156"/>
                </a:lnTo>
                <a:lnTo>
                  <a:pt x="590730" y="106738"/>
                </a:lnTo>
                <a:lnTo>
                  <a:pt x="578270" y="108204"/>
                </a:lnTo>
                <a:lnTo>
                  <a:pt x="579032" y="108204"/>
                </a:lnTo>
                <a:lnTo>
                  <a:pt x="579032" y="117656"/>
                </a:lnTo>
                <a:lnTo>
                  <a:pt x="591224" y="116116"/>
                </a:lnTo>
                <a:lnTo>
                  <a:pt x="616370" y="112776"/>
                </a:lnTo>
                <a:lnTo>
                  <a:pt x="626276" y="110794"/>
                </a:lnTo>
                <a:close/>
              </a:path>
              <a:path w="2371725" h="123825">
                <a:moveTo>
                  <a:pt x="733718" y="74287"/>
                </a:moveTo>
                <a:lnTo>
                  <a:pt x="733718" y="64008"/>
                </a:lnTo>
                <a:lnTo>
                  <a:pt x="728384" y="67818"/>
                </a:lnTo>
                <a:lnTo>
                  <a:pt x="706449" y="78168"/>
                </a:lnTo>
                <a:lnTo>
                  <a:pt x="683788" y="86687"/>
                </a:lnTo>
                <a:lnTo>
                  <a:pt x="660565" y="93581"/>
                </a:lnTo>
                <a:lnTo>
                  <a:pt x="636944" y="99060"/>
                </a:lnTo>
                <a:lnTo>
                  <a:pt x="625514" y="101346"/>
                </a:lnTo>
                <a:lnTo>
                  <a:pt x="626276" y="101346"/>
                </a:lnTo>
                <a:lnTo>
                  <a:pt x="626276" y="110794"/>
                </a:lnTo>
                <a:lnTo>
                  <a:pt x="627800" y="110490"/>
                </a:lnTo>
                <a:lnTo>
                  <a:pt x="638468" y="108204"/>
                </a:lnTo>
                <a:lnTo>
                  <a:pt x="649898" y="105918"/>
                </a:lnTo>
                <a:lnTo>
                  <a:pt x="678312" y="98420"/>
                </a:lnTo>
                <a:lnTo>
                  <a:pt x="712006" y="86425"/>
                </a:lnTo>
                <a:lnTo>
                  <a:pt x="733718" y="74287"/>
                </a:lnTo>
                <a:close/>
              </a:path>
              <a:path w="2371725" h="123825">
                <a:moveTo>
                  <a:pt x="738290" y="71732"/>
                </a:moveTo>
                <a:lnTo>
                  <a:pt x="738290" y="60960"/>
                </a:lnTo>
                <a:lnTo>
                  <a:pt x="732956" y="64008"/>
                </a:lnTo>
                <a:lnTo>
                  <a:pt x="733718" y="64008"/>
                </a:lnTo>
                <a:lnTo>
                  <a:pt x="733718" y="74287"/>
                </a:lnTo>
                <a:lnTo>
                  <a:pt x="738290" y="71732"/>
                </a:lnTo>
                <a:close/>
              </a:path>
              <a:path w="2371725" h="123825">
                <a:moveTo>
                  <a:pt x="748196" y="62224"/>
                </a:moveTo>
                <a:lnTo>
                  <a:pt x="748196" y="50292"/>
                </a:lnTo>
                <a:lnTo>
                  <a:pt x="742100" y="57912"/>
                </a:lnTo>
                <a:lnTo>
                  <a:pt x="742100" y="57150"/>
                </a:lnTo>
                <a:lnTo>
                  <a:pt x="737528" y="60960"/>
                </a:lnTo>
                <a:lnTo>
                  <a:pt x="738290" y="60960"/>
                </a:lnTo>
                <a:lnTo>
                  <a:pt x="738290" y="71732"/>
                </a:lnTo>
                <a:lnTo>
                  <a:pt x="742269" y="69508"/>
                </a:lnTo>
                <a:lnTo>
                  <a:pt x="748196" y="62224"/>
                </a:lnTo>
                <a:close/>
              </a:path>
              <a:path w="2371725" h="123825">
                <a:moveTo>
                  <a:pt x="758283" y="49830"/>
                </a:moveTo>
                <a:lnTo>
                  <a:pt x="752768" y="42672"/>
                </a:lnTo>
                <a:lnTo>
                  <a:pt x="752169" y="39674"/>
                </a:lnTo>
                <a:lnTo>
                  <a:pt x="752006" y="41910"/>
                </a:lnTo>
                <a:lnTo>
                  <a:pt x="752006" y="41148"/>
                </a:lnTo>
                <a:lnTo>
                  <a:pt x="751244" y="44958"/>
                </a:lnTo>
                <a:lnTo>
                  <a:pt x="751244" y="44196"/>
                </a:lnTo>
                <a:lnTo>
                  <a:pt x="749720" y="48006"/>
                </a:lnTo>
                <a:lnTo>
                  <a:pt x="749720" y="47244"/>
                </a:lnTo>
                <a:lnTo>
                  <a:pt x="747434" y="51054"/>
                </a:lnTo>
                <a:lnTo>
                  <a:pt x="748196" y="50292"/>
                </a:lnTo>
                <a:lnTo>
                  <a:pt x="748196" y="62224"/>
                </a:lnTo>
                <a:lnTo>
                  <a:pt x="758283" y="49830"/>
                </a:lnTo>
                <a:close/>
              </a:path>
              <a:path w="2371725" h="123825">
                <a:moveTo>
                  <a:pt x="752229" y="38844"/>
                </a:moveTo>
                <a:lnTo>
                  <a:pt x="752006" y="38862"/>
                </a:lnTo>
                <a:lnTo>
                  <a:pt x="752169" y="39674"/>
                </a:lnTo>
                <a:lnTo>
                  <a:pt x="752229" y="38844"/>
                </a:lnTo>
                <a:close/>
              </a:path>
              <a:path w="2371725" h="123825">
                <a:moveTo>
                  <a:pt x="761709" y="39319"/>
                </a:moveTo>
                <a:lnTo>
                  <a:pt x="761577" y="38125"/>
                </a:lnTo>
                <a:lnTo>
                  <a:pt x="752229" y="38844"/>
                </a:lnTo>
                <a:lnTo>
                  <a:pt x="752169" y="39674"/>
                </a:lnTo>
                <a:lnTo>
                  <a:pt x="752768" y="42672"/>
                </a:lnTo>
                <a:lnTo>
                  <a:pt x="758283" y="49830"/>
                </a:lnTo>
                <a:lnTo>
                  <a:pt x="760388" y="47244"/>
                </a:lnTo>
                <a:lnTo>
                  <a:pt x="761709" y="39319"/>
                </a:lnTo>
                <a:close/>
              </a:path>
              <a:path w="2371725" h="123825">
                <a:moveTo>
                  <a:pt x="761577" y="38125"/>
                </a:moveTo>
                <a:lnTo>
                  <a:pt x="757340" y="0"/>
                </a:lnTo>
                <a:lnTo>
                  <a:pt x="755054" y="0"/>
                </a:lnTo>
                <a:lnTo>
                  <a:pt x="752229" y="38844"/>
                </a:lnTo>
                <a:lnTo>
                  <a:pt x="761577" y="38125"/>
                </a:lnTo>
                <a:close/>
              </a:path>
              <a:path w="2371725" h="123825">
                <a:moveTo>
                  <a:pt x="763436" y="44196"/>
                </a:moveTo>
                <a:lnTo>
                  <a:pt x="761912" y="40386"/>
                </a:lnTo>
                <a:lnTo>
                  <a:pt x="761912" y="41148"/>
                </a:lnTo>
                <a:lnTo>
                  <a:pt x="761709" y="39319"/>
                </a:lnTo>
                <a:lnTo>
                  <a:pt x="760388" y="47244"/>
                </a:lnTo>
                <a:lnTo>
                  <a:pt x="758283" y="49830"/>
                </a:lnTo>
                <a:lnTo>
                  <a:pt x="762674" y="55531"/>
                </a:lnTo>
                <a:lnTo>
                  <a:pt x="762674" y="44196"/>
                </a:lnTo>
                <a:lnTo>
                  <a:pt x="763436" y="44196"/>
                </a:lnTo>
                <a:close/>
              </a:path>
              <a:path w="2371725" h="123825">
                <a:moveTo>
                  <a:pt x="761912" y="38100"/>
                </a:moveTo>
                <a:lnTo>
                  <a:pt x="761577" y="38125"/>
                </a:lnTo>
                <a:lnTo>
                  <a:pt x="761709" y="39319"/>
                </a:lnTo>
                <a:lnTo>
                  <a:pt x="761912" y="38100"/>
                </a:lnTo>
                <a:close/>
              </a:path>
              <a:path w="2371725" h="123825">
                <a:moveTo>
                  <a:pt x="764960" y="47244"/>
                </a:moveTo>
                <a:lnTo>
                  <a:pt x="762674" y="44196"/>
                </a:lnTo>
                <a:lnTo>
                  <a:pt x="762674" y="55531"/>
                </a:lnTo>
                <a:lnTo>
                  <a:pt x="764198" y="57509"/>
                </a:lnTo>
                <a:lnTo>
                  <a:pt x="764198" y="47244"/>
                </a:lnTo>
                <a:lnTo>
                  <a:pt x="764960" y="47244"/>
                </a:lnTo>
                <a:close/>
              </a:path>
              <a:path w="2371725" h="123825">
                <a:moveTo>
                  <a:pt x="773342" y="57150"/>
                </a:moveTo>
                <a:lnTo>
                  <a:pt x="769532" y="53340"/>
                </a:lnTo>
                <a:lnTo>
                  <a:pt x="769532" y="54102"/>
                </a:lnTo>
                <a:lnTo>
                  <a:pt x="766484" y="50292"/>
                </a:lnTo>
                <a:lnTo>
                  <a:pt x="766484" y="51054"/>
                </a:lnTo>
                <a:lnTo>
                  <a:pt x="764198" y="47244"/>
                </a:lnTo>
                <a:lnTo>
                  <a:pt x="764198" y="57509"/>
                </a:lnTo>
                <a:lnTo>
                  <a:pt x="772580" y="68391"/>
                </a:lnTo>
                <a:lnTo>
                  <a:pt x="772580" y="57150"/>
                </a:lnTo>
                <a:lnTo>
                  <a:pt x="773342" y="57150"/>
                </a:lnTo>
                <a:close/>
              </a:path>
              <a:path w="2371725" h="123825">
                <a:moveTo>
                  <a:pt x="777152" y="60198"/>
                </a:moveTo>
                <a:lnTo>
                  <a:pt x="772580" y="57150"/>
                </a:lnTo>
                <a:lnTo>
                  <a:pt x="772580" y="68391"/>
                </a:lnTo>
                <a:lnTo>
                  <a:pt x="773184" y="69175"/>
                </a:lnTo>
                <a:lnTo>
                  <a:pt x="776390" y="70685"/>
                </a:lnTo>
                <a:lnTo>
                  <a:pt x="776390" y="60198"/>
                </a:lnTo>
                <a:lnTo>
                  <a:pt x="777152" y="60198"/>
                </a:lnTo>
                <a:close/>
              </a:path>
              <a:path w="2371725" h="123825">
                <a:moveTo>
                  <a:pt x="793154" y="69342"/>
                </a:moveTo>
                <a:lnTo>
                  <a:pt x="787058" y="66294"/>
                </a:lnTo>
                <a:lnTo>
                  <a:pt x="776390" y="60198"/>
                </a:lnTo>
                <a:lnTo>
                  <a:pt x="776390" y="70685"/>
                </a:lnTo>
                <a:lnTo>
                  <a:pt x="792392" y="78223"/>
                </a:lnTo>
                <a:lnTo>
                  <a:pt x="792392" y="69342"/>
                </a:lnTo>
                <a:lnTo>
                  <a:pt x="793154" y="69342"/>
                </a:lnTo>
                <a:close/>
              </a:path>
              <a:path w="2371725" h="123825">
                <a:moveTo>
                  <a:pt x="822110" y="80772"/>
                </a:moveTo>
                <a:lnTo>
                  <a:pt x="813728" y="78486"/>
                </a:lnTo>
                <a:lnTo>
                  <a:pt x="806108" y="75438"/>
                </a:lnTo>
                <a:lnTo>
                  <a:pt x="792392" y="69342"/>
                </a:lnTo>
                <a:lnTo>
                  <a:pt x="792392" y="78223"/>
                </a:lnTo>
                <a:lnTo>
                  <a:pt x="814231" y="88510"/>
                </a:lnTo>
                <a:lnTo>
                  <a:pt x="821348" y="90292"/>
                </a:lnTo>
                <a:lnTo>
                  <a:pt x="821348" y="80772"/>
                </a:lnTo>
                <a:lnTo>
                  <a:pt x="822110" y="80772"/>
                </a:lnTo>
                <a:close/>
              </a:path>
              <a:path w="2371725" h="123825">
                <a:moveTo>
                  <a:pt x="1031660" y="104436"/>
                </a:moveTo>
                <a:lnTo>
                  <a:pt x="1003466" y="104394"/>
                </a:lnTo>
                <a:lnTo>
                  <a:pt x="980639" y="103855"/>
                </a:lnTo>
                <a:lnTo>
                  <a:pt x="958370" y="103008"/>
                </a:lnTo>
                <a:lnTo>
                  <a:pt x="936170" y="101520"/>
                </a:lnTo>
                <a:lnTo>
                  <a:pt x="913550" y="99060"/>
                </a:lnTo>
                <a:lnTo>
                  <a:pt x="901358" y="97536"/>
                </a:lnTo>
                <a:lnTo>
                  <a:pt x="890690" y="96012"/>
                </a:lnTo>
                <a:lnTo>
                  <a:pt x="876069" y="93703"/>
                </a:lnTo>
                <a:lnTo>
                  <a:pt x="860096" y="90901"/>
                </a:lnTo>
                <a:lnTo>
                  <a:pt x="844370" y="87416"/>
                </a:lnTo>
                <a:lnTo>
                  <a:pt x="830492" y="83058"/>
                </a:lnTo>
                <a:lnTo>
                  <a:pt x="821348" y="80772"/>
                </a:lnTo>
                <a:lnTo>
                  <a:pt x="821348" y="90292"/>
                </a:lnTo>
                <a:lnTo>
                  <a:pt x="866845" y="101684"/>
                </a:lnTo>
                <a:lnTo>
                  <a:pt x="921963" y="109702"/>
                </a:lnTo>
                <a:lnTo>
                  <a:pt x="970525" y="113572"/>
                </a:lnTo>
                <a:lnTo>
                  <a:pt x="993560" y="114081"/>
                </a:lnTo>
                <a:lnTo>
                  <a:pt x="993560" y="105156"/>
                </a:lnTo>
                <a:lnTo>
                  <a:pt x="1031660" y="104436"/>
                </a:lnTo>
                <a:close/>
              </a:path>
              <a:path w="2371725" h="123825">
                <a:moveTo>
                  <a:pt x="902120" y="97536"/>
                </a:moveTo>
                <a:lnTo>
                  <a:pt x="901358" y="97434"/>
                </a:lnTo>
                <a:lnTo>
                  <a:pt x="902120" y="97536"/>
                </a:lnTo>
                <a:close/>
              </a:path>
              <a:path w="2371725" h="123825">
                <a:moveTo>
                  <a:pt x="2371503" y="123443"/>
                </a:moveTo>
                <a:lnTo>
                  <a:pt x="2332578" y="106665"/>
                </a:lnTo>
                <a:lnTo>
                  <a:pt x="2273492" y="93664"/>
                </a:lnTo>
                <a:lnTo>
                  <a:pt x="2212001" y="86348"/>
                </a:lnTo>
                <a:lnTo>
                  <a:pt x="2158556" y="83480"/>
                </a:lnTo>
                <a:lnTo>
                  <a:pt x="2123606" y="83820"/>
                </a:lnTo>
                <a:lnTo>
                  <a:pt x="993560" y="105156"/>
                </a:lnTo>
                <a:lnTo>
                  <a:pt x="993560" y="114081"/>
                </a:lnTo>
                <a:lnTo>
                  <a:pt x="1003466" y="114300"/>
                </a:lnTo>
                <a:lnTo>
                  <a:pt x="1031660" y="114300"/>
                </a:lnTo>
                <a:lnTo>
                  <a:pt x="2123606" y="93726"/>
                </a:lnTo>
                <a:lnTo>
                  <a:pt x="2173530" y="93556"/>
                </a:lnTo>
                <a:lnTo>
                  <a:pt x="2224800" y="96750"/>
                </a:lnTo>
                <a:lnTo>
                  <a:pt x="2275765" y="103575"/>
                </a:lnTo>
                <a:lnTo>
                  <a:pt x="2324774" y="114300"/>
                </a:lnTo>
                <a:lnTo>
                  <a:pt x="2333156" y="117348"/>
                </a:lnTo>
                <a:lnTo>
                  <a:pt x="2333156" y="116586"/>
                </a:lnTo>
                <a:lnTo>
                  <a:pt x="2341538" y="119634"/>
                </a:lnTo>
                <a:lnTo>
                  <a:pt x="2349158" y="122682"/>
                </a:lnTo>
                <a:lnTo>
                  <a:pt x="2349158" y="122910"/>
                </a:lnTo>
                <a:lnTo>
                  <a:pt x="2350936" y="123443"/>
                </a:lnTo>
                <a:lnTo>
                  <a:pt x="2371503" y="123443"/>
                </a:lnTo>
                <a:close/>
              </a:path>
              <a:path w="2371725" h="123825">
                <a:moveTo>
                  <a:pt x="1003466" y="114300"/>
                </a:moveTo>
                <a:lnTo>
                  <a:pt x="993560" y="114081"/>
                </a:lnTo>
                <a:lnTo>
                  <a:pt x="993560" y="114300"/>
                </a:lnTo>
                <a:lnTo>
                  <a:pt x="1003466" y="114300"/>
                </a:lnTo>
                <a:close/>
              </a:path>
              <a:path w="2371725" h="123825">
                <a:moveTo>
                  <a:pt x="2349158" y="122910"/>
                </a:moveTo>
                <a:lnTo>
                  <a:pt x="2349158" y="122682"/>
                </a:lnTo>
                <a:lnTo>
                  <a:pt x="2348396" y="122682"/>
                </a:lnTo>
                <a:lnTo>
                  <a:pt x="2349158" y="122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9934" y="2906963"/>
            <a:ext cx="40302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>
              <a:tabLst>
                <a:tab pos="1343022" algn="l"/>
              </a:tabLst>
            </a:pPr>
            <a:r>
              <a:rPr sz="2100" dirty="0">
                <a:cs typeface="Arial"/>
              </a:rPr>
              <a:t>4</a:t>
            </a:r>
            <a:r>
              <a:rPr sz="2100" spc="-9" dirty="0">
                <a:cs typeface="Arial"/>
              </a:rPr>
              <a:t> </a:t>
            </a:r>
            <a:r>
              <a:rPr sz="2100" spc="-4" dirty="0">
                <a:cs typeface="Arial"/>
              </a:rPr>
              <a:t>μήνε</a:t>
            </a:r>
            <a:r>
              <a:rPr sz="2100" dirty="0">
                <a:cs typeface="Arial"/>
              </a:rPr>
              <a:t>ς</a:t>
            </a:r>
            <a:r>
              <a:rPr sz="2100" spc="-9" dirty="0">
                <a:cs typeface="Arial"/>
              </a:rPr>
              <a:t> </a:t>
            </a:r>
            <a:r>
              <a:rPr sz="2100" dirty="0">
                <a:cs typeface="Arial"/>
              </a:rPr>
              <a:t>–	€</a:t>
            </a:r>
            <a:r>
              <a:rPr sz="2100" spc="-4" dirty="0">
                <a:cs typeface="Arial"/>
              </a:rPr>
              <a:t> 4.00</a:t>
            </a:r>
            <a:r>
              <a:rPr sz="2100" dirty="0">
                <a:cs typeface="Arial"/>
              </a:rPr>
              <a:t>0</a:t>
            </a:r>
            <a:r>
              <a:rPr sz="2100" spc="18" dirty="0">
                <a:cs typeface="Arial"/>
              </a:rPr>
              <a:t> </a:t>
            </a:r>
            <a:r>
              <a:rPr sz="2100" dirty="0">
                <a:cs typeface="Arial"/>
              </a:rPr>
              <a:t>ΕΣ</a:t>
            </a:r>
            <a:r>
              <a:rPr sz="2100" spc="-61" dirty="0">
                <a:cs typeface="Arial"/>
              </a:rPr>
              <a:t>Ο</a:t>
            </a:r>
            <a:r>
              <a:rPr sz="2100" dirty="0">
                <a:cs typeface="Arial"/>
              </a:rPr>
              <a:t>ΔΑ</a:t>
            </a:r>
          </a:p>
        </p:txBody>
      </p:sp>
      <p:sp>
        <p:nvSpPr>
          <p:cNvPr id="10" name="object 10"/>
          <p:cNvSpPr/>
          <p:nvPr/>
        </p:nvSpPr>
        <p:spPr>
          <a:xfrm>
            <a:off x="5152184" y="3184738"/>
            <a:ext cx="2371250" cy="241268"/>
          </a:xfrm>
          <a:custGeom>
            <a:avLst/>
            <a:gdLst/>
            <a:ahLst/>
            <a:cxnLst/>
            <a:rect l="l" t="t" r="r" b="b"/>
            <a:pathLst>
              <a:path w="2773045" h="266064">
                <a:moveTo>
                  <a:pt x="1166449" y="217932"/>
                </a:moveTo>
                <a:lnTo>
                  <a:pt x="1154257" y="220980"/>
                </a:lnTo>
                <a:lnTo>
                  <a:pt x="1142827" y="223266"/>
                </a:lnTo>
                <a:lnTo>
                  <a:pt x="1130635" y="225552"/>
                </a:lnTo>
                <a:lnTo>
                  <a:pt x="1118443" y="226314"/>
                </a:lnTo>
                <a:lnTo>
                  <a:pt x="1106251" y="227838"/>
                </a:lnTo>
                <a:lnTo>
                  <a:pt x="1093297" y="227838"/>
                </a:lnTo>
                <a:lnTo>
                  <a:pt x="103459" y="246888"/>
                </a:lnTo>
                <a:lnTo>
                  <a:pt x="90505" y="246888"/>
                </a:lnTo>
                <a:lnTo>
                  <a:pt x="52405" y="251460"/>
                </a:lnTo>
                <a:lnTo>
                  <a:pt x="5995" y="263671"/>
                </a:lnTo>
                <a:lnTo>
                  <a:pt x="0" y="265937"/>
                </a:lnTo>
                <a:lnTo>
                  <a:pt x="31070" y="265937"/>
                </a:lnTo>
                <a:lnTo>
                  <a:pt x="42499" y="262890"/>
                </a:lnTo>
                <a:lnTo>
                  <a:pt x="42499" y="263652"/>
                </a:lnTo>
                <a:lnTo>
                  <a:pt x="54691" y="260604"/>
                </a:lnTo>
                <a:lnTo>
                  <a:pt x="54691" y="261223"/>
                </a:lnTo>
                <a:lnTo>
                  <a:pt x="66121" y="259080"/>
                </a:lnTo>
                <a:lnTo>
                  <a:pt x="78313" y="257556"/>
                </a:lnTo>
                <a:lnTo>
                  <a:pt x="90505" y="256838"/>
                </a:lnTo>
                <a:lnTo>
                  <a:pt x="103459" y="256032"/>
                </a:lnTo>
                <a:lnTo>
                  <a:pt x="1094059" y="237744"/>
                </a:lnTo>
                <a:lnTo>
                  <a:pt x="1136342" y="233984"/>
                </a:lnTo>
                <a:lnTo>
                  <a:pt x="1165687" y="227529"/>
                </a:lnTo>
                <a:lnTo>
                  <a:pt x="1165687" y="218694"/>
                </a:lnTo>
                <a:lnTo>
                  <a:pt x="1166449" y="217932"/>
                </a:lnTo>
                <a:close/>
              </a:path>
              <a:path w="2773045" h="266064">
                <a:moveTo>
                  <a:pt x="54691" y="261223"/>
                </a:moveTo>
                <a:lnTo>
                  <a:pt x="54691" y="260604"/>
                </a:lnTo>
                <a:lnTo>
                  <a:pt x="53929" y="261366"/>
                </a:lnTo>
                <a:lnTo>
                  <a:pt x="54691" y="261223"/>
                </a:lnTo>
                <a:close/>
              </a:path>
              <a:path w="2773045" h="266064">
                <a:moveTo>
                  <a:pt x="91267" y="256794"/>
                </a:moveTo>
                <a:lnTo>
                  <a:pt x="90505" y="256794"/>
                </a:lnTo>
                <a:lnTo>
                  <a:pt x="91267" y="256794"/>
                </a:lnTo>
                <a:close/>
              </a:path>
              <a:path w="2773045" h="266064">
                <a:moveTo>
                  <a:pt x="1188547" y="220773"/>
                </a:moveTo>
                <a:lnTo>
                  <a:pt x="1188547" y="211836"/>
                </a:lnTo>
                <a:lnTo>
                  <a:pt x="1176974" y="214931"/>
                </a:lnTo>
                <a:lnTo>
                  <a:pt x="1165687" y="218694"/>
                </a:lnTo>
                <a:lnTo>
                  <a:pt x="1165687" y="227529"/>
                </a:lnTo>
                <a:lnTo>
                  <a:pt x="1176974" y="225047"/>
                </a:lnTo>
                <a:lnTo>
                  <a:pt x="1188547" y="220773"/>
                </a:lnTo>
                <a:close/>
              </a:path>
              <a:path w="2773045" h="266064">
                <a:moveTo>
                  <a:pt x="1209883" y="212893"/>
                </a:moveTo>
                <a:lnTo>
                  <a:pt x="1209883" y="203454"/>
                </a:lnTo>
                <a:lnTo>
                  <a:pt x="1199215" y="208026"/>
                </a:lnTo>
                <a:lnTo>
                  <a:pt x="1199215" y="207264"/>
                </a:lnTo>
                <a:lnTo>
                  <a:pt x="1187785" y="211836"/>
                </a:lnTo>
                <a:lnTo>
                  <a:pt x="1188547" y="211836"/>
                </a:lnTo>
                <a:lnTo>
                  <a:pt x="1188547" y="220773"/>
                </a:lnTo>
                <a:lnTo>
                  <a:pt x="1209883" y="212893"/>
                </a:lnTo>
                <a:close/>
              </a:path>
              <a:path w="2773045" h="266064">
                <a:moveTo>
                  <a:pt x="1219789" y="208584"/>
                </a:moveTo>
                <a:lnTo>
                  <a:pt x="1219789" y="198882"/>
                </a:lnTo>
                <a:lnTo>
                  <a:pt x="1209121" y="203454"/>
                </a:lnTo>
                <a:lnTo>
                  <a:pt x="1209883" y="203454"/>
                </a:lnTo>
                <a:lnTo>
                  <a:pt x="1209883" y="212893"/>
                </a:lnTo>
                <a:lnTo>
                  <a:pt x="1215964" y="210647"/>
                </a:lnTo>
                <a:lnTo>
                  <a:pt x="1219789" y="208584"/>
                </a:lnTo>
                <a:close/>
              </a:path>
              <a:path w="2773045" h="266064">
                <a:moveTo>
                  <a:pt x="1229695" y="203241"/>
                </a:moveTo>
                <a:lnTo>
                  <a:pt x="1229695" y="193548"/>
                </a:lnTo>
                <a:lnTo>
                  <a:pt x="1219027" y="198882"/>
                </a:lnTo>
                <a:lnTo>
                  <a:pt x="1219789" y="198882"/>
                </a:lnTo>
                <a:lnTo>
                  <a:pt x="1219789" y="208584"/>
                </a:lnTo>
                <a:lnTo>
                  <a:pt x="1229695" y="203241"/>
                </a:lnTo>
                <a:close/>
              </a:path>
              <a:path w="2773045" h="266064">
                <a:moveTo>
                  <a:pt x="1287607" y="161804"/>
                </a:moveTo>
                <a:lnTo>
                  <a:pt x="1287607" y="149352"/>
                </a:lnTo>
                <a:lnTo>
                  <a:pt x="1279987" y="156972"/>
                </a:lnTo>
                <a:lnTo>
                  <a:pt x="1279987" y="156210"/>
                </a:lnTo>
                <a:lnTo>
                  <a:pt x="1272367" y="163830"/>
                </a:lnTo>
                <a:lnTo>
                  <a:pt x="1272367" y="163068"/>
                </a:lnTo>
                <a:lnTo>
                  <a:pt x="1264747" y="169926"/>
                </a:lnTo>
                <a:lnTo>
                  <a:pt x="1256365" y="176784"/>
                </a:lnTo>
                <a:lnTo>
                  <a:pt x="1256365" y="176022"/>
                </a:lnTo>
                <a:lnTo>
                  <a:pt x="1247983" y="182880"/>
                </a:lnTo>
                <a:lnTo>
                  <a:pt x="1247983" y="182118"/>
                </a:lnTo>
                <a:lnTo>
                  <a:pt x="1238839" y="188214"/>
                </a:lnTo>
                <a:lnTo>
                  <a:pt x="1228933" y="193548"/>
                </a:lnTo>
                <a:lnTo>
                  <a:pt x="1229695" y="193548"/>
                </a:lnTo>
                <a:lnTo>
                  <a:pt x="1229695" y="203241"/>
                </a:lnTo>
                <a:lnTo>
                  <a:pt x="1253317" y="190500"/>
                </a:lnTo>
                <a:lnTo>
                  <a:pt x="1262461" y="184404"/>
                </a:lnTo>
                <a:lnTo>
                  <a:pt x="1270843" y="177546"/>
                </a:lnTo>
                <a:lnTo>
                  <a:pt x="1287607" y="161804"/>
                </a:lnTo>
                <a:close/>
              </a:path>
              <a:path w="2773045" h="266064">
                <a:moveTo>
                  <a:pt x="1311229" y="133819"/>
                </a:moveTo>
                <a:lnTo>
                  <a:pt x="1311229" y="118110"/>
                </a:lnTo>
                <a:lnTo>
                  <a:pt x="1305895" y="126492"/>
                </a:lnTo>
                <a:lnTo>
                  <a:pt x="1293703" y="141732"/>
                </a:lnTo>
                <a:lnTo>
                  <a:pt x="1286845" y="149352"/>
                </a:lnTo>
                <a:lnTo>
                  <a:pt x="1287607" y="149352"/>
                </a:lnTo>
                <a:lnTo>
                  <a:pt x="1287607" y="161804"/>
                </a:lnTo>
                <a:lnTo>
                  <a:pt x="1296937" y="153043"/>
                </a:lnTo>
                <a:lnTo>
                  <a:pt x="1311229" y="133819"/>
                </a:lnTo>
                <a:close/>
              </a:path>
              <a:path w="2773045" h="266064">
                <a:moveTo>
                  <a:pt x="1315801" y="127669"/>
                </a:moveTo>
                <a:lnTo>
                  <a:pt x="1315801" y="109728"/>
                </a:lnTo>
                <a:lnTo>
                  <a:pt x="1310467" y="118110"/>
                </a:lnTo>
                <a:lnTo>
                  <a:pt x="1311229" y="118110"/>
                </a:lnTo>
                <a:lnTo>
                  <a:pt x="1311229" y="133819"/>
                </a:lnTo>
                <a:lnTo>
                  <a:pt x="1315801" y="127669"/>
                </a:lnTo>
                <a:close/>
              </a:path>
              <a:path w="2773045" h="266064">
                <a:moveTo>
                  <a:pt x="1354663" y="92202"/>
                </a:moveTo>
                <a:lnTo>
                  <a:pt x="1343233" y="47244"/>
                </a:lnTo>
                <a:lnTo>
                  <a:pt x="1340185" y="0"/>
                </a:lnTo>
                <a:lnTo>
                  <a:pt x="1333327" y="0"/>
                </a:lnTo>
                <a:lnTo>
                  <a:pt x="1332565" y="47244"/>
                </a:lnTo>
                <a:lnTo>
                  <a:pt x="1331803" y="57150"/>
                </a:lnTo>
                <a:lnTo>
                  <a:pt x="1331803" y="56388"/>
                </a:lnTo>
                <a:lnTo>
                  <a:pt x="1331041" y="66294"/>
                </a:lnTo>
                <a:lnTo>
                  <a:pt x="1331041" y="65532"/>
                </a:lnTo>
                <a:lnTo>
                  <a:pt x="1328755" y="75438"/>
                </a:lnTo>
                <a:lnTo>
                  <a:pt x="1328755" y="74676"/>
                </a:lnTo>
                <a:lnTo>
                  <a:pt x="1326469" y="83820"/>
                </a:lnTo>
                <a:lnTo>
                  <a:pt x="1323421" y="92964"/>
                </a:lnTo>
                <a:lnTo>
                  <a:pt x="1319611" y="101346"/>
                </a:lnTo>
                <a:lnTo>
                  <a:pt x="1315039" y="110490"/>
                </a:lnTo>
                <a:lnTo>
                  <a:pt x="1315801" y="109728"/>
                </a:lnTo>
                <a:lnTo>
                  <a:pt x="1315801" y="127669"/>
                </a:lnTo>
                <a:lnTo>
                  <a:pt x="1318082" y="124601"/>
                </a:lnTo>
                <a:lnTo>
                  <a:pt x="1333327" y="92710"/>
                </a:lnTo>
                <a:lnTo>
                  <a:pt x="1333327" y="38100"/>
                </a:lnTo>
                <a:lnTo>
                  <a:pt x="1342471" y="38100"/>
                </a:lnTo>
                <a:lnTo>
                  <a:pt x="1342471" y="84748"/>
                </a:lnTo>
                <a:lnTo>
                  <a:pt x="1346055" y="97369"/>
                </a:lnTo>
                <a:lnTo>
                  <a:pt x="1353901" y="110611"/>
                </a:lnTo>
                <a:lnTo>
                  <a:pt x="1353901" y="92202"/>
                </a:lnTo>
                <a:lnTo>
                  <a:pt x="1354663" y="92202"/>
                </a:lnTo>
                <a:close/>
              </a:path>
              <a:path w="2773045" h="266064">
                <a:moveTo>
                  <a:pt x="1342471" y="48006"/>
                </a:moveTo>
                <a:lnTo>
                  <a:pt x="1342471" y="38100"/>
                </a:lnTo>
                <a:lnTo>
                  <a:pt x="1333327" y="38100"/>
                </a:lnTo>
                <a:lnTo>
                  <a:pt x="1333327" y="48006"/>
                </a:lnTo>
                <a:lnTo>
                  <a:pt x="1334851" y="57912"/>
                </a:lnTo>
                <a:lnTo>
                  <a:pt x="1338562" y="70979"/>
                </a:lnTo>
                <a:lnTo>
                  <a:pt x="1341709" y="57912"/>
                </a:lnTo>
                <a:lnTo>
                  <a:pt x="1342471" y="48006"/>
                </a:lnTo>
                <a:close/>
              </a:path>
              <a:path w="2773045" h="266064">
                <a:moveTo>
                  <a:pt x="1338562" y="70979"/>
                </a:moveTo>
                <a:lnTo>
                  <a:pt x="1334851" y="57912"/>
                </a:lnTo>
                <a:lnTo>
                  <a:pt x="1333327" y="48006"/>
                </a:lnTo>
                <a:lnTo>
                  <a:pt x="1333327" y="92710"/>
                </a:lnTo>
                <a:lnTo>
                  <a:pt x="1338562" y="70979"/>
                </a:lnTo>
                <a:close/>
              </a:path>
              <a:path w="2773045" h="266064">
                <a:moveTo>
                  <a:pt x="1342471" y="84748"/>
                </a:moveTo>
                <a:lnTo>
                  <a:pt x="1342471" y="48006"/>
                </a:lnTo>
                <a:lnTo>
                  <a:pt x="1341709" y="57912"/>
                </a:lnTo>
                <a:lnTo>
                  <a:pt x="1338562" y="70979"/>
                </a:lnTo>
                <a:lnTo>
                  <a:pt x="1342471" y="84748"/>
                </a:lnTo>
                <a:close/>
              </a:path>
              <a:path w="2773045" h="266064">
                <a:moveTo>
                  <a:pt x="1363045" y="108966"/>
                </a:moveTo>
                <a:lnTo>
                  <a:pt x="1353901" y="92202"/>
                </a:lnTo>
                <a:lnTo>
                  <a:pt x="1353901" y="110611"/>
                </a:lnTo>
                <a:lnTo>
                  <a:pt x="1362283" y="124758"/>
                </a:lnTo>
                <a:lnTo>
                  <a:pt x="1362283" y="108966"/>
                </a:lnTo>
                <a:lnTo>
                  <a:pt x="1363045" y="108966"/>
                </a:lnTo>
                <a:close/>
              </a:path>
              <a:path w="2773045" h="266064">
                <a:moveTo>
                  <a:pt x="1385905" y="140208"/>
                </a:moveTo>
                <a:lnTo>
                  <a:pt x="1379047" y="132588"/>
                </a:lnTo>
                <a:lnTo>
                  <a:pt x="1372951" y="124968"/>
                </a:lnTo>
                <a:lnTo>
                  <a:pt x="1367617" y="117348"/>
                </a:lnTo>
                <a:lnTo>
                  <a:pt x="1362283" y="108966"/>
                </a:lnTo>
                <a:lnTo>
                  <a:pt x="1362283" y="124758"/>
                </a:lnTo>
                <a:lnTo>
                  <a:pt x="1366922" y="132588"/>
                </a:lnTo>
                <a:lnTo>
                  <a:pt x="1385143" y="152232"/>
                </a:lnTo>
                <a:lnTo>
                  <a:pt x="1385143" y="140208"/>
                </a:lnTo>
                <a:lnTo>
                  <a:pt x="1385905" y="140208"/>
                </a:lnTo>
                <a:close/>
              </a:path>
              <a:path w="2773045" h="266064">
                <a:moveTo>
                  <a:pt x="1494109" y="205740"/>
                </a:moveTo>
                <a:lnTo>
                  <a:pt x="1482679" y="201930"/>
                </a:lnTo>
                <a:lnTo>
                  <a:pt x="1482679" y="202692"/>
                </a:lnTo>
                <a:lnTo>
                  <a:pt x="1472011" y="198120"/>
                </a:lnTo>
                <a:lnTo>
                  <a:pt x="1462105" y="194310"/>
                </a:lnTo>
                <a:lnTo>
                  <a:pt x="1452199" y="188976"/>
                </a:lnTo>
                <a:lnTo>
                  <a:pt x="1452199" y="189738"/>
                </a:lnTo>
                <a:lnTo>
                  <a:pt x="1442293" y="184404"/>
                </a:lnTo>
                <a:lnTo>
                  <a:pt x="1433149" y="179070"/>
                </a:lnTo>
                <a:lnTo>
                  <a:pt x="1424005" y="172974"/>
                </a:lnTo>
                <a:lnTo>
                  <a:pt x="1415623" y="166878"/>
                </a:lnTo>
                <a:lnTo>
                  <a:pt x="1415623" y="167640"/>
                </a:lnTo>
                <a:lnTo>
                  <a:pt x="1407241" y="160782"/>
                </a:lnTo>
                <a:lnTo>
                  <a:pt x="1399621" y="153924"/>
                </a:lnTo>
                <a:lnTo>
                  <a:pt x="1399621" y="154686"/>
                </a:lnTo>
                <a:lnTo>
                  <a:pt x="1385143" y="140208"/>
                </a:lnTo>
                <a:lnTo>
                  <a:pt x="1385143" y="152232"/>
                </a:lnTo>
                <a:lnTo>
                  <a:pt x="1427815" y="187452"/>
                </a:lnTo>
                <a:lnTo>
                  <a:pt x="1474394" y="209257"/>
                </a:lnTo>
                <a:lnTo>
                  <a:pt x="1493347" y="215473"/>
                </a:lnTo>
                <a:lnTo>
                  <a:pt x="1493347" y="205740"/>
                </a:lnTo>
                <a:lnTo>
                  <a:pt x="1494109" y="205740"/>
                </a:lnTo>
                <a:close/>
              </a:path>
              <a:path w="2773045" h="266064">
                <a:moveTo>
                  <a:pt x="2772531" y="265937"/>
                </a:moveTo>
                <a:lnTo>
                  <a:pt x="2749123" y="247650"/>
                </a:lnTo>
                <a:lnTo>
                  <a:pt x="2730835" y="235458"/>
                </a:lnTo>
                <a:lnTo>
                  <a:pt x="2720167" y="230886"/>
                </a:lnTo>
                <a:lnTo>
                  <a:pt x="2707701" y="224413"/>
                </a:lnTo>
                <a:lnTo>
                  <a:pt x="2666065" y="210312"/>
                </a:lnTo>
                <a:lnTo>
                  <a:pt x="2626023" y="202875"/>
                </a:lnTo>
                <a:lnTo>
                  <a:pt x="2595953" y="200243"/>
                </a:lnTo>
                <a:lnTo>
                  <a:pt x="2579197" y="200406"/>
                </a:lnTo>
                <a:lnTo>
                  <a:pt x="1588597" y="218694"/>
                </a:lnTo>
                <a:lnTo>
                  <a:pt x="1576405" y="218694"/>
                </a:lnTo>
                <a:lnTo>
                  <a:pt x="1563451" y="217932"/>
                </a:lnTo>
                <a:lnTo>
                  <a:pt x="1551259" y="217170"/>
                </a:lnTo>
                <a:lnTo>
                  <a:pt x="1527637" y="214122"/>
                </a:lnTo>
                <a:lnTo>
                  <a:pt x="1516207" y="211836"/>
                </a:lnTo>
                <a:lnTo>
                  <a:pt x="1493347" y="205740"/>
                </a:lnTo>
                <a:lnTo>
                  <a:pt x="1493347" y="215473"/>
                </a:lnTo>
                <a:lnTo>
                  <a:pt x="1538305" y="225552"/>
                </a:lnTo>
                <a:lnTo>
                  <a:pt x="1600625" y="229252"/>
                </a:lnTo>
                <a:lnTo>
                  <a:pt x="1650768" y="230593"/>
                </a:lnTo>
                <a:lnTo>
                  <a:pt x="1700925" y="231182"/>
                </a:lnTo>
                <a:lnTo>
                  <a:pt x="1751095" y="231105"/>
                </a:lnTo>
                <a:lnTo>
                  <a:pt x="1801275" y="230447"/>
                </a:lnTo>
                <a:lnTo>
                  <a:pt x="1851464" y="229293"/>
                </a:lnTo>
                <a:lnTo>
                  <a:pt x="1901661" y="227727"/>
                </a:lnTo>
                <a:lnTo>
                  <a:pt x="1951863" y="225836"/>
                </a:lnTo>
                <a:lnTo>
                  <a:pt x="2002071" y="223704"/>
                </a:lnTo>
                <a:lnTo>
                  <a:pt x="2052281" y="221417"/>
                </a:lnTo>
                <a:lnTo>
                  <a:pt x="2152704" y="216715"/>
                </a:lnTo>
                <a:lnTo>
                  <a:pt x="2202914" y="214471"/>
                </a:lnTo>
                <a:lnTo>
                  <a:pt x="2253120" y="212411"/>
                </a:lnTo>
                <a:lnTo>
                  <a:pt x="2303322" y="210621"/>
                </a:lnTo>
                <a:lnTo>
                  <a:pt x="2353517" y="209186"/>
                </a:lnTo>
                <a:lnTo>
                  <a:pt x="2403704" y="208191"/>
                </a:lnTo>
                <a:lnTo>
                  <a:pt x="2453882" y="207721"/>
                </a:lnTo>
                <a:lnTo>
                  <a:pt x="2504049" y="207861"/>
                </a:lnTo>
                <a:lnTo>
                  <a:pt x="2554203" y="208696"/>
                </a:lnTo>
                <a:lnTo>
                  <a:pt x="2604343" y="210312"/>
                </a:lnTo>
                <a:lnTo>
                  <a:pt x="2616535" y="211074"/>
                </a:lnTo>
                <a:lnTo>
                  <a:pt x="2640919" y="214122"/>
                </a:lnTo>
                <a:lnTo>
                  <a:pt x="2640919" y="214312"/>
                </a:lnTo>
                <a:lnTo>
                  <a:pt x="2652349" y="217170"/>
                </a:lnTo>
                <a:lnTo>
                  <a:pt x="2652349" y="216408"/>
                </a:lnTo>
                <a:lnTo>
                  <a:pt x="2663779" y="219456"/>
                </a:lnTo>
                <a:lnTo>
                  <a:pt x="2674447" y="222504"/>
                </a:lnTo>
                <a:lnTo>
                  <a:pt x="2685877" y="226314"/>
                </a:lnTo>
                <a:lnTo>
                  <a:pt x="2685877" y="226586"/>
                </a:lnTo>
                <a:lnTo>
                  <a:pt x="2695783" y="230124"/>
                </a:lnTo>
                <a:lnTo>
                  <a:pt x="2706451" y="234696"/>
                </a:lnTo>
                <a:lnTo>
                  <a:pt x="2716357" y="239268"/>
                </a:lnTo>
                <a:lnTo>
                  <a:pt x="2725501" y="244191"/>
                </a:lnTo>
                <a:lnTo>
                  <a:pt x="2725501" y="243840"/>
                </a:lnTo>
                <a:lnTo>
                  <a:pt x="2735407" y="249936"/>
                </a:lnTo>
                <a:lnTo>
                  <a:pt x="2735407" y="249174"/>
                </a:lnTo>
                <a:lnTo>
                  <a:pt x="2744551" y="255270"/>
                </a:lnTo>
                <a:lnTo>
                  <a:pt x="2744551" y="255778"/>
                </a:lnTo>
                <a:lnTo>
                  <a:pt x="2752933" y="261366"/>
                </a:lnTo>
                <a:lnTo>
                  <a:pt x="2758648" y="265937"/>
                </a:lnTo>
                <a:lnTo>
                  <a:pt x="2772531" y="265937"/>
                </a:lnTo>
                <a:close/>
              </a:path>
              <a:path w="2773045" h="266064">
                <a:moveTo>
                  <a:pt x="1552021" y="217170"/>
                </a:moveTo>
                <a:lnTo>
                  <a:pt x="1551259" y="217074"/>
                </a:lnTo>
                <a:lnTo>
                  <a:pt x="1552021" y="217170"/>
                </a:lnTo>
                <a:close/>
              </a:path>
              <a:path w="2773045" h="266064">
                <a:moveTo>
                  <a:pt x="1564213" y="217932"/>
                </a:moveTo>
                <a:lnTo>
                  <a:pt x="1563451" y="217887"/>
                </a:lnTo>
                <a:lnTo>
                  <a:pt x="1564213" y="217932"/>
                </a:lnTo>
                <a:close/>
              </a:path>
              <a:path w="2773045" h="266064">
                <a:moveTo>
                  <a:pt x="2640919" y="214312"/>
                </a:moveTo>
                <a:lnTo>
                  <a:pt x="2640919" y="214122"/>
                </a:lnTo>
                <a:lnTo>
                  <a:pt x="2640157" y="214122"/>
                </a:lnTo>
                <a:lnTo>
                  <a:pt x="2640919" y="214312"/>
                </a:lnTo>
                <a:close/>
              </a:path>
              <a:path w="2773045" h="266064">
                <a:moveTo>
                  <a:pt x="2685877" y="226586"/>
                </a:moveTo>
                <a:lnTo>
                  <a:pt x="2685877" y="226314"/>
                </a:lnTo>
                <a:lnTo>
                  <a:pt x="2685115" y="226314"/>
                </a:lnTo>
                <a:lnTo>
                  <a:pt x="2685877" y="226586"/>
                </a:lnTo>
                <a:close/>
              </a:path>
              <a:path w="2773045" h="266064">
                <a:moveTo>
                  <a:pt x="2726263" y="244602"/>
                </a:moveTo>
                <a:lnTo>
                  <a:pt x="2725501" y="243840"/>
                </a:lnTo>
                <a:lnTo>
                  <a:pt x="2725501" y="244191"/>
                </a:lnTo>
                <a:lnTo>
                  <a:pt x="2726263" y="244602"/>
                </a:lnTo>
                <a:close/>
              </a:path>
              <a:path w="2773045" h="266064">
                <a:moveTo>
                  <a:pt x="2744551" y="255778"/>
                </a:moveTo>
                <a:lnTo>
                  <a:pt x="2744551" y="255270"/>
                </a:lnTo>
                <a:lnTo>
                  <a:pt x="2743789" y="255270"/>
                </a:lnTo>
                <a:lnTo>
                  <a:pt x="2744551" y="255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844" y="3840825"/>
            <a:ext cx="6906869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96397" y="3702283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3400" y="3633185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88661" y="3702283"/>
            <a:ext cx="0" cy="483688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7321" y="3425891"/>
            <a:ext cx="2809988" cy="89252"/>
          </a:xfrm>
          <a:custGeom>
            <a:avLst/>
            <a:gdLst/>
            <a:ahLst/>
            <a:cxnLst/>
            <a:rect l="l" t="t" r="r" b="b"/>
            <a:pathLst>
              <a:path w="3286125" h="98425">
                <a:moveTo>
                  <a:pt x="1396746" y="0"/>
                </a:moveTo>
                <a:lnTo>
                  <a:pt x="883245" y="0"/>
                </a:lnTo>
                <a:lnTo>
                  <a:pt x="276606" y="11430"/>
                </a:lnTo>
                <a:lnTo>
                  <a:pt x="227532" y="14155"/>
                </a:lnTo>
                <a:lnTo>
                  <a:pt x="178517" y="18635"/>
                </a:lnTo>
                <a:lnTo>
                  <a:pt x="129969" y="26180"/>
                </a:lnTo>
                <a:lnTo>
                  <a:pt x="82296" y="38100"/>
                </a:lnTo>
                <a:lnTo>
                  <a:pt x="28679" y="60398"/>
                </a:lnTo>
                <a:lnTo>
                  <a:pt x="1523" y="88392"/>
                </a:lnTo>
                <a:lnTo>
                  <a:pt x="0" y="97536"/>
                </a:lnTo>
                <a:lnTo>
                  <a:pt x="9906" y="98298"/>
                </a:lnTo>
                <a:lnTo>
                  <a:pt x="9906" y="95250"/>
                </a:lnTo>
                <a:lnTo>
                  <a:pt x="10668" y="91440"/>
                </a:lnTo>
                <a:lnTo>
                  <a:pt x="10668" y="92202"/>
                </a:lnTo>
                <a:lnTo>
                  <a:pt x="12192" y="88392"/>
                </a:lnTo>
                <a:lnTo>
                  <a:pt x="14478" y="84582"/>
                </a:lnTo>
                <a:lnTo>
                  <a:pt x="14478" y="85344"/>
                </a:lnTo>
                <a:lnTo>
                  <a:pt x="16764" y="81534"/>
                </a:lnTo>
                <a:lnTo>
                  <a:pt x="16764" y="82296"/>
                </a:lnTo>
                <a:lnTo>
                  <a:pt x="19812" y="79248"/>
                </a:lnTo>
                <a:lnTo>
                  <a:pt x="19812" y="78486"/>
                </a:lnTo>
                <a:lnTo>
                  <a:pt x="24384" y="74676"/>
                </a:lnTo>
                <a:lnTo>
                  <a:pt x="24384" y="75438"/>
                </a:lnTo>
                <a:lnTo>
                  <a:pt x="28194" y="72263"/>
                </a:lnTo>
                <a:lnTo>
                  <a:pt x="28194" y="71628"/>
                </a:lnTo>
                <a:lnTo>
                  <a:pt x="33528" y="68961"/>
                </a:lnTo>
                <a:lnTo>
                  <a:pt x="33528" y="68580"/>
                </a:lnTo>
                <a:lnTo>
                  <a:pt x="39624" y="64770"/>
                </a:lnTo>
                <a:lnTo>
                  <a:pt x="87740" y="46224"/>
                </a:lnTo>
                <a:lnTo>
                  <a:pt x="114300" y="39787"/>
                </a:lnTo>
                <a:lnTo>
                  <a:pt x="114300" y="39624"/>
                </a:lnTo>
                <a:lnTo>
                  <a:pt x="180086" y="27890"/>
                </a:lnTo>
                <a:lnTo>
                  <a:pt x="243804" y="22268"/>
                </a:lnTo>
                <a:lnTo>
                  <a:pt x="1368552" y="762"/>
                </a:lnTo>
                <a:lnTo>
                  <a:pt x="1396746" y="0"/>
                </a:lnTo>
                <a:close/>
              </a:path>
              <a:path w="3286125" h="98425">
                <a:moveTo>
                  <a:pt x="20574" y="78486"/>
                </a:moveTo>
                <a:lnTo>
                  <a:pt x="19812" y="78486"/>
                </a:lnTo>
                <a:lnTo>
                  <a:pt x="19812" y="79248"/>
                </a:lnTo>
                <a:lnTo>
                  <a:pt x="20574" y="78486"/>
                </a:lnTo>
                <a:close/>
              </a:path>
              <a:path w="3286125" h="98425">
                <a:moveTo>
                  <a:pt x="28956" y="71628"/>
                </a:moveTo>
                <a:lnTo>
                  <a:pt x="28194" y="71628"/>
                </a:lnTo>
                <a:lnTo>
                  <a:pt x="28194" y="72263"/>
                </a:lnTo>
                <a:lnTo>
                  <a:pt x="28956" y="71628"/>
                </a:lnTo>
                <a:close/>
              </a:path>
              <a:path w="3286125" h="98425">
                <a:moveTo>
                  <a:pt x="34290" y="68580"/>
                </a:moveTo>
                <a:lnTo>
                  <a:pt x="33528" y="68580"/>
                </a:lnTo>
                <a:lnTo>
                  <a:pt x="33528" y="68961"/>
                </a:lnTo>
                <a:lnTo>
                  <a:pt x="34290" y="68580"/>
                </a:lnTo>
                <a:close/>
              </a:path>
              <a:path w="3286125" h="98425">
                <a:moveTo>
                  <a:pt x="115062" y="39624"/>
                </a:moveTo>
                <a:lnTo>
                  <a:pt x="114300" y="39624"/>
                </a:lnTo>
                <a:lnTo>
                  <a:pt x="114300" y="39787"/>
                </a:lnTo>
                <a:lnTo>
                  <a:pt x="115062" y="39624"/>
                </a:lnTo>
                <a:close/>
              </a:path>
              <a:path w="3286125" h="98425">
                <a:moveTo>
                  <a:pt x="3285744" y="35814"/>
                </a:moveTo>
                <a:lnTo>
                  <a:pt x="3284982" y="31242"/>
                </a:lnTo>
                <a:lnTo>
                  <a:pt x="3262054" y="3149"/>
                </a:lnTo>
                <a:lnTo>
                  <a:pt x="3254748" y="0"/>
                </a:lnTo>
                <a:lnTo>
                  <a:pt x="3234181" y="0"/>
                </a:lnTo>
                <a:lnTo>
                  <a:pt x="3239262" y="1524"/>
                </a:lnTo>
                <a:lnTo>
                  <a:pt x="3239262" y="1862"/>
                </a:lnTo>
                <a:lnTo>
                  <a:pt x="3245358" y="4572"/>
                </a:lnTo>
                <a:lnTo>
                  <a:pt x="3251454" y="7620"/>
                </a:lnTo>
                <a:lnTo>
                  <a:pt x="3256788" y="11430"/>
                </a:lnTo>
                <a:lnTo>
                  <a:pt x="3256788" y="10668"/>
                </a:lnTo>
                <a:lnTo>
                  <a:pt x="3261360" y="14478"/>
                </a:lnTo>
                <a:lnTo>
                  <a:pt x="3268979" y="20574"/>
                </a:lnTo>
                <a:lnTo>
                  <a:pt x="3268979" y="21336"/>
                </a:lnTo>
                <a:lnTo>
                  <a:pt x="3272028" y="24384"/>
                </a:lnTo>
                <a:lnTo>
                  <a:pt x="3272028" y="24892"/>
                </a:lnTo>
                <a:lnTo>
                  <a:pt x="3273552" y="27432"/>
                </a:lnTo>
                <a:lnTo>
                  <a:pt x="3273552" y="26670"/>
                </a:lnTo>
                <a:lnTo>
                  <a:pt x="3275076" y="30480"/>
                </a:lnTo>
                <a:lnTo>
                  <a:pt x="3275076" y="29718"/>
                </a:lnTo>
                <a:lnTo>
                  <a:pt x="3275838" y="33528"/>
                </a:lnTo>
                <a:lnTo>
                  <a:pt x="3275838" y="32766"/>
                </a:lnTo>
                <a:lnTo>
                  <a:pt x="3276600" y="36576"/>
                </a:lnTo>
                <a:lnTo>
                  <a:pt x="3285744" y="35814"/>
                </a:lnTo>
                <a:close/>
              </a:path>
              <a:path w="3286125" h="98425">
                <a:moveTo>
                  <a:pt x="3239262" y="1862"/>
                </a:moveTo>
                <a:lnTo>
                  <a:pt x="3239262" y="1524"/>
                </a:lnTo>
                <a:lnTo>
                  <a:pt x="3238500" y="1524"/>
                </a:lnTo>
                <a:lnTo>
                  <a:pt x="3239262" y="1862"/>
                </a:lnTo>
                <a:close/>
              </a:path>
              <a:path w="3286125" h="98425">
                <a:moveTo>
                  <a:pt x="3268979" y="21336"/>
                </a:moveTo>
                <a:lnTo>
                  <a:pt x="3268979" y="20574"/>
                </a:lnTo>
                <a:lnTo>
                  <a:pt x="3268217" y="20574"/>
                </a:lnTo>
                <a:lnTo>
                  <a:pt x="3268979" y="21336"/>
                </a:lnTo>
                <a:close/>
              </a:path>
              <a:path w="3286125" h="98425">
                <a:moveTo>
                  <a:pt x="3272028" y="24892"/>
                </a:moveTo>
                <a:lnTo>
                  <a:pt x="3272028" y="24384"/>
                </a:lnTo>
                <a:lnTo>
                  <a:pt x="3271266" y="23622"/>
                </a:lnTo>
                <a:lnTo>
                  <a:pt x="3272028" y="24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7581" y="3425890"/>
            <a:ext cx="2549352" cy="164108"/>
          </a:xfrm>
          <a:custGeom>
            <a:avLst/>
            <a:gdLst/>
            <a:ahLst/>
            <a:cxnLst/>
            <a:rect l="l" t="t" r="r" b="b"/>
            <a:pathLst>
              <a:path w="2981325" h="180975">
                <a:moveTo>
                  <a:pt x="176784" y="0"/>
                </a:moveTo>
                <a:lnTo>
                  <a:pt x="135051" y="4031"/>
                </a:lnTo>
                <a:lnTo>
                  <a:pt x="99059" y="22098"/>
                </a:lnTo>
                <a:lnTo>
                  <a:pt x="57589" y="53563"/>
                </a:lnTo>
                <a:lnTo>
                  <a:pt x="30522" y="84758"/>
                </a:lnTo>
                <a:lnTo>
                  <a:pt x="11054" y="120818"/>
                </a:lnTo>
                <a:lnTo>
                  <a:pt x="1523" y="160782"/>
                </a:lnTo>
                <a:lnTo>
                  <a:pt x="0" y="170688"/>
                </a:lnTo>
                <a:lnTo>
                  <a:pt x="0" y="180594"/>
                </a:lnTo>
                <a:lnTo>
                  <a:pt x="9906" y="180594"/>
                </a:lnTo>
                <a:lnTo>
                  <a:pt x="9906" y="171450"/>
                </a:lnTo>
                <a:lnTo>
                  <a:pt x="10667" y="161544"/>
                </a:lnTo>
                <a:lnTo>
                  <a:pt x="13715" y="143256"/>
                </a:lnTo>
                <a:lnTo>
                  <a:pt x="16001" y="136398"/>
                </a:lnTo>
                <a:lnTo>
                  <a:pt x="16001" y="134112"/>
                </a:lnTo>
                <a:lnTo>
                  <a:pt x="19811" y="125730"/>
                </a:lnTo>
                <a:lnTo>
                  <a:pt x="22859" y="116586"/>
                </a:lnTo>
                <a:lnTo>
                  <a:pt x="22859" y="117348"/>
                </a:lnTo>
                <a:lnTo>
                  <a:pt x="46267" y="79538"/>
                </a:lnTo>
                <a:lnTo>
                  <a:pt x="77723" y="48006"/>
                </a:lnTo>
                <a:lnTo>
                  <a:pt x="77723" y="48768"/>
                </a:lnTo>
                <a:lnTo>
                  <a:pt x="86105" y="41910"/>
                </a:lnTo>
                <a:lnTo>
                  <a:pt x="94488" y="36322"/>
                </a:lnTo>
                <a:lnTo>
                  <a:pt x="94488" y="35814"/>
                </a:lnTo>
                <a:lnTo>
                  <a:pt x="103632" y="30890"/>
                </a:lnTo>
                <a:lnTo>
                  <a:pt x="103632" y="30480"/>
                </a:lnTo>
                <a:lnTo>
                  <a:pt x="113538" y="25146"/>
                </a:lnTo>
                <a:lnTo>
                  <a:pt x="128340" y="17505"/>
                </a:lnTo>
                <a:lnTo>
                  <a:pt x="144365" y="10572"/>
                </a:lnTo>
                <a:lnTo>
                  <a:pt x="160788" y="4640"/>
                </a:lnTo>
                <a:lnTo>
                  <a:pt x="176784" y="0"/>
                </a:lnTo>
                <a:close/>
              </a:path>
              <a:path w="2981325" h="180975">
                <a:moveTo>
                  <a:pt x="16763" y="134112"/>
                </a:moveTo>
                <a:lnTo>
                  <a:pt x="16001" y="134112"/>
                </a:lnTo>
                <a:lnTo>
                  <a:pt x="16001" y="136398"/>
                </a:lnTo>
                <a:lnTo>
                  <a:pt x="16763" y="134112"/>
                </a:lnTo>
                <a:close/>
              </a:path>
              <a:path w="2981325" h="180975">
                <a:moveTo>
                  <a:pt x="95249" y="35814"/>
                </a:moveTo>
                <a:lnTo>
                  <a:pt x="94488" y="35814"/>
                </a:lnTo>
                <a:lnTo>
                  <a:pt x="94488" y="36322"/>
                </a:lnTo>
                <a:lnTo>
                  <a:pt x="95249" y="35814"/>
                </a:lnTo>
                <a:close/>
              </a:path>
              <a:path w="2981325" h="180975">
                <a:moveTo>
                  <a:pt x="104394" y="30480"/>
                </a:moveTo>
                <a:lnTo>
                  <a:pt x="103632" y="30480"/>
                </a:lnTo>
                <a:lnTo>
                  <a:pt x="103632" y="30890"/>
                </a:lnTo>
                <a:lnTo>
                  <a:pt x="104394" y="30480"/>
                </a:lnTo>
                <a:close/>
              </a:path>
              <a:path w="2981325" h="180975">
                <a:moveTo>
                  <a:pt x="2980944" y="124968"/>
                </a:moveTo>
                <a:lnTo>
                  <a:pt x="2968982" y="67781"/>
                </a:lnTo>
                <a:lnTo>
                  <a:pt x="2950178" y="34275"/>
                </a:lnTo>
                <a:lnTo>
                  <a:pt x="2924848" y="5158"/>
                </a:lnTo>
                <a:lnTo>
                  <a:pt x="2918246" y="0"/>
                </a:lnTo>
                <a:lnTo>
                  <a:pt x="2904362" y="0"/>
                </a:lnTo>
                <a:lnTo>
                  <a:pt x="2906268" y="1524"/>
                </a:lnTo>
                <a:lnTo>
                  <a:pt x="2914650" y="8382"/>
                </a:lnTo>
                <a:lnTo>
                  <a:pt x="2914650" y="9067"/>
                </a:lnTo>
                <a:lnTo>
                  <a:pt x="2921508" y="15240"/>
                </a:lnTo>
                <a:lnTo>
                  <a:pt x="2928366" y="22098"/>
                </a:lnTo>
                <a:lnTo>
                  <a:pt x="2935224" y="29718"/>
                </a:lnTo>
                <a:lnTo>
                  <a:pt x="2935224" y="30670"/>
                </a:lnTo>
                <a:lnTo>
                  <a:pt x="2940558" y="37338"/>
                </a:lnTo>
                <a:lnTo>
                  <a:pt x="2946654" y="45720"/>
                </a:lnTo>
                <a:lnTo>
                  <a:pt x="2946654" y="46155"/>
                </a:lnTo>
                <a:lnTo>
                  <a:pt x="2951226" y="53340"/>
                </a:lnTo>
                <a:lnTo>
                  <a:pt x="2955798" y="61722"/>
                </a:lnTo>
                <a:lnTo>
                  <a:pt x="2959608" y="70104"/>
                </a:lnTo>
                <a:lnTo>
                  <a:pt x="2963418" y="79248"/>
                </a:lnTo>
                <a:lnTo>
                  <a:pt x="2963418" y="78486"/>
                </a:lnTo>
                <a:lnTo>
                  <a:pt x="2970276" y="105918"/>
                </a:lnTo>
                <a:lnTo>
                  <a:pt x="2971038" y="115824"/>
                </a:lnTo>
                <a:lnTo>
                  <a:pt x="2971038" y="115062"/>
                </a:lnTo>
                <a:lnTo>
                  <a:pt x="2971800" y="124968"/>
                </a:lnTo>
                <a:lnTo>
                  <a:pt x="2980944" y="124968"/>
                </a:lnTo>
                <a:close/>
              </a:path>
              <a:path w="2981325" h="180975">
                <a:moveTo>
                  <a:pt x="2914650" y="9067"/>
                </a:moveTo>
                <a:lnTo>
                  <a:pt x="2914650" y="8382"/>
                </a:lnTo>
                <a:lnTo>
                  <a:pt x="2913888" y="8382"/>
                </a:lnTo>
                <a:lnTo>
                  <a:pt x="2914650" y="9067"/>
                </a:lnTo>
                <a:close/>
              </a:path>
              <a:path w="2981325" h="180975">
                <a:moveTo>
                  <a:pt x="2935224" y="30670"/>
                </a:moveTo>
                <a:lnTo>
                  <a:pt x="2935224" y="29718"/>
                </a:lnTo>
                <a:lnTo>
                  <a:pt x="2934462" y="29718"/>
                </a:lnTo>
                <a:lnTo>
                  <a:pt x="2935224" y="30670"/>
                </a:lnTo>
                <a:close/>
              </a:path>
              <a:path w="2981325" h="180975">
                <a:moveTo>
                  <a:pt x="2946654" y="46155"/>
                </a:moveTo>
                <a:lnTo>
                  <a:pt x="2946654" y="45720"/>
                </a:lnTo>
                <a:lnTo>
                  <a:pt x="2945892" y="44958"/>
                </a:lnTo>
                <a:lnTo>
                  <a:pt x="2946654" y="46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37278" y="4600561"/>
            <a:ext cx="781910" cy="380040"/>
          </a:xfrm>
          <a:custGeom>
            <a:avLst/>
            <a:gdLst/>
            <a:ahLst/>
            <a:cxnLst/>
            <a:rect l="l" t="t" r="r" b="b"/>
            <a:pathLst>
              <a:path w="914400" h="419100">
                <a:moveTo>
                  <a:pt x="914400" y="171449"/>
                </a:moveTo>
                <a:lnTo>
                  <a:pt x="457200" y="0"/>
                </a:lnTo>
                <a:lnTo>
                  <a:pt x="0" y="171450"/>
                </a:lnTo>
                <a:lnTo>
                  <a:pt x="228600" y="171449"/>
                </a:lnTo>
                <a:lnTo>
                  <a:pt x="228600" y="419100"/>
                </a:lnTo>
                <a:lnTo>
                  <a:pt x="685800" y="419100"/>
                </a:lnTo>
                <a:lnTo>
                  <a:pt x="685800" y="171449"/>
                </a:lnTo>
                <a:lnTo>
                  <a:pt x="914400" y="171449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5124" y="4596414"/>
            <a:ext cx="826978" cy="384647"/>
          </a:xfrm>
          <a:custGeom>
            <a:avLst/>
            <a:gdLst/>
            <a:ahLst/>
            <a:cxnLst/>
            <a:rect l="l" t="t" r="r" b="b"/>
            <a:pathLst>
              <a:path w="967104" h="424179">
                <a:moveTo>
                  <a:pt x="259842" y="423672"/>
                </a:moveTo>
                <a:lnTo>
                  <a:pt x="259842" y="171449"/>
                </a:lnTo>
                <a:lnTo>
                  <a:pt x="52577" y="171449"/>
                </a:lnTo>
                <a:lnTo>
                  <a:pt x="28194" y="180593"/>
                </a:lnTo>
                <a:lnTo>
                  <a:pt x="25949" y="171614"/>
                </a:lnTo>
                <a:lnTo>
                  <a:pt x="0" y="181355"/>
                </a:lnTo>
                <a:lnTo>
                  <a:pt x="249936" y="181355"/>
                </a:lnTo>
                <a:lnTo>
                  <a:pt x="249936" y="176021"/>
                </a:lnTo>
                <a:lnTo>
                  <a:pt x="254508" y="181355"/>
                </a:lnTo>
                <a:lnTo>
                  <a:pt x="254508" y="423672"/>
                </a:lnTo>
                <a:lnTo>
                  <a:pt x="259842" y="423672"/>
                </a:lnTo>
                <a:close/>
              </a:path>
              <a:path w="967104" h="424179">
                <a:moveTo>
                  <a:pt x="26388" y="171449"/>
                </a:moveTo>
                <a:lnTo>
                  <a:pt x="25908" y="171449"/>
                </a:lnTo>
                <a:lnTo>
                  <a:pt x="25949" y="171614"/>
                </a:lnTo>
                <a:lnTo>
                  <a:pt x="26388" y="171449"/>
                </a:lnTo>
                <a:close/>
              </a:path>
              <a:path w="967104" h="424179">
                <a:moveTo>
                  <a:pt x="52577" y="171449"/>
                </a:moveTo>
                <a:lnTo>
                  <a:pt x="26388" y="171449"/>
                </a:lnTo>
                <a:lnTo>
                  <a:pt x="25949" y="171614"/>
                </a:lnTo>
                <a:lnTo>
                  <a:pt x="28194" y="180593"/>
                </a:lnTo>
                <a:lnTo>
                  <a:pt x="52577" y="171449"/>
                </a:lnTo>
                <a:close/>
              </a:path>
              <a:path w="967104" h="424179">
                <a:moveTo>
                  <a:pt x="966978" y="181355"/>
                </a:moveTo>
                <a:lnTo>
                  <a:pt x="483108" y="0"/>
                </a:lnTo>
                <a:lnTo>
                  <a:pt x="26388" y="171449"/>
                </a:lnTo>
                <a:lnTo>
                  <a:pt x="52577" y="171449"/>
                </a:lnTo>
                <a:lnTo>
                  <a:pt x="481584" y="10572"/>
                </a:lnTo>
                <a:lnTo>
                  <a:pt x="481584" y="9143"/>
                </a:lnTo>
                <a:lnTo>
                  <a:pt x="485394" y="9143"/>
                </a:lnTo>
                <a:lnTo>
                  <a:pt x="485394" y="10572"/>
                </a:lnTo>
                <a:lnTo>
                  <a:pt x="914400" y="171449"/>
                </a:lnTo>
                <a:lnTo>
                  <a:pt x="940308" y="171449"/>
                </a:lnTo>
                <a:lnTo>
                  <a:pt x="940308" y="181355"/>
                </a:lnTo>
                <a:lnTo>
                  <a:pt x="966978" y="181355"/>
                </a:lnTo>
                <a:close/>
              </a:path>
              <a:path w="967104" h="424179">
                <a:moveTo>
                  <a:pt x="254508" y="181355"/>
                </a:moveTo>
                <a:lnTo>
                  <a:pt x="249936" y="176021"/>
                </a:lnTo>
                <a:lnTo>
                  <a:pt x="249936" y="181355"/>
                </a:lnTo>
                <a:lnTo>
                  <a:pt x="254508" y="181355"/>
                </a:lnTo>
                <a:close/>
              </a:path>
              <a:path w="967104" h="424179">
                <a:moveTo>
                  <a:pt x="254508" y="423672"/>
                </a:moveTo>
                <a:lnTo>
                  <a:pt x="254508" y="181355"/>
                </a:lnTo>
                <a:lnTo>
                  <a:pt x="249936" y="181355"/>
                </a:lnTo>
                <a:lnTo>
                  <a:pt x="249936" y="423672"/>
                </a:lnTo>
                <a:lnTo>
                  <a:pt x="254508" y="423672"/>
                </a:lnTo>
                <a:close/>
              </a:path>
              <a:path w="967104" h="424179">
                <a:moveTo>
                  <a:pt x="485394" y="9143"/>
                </a:moveTo>
                <a:lnTo>
                  <a:pt x="481584" y="9143"/>
                </a:lnTo>
                <a:lnTo>
                  <a:pt x="483489" y="9858"/>
                </a:lnTo>
                <a:lnTo>
                  <a:pt x="485394" y="9143"/>
                </a:lnTo>
                <a:close/>
              </a:path>
              <a:path w="967104" h="424179">
                <a:moveTo>
                  <a:pt x="483489" y="9858"/>
                </a:moveTo>
                <a:lnTo>
                  <a:pt x="481584" y="9143"/>
                </a:lnTo>
                <a:lnTo>
                  <a:pt x="481584" y="10572"/>
                </a:lnTo>
                <a:lnTo>
                  <a:pt x="483489" y="9858"/>
                </a:lnTo>
                <a:close/>
              </a:path>
              <a:path w="967104" h="424179">
                <a:moveTo>
                  <a:pt x="485394" y="10572"/>
                </a:moveTo>
                <a:lnTo>
                  <a:pt x="485394" y="9143"/>
                </a:lnTo>
                <a:lnTo>
                  <a:pt x="483489" y="9858"/>
                </a:lnTo>
                <a:lnTo>
                  <a:pt x="485394" y="10572"/>
                </a:lnTo>
                <a:close/>
              </a:path>
              <a:path w="967104" h="424179">
                <a:moveTo>
                  <a:pt x="940308" y="181355"/>
                </a:moveTo>
                <a:lnTo>
                  <a:pt x="940308" y="171449"/>
                </a:lnTo>
                <a:lnTo>
                  <a:pt x="938784" y="180593"/>
                </a:lnTo>
                <a:lnTo>
                  <a:pt x="914400" y="171449"/>
                </a:lnTo>
                <a:lnTo>
                  <a:pt x="707136" y="171449"/>
                </a:lnTo>
                <a:lnTo>
                  <a:pt x="707136" y="423672"/>
                </a:lnTo>
                <a:lnTo>
                  <a:pt x="711708" y="423672"/>
                </a:lnTo>
                <a:lnTo>
                  <a:pt x="711708" y="181355"/>
                </a:lnTo>
                <a:lnTo>
                  <a:pt x="717042" y="176021"/>
                </a:lnTo>
                <a:lnTo>
                  <a:pt x="717042" y="181355"/>
                </a:lnTo>
                <a:lnTo>
                  <a:pt x="940308" y="181355"/>
                </a:lnTo>
                <a:close/>
              </a:path>
              <a:path w="967104" h="424179">
                <a:moveTo>
                  <a:pt x="717042" y="181355"/>
                </a:moveTo>
                <a:lnTo>
                  <a:pt x="717042" y="176021"/>
                </a:lnTo>
                <a:lnTo>
                  <a:pt x="711708" y="181355"/>
                </a:lnTo>
                <a:lnTo>
                  <a:pt x="717042" y="181355"/>
                </a:lnTo>
                <a:close/>
              </a:path>
              <a:path w="967104" h="424179">
                <a:moveTo>
                  <a:pt x="717042" y="423672"/>
                </a:moveTo>
                <a:lnTo>
                  <a:pt x="717042" y="181355"/>
                </a:lnTo>
                <a:lnTo>
                  <a:pt x="711708" y="181355"/>
                </a:lnTo>
                <a:lnTo>
                  <a:pt x="711708" y="423672"/>
                </a:lnTo>
                <a:lnTo>
                  <a:pt x="717042" y="423672"/>
                </a:lnTo>
                <a:close/>
              </a:path>
              <a:path w="967104" h="424179">
                <a:moveTo>
                  <a:pt x="940308" y="171449"/>
                </a:moveTo>
                <a:lnTo>
                  <a:pt x="914400" y="171449"/>
                </a:lnTo>
                <a:lnTo>
                  <a:pt x="938784" y="180593"/>
                </a:lnTo>
                <a:lnTo>
                  <a:pt x="940308" y="171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2755" y="4980601"/>
            <a:ext cx="390955" cy="241844"/>
          </a:xfrm>
          <a:custGeom>
            <a:avLst/>
            <a:gdLst/>
            <a:ahLst/>
            <a:cxnLst/>
            <a:rect l="l" t="t" r="r" b="b"/>
            <a:pathLst>
              <a:path w="457200" h="266700">
                <a:moveTo>
                  <a:pt x="457200" y="0"/>
                </a:moveTo>
                <a:lnTo>
                  <a:pt x="457200" y="266699"/>
                </a:lnTo>
                <a:lnTo>
                  <a:pt x="0" y="266699"/>
                </a:lnTo>
                <a:lnTo>
                  <a:pt x="0" y="0"/>
                </a:lnTo>
                <a:lnTo>
                  <a:pt x="457200" y="0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8846" y="4980601"/>
            <a:ext cx="399642" cy="247026"/>
          </a:xfrm>
          <a:custGeom>
            <a:avLst/>
            <a:gdLst/>
            <a:ahLst/>
            <a:cxnLst/>
            <a:rect l="l" t="t" r="r" b="b"/>
            <a:pathLst>
              <a:path w="467360" h="272414">
                <a:moveTo>
                  <a:pt x="9905" y="262127"/>
                </a:moveTo>
                <a:lnTo>
                  <a:pt x="9905" y="0"/>
                </a:lnTo>
                <a:lnTo>
                  <a:pt x="0" y="0"/>
                </a:lnTo>
                <a:lnTo>
                  <a:pt x="0" y="272033"/>
                </a:lnTo>
                <a:lnTo>
                  <a:pt x="4572" y="272033"/>
                </a:lnTo>
                <a:lnTo>
                  <a:pt x="4571" y="262127"/>
                </a:lnTo>
                <a:lnTo>
                  <a:pt x="9905" y="262127"/>
                </a:lnTo>
                <a:close/>
              </a:path>
              <a:path w="467360" h="272414">
                <a:moveTo>
                  <a:pt x="461771" y="262127"/>
                </a:moveTo>
                <a:lnTo>
                  <a:pt x="4571" y="262127"/>
                </a:lnTo>
                <a:lnTo>
                  <a:pt x="9905" y="266699"/>
                </a:lnTo>
                <a:lnTo>
                  <a:pt x="9905" y="272033"/>
                </a:lnTo>
                <a:lnTo>
                  <a:pt x="457199" y="272033"/>
                </a:lnTo>
                <a:lnTo>
                  <a:pt x="457199" y="266699"/>
                </a:lnTo>
                <a:lnTo>
                  <a:pt x="461771" y="262127"/>
                </a:lnTo>
                <a:close/>
              </a:path>
              <a:path w="467360" h="272414">
                <a:moveTo>
                  <a:pt x="9905" y="272033"/>
                </a:moveTo>
                <a:lnTo>
                  <a:pt x="9905" y="266699"/>
                </a:lnTo>
                <a:lnTo>
                  <a:pt x="4571" y="262127"/>
                </a:lnTo>
                <a:lnTo>
                  <a:pt x="4572" y="272033"/>
                </a:lnTo>
                <a:lnTo>
                  <a:pt x="9905" y="272033"/>
                </a:lnTo>
                <a:close/>
              </a:path>
              <a:path w="467360" h="272414">
                <a:moveTo>
                  <a:pt x="467105" y="272033"/>
                </a:moveTo>
                <a:lnTo>
                  <a:pt x="467105" y="0"/>
                </a:lnTo>
                <a:lnTo>
                  <a:pt x="457199" y="0"/>
                </a:lnTo>
                <a:lnTo>
                  <a:pt x="457199" y="262127"/>
                </a:lnTo>
                <a:lnTo>
                  <a:pt x="461771" y="262127"/>
                </a:lnTo>
                <a:lnTo>
                  <a:pt x="461771" y="272033"/>
                </a:lnTo>
                <a:lnTo>
                  <a:pt x="467105" y="272033"/>
                </a:lnTo>
                <a:close/>
              </a:path>
              <a:path w="467360" h="272414">
                <a:moveTo>
                  <a:pt x="461771" y="272033"/>
                </a:moveTo>
                <a:lnTo>
                  <a:pt x="461771" y="262127"/>
                </a:lnTo>
                <a:lnTo>
                  <a:pt x="457199" y="266699"/>
                </a:lnTo>
                <a:lnTo>
                  <a:pt x="457199" y="272033"/>
                </a:lnTo>
                <a:lnTo>
                  <a:pt x="461771" y="2720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75198" y="5256302"/>
            <a:ext cx="5314814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468" algn="ctr"/>
            <a:r>
              <a:rPr sz="2100" spc="-39" dirty="0">
                <a:cs typeface="Arial"/>
              </a:rPr>
              <a:t>Σ</a:t>
            </a:r>
            <a:r>
              <a:rPr sz="2100" dirty="0">
                <a:cs typeface="Arial"/>
              </a:rPr>
              <a:t>τ</a:t>
            </a:r>
            <a:r>
              <a:rPr sz="2100" spc="-4" dirty="0">
                <a:cs typeface="Arial"/>
              </a:rPr>
              <a:t>ι</a:t>
            </a:r>
            <a:r>
              <a:rPr sz="2100" dirty="0">
                <a:cs typeface="Arial"/>
              </a:rPr>
              <a:t>ς</a:t>
            </a:r>
            <a:r>
              <a:rPr sz="2100" spc="-13" dirty="0">
                <a:cs typeface="Arial"/>
              </a:rPr>
              <a:t> </a:t>
            </a:r>
            <a:r>
              <a:rPr sz="2100" spc="-4" dirty="0">
                <a:cs typeface="Arial"/>
              </a:rPr>
              <a:t>31/12</a:t>
            </a:r>
            <a:endParaRPr sz="2100">
              <a:cs typeface="Arial"/>
            </a:endParaRPr>
          </a:p>
          <a:p>
            <a:pPr marL="10575" marR="4453" indent="74581" algn="ctr"/>
            <a:r>
              <a:rPr sz="2100" spc="-4" dirty="0">
                <a:cs typeface="Arial"/>
              </a:rPr>
              <a:t>Έ</a:t>
            </a:r>
            <a:r>
              <a:rPr sz="2100" spc="-44" dirty="0">
                <a:cs typeface="Arial"/>
              </a:rPr>
              <a:t>χ</a:t>
            </a:r>
            <a:r>
              <a:rPr sz="2100" dirty="0">
                <a:cs typeface="Arial"/>
              </a:rPr>
              <a:t>ω</a:t>
            </a:r>
            <a:r>
              <a:rPr sz="2100" spc="-9" dirty="0">
                <a:cs typeface="Arial"/>
              </a:rPr>
              <a:t> </a:t>
            </a:r>
            <a:r>
              <a:rPr sz="2100" spc="-4" dirty="0">
                <a:cs typeface="Arial"/>
              </a:rPr>
              <a:t>προεισπράξε</a:t>
            </a:r>
            <a:r>
              <a:rPr sz="2100" dirty="0">
                <a:cs typeface="Arial"/>
              </a:rPr>
              <a:t>ι</a:t>
            </a:r>
            <a:r>
              <a:rPr sz="2100" spc="-13" dirty="0">
                <a:cs typeface="Arial"/>
              </a:rPr>
              <a:t> </a:t>
            </a:r>
            <a:r>
              <a:rPr sz="2100" dirty="0">
                <a:cs typeface="Arial"/>
              </a:rPr>
              <a:t>έσοδα</a:t>
            </a:r>
            <a:r>
              <a:rPr sz="2100" spc="-13" dirty="0">
                <a:cs typeface="Arial"/>
              </a:rPr>
              <a:t> </a:t>
            </a:r>
            <a:r>
              <a:rPr sz="2100" dirty="0">
                <a:cs typeface="Arial"/>
              </a:rPr>
              <a:t>6</a:t>
            </a:r>
            <a:r>
              <a:rPr sz="2100" spc="-4" dirty="0">
                <a:cs typeface="Arial"/>
              </a:rPr>
              <a:t> μηνών </a:t>
            </a:r>
            <a:r>
              <a:rPr sz="2100" dirty="0">
                <a:cs typeface="Arial"/>
              </a:rPr>
              <a:t>Δη</a:t>
            </a:r>
            <a:r>
              <a:rPr sz="2100" spc="-31" dirty="0">
                <a:cs typeface="Arial"/>
              </a:rPr>
              <a:t>λ</a:t>
            </a:r>
            <a:r>
              <a:rPr sz="2100" dirty="0">
                <a:cs typeface="Arial"/>
              </a:rPr>
              <a:t>αδή</a:t>
            </a:r>
            <a:r>
              <a:rPr sz="2100" spc="-22" dirty="0">
                <a:cs typeface="Arial"/>
              </a:rPr>
              <a:t> </a:t>
            </a:r>
            <a:r>
              <a:rPr sz="2100" dirty="0">
                <a:cs typeface="Arial"/>
              </a:rPr>
              <a:t>έσοδα</a:t>
            </a:r>
            <a:r>
              <a:rPr sz="2100" spc="-13" dirty="0">
                <a:cs typeface="Arial"/>
              </a:rPr>
              <a:t> </a:t>
            </a:r>
            <a:r>
              <a:rPr sz="2100" spc="-4" dirty="0">
                <a:cs typeface="Arial"/>
              </a:rPr>
              <a:t>ε</a:t>
            </a:r>
            <a:r>
              <a:rPr sz="2100" spc="-61" dirty="0">
                <a:cs typeface="Arial"/>
              </a:rPr>
              <a:t>π</a:t>
            </a:r>
            <a:r>
              <a:rPr sz="2100" spc="-4" dirty="0">
                <a:cs typeface="Arial"/>
              </a:rPr>
              <a:t>ομένω</a:t>
            </a:r>
            <a:r>
              <a:rPr sz="2100" dirty="0">
                <a:cs typeface="Arial"/>
              </a:rPr>
              <a:t>ν</a:t>
            </a:r>
            <a:r>
              <a:rPr sz="2100" spc="-9" dirty="0">
                <a:cs typeface="Arial"/>
              </a:rPr>
              <a:t> </a:t>
            </a:r>
            <a:r>
              <a:rPr sz="2100" spc="-4" dirty="0">
                <a:cs typeface="Arial"/>
              </a:rPr>
              <a:t>χρήσεω</a:t>
            </a:r>
            <a:r>
              <a:rPr sz="2100" dirty="0">
                <a:cs typeface="Arial"/>
              </a:rPr>
              <a:t>ν</a:t>
            </a:r>
            <a:r>
              <a:rPr sz="2100" spc="-9" dirty="0">
                <a:cs typeface="Arial"/>
              </a:rPr>
              <a:t> </a:t>
            </a:r>
            <a:r>
              <a:rPr sz="2100" dirty="0">
                <a:cs typeface="Arial"/>
              </a:rPr>
              <a:t>€ </a:t>
            </a:r>
            <a:r>
              <a:rPr sz="2100" spc="-4" dirty="0">
                <a:cs typeface="Arial"/>
              </a:rPr>
              <a:t>6.000</a:t>
            </a:r>
            <a:endParaRPr sz="21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925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Ορθογώνιο 36"/>
          <p:cNvSpPr/>
          <p:nvPr/>
        </p:nvSpPr>
        <p:spPr>
          <a:xfrm>
            <a:off x="1187624" y="2903159"/>
            <a:ext cx="2790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cs typeface="Calibri"/>
              </a:rPr>
              <a:t>Σύ</a:t>
            </a:r>
            <a:r>
              <a:rPr lang="el-GR" b="1" spc="-4" dirty="0">
                <a:cs typeface="Calibri"/>
              </a:rPr>
              <a:t>ν</a:t>
            </a:r>
            <a:r>
              <a:rPr lang="el-GR" b="1" spc="-18" dirty="0">
                <a:cs typeface="Calibri"/>
              </a:rPr>
              <a:t>ολ</a:t>
            </a:r>
            <a:r>
              <a:rPr lang="el-GR" b="1" dirty="0">
                <a:cs typeface="Calibri"/>
              </a:rPr>
              <a:t>ο</a:t>
            </a:r>
            <a:r>
              <a:rPr lang="el-GR" b="1" spc="-4" dirty="0">
                <a:cs typeface="Calibri"/>
              </a:rPr>
              <a:t> </a:t>
            </a:r>
            <a:endParaRPr lang="en-US" b="1" spc="-4" dirty="0" smtClean="0">
              <a:cs typeface="Calibri"/>
            </a:endParaRPr>
          </a:p>
          <a:p>
            <a:r>
              <a:rPr lang="el-GR" b="1" spc="-4" dirty="0" smtClean="0">
                <a:cs typeface="Calibri"/>
              </a:rPr>
              <a:t>Ενε</a:t>
            </a:r>
            <a:r>
              <a:rPr lang="el-GR" b="1" spc="-18" dirty="0" smtClean="0">
                <a:cs typeface="Calibri"/>
              </a:rPr>
              <a:t>ρ</a:t>
            </a:r>
            <a:r>
              <a:rPr lang="el-GR" b="1" spc="-4" dirty="0" smtClean="0">
                <a:cs typeface="Calibri"/>
              </a:rPr>
              <a:t>γ</a:t>
            </a:r>
            <a:r>
              <a:rPr lang="el-GR" b="1" spc="-18" dirty="0" smtClean="0">
                <a:cs typeface="Calibri"/>
              </a:rPr>
              <a:t>η</a:t>
            </a:r>
            <a:r>
              <a:rPr lang="el-GR" b="1" dirty="0" smtClean="0">
                <a:cs typeface="Calibri"/>
              </a:rPr>
              <a:t>τ</a:t>
            </a:r>
            <a:r>
              <a:rPr lang="el-GR" b="1" spc="-4" dirty="0" smtClean="0">
                <a:cs typeface="Calibri"/>
              </a:rPr>
              <a:t>ι</a:t>
            </a:r>
            <a:r>
              <a:rPr lang="el-GR" b="1" spc="-44" dirty="0" smtClean="0">
                <a:cs typeface="Calibri"/>
              </a:rPr>
              <a:t>κ</a:t>
            </a:r>
            <a:r>
              <a:rPr lang="el-GR" b="1" spc="-9" dirty="0" smtClean="0">
                <a:cs typeface="Calibri"/>
              </a:rPr>
              <a:t>ο</a:t>
            </a:r>
            <a:r>
              <a:rPr lang="el-GR" b="1" dirty="0" smtClean="0">
                <a:cs typeface="Calibri"/>
              </a:rPr>
              <a:t>ύ</a:t>
            </a:r>
            <a:r>
              <a:rPr lang="el-GR" b="1" dirty="0">
                <a:cs typeface="Calibri"/>
              </a:rPr>
              <a:t>	</a:t>
            </a:r>
            <a:r>
              <a:rPr lang="el-GR" b="1" spc="-4" dirty="0">
                <a:cs typeface="Calibri"/>
              </a:rPr>
              <a:t>10</a:t>
            </a:r>
            <a:r>
              <a:rPr lang="el-GR" b="1" spc="-9" dirty="0">
                <a:cs typeface="Calibri"/>
              </a:rPr>
              <a:t>0</a:t>
            </a:r>
            <a:r>
              <a:rPr lang="el-GR" b="1" spc="-4" dirty="0">
                <a:cs typeface="Calibri"/>
              </a:rPr>
              <a:t>.000</a:t>
            </a:r>
            <a:endParaRPr lang="el-GR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Παρ</a:t>
            </a:r>
            <a:r>
              <a:rPr spc="-35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δε</a:t>
            </a:r>
            <a:r>
              <a:rPr spc="-53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γ</a:t>
            </a:r>
            <a:r>
              <a:rPr spc="-18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προει</a:t>
            </a:r>
            <a:r>
              <a:rPr spc="18" dirty="0">
                <a:latin typeface="Calibri"/>
                <a:cs typeface="Calibri"/>
              </a:rPr>
              <a:t>σ</a:t>
            </a:r>
            <a:r>
              <a:rPr spc="-4" dirty="0">
                <a:latin typeface="Calibri"/>
                <a:cs typeface="Calibri"/>
              </a:rPr>
              <a:t>πραγμένω</a:t>
            </a:r>
            <a:r>
              <a:rPr dirty="0">
                <a:latin typeface="Calibri"/>
                <a:cs typeface="Calibri"/>
              </a:rPr>
              <a:t>ν</a:t>
            </a:r>
            <a:r>
              <a:rPr spc="18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ε</a:t>
            </a:r>
            <a:r>
              <a:rPr dirty="0">
                <a:latin typeface="Calibri"/>
                <a:cs typeface="Calibri"/>
              </a:rPr>
              <a:t>σόδ</a:t>
            </a:r>
            <a:r>
              <a:rPr spc="-9" dirty="0">
                <a:latin typeface="Calibri"/>
                <a:cs typeface="Calibri"/>
              </a:rPr>
              <a:t>ω</a:t>
            </a:r>
            <a:r>
              <a:rPr dirty="0">
                <a:latin typeface="Calibri"/>
                <a:cs typeface="Calibri"/>
              </a:rPr>
              <a:t>ν</a:t>
            </a:r>
          </a:p>
        </p:txBody>
      </p:sp>
      <p:sp>
        <p:nvSpPr>
          <p:cNvPr id="4" name="object 4"/>
          <p:cNvSpPr/>
          <p:nvPr/>
        </p:nvSpPr>
        <p:spPr>
          <a:xfrm>
            <a:off x="1103893" y="2238998"/>
            <a:ext cx="6606605" cy="0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7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5707" y="1772816"/>
            <a:ext cx="177500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17700" y="1796309"/>
            <a:ext cx="153317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3648" y="2313624"/>
            <a:ext cx="98262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spc="-4" dirty="0">
                <a:latin typeface="Calibri"/>
                <a:cs typeface="Calibri"/>
              </a:rPr>
              <a:t>Ταμείο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2160" y="2313624"/>
            <a:ext cx="1131067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spc="-4" dirty="0">
                <a:latin typeface="Calibri"/>
                <a:cs typeface="Calibri"/>
              </a:rPr>
              <a:t>100.000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2885" y="2330035"/>
            <a:ext cx="296739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Κ</a:t>
            </a:r>
            <a:r>
              <a:rPr sz="2500" spc="-22" dirty="0">
                <a:latin typeface="Calibri"/>
                <a:cs typeface="Calibri"/>
              </a:rPr>
              <a:t>ε</a:t>
            </a:r>
            <a:r>
              <a:rPr sz="2500" dirty="0">
                <a:latin typeface="Calibri"/>
                <a:cs typeface="Calibri"/>
              </a:rPr>
              <a:t>φά</a:t>
            </a:r>
            <a:r>
              <a:rPr sz="2500" spc="-35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αιο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100.000</a:t>
            </a:r>
          </a:p>
        </p:txBody>
      </p:sp>
      <p:sp>
        <p:nvSpPr>
          <p:cNvPr id="12" name="object 12"/>
          <p:cNvSpPr/>
          <p:nvPr/>
        </p:nvSpPr>
        <p:spPr>
          <a:xfrm>
            <a:off x="4271842" y="2276872"/>
            <a:ext cx="78651" cy="1339266"/>
          </a:xfrm>
          <a:custGeom>
            <a:avLst/>
            <a:gdLst/>
            <a:ahLst/>
            <a:cxnLst/>
            <a:rect l="l" t="t" r="r" b="b"/>
            <a:pathLst>
              <a:path h="858519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4562" y="2857773"/>
            <a:ext cx="6355721" cy="0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199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9896" y="3616138"/>
            <a:ext cx="7898656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354032" indent="-342900">
              <a:buFont typeface="Arial" panose="020B0604020202020204" pitchFamily="34" charset="0"/>
              <a:buChar char="•"/>
            </a:pPr>
            <a:r>
              <a:rPr sz="2500" dirty="0">
                <a:latin typeface="Calibri"/>
                <a:cs typeface="Calibri"/>
              </a:rPr>
              <a:t>Τ</a:t>
            </a:r>
            <a:r>
              <a:rPr sz="2500" spc="-53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ν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1/9</a:t>
            </a:r>
            <a:r>
              <a:rPr sz="2500" spc="4" dirty="0">
                <a:latin typeface="Calibri"/>
                <a:cs typeface="Calibri"/>
              </a:rPr>
              <a:t> ε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dirty="0">
                <a:latin typeface="Calibri"/>
                <a:cs typeface="Calibri"/>
              </a:rPr>
              <a:t>σ</a:t>
            </a:r>
            <a:r>
              <a:rPr sz="2500" spc="-4" dirty="0">
                <a:latin typeface="Calibri"/>
                <a:cs typeface="Calibri"/>
              </a:rPr>
              <a:t>π</a:t>
            </a:r>
            <a:r>
              <a:rPr sz="2500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ά</a:t>
            </a:r>
            <a:r>
              <a:rPr sz="2500" spc="57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τ</a:t>
            </a:r>
            <a:r>
              <a:rPr sz="2500" dirty="0">
                <a:latin typeface="Calibri"/>
                <a:cs typeface="Calibri"/>
              </a:rPr>
              <a:t>ω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€</a:t>
            </a:r>
            <a:r>
              <a:rPr sz="2500" spc="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10.000</a:t>
            </a:r>
            <a:r>
              <a:rPr sz="2500" spc="22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(ενοί</a:t>
            </a:r>
            <a:r>
              <a:rPr sz="2500" spc="-31" dirty="0">
                <a:latin typeface="Calibri"/>
                <a:cs typeface="Calibri"/>
              </a:rPr>
              <a:t>κ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dirty="0">
                <a:latin typeface="Calibri"/>
                <a:cs typeface="Calibri"/>
              </a:rPr>
              <a:t>α</a:t>
            </a:r>
            <a:r>
              <a:rPr sz="2500" spc="-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</a:t>
            </a:r>
            <a:r>
              <a:rPr sz="2500" spc="13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μ</a:t>
            </a:r>
            <a:r>
              <a:rPr sz="2500" spc="-53" dirty="0">
                <a:latin typeface="Calibri"/>
                <a:cs typeface="Calibri"/>
              </a:rPr>
              <a:t>η</a:t>
            </a:r>
            <a:r>
              <a:rPr sz="2500" spc="-13" dirty="0">
                <a:latin typeface="Calibri"/>
                <a:cs typeface="Calibri"/>
              </a:rPr>
              <a:t>νώ</a:t>
            </a:r>
            <a:r>
              <a:rPr sz="2500" dirty="0">
                <a:latin typeface="Calibri"/>
                <a:cs typeface="Calibri"/>
              </a:rPr>
              <a:t>ν)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39561" y="4954571"/>
            <a:ext cx="98541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dirty="0">
                <a:latin typeface="Calibri"/>
                <a:cs typeface="Calibri"/>
              </a:rPr>
              <a:t>Ταμείο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2885" y="4952037"/>
            <a:ext cx="159311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dirty="0">
                <a:latin typeface="Calibri"/>
                <a:cs typeface="Calibri"/>
              </a:rPr>
              <a:t>Κ</a:t>
            </a:r>
            <a:r>
              <a:rPr sz="2500" spc="-22" dirty="0">
                <a:latin typeface="Calibri"/>
                <a:cs typeface="Calibri"/>
              </a:rPr>
              <a:t>ε</a:t>
            </a:r>
            <a:r>
              <a:rPr sz="2500" dirty="0">
                <a:latin typeface="Calibri"/>
                <a:cs typeface="Calibri"/>
              </a:rPr>
              <a:t>φά</a:t>
            </a:r>
            <a:r>
              <a:rPr sz="2500" spc="-35" dirty="0">
                <a:latin typeface="Calibri"/>
                <a:cs typeface="Calibri"/>
              </a:rPr>
              <a:t>λ</a:t>
            </a:r>
            <a:r>
              <a:rPr sz="2500" dirty="0">
                <a:latin typeface="Calibri"/>
                <a:cs typeface="Calibri"/>
              </a:rPr>
              <a:t>αιο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8539" y="4884568"/>
            <a:ext cx="6606605" cy="0"/>
          </a:xfrm>
          <a:custGeom>
            <a:avLst/>
            <a:gdLst/>
            <a:ahLst/>
            <a:cxnLst/>
            <a:rect l="l" t="t" r="r" b="b"/>
            <a:pathLst>
              <a:path w="6019800">
                <a:moveTo>
                  <a:pt x="0" y="0"/>
                </a:moveTo>
                <a:lnTo>
                  <a:pt x="6019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51920" y="4904130"/>
            <a:ext cx="45719" cy="355280"/>
          </a:xfrm>
          <a:custGeom>
            <a:avLst/>
            <a:gdLst/>
            <a:ahLst/>
            <a:cxnLst/>
            <a:rect l="l" t="t" r="r" b="b"/>
            <a:pathLst>
              <a:path h="391795">
                <a:moveTo>
                  <a:pt x="0" y="0"/>
                </a:moveTo>
                <a:lnTo>
                  <a:pt x="0" y="39166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04376" y="4437947"/>
            <a:ext cx="177500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Ενε</a:t>
            </a:r>
            <a:r>
              <a:rPr sz="2500" spc="-18" dirty="0">
                <a:latin typeface="Calibri"/>
                <a:cs typeface="Calibri"/>
              </a:rPr>
              <a:t>ρ</a:t>
            </a:r>
            <a:r>
              <a:rPr sz="2500" spc="-4" dirty="0">
                <a:latin typeface="Calibri"/>
                <a:cs typeface="Calibri"/>
              </a:rPr>
              <a:t>γ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spc="-4" dirty="0">
                <a:latin typeface="Calibri"/>
                <a:cs typeface="Calibri"/>
              </a:rPr>
              <a:t>τι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79224" y="4409450"/>
            <a:ext cx="153317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500" spc="-4" dirty="0">
                <a:latin typeface="Calibri"/>
                <a:cs typeface="Calibri"/>
              </a:rPr>
              <a:t>Παθ</a:t>
            </a:r>
            <a:r>
              <a:rPr sz="2500" spc="-39" dirty="0">
                <a:latin typeface="Calibri"/>
                <a:cs typeface="Calibri"/>
              </a:rPr>
              <a:t>η</a:t>
            </a:r>
            <a:r>
              <a:rPr sz="2500" dirty="0">
                <a:latin typeface="Calibri"/>
                <a:cs typeface="Calibri"/>
              </a:rPr>
              <a:t>τ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spc="-83" dirty="0">
                <a:latin typeface="Calibri"/>
                <a:cs typeface="Calibri"/>
              </a:rPr>
              <a:t>κ</a:t>
            </a:r>
            <a:r>
              <a:rPr sz="2500" dirty="0">
                <a:latin typeface="Calibri"/>
                <a:cs typeface="Calibri"/>
              </a:rPr>
              <a:t>ό</a:t>
            </a:r>
          </a:p>
        </p:txBody>
      </p:sp>
      <p:sp>
        <p:nvSpPr>
          <p:cNvPr id="25" name="object 25"/>
          <p:cNvSpPr/>
          <p:nvPr/>
        </p:nvSpPr>
        <p:spPr>
          <a:xfrm>
            <a:off x="3851920" y="5258604"/>
            <a:ext cx="45719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01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3608" y="5661100"/>
            <a:ext cx="6355721" cy="0"/>
          </a:xfrm>
          <a:custGeom>
            <a:avLst/>
            <a:gdLst/>
            <a:ahLst/>
            <a:cxnLst/>
            <a:rect l="l" t="t" r="r" b="b"/>
            <a:pathLst>
              <a:path w="5791200">
                <a:moveTo>
                  <a:pt x="0" y="0"/>
                </a:moveTo>
                <a:lnTo>
                  <a:pt x="57912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17320" y="5689085"/>
            <a:ext cx="21373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latin typeface="Calibri"/>
                <a:cs typeface="Calibri"/>
              </a:rPr>
              <a:t>Σύν</a:t>
            </a:r>
            <a:r>
              <a:rPr sz="1600" b="1" spc="-18" dirty="0">
                <a:latin typeface="Calibri"/>
                <a:cs typeface="Calibri"/>
              </a:rPr>
              <a:t>ολ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" dirty="0">
                <a:latin typeface="Calibri"/>
                <a:cs typeface="Calibri"/>
              </a:rPr>
              <a:t> Ενε</a:t>
            </a:r>
            <a:r>
              <a:rPr sz="1600" b="1" spc="-18" dirty="0">
                <a:latin typeface="Calibri"/>
                <a:cs typeface="Calibri"/>
              </a:rPr>
              <a:t>ρ</a:t>
            </a:r>
            <a:r>
              <a:rPr sz="1600" b="1" spc="-4" dirty="0">
                <a:latin typeface="Calibri"/>
                <a:cs typeface="Calibri"/>
              </a:rPr>
              <a:t>γ</a:t>
            </a:r>
            <a:r>
              <a:rPr sz="1600" b="1" spc="-18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τ</a:t>
            </a:r>
            <a:r>
              <a:rPr sz="1600" b="1" spc="-4" dirty="0">
                <a:latin typeface="Calibri"/>
                <a:cs typeface="Calibri"/>
              </a:rPr>
              <a:t>ι</a:t>
            </a:r>
            <a:r>
              <a:rPr sz="1600" b="1" spc="-44" dirty="0">
                <a:latin typeface="Calibri"/>
                <a:cs typeface="Calibri"/>
              </a:rPr>
              <a:t>κ</a:t>
            </a:r>
            <a:r>
              <a:rPr sz="1600" b="1" spc="-4" dirty="0">
                <a:latin typeface="Calibri"/>
                <a:cs typeface="Calibri"/>
              </a:rPr>
              <a:t>ού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55371" y="5689085"/>
            <a:ext cx="1977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600" b="1" spc="-4" dirty="0">
                <a:latin typeface="Calibri"/>
                <a:cs typeface="Calibri"/>
              </a:rPr>
              <a:t>Σύν</a:t>
            </a:r>
            <a:r>
              <a:rPr sz="1600" b="1" spc="-18" dirty="0">
                <a:latin typeface="Calibri"/>
                <a:cs typeface="Calibri"/>
              </a:rPr>
              <a:t>ολ</a:t>
            </a: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" dirty="0">
                <a:latin typeface="Calibri"/>
                <a:cs typeface="Calibri"/>
              </a:rPr>
              <a:t> Παθ</a:t>
            </a:r>
            <a:r>
              <a:rPr sz="1600" b="1" spc="-18" dirty="0">
                <a:latin typeface="Calibri"/>
                <a:cs typeface="Calibri"/>
              </a:rPr>
              <a:t>η</a:t>
            </a:r>
            <a:r>
              <a:rPr sz="1600" b="1" dirty="0">
                <a:latin typeface="Calibri"/>
                <a:cs typeface="Calibri"/>
              </a:rPr>
              <a:t>τ</a:t>
            </a:r>
            <a:r>
              <a:rPr sz="1600" b="1" spc="-4" dirty="0">
                <a:latin typeface="Calibri"/>
                <a:cs typeface="Calibri"/>
              </a:rPr>
              <a:t>ι</a:t>
            </a:r>
            <a:r>
              <a:rPr sz="1600" b="1" spc="-44" dirty="0">
                <a:latin typeface="Calibri"/>
                <a:cs typeface="Calibri"/>
              </a:rPr>
              <a:t>κ</a:t>
            </a:r>
            <a:r>
              <a:rPr sz="1600" b="1" spc="-4" dirty="0">
                <a:latin typeface="Calibri"/>
                <a:cs typeface="Calibri"/>
              </a:rPr>
              <a:t>ού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51920" y="6035959"/>
            <a:ext cx="45719" cy="109406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9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60214" y="5971927"/>
            <a:ext cx="252277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032" indent="-342900">
              <a:buFont typeface="Arial" panose="020B0604020202020204" pitchFamily="34" charset="0"/>
              <a:buChar char="•"/>
            </a:pPr>
            <a:r>
              <a:rPr sz="2500" dirty="0">
                <a:latin typeface="Calibri"/>
                <a:cs typeface="Calibri"/>
              </a:rPr>
              <a:t>Τι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ι</a:t>
            </a:r>
            <a:r>
              <a:rPr sz="2500" dirty="0">
                <a:latin typeface="Calibri"/>
                <a:cs typeface="Calibri"/>
              </a:rPr>
              <a:t>σχ</a:t>
            </a:r>
            <a:r>
              <a:rPr sz="2500" spc="-18" dirty="0">
                <a:latin typeface="Calibri"/>
                <a:cs typeface="Calibri"/>
              </a:rPr>
              <a:t>ύ</a:t>
            </a:r>
            <a:r>
              <a:rPr sz="2500" dirty="0">
                <a:latin typeface="Calibri"/>
                <a:cs typeface="Calibri"/>
              </a:rPr>
              <a:t>ει</a:t>
            </a:r>
            <a:r>
              <a:rPr sz="2500" spc="-13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31/12;</a:t>
            </a:r>
          </a:p>
        </p:txBody>
      </p:sp>
      <p:sp>
        <p:nvSpPr>
          <p:cNvPr id="36" name="Ορθογώνιο 35"/>
          <p:cNvSpPr/>
          <p:nvPr/>
        </p:nvSpPr>
        <p:spPr>
          <a:xfrm>
            <a:off x="3635896" y="2967335"/>
            <a:ext cx="3999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7930">
              <a:tabLst>
                <a:tab pos="2600887" algn="l"/>
                <a:tab pos="3801981" algn="l"/>
                <a:tab pos="5633677" algn="l"/>
              </a:tabLst>
            </a:pPr>
            <a:r>
              <a:rPr lang="el-GR" b="1" dirty="0" smtClean="0">
                <a:cs typeface="Calibri"/>
              </a:rPr>
              <a:t>Σύ</a:t>
            </a:r>
            <a:r>
              <a:rPr lang="el-GR" b="1" spc="-4" dirty="0" smtClean="0">
                <a:cs typeface="Calibri"/>
              </a:rPr>
              <a:t>ν</a:t>
            </a:r>
            <a:r>
              <a:rPr lang="el-GR" b="1" spc="-18" dirty="0" smtClean="0">
                <a:cs typeface="Calibri"/>
              </a:rPr>
              <a:t>ολ</a:t>
            </a:r>
            <a:r>
              <a:rPr lang="el-GR" b="1" dirty="0" smtClean="0">
                <a:cs typeface="Calibri"/>
              </a:rPr>
              <a:t>ο</a:t>
            </a:r>
            <a:r>
              <a:rPr lang="el-GR" b="1" spc="-4" dirty="0" smtClean="0">
                <a:cs typeface="Calibri"/>
              </a:rPr>
              <a:t> Παθ</a:t>
            </a:r>
            <a:r>
              <a:rPr lang="el-GR" b="1" spc="-18" dirty="0" smtClean="0">
                <a:cs typeface="Calibri"/>
              </a:rPr>
              <a:t>η</a:t>
            </a:r>
            <a:r>
              <a:rPr lang="el-GR" b="1" dirty="0" smtClean="0">
                <a:cs typeface="Calibri"/>
              </a:rPr>
              <a:t>τι</a:t>
            </a:r>
            <a:r>
              <a:rPr lang="el-GR" b="1" spc="-44" dirty="0" smtClean="0">
                <a:cs typeface="Calibri"/>
              </a:rPr>
              <a:t>κ</a:t>
            </a:r>
            <a:r>
              <a:rPr lang="el-GR" b="1" spc="-4" dirty="0" smtClean="0">
                <a:cs typeface="Calibri"/>
              </a:rPr>
              <a:t>ο</a:t>
            </a:r>
            <a:r>
              <a:rPr lang="el-GR" b="1" dirty="0" smtClean="0">
                <a:cs typeface="Calibri"/>
              </a:rPr>
              <a:t>ύ</a:t>
            </a:r>
            <a:r>
              <a:rPr lang="en-US" b="1" dirty="0" smtClean="0">
                <a:cs typeface="Calibri"/>
              </a:rPr>
              <a:t>  </a:t>
            </a:r>
            <a:r>
              <a:rPr lang="el-GR" b="1" spc="-4" dirty="0" smtClean="0">
                <a:cs typeface="Calibri"/>
              </a:rPr>
              <a:t>10</a:t>
            </a:r>
            <a:r>
              <a:rPr lang="el-GR" b="1" spc="-9" dirty="0" smtClean="0">
                <a:cs typeface="Calibri"/>
              </a:rPr>
              <a:t>0</a:t>
            </a:r>
            <a:r>
              <a:rPr lang="el-GR" b="1" spc="-4" dirty="0" smtClean="0">
                <a:cs typeface="Calibri"/>
              </a:rPr>
              <a:t>.000</a:t>
            </a:r>
            <a:endParaRPr lang="el-G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605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187" rIns="0" bIns="0" rtlCol="0">
            <a:spAutoFit/>
          </a:bodyPr>
          <a:lstStyle/>
          <a:p>
            <a:pPr marL="38404"/>
            <a:r>
              <a:rPr spc="-9" dirty="0">
                <a:latin typeface="Calibri"/>
                <a:cs typeface="Calibri"/>
              </a:rPr>
              <a:t>Π</a:t>
            </a:r>
            <a:r>
              <a:rPr spc="-44" dirty="0">
                <a:latin typeface="Calibri"/>
                <a:cs typeface="Calibri"/>
              </a:rPr>
              <a:t>ί</a:t>
            </a:r>
            <a:r>
              <a:rPr spc="-9" dirty="0">
                <a:latin typeface="Calibri"/>
                <a:cs typeface="Calibri"/>
              </a:rPr>
              <a:t>να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spc="-4" dirty="0">
                <a:latin typeface="Calibri"/>
                <a:cs typeface="Calibri"/>
              </a:rPr>
              <a:t>ας διάθ</a:t>
            </a:r>
            <a:r>
              <a:rPr spc="-44" dirty="0">
                <a:latin typeface="Calibri"/>
                <a:cs typeface="Calibri"/>
              </a:rPr>
              <a:t>ε</a:t>
            </a:r>
            <a:r>
              <a:rPr spc="-9" dirty="0">
                <a:latin typeface="Calibri"/>
                <a:cs typeface="Calibri"/>
              </a:rPr>
              <a:t>σ</a:t>
            </a:r>
            <a:r>
              <a:rPr spc="-4" dirty="0">
                <a:latin typeface="Calibri"/>
                <a:cs typeface="Calibri"/>
              </a:rPr>
              <a:t>ης αποτελ</a:t>
            </a:r>
            <a:r>
              <a:rPr spc="-44" dirty="0">
                <a:latin typeface="Calibri"/>
                <a:cs typeface="Calibri"/>
              </a:rPr>
              <a:t>ε</a:t>
            </a:r>
            <a:r>
              <a:rPr spc="-9" dirty="0">
                <a:latin typeface="Calibri"/>
                <a:cs typeface="Calibri"/>
              </a:rPr>
              <a:t>σ</a:t>
            </a:r>
            <a:r>
              <a:rPr spc="-26" dirty="0">
                <a:latin typeface="Calibri"/>
                <a:cs typeface="Calibri"/>
              </a:rPr>
              <a:t>μ</a:t>
            </a:r>
            <a:r>
              <a:rPr spc="-4" dirty="0">
                <a:latin typeface="Calibri"/>
                <a:cs typeface="Calibri"/>
              </a:rPr>
              <a:t>ά</a:t>
            </a:r>
            <a:r>
              <a:rPr spc="-31" dirty="0">
                <a:latin typeface="Calibri"/>
                <a:cs typeface="Calibri"/>
              </a:rPr>
              <a:t>τ</a:t>
            </a:r>
            <a:r>
              <a:rPr spc="-9" dirty="0">
                <a:latin typeface="Calibri"/>
                <a:cs typeface="Calibri"/>
              </a:rPr>
              <a:t>ω</a:t>
            </a:r>
            <a:r>
              <a:rPr spc="-4" dirty="0">
                <a:latin typeface="Calibri"/>
                <a:cs typeface="Calibri"/>
              </a:rPr>
              <a:t>ν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683" marR="426337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pc="-4" dirty="0">
                <a:cs typeface="Calibri"/>
              </a:rPr>
              <a:t>Π</a:t>
            </a:r>
            <a:r>
              <a:rPr lang="el-GR" spc="-39" dirty="0">
                <a:cs typeface="Calibri"/>
              </a:rPr>
              <a:t>ί</a:t>
            </a:r>
            <a:r>
              <a:rPr lang="el-GR" spc="-4" dirty="0">
                <a:cs typeface="Calibri"/>
              </a:rPr>
              <a:t>να</a:t>
            </a:r>
            <a:r>
              <a:rPr lang="el-GR" spc="-83" dirty="0">
                <a:cs typeface="Calibri"/>
              </a:rPr>
              <a:t>κ</a:t>
            </a:r>
            <a:r>
              <a:rPr lang="el-GR" dirty="0">
                <a:cs typeface="Calibri"/>
              </a:rPr>
              <a:t>ας</a:t>
            </a:r>
            <a:r>
              <a:rPr lang="el-GR" spc="-4" dirty="0">
                <a:cs typeface="Calibri"/>
              </a:rPr>
              <a:t> διάθ</a:t>
            </a:r>
            <a:r>
              <a:rPr lang="el-GR" spc="-31" dirty="0">
                <a:cs typeface="Calibri"/>
              </a:rPr>
              <a:t>ε</a:t>
            </a:r>
            <a:r>
              <a:rPr lang="el-GR" spc="-4" dirty="0">
                <a:cs typeface="Calibri"/>
              </a:rPr>
              <a:t>ση</a:t>
            </a:r>
            <a:r>
              <a:rPr lang="el-GR" dirty="0">
                <a:cs typeface="Calibri"/>
              </a:rPr>
              <a:t>ς</a:t>
            </a:r>
            <a:r>
              <a:rPr lang="el-GR" spc="-22" dirty="0">
                <a:cs typeface="Calibri"/>
              </a:rPr>
              <a:t> </a:t>
            </a:r>
            <a:r>
              <a:rPr lang="el-GR" dirty="0">
                <a:cs typeface="Calibri"/>
              </a:rPr>
              <a:t>α</a:t>
            </a:r>
            <a:r>
              <a:rPr lang="el-GR" spc="-4" dirty="0">
                <a:cs typeface="Calibri"/>
              </a:rPr>
              <a:t>ποτελ</a:t>
            </a:r>
            <a:r>
              <a:rPr lang="el-GR" spc="-31" dirty="0">
                <a:cs typeface="Calibri"/>
              </a:rPr>
              <a:t>ε</a:t>
            </a:r>
            <a:r>
              <a:rPr lang="el-GR" spc="-4" dirty="0">
                <a:cs typeface="Calibri"/>
              </a:rPr>
              <a:t>σμάτω</a:t>
            </a:r>
            <a:r>
              <a:rPr lang="el-GR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 ονομά</a:t>
            </a:r>
            <a:r>
              <a:rPr lang="el-GR" spc="-26" dirty="0">
                <a:cs typeface="Calibri"/>
              </a:rPr>
              <a:t>ζ</a:t>
            </a:r>
            <a:r>
              <a:rPr lang="el-GR" dirty="0">
                <a:cs typeface="Calibri"/>
              </a:rPr>
              <a:t>ε</a:t>
            </a:r>
            <a:r>
              <a:rPr lang="el-GR" spc="-4" dirty="0">
                <a:cs typeface="Calibri"/>
              </a:rPr>
              <a:t>τα</a:t>
            </a:r>
            <a:r>
              <a:rPr lang="el-GR" dirty="0">
                <a:cs typeface="Calibri"/>
              </a:rPr>
              <a:t>ι</a:t>
            </a:r>
            <a:r>
              <a:rPr lang="el-GR" spc="-4" dirty="0">
                <a:cs typeface="Calibri"/>
              </a:rPr>
              <a:t> </a:t>
            </a:r>
            <a:r>
              <a:rPr lang="el-GR" dirty="0">
                <a:cs typeface="Calibri"/>
              </a:rPr>
              <a:t>η </a:t>
            </a:r>
            <a:r>
              <a:rPr lang="el-GR" spc="-83" dirty="0">
                <a:cs typeface="Calibri"/>
              </a:rPr>
              <a:t>κ</a:t>
            </a:r>
            <a:r>
              <a:rPr lang="el-GR" dirty="0">
                <a:cs typeface="Calibri"/>
              </a:rPr>
              <a:t>α</a:t>
            </a:r>
            <a:r>
              <a:rPr lang="el-GR" spc="-13" dirty="0">
                <a:cs typeface="Calibri"/>
              </a:rPr>
              <a:t>τ</a:t>
            </a:r>
            <a:r>
              <a:rPr lang="el-GR" spc="-22" dirty="0">
                <a:cs typeface="Calibri"/>
              </a:rPr>
              <a:t>ά</a:t>
            </a:r>
            <a:r>
              <a:rPr lang="el-GR" spc="22" dirty="0">
                <a:cs typeface="Calibri"/>
              </a:rPr>
              <a:t>σ</a:t>
            </a:r>
            <a:r>
              <a:rPr lang="el-GR" spc="-13" dirty="0">
                <a:cs typeface="Calibri"/>
              </a:rPr>
              <a:t>τ</a:t>
            </a:r>
            <a:r>
              <a:rPr lang="el-GR" spc="-22" dirty="0">
                <a:cs typeface="Calibri"/>
              </a:rPr>
              <a:t>α</a:t>
            </a:r>
            <a:r>
              <a:rPr lang="el-GR" spc="-4" dirty="0">
                <a:cs typeface="Calibri"/>
              </a:rPr>
              <a:t>σ</a:t>
            </a:r>
            <a:r>
              <a:rPr lang="el-GR" dirty="0">
                <a:cs typeface="Calibri"/>
              </a:rPr>
              <a:t>η</a:t>
            </a:r>
            <a:r>
              <a:rPr lang="el-GR" spc="-13" dirty="0">
                <a:cs typeface="Calibri"/>
              </a:rPr>
              <a:t> </a:t>
            </a:r>
            <a:r>
              <a:rPr lang="el-GR" spc="22" dirty="0">
                <a:cs typeface="Calibri"/>
              </a:rPr>
              <a:t>σ</a:t>
            </a:r>
            <a:r>
              <a:rPr lang="el-GR" dirty="0">
                <a:cs typeface="Calibri"/>
              </a:rPr>
              <a:t>τ</a:t>
            </a:r>
            <a:r>
              <a:rPr lang="el-GR" spc="-53" dirty="0">
                <a:cs typeface="Calibri"/>
              </a:rPr>
              <a:t>η</a:t>
            </a:r>
            <a:r>
              <a:rPr lang="el-GR" dirty="0">
                <a:cs typeface="Calibri"/>
              </a:rPr>
              <a:t>ν </a:t>
            </a:r>
            <a:r>
              <a:rPr lang="el-GR" spc="-4" dirty="0">
                <a:cs typeface="Calibri"/>
              </a:rPr>
              <a:t>οποί</a:t>
            </a:r>
            <a:r>
              <a:rPr lang="el-GR" dirty="0">
                <a:cs typeface="Calibri"/>
              </a:rPr>
              <a:t>α</a:t>
            </a:r>
            <a:r>
              <a:rPr lang="el-GR" spc="-4" dirty="0">
                <a:cs typeface="Calibri"/>
              </a:rPr>
              <a:t> </a:t>
            </a:r>
            <a:r>
              <a:rPr lang="el-GR" spc="-31" dirty="0">
                <a:cs typeface="Calibri"/>
              </a:rPr>
              <a:t>π</a:t>
            </a:r>
            <a:r>
              <a:rPr lang="el-GR" spc="-4" dirty="0">
                <a:cs typeface="Calibri"/>
              </a:rPr>
              <a:t>αρουσιά</a:t>
            </a:r>
            <a:r>
              <a:rPr lang="el-GR" spc="-26" dirty="0">
                <a:cs typeface="Calibri"/>
              </a:rPr>
              <a:t>ζ</a:t>
            </a:r>
            <a:r>
              <a:rPr lang="el-GR" spc="-4" dirty="0">
                <a:cs typeface="Calibri"/>
              </a:rPr>
              <a:t>ετα</a:t>
            </a:r>
            <a:r>
              <a:rPr lang="el-GR" dirty="0">
                <a:cs typeface="Calibri"/>
              </a:rPr>
              <a:t>ι</a:t>
            </a:r>
            <a:r>
              <a:rPr lang="el-GR" spc="-22" dirty="0">
                <a:cs typeface="Calibri"/>
              </a:rPr>
              <a:t> </a:t>
            </a:r>
            <a:r>
              <a:rPr lang="el-GR" dirty="0">
                <a:cs typeface="Calibri"/>
              </a:rPr>
              <a:t>η</a:t>
            </a:r>
            <a:r>
              <a:rPr lang="el-GR" spc="9" dirty="0">
                <a:cs typeface="Calibri"/>
              </a:rPr>
              <a:t> </a:t>
            </a:r>
            <a:r>
              <a:rPr lang="el-GR" b="1" dirty="0">
                <a:cs typeface="Calibri"/>
              </a:rPr>
              <a:t>διανομή </a:t>
            </a:r>
            <a:r>
              <a:rPr lang="el-GR" b="1" spc="-22" dirty="0">
                <a:cs typeface="Calibri"/>
              </a:rPr>
              <a:t>τ</a:t>
            </a:r>
            <a:r>
              <a:rPr lang="el-GR" b="1" spc="-4" dirty="0">
                <a:cs typeface="Calibri"/>
              </a:rPr>
              <a:t>ο</a:t>
            </a:r>
            <a:r>
              <a:rPr lang="el-GR" b="1" dirty="0">
                <a:cs typeface="Calibri"/>
              </a:rPr>
              <a:t>υ</a:t>
            </a:r>
            <a:r>
              <a:rPr lang="el-GR" b="1" spc="-4" dirty="0">
                <a:cs typeface="Calibri"/>
              </a:rPr>
              <a:t> </a:t>
            </a:r>
            <a:r>
              <a:rPr lang="el-GR" b="1" dirty="0">
                <a:cs typeface="Calibri"/>
              </a:rPr>
              <a:t>α</a:t>
            </a:r>
            <a:r>
              <a:rPr lang="el-GR" b="1" spc="-4" dirty="0">
                <a:cs typeface="Calibri"/>
              </a:rPr>
              <a:t>ποτ</a:t>
            </a:r>
            <a:r>
              <a:rPr lang="el-GR" b="1" dirty="0">
                <a:cs typeface="Calibri"/>
              </a:rPr>
              <a:t>ε</a:t>
            </a:r>
            <a:r>
              <a:rPr lang="el-GR" b="1" spc="-4" dirty="0">
                <a:cs typeface="Calibri"/>
              </a:rPr>
              <a:t>λ</a:t>
            </a:r>
            <a:r>
              <a:rPr lang="el-GR" b="1" spc="-22" dirty="0">
                <a:cs typeface="Calibri"/>
              </a:rPr>
              <a:t>έ</a:t>
            </a:r>
            <a:r>
              <a:rPr lang="el-GR" b="1" spc="-4" dirty="0">
                <a:cs typeface="Calibri"/>
              </a:rPr>
              <a:t>σ</a:t>
            </a:r>
            <a:r>
              <a:rPr lang="el-GR" b="1" spc="-22" dirty="0">
                <a:cs typeface="Calibri"/>
              </a:rPr>
              <a:t>μ</a:t>
            </a:r>
            <a:r>
              <a:rPr lang="el-GR" b="1" spc="-9" dirty="0">
                <a:cs typeface="Calibri"/>
              </a:rPr>
              <a:t>α</a:t>
            </a:r>
            <a:r>
              <a:rPr lang="el-GR" b="1" spc="-22" dirty="0">
                <a:cs typeface="Calibri"/>
              </a:rPr>
              <a:t>τ</a:t>
            </a:r>
            <a:r>
              <a:rPr lang="el-GR" b="1" spc="-4" dirty="0">
                <a:cs typeface="Calibri"/>
              </a:rPr>
              <a:t>ο</a:t>
            </a:r>
            <a:r>
              <a:rPr lang="el-GR" b="1" dirty="0">
                <a:cs typeface="Calibri"/>
              </a:rPr>
              <a:t>ς</a:t>
            </a:r>
            <a:r>
              <a:rPr lang="el-GR" b="1" spc="-31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απ</a:t>
            </a:r>
            <a:r>
              <a:rPr lang="el-GR" dirty="0">
                <a:cs typeface="Calibri"/>
              </a:rPr>
              <a:t>ό</a:t>
            </a:r>
            <a:r>
              <a:rPr lang="el-GR" spc="-4" dirty="0">
                <a:cs typeface="Calibri"/>
              </a:rPr>
              <a:t> τι</a:t>
            </a:r>
            <a:r>
              <a:rPr lang="el-GR" dirty="0">
                <a:cs typeface="Calibri"/>
              </a:rPr>
              <a:t>ς</a:t>
            </a:r>
            <a:r>
              <a:rPr lang="el-GR" spc="-4" dirty="0">
                <a:cs typeface="Calibri"/>
              </a:rPr>
              <a:t> επ</a:t>
            </a:r>
            <a:r>
              <a:rPr lang="el-GR" spc="-22" dirty="0">
                <a:cs typeface="Calibri"/>
              </a:rPr>
              <a:t>ιχ</a:t>
            </a:r>
            <a:r>
              <a:rPr lang="el-GR" spc="-4" dirty="0">
                <a:cs typeface="Calibri"/>
              </a:rPr>
              <a:t>ειρήσεις</a:t>
            </a:r>
            <a:endParaRPr lang="el-GR" dirty="0">
              <a:cs typeface="Calibri"/>
            </a:endParaRPr>
          </a:p>
          <a:p>
            <a:pPr marL="311683" marR="4453" indent="-300552">
              <a:spcBef>
                <a:spcPts val="587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pc="-4" dirty="0">
                <a:cs typeface="Calibri"/>
              </a:rPr>
              <a:t>Σ</a:t>
            </a:r>
            <a:r>
              <a:rPr lang="el-GR" dirty="0">
                <a:cs typeface="Calibri"/>
              </a:rPr>
              <a:t>τ</a:t>
            </a:r>
            <a:r>
              <a:rPr lang="el-GR" spc="-53" dirty="0">
                <a:cs typeface="Calibri"/>
              </a:rPr>
              <a:t>η</a:t>
            </a:r>
            <a:r>
              <a:rPr lang="el-GR" dirty="0">
                <a:cs typeface="Calibri"/>
              </a:rPr>
              <a:t>ν</a:t>
            </a:r>
            <a:r>
              <a:rPr lang="el-GR" spc="-13" dirty="0">
                <a:cs typeface="Calibri"/>
              </a:rPr>
              <a:t> </a:t>
            </a:r>
            <a:r>
              <a:rPr lang="el-GR" spc="-83" dirty="0">
                <a:cs typeface="Calibri"/>
              </a:rPr>
              <a:t>κ</a:t>
            </a:r>
            <a:r>
              <a:rPr lang="el-GR" dirty="0">
                <a:cs typeface="Calibri"/>
              </a:rPr>
              <a:t>α</a:t>
            </a:r>
            <a:r>
              <a:rPr lang="el-GR" spc="-9" dirty="0">
                <a:cs typeface="Calibri"/>
              </a:rPr>
              <a:t>τ</a:t>
            </a:r>
            <a:r>
              <a:rPr lang="el-GR" spc="-22" dirty="0">
                <a:cs typeface="Calibri"/>
              </a:rPr>
              <a:t>ά</a:t>
            </a:r>
            <a:r>
              <a:rPr lang="el-GR" spc="22" dirty="0">
                <a:cs typeface="Calibri"/>
              </a:rPr>
              <a:t>σ</a:t>
            </a:r>
            <a:r>
              <a:rPr lang="el-GR" spc="-13" dirty="0">
                <a:cs typeface="Calibri"/>
              </a:rPr>
              <a:t>τ</a:t>
            </a:r>
            <a:r>
              <a:rPr lang="el-GR" spc="-22" dirty="0">
                <a:cs typeface="Calibri"/>
              </a:rPr>
              <a:t>α</a:t>
            </a:r>
            <a:r>
              <a:rPr lang="el-GR" dirty="0">
                <a:cs typeface="Calibri"/>
              </a:rPr>
              <a:t>ση</a:t>
            </a:r>
            <a:r>
              <a:rPr lang="el-GR" spc="-4" dirty="0">
                <a:cs typeface="Calibri"/>
              </a:rPr>
              <a:t> αυτ</a:t>
            </a:r>
            <a:r>
              <a:rPr lang="el-GR" dirty="0">
                <a:cs typeface="Calibri"/>
              </a:rPr>
              <a:t>ή</a:t>
            </a:r>
            <a:r>
              <a:rPr lang="el-GR" spc="-9" dirty="0">
                <a:cs typeface="Calibri"/>
              </a:rPr>
              <a:t> </a:t>
            </a:r>
            <a:r>
              <a:rPr lang="el-GR" spc="-31" dirty="0">
                <a:cs typeface="Calibri"/>
              </a:rPr>
              <a:t>π</a:t>
            </a:r>
            <a:r>
              <a:rPr lang="el-GR" dirty="0">
                <a:cs typeface="Calibri"/>
              </a:rPr>
              <a:t>αρ</a:t>
            </a:r>
            <a:r>
              <a:rPr lang="el-GR" spc="-4" dirty="0">
                <a:cs typeface="Calibri"/>
              </a:rPr>
              <a:t>ουσι</a:t>
            </a:r>
            <a:r>
              <a:rPr lang="el-GR" dirty="0">
                <a:cs typeface="Calibri"/>
              </a:rPr>
              <a:t>ά</a:t>
            </a:r>
            <a:r>
              <a:rPr lang="el-GR" spc="-4" dirty="0">
                <a:cs typeface="Calibri"/>
              </a:rPr>
              <a:t>ζο</a:t>
            </a:r>
            <a:r>
              <a:rPr lang="el-GR" spc="18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τα</a:t>
            </a:r>
            <a:r>
              <a:rPr lang="el-GR" dirty="0">
                <a:cs typeface="Calibri"/>
              </a:rPr>
              <a:t>ι</a:t>
            </a:r>
            <a:r>
              <a:rPr lang="el-GR" spc="-18" dirty="0">
                <a:cs typeface="Calibri"/>
              </a:rPr>
              <a:t> </a:t>
            </a:r>
            <a:r>
              <a:rPr lang="el-GR" b="1" spc="-26" dirty="0">
                <a:cs typeface="Calibri"/>
              </a:rPr>
              <a:t>τ</a:t>
            </a:r>
            <a:r>
              <a:rPr lang="el-GR" b="1" dirty="0">
                <a:cs typeface="Calibri"/>
              </a:rPr>
              <a:t>α </a:t>
            </a:r>
            <a:r>
              <a:rPr lang="el-GR" b="1" spc="-35" dirty="0">
                <a:cs typeface="Calibri"/>
              </a:rPr>
              <a:t>κ</a:t>
            </a:r>
            <a:r>
              <a:rPr lang="el-GR" b="1" spc="-4" dirty="0">
                <a:cs typeface="Calibri"/>
              </a:rPr>
              <a:t>έ</a:t>
            </a:r>
            <a:r>
              <a:rPr lang="el-GR" b="1" dirty="0">
                <a:cs typeface="Calibri"/>
              </a:rPr>
              <a:t>ρδη</a:t>
            </a:r>
            <a:r>
              <a:rPr lang="el-GR" b="1" spc="-9" dirty="0">
                <a:cs typeface="Calibri"/>
              </a:rPr>
              <a:t> </a:t>
            </a:r>
            <a:r>
              <a:rPr lang="el-GR" b="1" spc="-4" dirty="0">
                <a:cs typeface="Calibri"/>
              </a:rPr>
              <a:t>π</a:t>
            </a:r>
            <a:r>
              <a:rPr lang="el-GR" b="1" dirty="0">
                <a:cs typeface="Calibri"/>
              </a:rPr>
              <a:t>ρο φόρ</a:t>
            </a:r>
            <a:r>
              <a:rPr lang="el-GR" b="1" spc="-13" dirty="0">
                <a:cs typeface="Calibri"/>
              </a:rPr>
              <a:t>ω</a:t>
            </a:r>
            <a:r>
              <a:rPr lang="el-GR" b="1" spc="-4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,</a:t>
            </a:r>
            <a:r>
              <a:rPr lang="el-GR" dirty="0">
                <a:cs typeface="Calibri"/>
              </a:rPr>
              <a:t> ο </a:t>
            </a:r>
            <a:r>
              <a:rPr lang="el-GR" b="1" spc="-4" dirty="0">
                <a:cs typeface="Calibri"/>
              </a:rPr>
              <a:t>φόρο</a:t>
            </a:r>
            <a:r>
              <a:rPr lang="el-GR" b="1" dirty="0">
                <a:cs typeface="Calibri"/>
              </a:rPr>
              <a:t>ς</a:t>
            </a:r>
            <a:r>
              <a:rPr lang="el-GR" b="1" spc="-4" dirty="0">
                <a:cs typeface="Calibri"/>
              </a:rPr>
              <a:t> εισοδήμα</a:t>
            </a:r>
            <a:r>
              <a:rPr lang="el-GR" b="1" spc="-26" dirty="0">
                <a:cs typeface="Calibri"/>
              </a:rPr>
              <a:t>τ</a:t>
            </a:r>
            <a:r>
              <a:rPr lang="el-GR" b="1" spc="-9" dirty="0">
                <a:cs typeface="Calibri"/>
              </a:rPr>
              <a:t>ο</a:t>
            </a:r>
            <a:r>
              <a:rPr lang="el-GR" b="1" dirty="0">
                <a:cs typeface="Calibri"/>
              </a:rPr>
              <a:t>ς</a:t>
            </a:r>
            <a:r>
              <a:rPr lang="el-GR" b="1" spc="-26" dirty="0">
                <a:cs typeface="Calibri"/>
              </a:rPr>
              <a:t> </a:t>
            </a:r>
            <a:r>
              <a:rPr lang="el-GR" spc="-83" dirty="0">
                <a:cs typeface="Calibri"/>
              </a:rPr>
              <a:t>κ</a:t>
            </a:r>
            <a:r>
              <a:rPr lang="el-GR" dirty="0">
                <a:cs typeface="Calibri"/>
              </a:rPr>
              <a:t>αι</a:t>
            </a:r>
            <a:r>
              <a:rPr lang="el-GR" spc="-4" dirty="0">
                <a:cs typeface="Calibri"/>
              </a:rPr>
              <a:t> </a:t>
            </a:r>
            <a:r>
              <a:rPr lang="el-GR" dirty="0">
                <a:cs typeface="Calibri"/>
              </a:rPr>
              <a:t>ο </a:t>
            </a:r>
            <a:r>
              <a:rPr lang="el-GR" b="1" spc="-18" dirty="0">
                <a:cs typeface="Calibri"/>
              </a:rPr>
              <a:t>τ</a:t>
            </a:r>
            <a:r>
              <a:rPr lang="el-GR" b="1" dirty="0">
                <a:cs typeface="Calibri"/>
              </a:rPr>
              <a:t>ρ</a:t>
            </a:r>
            <a:r>
              <a:rPr lang="el-GR" b="1" spc="-4" dirty="0">
                <a:cs typeface="Calibri"/>
              </a:rPr>
              <a:t>όπος </a:t>
            </a:r>
            <a:r>
              <a:rPr lang="el-GR" b="1" dirty="0">
                <a:cs typeface="Calibri"/>
              </a:rPr>
              <a:t>διαν</a:t>
            </a:r>
            <a:r>
              <a:rPr lang="el-GR" b="1" spc="-4" dirty="0">
                <a:cs typeface="Calibri"/>
              </a:rPr>
              <a:t>ομ</a:t>
            </a:r>
            <a:r>
              <a:rPr lang="el-GR" b="1" dirty="0">
                <a:cs typeface="Calibri"/>
              </a:rPr>
              <a:t>ής</a:t>
            </a:r>
            <a:r>
              <a:rPr lang="el-GR" b="1" spc="-4" dirty="0">
                <a:cs typeface="Calibri"/>
              </a:rPr>
              <a:t> τη</a:t>
            </a:r>
            <a:r>
              <a:rPr lang="el-GR" b="1" dirty="0">
                <a:cs typeface="Calibri"/>
              </a:rPr>
              <a:t>ς</a:t>
            </a:r>
            <a:r>
              <a:rPr lang="el-GR" b="1" spc="-13" dirty="0">
                <a:cs typeface="Calibri"/>
              </a:rPr>
              <a:t> </a:t>
            </a:r>
            <a:r>
              <a:rPr lang="el-GR" b="1" dirty="0">
                <a:cs typeface="Calibri"/>
              </a:rPr>
              <a:t>δι</a:t>
            </a:r>
            <a:r>
              <a:rPr lang="el-GR" b="1" spc="-4" dirty="0">
                <a:cs typeface="Calibri"/>
              </a:rPr>
              <a:t>α</a:t>
            </a:r>
            <a:r>
              <a:rPr lang="el-GR" b="1" dirty="0">
                <a:cs typeface="Calibri"/>
              </a:rPr>
              <a:t>φ</a:t>
            </a:r>
            <a:r>
              <a:rPr lang="el-GR" b="1" spc="-4" dirty="0">
                <a:cs typeface="Calibri"/>
              </a:rPr>
              <a:t>ο</a:t>
            </a:r>
            <a:r>
              <a:rPr lang="el-GR" b="1" dirty="0">
                <a:cs typeface="Calibri"/>
              </a:rPr>
              <a:t>ρ</a:t>
            </a:r>
            <a:r>
              <a:rPr lang="el-GR" b="1" spc="-9" dirty="0">
                <a:cs typeface="Calibri"/>
              </a:rPr>
              <a:t>άς</a:t>
            </a:r>
            <a:endParaRPr lang="el-GR" dirty="0">
              <a:cs typeface="Calibri"/>
            </a:endParaRPr>
          </a:p>
          <a:p>
            <a:pPr marL="662327" marR="360106" indent="-250460">
              <a:spcBef>
                <a:spcPts val="522"/>
              </a:spcBef>
              <a:buClr>
                <a:schemeClr val="tx1"/>
              </a:buClr>
            </a:pPr>
            <a:r>
              <a:rPr lang="el-GR" sz="2800" dirty="0">
                <a:latin typeface="Arial"/>
                <a:cs typeface="Arial"/>
              </a:rPr>
              <a:t>–</a:t>
            </a:r>
            <a:r>
              <a:rPr lang="el-GR" sz="2800" spc="215" dirty="0">
                <a:latin typeface="Arial"/>
                <a:cs typeface="Arial"/>
              </a:rPr>
              <a:t> </a:t>
            </a:r>
            <a:r>
              <a:rPr lang="el-GR" sz="2800" dirty="0">
                <a:cs typeface="Calibri"/>
              </a:rPr>
              <a:t>Η</a:t>
            </a:r>
            <a:r>
              <a:rPr lang="el-GR" sz="2800" spc="-4" dirty="0">
                <a:cs typeface="Calibri"/>
              </a:rPr>
              <a:t> διανομ</a:t>
            </a:r>
            <a:r>
              <a:rPr lang="el-GR" sz="2800" dirty="0">
                <a:cs typeface="Calibri"/>
              </a:rPr>
              <a:t>ή</a:t>
            </a:r>
            <a:r>
              <a:rPr lang="el-GR" sz="2800" spc="-4" dirty="0">
                <a:cs typeface="Calibri"/>
              </a:rPr>
              <a:t> αφορ</a:t>
            </a:r>
            <a:r>
              <a:rPr lang="el-GR" sz="2800" dirty="0">
                <a:cs typeface="Calibri"/>
              </a:rPr>
              <a:t>ά</a:t>
            </a:r>
            <a:r>
              <a:rPr lang="el-GR" sz="2800" spc="-4" dirty="0">
                <a:cs typeface="Calibri"/>
              </a:rPr>
              <a:t> </a:t>
            </a:r>
            <a:r>
              <a:rPr lang="el-GR" sz="2800" spc="-44" dirty="0">
                <a:cs typeface="Calibri"/>
              </a:rPr>
              <a:t>κ</a:t>
            </a:r>
            <a:r>
              <a:rPr lang="el-GR" sz="2800" spc="-4" dirty="0">
                <a:cs typeface="Calibri"/>
              </a:rPr>
              <a:t>υρίω</a:t>
            </a:r>
            <a:r>
              <a:rPr lang="el-GR" sz="2800" dirty="0">
                <a:cs typeface="Calibri"/>
              </a:rPr>
              <a:t>ς</a:t>
            </a:r>
            <a:r>
              <a:rPr lang="el-GR" sz="2800" spc="-4" dirty="0">
                <a:cs typeface="Calibri"/>
              </a:rPr>
              <a:t> αποθεματι</a:t>
            </a:r>
            <a:r>
              <a:rPr lang="el-GR" sz="2800" spc="-70" dirty="0">
                <a:cs typeface="Calibri"/>
              </a:rPr>
              <a:t>κ</a:t>
            </a:r>
            <a:r>
              <a:rPr lang="el-GR" sz="2800" spc="9" dirty="0">
                <a:cs typeface="Calibri"/>
              </a:rPr>
              <a:t>ά</a:t>
            </a:r>
            <a:r>
              <a:rPr lang="el-GR" sz="2800" spc="-4" dirty="0">
                <a:cs typeface="Calibri"/>
              </a:rPr>
              <a:t>,</a:t>
            </a:r>
            <a:r>
              <a:rPr lang="el-GR" sz="2800" spc="-13" dirty="0">
                <a:cs typeface="Calibri"/>
              </a:rPr>
              <a:t> </a:t>
            </a:r>
            <a:r>
              <a:rPr lang="el-GR" sz="2800" dirty="0">
                <a:cs typeface="Calibri"/>
              </a:rPr>
              <a:t>μ</a:t>
            </a:r>
            <a:r>
              <a:rPr lang="el-GR" sz="2800" spc="-4" dirty="0">
                <a:cs typeface="Calibri"/>
              </a:rPr>
              <a:t>ε</a:t>
            </a:r>
            <a:r>
              <a:rPr lang="el-GR" sz="2800" dirty="0">
                <a:cs typeface="Calibri"/>
              </a:rPr>
              <a:t>ρίσ</a:t>
            </a:r>
            <a:r>
              <a:rPr lang="el-GR" sz="2800" spc="-13" dirty="0">
                <a:cs typeface="Calibri"/>
              </a:rPr>
              <a:t>μ</a:t>
            </a:r>
            <a:r>
              <a:rPr lang="el-GR" sz="2800" dirty="0">
                <a:cs typeface="Calibri"/>
              </a:rPr>
              <a:t>α</a:t>
            </a:r>
            <a:r>
              <a:rPr lang="el-GR" sz="2800" spc="-13" dirty="0">
                <a:cs typeface="Calibri"/>
              </a:rPr>
              <a:t>τ</a:t>
            </a:r>
            <a:r>
              <a:rPr lang="el-GR" sz="2800" dirty="0">
                <a:cs typeface="Calibri"/>
              </a:rPr>
              <a:t>α</a:t>
            </a:r>
            <a:r>
              <a:rPr lang="el-GR" sz="2800" spc="-4" dirty="0">
                <a:cs typeface="Calibri"/>
              </a:rPr>
              <a:t> </a:t>
            </a:r>
            <a:r>
              <a:rPr lang="el-GR" sz="2800" spc="-70" dirty="0">
                <a:cs typeface="Calibri"/>
              </a:rPr>
              <a:t>κ</a:t>
            </a:r>
            <a:r>
              <a:rPr lang="el-GR" sz="2800" dirty="0">
                <a:cs typeface="Calibri"/>
              </a:rPr>
              <a:t>αι </a:t>
            </a:r>
            <a:r>
              <a:rPr lang="el-GR" sz="2800" spc="-31" dirty="0">
                <a:cs typeface="Calibri"/>
              </a:rPr>
              <a:t>κ</a:t>
            </a:r>
            <a:r>
              <a:rPr lang="el-GR" sz="2800" spc="-4" dirty="0">
                <a:cs typeface="Calibri"/>
              </a:rPr>
              <a:t>έρδ</a:t>
            </a:r>
            <a:r>
              <a:rPr lang="el-GR" sz="2800" dirty="0">
                <a:cs typeface="Calibri"/>
              </a:rPr>
              <a:t>η</a:t>
            </a:r>
            <a:r>
              <a:rPr lang="el-GR" sz="2800" spc="-4" dirty="0">
                <a:cs typeface="Calibri"/>
              </a:rPr>
              <a:t> ει</a:t>
            </a:r>
            <a:r>
              <a:rPr lang="el-GR" sz="2800" dirty="0">
                <a:cs typeface="Calibri"/>
              </a:rPr>
              <a:t>ς</a:t>
            </a:r>
            <a:r>
              <a:rPr lang="el-GR" sz="2800" spc="-4" dirty="0">
                <a:cs typeface="Calibri"/>
              </a:rPr>
              <a:t> νέο</a:t>
            </a:r>
            <a:endParaRPr lang="el-GR" sz="2800" dirty="0">
              <a:cs typeface="Calibri"/>
            </a:endParaRPr>
          </a:p>
          <a:p>
            <a:pPr>
              <a:buClr>
                <a:schemeClr val="tx1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3668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Πως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διαβά</a:t>
            </a:r>
            <a:r>
              <a:rPr spc="-88" dirty="0">
                <a:latin typeface="Calibri"/>
                <a:cs typeface="Calibri"/>
              </a:rPr>
              <a:t>ζ</a:t>
            </a:r>
            <a:r>
              <a:rPr dirty="0">
                <a:latin typeface="Calibri"/>
                <a:cs typeface="Calibri"/>
              </a:rPr>
              <a:t>ω</a:t>
            </a:r>
            <a:r>
              <a:rPr spc="-22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τις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spc="-31" dirty="0">
                <a:latin typeface="Calibri"/>
                <a:cs typeface="Calibri"/>
              </a:rPr>
              <a:t>λ</a:t>
            </a:r>
            <a:r>
              <a:rPr dirty="0">
                <a:latin typeface="Calibri"/>
                <a:cs typeface="Calibri"/>
              </a:rPr>
              <a:t>ο</a:t>
            </a:r>
            <a:r>
              <a:rPr spc="-4" dirty="0">
                <a:latin typeface="Calibri"/>
                <a:cs typeface="Calibri"/>
              </a:rPr>
              <a:t>γ</a:t>
            </a:r>
            <a:r>
              <a:rPr dirty="0">
                <a:latin typeface="Calibri"/>
                <a:cs typeface="Calibri"/>
              </a:rPr>
              <a:t>ι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τι</a:t>
            </a:r>
            <a:r>
              <a:rPr spc="-44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ές</a:t>
            </a:r>
            <a:r>
              <a:rPr spc="-13" dirty="0">
                <a:latin typeface="Calibri"/>
                <a:cs typeface="Calibri"/>
              </a:rPr>
              <a:t> </a:t>
            </a:r>
            <a:r>
              <a:rPr spc="-96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spc="-22" dirty="0">
                <a:latin typeface="Calibri"/>
                <a:cs typeface="Calibri"/>
              </a:rPr>
              <a:t>α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spc="-31" dirty="0">
                <a:latin typeface="Calibri"/>
                <a:cs typeface="Calibri"/>
              </a:rPr>
              <a:t>τ</a:t>
            </a:r>
            <a:r>
              <a:rPr spc="-26" dirty="0">
                <a:latin typeface="Calibri"/>
                <a:cs typeface="Calibri"/>
              </a:rPr>
              <a:t>ά</a:t>
            </a:r>
            <a:r>
              <a:rPr dirty="0">
                <a:latin typeface="Calibri"/>
                <a:cs typeface="Calibri"/>
              </a:rPr>
              <a:t>σε</a:t>
            </a:r>
            <a:r>
              <a:rPr spc="-4" dirty="0">
                <a:latin typeface="Calibri"/>
                <a:cs typeface="Calibri"/>
              </a:rPr>
              <a:t>ι</a:t>
            </a:r>
            <a:r>
              <a:rPr spc="-13" dirty="0">
                <a:latin typeface="Calibri"/>
                <a:cs typeface="Calibri"/>
              </a:rPr>
              <a:t>ς</a:t>
            </a:r>
            <a:r>
              <a:rPr spc="-4" dirty="0"/>
              <a:t>;</a:t>
            </a:r>
          </a:p>
        </p:txBody>
      </p:sp>
      <p:sp>
        <p:nvSpPr>
          <p:cNvPr id="12" name="Θέση περιεχομένου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1683" indent="-300552"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500" dirty="0">
                <a:cs typeface="Calibri"/>
              </a:rPr>
              <a:t>Κάθετη</a:t>
            </a:r>
            <a:r>
              <a:rPr lang="el-GR" sz="2500" spc="-18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ανά</a:t>
            </a:r>
            <a:r>
              <a:rPr lang="el-GR" sz="2500" spc="-35" dirty="0">
                <a:cs typeface="Calibri"/>
              </a:rPr>
              <a:t>λ</a:t>
            </a:r>
            <a:r>
              <a:rPr lang="el-GR" sz="2500" dirty="0">
                <a:cs typeface="Calibri"/>
              </a:rPr>
              <a:t>υση</a:t>
            </a:r>
            <a:r>
              <a:rPr lang="el-GR" sz="2500" spc="-9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(</a:t>
            </a:r>
            <a:r>
              <a:rPr lang="el-GR" sz="2500" spc="-4" dirty="0">
                <a:cs typeface="Calibri"/>
              </a:rPr>
              <a:t>Κατ</a:t>
            </a:r>
            <a:r>
              <a:rPr lang="el-GR" sz="2500" spc="-22" dirty="0">
                <a:cs typeface="Calibri"/>
              </a:rPr>
              <a:t>ά</a:t>
            </a:r>
            <a:r>
              <a:rPr lang="el-GR" sz="2500" spc="22" dirty="0">
                <a:cs typeface="Calibri"/>
              </a:rPr>
              <a:t>σ</a:t>
            </a:r>
            <a:r>
              <a:rPr lang="el-GR" sz="2500" spc="-13" dirty="0">
                <a:cs typeface="Calibri"/>
              </a:rPr>
              <a:t>τ</a:t>
            </a:r>
            <a:r>
              <a:rPr lang="el-GR" sz="2500" spc="-22" dirty="0">
                <a:cs typeface="Calibri"/>
              </a:rPr>
              <a:t>α</a:t>
            </a:r>
            <a:r>
              <a:rPr lang="el-GR" sz="2500" spc="-4" dirty="0">
                <a:cs typeface="Calibri"/>
              </a:rPr>
              <a:t>σ</a:t>
            </a:r>
            <a:r>
              <a:rPr lang="el-GR" sz="2500" dirty="0">
                <a:cs typeface="Calibri"/>
              </a:rPr>
              <a:t>η</a:t>
            </a:r>
            <a:r>
              <a:rPr lang="el-GR" sz="2500" spc="-22" dirty="0">
                <a:cs typeface="Calibri"/>
              </a:rPr>
              <a:t> </a:t>
            </a:r>
            <a:r>
              <a:rPr lang="el-GR" sz="2500" spc="-79" dirty="0">
                <a:cs typeface="Calibri"/>
              </a:rPr>
              <a:t>Κ</a:t>
            </a:r>
            <a:r>
              <a:rPr lang="el-GR" sz="2500" spc="-4" dirty="0">
                <a:cs typeface="Calibri"/>
              </a:rPr>
              <a:t>ο</a:t>
            </a:r>
            <a:r>
              <a:rPr lang="el-GR" sz="2500" spc="-39" dirty="0">
                <a:cs typeface="Calibri"/>
              </a:rPr>
              <a:t>ι</a:t>
            </a:r>
            <a:r>
              <a:rPr lang="el-GR" sz="2500" spc="-9" dirty="0">
                <a:cs typeface="Calibri"/>
              </a:rPr>
              <a:t>ν</a:t>
            </a:r>
            <a:r>
              <a:rPr lang="el-GR" sz="2500" spc="-13" dirty="0">
                <a:cs typeface="Calibri"/>
              </a:rPr>
              <a:t>ώ</a:t>
            </a:r>
            <a:r>
              <a:rPr lang="el-GR" sz="2500" dirty="0">
                <a:cs typeface="Calibri"/>
              </a:rPr>
              <a:t>ν</a:t>
            </a:r>
            <a:r>
              <a:rPr lang="el-GR" sz="2500" spc="-4" dirty="0">
                <a:cs typeface="Calibri"/>
              </a:rPr>
              <a:t> Με</a:t>
            </a:r>
            <a:r>
              <a:rPr lang="el-GR" sz="2500" spc="-13" dirty="0">
                <a:cs typeface="Calibri"/>
              </a:rPr>
              <a:t>γ</a:t>
            </a:r>
            <a:r>
              <a:rPr lang="el-GR" sz="2500" spc="-31" dirty="0">
                <a:cs typeface="Calibri"/>
              </a:rPr>
              <a:t>ε</a:t>
            </a:r>
            <a:r>
              <a:rPr lang="el-GR" sz="2500" spc="-4" dirty="0">
                <a:cs typeface="Calibri"/>
              </a:rPr>
              <a:t>θ</a:t>
            </a:r>
            <a:r>
              <a:rPr lang="el-GR" sz="2500" spc="-13" dirty="0">
                <a:cs typeface="Calibri"/>
              </a:rPr>
              <a:t>ώ</a:t>
            </a:r>
            <a:r>
              <a:rPr lang="el-GR" sz="2500" spc="4" dirty="0">
                <a:cs typeface="Calibri"/>
              </a:rPr>
              <a:t>ν</a:t>
            </a:r>
            <a:r>
              <a:rPr lang="el-GR" sz="2500" dirty="0">
                <a:cs typeface="Calibri"/>
              </a:rPr>
              <a:t>)</a:t>
            </a:r>
          </a:p>
          <a:p>
            <a:pPr marL="662327" marR="4453" lvl="1" indent="-250460">
              <a:spcBef>
                <a:spcPts val="522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100" dirty="0">
                <a:cs typeface="Calibri"/>
              </a:rPr>
              <a:t>Ό</a:t>
            </a:r>
            <a:r>
              <a:rPr lang="el-GR" sz="2100" spc="-31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13" dirty="0">
                <a:cs typeface="Calibri"/>
              </a:rPr>
              <a:t> τ</a:t>
            </a:r>
            <a:r>
              <a:rPr lang="el-GR" sz="2100" dirty="0">
                <a:cs typeface="Calibri"/>
              </a:rPr>
              <a:t>α </a:t>
            </a:r>
            <a:r>
              <a:rPr lang="el-GR" sz="2100" spc="22" dirty="0">
                <a:cs typeface="Calibri"/>
              </a:rPr>
              <a:t>σ</a:t>
            </a:r>
            <a:r>
              <a:rPr lang="el-GR" sz="2100" spc="-18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ο</a:t>
            </a:r>
            <a:r>
              <a:rPr lang="el-GR" sz="2100" spc="-18" dirty="0">
                <a:cs typeface="Calibri"/>
              </a:rPr>
              <a:t>ι</a:t>
            </a:r>
            <a:r>
              <a:rPr lang="el-GR" sz="2100" spc="-22" dirty="0">
                <a:cs typeface="Calibri"/>
              </a:rPr>
              <a:t>χ</a:t>
            </a:r>
            <a:r>
              <a:rPr lang="el-GR" sz="2100" dirty="0">
                <a:cs typeface="Calibri"/>
              </a:rPr>
              <a:t>εία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spc="-18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ου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Ενεργ</a:t>
            </a:r>
            <a:r>
              <a:rPr lang="el-GR" sz="2100" spc="-31" dirty="0">
                <a:cs typeface="Calibri"/>
              </a:rPr>
              <a:t>η</a:t>
            </a:r>
            <a:r>
              <a:rPr lang="el-GR" sz="2100" dirty="0">
                <a:cs typeface="Calibri"/>
              </a:rPr>
              <a:t>τι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dirty="0">
                <a:cs typeface="Calibri"/>
              </a:rPr>
              <a:t>ού</a:t>
            </a:r>
            <a:r>
              <a:rPr lang="el-GR" sz="2100" spc="-26" dirty="0">
                <a:cs typeface="Calibri"/>
              </a:rPr>
              <a:t> 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dirty="0">
                <a:cs typeface="Calibri"/>
              </a:rPr>
              <a:t>αι </a:t>
            </a:r>
            <a:r>
              <a:rPr lang="el-GR" sz="2100" spc="-18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ου</a:t>
            </a:r>
            <a:r>
              <a:rPr lang="el-GR" sz="2100" spc="-22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Παθ</a:t>
            </a:r>
            <a:r>
              <a:rPr lang="el-GR" sz="2100" spc="-31" dirty="0">
                <a:cs typeface="Calibri"/>
              </a:rPr>
              <a:t>η</a:t>
            </a:r>
            <a:r>
              <a:rPr lang="el-GR" sz="2100" dirty="0">
                <a:cs typeface="Calibri"/>
              </a:rPr>
              <a:t>τι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dirty="0">
                <a:cs typeface="Calibri"/>
              </a:rPr>
              <a:t>ού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ως ποσο</a:t>
            </a:r>
            <a:r>
              <a:rPr lang="el-GR" sz="2100" spc="22" dirty="0">
                <a:cs typeface="Calibri"/>
              </a:rPr>
              <a:t>σ</a:t>
            </a:r>
            <a:r>
              <a:rPr lang="el-GR" sz="2100" spc="-13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ά</a:t>
            </a:r>
            <a:r>
              <a:rPr lang="el-GR" sz="2100" spc="-26" dirty="0">
                <a:cs typeface="Calibri"/>
              </a:rPr>
              <a:t> </a:t>
            </a:r>
            <a:r>
              <a:rPr lang="el-GR" sz="2100" spc="-18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ου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Συν</a:t>
            </a:r>
            <a:r>
              <a:rPr lang="el-GR" sz="2100" spc="-18" dirty="0">
                <a:cs typeface="Calibri"/>
              </a:rPr>
              <a:t>ό</a:t>
            </a:r>
            <a:r>
              <a:rPr lang="el-GR" sz="2100" spc="-22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ου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spc="-18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ου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dirty="0">
                <a:cs typeface="Calibri"/>
              </a:rPr>
              <a:t>Ενεργ</a:t>
            </a:r>
            <a:r>
              <a:rPr lang="el-GR" sz="2100" spc="-31" dirty="0">
                <a:cs typeface="Calibri"/>
              </a:rPr>
              <a:t>η</a:t>
            </a:r>
            <a:r>
              <a:rPr lang="el-GR" sz="2100" dirty="0">
                <a:cs typeface="Calibri"/>
              </a:rPr>
              <a:t>τι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dirty="0">
                <a:cs typeface="Calibri"/>
              </a:rPr>
              <a:t>ού</a:t>
            </a:r>
          </a:p>
          <a:p>
            <a:pPr marL="662327" lvl="1" indent="-250460">
              <a:spcBef>
                <a:spcPts val="504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100" spc="-4" dirty="0">
                <a:cs typeface="Calibri"/>
              </a:rPr>
              <a:t>Ό</a:t>
            </a:r>
            <a:r>
              <a:rPr lang="el-GR" sz="2100" spc="-31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4" dirty="0">
                <a:cs typeface="Calibri"/>
              </a:rPr>
              <a:t> </a:t>
            </a:r>
            <a:r>
              <a:rPr lang="el-GR" sz="2100" spc="22" dirty="0">
                <a:cs typeface="Calibri"/>
              </a:rPr>
              <a:t>σ</a:t>
            </a:r>
            <a:r>
              <a:rPr lang="el-GR" sz="2100" spc="-18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ο</a:t>
            </a:r>
            <a:r>
              <a:rPr lang="el-GR" sz="2100" spc="-18" dirty="0">
                <a:cs typeface="Calibri"/>
              </a:rPr>
              <a:t>ι</a:t>
            </a:r>
            <a:r>
              <a:rPr lang="el-GR" sz="2100" spc="-22" dirty="0">
                <a:cs typeface="Calibri"/>
              </a:rPr>
              <a:t>χ</a:t>
            </a:r>
            <a:r>
              <a:rPr lang="el-GR" sz="2100" spc="-4" dirty="0">
                <a:cs typeface="Calibri"/>
              </a:rPr>
              <a:t>εί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18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τη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4" dirty="0">
                <a:cs typeface="Calibri"/>
              </a:rPr>
              <a:t> ΚΑ</a:t>
            </a:r>
            <a:r>
              <a:rPr lang="el-GR" sz="2100" dirty="0">
                <a:cs typeface="Calibri"/>
              </a:rPr>
              <a:t>Χ</a:t>
            </a:r>
            <a:r>
              <a:rPr lang="el-GR" sz="2100" spc="-4" dirty="0">
                <a:cs typeface="Calibri"/>
              </a:rPr>
              <a:t> ω</a:t>
            </a:r>
            <a:r>
              <a:rPr lang="el-GR" sz="2100" dirty="0">
                <a:cs typeface="Calibri"/>
              </a:rPr>
              <a:t>ς</a:t>
            </a:r>
            <a:r>
              <a:rPr lang="el-GR" sz="2100" spc="-4" dirty="0">
                <a:cs typeface="Calibri"/>
              </a:rPr>
              <a:t> ποσο</a:t>
            </a:r>
            <a:r>
              <a:rPr lang="el-GR" sz="2100" spc="22" dirty="0">
                <a:cs typeface="Calibri"/>
              </a:rPr>
              <a:t>σ</a:t>
            </a:r>
            <a:r>
              <a:rPr lang="el-GR" sz="2100" spc="-4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ά</a:t>
            </a:r>
            <a:r>
              <a:rPr lang="el-GR" sz="2100" spc="-26" dirty="0">
                <a:cs typeface="Calibri"/>
              </a:rPr>
              <a:t> </a:t>
            </a:r>
            <a:r>
              <a:rPr lang="el-GR" sz="2100" spc="-13" dirty="0">
                <a:cs typeface="Calibri"/>
              </a:rPr>
              <a:t>τ</a:t>
            </a:r>
            <a:r>
              <a:rPr lang="el-GR" sz="2100" spc="-4" dirty="0">
                <a:cs typeface="Calibri"/>
              </a:rPr>
              <a:t>ω</a:t>
            </a:r>
            <a:r>
              <a:rPr lang="el-GR" sz="2100" dirty="0">
                <a:cs typeface="Calibri"/>
              </a:rPr>
              <a:t>ν</a:t>
            </a:r>
            <a:r>
              <a:rPr lang="el-GR" sz="2100" spc="-4" dirty="0">
                <a:cs typeface="Calibri"/>
              </a:rPr>
              <a:t> </a:t>
            </a:r>
            <a:r>
              <a:rPr lang="el-GR" sz="2100" spc="-22" dirty="0">
                <a:cs typeface="Calibri"/>
              </a:rPr>
              <a:t>πω</a:t>
            </a:r>
            <a:r>
              <a:rPr lang="el-GR" sz="2100" spc="-4" dirty="0">
                <a:cs typeface="Calibri"/>
              </a:rPr>
              <a:t>λήσεων</a:t>
            </a:r>
            <a:endParaRPr lang="el-GR" sz="2100" dirty="0">
              <a:cs typeface="Calibri"/>
            </a:endParaRPr>
          </a:p>
          <a:p>
            <a:pPr marL="311683" indent="-300552">
              <a:spcBef>
                <a:spcPts val="570"/>
              </a:spcBef>
              <a:buClr>
                <a:schemeClr val="tx1"/>
              </a:buClr>
              <a:buFont typeface="Arial"/>
              <a:buChar char="•"/>
              <a:tabLst>
                <a:tab pos="312240" algn="l"/>
              </a:tabLst>
            </a:pPr>
            <a:r>
              <a:rPr lang="el-GR" sz="2500" dirty="0">
                <a:cs typeface="Calibri"/>
              </a:rPr>
              <a:t>Οριζό</a:t>
            </a:r>
            <a:r>
              <a:rPr lang="el-GR" sz="2500" spc="18" dirty="0">
                <a:cs typeface="Calibri"/>
              </a:rPr>
              <a:t>ν</a:t>
            </a:r>
            <a:r>
              <a:rPr lang="el-GR" sz="2500" dirty="0">
                <a:cs typeface="Calibri"/>
              </a:rPr>
              <a:t>τια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ανά</a:t>
            </a:r>
            <a:r>
              <a:rPr lang="el-GR" sz="2500" spc="-35" dirty="0">
                <a:cs typeface="Calibri"/>
              </a:rPr>
              <a:t>λ</a:t>
            </a:r>
            <a:r>
              <a:rPr lang="el-GR" sz="2500" dirty="0">
                <a:cs typeface="Calibri"/>
              </a:rPr>
              <a:t>υση</a:t>
            </a:r>
            <a:r>
              <a:rPr lang="el-GR" sz="2500" spc="-4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(</a:t>
            </a:r>
            <a:r>
              <a:rPr lang="el-GR" sz="2500" spc="-4" dirty="0">
                <a:cs typeface="Calibri"/>
              </a:rPr>
              <a:t>Ανά</a:t>
            </a:r>
            <a:r>
              <a:rPr lang="el-GR" sz="2500" spc="-35" dirty="0">
                <a:cs typeface="Calibri"/>
              </a:rPr>
              <a:t>λ</a:t>
            </a:r>
            <a:r>
              <a:rPr lang="el-GR" sz="2500" spc="-4" dirty="0">
                <a:cs typeface="Calibri"/>
              </a:rPr>
              <a:t>υσ</a:t>
            </a:r>
            <a:r>
              <a:rPr lang="el-GR" sz="2500" dirty="0">
                <a:cs typeface="Calibri"/>
              </a:rPr>
              <a:t>η</a:t>
            </a:r>
            <a:r>
              <a:rPr lang="el-GR" sz="2500" spc="-4" dirty="0">
                <a:cs typeface="Calibri"/>
              </a:rPr>
              <a:t> τ</a:t>
            </a:r>
            <a:r>
              <a:rPr lang="el-GR" sz="2500" spc="-22" dirty="0">
                <a:cs typeface="Calibri"/>
              </a:rPr>
              <a:t>ά</a:t>
            </a:r>
            <a:r>
              <a:rPr lang="el-GR" sz="2500" spc="-4" dirty="0">
                <a:cs typeface="Calibri"/>
              </a:rPr>
              <a:t>ση</a:t>
            </a:r>
            <a:r>
              <a:rPr lang="el-GR" sz="2500" dirty="0">
                <a:cs typeface="Calibri"/>
              </a:rPr>
              <a:t>ς)</a:t>
            </a:r>
          </a:p>
          <a:p>
            <a:pPr marL="662327" lvl="1" indent="-250460">
              <a:spcBef>
                <a:spcPts val="522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100" spc="-4" dirty="0">
                <a:cs typeface="Calibri"/>
              </a:rPr>
              <a:t>Με</a:t>
            </a:r>
            <a:r>
              <a:rPr lang="el-GR" sz="2100" spc="-13" dirty="0">
                <a:cs typeface="Calibri"/>
              </a:rPr>
              <a:t>τ</a:t>
            </a:r>
            <a:r>
              <a:rPr lang="el-GR" sz="2100" dirty="0">
                <a:cs typeface="Calibri"/>
              </a:rPr>
              <a:t>α</a:t>
            </a:r>
            <a:r>
              <a:rPr lang="el-GR" sz="2100" spc="-4" dirty="0">
                <a:cs typeface="Calibri"/>
              </a:rPr>
              <a:t>β</a:t>
            </a:r>
            <a:r>
              <a:rPr lang="el-GR" sz="2100" spc="-18" dirty="0">
                <a:cs typeface="Calibri"/>
              </a:rPr>
              <a:t>ο</a:t>
            </a:r>
            <a:r>
              <a:rPr lang="el-GR" sz="2100" spc="-4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ή</a:t>
            </a:r>
            <a:r>
              <a:rPr lang="el-GR" sz="2100" spc="-26" dirty="0">
                <a:cs typeface="Calibri"/>
              </a:rPr>
              <a:t> </a:t>
            </a:r>
            <a:r>
              <a:rPr lang="el-GR" sz="2100" spc="-70" dirty="0">
                <a:cs typeface="Calibri"/>
              </a:rPr>
              <a:t>κ</a:t>
            </a:r>
            <a:r>
              <a:rPr lang="el-GR" sz="2100" spc="-4" dirty="0">
                <a:cs typeface="Calibri"/>
              </a:rPr>
              <a:t>ονδ</a:t>
            </a:r>
            <a:r>
              <a:rPr lang="el-GR" sz="2100" spc="-57" dirty="0">
                <a:cs typeface="Calibri"/>
              </a:rPr>
              <a:t>υ</a:t>
            </a:r>
            <a:r>
              <a:rPr lang="el-GR" sz="2100" spc="-22" dirty="0">
                <a:cs typeface="Calibri"/>
              </a:rPr>
              <a:t>λ</a:t>
            </a:r>
            <a:r>
              <a:rPr lang="el-GR" sz="2100" dirty="0">
                <a:cs typeface="Calibri"/>
              </a:rPr>
              <a:t>ί</a:t>
            </a:r>
            <a:r>
              <a:rPr lang="el-GR" sz="2100" spc="-4" dirty="0">
                <a:cs typeface="Calibri"/>
              </a:rPr>
              <a:t>ω</a:t>
            </a:r>
            <a:r>
              <a:rPr lang="el-GR" sz="2100" dirty="0">
                <a:cs typeface="Calibri"/>
              </a:rPr>
              <a:t>ν</a:t>
            </a:r>
            <a:r>
              <a:rPr lang="el-GR" sz="2100" spc="-4" dirty="0">
                <a:cs typeface="Calibri"/>
              </a:rPr>
              <a:t> απ</a:t>
            </a:r>
            <a:r>
              <a:rPr lang="el-GR" sz="2100" dirty="0">
                <a:cs typeface="Calibri"/>
              </a:rPr>
              <a:t>ό</a:t>
            </a:r>
            <a:r>
              <a:rPr lang="el-GR" sz="2100" spc="-4" dirty="0">
                <a:cs typeface="Calibri"/>
              </a:rPr>
              <a:t> χρονι</a:t>
            </a:r>
            <a:r>
              <a:rPr lang="el-GR" sz="2100" dirty="0">
                <a:cs typeface="Calibri"/>
              </a:rPr>
              <a:t>ά</a:t>
            </a:r>
            <a:r>
              <a:rPr lang="el-GR" sz="2100" spc="-4" dirty="0">
                <a:cs typeface="Calibri"/>
              </a:rPr>
              <a:t> σ</a:t>
            </a:r>
            <a:r>
              <a:rPr lang="el-GR" sz="2100" dirty="0">
                <a:cs typeface="Calibri"/>
              </a:rPr>
              <a:t>ε</a:t>
            </a:r>
            <a:r>
              <a:rPr lang="el-GR" sz="2100" spc="-13" dirty="0">
                <a:cs typeface="Calibri"/>
              </a:rPr>
              <a:t> </a:t>
            </a:r>
            <a:r>
              <a:rPr lang="el-GR" sz="2100" spc="-4" dirty="0">
                <a:cs typeface="Calibri"/>
              </a:rPr>
              <a:t>χρονιά</a:t>
            </a:r>
            <a:endParaRPr lang="el-GR" sz="2100" dirty="0">
              <a:cs typeface="Calibri"/>
            </a:endParaRPr>
          </a:p>
          <a:p>
            <a:pPr marL="1012971" lvl="2" indent="-200368">
              <a:spcBef>
                <a:spcPts val="443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pc="-9" dirty="0" err="1">
                <a:cs typeface="Calibri"/>
              </a:rPr>
              <a:t>π</a:t>
            </a:r>
            <a:r>
              <a:rPr lang="el-GR" spc="-4" dirty="0" err="1">
                <a:cs typeface="Calibri"/>
              </a:rPr>
              <a:t>.χ</a:t>
            </a:r>
            <a:r>
              <a:rPr lang="el-GR" spc="-18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(</a:t>
            </a:r>
            <a:r>
              <a:rPr lang="el-GR" spc="-9" dirty="0">
                <a:cs typeface="Calibri"/>
              </a:rPr>
              <a:t>Π</a:t>
            </a:r>
            <a:r>
              <a:rPr lang="el-GR" spc="-22" dirty="0">
                <a:cs typeface="Calibri"/>
              </a:rPr>
              <a:t>ω</a:t>
            </a:r>
            <a:r>
              <a:rPr lang="el-GR" spc="-9" dirty="0">
                <a:cs typeface="Calibri"/>
              </a:rPr>
              <a:t>λήσει</a:t>
            </a:r>
            <a:r>
              <a:rPr lang="el-GR" spc="-4" dirty="0">
                <a:cs typeface="Calibri"/>
              </a:rPr>
              <a:t>ς</a:t>
            </a:r>
            <a:r>
              <a:rPr lang="el-GR" spc="13" dirty="0">
                <a:cs typeface="Calibri"/>
              </a:rPr>
              <a:t> </a:t>
            </a:r>
            <a:r>
              <a:rPr lang="el-GR" sz="1700" spc="13" baseline="-8547" dirty="0">
                <a:cs typeface="Calibri"/>
              </a:rPr>
              <a:t>t</a:t>
            </a:r>
            <a:r>
              <a:rPr lang="el-GR" sz="1700" baseline="-8547" dirty="0">
                <a:cs typeface="Calibri"/>
              </a:rPr>
              <a:t> </a:t>
            </a:r>
            <a:r>
              <a:rPr lang="el-GR" sz="1700" spc="-177" baseline="-8547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–</a:t>
            </a:r>
            <a:r>
              <a:rPr lang="el-GR" spc="4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Π</a:t>
            </a:r>
            <a:r>
              <a:rPr lang="el-GR" spc="-22" dirty="0">
                <a:cs typeface="Calibri"/>
              </a:rPr>
              <a:t>ω</a:t>
            </a:r>
            <a:r>
              <a:rPr lang="el-GR" spc="-9" dirty="0">
                <a:cs typeface="Calibri"/>
              </a:rPr>
              <a:t>λήσει</a:t>
            </a:r>
            <a:r>
              <a:rPr lang="el-GR" spc="-4" dirty="0">
                <a:cs typeface="Calibri"/>
              </a:rPr>
              <a:t>ς</a:t>
            </a:r>
            <a:r>
              <a:rPr lang="el-GR" spc="9" dirty="0">
                <a:cs typeface="Calibri"/>
              </a:rPr>
              <a:t> </a:t>
            </a:r>
            <a:r>
              <a:rPr lang="el-GR" sz="1700" spc="6" baseline="-8547" dirty="0">
                <a:cs typeface="Calibri"/>
              </a:rPr>
              <a:t>t‐</a:t>
            </a:r>
            <a:r>
              <a:rPr lang="el-GR" sz="1700" spc="19" baseline="-8547" dirty="0">
                <a:cs typeface="Calibri"/>
              </a:rPr>
              <a:t>1</a:t>
            </a:r>
            <a:r>
              <a:rPr lang="el-GR" spc="-9" dirty="0">
                <a:cs typeface="Calibri"/>
              </a:rPr>
              <a:t>)</a:t>
            </a:r>
            <a:r>
              <a:rPr lang="el-GR" spc="-4" dirty="0">
                <a:cs typeface="Calibri"/>
              </a:rPr>
              <a:t>/</a:t>
            </a:r>
            <a:r>
              <a:rPr lang="el-GR" spc="13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Π</a:t>
            </a:r>
            <a:r>
              <a:rPr lang="el-GR" spc="-22" dirty="0">
                <a:cs typeface="Calibri"/>
              </a:rPr>
              <a:t>ω</a:t>
            </a:r>
            <a:r>
              <a:rPr lang="el-GR" spc="-9" dirty="0">
                <a:cs typeface="Calibri"/>
              </a:rPr>
              <a:t>λ</a:t>
            </a:r>
            <a:r>
              <a:rPr lang="el-GR" spc="-4" dirty="0">
                <a:cs typeface="Calibri"/>
              </a:rPr>
              <a:t>ή</a:t>
            </a:r>
            <a:r>
              <a:rPr lang="el-GR" spc="-9" dirty="0">
                <a:cs typeface="Calibri"/>
              </a:rPr>
              <a:t>σ</a:t>
            </a:r>
            <a:r>
              <a:rPr lang="el-GR" spc="-4" dirty="0">
                <a:cs typeface="Calibri"/>
              </a:rPr>
              <a:t>ε</a:t>
            </a:r>
            <a:r>
              <a:rPr lang="el-GR" spc="-9" dirty="0">
                <a:cs typeface="Calibri"/>
              </a:rPr>
              <a:t>ι</a:t>
            </a:r>
            <a:r>
              <a:rPr lang="el-GR" spc="-4" dirty="0">
                <a:cs typeface="Calibri"/>
              </a:rPr>
              <a:t>ς</a:t>
            </a:r>
            <a:r>
              <a:rPr lang="el-GR" spc="9" dirty="0">
                <a:cs typeface="Calibri"/>
              </a:rPr>
              <a:t> </a:t>
            </a:r>
            <a:r>
              <a:rPr lang="el-GR" sz="1700" spc="6" baseline="-8547" dirty="0">
                <a:cs typeface="Calibri"/>
              </a:rPr>
              <a:t>t‐</a:t>
            </a:r>
            <a:r>
              <a:rPr lang="el-GR" sz="1700" spc="19" baseline="-8547" dirty="0">
                <a:cs typeface="Calibri"/>
              </a:rPr>
              <a:t>1</a:t>
            </a:r>
            <a:endParaRPr lang="el-GR" sz="1700" baseline="-8547" dirty="0">
              <a:cs typeface="Calibri"/>
            </a:endParaRPr>
          </a:p>
          <a:p>
            <a:pPr marL="1012971" marR="344521" lvl="2" indent="-200368">
              <a:spcBef>
                <a:spcPts val="421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pc="-9" dirty="0">
                <a:cs typeface="Calibri"/>
              </a:rPr>
              <a:t>Δη</a:t>
            </a:r>
            <a:r>
              <a:rPr lang="el-GR" spc="-35" dirty="0">
                <a:cs typeface="Calibri"/>
              </a:rPr>
              <a:t>λ</a:t>
            </a:r>
            <a:r>
              <a:rPr lang="el-GR" spc="-13" dirty="0">
                <a:cs typeface="Calibri"/>
              </a:rPr>
              <a:t>ώ</a:t>
            </a:r>
            <a:r>
              <a:rPr lang="el-GR" spc="-9" dirty="0">
                <a:cs typeface="Calibri"/>
              </a:rPr>
              <a:t>νε</a:t>
            </a:r>
            <a:r>
              <a:rPr lang="el-GR" spc="-4" dirty="0">
                <a:cs typeface="Calibri"/>
              </a:rPr>
              <a:t>ι </a:t>
            </a:r>
            <a:r>
              <a:rPr lang="el-GR" spc="-9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η </a:t>
            </a:r>
            <a:r>
              <a:rPr lang="el-GR" spc="-9" dirty="0">
                <a:cs typeface="Calibri"/>
              </a:rPr>
              <a:t>ποσο</a:t>
            </a:r>
            <a:r>
              <a:rPr lang="el-GR" spc="4" dirty="0">
                <a:cs typeface="Calibri"/>
              </a:rPr>
              <a:t>σ</a:t>
            </a:r>
            <a:r>
              <a:rPr lang="el-GR" spc="-9" dirty="0">
                <a:cs typeface="Calibri"/>
              </a:rPr>
              <a:t>τιαί</a:t>
            </a:r>
            <a:r>
              <a:rPr lang="el-GR" spc="-4" dirty="0">
                <a:cs typeface="Calibri"/>
              </a:rPr>
              <a:t>α </a:t>
            </a:r>
            <a:r>
              <a:rPr lang="el-GR" spc="-9" dirty="0">
                <a:cs typeface="Calibri"/>
              </a:rPr>
              <a:t>με</a:t>
            </a:r>
            <a:r>
              <a:rPr lang="el-GR" spc="-18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α</a:t>
            </a:r>
            <a:r>
              <a:rPr lang="el-GR" spc="-9" dirty="0">
                <a:cs typeface="Calibri"/>
              </a:rPr>
              <a:t>β</a:t>
            </a:r>
            <a:r>
              <a:rPr lang="el-GR" spc="-22" dirty="0">
                <a:cs typeface="Calibri"/>
              </a:rPr>
              <a:t>ο</a:t>
            </a:r>
            <a:r>
              <a:rPr lang="el-GR" spc="-9" dirty="0">
                <a:cs typeface="Calibri"/>
              </a:rPr>
              <a:t>λ</a:t>
            </a:r>
            <a:r>
              <a:rPr lang="el-GR" spc="-4" dirty="0">
                <a:cs typeface="Calibri"/>
              </a:rPr>
              <a:t>ή </a:t>
            </a:r>
            <a:r>
              <a:rPr lang="el-GR" spc="-9" dirty="0">
                <a:cs typeface="Calibri"/>
              </a:rPr>
              <a:t>τω</a:t>
            </a:r>
            <a:r>
              <a:rPr lang="el-GR" spc="-4" dirty="0">
                <a:cs typeface="Calibri"/>
              </a:rPr>
              <a:t>ν </a:t>
            </a:r>
            <a:r>
              <a:rPr lang="el-GR" spc="-22" dirty="0">
                <a:cs typeface="Calibri"/>
              </a:rPr>
              <a:t>πω</a:t>
            </a:r>
            <a:r>
              <a:rPr lang="el-GR" spc="-9" dirty="0">
                <a:cs typeface="Calibri"/>
              </a:rPr>
              <a:t>λήσεω</a:t>
            </a:r>
            <a:r>
              <a:rPr lang="el-GR" spc="-4" dirty="0">
                <a:cs typeface="Calibri"/>
              </a:rPr>
              <a:t>ν</a:t>
            </a:r>
            <a:r>
              <a:rPr lang="el-GR" spc="-13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με</a:t>
            </a:r>
            <a:r>
              <a:rPr lang="el-GR" spc="-18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α</a:t>
            </a:r>
            <a:r>
              <a:rPr lang="el-GR" spc="-31" dirty="0">
                <a:cs typeface="Calibri"/>
              </a:rPr>
              <a:t>ξ</a:t>
            </a:r>
            <a:r>
              <a:rPr lang="el-GR" spc="-4" dirty="0">
                <a:cs typeface="Calibri"/>
              </a:rPr>
              <a:t>ύ</a:t>
            </a:r>
            <a:r>
              <a:rPr lang="el-GR" spc="9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2 </a:t>
            </a:r>
            <a:r>
              <a:rPr lang="el-GR" spc="-9" dirty="0">
                <a:cs typeface="Calibri"/>
              </a:rPr>
              <a:t>περι</a:t>
            </a:r>
            <a:r>
              <a:rPr lang="el-GR" spc="-4" dirty="0">
                <a:cs typeface="Calibri"/>
              </a:rPr>
              <a:t>ό</a:t>
            </a:r>
            <a:r>
              <a:rPr lang="el-GR" spc="-9" dirty="0">
                <a:cs typeface="Calibri"/>
              </a:rPr>
              <a:t>δ</a:t>
            </a:r>
            <a:r>
              <a:rPr lang="el-GR" spc="-13" dirty="0">
                <a:cs typeface="Calibri"/>
              </a:rPr>
              <a:t>ων</a:t>
            </a:r>
            <a:endParaRPr lang="el-GR" dirty="0">
              <a:cs typeface="Calibri"/>
            </a:endParaRPr>
          </a:p>
          <a:p>
            <a:pPr marL="311683" indent="-300552">
              <a:spcBef>
                <a:spcPts val="543"/>
              </a:spcBef>
              <a:buClr>
                <a:schemeClr val="tx1"/>
              </a:buClr>
              <a:buFont typeface="Arial"/>
              <a:buChar char="•"/>
              <a:tabLst>
                <a:tab pos="312240" algn="l"/>
              </a:tabLst>
            </a:pPr>
            <a:r>
              <a:rPr lang="el-GR" sz="2500" dirty="0">
                <a:cs typeface="Calibri"/>
              </a:rPr>
              <a:t>Ανά</a:t>
            </a:r>
            <a:r>
              <a:rPr lang="el-GR" sz="2500" spc="-35" dirty="0">
                <a:cs typeface="Calibri"/>
              </a:rPr>
              <a:t>λ</a:t>
            </a:r>
            <a:r>
              <a:rPr lang="el-GR" sz="2500" dirty="0">
                <a:cs typeface="Calibri"/>
              </a:rPr>
              <a:t>υση με αρ</a:t>
            </a:r>
            <a:r>
              <a:rPr lang="el-GR" sz="2500" spc="-18" dirty="0">
                <a:cs typeface="Calibri"/>
              </a:rPr>
              <a:t>ι</a:t>
            </a:r>
            <a:r>
              <a:rPr lang="el-GR" sz="2500" spc="-4" dirty="0">
                <a:cs typeface="Calibri"/>
              </a:rPr>
              <a:t>θ</a:t>
            </a:r>
            <a:r>
              <a:rPr lang="el-GR" sz="2500" spc="-18" dirty="0">
                <a:cs typeface="Calibri"/>
              </a:rPr>
              <a:t>μ</a:t>
            </a:r>
            <a:r>
              <a:rPr lang="el-GR" sz="2500" spc="-4" dirty="0">
                <a:cs typeface="Calibri"/>
              </a:rPr>
              <a:t>ο</a:t>
            </a:r>
            <a:r>
              <a:rPr lang="el-GR" sz="2500" dirty="0">
                <a:cs typeface="Calibri"/>
              </a:rPr>
              <a:t>δείκτες</a:t>
            </a:r>
          </a:p>
          <a:p>
            <a:pPr>
              <a:buClr>
                <a:schemeClr val="tx1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96008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Αρ</a:t>
            </a:r>
            <a:r>
              <a:rPr spc="-31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θ</a:t>
            </a:r>
            <a:r>
              <a:rPr spc="-22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οδείκτες</a:t>
            </a:r>
          </a:p>
        </p:txBody>
      </p:sp>
      <p:sp>
        <p:nvSpPr>
          <p:cNvPr id="15" name="Θέση περιεχομένου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1683" marR="4453" indent="-300552">
              <a:lnSpc>
                <a:spcPts val="3033"/>
              </a:lnSpc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300" spc="-4" dirty="0">
                <a:cs typeface="Calibri"/>
              </a:rPr>
              <a:t>Ε</a:t>
            </a:r>
            <a:r>
              <a:rPr lang="el-GR" sz="2300" spc="-83" dirty="0">
                <a:cs typeface="Calibri"/>
              </a:rPr>
              <a:t>κ</a:t>
            </a:r>
            <a:r>
              <a:rPr lang="el-GR" sz="2300" spc="-4" dirty="0">
                <a:cs typeface="Calibri"/>
              </a:rPr>
              <a:t>φράζουν</a:t>
            </a:r>
            <a:r>
              <a:rPr lang="el-GR" sz="2300" dirty="0">
                <a:cs typeface="Calibri"/>
              </a:rPr>
              <a:t> </a:t>
            </a:r>
            <a:r>
              <a:rPr lang="el-GR" sz="2300" spc="-22" dirty="0">
                <a:cs typeface="Calibri"/>
              </a:rPr>
              <a:t>μ</a:t>
            </a:r>
            <a:r>
              <a:rPr lang="el-GR" sz="2300" spc="-4" dirty="0">
                <a:cs typeface="Calibri"/>
              </a:rPr>
              <a:t>αθη</a:t>
            </a:r>
            <a:r>
              <a:rPr lang="el-GR" sz="2300" spc="-22" dirty="0">
                <a:cs typeface="Calibri"/>
              </a:rPr>
              <a:t>μ</a:t>
            </a:r>
            <a:r>
              <a:rPr lang="el-GR" sz="2300" spc="-4" dirty="0">
                <a:cs typeface="Calibri"/>
              </a:rPr>
              <a:t>ατι</a:t>
            </a:r>
            <a:r>
              <a:rPr lang="el-GR" sz="2300" spc="-48" dirty="0">
                <a:cs typeface="Calibri"/>
              </a:rPr>
              <a:t>κ</a:t>
            </a:r>
            <a:r>
              <a:rPr lang="el-GR" sz="2300" spc="-4" dirty="0">
                <a:cs typeface="Calibri"/>
              </a:rPr>
              <a:t>ές</a:t>
            </a:r>
            <a:r>
              <a:rPr lang="el-GR" sz="2300" spc="22" dirty="0">
                <a:cs typeface="Calibri"/>
              </a:rPr>
              <a:t> </a:t>
            </a:r>
            <a:r>
              <a:rPr lang="el-GR" sz="2300" spc="-4" dirty="0">
                <a:cs typeface="Calibri"/>
              </a:rPr>
              <a:t>σ</a:t>
            </a:r>
            <a:r>
              <a:rPr lang="el-GR" sz="2300" spc="-35" dirty="0">
                <a:cs typeface="Calibri"/>
              </a:rPr>
              <a:t>χ</a:t>
            </a:r>
            <a:r>
              <a:rPr lang="el-GR" sz="2300" spc="-44" dirty="0">
                <a:cs typeface="Calibri"/>
              </a:rPr>
              <a:t>έ</a:t>
            </a:r>
            <a:r>
              <a:rPr lang="el-GR" sz="2300" spc="-9" dirty="0">
                <a:cs typeface="Calibri"/>
              </a:rPr>
              <a:t>σ</a:t>
            </a:r>
            <a:r>
              <a:rPr lang="el-GR" sz="2300" spc="-4" dirty="0">
                <a:cs typeface="Calibri"/>
              </a:rPr>
              <a:t>εις</a:t>
            </a:r>
            <a:r>
              <a:rPr lang="el-GR" sz="2300" dirty="0">
                <a:cs typeface="Calibri"/>
              </a:rPr>
              <a:t> </a:t>
            </a:r>
            <a:r>
              <a:rPr lang="el-GR" sz="2300" spc="-4" dirty="0">
                <a:cs typeface="Calibri"/>
              </a:rPr>
              <a:t>με</a:t>
            </a:r>
            <a:r>
              <a:rPr lang="el-GR" sz="2300" spc="-26" dirty="0">
                <a:cs typeface="Calibri"/>
              </a:rPr>
              <a:t>τ</a:t>
            </a:r>
            <a:r>
              <a:rPr lang="el-GR" sz="2300" spc="-9" dirty="0">
                <a:cs typeface="Calibri"/>
              </a:rPr>
              <a:t>α</a:t>
            </a:r>
            <a:r>
              <a:rPr lang="el-GR" sz="2300" spc="-39" dirty="0">
                <a:cs typeface="Calibri"/>
              </a:rPr>
              <a:t>ξ</a:t>
            </a:r>
            <a:r>
              <a:rPr lang="el-GR" sz="2300" spc="-4" dirty="0">
                <a:cs typeface="Calibri"/>
              </a:rPr>
              <a:t>ύ </a:t>
            </a:r>
            <a:r>
              <a:rPr lang="el-GR" sz="2300" spc="-31" dirty="0">
                <a:cs typeface="Calibri"/>
              </a:rPr>
              <a:t>λ</a:t>
            </a:r>
            <a:r>
              <a:rPr lang="el-GR" sz="2300" spc="-9" dirty="0">
                <a:cs typeface="Calibri"/>
              </a:rPr>
              <a:t>ογαρι</a:t>
            </a:r>
            <a:r>
              <a:rPr lang="el-GR" sz="2300" spc="-35" dirty="0">
                <a:cs typeface="Calibri"/>
              </a:rPr>
              <a:t>α</a:t>
            </a:r>
            <a:r>
              <a:rPr lang="el-GR" sz="2300" spc="-9" dirty="0">
                <a:cs typeface="Calibri"/>
              </a:rPr>
              <a:t>σμώ</a:t>
            </a:r>
            <a:r>
              <a:rPr lang="el-GR" sz="2300" spc="-4" dirty="0">
                <a:cs typeface="Calibri"/>
              </a:rPr>
              <a:t>ν </a:t>
            </a:r>
            <a:r>
              <a:rPr lang="el-GR" sz="2300" spc="-31" dirty="0">
                <a:cs typeface="Calibri"/>
              </a:rPr>
              <a:t>τ</a:t>
            </a:r>
            <a:r>
              <a:rPr lang="el-GR" sz="2300" spc="-9" dirty="0">
                <a:cs typeface="Calibri"/>
              </a:rPr>
              <a:t>ο</a:t>
            </a:r>
            <a:r>
              <a:rPr lang="el-GR" sz="2300" spc="-4" dirty="0">
                <a:cs typeface="Calibri"/>
              </a:rPr>
              <a:t>υ </a:t>
            </a:r>
            <a:r>
              <a:rPr lang="el-GR" sz="2300" spc="-9" dirty="0">
                <a:cs typeface="Calibri"/>
              </a:rPr>
              <a:t>Ισ</a:t>
            </a:r>
            <a:r>
              <a:rPr lang="el-GR" sz="2300" spc="-26" dirty="0">
                <a:cs typeface="Calibri"/>
              </a:rPr>
              <a:t>ο</a:t>
            </a:r>
            <a:r>
              <a:rPr lang="el-GR" sz="2300" spc="-31" dirty="0">
                <a:cs typeface="Calibri"/>
              </a:rPr>
              <a:t>λ</a:t>
            </a:r>
            <a:r>
              <a:rPr lang="el-GR" sz="2300" spc="-9" dirty="0">
                <a:cs typeface="Calibri"/>
              </a:rPr>
              <a:t>ογισ</a:t>
            </a:r>
            <a:r>
              <a:rPr lang="el-GR" sz="2300" spc="-26" dirty="0">
                <a:cs typeface="Calibri"/>
              </a:rPr>
              <a:t>μ</a:t>
            </a:r>
            <a:r>
              <a:rPr lang="el-GR" sz="2300" spc="-9" dirty="0">
                <a:cs typeface="Calibri"/>
              </a:rPr>
              <a:t>ο</a:t>
            </a:r>
            <a:r>
              <a:rPr lang="el-GR" sz="2300" spc="-4" dirty="0">
                <a:cs typeface="Calibri"/>
              </a:rPr>
              <a:t>ύ</a:t>
            </a:r>
            <a:r>
              <a:rPr lang="el-GR" sz="2300" spc="22" dirty="0">
                <a:cs typeface="Calibri"/>
              </a:rPr>
              <a:t> </a:t>
            </a:r>
            <a:r>
              <a:rPr lang="el-GR" sz="2300" spc="-96" dirty="0">
                <a:cs typeface="Calibri"/>
              </a:rPr>
              <a:t>κ</a:t>
            </a:r>
            <a:r>
              <a:rPr lang="el-GR" sz="2300" spc="-9" dirty="0">
                <a:cs typeface="Calibri"/>
              </a:rPr>
              <a:t>α</a:t>
            </a:r>
            <a:r>
              <a:rPr lang="el-GR" sz="2300" spc="-4" dirty="0">
                <a:cs typeface="Calibri"/>
              </a:rPr>
              <a:t>ι </a:t>
            </a:r>
            <a:r>
              <a:rPr lang="el-GR" sz="2300" spc="-9" dirty="0">
                <a:cs typeface="Calibri"/>
              </a:rPr>
              <a:t>της Κα</a:t>
            </a:r>
            <a:r>
              <a:rPr lang="el-GR" sz="2300" spc="-26" dirty="0">
                <a:cs typeface="Calibri"/>
              </a:rPr>
              <a:t>τ</a:t>
            </a:r>
            <a:r>
              <a:rPr lang="el-GR" sz="2300" spc="-35" dirty="0">
                <a:cs typeface="Calibri"/>
              </a:rPr>
              <a:t>ά</a:t>
            </a:r>
            <a:r>
              <a:rPr lang="el-GR" sz="2300" spc="22" dirty="0">
                <a:cs typeface="Calibri"/>
              </a:rPr>
              <a:t>σ</a:t>
            </a:r>
            <a:r>
              <a:rPr lang="el-GR" sz="2300" spc="-26" dirty="0">
                <a:cs typeface="Calibri"/>
              </a:rPr>
              <a:t>τ</a:t>
            </a:r>
            <a:r>
              <a:rPr lang="el-GR" sz="2300" spc="-35" dirty="0">
                <a:cs typeface="Calibri"/>
              </a:rPr>
              <a:t>α</a:t>
            </a:r>
            <a:r>
              <a:rPr lang="el-GR" sz="2300" spc="-9" dirty="0">
                <a:cs typeface="Calibri"/>
              </a:rPr>
              <a:t>ση</a:t>
            </a:r>
            <a:r>
              <a:rPr lang="el-GR" sz="2300" spc="-4" dirty="0">
                <a:cs typeface="Calibri"/>
              </a:rPr>
              <a:t>ς</a:t>
            </a:r>
            <a:r>
              <a:rPr lang="el-GR" sz="2300" spc="13" dirty="0">
                <a:cs typeface="Calibri"/>
              </a:rPr>
              <a:t> </a:t>
            </a:r>
            <a:r>
              <a:rPr lang="el-GR" sz="2300" spc="-9" dirty="0">
                <a:cs typeface="Calibri"/>
              </a:rPr>
              <a:t>Αποτελ</a:t>
            </a:r>
            <a:r>
              <a:rPr lang="el-GR" sz="2300" spc="-44" dirty="0">
                <a:cs typeface="Calibri"/>
              </a:rPr>
              <a:t>ε</a:t>
            </a:r>
            <a:r>
              <a:rPr lang="el-GR" sz="2300" spc="-9" dirty="0">
                <a:cs typeface="Calibri"/>
              </a:rPr>
              <a:t>σμάτω</a:t>
            </a:r>
            <a:r>
              <a:rPr lang="el-GR" sz="2300" spc="-4" dirty="0">
                <a:cs typeface="Calibri"/>
              </a:rPr>
              <a:t>ν</a:t>
            </a:r>
            <a:r>
              <a:rPr lang="el-GR" sz="2300" spc="18" dirty="0">
                <a:cs typeface="Calibri"/>
              </a:rPr>
              <a:t> </a:t>
            </a:r>
            <a:r>
              <a:rPr lang="el-GR" sz="2300" spc="-4" dirty="0">
                <a:cs typeface="Calibri"/>
              </a:rPr>
              <a:t>Χ</a:t>
            </a:r>
            <a:r>
              <a:rPr lang="el-GR" sz="2300" spc="-9" dirty="0">
                <a:cs typeface="Calibri"/>
              </a:rPr>
              <a:t>ρήση</a:t>
            </a:r>
            <a:r>
              <a:rPr lang="el-GR" sz="2300" spc="-4" dirty="0">
                <a:cs typeface="Calibri"/>
              </a:rPr>
              <a:t>ς</a:t>
            </a:r>
            <a:r>
              <a:rPr lang="el-GR" sz="2300" spc="13" dirty="0">
                <a:cs typeface="Calibri"/>
              </a:rPr>
              <a:t> </a:t>
            </a:r>
            <a:r>
              <a:rPr lang="el-GR" sz="2300" spc="-4" dirty="0">
                <a:cs typeface="Calibri"/>
              </a:rPr>
              <a:t>ή </a:t>
            </a:r>
            <a:r>
              <a:rPr lang="el-GR" sz="2300" spc="-9" dirty="0">
                <a:cs typeface="Calibri"/>
              </a:rPr>
              <a:t>με</a:t>
            </a:r>
            <a:r>
              <a:rPr lang="el-GR" sz="2300" spc="-26" dirty="0">
                <a:cs typeface="Calibri"/>
              </a:rPr>
              <a:t>τ</a:t>
            </a:r>
            <a:r>
              <a:rPr lang="el-GR" sz="2300" spc="-9" dirty="0">
                <a:cs typeface="Calibri"/>
              </a:rPr>
              <a:t>α</a:t>
            </a:r>
            <a:r>
              <a:rPr lang="el-GR" sz="2300" spc="-39" dirty="0">
                <a:cs typeface="Calibri"/>
              </a:rPr>
              <a:t>ξ</a:t>
            </a:r>
            <a:r>
              <a:rPr lang="el-GR" sz="2300" spc="-4" dirty="0">
                <a:cs typeface="Calibri"/>
              </a:rPr>
              <a:t>ύ </a:t>
            </a:r>
            <a:r>
              <a:rPr lang="el-GR" sz="2300" spc="-31" dirty="0">
                <a:cs typeface="Calibri"/>
              </a:rPr>
              <a:t>τ</a:t>
            </a:r>
            <a:r>
              <a:rPr lang="el-GR" sz="2300" spc="-9" dirty="0">
                <a:cs typeface="Calibri"/>
              </a:rPr>
              <a:t>ο</a:t>
            </a:r>
            <a:r>
              <a:rPr lang="el-GR" sz="2300" spc="-4" dirty="0">
                <a:cs typeface="Calibri"/>
              </a:rPr>
              <a:t>υς</a:t>
            </a:r>
            <a:endParaRPr lang="el-GR" sz="2300" dirty="0">
              <a:cs typeface="Calibri"/>
            </a:endParaRPr>
          </a:p>
          <a:p>
            <a:pPr marL="311683" indent="-300552">
              <a:spcBef>
                <a:spcPts val="289"/>
              </a:spcBef>
              <a:buClr>
                <a:schemeClr val="tx1"/>
              </a:buClr>
              <a:buFont typeface="Arial"/>
              <a:buChar char="•"/>
              <a:tabLst>
                <a:tab pos="312240" algn="l"/>
              </a:tabLst>
            </a:pPr>
            <a:r>
              <a:rPr lang="el-GR" sz="2300" spc="-4" dirty="0">
                <a:cs typeface="Calibri"/>
              </a:rPr>
              <a:t>Ο </a:t>
            </a:r>
            <a:r>
              <a:rPr lang="el-GR" sz="2300" spc="-9" dirty="0">
                <a:cs typeface="Calibri"/>
              </a:rPr>
              <a:t>υπ</a:t>
            </a:r>
            <a:r>
              <a:rPr lang="el-GR" sz="2300" spc="-26" dirty="0">
                <a:cs typeface="Calibri"/>
              </a:rPr>
              <a:t>ο</a:t>
            </a:r>
            <a:r>
              <a:rPr lang="el-GR" sz="2300" spc="-31" dirty="0">
                <a:cs typeface="Calibri"/>
              </a:rPr>
              <a:t>λ</a:t>
            </a:r>
            <a:r>
              <a:rPr lang="el-GR" sz="2300" spc="-9" dirty="0">
                <a:cs typeface="Calibri"/>
              </a:rPr>
              <a:t>ογισ</a:t>
            </a:r>
            <a:r>
              <a:rPr lang="el-GR" sz="2300" spc="-26" dirty="0">
                <a:cs typeface="Calibri"/>
              </a:rPr>
              <a:t>μ</a:t>
            </a:r>
            <a:r>
              <a:rPr lang="el-GR" sz="2300" spc="-9" dirty="0">
                <a:cs typeface="Calibri"/>
              </a:rPr>
              <a:t>ό</a:t>
            </a:r>
            <a:r>
              <a:rPr lang="el-GR" sz="2300" spc="-4" dirty="0">
                <a:cs typeface="Calibri"/>
              </a:rPr>
              <a:t>ς</a:t>
            </a:r>
            <a:r>
              <a:rPr lang="el-GR" sz="2300" spc="13" dirty="0">
                <a:cs typeface="Calibri"/>
              </a:rPr>
              <a:t> </a:t>
            </a:r>
            <a:r>
              <a:rPr lang="el-GR" sz="2300" spc="-18" dirty="0">
                <a:cs typeface="Calibri"/>
              </a:rPr>
              <a:t>τ</a:t>
            </a:r>
            <a:r>
              <a:rPr lang="el-GR" sz="2300" spc="-9" dirty="0">
                <a:cs typeface="Calibri"/>
              </a:rPr>
              <a:t>ω</a:t>
            </a:r>
            <a:r>
              <a:rPr lang="el-GR" sz="2300" spc="-4" dirty="0">
                <a:cs typeface="Calibri"/>
              </a:rPr>
              <a:t>ν </a:t>
            </a:r>
            <a:r>
              <a:rPr lang="el-GR" sz="2300" spc="-9" dirty="0">
                <a:cs typeface="Calibri"/>
              </a:rPr>
              <a:t>αρ</a:t>
            </a:r>
            <a:r>
              <a:rPr lang="el-GR" sz="2300" spc="-31" dirty="0">
                <a:cs typeface="Calibri"/>
              </a:rPr>
              <a:t>ι</a:t>
            </a:r>
            <a:r>
              <a:rPr lang="el-GR" sz="2300" spc="-9" dirty="0">
                <a:cs typeface="Calibri"/>
              </a:rPr>
              <a:t>θ</a:t>
            </a:r>
            <a:r>
              <a:rPr lang="el-GR" sz="2300" spc="-26" dirty="0">
                <a:cs typeface="Calibri"/>
              </a:rPr>
              <a:t>μ</a:t>
            </a:r>
            <a:r>
              <a:rPr lang="el-GR" sz="2300" spc="-9" dirty="0">
                <a:cs typeface="Calibri"/>
              </a:rPr>
              <a:t>οδεικτώ</a:t>
            </a:r>
            <a:r>
              <a:rPr lang="el-GR" sz="2300" spc="-4" dirty="0">
                <a:cs typeface="Calibri"/>
              </a:rPr>
              <a:t>ν </a:t>
            </a:r>
            <a:r>
              <a:rPr lang="el-GR" sz="2300" spc="-9" dirty="0">
                <a:cs typeface="Calibri"/>
              </a:rPr>
              <a:t>επ</a:t>
            </a:r>
            <a:r>
              <a:rPr lang="el-GR" sz="2300" spc="-48" dirty="0">
                <a:cs typeface="Calibri"/>
              </a:rPr>
              <a:t>ι</a:t>
            </a:r>
            <a:r>
              <a:rPr lang="el-GR" sz="2300" spc="-9" dirty="0">
                <a:cs typeface="Calibri"/>
              </a:rPr>
              <a:t>τρέπε</a:t>
            </a:r>
            <a:r>
              <a:rPr lang="el-GR" sz="2300" spc="-4" dirty="0">
                <a:cs typeface="Calibri"/>
              </a:rPr>
              <a:t>ι:</a:t>
            </a:r>
            <a:endParaRPr lang="el-GR" sz="2300" dirty="0">
              <a:cs typeface="Calibri"/>
            </a:endParaRPr>
          </a:p>
          <a:p>
            <a:pPr marL="662327" lvl="1" indent="-250460">
              <a:spcBef>
                <a:spcPts val="316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300" spc="-4" dirty="0">
                <a:cs typeface="Calibri"/>
              </a:rPr>
              <a:t>Τ</a:t>
            </a:r>
            <a:r>
              <a:rPr lang="el-GR" sz="2300" spc="-53" dirty="0">
                <a:cs typeface="Calibri"/>
              </a:rPr>
              <a:t>η</a:t>
            </a:r>
            <a:r>
              <a:rPr lang="el-GR" sz="2300" dirty="0">
                <a:cs typeface="Calibri"/>
              </a:rPr>
              <a:t>ν</a:t>
            </a:r>
            <a:r>
              <a:rPr lang="el-GR" sz="2300" spc="-9" dirty="0">
                <a:cs typeface="Calibri"/>
              </a:rPr>
              <a:t> </a:t>
            </a:r>
            <a:r>
              <a:rPr lang="el-GR" sz="2300" spc="-83" dirty="0">
                <a:cs typeface="Calibri"/>
              </a:rPr>
              <a:t>κ</a:t>
            </a:r>
            <a:r>
              <a:rPr lang="el-GR" sz="2300" spc="-4" dirty="0">
                <a:cs typeface="Calibri"/>
              </a:rPr>
              <a:t>ατανόησ</a:t>
            </a:r>
            <a:r>
              <a:rPr lang="el-GR" sz="2300" dirty="0">
                <a:cs typeface="Calibri"/>
              </a:rPr>
              <a:t>η</a:t>
            </a:r>
            <a:r>
              <a:rPr lang="el-GR" sz="2300" spc="-9" dirty="0">
                <a:cs typeface="Calibri"/>
              </a:rPr>
              <a:t> </a:t>
            </a:r>
            <a:r>
              <a:rPr lang="el-GR" sz="2300" spc="-4" dirty="0">
                <a:cs typeface="Calibri"/>
              </a:rPr>
              <a:t>τω</a:t>
            </a:r>
            <a:r>
              <a:rPr lang="el-GR" sz="2300" dirty="0">
                <a:cs typeface="Calibri"/>
              </a:rPr>
              <a:t>ν</a:t>
            </a:r>
            <a:r>
              <a:rPr lang="el-GR" sz="2300" spc="9" dirty="0">
                <a:cs typeface="Calibri"/>
              </a:rPr>
              <a:t> </a:t>
            </a:r>
            <a:r>
              <a:rPr lang="el-GR" sz="2300" spc="-31" dirty="0">
                <a:cs typeface="Calibri"/>
              </a:rPr>
              <a:t>λ</a:t>
            </a:r>
            <a:r>
              <a:rPr lang="el-GR" sz="2300" spc="-4" dirty="0">
                <a:cs typeface="Calibri"/>
              </a:rPr>
              <a:t>ογι</a:t>
            </a:r>
            <a:r>
              <a:rPr lang="el-GR" sz="2300" spc="22" dirty="0">
                <a:cs typeface="Calibri"/>
              </a:rPr>
              <a:t>σ</a:t>
            </a:r>
            <a:r>
              <a:rPr lang="el-GR" sz="2300" spc="-4" dirty="0">
                <a:cs typeface="Calibri"/>
              </a:rPr>
              <a:t>τι</a:t>
            </a:r>
            <a:r>
              <a:rPr lang="el-GR" sz="2300" spc="-57" dirty="0">
                <a:cs typeface="Calibri"/>
              </a:rPr>
              <a:t>κ</a:t>
            </a:r>
            <a:r>
              <a:rPr lang="el-GR" sz="2300" spc="-13" dirty="0">
                <a:cs typeface="Calibri"/>
              </a:rPr>
              <a:t>ώ</a:t>
            </a:r>
            <a:r>
              <a:rPr lang="el-GR" sz="2300" dirty="0">
                <a:cs typeface="Calibri"/>
              </a:rPr>
              <a:t>ν</a:t>
            </a:r>
            <a:r>
              <a:rPr lang="el-GR" sz="2300" spc="9" dirty="0">
                <a:cs typeface="Calibri"/>
              </a:rPr>
              <a:t> </a:t>
            </a:r>
            <a:r>
              <a:rPr lang="el-GR" sz="2300" spc="-83" dirty="0">
                <a:cs typeface="Calibri"/>
              </a:rPr>
              <a:t>κ</a:t>
            </a:r>
            <a:r>
              <a:rPr lang="el-GR" sz="2300" spc="-4" dirty="0">
                <a:cs typeface="Calibri"/>
              </a:rPr>
              <a:t>ατ</a:t>
            </a:r>
            <a:r>
              <a:rPr lang="el-GR" sz="2300" spc="-22" dirty="0">
                <a:cs typeface="Calibri"/>
              </a:rPr>
              <a:t>α</a:t>
            </a:r>
            <a:r>
              <a:rPr lang="el-GR" sz="2300" spc="22" dirty="0">
                <a:cs typeface="Calibri"/>
              </a:rPr>
              <a:t>σ</a:t>
            </a:r>
            <a:r>
              <a:rPr lang="el-GR" sz="2300" spc="-4" dirty="0">
                <a:cs typeface="Calibri"/>
              </a:rPr>
              <a:t>τ</a:t>
            </a:r>
            <a:r>
              <a:rPr lang="el-GR" sz="2300" spc="-22" dirty="0">
                <a:cs typeface="Calibri"/>
              </a:rPr>
              <a:t>ά</a:t>
            </a:r>
            <a:r>
              <a:rPr lang="el-GR" sz="2300" spc="-4" dirty="0">
                <a:cs typeface="Calibri"/>
              </a:rPr>
              <a:t>σεων</a:t>
            </a:r>
            <a:endParaRPr lang="el-GR" sz="2300" dirty="0">
              <a:cs typeface="Calibri"/>
            </a:endParaRPr>
          </a:p>
          <a:p>
            <a:pPr marL="662327" lvl="1" indent="-250460">
              <a:spcBef>
                <a:spcPts val="294"/>
              </a:spcBef>
              <a:buClr>
                <a:schemeClr val="tx1"/>
              </a:buClr>
              <a:buFont typeface="Arial"/>
              <a:buChar char="–"/>
              <a:tabLst>
                <a:tab pos="662884" algn="l"/>
              </a:tabLst>
            </a:pPr>
            <a:r>
              <a:rPr lang="el-GR" sz="2300" spc="-4" dirty="0">
                <a:cs typeface="Calibri"/>
              </a:rPr>
              <a:t>Τ</a:t>
            </a:r>
            <a:r>
              <a:rPr lang="el-GR" sz="2300" dirty="0">
                <a:cs typeface="Calibri"/>
              </a:rPr>
              <a:t>η</a:t>
            </a:r>
            <a:r>
              <a:rPr lang="el-GR" sz="2300" spc="-18" dirty="0">
                <a:cs typeface="Calibri"/>
              </a:rPr>
              <a:t> </a:t>
            </a:r>
            <a:r>
              <a:rPr lang="el-GR" sz="2300" spc="-4" dirty="0">
                <a:cs typeface="Calibri"/>
              </a:rPr>
              <a:t>διενέ</a:t>
            </a:r>
            <a:r>
              <a:rPr lang="el-GR" sz="2300" spc="-18" dirty="0">
                <a:cs typeface="Calibri"/>
              </a:rPr>
              <a:t>ρ</a:t>
            </a:r>
            <a:r>
              <a:rPr lang="el-GR" sz="2300" spc="-13" dirty="0">
                <a:cs typeface="Calibri"/>
              </a:rPr>
              <a:t>γ</a:t>
            </a:r>
            <a:r>
              <a:rPr lang="el-GR" sz="2300" spc="-4" dirty="0">
                <a:cs typeface="Calibri"/>
              </a:rPr>
              <a:t>ει</a:t>
            </a:r>
            <a:r>
              <a:rPr lang="el-GR" sz="2300" dirty="0">
                <a:cs typeface="Calibri"/>
              </a:rPr>
              <a:t>α</a:t>
            </a:r>
            <a:r>
              <a:rPr lang="el-GR" sz="2300" spc="-18" dirty="0">
                <a:cs typeface="Calibri"/>
              </a:rPr>
              <a:t> </a:t>
            </a:r>
            <a:r>
              <a:rPr lang="el-GR" sz="2300" spc="-4" dirty="0" err="1">
                <a:cs typeface="Calibri"/>
              </a:rPr>
              <a:t>π</a:t>
            </a:r>
            <a:r>
              <a:rPr lang="el-GR" sz="2300" spc="-26" dirty="0" err="1">
                <a:cs typeface="Calibri"/>
              </a:rPr>
              <a:t>ο</a:t>
            </a:r>
            <a:r>
              <a:rPr lang="el-GR" sz="2300" spc="-35" dirty="0" err="1">
                <a:cs typeface="Calibri"/>
              </a:rPr>
              <a:t>λ</a:t>
            </a:r>
            <a:r>
              <a:rPr lang="el-GR" sz="2300" spc="-18" dirty="0" err="1">
                <a:cs typeface="Calibri"/>
              </a:rPr>
              <a:t>υ</a:t>
            </a:r>
            <a:r>
              <a:rPr lang="el-GR" sz="2300" spc="-4" dirty="0" err="1">
                <a:cs typeface="Calibri"/>
              </a:rPr>
              <a:t>επίπ</a:t>
            </a:r>
            <a:r>
              <a:rPr lang="el-GR" sz="2300" spc="-39" dirty="0" err="1">
                <a:cs typeface="Calibri"/>
              </a:rPr>
              <a:t>ε</a:t>
            </a:r>
            <a:r>
              <a:rPr lang="el-GR" sz="2300" spc="-4" dirty="0" err="1">
                <a:cs typeface="Calibri"/>
              </a:rPr>
              <a:t>δω</a:t>
            </a:r>
            <a:r>
              <a:rPr lang="el-GR" sz="2300" dirty="0" err="1">
                <a:cs typeface="Calibri"/>
              </a:rPr>
              <a:t>ν</a:t>
            </a:r>
            <a:r>
              <a:rPr lang="el-GR" sz="2300" spc="-4" dirty="0">
                <a:cs typeface="Calibri"/>
              </a:rPr>
              <a:t> συγ</a:t>
            </a:r>
            <a:r>
              <a:rPr lang="el-GR" sz="2300" spc="-18" dirty="0">
                <a:cs typeface="Calibri"/>
              </a:rPr>
              <a:t>κ</a:t>
            </a:r>
            <a:r>
              <a:rPr lang="el-GR" sz="2300" dirty="0">
                <a:cs typeface="Calibri"/>
              </a:rPr>
              <a:t>ρ</a:t>
            </a:r>
            <a:r>
              <a:rPr lang="el-GR" sz="2300" spc="-4" dirty="0">
                <a:cs typeface="Calibri"/>
              </a:rPr>
              <a:t>ίσεων</a:t>
            </a:r>
            <a:endParaRPr lang="el-GR" sz="2300" dirty="0">
              <a:cs typeface="Calibri"/>
            </a:endParaRPr>
          </a:p>
          <a:p>
            <a:pPr marL="1012971" lvl="2" indent="-200368">
              <a:spcBef>
                <a:spcPts val="271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z="2300" dirty="0">
                <a:cs typeface="Calibri"/>
              </a:rPr>
              <a:t>Διαχρονι</a:t>
            </a:r>
            <a:r>
              <a:rPr lang="el-GR" sz="2300" spc="-31" dirty="0">
                <a:cs typeface="Calibri"/>
              </a:rPr>
              <a:t>κ</a:t>
            </a:r>
            <a:r>
              <a:rPr lang="el-GR" sz="2300" spc="-4" dirty="0">
                <a:cs typeface="Calibri"/>
              </a:rPr>
              <a:t>έ</a:t>
            </a:r>
            <a:r>
              <a:rPr lang="el-GR" sz="2300" dirty="0">
                <a:cs typeface="Calibri"/>
              </a:rPr>
              <a:t>ς</a:t>
            </a:r>
            <a:r>
              <a:rPr lang="el-GR" sz="2300" spc="-22" dirty="0">
                <a:cs typeface="Calibri"/>
              </a:rPr>
              <a:t> </a:t>
            </a:r>
            <a:r>
              <a:rPr lang="el-GR" sz="2300" dirty="0">
                <a:cs typeface="Calibri"/>
              </a:rPr>
              <a:t>σ</a:t>
            </a:r>
            <a:r>
              <a:rPr lang="el-GR" sz="2300" spc="-9" dirty="0">
                <a:cs typeface="Calibri"/>
              </a:rPr>
              <a:t>υ</a:t>
            </a:r>
            <a:r>
              <a:rPr lang="el-GR" sz="2300" dirty="0">
                <a:cs typeface="Calibri"/>
              </a:rPr>
              <a:t>γ</a:t>
            </a:r>
            <a:r>
              <a:rPr lang="el-GR" sz="2300" spc="-18" dirty="0">
                <a:cs typeface="Calibri"/>
              </a:rPr>
              <a:t>κ</a:t>
            </a:r>
            <a:r>
              <a:rPr lang="el-GR" sz="2300" dirty="0">
                <a:cs typeface="Calibri"/>
              </a:rPr>
              <a:t>ρίσεις</a:t>
            </a:r>
          </a:p>
          <a:p>
            <a:pPr marL="1012971" lvl="2" indent="-200368">
              <a:spcBef>
                <a:spcPts val="250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z="2300" dirty="0" err="1">
                <a:cs typeface="Calibri"/>
              </a:rPr>
              <a:t>Ενδοκ</a:t>
            </a:r>
            <a:r>
              <a:rPr lang="el-GR" sz="2300" spc="-31" dirty="0" err="1">
                <a:cs typeface="Calibri"/>
              </a:rPr>
              <a:t>λ</a:t>
            </a:r>
            <a:r>
              <a:rPr lang="el-GR" sz="2300" spc="-26" dirty="0" err="1">
                <a:cs typeface="Calibri"/>
              </a:rPr>
              <a:t>α</a:t>
            </a:r>
            <a:r>
              <a:rPr lang="el-GR" sz="2300" spc="-4" dirty="0" err="1">
                <a:cs typeface="Calibri"/>
              </a:rPr>
              <a:t>δ</a:t>
            </a:r>
            <a:r>
              <a:rPr lang="el-GR" sz="2300" dirty="0" err="1">
                <a:cs typeface="Calibri"/>
              </a:rPr>
              <a:t>ι</a:t>
            </a:r>
            <a:r>
              <a:rPr lang="el-GR" sz="2300" spc="-31" dirty="0" err="1">
                <a:cs typeface="Calibri"/>
              </a:rPr>
              <a:t>κ</a:t>
            </a:r>
            <a:r>
              <a:rPr lang="el-GR" sz="2300" dirty="0" err="1">
                <a:cs typeface="Calibri"/>
              </a:rPr>
              <a:t>ές</a:t>
            </a:r>
            <a:r>
              <a:rPr lang="el-GR" sz="2300" dirty="0">
                <a:cs typeface="Calibri"/>
              </a:rPr>
              <a:t> σ</a:t>
            </a:r>
            <a:r>
              <a:rPr lang="el-GR" sz="2300" spc="-9" dirty="0">
                <a:cs typeface="Calibri"/>
              </a:rPr>
              <a:t>υ</a:t>
            </a:r>
            <a:r>
              <a:rPr lang="el-GR" sz="2300" dirty="0">
                <a:cs typeface="Calibri"/>
              </a:rPr>
              <a:t>γ</a:t>
            </a:r>
            <a:r>
              <a:rPr lang="el-GR" sz="2300" spc="-18" dirty="0">
                <a:cs typeface="Calibri"/>
              </a:rPr>
              <a:t>κ</a:t>
            </a:r>
            <a:r>
              <a:rPr lang="el-GR" sz="2300" dirty="0">
                <a:cs typeface="Calibri"/>
              </a:rPr>
              <a:t>ρίσεις</a:t>
            </a:r>
          </a:p>
          <a:p>
            <a:pPr marL="1012971" lvl="2" indent="-200368">
              <a:spcBef>
                <a:spcPts val="250"/>
              </a:spcBef>
              <a:buClr>
                <a:schemeClr val="tx1"/>
              </a:buClr>
              <a:buFont typeface="Arial"/>
              <a:buChar char="•"/>
              <a:tabLst>
                <a:tab pos="1012971" algn="l"/>
              </a:tabLst>
            </a:pPr>
            <a:r>
              <a:rPr lang="el-GR" sz="2300" dirty="0" err="1">
                <a:cs typeface="Calibri"/>
              </a:rPr>
              <a:t>Benchmarking</a:t>
            </a:r>
            <a:endParaRPr lang="el-GR" sz="2300" dirty="0">
              <a:cs typeface="Calibri"/>
            </a:endParaRPr>
          </a:p>
          <a:p>
            <a:pPr>
              <a:buClr>
                <a:schemeClr val="tx1"/>
              </a:buClr>
            </a:pPr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34356466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Κατ</a:t>
            </a:r>
            <a:r>
              <a:rPr spc="-53" dirty="0">
                <a:latin typeface="Calibri"/>
                <a:cs typeface="Calibri"/>
              </a:rPr>
              <a:t>η</a:t>
            </a:r>
            <a:r>
              <a:rPr dirty="0">
                <a:latin typeface="Calibri"/>
                <a:cs typeface="Calibri"/>
              </a:rPr>
              <a:t>γορίες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αρ</a:t>
            </a:r>
            <a:r>
              <a:rPr spc="-31" dirty="0">
                <a:latin typeface="Calibri"/>
                <a:cs typeface="Calibri"/>
              </a:rPr>
              <a:t>ι</a:t>
            </a:r>
            <a:r>
              <a:rPr dirty="0">
                <a:latin typeface="Calibri"/>
                <a:cs typeface="Calibri"/>
              </a:rPr>
              <a:t>θ</a:t>
            </a:r>
            <a:r>
              <a:rPr spc="-22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οδεικ</a:t>
            </a:r>
            <a:r>
              <a:rPr spc="-22" dirty="0">
                <a:latin typeface="Calibri"/>
                <a:cs typeface="Calibri"/>
              </a:rPr>
              <a:t>τ</a:t>
            </a:r>
            <a:r>
              <a:rPr spc="-9" dirty="0">
                <a:latin typeface="Calibri"/>
                <a:cs typeface="Calibri"/>
              </a:rPr>
              <a:t>ώ</a:t>
            </a:r>
            <a:r>
              <a:rPr dirty="0">
                <a:latin typeface="Calibri"/>
                <a:cs typeface="Calibri"/>
              </a:rPr>
              <a:t>ν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0198" indent="-300552">
              <a:buClr>
                <a:schemeClr val="tx1"/>
              </a:buClr>
              <a:buFont typeface="Arial"/>
              <a:buChar char="•"/>
              <a:tabLst>
                <a:tab pos="410198" algn="l"/>
              </a:tabLst>
            </a:pPr>
            <a:r>
              <a:rPr lang="el-GR" spc="-4" dirty="0"/>
              <a:t>Υ</a:t>
            </a:r>
            <a:r>
              <a:rPr lang="el-GR" spc="-31" dirty="0"/>
              <a:t>π</a:t>
            </a:r>
            <a:r>
              <a:rPr lang="el-GR" spc="-4" dirty="0"/>
              <a:t>άρ</a:t>
            </a:r>
            <a:r>
              <a:rPr lang="el-GR" spc="-39" dirty="0"/>
              <a:t>χ</a:t>
            </a:r>
            <a:r>
              <a:rPr lang="el-GR" spc="-4" dirty="0"/>
              <a:t>ου</a:t>
            </a:r>
            <a:r>
              <a:rPr lang="el-GR" dirty="0"/>
              <a:t>ν</a:t>
            </a:r>
            <a:r>
              <a:rPr lang="el-GR" spc="-4" dirty="0"/>
              <a:t> αρ</a:t>
            </a:r>
            <a:r>
              <a:rPr lang="el-GR" spc="-22" dirty="0"/>
              <a:t>ι</a:t>
            </a:r>
            <a:r>
              <a:rPr lang="el-GR" spc="-4" dirty="0"/>
              <a:t>θ</a:t>
            </a:r>
            <a:r>
              <a:rPr lang="el-GR" spc="-22" dirty="0"/>
              <a:t>μ</a:t>
            </a:r>
            <a:r>
              <a:rPr lang="el-GR" spc="-4" dirty="0"/>
              <a:t>οδείκτες</a:t>
            </a:r>
          </a:p>
          <a:p>
            <a:pPr marL="760841" lvl="1" indent="-250460">
              <a:spcBef>
                <a:spcPts val="631"/>
              </a:spcBef>
              <a:buClr>
                <a:schemeClr val="tx1"/>
              </a:buClr>
              <a:buFont typeface="Arial"/>
              <a:buChar char="–"/>
              <a:tabLst>
                <a:tab pos="760841" algn="l"/>
              </a:tabLst>
            </a:pPr>
            <a:r>
              <a:rPr lang="el-GR" sz="2500" spc="-4" dirty="0">
                <a:cs typeface="Calibri"/>
              </a:rPr>
              <a:t>Ρευ</a:t>
            </a:r>
            <a:r>
              <a:rPr lang="el-GR" sz="2500" spc="22" dirty="0">
                <a:cs typeface="Calibri"/>
              </a:rPr>
              <a:t>σ</a:t>
            </a:r>
            <a:r>
              <a:rPr lang="el-GR" sz="2500" spc="-22" dirty="0">
                <a:cs typeface="Calibri"/>
              </a:rPr>
              <a:t>τ</a:t>
            </a:r>
            <a:r>
              <a:rPr lang="el-GR" sz="2500" spc="-4" dirty="0">
                <a:cs typeface="Calibri"/>
              </a:rPr>
              <a:t>ότ</a:t>
            </a:r>
            <a:r>
              <a:rPr lang="el-GR" sz="2500" spc="-39" dirty="0">
                <a:cs typeface="Calibri"/>
              </a:rPr>
              <a:t>η</a:t>
            </a:r>
            <a:r>
              <a:rPr lang="el-GR" sz="2500" spc="-4" dirty="0">
                <a:cs typeface="Calibri"/>
              </a:rPr>
              <a:t>τα</a:t>
            </a:r>
            <a:r>
              <a:rPr lang="el-GR" sz="2500" dirty="0">
                <a:cs typeface="Calibri"/>
              </a:rPr>
              <a:t>ς</a:t>
            </a:r>
            <a:r>
              <a:rPr lang="el-GR" sz="2500" spc="-18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(</a:t>
            </a:r>
            <a:r>
              <a:rPr lang="en-US" sz="2500" spc="-4" dirty="0">
                <a:cs typeface="Calibri"/>
              </a:rPr>
              <a:t>Liquidit</a:t>
            </a:r>
            <a:r>
              <a:rPr lang="en-US" sz="2500" dirty="0">
                <a:cs typeface="Calibri"/>
              </a:rPr>
              <a:t>y</a:t>
            </a:r>
            <a:r>
              <a:rPr lang="en-US" sz="2500" spc="4" dirty="0">
                <a:cs typeface="Calibri"/>
              </a:rPr>
              <a:t> </a:t>
            </a:r>
            <a:r>
              <a:rPr lang="en-US" sz="2500" spc="-53" dirty="0">
                <a:cs typeface="Calibri"/>
              </a:rPr>
              <a:t>r</a:t>
            </a:r>
            <a:r>
              <a:rPr lang="en-US" sz="2500" spc="-22" dirty="0">
                <a:cs typeface="Calibri"/>
              </a:rPr>
              <a:t>a</a:t>
            </a:r>
            <a:r>
              <a:rPr lang="en-US" sz="2500" spc="-4" dirty="0">
                <a:cs typeface="Calibri"/>
              </a:rPr>
              <a:t>tio</a:t>
            </a:r>
            <a:r>
              <a:rPr lang="en-US" sz="2500" dirty="0">
                <a:cs typeface="Calibri"/>
              </a:rPr>
              <a:t>s)</a:t>
            </a:r>
          </a:p>
          <a:p>
            <a:pPr marL="760841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761398" algn="l"/>
              </a:tabLst>
            </a:pPr>
            <a:r>
              <a:rPr lang="el-GR" sz="2500" spc="-4" dirty="0">
                <a:cs typeface="Calibri"/>
              </a:rPr>
              <a:t>Αποδοτι</a:t>
            </a:r>
            <a:r>
              <a:rPr lang="el-GR" sz="2500" spc="-83" dirty="0">
                <a:cs typeface="Calibri"/>
              </a:rPr>
              <a:t>κ</a:t>
            </a:r>
            <a:r>
              <a:rPr lang="el-GR" sz="2500" spc="-4" dirty="0">
                <a:cs typeface="Calibri"/>
              </a:rPr>
              <a:t>ότ</a:t>
            </a:r>
            <a:r>
              <a:rPr lang="el-GR" sz="2500" spc="-39" dirty="0">
                <a:cs typeface="Calibri"/>
              </a:rPr>
              <a:t>η</a:t>
            </a:r>
            <a:r>
              <a:rPr lang="el-GR" sz="2500" spc="-13" dirty="0">
                <a:cs typeface="Calibri"/>
              </a:rPr>
              <a:t>τ</a:t>
            </a:r>
            <a:r>
              <a:rPr lang="el-GR" sz="2500" spc="-4" dirty="0">
                <a:cs typeface="Calibri"/>
              </a:rPr>
              <a:t>α</a:t>
            </a:r>
            <a:r>
              <a:rPr lang="el-GR" sz="2500" dirty="0">
                <a:cs typeface="Calibri"/>
              </a:rPr>
              <a:t>ς</a:t>
            </a:r>
            <a:r>
              <a:rPr lang="el-GR" sz="2500" spc="-9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(</a:t>
            </a:r>
            <a:r>
              <a:rPr lang="en-US" sz="2500" spc="-4" dirty="0">
                <a:cs typeface="Calibri"/>
              </a:rPr>
              <a:t>P</a:t>
            </a:r>
            <a:r>
              <a:rPr lang="en-US" sz="2500" spc="-39" dirty="0">
                <a:cs typeface="Calibri"/>
              </a:rPr>
              <a:t>r</a:t>
            </a:r>
            <a:r>
              <a:rPr lang="en-US" sz="2500" spc="-4" dirty="0">
                <a:cs typeface="Calibri"/>
              </a:rPr>
              <a:t>ofi</a:t>
            </a:r>
            <a:r>
              <a:rPr lang="en-US" sz="2500" spc="-35" dirty="0">
                <a:cs typeface="Calibri"/>
              </a:rPr>
              <a:t>t</a:t>
            </a:r>
            <a:r>
              <a:rPr lang="en-US" sz="2500" dirty="0">
                <a:cs typeface="Calibri"/>
              </a:rPr>
              <a:t>a</a:t>
            </a:r>
            <a:r>
              <a:rPr lang="en-US" sz="2500" spc="-4" dirty="0">
                <a:cs typeface="Calibri"/>
              </a:rPr>
              <a:t>bilit</a:t>
            </a:r>
            <a:r>
              <a:rPr lang="en-US" sz="2500" dirty="0">
                <a:cs typeface="Calibri"/>
              </a:rPr>
              <a:t>y</a:t>
            </a:r>
            <a:r>
              <a:rPr lang="en-US" sz="2500" spc="-22" dirty="0">
                <a:cs typeface="Calibri"/>
              </a:rPr>
              <a:t> </a:t>
            </a:r>
            <a:r>
              <a:rPr lang="en-US" sz="2500" spc="-57" dirty="0">
                <a:cs typeface="Calibri"/>
              </a:rPr>
              <a:t>r</a:t>
            </a:r>
            <a:r>
              <a:rPr lang="en-US" sz="2500" spc="-22" dirty="0">
                <a:cs typeface="Calibri"/>
              </a:rPr>
              <a:t>a</a:t>
            </a:r>
            <a:r>
              <a:rPr lang="en-US" sz="2500" spc="-4" dirty="0">
                <a:cs typeface="Calibri"/>
              </a:rPr>
              <a:t>tios)</a:t>
            </a:r>
            <a:endParaRPr lang="en-US" sz="2500" dirty="0">
              <a:cs typeface="Calibri"/>
            </a:endParaRPr>
          </a:p>
          <a:p>
            <a:pPr marL="760841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760841" algn="l"/>
              </a:tabLst>
            </a:pPr>
            <a:r>
              <a:rPr lang="el-GR" sz="2500" dirty="0">
                <a:cs typeface="Calibri"/>
              </a:rPr>
              <a:t>Δομής</a:t>
            </a:r>
            <a:r>
              <a:rPr lang="el-GR" sz="2500" spc="-4" dirty="0">
                <a:cs typeface="Calibri"/>
              </a:rPr>
              <a:t> </a:t>
            </a:r>
            <a:r>
              <a:rPr lang="el-GR" sz="2500" spc="-39" dirty="0">
                <a:cs typeface="Calibri"/>
              </a:rPr>
              <a:t>κ</a:t>
            </a:r>
            <a:r>
              <a:rPr lang="el-GR" sz="2500" spc="-26" dirty="0">
                <a:cs typeface="Calibri"/>
              </a:rPr>
              <a:t>ε</a:t>
            </a:r>
            <a:r>
              <a:rPr lang="el-GR" sz="2500" spc="-4" dirty="0">
                <a:cs typeface="Calibri"/>
              </a:rPr>
              <a:t>φ</a:t>
            </a:r>
            <a:r>
              <a:rPr lang="el-GR" sz="2500" spc="4" dirty="0">
                <a:cs typeface="Calibri"/>
              </a:rPr>
              <a:t>α</a:t>
            </a:r>
            <a:r>
              <a:rPr lang="el-GR" sz="2500" spc="-35" dirty="0">
                <a:cs typeface="Calibri"/>
              </a:rPr>
              <a:t>λ</a:t>
            </a:r>
            <a:r>
              <a:rPr lang="el-GR" sz="2500" dirty="0">
                <a:cs typeface="Calibri"/>
              </a:rPr>
              <a:t>αί</a:t>
            </a:r>
            <a:r>
              <a:rPr lang="el-GR" sz="2500" spc="-13" dirty="0">
                <a:cs typeface="Calibri"/>
              </a:rPr>
              <a:t>ω</a:t>
            </a:r>
            <a:r>
              <a:rPr lang="el-GR" sz="2500" dirty="0">
                <a:cs typeface="Calibri"/>
              </a:rPr>
              <a:t>ν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dirty="0">
                <a:cs typeface="Calibri"/>
              </a:rPr>
              <a:t>(</a:t>
            </a:r>
            <a:r>
              <a:rPr lang="en-US" sz="2500" spc="-4" dirty="0">
                <a:cs typeface="Calibri"/>
              </a:rPr>
              <a:t>Gearin</a:t>
            </a:r>
            <a:r>
              <a:rPr lang="en-US" sz="2500" dirty="0">
                <a:cs typeface="Calibri"/>
              </a:rPr>
              <a:t>g</a:t>
            </a:r>
            <a:r>
              <a:rPr lang="en-US" sz="2500" spc="-22" dirty="0">
                <a:cs typeface="Calibri"/>
              </a:rPr>
              <a:t> </a:t>
            </a:r>
            <a:r>
              <a:rPr lang="en-US" sz="2500" spc="-57" dirty="0">
                <a:cs typeface="Calibri"/>
              </a:rPr>
              <a:t>r</a:t>
            </a:r>
            <a:r>
              <a:rPr lang="en-US" sz="2500" spc="-22" dirty="0">
                <a:cs typeface="Calibri"/>
              </a:rPr>
              <a:t>a</a:t>
            </a:r>
            <a:r>
              <a:rPr lang="en-US" sz="2500" spc="-4" dirty="0">
                <a:cs typeface="Calibri"/>
              </a:rPr>
              <a:t>tio</a:t>
            </a:r>
            <a:r>
              <a:rPr lang="en-US" sz="2500" dirty="0">
                <a:cs typeface="Calibri"/>
              </a:rPr>
              <a:t>s)</a:t>
            </a:r>
          </a:p>
          <a:p>
            <a:pPr marL="760841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761398" algn="l"/>
              </a:tabLst>
            </a:pPr>
            <a:r>
              <a:rPr lang="el-GR" sz="2500" spc="-4" dirty="0">
                <a:cs typeface="Calibri"/>
              </a:rPr>
              <a:t>Δια</a:t>
            </a:r>
            <a:r>
              <a:rPr lang="el-GR" sz="2500" spc="-31" dirty="0">
                <a:cs typeface="Calibri"/>
              </a:rPr>
              <a:t>χ</a:t>
            </a:r>
            <a:r>
              <a:rPr lang="el-GR" sz="2500" spc="-4" dirty="0">
                <a:cs typeface="Calibri"/>
              </a:rPr>
              <a:t>είριση</a:t>
            </a:r>
            <a:r>
              <a:rPr lang="el-GR" sz="2500" dirty="0">
                <a:cs typeface="Calibri"/>
              </a:rPr>
              <a:t>ς</a:t>
            </a:r>
            <a:r>
              <a:rPr lang="el-GR" sz="2500" spc="-22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Κ</a:t>
            </a:r>
            <a:r>
              <a:rPr lang="el-GR" sz="2500" spc="-22" dirty="0">
                <a:cs typeface="Calibri"/>
              </a:rPr>
              <a:t>ε</a:t>
            </a:r>
            <a:r>
              <a:rPr lang="el-GR" sz="2500" spc="-4" dirty="0">
                <a:cs typeface="Calibri"/>
              </a:rPr>
              <a:t>φα</a:t>
            </a:r>
            <a:r>
              <a:rPr lang="el-GR" sz="2500" spc="-35" dirty="0">
                <a:cs typeface="Calibri"/>
              </a:rPr>
              <a:t>λ</a:t>
            </a:r>
            <a:r>
              <a:rPr lang="el-GR" sz="2500" dirty="0">
                <a:cs typeface="Calibri"/>
              </a:rPr>
              <a:t>α</a:t>
            </a:r>
            <a:r>
              <a:rPr lang="el-GR" sz="2500" spc="-4" dirty="0">
                <a:cs typeface="Calibri"/>
              </a:rPr>
              <a:t>ί</a:t>
            </a:r>
            <a:r>
              <a:rPr lang="el-GR" sz="2500" spc="-13" dirty="0">
                <a:cs typeface="Calibri"/>
              </a:rPr>
              <a:t>ω</a:t>
            </a:r>
            <a:r>
              <a:rPr lang="el-GR" sz="2500" dirty="0">
                <a:cs typeface="Calibri"/>
              </a:rPr>
              <a:t>ν</a:t>
            </a:r>
            <a:r>
              <a:rPr lang="el-GR" sz="2500" spc="-13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(</a:t>
            </a:r>
            <a:r>
              <a:rPr lang="en-US" sz="2500" spc="-4" dirty="0">
                <a:cs typeface="Calibri"/>
              </a:rPr>
              <a:t>Activit</a:t>
            </a:r>
            <a:r>
              <a:rPr lang="en-US" sz="2500" dirty="0">
                <a:cs typeface="Calibri"/>
              </a:rPr>
              <a:t>y</a:t>
            </a:r>
            <a:r>
              <a:rPr lang="en-US" sz="2500" spc="4" dirty="0">
                <a:cs typeface="Calibri"/>
              </a:rPr>
              <a:t> </a:t>
            </a:r>
            <a:r>
              <a:rPr lang="en-US" sz="2500" spc="-57" dirty="0">
                <a:cs typeface="Calibri"/>
              </a:rPr>
              <a:t>r</a:t>
            </a:r>
            <a:r>
              <a:rPr lang="en-US" sz="2500" spc="-22" dirty="0">
                <a:cs typeface="Calibri"/>
              </a:rPr>
              <a:t>a</a:t>
            </a:r>
            <a:r>
              <a:rPr lang="en-US" sz="2500" spc="-4" dirty="0">
                <a:cs typeface="Calibri"/>
              </a:rPr>
              <a:t>tios)</a:t>
            </a:r>
            <a:endParaRPr lang="en-US" sz="2500" dirty="0">
              <a:cs typeface="Calibri"/>
            </a:endParaRPr>
          </a:p>
          <a:p>
            <a:pPr marL="760841" lvl="1" indent="-250460">
              <a:spcBef>
                <a:spcPts val="587"/>
              </a:spcBef>
              <a:buClr>
                <a:schemeClr val="tx1"/>
              </a:buClr>
              <a:buFont typeface="Arial"/>
              <a:buChar char="–"/>
              <a:tabLst>
                <a:tab pos="761398" algn="l"/>
              </a:tabLst>
            </a:pPr>
            <a:r>
              <a:rPr lang="el-GR" sz="2500" spc="-4" dirty="0">
                <a:cs typeface="Calibri"/>
              </a:rPr>
              <a:t>Επενδύσεω</a:t>
            </a:r>
            <a:r>
              <a:rPr lang="el-GR" sz="2500" dirty="0">
                <a:cs typeface="Calibri"/>
              </a:rPr>
              <a:t>ν</a:t>
            </a:r>
            <a:r>
              <a:rPr lang="el-GR" sz="2500" spc="-18" dirty="0">
                <a:cs typeface="Calibri"/>
              </a:rPr>
              <a:t> </a:t>
            </a:r>
            <a:r>
              <a:rPr lang="el-GR" sz="2500" spc="-4" dirty="0">
                <a:cs typeface="Calibri"/>
              </a:rPr>
              <a:t>(</a:t>
            </a:r>
            <a:r>
              <a:rPr lang="en-US" sz="2500" spc="-4" dirty="0">
                <a:cs typeface="Calibri"/>
              </a:rPr>
              <a:t>I</a:t>
            </a:r>
            <a:r>
              <a:rPr lang="en-US" sz="2500" spc="-48" dirty="0">
                <a:cs typeface="Calibri"/>
              </a:rPr>
              <a:t>n</a:t>
            </a:r>
            <a:r>
              <a:rPr lang="en-US" sz="2500" spc="-26" dirty="0">
                <a:cs typeface="Calibri"/>
              </a:rPr>
              <a:t>v</a:t>
            </a:r>
            <a:r>
              <a:rPr lang="en-US" sz="2500" dirty="0">
                <a:cs typeface="Calibri"/>
              </a:rPr>
              <a:t>e</a:t>
            </a:r>
            <a:r>
              <a:rPr lang="en-US" sz="2500" spc="-26" dirty="0">
                <a:cs typeface="Calibri"/>
              </a:rPr>
              <a:t>s</a:t>
            </a:r>
            <a:r>
              <a:rPr lang="en-US" sz="2500" spc="-4" dirty="0">
                <a:cs typeface="Calibri"/>
              </a:rPr>
              <a:t>tme</a:t>
            </a:r>
            <a:r>
              <a:rPr lang="en-US" sz="2500" spc="-26" dirty="0">
                <a:cs typeface="Calibri"/>
              </a:rPr>
              <a:t>n</a:t>
            </a:r>
            <a:r>
              <a:rPr lang="en-US" sz="2500" dirty="0">
                <a:cs typeface="Calibri"/>
              </a:rPr>
              <a:t>t</a:t>
            </a:r>
            <a:r>
              <a:rPr lang="en-US" sz="2500" spc="-9" dirty="0">
                <a:cs typeface="Calibri"/>
              </a:rPr>
              <a:t> </a:t>
            </a:r>
            <a:r>
              <a:rPr lang="en-US" sz="2500" spc="-4" dirty="0">
                <a:cs typeface="Calibri"/>
              </a:rPr>
              <a:t>or</a:t>
            </a:r>
            <a:r>
              <a:rPr lang="en-US" sz="2500" spc="4" dirty="0">
                <a:cs typeface="Calibri"/>
              </a:rPr>
              <a:t> </a:t>
            </a:r>
            <a:r>
              <a:rPr lang="en-US" sz="2500" spc="-26" dirty="0">
                <a:cs typeface="Calibri"/>
              </a:rPr>
              <a:t>c</a:t>
            </a:r>
            <a:r>
              <a:rPr lang="en-US" sz="2500" spc="-4" dirty="0">
                <a:cs typeface="Calibri"/>
              </a:rPr>
              <a:t>orpo</a:t>
            </a:r>
            <a:r>
              <a:rPr lang="en-US" sz="2500" spc="-53" dirty="0">
                <a:cs typeface="Calibri"/>
              </a:rPr>
              <a:t>r</a:t>
            </a:r>
            <a:r>
              <a:rPr lang="en-US" sz="2500" spc="-22" dirty="0">
                <a:cs typeface="Calibri"/>
              </a:rPr>
              <a:t>a</a:t>
            </a:r>
            <a:r>
              <a:rPr lang="en-US" sz="2500" spc="-31" dirty="0">
                <a:cs typeface="Calibri"/>
              </a:rPr>
              <a:t>t</a:t>
            </a:r>
            <a:r>
              <a:rPr lang="en-US" sz="2500" spc="-4" dirty="0">
                <a:cs typeface="Calibri"/>
              </a:rPr>
              <a:t>e </a:t>
            </a:r>
            <a:r>
              <a:rPr lang="en-US" sz="2500" spc="-57" dirty="0">
                <a:cs typeface="Calibri"/>
              </a:rPr>
              <a:t>r</a:t>
            </a:r>
            <a:r>
              <a:rPr lang="en-US" sz="2500" spc="-22" dirty="0">
                <a:cs typeface="Calibri"/>
              </a:rPr>
              <a:t>a</a:t>
            </a:r>
            <a:r>
              <a:rPr lang="en-US" sz="2500" spc="-4" dirty="0">
                <a:cs typeface="Calibri"/>
              </a:rPr>
              <a:t>tios)</a:t>
            </a:r>
            <a:endParaRPr lang="en-US" sz="2500" dirty="0">
              <a:cs typeface="Calibri"/>
            </a:endParaRPr>
          </a:p>
          <a:p>
            <a:pPr>
              <a:buClr>
                <a:schemeClr val="tx1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065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>
                <a:latin typeface="Calibri"/>
                <a:cs typeface="Calibri"/>
              </a:rPr>
              <a:t>Αρ</a:t>
            </a:r>
            <a:r>
              <a:rPr spc="-35" dirty="0">
                <a:latin typeface="Calibri"/>
                <a:cs typeface="Calibri"/>
              </a:rPr>
              <a:t>ι</a:t>
            </a:r>
            <a:r>
              <a:rPr spc="-4" dirty="0">
                <a:latin typeface="Calibri"/>
                <a:cs typeface="Calibri"/>
              </a:rPr>
              <a:t>θ</a:t>
            </a:r>
            <a:r>
              <a:rPr spc="-22" dirty="0">
                <a:latin typeface="Calibri"/>
                <a:cs typeface="Calibri"/>
              </a:rPr>
              <a:t>μ</a:t>
            </a:r>
            <a:r>
              <a:rPr dirty="0">
                <a:latin typeface="Calibri"/>
                <a:cs typeface="Calibri"/>
              </a:rPr>
              <a:t>ο</a:t>
            </a:r>
            <a:r>
              <a:rPr spc="-4" dirty="0">
                <a:latin typeface="Calibri"/>
                <a:cs typeface="Calibri"/>
              </a:rPr>
              <a:t>δε</a:t>
            </a:r>
            <a:r>
              <a:rPr dirty="0">
                <a:latin typeface="Calibri"/>
                <a:cs typeface="Calibri"/>
              </a:rPr>
              <a:t>ί</a:t>
            </a:r>
            <a:r>
              <a:rPr spc="-4" dirty="0">
                <a:latin typeface="Calibri"/>
                <a:cs typeface="Calibri"/>
              </a:rPr>
              <a:t>κτη</a:t>
            </a:r>
            <a:r>
              <a:rPr dirty="0">
                <a:latin typeface="Calibri"/>
                <a:cs typeface="Calibri"/>
              </a:rPr>
              <a:t>ς</a:t>
            </a:r>
            <a:r>
              <a:rPr spc="-4" dirty="0">
                <a:latin typeface="Calibri"/>
                <a:cs typeface="Calibri"/>
              </a:rPr>
              <a:t> Γενι</a:t>
            </a:r>
            <a:r>
              <a:rPr spc="-9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ής</a:t>
            </a:r>
            <a:r>
              <a:rPr spc="-4" dirty="0">
                <a:latin typeface="Calibri"/>
                <a:cs typeface="Calibri"/>
              </a:rPr>
              <a:t> Ρευ</a:t>
            </a:r>
            <a:r>
              <a:rPr spc="39" dirty="0">
                <a:latin typeface="Calibri"/>
                <a:cs typeface="Calibri"/>
              </a:rPr>
              <a:t>σ</a:t>
            </a:r>
            <a:r>
              <a:rPr spc="-35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ότ</a:t>
            </a:r>
            <a:r>
              <a:rPr spc="-44" dirty="0">
                <a:latin typeface="Calibri"/>
                <a:cs typeface="Calibri"/>
              </a:rPr>
              <a:t>η</a:t>
            </a:r>
            <a:r>
              <a:rPr spc="-35" dirty="0">
                <a:latin typeface="Calibri"/>
                <a:cs typeface="Calibri"/>
              </a:rPr>
              <a:t>τ</a:t>
            </a:r>
            <a:r>
              <a:rPr spc="-4" dirty="0">
                <a:latin typeface="Calibri"/>
                <a:cs typeface="Calibri"/>
              </a:rPr>
              <a:t>α</a:t>
            </a:r>
            <a:r>
              <a:rPr dirty="0">
                <a:latin typeface="Calibri"/>
                <a:cs typeface="Calibri"/>
              </a:rPr>
              <a:t>ς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/>
          </a:bodyPr>
          <a:lstStyle/>
          <a:p>
            <a:pPr marL="0" marR="4453" indent="0" algn="just">
              <a:spcBef>
                <a:spcPts val="1854"/>
              </a:spcBef>
              <a:buNone/>
            </a:pPr>
            <a:r>
              <a:rPr lang="el-GR" sz="3000" spc="-4" dirty="0" smtClean="0">
                <a:solidFill>
                  <a:srgbClr val="040404"/>
                </a:solidFill>
                <a:cs typeface="Arial"/>
              </a:rPr>
              <a:t>Παρουσιά</a:t>
            </a:r>
            <a:r>
              <a:rPr lang="el-GR" sz="3000" spc="-114" dirty="0" smtClean="0">
                <a:solidFill>
                  <a:srgbClr val="040404"/>
                </a:solidFill>
                <a:cs typeface="Arial"/>
              </a:rPr>
              <a:t>ζ</a:t>
            </a:r>
            <a:r>
              <a:rPr lang="el-GR" sz="3000" spc="-9" dirty="0" smtClean="0">
                <a:solidFill>
                  <a:srgbClr val="040404"/>
                </a:solidFill>
                <a:cs typeface="Arial"/>
              </a:rPr>
              <a:t>ε</a:t>
            </a:r>
            <a:r>
              <a:rPr lang="el-GR" sz="3000" spc="-4" dirty="0" smtClean="0">
                <a:solidFill>
                  <a:srgbClr val="040404"/>
                </a:solidFill>
                <a:cs typeface="Arial"/>
              </a:rPr>
              <a:t>ι</a:t>
            </a:r>
            <a:r>
              <a:rPr lang="el-GR" sz="3000" spc="188" dirty="0" smtClean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3000" spc="19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9" dirty="0">
                <a:solidFill>
                  <a:srgbClr val="040404"/>
                </a:solidFill>
                <a:cs typeface="Arial"/>
              </a:rPr>
              <a:t>μ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έτρο</a:t>
            </a:r>
            <a:r>
              <a:rPr lang="el-GR" sz="3000" spc="19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ρευστ</a:t>
            </a:r>
            <a:r>
              <a:rPr lang="el-GR" sz="3000" spc="-44" dirty="0">
                <a:solidFill>
                  <a:srgbClr val="040404"/>
                </a:solidFill>
                <a:cs typeface="Arial"/>
              </a:rPr>
              <a:t>ό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τη</a:t>
            </a:r>
            <a:r>
              <a:rPr lang="el-GR" sz="30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ας</a:t>
            </a:r>
            <a:r>
              <a:rPr lang="el-GR" sz="3000" spc="19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35" dirty="0">
                <a:solidFill>
                  <a:srgbClr val="040404"/>
                </a:solidFill>
                <a:cs typeface="Arial"/>
              </a:rPr>
              <a:t>π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ου</a:t>
            </a:r>
            <a:r>
              <a:rPr lang="el-GR" sz="3000" spc="19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διατηρεί</a:t>
            </a:r>
            <a:r>
              <a:rPr lang="el-GR" sz="3000" spc="19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μια</a:t>
            </a:r>
            <a:r>
              <a:rPr lang="el-GR" sz="3000" spc="188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9" dirty="0">
                <a:solidFill>
                  <a:srgbClr val="040404"/>
                </a:solidFill>
                <a:cs typeface="Arial"/>
              </a:rPr>
              <a:t>ε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πιχείρηση</a:t>
            </a:r>
            <a:r>
              <a:rPr lang="el-GR" sz="3000" spc="188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αλ</a:t>
            </a:r>
            <a:r>
              <a:rPr lang="el-GR" sz="3000" spc="-31" dirty="0">
                <a:solidFill>
                  <a:srgbClr val="040404"/>
                </a:solidFill>
                <a:cs typeface="Arial"/>
              </a:rPr>
              <a:t>λ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ά</a:t>
            </a:r>
            <a:r>
              <a:rPr lang="el-GR" sz="3000" spc="188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αι </a:t>
            </a:r>
            <a:r>
              <a:rPr lang="el-GR" sz="30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3000" spc="7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περιθώριο</a:t>
            </a:r>
            <a:r>
              <a:rPr lang="el-GR" sz="3000" spc="7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13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σφαλείας</a:t>
            </a:r>
            <a:r>
              <a:rPr lang="el-GR" sz="3000" spc="75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35" dirty="0">
                <a:solidFill>
                  <a:srgbClr val="040404"/>
                </a:solidFill>
                <a:cs typeface="Arial"/>
              </a:rPr>
              <a:t>π</a:t>
            </a:r>
            <a:r>
              <a:rPr lang="el-GR" sz="3000" spc="-9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υ</a:t>
            </a:r>
            <a:r>
              <a:rPr lang="el-GR" sz="3000" spc="7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9" dirty="0">
                <a:solidFill>
                  <a:srgbClr val="040404"/>
                </a:solidFill>
                <a:cs typeface="Arial"/>
              </a:rPr>
              <a:t>δ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ιατηρεί</a:t>
            </a:r>
            <a:r>
              <a:rPr lang="el-GR" sz="3000" spc="75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η</a:t>
            </a:r>
            <a:r>
              <a:rPr lang="el-GR" sz="3000" spc="7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Διοίκηση</a:t>
            </a:r>
            <a:r>
              <a:rPr lang="el-GR" sz="3000" spc="75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της</a:t>
            </a:r>
            <a:r>
              <a:rPr lang="el-GR" sz="3000" spc="7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για</a:t>
            </a:r>
            <a:r>
              <a:rPr lang="el-GR" sz="3000" spc="7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να</a:t>
            </a:r>
            <a:r>
              <a:rPr lang="el-GR" sz="3000" spc="75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είναι</a:t>
            </a:r>
            <a:r>
              <a:rPr lang="el-GR" sz="3000" spc="75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9" dirty="0">
                <a:solidFill>
                  <a:srgbClr val="040404"/>
                </a:solidFill>
                <a:cs typeface="Arial"/>
              </a:rPr>
              <a:t>σ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ε</a:t>
            </a:r>
            <a:r>
              <a:rPr lang="el-GR" sz="3000" spc="7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θέση να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  </a:t>
            </a:r>
            <a:r>
              <a:rPr lang="el-GR" sz="3000" spc="-206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αντιμε</a:t>
            </a:r>
            <a:r>
              <a:rPr lang="el-GR" sz="3000" spc="-26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3000" spc="-35" dirty="0">
                <a:solidFill>
                  <a:srgbClr val="040404"/>
                </a:solidFill>
                <a:cs typeface="Arial"/>
              </a:rPr>
              <a:t>ω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πίσει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  </a:t>
            </a:r>
            <a:r>
              <a:rPr lang="el-GR" sz="3000" spc="-201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μια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  </a:t>
            </a:r>
            <a:r>
              <a:rPr lang="el-GR" sz="3000" spc="-197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ενδε</a:t>
            </a:r>
            <a:r>
              <a:rPr lang="el-GR" sz="3000" spc="-35" dirty="0">
                <a:solidFill>
                  <a:srgbClr val="040404"/>
                </a:solidFill>
                <a:cs typeface="Arial"/>
              </a:rPr>
              <a:t>χ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όμενη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  </a:t>
            </a:r>
            <a:r>
              <a:rPr lang="el-GR" sz="3000" spc="-201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ανεπιθύ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μ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ητη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  </a:t>
            </a:r>
            <a:r>
              <a:rPr lang="el-GR" sz="3000" spc="-197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13" dirty="0">
                <a:solidFill>
                  <a:srgbClr val="040404"/>
                </a:solidFill>
                <a:cs typeface="Arial"/>
              </a:rPr>
              <a:t>ε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ξέλιξη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  </a:t>
            </a:r>
            <a:r>
              <a:rPr lang="el-GR" sz="3000" spc="-201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στη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  </a:t>
            </a:r>
            <a:r>
              <a:rPr lang="el-GR" sz="3000" spc="-206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ροή</a:t>
            </a:r>
            <a:r>
              <a:rPr lang="el-GR" sz="3000" dirty="0">
                <a:solidFill>
                  <a:srgbClr val="040404"/>
                </a:solidFill>
                <a:cs typeface="Arial"/>
              </a:rPr>
              <a:t>  </a:t>
            </a:r>
            <a:r>
              <a:rPr lang="el-GR" sz="3000" spc="-197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3000" spc="-35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3000" spc="-9" dirty="0">
                <a:solidFill>
                  <a:srgbClr val="040404"/>
                </a:solidFill>
                <a:cs typeface="Arial"/>
              </a:rPr>
              <a:t>ω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ν κεφα</a:t>
            </a:r>
            <a:r>
              <a:rPr lang="el-GR" sz="3000" spc="-31" dirty="0">
                <a:solidFill>
                  <a:srgbClr val="040404"/>
                </a:solidFill>
                <a:cs typeface="Arial"/>
              </a:rPr>
              <a:t>λ</a:t>
            </a:r>
            <a:r>
              <a:rPr lang="el-GR" sz="3000" spc="-4" dirty="0">
                <a:solidFill>
                  <a:srgbClr val="040404"/>
                </a:solidFill>
                <a:cs typeface="Arial"/>
              </a:rPr>
              <a:t>αίων κίνησης της</a:t>
            </a:r>
            <a:endParaRPr lang="el-GR" sz="3000" dirty="0">
              <a:cs typeface="Arial"/>
            </a:endParaRPr>
          </a:p>
          <a:p>
            <a:endParaRPr lang="el-GR" sz="3000" dirty="0"/>
          </a:p>
        </p:txBody>
      </p:sp>
      <p:sp>
        <p:nvSpPr>
          <p:cNvPr id="7" name="object 7"/>
          <p:cNvSpPr/>
          <p:nvPr/>
        </p:nvSpPr>
        <p:spPr>
          <a:xfrm>
            <a:off x="2771800" y="2420888"/>
            <a:ext cx="3388276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399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el-GR" dirty="0"/>
          </a:p>
        </p:txBody>
      </p:sp>
      <p:sp>
        <p:nvSpPr>
          <p:cNvPr id="15" name="Ορθογώνιο 14"/>
          <p:cNvSpPr/>
          <p:nvPr/>
        </p:nvSpPr>
        <p:spPr>
          <a:xfrm>
            <a:off x="2267744" y="18448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200" b="1" dirty="0"/>
              <a:t>Κυκλοφορούν Ενεργητικό</a:t>
            </a:r>
          </a:p>
          <a:p>
            <a:pPr algn="ctr"/>
            <a:endParaRPr lang="el-GR" sz="2200" b="1" dirty="0"/>
          </a:p>
          <a:p>
            <a:pPr algn="ctr"/>
            <a:r>
              <a:rPr lang="el-GR" sz="2200" b="1" dirty="0"/>
              <a:t>Βραχυπρόθεσμες Υποχρεώσεις</a:t>
            </a:r>
          </a:p>
        </p:txBody>
      </p:sp>
    </p:spTree>
    <p:extLst>
      <p:ext uri="{BB962C8B-B14F-4D97-AF65-F5344CB8AC3E}">
        <p14:creationId xmlns:p14="http://schemas.microsoft.com/office/powerpoint/2010/main" val="4013435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 err="1" smtClean="0">
                <a:latin typeface="Calibri"/>
                <a:cs typeface="Calibri"/>
              </a:rPr>
              <a:t>Αρ</a:t>
            </a:r>
            <a:r>
              <a:rPr spc="-39" dirty="0" err="1" smtClean="0">
                <a:latin typeface="Calibri"/>
                <a:cs typeface="Calibri"/>
              </a:rPr>
              <a:t>ι</a:t>
            </a:r>
            <a:r>
              <a:rPr spc="-4" dirty="0" err="1" smtClean="0">
                <a:latin typeface="Calibri"/>
                <a:cs typeface="Calibri"/>
              </a:rPr>
              <a:t>θ</a:t>
            </a:r>
            <a:r>
              <a:rPr spc="-22" dirty="0" err="1" smtClean="0">
                <a:latin typeface="Calibri"/>
                <a:cs typeface="Calibri"/>
              </a:rPr>
              <a:t>μ</a:t>
            </a:r>
            <a:r>
              <a:rPr dirty="0" err="1" smtClean="0">
                <a:latin typeface="Calibri"/>
                <a:cs typeface="Calibri"/>
              </a:rPr>
              <a:t>ο</a:t>
            </a:r>
            <a:r>
              <a:rPr spc="-4" dirty="0" err="1" smtClean="0">
                <a:latin typeface="Calibri"/>
                <a:cs typeface="Calibri"/>
              </a:rPr>
              <a:t>δείκτη</a:t>
            </a:r>
            <a:r>
              <a:rPr dirty="0" err="1" smtClean="0">
                <a:latin typeface="Calibri"/>
                <a:cs typeface="Calibri"/>
              </a:rPr>
              <a:t>ς</a:t>
            </a:r>
            <a:r>
              <a:rPr spc="-18" dirty="0" smtClean="0">
                <a:latin typeface="Calibri"/>
                <a:cs typeface="Calibri"/>
              </a:rPr>
              <a:t> </a:t>
            </a:r>
            <a:r>
              <a:rPr spc="-4" dirty="0" smtClean="0">
                <a:latin typeface="Calibri"/>
                <a:cs typeface="Calibri"/>
              </a:rPr>
              <a:t>Απ</a:t>
            </a:r>
            <a:r>
              <a:rPr spc="-4" dirty="0" err="1" smtClean="0">
                <a:latin typeface="Calibri"/>
                <a:cs typeface="Calibri"/>
              </a:rPr>
              <a:t>οδοτι</a:t>
            </a:r>
            <a:r>
              <a:rPr spc="-92" dirty="0" err="1" smtClean="0">
                <a:latin typeface="Calibri"/>
                <a:cs typeface="Calibri"/>
              </a:rPr>
              <a:t>κ</a:t>
            </a:r>
            <a:r>
              <a:rPr spc="-4" dirty="0" err="1" smtClean="0">
                <a:latin typeface="Calibri"/>
                <a:cs typeface="Calibri"/>
              </a:rPr>
              <a:t>ότ</a:t>
            </a:r>
            <a:r>
              <a:rPr spc="-44" dirty="0" err="1" smtClean="0">
                <a:latin typeface="Calibri"/>
                <a:cs typeface="Calibri"/>
              </a:rPr>
              <a:t>η</a:t>
            </a:r>
            <a:r>
              <a:rPr spc="-35" dirty="0" err="1" smtClean="0">
                <a:latin typeface="Calibri"/>
                <a:cs typeface="Calibri"/>
              </a:rPr>
              <a:t>τ</a:t>
            </a:r>
            <a:r>
              <a:rPr spc="-4" dirty="0" smtClean="0">
                <a:latin typeface="Calibri"/>
                <a:cs typeface="Calibri"/>
              </a:rPr>
              <a:t>α</a:t>
            </a:r>
            <a:r>
              <a:rPr dirty="0" smtClean="0">
                <a:latin typeface="Calibri"/>
                <a:cs typeface="Calibri"/>
              </a:rPr>
              <a:t>ς</a:t>
            </a:r>
            <a:r>
              <a:rPr spc="-13" dirty="0" smtClean="0">
                <a:latin typeface="Calibri"/>
                <a:cs typeface="Calibri"/>
              </a:rPr>
              <a:t> </a:t>
            </a:r>
            <a:r>
              <a:rPr spc="-4" dirty="0" smtClean="0">
                <a:latin typeface="Calibri"/>
                <a:cs typeface="Calibri"/>
              </a:rPr>
              <a:t>Ιδίων</a:t>
            </a:r>
            <a:r>
              <a:rPr lang="en-US" spc="-4" dirty="0" smtClean="0">
                <a:latin typeface="Calibri"/>
                <a:cs typeface="Calibri"/>
              </a:rPr>
              <a:t> </a:t>
            </a:r>
            <a:r>
              <a:rPr lang="el-GR" spc="-4" dirty="0" smtClean="0">
                <a:cs typeface="Calibri"/>
              </a:rPr>
              <a:t>Κεφαλαίων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Θέση περιεχομένου 20"/>
          <p:cNvSpPr>
            <a:spLocks noGrp="1"/>
          </p:cNvSpPr>
          <p:nvPr>
            <p:ph idx="1"/>
          </p:nvPr>
        </p:nvSpPr>
        <p:spPr>
          <a:xfrm>
            <a:off x="424739" y="4127424"/>
            <a:ext cx="8229600" cy="2429407"/>
          </a:xfrm>
        </p:spPr>
        <p:txBody>
          <a:bodyPr>
            <a:normAutofit/>
          </a:bodyPr>
          <a:lstStyle/>
          <a:p>
            <a:pPr marL="0" marR="189793" indent="0">
              <a:buNone/>
            </a:pPr>
            <a:r>
              <a:rPr lang="el-GR" sz="2600" spc="-4" dirty="0">
                <a:solidFill>
                  <a:srgbClr val="040404"/>
                </a:solidFill>
                <a:cs typeface="Arial"/>
              </a:rPr>
              <a:t>Παρουσιά</a:t>
            </a:r>
            <a:r>
              <a:rPr lang="el-GR" sz="2600" spc="-114" dirty="0">
                <a:solidFill>
                  <a:srgbClr val="040404"/>
                </a:solidFill>
                <a:cs typeface="Arial"/>
              </a:rPr>
              <a:t>ζ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ε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ι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την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600" spc="-35" dirty="0">
                <a:solidFill>
                  <a:srgbClr val="040404"/>
                </a:solidFill>
                <a:cs typeface="Arial"/>
              </a:rPr>
              <a:t>π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οδ</a:t>
            </a:r>
            <a:r>
              <a:rPr lang="el-GR" sz="2600" spc="-35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τι</a:t>
            </a:r>
            <a:r>
              <a:rPr lang="el-GR" sz="26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lang="el-GR" sz="2600" spc="-44" dirty="0">
                <a:solidFill>
                  <a:srgbClr val="040404"/>
                </a:solidFill>
                <a:cs typeface="Arial"/>
              </a:rPr>
              <a:t>ό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τη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600" spc="4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μ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ε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την </a:t>
            </a:r>
            <a:r>
              <a:rPr lang="el-GR" sz="2600" spc="-35" dirty="0">
                <a:solidFill>
                  <a:srgbClr val="040404"/>
                </a:solidFill>
                <a:cs typeface="Arial"/>
              </a:rPr>
              <a:t>οπ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ία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η 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περιουσί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600" spc="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ω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ν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ιν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ώ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ν μετ</a:t>
            </a:r>
            <a:r>
              <a:rPr lang="el-GR" sz="2600" spc="-61" dirty="0">
                <a:solidFill>
                  <a:srgbClr val="040404"/>
                </a:solidFill>
                <a:cs typeface="Arial"/>
              </a:rPr>
              <a:t>ό</a:t>
            </a:r>
            <a:r>
              <a:rPr lang="el-GR" sz="2600" spc="-35" dirty="0">
                <a:solidFill>
                  <a:srgbClr val="040404"/>
                </a:solidFill>
                <a:cs typeface="Arial"/>
              </a:rPr>
              <a:t>χ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ω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ν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χρησιμ</a:t>
            </a:r>
            <a:r>
              <a:rPr lang="el-GR" sz="2600" spc="-35" dirty="0">
                <a:solidFill>
                  <a:srgbClr val="040404"/>
                </a:solidFill>
                <a:cs typeface="Arial"/>
              </a:rPr>
              <a:t>οπ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οιεί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ι</a:t>
            </a:r>
            <a:r>
              <a:rPr lang="el-GR" sz="2600" spc="18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σ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600" spc="-1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π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λ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αίσια</a:t>
            </a:r>
            <a:r>
              <a:rPr lang="el-GR" sz="2600" spc="4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της επιχείρησης</a:t>
            </a:r>
            <a:endParaRPr lang="el-GR" sz="2600" dirty="0">
              <a:cs typeface="Arial"/>
            </a:endParaRPr>
          </a:p>
          <a:p>
            <a:pPr marL="0" marR="4453" indent="0">
              <a:buNone/>
            </a:pPr>
            <a:r>
              <a:rPr lang="el-GR" sz="2600" spc="-4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600" spc="-18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μέσο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ς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όρο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ς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αναφέρε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αι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σ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600" spc="-1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μέσ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όρο</a:t>
            </a:r>
            <a:r>
              <a:rPr lang="el-GR" sz="2600" spc="4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ω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ν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Ιδίων 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Κεφα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λ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ίω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ν</a:t>
            </a:r>
            <a:r>
              <a:rPr lang="el-GR" sz="2600" spc="1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στην</a:t>
            </a:r>
            <a:r>
              <a:rPr lang="el-GR" sz="2600" spc="-1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αρχή </a:t>
            </a:r>
            <a:r>
              <a:rPr lang="el-GR" sz="26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αι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ο τέ</a:t>
            </a:r>
            <a:r>
              <a:rPr lang="el-GR" sz="2600" spc="-31" dirty="0">
                <a:solidFill>
                  <a:srgbClr val="040404"/>
                </a:solidFill>
                <a:cs typeface="Arial"/>
              </a:rPr>
              <a:t>λ</a:t>
            </a:r>
            <a:r>
              <a:rPr lang="el-GR" sz="2600" spc="-9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ς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>
                <a:solidFill>
                  <a:srgbClr val="040404"/>
                </a:solidFill>
                <a:cs typeface="Arial"/>
              </a:rPr>
              <a:t>της</a:t>
            </a:r>
            <a:r>
              <a:rPr lang="el-GR" sz="26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600" spc="-4" dirty="0" smtClean="0">
                <a:solidFill>
                  <a:srgbClr val="040404"/>
                </a:solidFill>
                <a:cs typeface="Arial"/>
              </a:rPr>
              <a:t>Χρήσης</a:t>
            </a:r>
            <a:r>
              <a:rPr lang="en-US" sz="2600" dirty="0" smtClean="0"/>
              <a:t>.</a:t>
            </a:r>
            <a:endParaRPr lang="el-GR" sz="2600" dirty="0"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6708" y="2557319"/>
            <a:ext cx="4365663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399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2132" y="2689643"/>
            <a:ext cx="1835859" cy="420348"/>
          </a:xfrm>
          <a:custGeom>
            <a:avLst/>
            <a:gdLst/>
            <a:ahLst/>
            <a:cxnLst/>
            <a:rect l="l" t="t" r="r" b="b"/>
            <a:pathLst>
              <a:path w="2146935" h="463550">
                <a:moveTo>
                  <a:pt x="2146554" y="463296"/>
                </a:moveTo>
                <a:lnTo>
                  <a:pt x="2146554" y="0"/>
                </a:lnTo>
                <a:lnTo>
                  <a:pt x="0" y="0"/>
                </a:lnTo>
                <a:lnTo>
                  <a:pt x="0" y="463296"/>
                </a:lnTo>
                <a:lnTo>
                  <a:pt x="6095" y="463296"/>
                </a:lnTo>
                <a:lnTo>
                  <a:pt x="6095" y="12953"/>
                </a:lnTo>
                <a:lnTo>
                  <a:pt x="12953" y="6096"/>
                </a:lnTo>
                <a:lnTo>
                  <a:pt x="12953" y="12953"/>
                </a:lnTo>
                <a:lnTo>
                  <a:pt x="2133599" y="12953"/>
                </a:lnTo>
                <a:lnTo>
                  <a:pt x="2133599" y="6096"/>
                </a:lnTo>
                <a:lnTo>
                  <a:pt x="2139696" y="12953"/>
                </a:lnTo>
                <a:lnTo>
                  <a:pt x="2139696" y="463296"/>
                </a:lnTo>
                <a:lnTo>
                  <a:pt x="2146554" y="463296"/>
                </a:lnTo>
                <a:close/>
              </a:path>
              <a:path w="2146935" h="463550">
                <a:moveTo>
                  <a:pt x="12953" y="12953"/>
                </a:moveTo>
                <a:lnTo>
                  <a:pt x="12953" y="6096"/>
                </a:lnTo>
                <a:lnTo>
                  <a:pt x="6095" y="12953"/>
                </a:lnTo>
                <a:lnTo>
                  <a:pt x="12953" y="12953"/>
                </a:lnTo>
                <a:close/>
              </a:path>
              <a:path w="2146935" h="463550">
                <a:moveTo>
                  <a:pt x="12953" y="463296"/>
                </a:moveTo>
                <a:lnTo>
                  <a:pt x="12953" y="12953"/>
                </a:lnTo>
                <a:lnTo>
                  <a:pt x="6095" y="12953"/>
                </a:lnTo>
                <a:lnTo>
                  <a:pt x="6095" y="463296"/>
                </a:lnTo>
                <a:lnTo>
                  <a:pt x="12953" y="463296"/>
                </a:lnTo>
                <a:close/>
              </a:path>
              <a:path w="2146935" h="463550">
                <a:moveTo>
                  <a:pt x="2139696" y="12953"/>
                </a:moveTo>
                <a:lnTo>
                  <a:pt x="2133599" y="6096"/>
                </a:lnTo>
                <a:lnTo>
                  <a:pt x="2133599" y="12953"/>
                </a:lnTo>
                <a:lnTo>
                  <a:pt x="2139696" y="12953"/>
                </a:lnTo>
                <a:close/>
              </a:path>
              <a:path w="2146935" h="463550">
                <a:moveTo>
                  <a:pt x="2139696" y="463296"/>
                </a:moveTo>
                <a:lnTo>
                  <a:pt x="2139696" y="12953"/>
                </a:lnTo>
                <a:lnTo>
                  <a:pt x="2133599" y="12953"/>
                </a:lnTo>
                <a:lnTo>
                  <a:pt x="2133599" y="463296"/>
                </a:lnTo>
                <a:lnTo>
                  <a:pt x="2139696" y="463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2132" y="3109761"/>
            <a:ext cx="1835859" cy="75432"/>
          </a:xfrm>
          <a:custGeom>
            <a:avLst/>
            <a:gdLst/>
            <a:ahLst/>
            <a:cxnLst/>
            <a:rect l="l" t="t" r="r" b="b"/>
            <a:pathLst>
              <a:path w="2146935" h="83185">
                <a:moveTo>
                  <a:pt x="12953" y="70103"/>
                </a:moveTo>
                <a:lnTo>
                  <a:pt x="12953" y="0"/>
                </a:lnTo>
                <a:lnTo>
                  <a:pt x="0" y="0"/>
                </a:lnTo>
                <a:lnTo>
                  <a:pt x="0" y="83057"/>
                </a:lnTo>
                <a:lnTo>
                  <a:pt x="6095" y="83057"/>
                </a:lnTo>
                <a:lnTo>
                  <a:pt x="6095" y="70103"/>
                </a:lnTo>
                <a:lnTo>
                  <a:pt x="12953" y="70103"/>
                </a:lnTo>
                <a:close/>
              </a:path>
              <a:path w="2146935" h="83185">
                <a:moveTo>
                  <a:pt x="2139696" y="70103"/>
                </a:moveTo>
                <a:lnTo>
                  <a:pt x="6095" y="70103"/>
                </a:lnTo>
                <a:lnTo>
                  <a:pt x="12953" y="76200"/>
                </a:lnTo>
                <a:lnTo>
                  <a:pt x="12953" y="83057"/>
                </a:lnTo>
                <a:lnTo>
                  <a:pt x="2133599" y="83057"/>
                </a:lnTo>
                <a:lnTo>
                  <a:pt x="2133599" y="76200"/>
                </a:lnTo>
                <a:lnTo>
                  <a:pt x="2139696" y="70103"/>
                </a:lnTo>
                <a:close/>
              </a:path>
              <a:path w="2146935" h="83185">
                <a:moveTo>
                  <a:pt x="12953" y="83057"/>
                </a:moveTo>
                <a:lnTo>
                  <a:pt x="12953" y="76200"/>
                </a:lnTo>
                <a:lnTo>
                  <a:pt x="6095" y="70103"/>
                </a:lnTo>
                <a:lnTo>
                  <a:pt x="6095" y="83057"/>
                </a:lnTo>
                <a:lnTo>
                  <a:pt x="12953" y="83057"/>
                </a:lnTo>
                <a:close/>
              </a:path>
              <a:path w="2146935" h="83185">
                <a:moveTo>
                  <a:pt x="2146554" y="83057"/>
                </a:moveTo>
                <a:lnTo>
                  <a:pt x="2146554" y="0"/>
                </a:lnTo>
                <a:lnTo>
                  <a:pt x="2133599" y="0"/>
                </a:lnTo>
                <a:lnTo>
                  <a:pt x="2133599" y="70103"/>
                </a:lnTo>
                <a:lnTo>
                  <a:pt x="2139696" y="70103"/>
                </a:lnTo>
                <a:lnTo>
                  <a:pt x="2139696" y="83057"/>
                </a:lnTo>
                <a:lnTo>
                  <a:pt x="2146554" y="83057"/>
                </a:lnTo>
                <a:close/>
              </a:path>
              <a:path w="2146935" h="83185">
                <a:moveTo>
                  <a:pt x="2139696" y="83057"/>
                </a:moveTo>
                <a:lnTo>
                  <a:pt x="2139696" y="70103"/>
                </a:lnTo>
                <a:lnTo>
                  <a:pt x="2133599" y="76200"/>
                </a:lnTo>
                <a:lnTo>
                  <a:pt x="2133599" y="83057"/>
                </a:lnTo>
                <a:lnTo>
                  <a:pt x="2139696" y="83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1822" y="3174022"/>
            <a:ext cx="979559" cy="424378"/>
          </a:xfrm>
          <a:custGeom>
            <a:avLst/>
            <a:gdLst/>
            <a:ahLst/>
            <a:cxnLst/>
            <a:rect l="l" t="t" r="r" b="b"/>
            <a:pathLst>
              <a:path w="1145539" h="467995">
                <a:moveTo>
                  <a:pt x="1100909" y="438079"/>
                </a:moveTo>
                <a:lnTo>
                  <a:pt x="5334" y="0"/>
                </a:lnTo>
                <a:lnTo>
                  <a:pt x="0" y="11430"/>
                </a:lnTo>
                <a:lnTo>
                  <a:pt x="1096042" y="450148"/>
                </a:lnTo>
                <a:lnTo>
                  <a:pt x="1100909" y="438079"/>
                </a:lnTo>
                <a:close/>
              </a:path>
              <a:path w="1145539" h="467995">
                <a:moveTo>
                  <a:pt x="1112520" y="465633"/>
                </a:moveTo>
                <a:lnTo>
                  <a:pt x="1112520" y="442721"/>
                </a:lnTo>
                <a:lnTo>
                  <a:pt x="1107948" y="454913"/>
                </a:lnTo>
                <a:lnTo>
                  <a:pt x="1096042" y="450148"/>
                </a:lnTo>
                <a:lnTo>
                  <a:pt x="1088898" y="467867"/>
                </a:lnTo>
                <a:lnTo>
                  <a:pt x="1112520" y="465633"/>
                </a:lnTo>
                <a:close/>
              </a:path>
              <a:path w="1145539" h="467995">
                <a:moveTo>
                  <a:pt x="1112520" y="442721"/>
                </a:moveTo>
                <a:lnTo>
                  <a:pt x="1100909" y="438079"/>
                </a:lnTo>
                <a:lnTo>
                  <a:pt x="1096042" y="450148"/>
                </a:lnTo>
                <a:lnTo>
                  <a:pt x="1107948" y="454913"/>
                </a:lnTo>
                <a:lnTo>
                  <a:pt x="1112520" y="442721"/>
                </a:lnTo>
                <a:close/>
              </a:path>
              <a:path w="1145539" h="467995">
                <a:moveTo>
                  <a:pt x="1145286" y="462533"/>
                </a:moveTo>
                <a:lnTo>
                  <a:pt x="1107948" y="420623"/>
                </a:lnTo>
                <a:lnTo>
                  <a:pt x="1100909" y="438079"/>
                </a:lnTo>
                <a:lnTo>
                  <a:pt x="1112520" y="442721"/>
                </a:lnTo>
                <a:lnTo>
                  <a:pt x="1112520" y="465633"/>
                </a:lnTo>
                <a:lnTo>
                  <a:pt x="1145286" y="462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6270" y="3380626"/>
            <a:ext cx="3139042" cy="426681"/>
          </a:xfrm>
          <a:custGeom>
            <a:avLst/>
            <a:gdLst/>
            <a:ahLst/>
            <a:cxnLst/>
            <a:rect l="l" t="t" r="r" b="b"/>
            <a:pathLst>
              <a:path w="3670934" h="470535">
                <a:moveTo>
                  <a:pt x="3670553" y="470153"/>
                </a:moveTo>
                <a:lnTo>
                  <a:pt x="3670553" y="0"/>
                </a:lnTo>
                <a:lnTo>
                  <a:pt x="0" y="0"/>
                </a:lnTo>
                <a:lnTo>
                  <a:pt x="0" y="470154"/>
                </a:lnTo>
                <a:lnTo>
                  <a:pt x="6096" y="470154"/>
                </a:lnTo>
                <a:lnTo>
                  <a:pt x="6096" y="12954"/>
                </a:lnTo>
                <a:lnTo>
                  <a:pt x="12953" y="6096"/>
                </a:lnTo>
                <a:lnTo>
                  <a:pt x="12953" y="12954"/>
                </a:lnTo>
                <a:lnTo>
                  <a:pt x="3657599" y="12953"/>
                </a:lnTo>
                <a:lnTo>
                  <a:pt x="3657599" y="6096"/>
                </a:lnTo>
                <a:lnTo>
                  <a:pt x="3663683" y="12953"/>
                </a:lnTo>
                <a:lnTo>
                  <a:pt x="3663683" y="470153"/>
                </a:lnTo>
                <a:lnTo>
                  <a:pt x="3670553" y="470153"/>
                </a:lnTo>
                <a:close/>
              </a:path>
              <a:path w="3670934" h="470535">
                <a:moveTo>
                  <a:pt x="12953" y="12954"/>
                </a:moveTo>
                <a:lnTo>
                  <a:pt x="12953" y="6096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3670934" h="470535">
                <a:moveTo>
                  <a:pt x="12953" y="457200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457200"/>
                </a:lnTo>
                <a:lnTo>
                  <a:pt x="12953" y="457200"/>
                </a:lnTo>
                <a:close/>
              </a:path>
              <a:path w="3670934" h="470535">
                <a:moveTo>
                  <a:pt x="3663683" y="457200"/>
                </a:moveTo>
                <a:lnTo>
                  <a:pt x="6096" y="457200"/>
                </a:lnTo>
                <a:lnTo>
                  <a:pt x="12953" y="463296"/>
                </a:lnTo>
                <a:lnTo>
                  <a:pt x="12953" y="470154"/>
                </a:lnTo>
                <a:lnTo>
                  <a:pt x="3657599" y="470153"/>
                </a:lnTo>
                <a:lnTo>
                  <a:pt x="3657599" y="463296"/>
                </a:lnTo>
                <a:lnTo>
                  <a:pt x="3663683" y="457200"/>
                </a:lnTo>
                <a:close/>
              </a:path>
              <a:path w="3670934" h="470535">
                <a:moveTo>
                  <a:pt x="12953" y="470154"/>
                </a:moveTo>
                <a:lnTo>
                  <a:pt x="12953" y="463296"/>
                </a:lnTo>
                <a:lnTo>
                  <a:pt x="6096" y="457200"/>
                </a:lnTo>
                <a:lnTo>
                  <a:pt x="6096" y="470154"/>
                </a:lnTo>
                <a:lnTo>
                  <a:pt x="12953" y="470154"/>
                </a:lnTo>
                <a:close/>
              </a:path>
              <a:path w="3670934" h="470535">
                <a:moveTo>
                  <a:pt x="3663683" y="12953"/>
                </a:moveTo>
                <a:lnTo>
                  <a:pt x="3657599" y="6096"/>
                </a:lnTo>
                <a:lnTo>
                  <a:pt x="3657599" y="12953"/>
                </a:lnTo>
                <a:lnTo>
                  <a:pt x="3663683" y="12953"/>
                </a:lnTo>
                <a:close/>
              </a:path>
              <a:path w="3670934" h="470535">
                <a:moveTo>
                  <a:pt x="3663683" y="457200"/>
                </a:moveTo>
                <a:lnTo>
                  <a:pt x="3663683" y="12953"/>
                </a:lnTo>
                <a:lnTo>
                  <a:pt x="3657599" y="12953"/>
                </a:lnTo>
                <a:lnTo>
                  <a:pt x="3657599" y="457200"/>
                </a:lnTo>
                <a:lnTo>
                  <a:pt x="3663683" y="457200"/>
                </a:lnTo>
                <a:close/>
              </a:path>
              <a:path w="3670934" h="470535">
                <a:moveTo>
                  <a:pt x="3663683" y="470153"/>
                </a:moveTo>
                <a:lnTo>
                  <a:pt x="3663683" y="457200"/>
                </a:lnTo>
                <a:lnTo>
                  <a:pt x="3657599" y="463296"/>
                </a:lnTo>
                <a:lnTo>
                  <a:pt x="3657599" y="470153"/>
                </a:lnTo>
                <a:lnTo>
                  <a:pt x="3663683" y="470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86015" y="2060848"/>
            <a:ext cx="6967141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6835" indent="218734"/>
            <a:r>
              <a:rPr sz="21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sz="2100" spc="-4" dirty="0">
                <a:solidFill>
                  <a:srgbClr val="040404"/>
                </a:solidFill>
                <a:cs typeface="Arial"/>
              </a:rPr>
              <a:t>αθα</a:t>
            </a:r>
            <a:r>
              <a:rPr sz="2100" dirty="0">
                <a:solidFill>
                  <a:srgbClr val="040404"/>
                </a:solidFill>
                <a:cs typeface="Arial"/>
              </a:rPr>
              <a:t>ρά</a:t>
            </a:r>
            <a:r>
              <a:rPr sz="2100" spc="-9" dirty="0">
                <a:solidFill>
                  <a:srgbClr val="040404"/>
                </a:solidFill>
                <a:cs typeface="Arial"/>
              </a:rPr>
              <a:t> </a:t>
            </a:r>
            <a:r>
              <a:rPr sz="2100" dirty="0">
                <a:solidFill>
                  <a:srgbClr val="040404"/>
                </a:solidFill>
                <a:cs typeface="Arial"/>
              </a:rPr>
              <a:t>κέρδη</a:t>
            </a:r>
            <a:r>
              <a:rPr sz="2100" spc="-9" dirty="0">
                <a:solidFill>
                  <a:srgbClr val="040404"/>
                </a:solidFill>
                <a:cs typeface="Arial"/>
              </a:rPr>
              <a:t> </a:t>
            </a:r>
            <a:r>
              <a:rPr sz="2100" spc="-4" dirty="0">
                <a:solidFill>
                  <a:srgbClr val="040404"/>
                </a:solidFill>
                <a:cs typeface="Arial"/>
              </a:rPr>
              <a:t>με</a:t>
            </a:r>
            <a:r>
              <a:rPr sz="2100" spc="-35" dirty="0">
                <a:solidFill>
                  <a:srgbClr val="040404"/>
                </a:solidFill>
                <a:cs typeface="Arial"/>
              </a:rPr>
              <a:t>τ</a:t>
            </a:r>
            <a:r>
              <a:rPr sz="2100" dirty="0">
                <a:solidFill>
                  <a:srgbClr val="040404"/>
                </a:solidFill>
                <a:cs typeface="Arial"/>
              </a:rPr>
              <a:t>ά</a:t>
            </a:r>
            <a:r>
              <a:rPr sz="2100" spc="13" dirty="0">
                <a:solidFill>
                  <a:srgbClr val="040404"/>
                </a:solidFill>
                <a:cs typeface="Arial"/>
              </a:rPr>
              <a:t> </a:t>
            </a:r>
            <a:r>
              <a:rPr sz="2100" spc="-4" dirty="0">
                <a:solidFill>
                  <a:srgbClr val="040404"/>
                </a:solidFill>
                <a:cs typeface="Arial"/>
              </a:rPr>
              <a:t>φόρων</a:t>
            </a:r>
            <a:endParaRPr sz="2100" dirty="0">
              <a:cs typeface="Arial"/>
            </a:endParaRPr>
          </a:p>
          <a:p>
            <a:pPr>
              <a:spcBef>
                <a:spcPts val="29"/>
              </a:spcBef>
            </a:pPr>
            <a:endParaRPr sz="2100" dirty="0" smtClean="0">
              <a:cs typeface="Times New Roman"/>
            </a:endParaRPr>
          </a:p>
          <a:p>
            <a:pPr marL="1906835"/>
            <a:r>
              <a:rPr sz="2100" spc="-4" dirty="0" err="1" smtClean="0">
                <a:solidFill>
                  <a:srgbClr val="040404"/>
                </a:solidFill>
                <a:cs typeface="Arial"/>
              </a:rPr>
              <a:t>Μέσ</a:t>
            </a:r>
            <a:r>
              <a:rPr sz="2100" dirty="0" err="1" smtClean="0">
                <a:solidFill>
                  <a:srgbClr val="040404"/>
                </a:solidFill>
                <a:cs typeface="Arial"/>
              </a:rPr>
              <a:t>ο</a:t>
            </a:r>
            <a:r>
              <a:rPr sz="2100" spc="4" dirty="0" smtClean="0">
                <a:solidFill>
                  <a:srgbClr val="040404"/>
                </a:solidFill>
                <a:cs typeface="Arial"/>
              </a:rPr>
              <a:t> </a:t>
            </a:r>
            <a:r>
              <a:rPr sz="2100" spc="-4" dirty="0" err="1" smtClean="0">
                <a:solidFill>
                  <a:srgbClr val="040404"/>
                </a:solidFill>
                <a:cs typeface="Arial"/>
              </a:rPr>
              <a:t>Όρο</a:t>
            </a:r>
            <a:r>
              <a:rPr sz="2100" dirty="0" err="1" smtClean="0">
                <a:solidFill>
                  <a:srgbClr val="040404"/>
                </a:solidFill>
                <a:cs typeface="Arial"/>
              </a:rPr>
              <a:t>ς</a:t>
            </a:r>
            <a:r>
              <a:rPr lang="en-US" sz="2100" dirty="0" smtClean="0">
                <a:solidFill>
                  <a:srgbClr val="040404"/>
                </a:solidFill>
                <a:cs typeface="Arial"/>
              </a:rPr>
              <a:t>  </a:t>
            </a:r>
            <a:r>
              <a:rPr sz="2100" dirty="0" smtClean="0">
                <a:solidFill>
                  <a:srgbClr val="040404"/>
                </a:solidFill>
                <a:cs typeface="Arial"/>
              </a:rPr>
              <a:t> </a:t>
            </a:r>
            <a:r>
              <a:rPr sz="2100" dirty="0">
                <a:solidFill>
                  <a:srgbClr val="040404"/>
                </a:solidFill>
                <a:cs typeface="Arial"/>
              </a:rPr>
              <a:t>Ιδίων</a:t>
            </a:r>
            <a:r>
              <a:rPr sz="2100" spc="-4" dirty="0">
                <a:solidFill>
                  <a:srgbClr val="040404"/>
                </a:solidFill>
                <a:cs typeface="Arial"/>
              </a:rPr>
              <a:t> Κεφα</a:t>
            </a:r>
            <a:r>
              <a:rPr sz="2100" spc="-35" dirty="0">
                <a:solidFill>
                  <a:srgbClr val="040404"/>
                </a:solidFill>
                <a:cs typeface="Arial"/>
              </a:rPr>
              <a:t>λ</a:t>
            </a:r>
            <a:r>
              <a:rPr sz="2100" spc="-4" dirty="0">
                <a:solidFill>
                  <a:srgbClr val="040404"/>
                </a:solidFill>
                <a:cs typeface="Arial"/>
              </a:rPr>
              <a:t>αίων</a:t>
            </a:r>
            <a:endParaRPr sz="2100" dirty="0">
              <a:cs typeface="Arial"/>
            </a:endParaRPr>
          </a:p>
          <a:p>
            <a:pPr>
              <a:spcBef>
                <a:spcPts val="25"/>
              </a:spcBef>
            </a:pPr>
            <a:endParaRPr sz="2500" dirty="0">
              <a:cs typeface="Times New Roman"/>
            </a:endParaRPr>
          </a:p>
          <a:p>
            <a:pPr marL="3354493"/>
            <a:r>
              <a:rPr sz="21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sz="2100" spc="-4" dirty="0">
                <a:solidFill>
                  <a:srgbClr val="040404"/>
                </a:solidFill>
                <a:cs typeface="Arial"/>
              </a:rPr>
              <a:t>α</a:t>
            </a:r>
            <a:r>
              <a:rPr sz="2100" spc="-53" dirty="0">
                <a:solidFill>
                  <a:srgbClr val="040404"/>
                </a:solidFill>
                <a:cs typeface="Arial"/>
              </a:rPr>
              <a:t>λ</a:t>
            </a:r>
            <a:r>
              <a:rPr sz="2100" dirty="0">
                <a:solidFill>
                  <a:srgbClr val="040404"/>
                </a:solidFill>
                <a:cs typeface="Arial"/>
              </a:rPr>
              <a:t>ύτ</a:t>
            </a:r>
            <a:r>
              <a:rPr sz="2100" spc="-4" dirty="0">
                <a:solidFill>
                  <a:srgbClr val="040404"/>
                </a:solidFill>
                <a:cs typeface="Arial"/>
              </a:rPr>
              <a:t>ε</a:t>
            </a:r>
            <a:r>
              <a:rPr sz="2100" dirty="0">
                <a:solidFill>
                  <a:srgbClr val="040404"/>
                </a:solidFill>
                <a:cs typeface="Arial"/>
              </a:rPr>
              <a:t>ρη</a:t>
            </a:r>
            <a:r>
              <a:rPr sz="2100" spc="-4" dirty="0">
                <a:solidFill>
                  <a:srgbClr val="040404"/>
                </a:solidFill>
                <a:cs typeface="Arial"/>
              </a:rPr>
              <a:t> πληροφόρηση</a:t>
            </a:r>
            <a:endParaRPr sz="2100" dirty="0">
              <a:cs typeface="Arial"/>
            </a:endParaRPr>
          </a:p>
          <a:p>
            <a:pPr>
              <a:spcBef>
                <a:spcPts val="34"/>
              </a:spcBef>
            </a:pPr>
            <a:endParaRPr sz="27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120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Θέση περιεχομένου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4" dirty="0" smtClean="0">
                <a:cs typeface="Calibri"/>
              </a:rPr>
              <a:t>M</a:t>
            </a:r>
            <a:r>
              <a:rPr lang="el-GR" spc="-44" dirty="0" smtClean="0">
                <a:cs typeface="Calibri"/>
              </a:rPr>
              <a:t>έ</a:t>
            </a:r>
            <a:r>
              <a:rPr lang="el-GR" spc="-4" dirty="0" smtClean="0">
                <a:cs typeface="Calibri"/>
              </a:rPr>
              <a:t>σο</a:t>
            </a:r>
            <a:r>
              <a:rPr lang="en-US" spc="-4" dirty="0" smtClean="0">
                <a:cs typeface="Calibri"/>
              </a:rPr>
              <a:t> </a:t>
            </a:r>
            <a:r>
              <a:rPr lang="el-GR" spc="-26" dirty="0" smtClean="0">
                <a:cs typeface="Calibri"/>
              </a:rPr>
              <a:t>π</a:t>
            </a:r>
            <a:r>
              <a:rPr lang="el-GR" spc="-9" dirty="0" smtClean="0">
                <a:cs typeface="Calibri"/>
              </a:rPr>
              <a:t>αρο</a:t>
            </a:r>
            <a:r>
              <a:rPr lang="el-GR" spc="-4" dirty="0" smtClean="0">
                <a:cs typeface="Calibri"/>
              </a:rPr>
              <a:t>χ</a:t>
            </a:r>
            <a:r>
              <a:rPr lang="el-GR" spc="-9" dirty="0" smtClean="0">
                <a:cs typeface="Calibri"/>
              </a:rPr>
              <a:t>ή</a:t>
            </a:r>
            <a:r>
              <a:rPr lang="el-GR" spc="-4" dirty="0" smtClean="0">
                <a:cs typeface="Calibri"/>
              </a:rPr>
              <a:t>ς</a:t>
            </a:r>
            <a:r>
              <a:rPr lang="en-US" dirty="0" smtClean="0">
                <a:cs typeface="Calibri"/>
              </a:rPr>
              <a:t> </a:t>
            </a:r>
            <a:r>
              <a:rPr lang="el-GR" b="1" spc="-4" dirty="0" smtClean="0">
                <a:cs typeface="Calibri"/>
              </a:rPr>
              <a:t>οι</a:t>
            </a:r>
            <a:r>
              <a:rPr lang="el-GR" b="1" spc="-79" dirty="0" smtClean="0">
                <a:cs typeface="Calibri"/>
              </a:rPr>
              <a:t>κ</a:t>
            </a:r>
            <a:r>
              <a:rPr lang="el-GR" b="1" spc="-4" dirty="0" smtClean="0">
                <a:cs typeface="Calibri"/>
              </a:rPr>
              <a:t>ονομι</a:t>
            </a:r>
            <a:r>
              <a:rPr lang="el-GR" b="1" spc="-70" dirty="0" smtClean="0">
                <a:cs typeface="Calibri"/>
              </a:rPr>
              <a:t>κ</a:t>
            </a:r>
            <a:r>
              <a:rPr lang="el-GR" b="1" spc="-4" dirty="0" smtClean="0">
                <a:cs typeface="Calibri"/>
              </a:rPr>
              <a:t>ών</a:t>
            </a:r>
            <a:r>
              <a:rPr lang="en-US" b="1" dirty="0" smtClean="0">
                <a:cs typeface="Calibri"/>
              </a:rPr>
              <a:t> </a:t>
            </a:r>
            <a:r>
              <a:rPr lang="el-GR" b="1" spc="-4" dirty="0" smtClean="0">
                <a:cs typeface="Calibri"/>
              </a:rPr>
              <a:t>πληροφοριών</a:t>
            </a:r>
            <a:r>
              <a:rPr lang="en-US" b="1" spc="-4" dirty="0" smtClean="0">
                <a:cs typeface="Calibri"/>
              </a:rPr>
              <a:t> </a:t>
            </a:r>
            <a:r>
              <a:rPr lang="el-GR" spc="-4" dirty="0" smtClean="0">
                <a:cs typeface="Calibri"/>
              </a:rPr>
              <a:t>π</a:t>
            </a:r>
            <a:r>
              <a:rPr lang="el-GR" spc="-9" dirty="0" smtClean="0">
                <a:cs typeface="Calibri"/>
              </a:rPr>
              <a:t>ρ</a:t>
            </a:r>
            <a:r>
              <a:rPr lang="el-GR" dirty="0" smtClean="0">
                <a:cs typeface="Calibri"/>
              </a:rPr>
              <a:t>ο</a:t>
            </a:r>
            <a:r>
              <a:rPr lang="el-GR" spc="-4" dirty="0" smtClean="0">
                <a:cs typeface="Calibri"/>
              </a:rPr>
              <a:t>ς</a:t>
            </a:r>
            <a:r>
              <a:rPr lang="el-GR" spc="289" dirty="0" smtClean="0">
                <a:cs typeface="Calibri"/>
              </a:rPr>
              <a:t> </a:t>
            </a:r>
            <a:r>
              <a:rPr lang="el-GR" b="1" spc="-9" dirty="0">
                <a:cs typeface="Calibri"/>
              </a:rPr>
              <a:t>δι</a:t>
            </a:r>
            <a:r>
              <a:rPr lang="el-GR" b="1" spc="-4" dirty="0">
                <a:cs typeface="Calibri"/>
              </a:rPr>
              <a:t>άφο</a:t>
            </a:r>
            <a:r>
              <a:rPr lang="el-GR" b="1" spc="-13" dirty="0">
                <a:cs typeface="Calibri"/>
              </a:rPr>
              <a:t>ρ</a:t>
            </a:r>
            <a:r>
              <a:rPr lang="el-GR" b="1" spc="-9" dirty="0">
                <a:cs typeface="Calibri"/>
              </a:rPr>
              <a:t>ε</a:t>
            </a:r>
            <a:r>
              <a:rPr lang="el-GR" b="1" spc="-4" dirty="0">
                <a:cs typeface="Calibri"/>
              </a:rPr>
              <a:t>ς</a:t>
            </a:r>
            <a:r>
              <a:rPr lang="el-GR" b="1" spc="294" dirty="0">
                <a:cs typeface="Calibri"/>
              </a:rPr>
              <a:t> </a:t>
            </a:r>
            <a:r>
              <a:rPr lang="el-GR" b="1" spc="-4" dirty="0">
                <a:cs typeface="Calibri"/>
              </a:rPr>
              <a:t>ο</a:t>
            </a:r>
            <a:r>
              <a:rPr lang="el-GR" b="1" spc="-22" dirty="0">
                <a:cs typeface="Calibri"/>
              </a:rPr>
              <a:t>μ</a:t>
            </a:r>
            <a:r>
              <a:rPr lang="el-GR" b="1" spc="-31" dirty="0">
                <a:cs typeface="Calibri"/>
              </a:rPr>
              <a:t>ά</a:t>
            </a:r>
            <a:r>
              <a:rPr lang="el-GR" b="1" spc="-4" dirty="0">
                <a:cs typeface="Calibri"/>
              </a:rPr>
              <a:t>δ</a:t>
            </a:r>
            <a:r>
              <a:rPr lang="el-GR" b="1" spc="-9" dirty="0">
                <a:cs typeface="Calibri"/>
              </a:rPr>
              <a:t>ε</a:t>
            </a:r>
            <a:r>
              <a:rPr lang="el-GR" b="1" spc="-4" dirty="0">
                <a:cs typeface="Calibri"/>
              </a:rPr>
              <a:t>ς</a:t>
            </a:r>
            <a:r>
              <a:rPr lang="el-GR" b="1" spc="285" dirty="0">
                <a:cs typeface="Calibri"/>
              </a:rPr>
              <a:t> </a:t>
            </a:r>
            <a:r>
              <a:rPr lang="el-GR" b="1" spc="-9" dirty="0">
                <a:cs typeface="Calibri"/>
              </a:rPr>
              <a:t>ενδια</a:t>
            </a:r>
            <a:r>
              <a:rPr lang="el-GR" b="1" spc="-4" dirty="0">
                <a:cs typeface="Calibri"/>
              </a:rPr>
              <a:t>φ</a:t>
            </a:r>
            <a:r>
              <a:rPr lang="el-GR" b="1" spc="-13" dirty="0">
                <a:cs typeface="Calibri"/>
              </a:rPr>
              <a:t>ε</a:t>
            </a:r>
            <a:r>
              <a:rPr lang="el-GR" b="1" spc="-4" dirty="0">
                <a:cs typeface="Calibri"/>
              </a:rPr>
              <a:t>ρο</a:t>
            </a:r>
            <a:r>
              <a:rPr lang="el-GR" b="1" dirty="0">
                <a:cs typeface="Calibri"/>
              </a:rPr>
              <a:t>μ</a:t>
            </a:r>
            <a:r>
              <a:rPr lang="el-GR" b="1" spc="-9" dirty="0">
                <a:cs typeface="Calibri"/>
              </a:rPr>
              <a:t>ένω</a:t>
            </a:r>
            <a:r>
              <a:rPr lang="el-GR" b="1" spc="-4" dirty="0">
                <a:cs typeface="Calibri"/>
              </a:rPr>
              <a:t>ν</a:t>
            </a:r>
            <a:r>
              <a:rPr lang="el-GR" b="1" spc="294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γ</a:t>
            </a:r>
            <a:r>
              <a:rPr lang="el-GR" spc="-13" dirty="0">
                <a:cs typeface="Calibri"/>
              </a:rPr>
              <a:t>ια </a:t>
            </a:r>
            <a:r>
              <a:rPr lang="el-GR" spc="-4" dirty="0">
                <a:cs typeface="Calibri"/>
              </a:rPr>
              <a:t>τ</a:t>
            </a:r>
            <a:r>
              <a:rPr lang="el-GR" spc="-66" dirty="0">
                <a:cs typeface="Calibri"/>
              </a:rPr>
              <a:t>η</a:t>
            </a:r>
            <a:r>
              <a:rPr lang="el-GR" spc="-4" dirty="0">
                <a:cs typeface="Calibri"/>
              </a:rPr>
              <a:t>ν</a:t>
            </a:r>
            <a:r>
              <a:rPr lang="el-GR" dirty="0">
                <a:cs typeface="Calibri"/>
              </a:rPr>
              <a:t> </a:t>
            </a:r>
            <a:r>
              <a:rPr lang="el-GR" spc="-22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πορεία</a:t>
            </a:r>
            <a:r>
              <a:rPr lang="el-GR" dirty="0">
                <a:cs typeface="Calibri"/>
              </a:rPr>
              <a:t> </a:t>
            </a:r>
            <a:r>
              <a:rPr lang="el-GR" spc="-223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μ</a:t>
            </a:r>
            <a:r>
              <a:rPr lang="el-GR" spc="-4" dirty="0">
                <a:cs typeface="Calibri"/>
              </a:rPr>
              <a:t>ιας</a:t>
            </a:r>
            <a:r>
              <a:rPr lang="el-GR" dirty="0">
                <a:cs typeface="Calibri"/>
              </a:rPr>
              <a:t> </a:t>
            </a:r>
            <a:r>
              <a:rPr lang="el-GR" spc="-223" dirty="0">
                <a:cs typeface="Calibri"/>
              </a:rPr>
              <a:t> </a:t>
            </a:r>
            <a:r>
              <a:rPr lang="el-GR" b="1" spc="-9" dirty="0">
                <a:cs typeface="Calibri"/>
              </a:rPr>
              <a:t>επ</a:t>
            </a:r>
            <a:r>
              <a:rPr lang="el-GR" b="1" spc="-31" dirty="0">
                <a:cs typeface="Calibri"/>
              </a:rPr>
              <a:t>ιχ</a:t>
            </a:r>
            <a:r>
              <a:rPr lang="el-GR" b="1" spc="-9" dirty="0">
                <a:cs typeface="Calibri"/>
              </a:rPr>
              <a:t>είρηση</a:t>
            </a:r>
            <a:r>
              <a:rPr lang="el-GR" b="1" spc="-4" dirty="0">
                <a:cs typeface="Calibri"/>
              </a:rPr>
              <a:t>ς</a:t>
            </a:r>
            <a:r>
              <a:rPr lang="el-GR" b="1" dirty="0">
                <a:cs typeface="Calibri"/>
              </a:rPr>
              <a:t> </a:t>
            </a:r>
            <a:r>
              <a:rPr lang="el-GR" b="1" spc="-22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που</a:t>
            </a:r>
            <a:r>
              <a:rPr lang="el-GR" dirty="0">
                <a:cs typeface="Calibri"/>
              </a:rPr>
              <a:t> </a:t>
            </a:r>
            <a:r>
              <a:rPr lang="el-GR" spc="-219" dirty="0">
                <a:cs typeface="Calibri"/>
              </a:rPr>
              <a:t> </a:t>
            </a:r>
            <a:r>
              <a:rPr lang="el-GR" spc="22" dirty="0">
                <a:cs typeface="Calibri"/>
              </a:rPr>
              <a:t>σ</a:t>
            </a:r>
            <a:r>
              <a:rPr lang="el-GR" spc="-31" dirty="0">
                <a:cs typeface="Calibri"/>
              </a:rPr>
              <a:t>τ</a:t>
            </a:r>
            <a:r>
              <a:rPr lang="el-GR" spc="-9" dirty="0">
                <a:cs typeface="Calibri"/>
              </a:rPr>
              <a:t>ό</a:t>
            </a:r>
            <a:r>
              <a:rPr lang="el-GR" spc="-44" dirty="0">
                <a:cs typeface="Calibri"/>
              </a:rPr>
              <a:t>χ</a:t>
            </a:r>
            <a:r>
              <a:rPr lang="el-GR" spc="-4" dirty="0">
                <a:cs typeface="Calibri"/>
              </a:rPr>
              <a:t>ο</a:t>
            </a:r>
            <a:r>
              <a:rPr lang="el-GR" dirty="0">
                <a:cs typeface="Calibri"/>
              </a:rPr>
              <a:t> </a:t>
            </a:r>
            <a:r>
              <a:rPr lang="el-GR" spc="-219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έ</a:t>
            </a:r>
            <a:r>
              <a:rPr lang="el-GR" spc="-31" dirty="0">
                <a:cs typeface="Calibri"/>
              </a:rPr>
              <a:t>χ</a:t>
            </a:r>
            <a:r>
              <a:rPr lang="el-GR" spc="-4" dirty="0">
                <a:cs typeface="Calibri"/>
              </a:rPr>
              <a:t>ει τη</a:t>
            </a:r>
            <a:r>
              <a:rPr lang="el-GR" dirty="0">
                <a:cs typeface="Calibri"/>
              </a:rPr>
              <a:t>   </a:t>
            </a:r>
            <a:r>
              <a:rPr lang="el-GR" spc="-9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διευ</a:t>
            </a:r>
            <a:r>
              <a:rPr lang="el-GR" spc="-96" dirty="0">
                <a:cs typeface="Calibri"/>
              </a:rPr>
              <a:t>κ</a:t>
            </a:r>
            <a:r>
              <a:rPr lang="el-GR" spc="-26" dirty="0">
                <a:cs typeface="Calibri"/>
              </a:rPr>
              <a:t>ό</a:t>
            </a:r>
            <a:r>
              <a:rPr lang="el-GR" spc="-35" dirty="0">
                <a:cs typeface="Calibri"/>
              </a:rPr>
              <a:t>λ</a:t>
            </a:r>
            <a:r>
              <a:rPr lang="el-GR" dirty="0">
                <a:cs typeface="Calibri"/>
              </a:rPr>
              <a:t>υ</a:t>
            </a:r>
            <a:r>
              <a:rPr lang="el-GR" spc="-22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ση</a:t>
            </a:r>
            <a:r>
              <a:rPr lang="el-GR" dirty="0">
                <a:cs typeface="Calibri"/>
              </a:rPr>
              <a:t>   </a:t>
            </a:r>
            <a:r>
              <a:rPr lang="el-GR" spc="-1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της</a:t>
            </a:r>
            <a:r>
              <a:rPr lang="el-GR" dirty="0">
                <a:cs typeface="Calibri"/>
              </a:rPr>
              <a:t>    </a:t>
            </a:r>
            <a:r>
              <a:rPr lang="el-GR" b="1" spc="-4" dirty="0">
                <a:cs typeface="Calibri"/>
              </a:rPr>
              <a:t>λήψης</a:t>
            </a:r>
            <a:r>
              <a:rPr lang="el-GR" b="1" dirty="0">
                <a:cs typeface="Calibri"/>
              </a:rPr>
              <a:t>   </a:t>
            </a:r>
            <a:r>
              <a:rPr lang="el-GR" b="1" spc="-1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οι</a:t>
            </a:r>
            <a:r>
              <a:rPr lang="el-GR" spc="-96" dirty="0">
                <a:cs typeface="Calibri"/>
              </a:rPr>
              <a:t>κ</a:t>
            </a:r>
            <a:r>
              <a:rPr lang="el-GR" spc="-9" dirty="0">
                <a:cs typeface="Calibri"/>
              </a:rPr>
              <a:t>ο</a:t>
            </a:r>
            <a:r>
              <a:rPr lang="el-GR" spc="-4" dirty="0">
                <a:cs typeface="Calibri"/>
              </a:rPr>
              <a:t>νομι</a:t>
            </a:r>
            <a:r>
              <a:rPr lang="el-GR" spc="-66" dirty="0">
                <a:cs typeface="Calibri"/>
              </a:rPr>
              <a:t>κ</a:t>
            </a:r>
            <a:r>
              <a:rPr lang="el-GR" spc="-18" dirty="0">
                <a:cs typeface="Calibri"/>
              </a:rPr>
              <a:t>ώ</a:t>
            </a:r>
            <a:r>
              <a:rPr lang="el-GR" spc="-4" dirty="0">
                <a:cs typeface="Calibri"/>
              </a:rPr>
              <a:t>ν </a:t>
            </a:r>
            <a:r>
              <a:rPr lang="el-GR" b="1" spc="-9" dirty="0">
                <a:cs typeface="Calibri"/>
              </a:rPr>
              <a:t>αποφ</a:t>
            </a:r>
            <a:r>
              <a:rPr lang="el-GR" b="1" spc="-26" dirty="0">
                <a:cs typeface="Calibri"/>
              </a:rPr>
              <a:t>ά</a:t>
            </a:r>
            <a:r>
              <a:rPr lang="el-GR" b="1" spc="-9" dirty="0">
                <a:cs typeface="Calibri"/>
              </a:rPr>
              <a:t>σεων</a:t>
            </a:r>
            <a:endParaRPr lang="el-GR" dirty="0">
              <a:cs typeface="Calibri"/>
            </a:endParaRPr>
          </a:p>
          <a:p>
            <a:endParaRPr lang="el-GR" dirty="0">
              <a:cs typeface="Calibri"/>
            </a:endParaRPr>
          </a:p>
          <a:p>
            <a:endParaRPr lang="el-GR" dirty="0">
              <a:cs typeface="Calibri"/>
            </a:endParaRPr>
          </a:p>
          <a:p>
            <a:endParaRPr lang="el-GR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spc="-4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ι</a:t>
            </a:r>
            <a:r>
              <a:rPr spc="-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ε</a:t>
            </a:r>
            <a:r>
              <a:rPr spc="-48" dirty="0">
                <a:latin typeface="Calibri"/>
                <a:cs typeface="Calibri"/>
              </a:rPr>
              <a:t>ί</a:t>
            </a:r>
            <a:r>
              <a:rPr dirty="0">
                <a:latin typeface="Calibri"/>
                <a:cs typeface="Calibri"/>
              </a:rPr>
              <a:t>ναι</a:t>
            </a:r>
            <a:r>
              <a:rPr spc="-1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η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Λογι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τικ</a:t>
            </a:r>
            <a:r>
              <a:rPr spc="-4" dirty="0">
                <a:latin typeface="Calibri"/>
                <a:cs typeface="Calibri"/>
              </a:rPr>
              <a:t>ή</a:t>
            </a:r>
            <a:r>
              <a:rPr dirty="0"/>
              <a:t>?</a:t>
            </a:r>
          </a:p>
        </p:txBody>
      </p:sp>
      <p:sp>
        <p:nvSpPr>
          <p:cNvPr id="8" name="object 8"/>
          <p:cNvSpPr/>
          <p:nvPr/>
        </p:nvSpPr>
        <p:spPr>
          <a:xfrm>
            <a:off x="8479532" y="2648535"/>
            <a:ext cx="0" cy="8407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201"/>
                </a:lnTo>
              </a:path>
            </a:pathLst>
          </a:custGeom>
          <a:ln w="4994">
            <a:solidFill>
              <a:srgbClr val="98A9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338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 err="1" smtClean="0">
                <a:latin typeface="Calibri"/>
                <a:cs typeface="Calibri"/>
              </a:rPr>
              <a:t>Αρ</a:t>
            </a:r>
            <a:r>
              <a:rPr spc="-39" dirty="0" err="1" smtClean="0">
                <a:latin typeface="Calibri"/>
                <a:cs typeface="Calibri"/>
              </a:rPr>
              <a:t>ι</a:t>
            </a:r>
            <a:r>
              <a:rPr spc="-4" dirty="0" err="1" smtClean="0">
                <a:latin typeface="Calibri"/>
                <a:cs typeface="Calibri"/>
              </a:rPr>
              <a:t>θ</a:t>
            </a:r>
            <a:r>
              <a:rPr spc="-22" dirty="0" err="1" smtClean="0">
                <a:latin typeface="Calibri"/>
                <a:cs typeface="Calibri"/>
              </a:rPr>
              <a:t>μ</a:t>
            </a:r>
            <a:r>
              <a:rPr dirty="0" err="1" smtClean="0">
                <a:latin typeface="Calibri"/>
                <a:cs typeface="Calibri"/>
              </a:rPr>
              <a:t>ο</a:t>
            </a:r>
            <a:r>
              <a:rPr spc="-4" dirty="0" err="1" smtClean="0">
                <a:latin typeface="Calibri"/>
                <a:cs typeface="Calibri"/>
              </a:rPr>
              <a:t>δείκτη</a:t>
            </a:r>
            <a:r>
              <a:rPr dirty="0" err="1" smtClean="0">
                <a:latin typeface="Calibri"/>
                <a:cs typeface="Calibri"/>
              </a:rPr>
              <a:t>ς</a:t>
            </a:r>
            <a:r>
              <a:rPr spc="-18" dirty="0" smtClean="0">
                <a:latin typeface="Calibri"/>
                <a:cs typeface="Calibri"/>
              </a:rPr>
              <a:t> </a:t>
            </a:r>
            <a:r>
              <a:rPr dirty="0" err="1" smtClean="0">
                <a:latin typeface="Calibri"/>
                <a:cs typeface="Calibri"/>
              </a:rPr>
              <a:t>Ι</a:t>
            </a:r>
            <a:r>
              <a:rPr spc="-4" dirty="0" err="1" smtClean="0">
                <a:latin typeface="Calibri"/>
                <a:cs typeface="Calibri"/>
              </a:rPr>
              <a:t>δίω</a:t>
            </a:r>
            <a:r>
              <a:rPr dirty="0" err="1" smtClean="0">
                <a:latin typeface="Calibri"/>
                <a:cs typeface="Calibri"/>
              </a:rPr>
              <a:t>ν</a:t>
            </a:r>
            <a:r>
              <a:rPr spc="-9" dirty="0" smtClean="0">
                <a:latin typeface="Calibri"/>
                <a:cs typeface="Calibri"/>
              </a:rPr>
              <a:t> </a:t>
            </a:r>
            <a:r>
              <a:rPr spc="-4" dirty="0" smtClean="0">
                <a:latin typeface="Calibri"/>
                <a:cs typeface="Calibri"/>
              </a:rPr>
              <a:t>π</a:t>
            </a:r>
            <a:r>
              <a:rPr spc="-4" dirty="0" err="1" smtClean="0">
                <a:latin typeface="Calibri"/>
                <a:cs typeface="Calibri"/>
              </a:rPr>
              <a:t>ρο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spc="-4" dirty="0" err="1" smtClean="0">
                <a:latin typeface="Calibri"/>
                <a:cs typeface="Calibri"/>
              </a:rPr>
              <a:t>Ξέν</a:t>
            </a:r>
            <a:r>
              <a:rPr spc="-4" dirty="0" smtClean="0">
                <a:latin typeface="Calibri"/>
                <a:cs typeface="Calibri"/>
              </a:rPr>
              <a:t>α</a:t>
            </a:r>
            <a:r>
              <a:rPr lang="en-US" spc="-4" dirty="0" smtClean="0">
                <a:latin typeface="Calibri"/>
                <a:cs typeface="Calibri"/>
              </a:rPr>
              <a:t> </a:t>
            </a:r>
            <a:r>
              <a:rPr lang="el-GR" spc="-4" dirty="0" smtClean="0">
                <a:cs typeface="Calibri"/>
              </a:rPr>
              <a:t>Κεφάλαια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6" name="Θέση περιεχομένου 15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/>
          </a:bodyPr>
          <a:lstStyle/>
          <a:p>
            <a:pPr marL="0" indent="0">
              <a:spcBef>
                <a:spcPts val="1175"/>
              </a:spcBef>
              <a:buNone/>
            </a:pPr>
            <a:r>
              <a:rPr lang="el-GR" sz="2800" spc="-9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800" spc="-35" dirty="0">
                <a:solidFill>
                  <a:srgbClr val="040404"/>
                </a:solidFill>
                <a:cs typeface="Arial"/>
              </a:rPr>
              <a:t>π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8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800" spc="-66" dirty="0">
                <a:solidFill>
                  <a:srgbClr val="040404"/>
                </a:solidFill>
                <a:cs typeface="Arial"/>
              </a:rPr>
              <a:t>λ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ύπτε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ι</a:t>
            </a:r>
            <a:r>
              <a:rPr lang="el-GR" sz="2800" spc="4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τη σχέση</a:t>
            </a:r>
            <a:r>
              <a:rPr lang="el-GR" sz="2800" spc="-1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με</a:t>
            </a:r>
            <a:r>
              <a:rPr lang="el-GR" sz="28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ξ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ύ</a:t>
            </a:r>
            <a:r>
              <a:rPr lang="el-GR" sz="2800" spc="-13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Ιδίων</a:t>
            </a:r>
            <a:r>
              <a:rPr lang="el-GR" sz="28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αι 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Ξένω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ν</a:t>
            </a:r>
            <a:r>
              <a:rPr lang="el-GR" sz="2800" spc="4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κεφα</a:t>
            </a:r>
            <a:r>
              <a:rPr lang="el-GR" sz="2800" spc="-31" dirty="0">
                <a:solidFill>
                  <a:srgbClr val="040404"/>
                </a:solidFill>
                <a:cs typeface="Arial"/>
              </a:rPr>
              <a:t>λ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α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ίων</a:t>
            </a:r>
            <a:endParaRPr lang="el-GR" sz="280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2800" spc="-4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800" spc="-18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δείκτης</a:t>
            </a:r>
            <a:r>
              <a:rPr lang="el-GR" sz="2800" spc="4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είναι ενδεικτι</a:t>
            </a:r>
            <a:r>
              <a:rPr lang="el-GR" sz="2800" spc="-26" dirty="0">
                <a:solidFill>
                  <a:srgbClr val="040404"/>
                </a:solidFill>
                <a:cs typeface="Arial"/>
              </a:rPr>
              <a:t>κ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ό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ς</a:t>
            </a:r>
            <a:r>
              <a:rPr lang="el-GR" sz="2800" spc="9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ο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υ</a:t>
            </a:r>
            <a:r>
              <a:rPr lang="el-GR" sz="28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κινδύνου</a:t>
            </a:r>
            <a:r>
              <a:rPr lang="el-GR" sz="28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π</a:t>
            </a:r>
            <a:r>
              <a:rPr lang="el-GR" sz="2800" spc="-31" dirty="0">
                <a:solidFill>
                  <a:srgbClr val="040404"/>
                </a:solidFill>
                <a:cs typeface="Arial"/>
              </a:rPr>
              <a:t>τ</a:t>
            </a:r>
            <a:r>
              <a:rPr lang="el-GR" sz="2800" spc="-61" dirty="0">
                <a:solidFill>
                  <a:srgbClr val="040404"/>
                </a:solidFill>
                <a:cs typeface="Arial"/>
              </a:rPr>
              <a:t>ώ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χ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ευση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ς</a:t>
            </a:r>
            <a:r>
              <a:rPr lang="el-GR" sz="2800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9" dirty="0">
                <a:solidFill>
                  <a:srgbClr val="040404"/>
                </a:solidFill>
                <a:cs typeface="Arial"/>
              </a:rPr>
              <a:t>μια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ς</a:t>
            </a:r>
            <a:r>
              <a:rPr lang="el-GR" sz="2800" spc="4" dirty="0">
                <a:solidFill>
                  <a:srgbClr val="040404"/>
                </a:solidFill>
                <a:cs typeface="Arial"/>
              </a:rPr>
              <a:t> </a:t>
            </a:r>
            <a:r>
              <a:rPr lang="el-GR" sz="2800" spc="-4" dirty="0">
                <a:solidFill>
                  <a:srgbClr val="040404"/>
                </a:solidFill>
                <a:cs typeface="Arial"/>
              </a:rPr>
              <a:t>επιχείρησης</a:t>
            </a:r>
            <a:endParaRPr lang="el-GR" sz="2800" dirty="0">
              <a:cs typeface="Arial"/>
            </a:endParaRP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7" name="object 7"/>
          <p:cNvSpPr/>
          <p:nvPr/>
        </p:nvSpPr>
        <p:spPr>
          <a:xfrm>
            <a:off x="662570" y="2647844"/>
            <a:ext cx="7819097" cy="778506"/>
          </a:xfrm>
          <a:custGeom>
            <a:avLst/>
            <a:gdLst/>
            <a:ahLst/>
            <a:cxnLst/>
            <a:rect l="l" t="t" r="r" b="b"/>
            <a:pathLst>
              <a:path w="9144000" h="858520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91549" y="2873449"/>
            <a:ext cx="4365663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399" y="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232301" y="2321004"/>
            <a:ext cx="661473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7176" algn="ctr"/>
            <a:r>
              <a:rPr sz="2400" b="1" dirty="0">
                <a:solidFill>
                  <a:srgbClr val="040404"/>
                </a:solidFill>
                <a:cs typeface="Arial"/>
              </a:rPr>
              <a:t>Ίδια</a:t>
            </a:r>
            <a:r>
              <a:rPr sz="2400" b="1" spc="-9" dirty="0">
                <a:solidFill>
                  <a:srgbClr val="040404"/>
                </a:solidFill>
                <a:cs typeface="Arial"/>
              </a:rPr>
              <a:t> </a:t>
            </a:r>
            <a:r>
              <a:rPr sz="2400" b="1" spc="-4" dirty="0">
                <a:solidFill>
                  <a:srgbClr val="040404"/>
                </a:solidFill>
                <a:cs typeface="Arial"/>
              </a:rPr>
              <a:t>κεφά</a:t>
            </a:r>
            <a:r>
              <a:rPr sz="2400" b="1" spc="-35" dirty="0">
                <a:solidFill>
                  <a:srgbClr val="040404"/>
                </a:solidFill>
                <a:cs typeface="Arial"/>
              </a:rPr>
              <a:t>λ</a:t>
            </a:r>
            <a:r>
              <a:rPr sz="2400" b="1" spc="-4" dirty="0">
                <a:solidFill>
                  <a:srgbClr val="040404"/>
                </a:solidFill>
                <a:cs typeface="Arial"/>
              </a:rPr>
              <a:t>αια</a:t>
            </a:r>
            <a:endParaRPr sz="2400" b="1" dirty="0">
              <a:cs typeface="Arial"/>
            </a:endParaRPr>
          </a:p>
          <a:p>
            <a:pPr>
              <a:spcBef>
                <a:spcPts val="41"/>
              </a:spcBef>
            </a:pPr>
            <a:endParaRPr sz="2400" b="1" dirty="0">
              <a:cs typeface="Times New Roman"/>
            </a:endParaRPr>
          </a:p>
          <a:p>
            <a:pPr marR="252130" algn="ctr"/>
            <a:r>
              <a:rPr sz="2400" b="1" spc="-4" dirty="0" err="1">
                <a:solidFill>
                  <a:srgbClr val="040404"/>
                </a:solidFill>
                <a:cs typeface="Arial"/>
              </a:rPr>
              <a:t>Ξέν</a:t>
            </a:r>
            <a:r>
              <a:rPr sz="2400" b="1" dirty="0">
                <a:solidFill>
                  <a:srgbClr val="040404"/>
                </a:solidFill>
                <a:cs typeface="Arial"/>
              </a:rPr>
              <a:t>α</a:t>
            </a:r>
            <a:r>
              <a:rPr sz="2400" b="1" spc="-4" dirty="0">
                <a:solidFill>
                  <a:srgbClr val="040404"/>
                </a:solidFill>
                <a:cs typeface="Arial"/>
              </a:rPr>
              <a:t> </a:t>
            </a:r>
            <a:r>
              <a:rPr sz="2400" b="1" spc="-4" dirty="0" smtClean="0">
                <a:solidFill>
                  <a:srgbClr val="040404"/>
                </a:solidFill>
                <a:cs typeface="Arial"/>
              </a:rPr>
              <a:t>Κεφά</a:t>
            </a:r>
            <a:r>
              <a:rPr sz="2400" b="1" spc="-35" dirty="0" smtClean="0">
                <a:solidFill>
                  <a:srgbClr val="040404"/>
                </a:solidFill>
                <a:cs typeface="Arial"/>
              </a:rPr>
              <a:t>λ</a:t>
            </a:r>
            <a:r>
              <a:rPr sz="2400" b="1" spc="-4" dirty="0" smtClean="0">
                <a:solidFill>
                  <a:srgbClr val="040404"/>
                </a:solidFill>
                <a:cs typeface="Arial"/>
              </a:rPr>
              <a:t>αια</a:t>
            </a:r>
            <a:endParaRPr sz="24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920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pc="-4" dirty="0" err="1">
                <a:latin typeface="Calibri"/>
                <a:cs typeface="Calibri"/>
              </a:rPr>
              <a:t>Π</a:t>
            </a:r>
            <a:r>
              <a:rPr dirty="0" err="1">
                <a:latin typeface="Calibri"/>
                <a:cs typeface="Calibri"/>
              </a:rPr>
              <a:t>ρ</a:t>
            </a:r>
            <a:r>
              <a:rPr spc="-4" dirty="0" err="1">
                <a:latin typeface="Calibri"/>
                <a:cs typeface="Calibri"/>
              </a:rPr>
              <a:t>οϋ</a:t>
            </a:r>
            <a:r>
              <a:rPr spc="-4" dirty="0">
                <a:latin typeface="Calibri"/>
                <a:cs typeface="Calibri"/>
              </a:rPr>
              <a:t>ποθ</a:t>
            </a:r>
            <a:r>
              <a:rPr spc="-48" dirty="0">
                <a:latin typeface="Calibri"/>
                <a:cs typeface="Calibri"/>
              </a:rPr>
              <a:t>έ</a:t>
            </a:r>
            <a:r>
              <a:rPr spc="-4" dirty="0">
                <a:latin typeface="Calibri"/>
                <a:cs typeface="Calibri"/>
              </a:rPr>
              <a:t>σει</a:t>
            </a:r>
            <a:r>
              <a:rPr dirty="0">
                <a:latin typeface="Calibri"/>
                <a:cs typeface="Calibri"/>
              </a:rPr>
              <a:t>ς</a:t>
            </a:r>
            <a:r>
              <a:rPr spc="22" dirty="0">
                <a:latin typeface="Calibri"/>
                <a:cs typeface="Calibri"/>
              </a:rPr>
              <a:t> </a:t>
            </a:r>
            <a:r>
              <a:rPr dirty="0" smtClean="0">
                <a:latin typeface="Calibri"/>
                <a:cs typeface="Calibri"/>
              </a:rPr>
              <a:t>σω</a:t>
            </a:r>
            <a:r>
              <a:rPr spc="39" dirty="0" smtClean="0">
                <a:latin typeface="Calibri"/>
                <a:cs typeface="Calibri"/>
              </a:rPr>
              <a:t>σ</a:t>
            </a:r>
            <a:r>
              <a:rPr dirty="0" smtClean="0">
                <a:latin typeface="Calibri"/>
                <a:cs typeface="Calibri"/>
              </a:rPr>
              <a:t>τής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l-GR" spc="-4" dirty="0">
                <a:cs typeface="Calibri"/>
              </a:rPr>
              <a:t>χρησι</a:t>
            </a:r>
            <a:r>
              <a:rPr lang="el-GR" spc="-26" dirty="0">
                <a:cs typeface="Calibri"/>
              </a:rPr>
              <a:t>μ</a:t>
            </a:r>
            <a:r>
              <a:rPr lang="el-GR" spc="-4" dirty="0">
                <a:cs typeface="Calibri"/>
              </a:rPr>
              <a:t>οποίηση</a:t>
            </a:r>
            <a:r>
              <a:rPr lang="el-GR" dirty="0">
                <a:cs typeface="Calibri"/>
              </a:rPr>
              <a:t>ς</a:t>
            </a:r>
            <a:r>
              <a:rPr lang="el-GR" spc="-4" dirty="0">
                <a:cs typeface="Calibri"/>
              </a:rPr>
              <a:t> </a:t>
            </a:r>
            <a:r>
              <a:rPr lang="el-GR" spc="-4" dirty="0" smtClean="0">
                <a:cs typeface="Calibri"/>
              </a:rPr>
              <a:t>αρ</a:t>
            </a:r>
            <a:r>
              <a:rPr lang="el-GR" spc="-35" dirty="0" smtClean="0">
                <a:cs typeface="Calibri"/>
              </a:rPr>
              <a:t>ι</a:t>
            </a:r>
            <a:r>
              <a:rPr lang="el-GR" spc="-4" dirty="0" smtClean="0">
                <a:cs typeface="Calibri"/>
              </a:rPr>
              <a:t>θ</a:t>
            </a:r>
            <a:r>
              <a:rPr lang="el-GR" spc="-26" dirty="0" smtClean="0">
                <a:cs typeface="Calibri"/>
              </a:rPr>
              <a:t>μ</a:t>
            </a:r>
            <a:r>
              <a:rPr lang="el-GR" spc="-4" dirty="0" smtClean="0">
                <a:cs typeface="Calibri"/>
              </a:rPr>
              <a:t>οδεικ</a:t>
            </a:r>
            <a:r>
              <a:rPr lang="el-GR" spc="-22" dirty="0" smtClean="0">
                <a:cs typeface="Calibri"/>
              </a:rPr>
              <a:t>τ</a:t>
            </a:r>
            <a:r>
              <a:rPr lang="el-GR" spc="-4" dirty="0" smtClean="0">
                <a:cs typeface="Calibri"/>
              </a:rPr>
              <a:t>ών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6" name="Θέση περιεχομένου 15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311683" marR="769189" indent="-300552">
              <a:lnSpc>
                <a:spcPts val="2840"/>
              </a:lnSpc>
              <a:spcBef>
                <a:spcPts val="977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600" dirty="0">
                <a:cs typeface="Calibri"/>
              </a:rPr>
              <a:t>Χρησι</a:t>
            </a:r>
            <a:r>
              <a:rPr lang="el-GR" sz="2600" spc="-22" dirty="0">
                <a:cs typeface="Calibri"/>
              </a:rPr>
              <a:t>μ</a:t>
            </a:r>
            <a:r>
              <a:rPr lang="el-GR" sz="2600" dirty="0">
                <a:cs typeface="Calibri"/>
              </a:rPr>
              <a:t>οποίηση</a:t>
            </a:r>
            <a:r>
              <a:rPr lang="el-GR" sz="2600" spc="13" dirty="0">
                <a:cs typeface="Calibri"/>
              </a:rPr>
              <a:t> </a:t>
            </a:r>
            <a:r>
              <a:rPr lang="el-GR" sz="2600" dirty="0">
                <a:cs typeface="Calibri"/>
              </a:rPr>
              <a:t>μι</a:t>
            </a:r>
            <a:r>
              <a:rPr lang="el-GR" sz="2600" spc="-26" dirty="0">
                <a:cs typeface="Calibri"/>
              </a:rPr>
              <a:t>κ</a:t>
            </a:r>
            <a:r>
              <a:rPr lang="el-GR" sz="2600" spc="-4" dirty="0">
                <a:cs typeface="Calibri"/>
              </a:rPr>
              <a:t>ρ</a:t>
            </a:r>
            <a:r>
              <a:rPr lang="el-GR" sz="2600" dirty="0">
                <a:cs typeface="Calibri"/>
              </a:rPr>
              <a:t>ού αρ</a:t>
            </a:r>
            <a:r>
              <a:rPr lang="el-GR" sz="2600" spc="-18" dirty="0">
                <a:cs typeface="Calibri"/>
              </a:rPr>
              <a:t>ι</a:t>
            </a:r>
            <a:r>
              <a:rPr lang="el-GR" sz="2600" dirty="0">
                <a:cs typeface="Calibri"/>
              </a:rPr>
              <a:t>θ</a:t>
            </a:r>
            <a:r>
              <a:rPr lang="el-GR" sz="2600" spc="-22" dirty="0">
                <a:cs typeface="Calibri"/>
              </a:rPr>
              <a:t>μ</a:t>
            </a:r>
            <a:r>
              <a:rPr lang="el-GR" sz="2600" dirty="0">
                <a:cs typeface="Calibri"/>
              </a:rPr>
              <a:t>ού σ</a:t>
            </a:r>
            <a:r>
              <a:rPr lang="el-GR" sz="2600" spc="-31" dirty="0">
                <a:cs typeface="Calibri"/>
              </a:rPr>
              <a:t>χ</a:t>
            </a:r>
            <a:r>
              <a:rPr lang="el-GR" sz="2600" dirty="0">
                <a:cs typeface="Calibri"/>
              </a:rPr>
              <a:t>ετι</a:t>
            </a:r>
            <a:r>
              <a:rPr lang="el-GR" sz="2600" spc="-61" dirty="0">
                <a:cs typeface="Calibri"/>
              </a:rPr>
              <a:t>κ</a:t>
            </a:r>
            <a:r>
              <a:rPr lang="el-GR" sz="2600" spc="-13" dirty="0">
                <a:cs typeface="Calibri"/>
              </a:rPr>
              <a:t>ώ</a:t>
            </a:r>
            <a:r>
              <a:rPr lang="el-GR" sz="2600" dirty="0">
                <a:cs typeface="Calibri"/>
              </a:rPr>
              <a:t>ν </a:t>
            </a:r>
            <a:r>
              <a:rPr lang="el-GR" sz="2600" spc="-4" dirty="0">
                <a:cs typeface="Calibri"/>
              </a:rPr>
              <a:t>αρ</a:t>
            </a:r>
            <a:r>
              <a:rPr lang="el-GR" sz="2600" spc="-18" dirty="0">
                <a:cs typeface="Calibri"/>
              </a:rPr>
              <a:t>ι</a:t>
            </a:r>
            <a:r>
              <a:rPr lang="el-GR" sz="2600" dirty="0">
                <a:cs typeface="Calibri"/>
              </a:rPr>
              <a:t>θ</a:t>
            </a:r>
            <a:r>
              <a:rPr lang="el-GR" sz="2600" spc="-22" dirty="0">
                <a:cs typeface="Calibri"/>
              </a:rPr>
              <a:t>μ</a:t>
            </a:r>
            <a:r>
              <a:rPr lang="el-GR" sz="2600" dirty="0">
                <a:cs typeface="Calibri"/>
              </a:rPr>
              <a:t>ο</a:t>
            </a:r>
            <a:r>
              <a:rPr lang="el-GR" sz="2600" spc="-4" dirty="0">
                <a:cs typeface="Calibri"/>
              </a:rPr>
              <a:t>δεικτώ</a:t>
            </a:r>
            <a:r>
              <a:rPr lang="el-GR" sz="2600" dirty="0">
                <a:cs typeface="Calibri"/>
              </a:rPr>
              <a:t>ν</a:t>
            </a:r>
            <a:r>
              <a:rPr lang="el-GR" sz="2600" spc="-4" dirty="0">
                <a:cs typeface="Calibri"/>
              </a:rPr>
              <a:t> ώ</a:t>
            </a:r>
            <a:r>
              <a:rPr lang="el-GR" sz="2600" spc="26" dirty="0">
                <a:cs typeface="Calibri"/>
              </a:rPr>
              <a:t>σ</a:t>
            </a:r>
            <a:r>
              <a:rPr lang="el-GR" sz="2600" spc="-4" dirty="0">
                <a:cs typeface="Calibri"/>
              </a:rPr>
              <a:t>τ</a:t>
            </a:r>
            <a:r>
              <a:rPr lang="el-GR" sz="2600" dirty="0">
                <a:cs typeface="Calibri"/>
              </a:rPr>
              <a:t>ε</a:t>
            </a:r>
            <a:r>
              <a:rPr lang="el-GR" sz="2600" spc="-4" dirty="0">
                <a:cs typeface="Calibri"/>
              </a:rPr>
              <a:t> ν</a:t>
            </a:r>
            <a:r>
              <a:rPr lang="el-GR" sz="2600" dirty="0">
                <a:cs typeface="Calibri"/>
              </a:rPr>
              <a:t>α</a:t>
            </a:r>
            <a:r>
              <a:rPr lang="el-GR" sz="2600" spc="-4" dirty="0">
                <a:cs typeface="Calibri"/>
              </a:rPr>
              <a:t> μ</a:t>
            </a:r>
            <a:r>
              <a:rPr lang="el-GR" sz="2600" spc="-57" dirty="0">
                <a:cs typeface="Calibri"/>
              </a:rPr>
              <a:t>η</a:t>
            </a:r>
            <a:r>
              <a:rPr lang="el-GR" sz="2600" dirty="0">
                <a:cs typeface="Calibri"/>
              </a:rPr>
              <a:t>ν</a:t>
            </a:r>
            <a:r>
              <a:rPr lang="el-GR" sz="2600" spc="-4" dirty="0">
                <a:cs typeface="Calibri"/>
              </a:rPr>
              <a:t> υ</a:t>
            </a:r>
            <a:r>
              <a:rPr lang="el-GR" sz="2600" spc="-31" dirty="0">
                <a:cs typeface="Calibri"/>
              </a:rPr>
              <a:t>π</a:t>
            </a:r>
            <a:r>
              <a:rPr lang="el-GR" sz="2600" spc="-4" dirty="0">
                <a:cs typeface="Calibri"/>
              </a:rPr>
              <a:t>ά</a:t>
            </a:r>
            <a:r>
              <a:rPr lang="el-GR" sz="2600" spc="-13" dirty="0">
                <a:cs typeface="Calibri"/>
              </a:rPr>
              <a:t>ρ</a:t>
            </a:r>
            <a:r>
              <a:rPr lang="el-GR" sz="2600" spc="-35" dirty="0">
                <a:cs typeface="Calibri"/>
              </a:rPr>
              <a:t>χ</a:t>
            </a:r>
            <a:r>
              <a:rPr lang="el-GR" sz="2600" dirty="0">
                <a:cs typeface="Calibri"/>
              </a:rPr>
              <a:t>ο</a:t>
            </a:r>
            <a:r>
              <a:rPr lang="el-GR" sz="2600" spc="-4" dirty="0">
                <a:cs typeface="Calibri"/>
              </a:rPr>
              <a:t>υν επι</a:t>
            </a:r>
            <a:r>
              <a:rPr lang="el-GR" sz="2600" spc="-88" dirty="0">
                <a:cs typeface="Calibri"/>
              </a:rPr>
              <a:t>κ</a:t>
            </a:r>
            <a:r>
              <a:rPr lang="el-GR" sz="2600" spc="4" dirty="0">
                <a:cs typeface="Calibri"/>
              </a:rPr>
              <a:t>α</a:t>
            </a:r>
            <a:r>
              <a:rPr lang="el-GR" sz="2600" spc="-35" dirty="0">
                <a:cs typeface="Calibri"/>
              </a:rPr>
              <a:t>λ</a:t>
            </a:r>
            <a:r>
              <a:rPr lang="el-GR" sz="2600" dirty="0">
                <a:cs typeface="Calibri"/>
              </a:rPr>
              <a:t>ύ</a:t>
            </a:r>
            <a:r>
              <a:rPr lang="el-GR" sz="2600" spc="-4" dirty="0">
                <a:cs typeface="Calibri"/>
              </a:rPr>
              <a:t>ψ</a:t>
            </a:r>
            <a:r>
              <a:rPr lang="el-GR" sz="2600" dirty="0">
                <a:cs typeface="Calibri"/>
              </a:rPr>
              <a:t>εις</a:t>
            </a:r>
          </a:p>
          <a:p>
            <a:pPr marL="311683" marR="1796632" indent="-300552">
              <a:lnSpc>
                <a:spcPts val="2840"/>
              </a:lnSpc>
              <a:spcBef>
                <a:spcPts val="631"/>
              </a:spcBef>
              <a:buClr>
                <a:schemeClr val="tx1"/>
              </a:buClr>
              <a:buFont typeface="Arial"/>
              <a:buChar char="•"/>
              <a:tabLst>
                <a:tab pos="312240" algn="l"/>
              </a:tabLst>
            </a:pPr>
            <a:r>
              <a:rPr lang="el-GR" sz="2600" spc="-4" dirty="0">
                <a:cs typeface="Calibri"/>
              </a:rPr>
              <a:t>Συνεπή</a:t>
            </a:r>
            <a:r>
              <a:rPr lang="el-GR" sz="2600" dirty="0">
                <a:cs typeface="Calibri"/>
              </a:rPr>
              <a:t>ς</a:t>
            </a:r>
            <a:r>
              <a:rPr lang="el-GR" sz="2600" spc="-4" dirty="0">
                <a:cs typeface="Calibri"/>
              </a:rPr>
              <a:t> τρόπο</a:t>
            </a:r>
            <a:r>
              <a:rPr lang="el-GR" sz="2600" dirty="0">
                <a:cs typeface="Calibri"/>
              </a:rPr>
              <a:t>ς</a:t>
            </a:r>
            <a:r>
              <a:rPr lang="el-GR" sz="2600" spc="13" dirty="0">
                <a:cs typeface="Calibri"/>
              </a:rPr>
              <a:t> </a:t>
            </a:r>
            <a:r>
              <a:rPr lang="el-GR" sz="2600" dirty="0">
                <a:cs typeface="Calibri"/>
              </a:rPr>
              <a:t>υ</a:t>
            </a:r>
            <a:r>
              <a:rPr lang="el-GR" sz="2600" spc="-4" dirty="0">
                <a:cs typeface="Calibri"/>
              </a:rPr>
              <a:t>π</a:t>
            </a:r>
            <a:r>
              <a:rPr lang="el-GR" sz="2600" spc="-22" dirty="0">
                <a:cs typeface="Calibri"/>
              </a:rPr>
              <a:t>ο</a:t>
            </a:r>
            <a:r>
              <a:rPr lang="el-GR" sz="2600" spc="-31" dirty="0">
                <a:cs typeface="Calibri"/>
              </a:rPr>
              <a:t>λ</a:t>
            </a:r>
            <a:r>
              <a:rPr lang="el-GR" sz="2600" dirty="0">
                <a:cs typeface="Calibri"/>
              </a:rPr>
              <a:t>ο</a:t>
            </a:r>
            <a:r>
              <a:rPr lang="el-GR" sz="2600" spc="-4" dirty="0">
                <a:cs typeface="Calibri"/>
              </a:rPr>
              <a:t>γισ</a:t>
            </a:r>
            <a:r>
              <a:rPr lang="el-GR" sz="2600" spc="-22" dirty="0">
                <a:cs typeface="Calibri"/>
              </a:rPr>
              <a:t>μ</a:t>
            </a:r>
            <a:r>
              <a:rPr lang="el-GR" sz="2600" spc="-4" dirty="0">
                <a:cs typeface="Calibri"/>
              </a:rPr>
              <a:t>ο</a:t>
            </a:r>
            <a:r>
              <a:rPr lang="el-GR" sz="2600" dirty="0">
                <a:cs typeface="Calibri"/>
              </a:rPr>
              <a:t>ύ</a:t>
            </a:r>
            <a:r>
              <a:rPr lang="el-GR" sz="2600" spc="18" dirty="0">
                <a:cs typeface="Calibri"/>
              </a:rPr>
              <a:t> </a:t>
            </a:r>
            <a:r>
              <a:rPr lang="el-GR" sz="2600" spc="-9" dirty="0">
                <a:cs typeface="Calibri"/>
              </a:rPr>
              <a:t>τ</a:t>
            </a:r>
            <a:r>
              <a:rPr lang="el-GR" sz="2600" spc="-4" dirty="0">
                <a:cs typeface="Calibri"/>
              </a:rPr>
              <a:t>ων αρ</a:t>
            </a:r>
            <a:r>
              <a:rPr lang="el-GR" sz="2600" spc="-18" dirty="0">
                <a:cs typeface="Calibri"/>
              </a:rPr>
              <a:t>ι</a:t>
            </a:r>
            <a:r>
              <a:rPr lang="el-GR" sz="2600" dirty="0">
                <a:cs typeface="Calibri"/>
              </a:rPr>
              <a:t>θ</a:t>
            </a:r>
            <a:r>
              <a:rPr lang="el-GR" sz="2600" spc="-22" dirty="0">
                <a:cs typeface="Calibri"/>
              </a:rPr>
              <a:t>μ</a:t>
            </a:r>
            <a:r>
              <a:rPr lang="el-GR" sz="2600" dirty="0">
                <a:cs typeface="Calibri"/>
              </a:rPr>
              <a:t>ο</a:t>
            </a:r>
            <a:r>
              <a:rPr lang="el-GR" sz="2600" spc="-4" dirty="0">
                <a:cs typeface="Calibri"/>
              </a:rPr>
              <a:t>δεικτώ</a:t>
            </a:r>
            <a:r>
              <a:rPr lang="el-GR" sz="2600" dirty="0">
                <a:cs typeface="Calibri"/>
              </a:rPr>
              <a:t>ν</a:t>
            </a:r>
            <a:r>
              <a:rPr lang="el-GR" sz="2600" spc="-4" dirty="0">
                <a:cs typeface="Calibri"/>
              </a:rPr>
              <a:t> διαχρονι</a:t>
            </a:r>
            <a:r>
              <a:rPr lang="el-GR" sz="2600" spc="-88" dirty="0">
                <a:cs typeface="Calibri"/>
              </a:rPr>
              <a:t>κ</a:t>
            </a:r>
            <a:r>
              <a:rPr lang="el-GR" sz="2600" dirty="0">
                <a:cs typeface="Calibri"/>
              </a:rPr>
              <a:t>ά</a:t>
            </a:r>
          </a:p>
          <a:p>
            <a:pPr marL="311683" marR="4453" indent="-300552">
              <a:lnSpc>
                <a:spcPts val="2840"/>
              </a:lnSpc>
              <a:spcBef>
                <a:spcPts val="631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600" spc="-4" dirty="0">
                <a:cs typeface="Calibri"/>
              </a:rPr>
              <a:t>Καταν</a:t>
            </a:r>
            <a:r>
              <a:rPr lang="el-GR" sz="2600" dirty="0">
                <a:cs typeface="Calibri"/>
              </a:rPr>
              <a:t>όηση ότι οι </a:t>
            </a:r>
            <a:r>
              <a:rPr lang="el-GR" sz="2600" spc="4" dirty="0">
                <a:cs typeface="Calibri"/>
              </a:rPr>
              <a:t>α</a:t>
            </a:r>
            <a:r>
              <a:rPr lang="el-GR" sz="2600" spc="-4" dirty="0">
                <a:cs typeface="Calibri"/>
              </a:rPr>
              <a:t>ρ</a:t>
            </a:r>
            <a:r>
              <a:rPr lang="el-GR" sz="2600" spc="-18" dirty="0">
                <a:cs typeface="Calibri"/>
              </a:rPr>
              <a:t>ι</a:t>
            </a:r>
            <a:r>
              <a:rPr lang="el-GR" sz="2600" dirty="0">
                <a:cs typeface="Calibri"/>
              </a:rPr>
              <a:t>θ</a:t>
            </a:r>
            <a:r>
              <a:rPr lang="el-GR" sz="2600" spc="-22" dirty="0">
                <a:cs typeface="Calibri"/>
              </a:rPr>
              <a:t>μ</a:t>
            </a:r>
            <a:r>
              <a:rPr lang="el-GR" sz="2600" dirty="0">
                <a:cs typeface="Calibri"/>
              </a:rPr>
              <a:t>οδείκτες </a:t>
            </a:r>
            <a:r>
              <a:rPr lang="el-GR" sz="2600" spc="-31" dirty="0">
                <a:cs typeface="Calibri"/>
              </a:rPr>
              <a:t>π</a:t>
            </a:r>
            <a:r>
              <a:rPr lang="el-GR" sz="2600" dirty="0">
                <a:cs typeface="Calibri"/>
              </a:rPr>
              <a:t>α</a:t>
            </a:r>
            <a:r>
              <a:rPr lang="el-GR" sz="2600" spc="-4" dirty="0">
                <a:cs typeface="Calibri"/>
              </a:rPr>
              <a:t>ρ</a:t>
            </a:r>
            <a:r>
              <a:rPr lang="el-GR" sz="2600" dirty="0">
                <a:cs typeface="Calibri"/>
              </a:rPr>
              <a:t>ουσιάζ</a:t>
            </a:r>
            <a:r>
              <a:rPr lang="el-GR" sz="2600" spc="-4" dirty="0">
                <a:cs typeface="Calibri"/>
              </a:rPr>
              <a:t>ουν ενδεί</a:t>
            </a:r>
            <a:r>
              <a:rPr lang="el-GR" sz="2600" spc="-26" dirty="0">
                <a:cs typeface="Calibri"/>
              </a:rPr>
              <a:t>ξ</a:t>
            </a:r>
            <a:r>
              <a:rPr lang="el-GR" sz="2600" spc="-4" dirty="0">
                <a:cs typeface="Calibri"/>
              </a:rPr>
              <a:t>ει</a:t>
            </a:r>
            <a:r>
              <a:rPr lang="el-GR" sz="2600" dirty="0">
                <a:cs typeface="Calibri"/>
              </a:rPr>
              <a:t>ς</a:t>
            </a:r>
            <a:r>
              <a:rPr lang="el-GR" sz="2600" spc="-4" dirty="0">
                <a:cs typeface="Calibri"/>
              </a:rPr>
              <a:t> </a:t>
            </a:r>
            <a:r>
              <a:rPr lang="el-GR" sz="2600" spc="-88" dirty="0">
                <a:cs typeface="Calibri"/>
              </a:rPr>
              <a:t>κ</a:t>
            </a:r>
            <a:r>
              <a:rPr lang="el-GR" sz="2600" dirty="0">
                <a:cs typeface="Calibri"/>
              </a:rPr>
              <a:t>αι</a:t>
            </a:r>
            <a:r>
              <a:rPr lang="el-GR" sz="2600" spc="-4" dirty="0">
                <a:cs typeface="Calibri"/>
              </a:rPr>
              <a:t> τ</a:t>
            </a:r>
            <a:r>
              <a:rPr lang="el-GR" sz="2600" spc="-22" dirty="0">
                <a:cs typeface="Calibri"/>
              </a:rPr>
              <a:t>ά</a:t>
            </a:r>
            <a:r>
              <a:rPr lang="el-GR" sz="2600" spc="-4" dirty="0">
                <a:cs typeface="Calibri"/>
              </a:rPr>
              <a:t>σει</a:t>
            </a:r>
            <a:r>
              <a:rPr lang="el-GR" sz="2600" dirty="0">
                <a:cs typeface="Calibri"/>
              </a:rPr>
              <a:t>ς</a:t>
            </a:r>
            <a:r>
              <a:rPr lang="el-GR" sz="2600" spc="-4" dirty="0">
                <a:cs typeface="Calibri"/>
              </a:rPr>
              <a:t> </a:t>
            </a:r>
            <a:r>
              <a:rPr lang="el-GR" sz="2600" spc="-88" dirty="0">
                <a:cs typeface="Calibri"/>
              </a:rPr>
              <a:t>κ</a:t>
            </a:r>
            <a:r>
              <a:rPr lang="el-GR" sz="2600" spc="-4" dirty="0">
                <a:cs typeface="Calibri"/>
              </a:rPr>
              <a:t>α</a:t>
            </a:r>
            <a:r>
              <a:rPr lang="el-GR" sz="2600" dirty="0">
                <a:cs typeface="Calibri"/>
              </a:rPr>
              <a:t>ι</a:t>
            </a:r>
            <a:r>
              <a:rPr lang="el-GR" sz="2600" spc="-4" dirty="0">
                <a:cs typeface="Calibri"/>
              </a:rPr>
              <a:t> όχ</a:t>
            </a:r>
            <a:r>
              <a:rPr lang="el-GR" sz="2600" dirty="0">
                <a:cs typeface="Calibri"/>
              </a:rPr>
              <a:t>ι</a:t>
            </a:r>
            <a:r>
              <a:rPr lang="el-GR" sz="2600" spc="-4" dirty="0">
                <a:cs typeface="Calibri"/>
              </a:rPr>
              <a:t> συμπερ</a:t>
            </a:r>
            <a:r>
              <a:rPr lang="el-GR" sz="2600" spc="-22" dirty="0">
                <a:cs typeface="Calibri"/>
              </a:rPr>
              <a:t>ά</a:t>
            </a:r>
            <a:r>
              <a:rPr lang="el-GR" sz="2600" spc="-4" dirty="0">
                <a:cs typeface="Calibri"/>
              </a:rPr>
              <a:t>σματα</a:t>
            </a:r>
            <a:endParaRPr lang="el-GR" sz="2600" dirty="0">
              <a:cs typeface="Calibri"/>
            </a:endParaRPr>
          </a:p>
          <a:p>
            <a:pPr marL="311683" indent="-300552">
              <a:spcBef>
                <a:spcPts val="272"/>
              </a:spcBef>
              <a:buClr>
                <a:schemeClr val="tx1"/>
              </a:buClr>
              <a:buFont typeface="Arial"/>
              <a:buChar char="•"/>
              <a:tabLst>
                <a:tab pos="311683" algn="l"/>
              </a:tabLst>
            </a:pPr>
            <a:r>
              <a:rPr lang="el-GR" sz="2600" dirty="0">
                <a:cs typeface="Calibri"/>
              </a:rPr>
              <a:t>Π</a:t>
            </a:r>
            <a:r>
              <a:rPr lang="el-GR" sz="2600" spc="-4" dirty="0">
                <a:cs typeface="Calibri"/>
              </a:rPr>
              <a:t>ροσαρ</a:t>
            </a:r>
            <a:r>
              <a:rPr lang="el-GR" sz="2600" spc="-22" dirty="0">
                <a:cs typeface="Calibri"/>
              </a:rPr>
              <a:t>μ</a:t>
            </a:r>
            <a:r>
              <a:rPr lang="el-GR" sz="2600" spc="-4" dirty="0">
                <a:cs typeface="Calibri"/>
              </a:rPr>
              <a:t>ογές</a:t>
            </a:r>
            <a:endParaRPr lang="el-GR" sz="2600" dirty="0">
              <a:cs typeface="Calibri"/>
            </a:endParaRPr>
          </a:p>
          <a:p>
            <a:pPr marL="662327" lvl="1" indent="-250460">
              <a:spcBef>
                <a:spcPts val="298"/>
              </a:spcBef>
              <a:buClr>
                <a:schemeClr val="tx1"/>
              </a:buClr>
              <a:buFont typeface="Arial"/>
              <a:buChar char="–"/>
              <a:tabLst>
                <a:tab pos="662884" algn="l"/>
              </a:tabLst>
            </a:pPr>
            <a:r>
              <a:rPr lang="el-GR" sz="2300" spc="-4" dirty="0">
                <a:cs typeface="Calibri"/>
              </a:rPr>
              <a:t>Προσά</a:t>
            </a:r>
            <a:r>
              <a:rPr lang="el-GR" sz="2300" spc="-18" dirty="0">
                <a:cs typeface="Calibri"/>
              </a:rPr>
              <a:t>ρ</a:t>
            </a:r>
            <a:r>
              <a:rPr lang="el-GR" sz="2300" spc="-4" dirty="0">
                <a:cs typeface="Calibri"/>
              </a:rPr>
              <a:t>τη</a:t>
            </a:r>
            <a:r>
              <a:rPr lang="el-GR" sz="2300" spc="-18" dirty="0">
                <a:cs typeface="Calibri"/>
              </a:rPr>
              <a:t>μ</a:t>
            </a:r>
            <a:r>
              <a:rPr lang="el-GR" sz="2300" spc="-4" dirty="0">
                <a:cs typeface="Calibri"/>
              </a:rPr>
              <a:t>α</a:t>
            </a:r>
            <a:endParaRPr lang="el-GR" sz="2300" dirty="0">
              <a:cs typeface="Calibri"/>
            </a:endParaRPr>
          </a:p>
          <a:p>
            <a:pPr marL="662327" lvl="1" indent="-250460">
              <a:spcBef>
                <a:spcPts val="272"/>
              </a:spcBef>
              <a:buClr>
                <a:schemeClr val="tx1"/>
              </a:buClr>
              <a:buFont typeface="Arial"/>
              <a:buChar char="–"/>
              <a:tabLst>
                <a:tab pos="662327" algn="l"/>
              </a:tabLst>
            </a:pPr>
            <a:r>
              <a:rPr lang="el-GR" sz="2300" spc="-9" dirty="0">
                <a:cs typeface="Calibri"/>
              </a:rPr>
              <a:t>Υποσημειώσεις</a:t>
            </a:r>
            <a:endParaRPr lang="el-GR" sz="2300" dirty="0">
              <a:cs typeface="Calibri"/>
            </a:endParaRPr>
          </a:p>
          <a:p>
            <a:pPr marL="662327" lvl="1" indent="-250460">
              <a:spcBef>
                <a:spcPts val="272"/>
              </a:spcBef>
              <a:buClr>
                <a:schemeClr val="tx1"/>
              </a:buClr>
              <a:buFont typeface="Arial"/>
              <a:buChar char="–"/>
              <a:tabLst>
                <a:tab pos="662884" algn="l"/>
              </a:tabLst>
            </a:pPr>
            <a:r>
              <a:rPr lang="el-GR" sz="2300" spc="-4" dirty="0">
                <a:cs typeface="Calibri"/>
              </a:rPr>
              <a:t>Πι</a:t>
            </a:r>
            <a:r>
              <a:rPr lang="el-GR" sz="2300" spc="9" dirty="0">
                <a:cs typeface="Calibri"/>
              </a:rPr>
              <a:t>σ</a:t>
            </a:r>
            <a:r>
              <a:rPr lang="el-GR" sz="2300" spc="-22" dirty="0">
                <a:cs typeface="Calibri"/>
              </a:rPr>
              <a:t>τ</a:t>
            </a:r>
            <a:r>
              <a:rPr lang="el-GR" sz="2300" spc="-4" dirty="0">
                <a:cs typeface="Calibri"/>
              </a:rPr>
              <a:t>οποι</a:t>
            </a:r>
            <a:r>
              <a:rPr lang="el-GR" sz="2300" spc="-35" dirty="0">
                <a:cs typeface="Calibri"/>
              </a:rPr>
              <a:t>η</a:t>
            </a:r>
            <a:r>
              <a:rPr lang="el-GR" sz="2300" spc="-4" dirty="0">
                <a:cs typeface="Calibri"/>
              </a:rPr>
              <a:t>τι</a:t>
            </a:r>
            <a:r>
              <a:rPr lang="el-GR" sz="2300" spc="-75" dirty="0">
                <a:cs typeface="Calibri"/>
              </a:rPr>
              <a:t>κ</a:t>
            </a:r>
            <a:r>
              <a:rPr lang="el-GR" sz="2300" spc="-4" dirty="0">
                <a:cs typeface="Calibri"/>
              </a:rPr>
              <a:t>ό</a:t>
            </a:r>
            <a:r>
              <a:rPr lang="el-GR" sz="2300" spc="18" dirty="0">
                <a:cs typeface="Calibri"/>
              </a:rPr>
              <a:t> </a:t>
            </a:r>
            <a:r>
              <a:rPr lang="el-GR" sz="2300" spc="-4" dirty="0">
                <a:cs typeface="Calibri"/>
              </a:rPr>
              <a:t>ελεγκτή</a:t>
            </a:r>
            <a:endParaRPr lang="el-GR" sz="2300" dirty="0">
              <a:cs typeface="Calibri"/>
            </a:endParaRPr>
          </a:p>
          <a:p>
            <a:pPr>
              <a:buClr>
                <a:schemeClr val="tx1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96179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9029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dirty="0" err="1" smtClean="0">
                <a:latin typeface="Calibri"/>
                <a:cs typeface="Calibri"/>
              </a:rPr>
              <a:t>Περιορισ</a:t>
            </a:r>
            <a:r>
              <a:rPr spc="-22" dirty="0" err="1" smtClean="0">
                <a:latin typeface="Calibri"/>
                <a:cs typeface="Calibri"/>
              </a:rPr>
              <a:t>μ</a:t>
            </a:r>
            <a:r>
              <a:rPr dirty="0" err="1" smtClean="0">
                <a:latin typeface="Calibri"/>
                <a:cs typeface="Calibri"/>
              </a:rPr>
              <a:t>οί</a:t>
            </a:r>
            <a:r>
              <a:rPr spc="-22" dirty="0" smtClean="0">
                <a:latin typeface="Calibri"/>
                <a:cs typeface="Calibri"/>
              </a:rPr>
              <a:t> </a:t>
            </a:r>
            <a:r>
              <a:rPr spc="39" dirty="0" err="1" smtClean="0">
                <a:latin typeface="Calibri"/>
                <a:cs typeface="Calibri"/>
              </a:rPr>
              <a:t>σ</a:t>
            </a:r>
            <a:r>
              <a:rPr dirty="0" err="1" smtClean="0">
                <a:latin typeface="Calibri"/>
                <a:cs typeface="Calibri"/>
              </a:rPr>
              <a:t>τη</a:t>
            </a:r>
            <a:r>
              <a:rPr dirty="0" smtClean="0">
                <a:latin typeface="Calibri"/>
                <a:cs typeface="Calibri"/>
              </a:rPr>
              <a:t> </a:t>
            </a:r>
            <a:r>
              <a:rPr dirty="0" err="1" smtClean="0">
                <a:latin typeface="Calibri"/>
                <a:cs typeface="Calibri"/>
              </a:rPr>
              <a:t>χρήση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l-GR" dirty="0" smtClean="0">
                <a:cs typeface="Calibri"/>
              </a:rPr>
              <a:t>αριθμοδεικτών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5" name="Θέση περιεχομένου 1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74204" indent="-300552">
              <a:spcBef>
                <a:spcPts val="990"/>
              </a:spcBef>
              <a:buClr>
                <a:schemeClr val="tx1"/>
              </a:buClr>
              <a:buFont typeface="Arial"/>
              <a:buChar char="•"/>
              <a:tabLst>
                <a:tab pos="474761" algn="l"/>
              </a:tabLst>
            </a:pPr>
            <a:r>
              <a:rPr lang="el-GR" spc="-9" dirty="0">
                <a:cs typeface="Calibri"/>
              </a:rPr>
              <a:t>Δε</a:t>
            </a:r>
            <a:r>
              <a:rPr lang="el-GR" spc="-4" dirty="0">
                <a:cs typeface="Calibri"/>
              </a:rPr>
              <a:t>ν</a:t>
            </a:r>
            <a:r>
              <a:rPr lang="el-GR" spc="-9" dirty="0">
                <a:cs typeface="Calibri"/>
              </a:rPr>
              <a:t> </a:t>
            </a:r>
            <a:r>
              <a:rPr lang="el-GR" spc="-39" dirty="0">
                <a:cs typeface="Calibri"/>
              </a:rPr>
              <a:t>λ</a:t>
            </a:r>
            <a:r>
              <a:rPr lang="el-GR" spc="-4" dirty="0">
                <a:cs typeface="Calibri"/>
              </a:rPr>
              <a:t>αμ</a:t>
            </a:r>
            <a:r>
              <a:rPr lang="el-GR" spc="-9" dirty="0">
                <a:cs typeface="Calibri"/>
              </a:rPr>
              <a:t>β</a:t>
            </a:r>
            <a:r>
              <a:rPr lang="el-GR" spc="-4" dirty="0">
                <a:cs typeface="Calibri"/>
              </a:rPr>
              <a:t>ά</a:t>
            </a:r>
            <a:r>
              <a:rPr lang="el-GR" spc="-9" dirty="0">
                <a:cs typeface="Calibri"/>
              </a:rPr>
              <a:t>νου</a:t>
            </a:r>
            <a:r>
              <a:rPr lang="el-GR" spc="-4" dirty="0">
                <a:cs typeface="Calibri"/>
              </a:rPr>
              <a:t>ν</a:t>
            </a:r>
            <a:r>
              <a:rPr lang="el-GR" spc="13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υ</a:t>
            </a:r>
            <a:r>
              <a:rPr lang="el-GR" spc="-13" dirty="0">
                <a:cs typeface="Calibri"/>
              </a:rPr>
              <a:t>π</a:t>
            </a:r>
            <a:r>
              <a:rPr lang="el-GR" spc="-9" dirty="0">
                <a:cs typeface="Calibri"/>
              </a:rPr>
              <a:t>όψ</a:t>
            </a:r>
            <a:r>
              <a:rPr lang="el-GR" spc="-4" dirty="0">
                <a:cs typeface="Calibri"/>
              </a:rPr>
              <a:t>η</a:t>
            </a:r>
            <a:r>
              <a:rPr lang="el-GR" spc="18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ποιοτι</a:t>
            </a:r>
            <a:r>
              <a:rPr lang="el-GR" spc="-75" dirty="0">
                <a:cs typeface="Calibri"/>
              </a:rPr>
              <a:t>κ</a:t>
            </a:r>
            <a:r>
              <a:rPr lang="el-GR" dirty="0">
                <a:cs typeface="Calibri"/>
              </a:rPr>
              <a:t>ο</a:t>
            </a:r>
            <a:r>
              <a:rPr lang="el-GR" spc="-9" dirty="0">
                <a:cs typeface="Calibri"/>
              </a:rPr>
              <a:t>ύ</a:t>
            </a:r>
            <a:r>
              <a:rPr lang="el-GR" spc="-4" dirty="0">
                <a:cs typeface="Calibri"/>
              </a:rPr>
              <a:t>ς</a:t>
            </a:r>
            <a:r>
              <a:rPr lang="el-GR" spc="13" dirty="0">
                <a:cs typeface="Calibri"/>
              </a:rPr>
              <a:t> </a:t>
            </a:r>
            <a:r>
              <a:rPr lang="el-GR" spc="-31" dirty="0">
                <a:cs typeface="Calibri"/>
              </a:rPr>
              <a:t>π</a:t>
            </a:r>
            <a:r>
              <a:rPr lang="el-GR" spc="-4" dirty="0">
                <a:cs typeface="Calibri"/>
              </a:rPr>
              <a:t>α</a:t>
            </a:r>
            <a:r>
              <a:rPr lang="el-GR" spc="-9" dirty="0">
                <a:cs typeface="Calibri"/>
              </a:rPr>
              <a:t>ρ</a:t>
            </a:r>
            <a:r>
              <a:rPr lang="el-GR" spc="-13" dirty="0">
                <a:cs typeface="Calibri"/>
              </a:rPr>
              <a:t>ά</a:t>
            </a:r>
            <a:r>
              <a:rPr lang="el-GR" spc="-9" dirty="0">
                <a:cs typeface="Calibri"/>
              </a:rPr>
              <a:t>γο</a:t>
            </a:r>
            <a:r>
              <a:rPr lang="el-GR" spc="4" dirty="0">
                <a:cs typeface="Calibri"/>
              </a:rPr>
              <a:t>ν</a:t>
            </a:r>
            <a:r>
              <a:rPr lang="el-GR" dirty="0">
                <a:cs typeface="Calibri"/>
              </a:rPr>
              <a:t>τ</a:t>
            </a:r>
            <a:r>
              <a:rPr lang="el-GR" spc="-9" dirty="0">
                <a:cs typeface="Calibri"/>
              </a:rPr>
              <a:t>ες</a:t>
            </a:r>
            <a:endParaRPr lang="el-GR" dirty="0">
              <a:cs typeface="Calibri"/>
            </a:endParaRPr>
          </a:p>
          <a:p>
            <a:pPr marL="474204" marR="1188850" indent="-300552">
              <a:lnSpc>
                <a:spcPct val="110000"/>
              </a:lnSpc>
              <a:spcBef>
                <a:spcPts val="543"/>
              </a:spcBef>
              <a:buClr>
                <a:schemeClr val="tx1"/>
              </a:buClr>
              <a:buFont typeface="Arial"/>
              <a:buChar char="•"/>
              <a:tabLst>
                <a:tab pos="474761" algn="l"/>
              </a:tabLst>
            </a:pPr>
            <a:r>
              <a:rPr lang="el-GR" spc="-4" dirty="0">
                <a:cs typeface="Calibri"/>
              </a:rPr>
              <a:t>Μπορεί</a:t>
            </a:r>
            <a:r>
              <a:rPr lang="el-GR" spc="13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α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επηρ</a:t>
            </a:r>
            <a:r>
              <a:rPr lang="el-GR" spc="-31" dirty="0">
                <a:cs typeface="Calibri"/>
              </a:rPr>
              <a:t>ε</a:t>
            </a:r>
            <a:r>
              <a:rPr lang="el-GR" spc="-22" dirty="0">
                <a:cs typeface="Calibri"/>
              </a:rPr>
              <a:t>α</a:t>
            </a:r>
            <a:r>
              <a:rPr lang="el-GR" spc="18" dirty="0">
                <a:cs typeface="Calibri"/>
              </a:rPr>
              <a:t>σ</a:t>
            </a:r>
            <a:r>
              <a:rPr lang="el-GR" spc="-13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ούν</a:t>
            </a:r>
            <a:r>
              <a:rPr lang="el-GR" spc="18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από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βραχυχρόνιους διοικ</a:t>
            </a:r>
            <a:r>
              <a:rPr lang="el-GR" spc="-39" dirty="0">
                <a:cs typeface="Calibri"/>
              </a:rPr>
              <a:t>η</a:t>
            </a:r>
            <a:r>
              <a:rPr lang="el-GR" spc="-4" dirty="0">
                <a:cs typeface="Calibri"/>
              </a:rPr>
              <a:t>τι</a:t>
            </a:r>
            <a:r>
              <a:rPr lang="el-GR" spc="-79" dirty="0">
                <a:cs typeface="Calibri"/>
              </a:rPr>
              <a:t>κ</a:t>
            </a:r>
            <a:r>
              <a:rPr lang="el-GR" spc="-4" dirty="0">
                <a:cs typeface="Calibri"/>
              </a:rPr>
              <a:t>ούς</a:t>
            </a:r>
            <a:r>
              <a:rPr lang="el-GR" spc="13" dirty="0">
                <a:cs typeface="Calibri"/>
              </a:rPr>
              <a:t> </a:t>
            </a:r>
            <a:r>
              <a:rPr lang="el-GR" spc="-26" dirty="0">
                <a:cs typeface="Calibri"/>
              </a:rPr>
              <a:t>χ</a:t>
            </a:r>
            <a:r>
              <a:rPr lang="el-GR" spc="-4" dirty="0">
                <a:cs typeface="Calibri"/>
              </a:rPr>
              <a:t>ειρισ</a:t>
            </a:r>
            <a:r>
              <a:rPr lang="el-GR" spc="-22" dirty="0">
                <a:cs typeface="Calibri"/>
              </a:rPr>
              <a:t>μ</a:t>
            </a:r>
            <a:r>
              <a:rPr lang="el-GR" spc="-4" dirty="0">
                <a:cs typeface="Calibri"/>
              </a:rPr>
              <a:t>ούς</a:t>
            </a:r>
            <a:endParaRPr lang="el-GR" dirty="0">
              <a:cs typeface="Calibri"/>
            </a:endParaRPr>
          </a:p>
          <a:p>
            <a:pPr marL="474204" marR="622254" indent="-300552">
              <a:lnSpc>
                <a:spcPct val="110000"/>
              </a:lnSpc>
              <a:spcBef>
                <a:spcPts val="543"/>
              </a:spcBef>
              <a:buClr>
                <a:schemeClr val="tx1"/>
              </a:buClr>
              <a:buFont typeface="Arial"/>
              <a:buChar char="•"/>
              <a:tabLst>
                <a:tab pos="474761" algn="l"/>
              </a:tabLst>
            </a:pPr>
            <a:r>
              <a:rPr lang="el-GR" spc="-4" dirty="0">
                <a:cs typeface="Calibri"/>
              </a:rPr>
              <a:t>Επηρ</a:t>
            </a:r>
            <a:r>
              <a:rPr lang="el-GR" spc="-31" dirty="0">
                <a:cs typeface="Calibri"/>
              </a:rPr>
              <a:t>ε</a:t>
            </a:r>
            <a:r>
              <a:rPr lang="el-GR" spc="-4" dirty="0">
                <a:cs typeface="Calibri"/>
              </a:rPr>
              <a:t>άζο</a:t>
            </a:r>
            <a:r>
              <a:rPr lang="el-GR" spc="4" dirty="0">
                <a:cs typeface="Calibri"/>
              </a:rPr>
              <a:t>ν</a:t>
            </a:r>
            <a:r>
              <a:rPr lang="el-GR" spc="-13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αι</a:t>
            </a:r>
            <a:r>
              <a:rPr lang="el-GR" spc="1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από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τις</a:t>
            </a:r>
            <a:r>
              <a:rPr lang="el-GR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α</a:t>
            </a:r>
            <a:r>
              <a:rPr lang="el-GR" spc="-79" dirty="0">
                <a:cs typeface="Calibri"/>
              </a:rPr>
              <a:t>κ</a:t>
            </a:r>
            <a:r>
              <a:rPr lang="el-GR" spc="-22" dirty="0">
                <a:cs typeface="Calibri"/>
              </a:rPr>
              <a:t>ο</a:t>
            </a:r>
            <a:r>
              <a:rPr lang="el-GR" spc="-31" dirty="0">
                <a:cs typeface="Calibri"/>
              </a:rPr>
              <a:t>λ</a:t>
            </a:r>
            <a:r>
              <a:rPr lang="el-GR" spc="-4" dirty="0">
                <a:cs typeface="Calibri"/>
              </a:rPr>
              <a:t>ουθούμενες</a:t>
            </a:r>
            <a:r>
              <a:rPr lang="el-GR" spc="13" dirty="0">
                <a:cs typeface="Calibri"/>
              </a:rPr>
              <a:t> </a:t>
            </a:r>
            <a:r>
              <a:rPr lang="el-GR" spc="-31" dirty="0">
                <a:cs typeface="Calibri"/>
              </a:rPr>
              <a:t>λ</a:t>
            </a:r>
            <a:r>
              <a:rPr lang="el-GR" spc="-4" dirty="0">
                <a:cs typeface="Calibri"/>
              </a:rPr>
              <a:t>ογι</a:t>
            </a:r>
            <a:r>
              <a:rPr lang="el-GR" spc="9" dirty="0">
                <a:cs typeface="Calibri"/>
              </a:rPr>
              <a:t>σ</a:t>
            </a:r>
            <a:r>
              <a:rPr lang="el-GR" spc="-4" dirty="0">
                <a:cs typeface="Calibri"/>
              </a:rPr>
              <a:t>τι</a:t>
            </a:r>
            <a:r>
              <a:rPr lang="el-GR" spc="-31" dirty="0">
                <a:cs typeface="Calibri"/>
              </a:rPr>
              <a:t>κ</a:t>
            </a:r>
            <a:r>
              <a:rPr lang="el-GR" spc="-9" dirty="0">
                <a:cs typeface="Calibri"/>
              </a:rPr>
              <a:t>έ</a:t>
            </a:r>
            <a:r>
              <a:rPr lang="el-GR" spc="-4" dirty="0">
                <a:cs typeface="Calibri"/>
              </a:rPr>
              <a:t>ς πρακτι</a:t>
            </a:r>
            <a:r>
              <a:rPr lang="el-GR" spc="-35" dirty="0">
                <a:cs typeface="Calibri"/>
              </a:rPr>
              <a:t>κ</a:t>
            </a:r>
            <a:r>
              <a:rPr lang="el-GR" spc="-9" dirty="0">
                <a:cs typeface="Calibri"/>
              </a:rPr>
              <a:t>έ</a:t>
            </a:r>
            <a:r>
              <a:rPr lang="el-GR" spc="-4" dirty="0">
                <a:cs typeface="Calibri"/>
              </a:rPr>
              <a:t>ς</a:t>
            </a:r>
            <a:endParaRPr lang="el-GR" dirty="0">
              <a:cs typeface="Calibri"/>
            </a:endParaRPr>
          </a:p>
          <a:p>
            <a:pPr marL="474204" marR="90166" indent="-300552">
              <a:lnSpc>
                <a:spcPct val="110000"/>
              </a:lnSpc>
              <a:spcBef>
                <a:spcPts val="548"/>
              </a:spcBef>
              <a:buClr>
                <a:schemeClr val="tx1"/>
              </a:buClr>
              <a:buFont typeface="Arial"/>
              <a:buChar char="•"/>
              <a:tabLst>
                <a:tab pos="474761" algn="l"/>
              </a:tabLst>
            </a:pPr>
            <a:r>
              <a:rPr lang="el-GR" spc="-4" dirty="0">
                <a:cs typeface="Calibri"/>
              </a:rPr>
              <a:t>Ο δ</a:t>
            </a:r>
            <a:r>
              <a:rPr lang="el-GR" spc="-9" dirty="0">
                <a:cs typeface="Calibri"/>
              </a:rPr>
              <a:t>ιαφορετι</a:t>
            </a:r>
            <a:r>
              <a:rPr lang="el-GR" spc="-75" dirty="0">
                <a:cs typeface="Calibri"/>
              </a:rPr>
              <a:t>κ</a:t>
            </a:r>
            <a:r>
              <a:rPr lang="el-GR" spc="-9" dirty="0">
                <a:cs typeface="Calibri"/>
              </a:rPr>
              <a:t>ό</a:t>
            </a:r>
            <a:r>
              <a:rPr lang="el-GR" spc="-4" dirty="0">
                <a:cs typeface="Calibri"/>
              </a:rPr>
              <a:t>ς</a:t>
            </a:r>
            <a:r>
              <a:rPr lang="el-GR" spc="13" dirty="0">
                <a:cs typeface="Calibri"/>
              </a:rPr>
              <a:t> </a:t>
            </a:r>
            <a:r>
              <a:rPr lang="el-GR" spc="-13" dirty="0">
                <a:cs typeface="Calibri"/>
              </a:rPr>
              <a:t>τ</a:t>
            </a:r>
            <a:r>
              <a:rPr lang="el-GR" spc="-9" dirty="0">
                <a:cs typeface="Calibri"/>
              </a:rPr>
              <a:t>ρόπο</a:t>
            </a:r>
            <a:r>
              <a:rPr lang="el-GR" spc="-4" dirty="0">
                <a:cs typeface="Calibri"/>
              </a:rPr>
              <a:t>ς</a:t>
            </a:r>
            <a:r>
              <a:rPr lang="el-GR" spc="13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υπ</a:t>
            </a:r>
            <a:r>
              <a:rPr lang="el-GR" spc="-22" dirty="0">
                <a:cs typeface="Calibri"/>
              </a:rPr>
              <a:t>ο</a:t>
            </a:r>
            <a:r>
              <a:rPr lang="el-GR" spc="-31" dirty="0">
                <a:cs typeface="Calibri"/>
              </a:rPr>
              <a:t>λ</a:t>
            </a:r>
            <a:r>
              <a:rPr lang="el-GR" spc="-9" dirty="0">
                <a:cs typeface="Calibri"/>
              </a:rPr>
              <a:t>ογισμο</a:t>
            </a:r>
            <a:r>
              <a:rPr lang="el-GR" spc="-4" dirty="0">
                <a:cs typeface="Calibri"/>
              </a:rPr>
              <a:t>ύ</a:t>
            </a:r>
            <a:r>
              <a:rPr lang="el-GR" spc="18" dirty="0">
                <a:cs typeface="Calibri"/>
              </a:rPr>
              <a:t> </a:t>
            </a:r>
            <a:r>
              <a:rPr lang="el-GR" spc="-22" dirty="0">
                <a:cs typeface="Calibri"/>
              </a:rPr>
              <a:t>τ</a:t>
            </a:r>
            <a:r>
              <a:rPr lang="el-GR" spc="-9" dirty="0">
                <a:cs typeface="Calibri"/>
              </a:rPr>
              <a:t>ου</a:t>
            </a:r>
            <a:r>
              <a:rPr lang="el-GR" spc="-4" dirty="0">
                <a:cs typeface="Calibri"/>
              </a:rPr>
              <a:t>ς</a:t>
            </a:r>
            <a:r>
              <a:rPr lang="el-GR" spc="9" dirty="0">
                <a:cs typeface="Calibri"/>
              </a:rPr>
              <a:t> </a:t>
            </a:r>
            <a:r>
              <a:rPr lang="el-GR" spc="-9" dirty="0">
                <a:cs typeface="Calibri"/>
              </a:rPr>
              <a:t>δυσ</a:t>
            </a:r>
            <a:r>
              <a:rPr lang="el-GR" spc="-79" dirty="0">
                <a:cs typeface="Calibri"/>
              </a:rPr>
              <a:t>κ</a:t>
            </a:r>
            <a:r>
              <a:rPr lang="el-GR" spc="-22" dirty="0">
                <a:cs typeface="Calibri"/>
              </a:rPr>
              <a:t>ο</a:t>
            </a:r>
            <a:r>
              <a:rPr lang="el-GR" spc="-4" dirty="0">
                <a:cs typeface="Calibri"/>
              </a:rPr>
              <a:t>λ</a:t>
            </a:r>
            <a:r>
              <a:rPr lang="el-GR" spc="-9" dirty="0">
                <a:cs typeface="Calibri"/>
              </a:rPr>
              <a:t>εύει τι</a:t>
            </a:r>
            <a:r>
              <a:rPr lang="el-GR" spc="-4" dirty="0">
                <a:cs typeface="Calibri"/>
              </a:rPr>
              <a:t>ς </a:t>
            </a:r>
            <a:r>
              <a:rPr lang="el-GR" spc="-9" dirty="0">
                <a:cs typeface="Calibri"/>
              </a:rPr>
              <a:t>σ</a:t>
            </a:r>
            <a:r>
              <a:rPr lang="el-GR" spc="-18" dirty="0">
                <a:cs typeface="Calibri"/>
              </a:rPr>
              <a:t>υ</a:t>
            </a:r>
            <a:r>
              <a:rPr lang="el-GR" spc="-9" dirty="0">
                <a:cs typeface="Calibri"/>
              </a:rPr>
              <a:t>γκρίσεις</a:t>
            </a:r>
            <a:endParaRPr lang="el-GR" dirty="0">
              <a:cs typeface="Calibri"/>
            </a:endParaRPr>
          </a:p>
          <a:p>
            <a:pPr marL="474204" indent="-300552">
              <a:spcBef>
                <a:spcPts val="820"/>
              </a:spcBef>
              <a:buClr>
                <a:schemeClr val="tx1"/>
              </a:buClr>
              <a:buFont typeface="Arial"/>
              <a:buChar char="•"/>
              <a:tabLst>
                <a:tab pos="474761" algn="l"/>
              </a:tabLst>
            </a:pPr>
            <a:r>
              <a:rPr lang="el-GR" spc="-9" dirty="0">
                <a:cs typeface="Calibri"/>
              </a:rPr>
              <a:t>Δε</a:t>
            </a:r>
            <a:r>
              <a:rPr lang="el-GR" spc="-4" dirty="0">
                <a:cs typeface="Calibri"/>
              </a:rPr>
              <a:t>ν</a:t>
            </a:r>
            <a:r>
              <a:rPr lang="el-GR" spc="-9" dirty="0">
                <a:cs typeface="Calibri"/>
              </a:rPr>
              <a:t> υ</a:t>
            </a:r>
            <a:r>
              <a:rPr lang="el-GR" spc="-31" dirty="0">
                <a:cs typeface="Calibri"/>
              </a:rPr>
              <a:t>π</a:t>
            </a:r>
            <a:r>
              <a:rPr lang="el-GR" spc="-9" dirty="0">
                <a:cs typeface="Calibri"/>
              </a:rPr>
              <a:t>άρ</a:t>
            </a:r>
            <a:r>
              <a:rPr lang="el-GR" spc="-31" dirty="0">
                <a:cs typeface="Calibri"/>
              </a:rPr>
              <a:t>χ</a:t>
            </a:r>
            <a:r>
              <a:rPr lang="el-GR" spc="-4" dirty="0">
                <a:cs typeface="Calibri"/>
              </a:rPr>
              <a:t>ο</a:t>
            </a:r>
            <a:r>
              <a:rPr lang="el-GR" spc="-9" dirty="0">
                <a:cs typeface="Calibri"/>
              </a:rPr>
              <a:t>υ</a:t>
            </a:r>
            <a:r>
              <a:rPr lang="el-GR" spc="-4" dirty="0">
                <a:cs typeface="Calibri"/>
              </a:rPr>
              <a:t>ν</a:t>
            </a:r>
            <a:r>
              <a:rPr lang="el-GR" spc="1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«</a:t>
            </a:r>
            <a:r>
              <a:rPr lang="el-GR" spc="-13" dirty="0">
                <a:cs typeface="Calibri"/>
              </a:rPr>
              <a:t>μαγ</a:t>
            </a:r>
            <a:r>
              <a:rPr lang="el-GR" spc="-4" dirty="0">
                <a:cs typeface="Calibri"/>
              </a:rPr>
              <a:t>ι</a:t>
            </a:r>
            <a:r>
              <a:rPr lang="el-GR" spc="-35" dirty="0">
                <a:cs typeface="Calibri"/>
              </a:rPr>
              <a:t>κ</a:t>
            </a:r>
            <a:r>
              <a:rPr lang="el-GR" spc="-9" dirty="0">
                <a:cs typeface="Calibri"/>
              </a:rPr>
              <a:t>ές</a:t>
            </a:r>
            <a:r>
              <a:rPr lang="el-GR" spc="-4" dirty="0">
                <a:cs typeface="Calibri"/>
              </a:rPr>
              <a:t>»</a:t>
            </a:r>
            <a:r>
              <a:rPr lang="el-GR" spc="1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τιμές</a:t>
            </a:r>
            <a:endParaRPr lang="el-GR" dirty="0">
              <a:cs typeface="Calibri"/>
            </a:endParaRPr>
          </a:p>
          <a:p>
            <a:pPr marL="824847" marR="4453" indent="-25046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tabLst>
                <a:tab pos="824847" algn="l"/>
              </a:tabLst>
            </a:pPr>
            <a:r>
              <a:rPr lang="el-GR" dirty="0">
                <a:latin typeface="Arial"/>
                <a:cs typeface="Arial"/>
              </a:rPr>
              <a:t>–	</a:t>
            </a:r>
            <a:r>
              <a:rPr lang="el-GR" spc="-4" dirty="0">
                <a:cs typeface="Calibri"/>
              </a:rPr>
              <a:t>Ο</a:t>
            </a:r>
            <a:r>
              <a:rPr lang="el-GR" dirty="0">
                <a:cs typeface="Calibri"/>
              </a:rPr>
              <a:t>ι</a:t>
            </a:r>
            <a:r>
              <a:rPr lang="el-GR" spc="-13" dirty="0">
                <a:cs typeface="Calibri"/>
              </a:rPr>
              <a:t> </a:t>
            </a:r>
            <a:r>
              <a:rPr lang="el-GR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ιμέ</a:t>
            </a:r>
            <a:r>
              <a:rPr lang="el-GR" dirty="0">
                <a:cs typeface="Calibri"/>
              </a:rPr>
              <a:t>ς</a:t>
            </a:r>
            <a:r>
              <a:rPr lang="el-GR" spc="-4" dirty="0">
                <a:cs typeface="Calibri"/>
              </a:rPr>
              <a:t> ε</a:t>
            </a:r>
            <a:r>
              <a:rPr lang="el-GR" spc="-22" dirty="0">
                <a:cs typeface="Calibri"/>
              </a:rPr>
              <a:t>ξ</a:t>
            </a:r>
            <a:r>
              <a:rPr lang="el-GR" dirty="0">
                <a:cs typeface="Calibri"/>
              </a:rPr>
              <a:t>α</a:t>
            </a:r>
            <a:r>
              <a:rPr lang="el-GR" spc="-13" dirty="0">
                <a:cs typeface="Calibri"/>
              </a:rPr>
              <a:t>ρ</a:t>
            </a:r>
            <a:r>
              <a:rPr lang="el-GR" spc="-4" dirty="0">
                <a:cs typeface="Calibri"/>
              </a:rPr>
              <a:t>τώ</a:t>
            </a:r>
            <a:r>
              <a:rPr lang="el-GR" spc="9" dirty="0">
                <a:cs typeface="Calibri"/>
              </a:rPr>
              <a:t>ν</a:t>
            </a:r>
            <a:r>
              <a:rPr lang="el-GR" spc="-4" dirty="0">
                <a:cs typeface="Calibri"/>
              </a:rPr>
              <a:t>τα</a:t>
            </a:r>
            <a:r>
              <a:rPr lang="el-GR" dirty="0">
                <a:cs typeface="Calibri"/>
              </a:rPr>
              <a:t>ι</a:t>
            </a:r>
            <a:r>
              <a:rPr lang="el-GR" spc="-26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απ</a:t>
            </a:r>
            <a:r>
              <a:rPr lang="el-GR" dirty="0">
                <a:cs typeface="Calibri"/>
              </a:rPr>
              <a:t>ό</a:t>
            </a:r>
            <a:r>
              <a:rPr lang="el-GR" spc="-4" dirty="0">
                <a:cs typeface="Calibri"/>
              </a:rPr>
              <a:t> </a:t>
            </a:r>
            <a:r>
              <a:rPr lang="el-GR" spc="-18" dirty="0">
                <a:cs typeface="Calibri"/>
              </a:rPr>
              <a:t>τ</a:t>
            </a:r>
            <a:r>
              <a:rPr lang="el-GR" dirty="0">
                <a:cs typeface="Calibri"/>
              </a:rPr>
              <a:t>ον</a:t>
            </a:r>
            <a:r>
              <a:rPr lang="el-GR" spc="-4" dirty="0">
                <a:cs typeface="Calibri"/>
              </a:rPr>
              <a:t> κ</a:t>
            </a:r>
            <a:r>
              <a:rPr lang="el-GR" spc="-26" dirty="0">
                <a:cs typeface="Calibri"/>
              </a:rPr>
              <a:t>λ</a:t>
            </a:r>
            <a:r>
              <a:rPr lang="el-GR" spc="-22" dirty="0">
                <a:cs typeface="Calibri"/>
              </a:rPr>
              <a:t>ά</a:t>
            </a:r>
            <a:r>
              <a:rPr lang="el-GR" spc="-4" dirty="0">
                <a:cs typeface="Calibri"/>
              </a:rPr>
              <a:t>δ</a:t>
            </a:r>
            <a:r>
              <a:rPr lang="el-GR" spc="-18" dirty="0">
                <a:cs typeface="Calibri"/>
              </a:rPr>
              <a:t>ο</a:t>
            </a:r>
            <a:r>
              <a:rPr lang="el-GR" spc="-4" dirty="0">
                <a:cs typeface="Calibri"/>
              </a:rPr>
              <a:t>, </a:t>
            </a:r>
            <a:r>
              <a:rPr lang="el-GR" dirty="0">
                <a:cs typeface="Calibri"/>
              </a:rPr>
              <a:t>τη φ</a:t>
            </a:r>
            <a:r>
              <a:rPr lang="el-GR" spc="9" dirty="0">
                <a:cs typeface="Calibri"/>
              </a:rPr>
              <a:t>ι</a:t>
            </a:r>
            <a:r>
              <a:rPr lang="el-GR" spc="-18" dirty="0">
                <a:cs typeface="Calibri"/>
              </a:rPr>
              <a:t>λ</a:t>
            </a:r>
            <a:r>
              <a:rPr lang="el-GR" dirty="0">
                <a:cs typeface="Calibri"/>
              </a:rPr>
              <a:t>οσοφία</a:t>
            </a:r>
            <a:r>
              <a:rPr lang="el-GR" spc="-13" dirty="0">
                <a:cs typeface="Calibri"/>
              </a:rPr>
              <a:t> </a:t>
            </a:r>
            <a:r>
              <a:rPr lang="el-GR" dirty="0">
                <a:cs typeface="Calibri"/>
              </a:rPr>
              <a:t>της</a:t>
            </a:r>
            <a:r>
              <a:rPr lang="el-GR" spc="-13" dirty="0">
                <a:cs typeface="Calibri"/>
              </a:rPr>
              <a:t> </a:t>
            </a:r>
            <a:r>
              <a:rPr lang="el-GR" dirty="0">
                <a:cs typeface="Calibri"/>
              </a:rPr>
              <a:t>διοίκησης</a:t>
            </a:r>
            <a:r>
              <a:rPr lang="el-GR" spc="-4" dirty="0">
                <a:cs typeface="Calibri"/>
              </a:rPr>
              <a:t>, τ</a:t>
            </a:r>
            <a:r>
              <a:rPr lang="el-GR" dirty="0">
                <a:cs typeface="Calibri"/>
              </a:rPr>
              <a:t>η</a:t>
            </a:r>
            <a:r>
              <a:rPr lang="el-GR" spc="-13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φ</a:t>
            </a:r>
            <a:r>
              <a:rPr lang="el-GR" spc="-18" dirty="0">
                <a:cs typeface="Calibri"/>
              </a:rPr>
              <a:t>ά</a:t>
            </a:r>
            <a:r>
              <a:rPr lang="el-GR" spc="-4" dirty="0">
                <a:cs typeface="Calibri"/>
              </a:rPr>
              <a:t>σ</a:t>
            </a:r>
            <a:r>
              <a:rPr lang="el-GR" dirty="0">
                <a:cs typeface="Calibri"/>
              </a:rPr>
              <a:t>η</a:t>
            </a:r>
            <a:r>
              <a:rPr lang="el-GR" spc="-18" dirty="0">
                <a:cs typeface="Calibri"/>
              </a:rPr>
              <a:t> τ</a:t>
            </a:r>
            <a:r>
              <a:rPr lang="el-GR" dirty="0">
                <a:cs typeface="Calibri"/>
              </a:rPr>
              <a:t>ου </a:t>
            </a:r>
            <a:r>
              <a:rPr lang="el-GR" spc="-39" dirty="0">
                <a:cs typeface="Calibri"/>
              </a:rPr>
              <a:t>κ</a:t>
            </a:r>
            <a:r>
              <a:rPr lang="el-GR" spc="-4" dirty="0">
                <a:cs typeface="Calibri"/>
              </a:rPr>
              <a:t>ύκ</a:t>
            </a:r>
            <a:r>
              <a:rPr lang="el-GR" spc="-18" dirty="0">
                <a:cs typeface="Calibri"/>
              </a:rPr>
              <a:t>λ</a:t>
            </a:r>
            <a:r>
              <a:rPr lang="el-GR" dirty="0">
                <a:cs typeface="Calibri"/>
              </a:rPr>
              <a:t>ου</a:t>
            </a:r>
            <a:r>
              <a:rPr lang="el-GR" spc="-4" dirty="0">
                <a:cs typeface="Calibri"/>
              </a:rPr>
              <a:t> </a:t>
            </a:r>
            <a:r>
              <a:rPr lang="el-GR" spc="-66" dirty="0">
                <a:cs typeface="Calibri"/>
              </a:rPr>
              <a:t>ζ</a:t>
            </a:r>
            <a:r>
              <a:rPr lang="el-GR" spc="-4" dirty="0">
                <a:cs typeface="Calibri"/>
              </a:rPr>
              <a:t>ωή</a:t>
            </a:r>
            <a:r>
              <a:rPr lang="el-GR" dirty="0">
                <a:cs typeface="Calibri"/>
              </a:rPr>
              <a:t>ς</a:t>
            </a:r>
            <a:r>
              <a:rPr lang="el-GR" spc="-13" dirty="0">
                <a:cs typeface="Calibri"/>
              </a:rPr>
              <a:t> </a:t>
            </a:r>
            <a:r>
              <a:rPr lang="el-GR" dirty="0">
                <a:cs typeface="Calibri"/>
              </a:rPr>
              <a:t>τ</a:t>
            </a:r>
            <a:r>
              <a:rPr lang="el-GR" spc="-4" dirty="0">
                <a:cs typeface="Calibri"/>
              </a:rPr>
              <a:t>η</a:t>
            </a:r>
            <a:r>
              <a:rPr lang="el-GR" dirty="0">
                <a:cs typeface="Calibri"/>
              </a:rPr>
              <a:t>ς</a:t>
            </a:r>
            <a:r>
              <a:rPr lang="el-GR" spc="-4" dirty="0">
                <a:cs typeface="Calibri"/>
              </a:rPr>
              <a:t> επ</a:t>
            </a:r>
            <a:r>
              <a:rPr lang="el-GR" spc="-18" dirty="0">
                <a:cs typeface="Calibri"/>
              </a:rPr>
              <a:t>ιχ</a:t>
            </a:r>
            <a:r>
              <a:rPr lang="el-GR" spc="-4" dirty="0">
                <a:cs typeface="Calibri"/>
              </a:rPr>
              <a:t>είρησης,</a:t>
            </a:r>
            <a:r>
              <a:rPr lang="el-GR" spc="4" dirty="0">
                <a:cs typeface="Calibri"/>
              </a:rPr>
              <a:t> </a:t>
            </a:r>
            <a:r>
              <a:rPr lang="el-GR" spc="-4" dirty="0">
                <a:cs typeface="Calibri"/>
              </a:rPr>
              <a:t>κτλ</a:t>
            </a:r>
            <a:r>
              <a:rPr lang="el-GR" dirty="0">
                <a:cs typeface="Calibri"/>
              </a:rPr>
              <a:t>.</a:t>
            </a:r>
          </a:p>
          <a:p>
            <a:pPr>
              <a:buClr>
                <a:schemeClr val="tx1"/>
              </a:buClr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8148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spc="-48" dirty="0"/>
              <a:t>R</a:t>
            </a:r>
            <a:r>
              <a:rPr spc="-26" dirty="0"/>
              <a:t>e</a:t>
            </a:r>
            <a:r>
              <a:rPr spc="-61" dirty="0"/>
              <a:t>f</a:t>
            </a:r>
            <a:r>
              <a:rPr spc="-4" dirty="0"/>
              <a:t>e</a:t>
            </a:r>
            <a:r>
              <a:rPr spc="-44" dirty="0"/>
              <a:t>r</a:t>
            </a:r>
            <a:r>
              <a:rPr spc="-4" dirty="0"/>
              <a:t>e</a:t>
            </a:r>
            <a:r>
              <a:rPr dirty="0"/>
              <a:t>nces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Needles, B., M. Powers and S. </a:t>
            </a:r>
            <a:r>
              <a:rPr lang="en-US" dirty="0" err="1"/>
              <a:t>Crosson</a:t>
            </a:r>
            <a:r>
              <a:rPr lang="en-US" dirty="0"/>
              <a:t>, “Principles of Accounting”, 9th  Edition, Houghton Mifflin, 2005.</a:t>
            </a:r>
          </a:p>
          <a:p>
            <a:r>
              <a:rPr lang="en-US" dirty="0"/>
              <a:t>Libby, R., P. Libby and D. Short, “Financial Accounting”, McGraw‐ Hill, Third Edition, 1998.</a:t>
            </a:r>
          </a:p>
          <a:p>
            <a:r>
              <a:rPr lang="el-GR" dirty="0"/>
              <a:t>Γκίκας, Δ., “Η Ανάλυση και οι Χρήσεις των Λογιστικών Καταστάσεων”, Εκδόσεις </a:t>
            </a:r>
            <a:r>
              <a:rPr lang="el-GR" dirty="0" err="1"/>
              <a:t>Μπένου</a:t>
            </a:r>
            <a:r>
              <a:rPr lang="el-GR" dirty="0"/>
              <a:t>, Αθήνα, 1997.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43351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Καινοτομία και </a:t>
            </a:r>
            <a:r>
              <a:rPr lang="el-GR" dirty="0" smtClean="0"/>
              <a:t>Επιχειρηματικότητα, </a:t>
            </a:r>
            <a:r>
              <a:rPr lang="el-GR" b="1" dirty="0"/>
              <a:t>Ενότητα # </a:t>
            </a:r>
            <a:r>
              <a:rPr lang="en-US" b="1" dirty="0"/>
              <a:t>4</a:t>
            </a:r>
            <a:r>
              <a:rPr lang="el-GR" dirty="0" smtClean="0"/>
              <a:t>: </a:t>
            </a:r>
            <a:r>
              <a:rPr lang="en-US" dirty="0"/>
              <a:t>Workshop: Introduction to Accounting and Financial Statement Analysis</a:t>
            </a:r>
            <a:r>
              <a:rPr lang="en-US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Θεόδωρος Αποστολόπουλος</a:t>
            </a:r>
            <a:r>
              <a:rPr lang="el-GR" b="1" dirty="0" smtClean="0"/>
              <a:t>, </a:t>
            </a:r>
            <a:r>
              <a:rPr lang="el-GR" b="1" dirty="0"/>
              <a:t>Τμήμα: </a:t>
            </a:r>
            <a:r>
              <a:rPr lang="el-GR" dirty="0"/>
              <a:t>Μεταπτυχιακό Πρόγραμμα Σπουδών Πληροφορικής</a:t>
            </a:r>
          </a:p>
          <a:p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368"/>
            <a:r>
              <a:rPr dirty="0">
                <a:latin typeface="Calibri"/>
                <a:cs typeface="Calibri"/>
              </a:rPr>
              <a:t>Χρημα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dirty="0">
                <a:latin typeface="Calibri"/>
                <a:cs typeface="Calibri"/>
              </a:rPr>
              <a:t>οοι</a:t>
            </a:r>
            <a:r>
              <a:rPr spc="-88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ονομική</a:t>
            </a:r>
            <a:r>
              <a:rPr spc="-1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Λογι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τική</a:t>
            </a:r>
          </a:p>
        </p:txBody>
      </p:sp>
      <p:sp>
        <p:nvSpPr>
          <p:cNvPr id="5" name="object 5"/>
          <p:cNvSpPr/>
          <p:nvPr/>
        </p:nvSpPr>
        <p:spPr>
          <a:xfrm>
            <a:off x="1000746" y="1533289"/>
            <a:ext cx="2921845" cy="338006"/>
          </a:xfrm>
          <a:custGeom>
            <a:avLst/>
            <a:gdLst/>
            <a:ahLst/>
            <a:cxnLst/>
            <a:rect l="l" t="t" r="r" b="b"/>
            <a:pathLst>
              <a:path w="3416935" h="372744">
                <a:moveTo>
                  <a:pt x="0" y="0"/>
                </a:moveTo>
                <a:lnTo>
                  <a:pt x="0" y="372618"/>
                </a:lnTo>
                <a:lnTo>
                  <a:pt x="3416808" y="372617"/>
                </a:lnTo>
                <a:lnTo>
                  <a:pt x="34168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8A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5533" y="1527762"/>
            <a:ext cx="2932162" cy="343764"/>
          </a:xfrm>
          <a:custGeom>
            <a:avLst/>
            <a:gdLst/>
            <a:ahLst/>
            <a:cxnLst/>
            <a:rect l="l" t="t" r="r" b="b"/>
            <a:pathLst>
              <a:path w="3429000" h="379094">
                <a:moveTo>
                  <a:pt x="3429000" y="378713"/>
                </a:moveTo>
                <a:lnTo>
                  <a:pt x="3429000" y="0"/>
                </a:lnTo>
                <a:lnTo>
                  <a:pt x="0" y="0"/>
                </a:lnTo>
                <a:lnTo>
                  <a:pt x="0" y="378714"/>
                </a:lnTo>
                <a:lnTo>
                  <a:pt x="6095" y="378714"/>
                </a:lnTo>
                <a:lnTo>
                  <a:pt x="6095" y="12192"/>
                </a:lnTo>
                <a:lnTo>
                  <a:pt x="12953" y="6096"/>
                </a:lnTo>
                <a:lnTo>
                  <a:pt x="12953" y="12192"/>
                </a:lnTo>
                <a:lnTo>
                  <a:pt x="3416046" y="12192"/>
                </a:lnTo>
                <a:lnTo>
                  <a:pt x="3416046" y="6095"/>
                </a:lnTo>
                <a:lnTo>
                  <a:pt x="3422904" y="12192"/>
                </a:lnTo>
                <a:lnTo>
                  <a:pt x="3422904" y="378713"/>
                </a:lnTo>
                <a:lnTo>
                  <a:pt x="3429000" y="378713"/>
                </a:lnTo>
                <a:close/>
              </a:path>
              <a:path w="3429000" h="379094">
                <a:moveTo>
                  <a:pt x="12953" y="12192"/>
                </a:moveTo>
                <a:lnTo>
                  <a:pt x="12953" y="6096"/>
                </a:lnTo>
                <a:lnTo>
                  <a:pt x="6095" y="12192"/>
                </a:lnTo>
                <a:lnTo>
                  <a:pt x="12953" y="12192"/>
                </a:lnTo>
                <a:close/>
              </a:path>
              <a:path w="3429000" h="379094">
                <a:moveTo>
                  <a:pt x="12953" y="378714"/>
                </a:moveTo>
                <a:lnTo>
                  <a:pt x="12953" y="12192"/>
                </a:lnTo>
                <a:lnTo>
                  <a:pt x="6095" y="12192"/>
                </a:lnTo>
                <a:lnTo>
                  <a:pt x="6095" y="378714"/>
                </a:lnTo>
                <a:lnTo>
                  <a:pt x="12953" y="378714"/>
                </a:lnTo>
                <a:close/>
              </a:path>
              <a:path w="3429000" h="379094">
                <a:moveTo>
                  <a:pt x="3422904" y="12192"/>
                </a:moveTo>
                <a:lnTo>
                  <a:pt x="3416046" y="6095"/>
                </a:lnTo>
                <a:lnTo>
                  <a:pt x="3416046" y="12192"/>
                </a:lnTo>
                <a:lnTo>
                  <a:pt x="3422904" y="12192"/>
                </a:lnTo>
                <a:close/>
              </a:path>
              <a:path w="3429000" h="379094">
                <a:moveTo>
                  <a:pt x="3422904" y="378713"/>
                </a:moveTo>
                <a:lnTo>
                  <a:pt x="3422904" y="12192"/>
                </a:lnTo>
                <a:lnTo>
                  <a:pt x="3416046" y="12192"/>
                </a:lnTo>
                <a:lnTo>
                  <a:pt x="3416046" y="378713"/>
                </a:lnTo>
                <a:lnTo>
                  <a:pt x="3422904" y="3787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0746" y="1870488"/>
            <a:ext cx="2921845" cy="618429"/>
          </a:xfrm>
          <a:custGeom>
            <a:avLst/>
            <a:gdLst/>
            <a:ahLst/>
            <a:cxnLst/>
            <a:rect l="l" t="t" r="r" b="b"/>
            <a:pathLst>
              <a:path w="3416935" h="681989">
                <a:moveTo>
                  <a:pt x="0" y="0"/>
                </a:moveTo>
                <a:lnTo>
                  <a:pt x="0" y="681990"/>
                </a:lnTo>
                <a:lnTo>
                  <a:pt x="3416808" y="681990"/>
                </a:lnTo>
                <a:lnTo>
                  <a:pt x="3416808" y="0"/>
                </a:lnTo>
                <a:lnTo>
                  <a:pt x="0" y="0"/>
                </a:lnTo>
                <a:close/>
              </a:path>
            </a:pathLst>
          </a:custGeom>
          <a:solidFill>
            <a:srgbClr val="98A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5533" y="1871180"/>
            <a:ext cx="2932162" cy="624187"/>
          </a:xfrm>
          <a:custGeom>
            <a:avLst/>
            <a:gdLst/>
            <a:ahLst/>
            <a:cxnLst/>
            <a:rect l="l" t="t" r="r" b="b"/>
            <a:pathLst>
              <a:path w="3429000" h="688339">
                <a:moveTo>
                  <a:pt x="12953" y="675132"/>
                </a:moveTo>
                <a:lnTo>
                  <a:pt x="12953" y="0"/>
                </a:lnTo>
                <a:lnTo>
                  <a:pt x="0" y="0"/>
                </a:lnTo>
                <a:lnTo>
                  <a:pt x="0" y="688086"/>
                </a:lnTo>
                <a:lnTo>
                  <a:pt x="6096" y="688086"/>
                </a:lnTo>
                <a:lnTo>
                  <a:pt x="6095" y="675132"/>
                </a:lnTo>
                <a:lnTo>
                  <a:pt x="12953" y="675132"/>
                </a:lnTo>
                <a:close/>
              </a:path>
              <a:path w="3429000" h="688339">
                <a:moveTo>
                  <a:pt x="3422904" y="675132"/>
                </a:moveTo>
                <a:lnTo>
                  <a:pt x="6095" y="675132"/>
                </a:lnTo>
                <a:lnTo>
                  <a:pt x="12953" y="681228"/>
                </a:lnTo>
                <a:lnTo>
                  <a:pt x="12953" y="688086"/>
                </a:lnTo>
                <a:lnTo>
                  <a:pt x="3416046" y="688086"/>
                </a:lnTo>
                <a:lnTo>
                  <a:pt x="3416046" y="681228"/>
                </a:lnTo>
                <a:lnTo>
                  <a:pt x="3422904" y="675132"/>
                </a:lnTo>
                <a:close/>
              </a:path>
              <a:path w="3429000" h="688339">
                <a:moveTo>
                  <a:pt x="12953" y="688086"/>
                </a:moveTo>
                <a:lnTo>
                  <a:pt x="12953" y="681228"/>
                </a:lnTo>
                <a:lnTo>
                  <a:pt x="6095" y="675132"/>
                </a:lnTo>
                <a:lnTo>
                  <a:pt x="6096" y="688086"/>
                </a:lnTo>
                <a:lnTo>
                  <a:pt x="12953" y="688086"/>
                </a:lnTo>
                <a:close/>
              </a:path>
              <a:path w="3429000" h="688339">
                <a:moveTo>
                  <a:pt x="3429000" y="688086"/>
                </a:moveTo>
                <a:lnTo>
                  <a:pt x="3429000" y="0"/>
                </a:lnTo>
                <a:lnTo>
                  <a:pt x="3416046" y="0"/>
                </a:lnTo>
                <a:lnTo>
                  <a:pt x="3416046" y="675132"/>
                </a:lnTo>
                <a:lnTo>
                  <a:pt x="3422904" y="675132"/>
                </a:lnTo>
                <a:lnTo>
                  <a:pt x="3422904" y="688086"/>
                </a:lnTo>
                <a:lnTo>
                  <a:pt x="3429000" y="688086"/>
                </a:lnTo>
                <a:close/>
              </a:path>
              <a:path w="3429000" h="688339">
                <a:moveTo>
                  <a:pt x="3422904" y="688086"/>
                </a:moveTo>
                <a:lnTo>
                  <a:pt x="3422904" y="675132"/>
                </a:lnTo>
                <a:lnTo>
                  <a:pt x="3416046" y="681228"/>
                </a:lnTo>
                <a:lnTo>
                  <a:pt x="3416046" y="688086"/>
                </a:lnTo>
                <a:lnTo>
                  <a:pt x="3422904" y="688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30007" y="1661121"/>
            <a:ext cx="220835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6614" marR="4453" indent="-566039"/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Χρη</a:t>
            </a:r>
            <a:r>
              <a:rPr sz="2100" b="1" spc="-13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-18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οοι</a:t>
            </a:r>
            <a:r>
              <a:rPr sz="2100" b="1" spc="-53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ονομική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Λογι</a:t>
            </a:r>
            <a:r>
              <a:rPr sz="2100" b="1" spc="26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ική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3293" y="2500665"/>
            <a:ext cx="836752" cy="147985"/>
          </a:xfrm>
          <a:custGeom>
            <a:avLst/>
            <a:gdLst/>
            <a:ahLst/>
            <a:cxnLst/>
            <a:rect l="l" t="t" r="r" b="b"/>
            <a:pathLst>
              <a:path w="978535" h="163194">
                <a:moveTo>
                  <a:pt x="978408" y="108203"/>
                </a:moveTo>
                <a:lnTo>
                  <a:pt x="855726" y="108203"/>
                </a:lnTo>
                <a:lnTo>
                  <a:pt x="855726" y="0"/>
                </a:lnTo>
                <a:lnTo>
                  <a:pt x="122682" y="0"/>
                </a:lnTo>
                <a:lnTo>
                  <a:pt x="122682" y="108203"/>
                </a:lnTo>
                <a:lnTo>
                  <a:pt x="0" y="108203"/>
                </a:lnTo>
                <a:lnTo>
                  <a:pt x="249806" y="163067"/>
                </a:lnTo>
                <a:lnTo>
                  <a:pt x="728601" y="163067"/>
                </a:lnTo>
                <a:lnTo>
                  <a:pt x="978408" y="108203"/>
                </a:lnTo>
                <a:close/>
              </a:path>
            </a:pathLst>
          </a:custGeom>
          <a:solidFill>
            <a:srgbClr val="98A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0287" y="2495138"/>
            <a:ext cx="923088" cy="153744"/>
          </a:xfrm>
          <a:custGeom>
            <a:avLst/>
            <a:gdLst/>
            <a:ahLst/>
            <a:cxnLst/>
            <a:rect l="l" t="t" r="r" b="b"/>
            <a:pathLst>
              <a:path w="1079500" h="169544">
                <a:moveTo>
                  <a:pt x="51816" y="107441"/>
                </a:moveTo>
                <a:lnTo>
                  <a:pt x="0" y="107441"/>
                </a:lnTo>
                <a:lnTo>
                  <a:pt x="0" y="108965"/>
                </a:lnTo>
                <a:lnTo>
                  <a:pt x="50323" y="120125"/>
                </a:lnTo>
                <a:lnTo>
                  <a:pt x="51816" y="107441"/>
                </a:lnTo>
                <a:close/>
              </a:path>
              <a:path w="1079500" h="169544">
                <a:moveTo>
                  <a:pt x="51544" y="120395"/>
                </a:moveTo>
                <a:lnTo>
                  <a:pt x="50323" y="120125"/>
                </a:lnTo>
                <a:lnTo>
                  <a:pt x="50292" y="120395"/>
                </a:lnTo>
                <a:lnTo>
                  <a:pt x="51544" y="120395"/>
                </a:lnTo>
                <a:close/>
              </a:path>
              <a:path w="1079500" h="169544">
                <a:moveTo>
                  <a:pt x="110382" y="120395"/>
                </a:moveTo>
                <a:lnTo>
                  <a:pt x="51816" y="107441"/>
                </a:lnTo>
                <a:lnTo>
                  <a:pt x="50323" y="120125"/>
                </a:lnTo>
                <a:lnTo>
                  <a:pt x="51544" y="120395"/>
                </a:lnTo>
                <a:lnTo>
                  <a:pt x="110382" y="120395"/>
                </a:lnTo>
                <a:close/>
              </a:path>
              <a:path w="1079500" h="169544">
                <a:moveTo>
                  <a:pt x="330869" y="169164"/>
                </a:moveTo>
                <a:lnTo>
                  <a:pt x="110382" y="120395"/>
                </a:lnTo>
                <a:lnTo>
                  <a:pt x="51544" y="120395"/>
                </a:lnTo>
                <a:lnTo>
                  <a:pt x="271466" y="169164"/>
                </a:lnTo>
                <a:lnTo>
                  <a:pt x="330869" y="169164"/>
                </a:lnTo>
                <a:close/>
              </a:path>
              <a:path w="1079500" h="169544">
                <a:moveTo>
                  <a:pt x="172974" y="107441"/>
                </a:moveTo>
                <a:lnTo>
                  <a:pt x="51816" y="107441"/>
                </a:lnTo>
                <a:lnTo>
                  <a:pt x="110382" y="120395"/>
                </a:lnTo>
                <a:lnTo>
                  <a:pt x="166116" y="120395"/>
                </a:lnTo>
                <a:lnTo>
                  <a:pt x="166116" y="114299"/>
                </a:lnTo>
                <a:lnTo>
                  <a:pt x="172974" y="107441"/>
                </a:lnTo>
                <a:close/>
              </a:path>
              <a:path w="1079500" h="169544">
                <a:moveTo>
                  <a:pt x="912876" y="107441"/>
                </a:moveTo>
                <a:lnTo>
                  <a:pt x="912876" y="0"/>
                </a:lnTo>
                <a:lnTo>
                  <a:pt x="166116" y="0"/>
                </a:lnTo>
                <a:lnTo>
                  <a:pt x="166116" y="107441"/>
                </a:lnTo>
                <a:lnTo>
                  <a:pt x="172974" y="107441"/>
                </a:lnTo>
                <a:lnTo>
                  <a:pt x="172974" y="12191"/>
                </a:lnTo>
                <a:lnTo>
                  <a:pt x="179070" y="6095"/>
                </a:lnTo>
                <a:lnTo>
                  <a:pt x="179070" y="12191"/>
                </a:lnTo>
                <a:lnTo>
                  <a:pt x="899922" y="12191"/>
                </a:lnTo>
                <a:lnTo>
                  <a:pt x="899922" y="6095"/>
                </a:lnTo>
                <a:lnTo>
                  <a:pt x="906018" y="12191"/>
                </a:lnTo>
                <a:lnTo>
                  <a:pt x="906018" y="107441"/>
                </a:lnTo>
                <a:lnTo>
                  <a:pt x="912876" y="107441"/>
                </a:lnTo>
                <a:close/>
              </a:path>
              <a:path w="1079500" h="169544">
                <a:moveTo>
                  <a:pt x="179070" y="120395"/>
                </a:moveTo>
                <a:lnTo>
                  <a:pt x="179070" y="12191"/>
                </a:lnTo>
                <a:lnTo>
                  <a:pt x="172974" y="12191"/>
                </a:lnTo>
                <a:lnTo>
                  <a:pt x="172974" y="107441"/>
                </a:lnTo>
                <a:lnTo>
                  <a:pt x="166116" y="114299"/>
                </a:lnTo>
                <a:lnTo>
                  <a:pt x="166116" y="120395"/>
                </a:lnTo>
                <a:lnTo>
                  <a:pt x="179070" y="120395"/>
                </a:lnTo>
                <a:close/>
              </a:path>
              <a:path w="1079500" h="169544">
                <a:moveTo>
                  <a:pt x="179070" y="12191"/>
                </a:moveTo>
                <a:lnTo>
                  <a:pt x="179070" y="6095"/>
                </a:lnTo>
                <a:lnTo>
                  <a:pt x="172974" y="12191"/>
                </a:lnTo>
                <a:lnTo>
                  <a:pt x="179070" y="12191"/>
                </a:lnTo>
                <a:close/>
              </a:path>
              <a:path w="1079500" h="169544">
                <a:moveTo>
                  <a:pt x="1027447" y="120395"/>
                </a:moveTo>
                <a:lnTo>
                  <a:pt x="968609" y="120395"/>
                </a:lnTo>
                <a:lnTo>
                  <a:pt x="748122" y="169164"/>
                </a:lnTo>
                <a:lnTo>
                  <a:pt x="807525" y="169164"/>
                </a:lnTo>
                <a:lnTo>
                  <a:pt x="1027447" y="120395"/>
                </a:lnTo>
                <a:close/>
              </a:path>
              <a:path w="1079500" h="169544">
                <a:moveTo>
                  <a:pt x="906018" y="12191"/>
                </a:moveTo>
                <a:lnTo>
                  <a:pt x="899922" y="6095"/>
                </a:lnTo>
                <a:lnTo>
                  <a:pt x="899922" y="12191"/>
                </a:lnTo>
                <a:lnTo>
                  <a:pt x="906018" y="12191"/>
                </a:lnTo>
                <a:close/>
              </a:path>
              <a:path w="1079500" h="169544">
                <a:moveTo>
                  <a:pt x="912876" y="120395"/>
                </a:moveTo>
                <a:lnTo>
                  <a:pt x="912876" y="114299"/>
                </a:lnTo>
                <a:lnTo>
                  <a:pt x="906018" y="107441"/>
                </a:lnTo>
                <a:lnTo>
                  <a:pt x="906018" y="12191"/>
                </a:lnTo>
                <a:lnTo>
                  <a:pt x="899922" y="12191"/>
                </a:lnTo>
                <a:lnTo>
                  <a:pt x="899922" y="120395"/>
                </a:lnTo>
                <a:lnTo>
                  <a:pt x="912876" y="120395"/>
                </a:lnTo>
                <a:close/>
              </a:path>
              <a:path w="1079500" h="169544">
                <a:moveTo>
                  <a:pt x="1027176" y="107441"/>
                </a:moveTo>
                <a:lnTo>
                  <a:pt x="906018" y="107441"/>
                </a:lnTo>
                <a:lnTo>
                  <a:pt x="912876" y="114299"/>
                </a:lnTo>
                <a:lnTo>
                  <a:pt x="912876" y="120395"/>
                </a:lnTo>
                <a:lnTo>
                  <a:pt x="968609" y="120395"/>
                </a:lnTo>
                <a:lnTo>
                  <a:pt x="1027176" y="107441"/>
                </a:lnTo>
                <a:close/>
              </a:path>
              <a:path w="1079500" h="169544">
                <a:moveTo>
                  <a:pt x="1028668" y="120125"/>
                </a:moveTo>
                <a:lnTo>
                  <a:pt x="1027176" y="107441"/>
                </a:lnTo>
                <a:lnTo>
                  <a:pt x="968609" y="120395"/>
                </a:lnTo>
                <a:lnTo>
                  <a:pt x="1027447" y="120395"/>
                </a:lnTo>
                <a:lnTo>
                  <a:pt x="1028668" y="120125"/>
                </a:lnTo>
                <a:close/>
              </a:path>
              <a:path w="1079500" h="169544">
                <a:moveTo>
                  <a:pt x="1078992" y="108965"/>
                </a:moveTo>
                <a:lnTo>
                  <a:pt x="1078992" y="107441"/>
                </a:lnTo>
                <a:lnTo>
                  <a:pt x="1027176" y="107441"/>
                </a:lnTo>
                <a:lnTo>
                  <a:pt x="1028668" y="120125"/>
                </a:lnTo>
                <a:lnTo>
                  <a:pt x="1078992" y="108965"/>
                </a:lnTo>
                <a:close/>
              </a:path>
              <a:path w="1079500" h="169544">
                <a:moveTo>
                  <a:pt x="1028700" y="120395"/>
                </a:moveTo>
                <a:lnTo>
                  <a:pt x="1028668" y="120125"/>
                </a:lnTo>
                <a:lnTo>
                  <a:pt x="1027447" y="120395"/>
                </a:lnTo>
                <a:lnTo>
                  <a:pt x="1028700" y="1203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3054" y="1918857"/>
            <a:ext cx="1745722" cy="403648"/>
          </a:xfrm>
          <a:custGeom>
            <a:avLst/>
            <a:gdLst/>
            <a:ahLst/>
            <a:cxnLst/>
            <a:rect l="l" t="t" r="r" b="b"/>
            <a:pathLst>
              <a:path w="2041525" h="445135">
                <a:moveTo>
                  <a:pt x="2041397" y="445007"/>
                </a:moveTo>
                <a:lnTo>
                  <a:pt x="2041397" y="0"/>
                </a:lnTo>
                <a:lnTo>
                  <a:pt x="0" y="0"/>
                </a:lnTo>
                <a:lnTo>
                  <a:pt x="0" y="445007"/>
                </a:lnTo>
                <a:lnTo>
                  <a:pt x="6096" y="445007"/>
                </a:lnTo>
                <a:lnTo>
                  <a:pt x="6096" y="12953"/>
                </a:lnTo>
                <a:lnTo>
                  <a:pt x="12953" y="6857"/>
                </a:lnTo>
                <a:lnTo>
                  <a:pt x="12953" y="12953"/>
                </a:lnTo>
                <a:lnTo>
                  <a:pt x="2029193" y="12953"/>
                </a:lnTo>
                <a:lnTo>
                  <a:pt x="2029193" y="6857"/>
                </a:lnTo>
                <a:lnTo>
                  <a:pt x="2035302" y="12953"/>
                </a:lnTo>
                <a:lnTo>
                  <a:pt x="2035302" y="445007"/>
                </a:lnTo>
                <a:lnTo>
                  <a:pt x="2041397" y="445007"/>
                </a:lnTo>
                <a:close/>
              </a:path>
              <a:path w="2041525" h="445135">
                <a:moveTo>
                  <a:pt x="12953" y="12953"/>
                </a:moveTo>
                <a:lnTo>
                  <a:pt x="12953" y="6857"/>
                </a:lnTo>
                <a:lnTo>
                  <a:pt x="6096" y="12953"/>
                </a:lnTo>
                <a:lnTo>
                  <a:pt x="12953" y="12953"/>
                </a:lnTo>
                <a:close/>
              </a:path>
              <a:path w="2041525" h="445135">
                <a:moveTo>
                  <a:pt x="12953" y="432053"/>
                </a:moveTo>
                <a:lnTo>
                  <a:pt x="12953" y="12953"/>
                </a:lnTo>
                <a:lnTo>
                  <a:pt x="6096" y="12953"/>
                </a:lnTo>
                <a:lnTo>
                  <a:pt x="6096" y="432053"/>
                </a:lnTo>
                <a:lnTo>
                  <a:pt x="12953" y="432053"/>
                </a:lnTo>
                <a:close/>
              </a:path>
              <a:path w="2041525" h="445135">
                <a:moveTo>
                  <a:pt x="2035302" y="432053"/>
                </a:moveTo>
                <a:lnTo>
                  <a:pt x="6096" y="432053"/>
                </a:lnTo>
                <a:lnTo>
                  <a:pt x="12953" y="438149"/>
                </a:lnTo>
                <a:lnTo>
                  <a:pt x="12953" y="445007"/>
                </a:lnTo>
                <a:lnTo>
                  <a:pt x="2029193" y="445007"/>
                </a:lnTo>
                <a:lnTo>
                  <a:pt x="2029193" y="438149"/>
                </a:lnTo>
                <a:lnTo>
                  <a:pt x="2035302" y="432053"/>
                </a:lnTo>
                <a:close/>
              </a:path>
              <a:path w="2041525" h="445135">
                <a:moveTo>
                  <a:pt x="12953" y="445007"/>
                </a:moveTo>
                <a:lnTo>
                  <a:pt x="12953" y="438149"/>
                </a:lnTo>
                <a:lnTo>
                  <a:pt x="6096" y="432053"/>
                </a:lnTo>
                <a:lnTo>
                  <a:pt x="6096" y="445007"/>
                </a:lnTo>
                <a:lnTo>
                  <a:pt x="12953" y="445007"/>
                </a:lnTo>
                <a:close/>
              </a:path>
              <a:path w="2041525" h="445135">
                <a:moveTo>
                  <a:pt x="2035302" y="12953"/>
                </a:moveTo>
                <a:lnTo>
                  <a:pt x="2029193" y="6857"/>
                </a:lnTo>
                <a:lnTo>
                  <a:pt x="2029193" y="12953"/>
                </a:lnTo>
                <a:lnTo>
                  <a:pt x="2035302" y="12953"/>
                </a:lnTo>
                <a:close/>
              </a:path>
              <a:path w="2041525" h="445135">
                <a:moveTo>
                  <a:pt x="2035302" y="432053"/>
                </a:moveTo>
                <a:lnTo>
                  <a:pt x="2035302" y="12953"/>
                </a:lnTo>
                <a:lnTo>
                  <a:pt x="2029193" y="12953"/>
                </a:lnTo>
                <a:lnTo>
                  <a:pt x="2029193" y="432053"/>
                </a:lnTo>
                <a:lnTo>
                  <a:pt x="2035302" y="432053"/>
                </a:lnTo>
                <a:close/>
              </a:path>
              <a:path w="2041525" h="445135">
                <a:moveTo>
                  <a:pt x="2035302" y="445007"/>
                </a:moveTo>
                <a:lnTo>
                  <a:pt x="2035302" y="432053"/>
                </a:lnTo>
                <a:lnTo>
                  <a:pt x="2029193" y="438149"/>
                </a:lnTo>
                <a:lnTo>
                  <a:pt x="2029193" y="445007"/>
                </a:lnTo>
                <a:lnTo>
                  <a:pt x="2035302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18266" y="1925077"/>
            <a:ext cx="1735405" cy="346249"/>
          </a:xfrm>
          <a:prstGeom prst="rect">
            <a:avLst/>
          </a:prstGeom>
          <a:solidFill>
            <a:srgbClr val="E4C6A8"/>
          </a:solidFill>
        </p:spPr>
        <p:txBody>
          <a:bodyPr vert="horz" wrap="square" lIns="0" tIns="0" rIns="0" bIns="0" rtlCol="0">
            <a:spAutoFit/>
          </a:bodyPr>
          <a:lstStyle/>
          <a:p>
            <a:pPr marL="259922">
              <a:lnSpc>
                <a:spcPts val="2708"/>
              </a:lnSpc>
            </a:pPr>
            <a:r>
              <a:rPr sz="2300" spc="-4" dirty="0">
                <a:latin typeface="Calibri"/>
                <a:cs typeface="Calibri"/>
              </a:rPr>
              <a:t>Αποδέκτες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06606" y="1918857"/>
            <a:ext cx="1745722" cy="403648"/>
          </a:xfrm>
          <a:custGeom>
            <a:avLst/>
            <a:gdLst/>
            <a:ahLst/>
            <a:cxnLst/>
            <a:rect l="l" t="t" r="r" b="b"/>
            <a:pathLst>
              <a:path w="2041525" h="445135">
                <a:moveTo>
                  <a:pt x="2041398" y="445007"/>
                </a:moveTo>
                <a:lnTo>
                  <a:pt x="2041398" y="0"/>
                </a:lnTo>
                <a:lnTo>
                  <a:pt x="0" y="0"/>
                </a:lnTo>
                <a:lnTo>
                  <a:pt x="0" y="445008"/>
                </a:lnTo>
                <a:lnTo>
                  <a:pt x="6108" y="445008"/>
                </a:lnTo>
                <a:lnTo>
                  <a:pt x="6108" y="12954"/>
                </a:lnTo>
                <a:lnTo>
                  <a:pt x="12204" y="6858"/>
                </a:lnTo>
                <a:lnTo>
                  <a:pt x="12204" y="12954"/>
                </a:lnTo>
                <a:lnTo>
                  <a:pt x="2028456" y="12953"/>
                </a:lnTo>
                <a:lnTo>
                  <a:pt x="2028456" y="6857"/>
                </a:lnTo>
                <a:lnTo>
                  <a:pt x="2034540" y="12953"/>
                </a:lnTo>
                <a:lnTo>
                  <a:pt x="2034540" y="445007"/>
                </a:lnTo>
                <a:lnTo>
                  <a:pt x="2041398" y="445007"/>
                </a:lnTo>
                <a:close/>
              </a:path>
              <a:path w="2041525" h="445135">
                <a:moveTo>
                  <a:pt x="12204" y="12954"/>
                </a:moveTo>
                <a:lnTo>
                  <a:pt x="12204" y="6858"/>
                </a:lnTo>
                <a:lnTo>
                  <a:pt x="6108" y="12954"/>
                </a:lnTo>
                <a:lnTo>
                  <a:pt x="12204" y="12954"/>
                </a:lnTo>
                <a:close/>
              </a:path>
              <a:path w="2041525" h="445135">
                <a:moveTo>
                  <a:pt x="12204" y="432054"/>
                </a:moveTo>
                <a:lnTo>
                  <a:pt x="12204" y="12954"/>
                </a:lnTo>
                <a:lnTo>
                  <a:pt x="6108" y="12954"/>
                </a:lnTo>
                <a:lnTo>
                  <a:pt x="6108" y="432054"/>
                </a:lnTo>
                <a:lnTo>
                  <a:pt x="12204" y="432054"/>
                </a:lnTo>
                <a:close/>
              </a:path>
              <a:path w="2041525" h="445135">
                <a:moveTo>
                  <a:pt x="2034540" y="432053"/>
                </a:moveTo>
                <a:lnTo>
                  <a:pt x="6108" y="432054"/>
                </a:lnTo>
                <a:lnTo>
                  <a:pt x="12204" y="438150"/>
                </a:lnTo>
                <a:lnTo>
                  <a:pt x="12204" y="445008"/>
                </a:lnTo>
                <a:lnTo>
                  <a:pt x="2028456" y="445007"/>
                </a:lnTo>
                <a:lnTo>
                  <a:pt x="2028456" y="438150"/>
                </a:lnTo>
                <a:lnTo>
                  <a:pt x="2034540" y="432053"/>
                </a:lnTo>
                <a:close/>
              </a:path>
              <a:path w="2041525" h="445135">
                <a:moveTo>
                  <a:pt x="12204" y="445008"/>
                </a:moveTo>
                <a:lnTo>
                  <a:pt x="12204" y="438150"/>
                </a:lnTo>
                <a:lnTo>
                  <a:pt x="6108" y="432054"/>
                </a:lnTo>
                <a:lnTo>
                  <a:pt x="6108" y="445008"/>
                </a:lnTo>
                <a:lnTo>
                  <a:pt x="12204" y="445008"/>
                </a:lnTo>
                <a:close/>
              </a:path>
              <a:path w="2041525" h="445135">
                <a:moveTo>
                  <a:pt x="2034540" y="12953"/>
                </a:moveTo>
                <a:lnTo>
                  <a:pt x="2028456" y="6857"/>
                </a:lnTo>
                <a:lnTo>
                  <a:pt x="2028456" y="12953"/>
                </a:lnTo>
                <a:lnTo>
                  <a:pt x="2034540" y="12953"/>
                </a:lnTo>
                <a:close/>
              </a:path>
              <a:path w="2041525" h="445135">
                <a:moveTo>
                  <a:pt x="2034540" y="432053"/>
                </a:moveTo>
                <a:lnTo>
                  <a:pt x="2034540" y="12953"/>
                </a:lnTo>
                <a:lnTo>
                  <a:pt x="2028456" y="12953"/>
                </a:lnTo>
                <a:lnTo>
                  <a:pt x="2028456" y="432053"/>
                </a:lnTo>
                <a:lnTo>
                  <a:pt x="2034540" y="432053"/>
                </a:lnTo>
                <a:close/>
              </a:path>
              <a:path w="2041525" h="445135">
                <a:moveTo>
                  <a:pt x="2034540" y="445007"/>
                </a:moveTo>
                <a:lnTo>
                  <a:pt x="2034540" y="432053"/>
                </a:lnTo>
                <a:lnTo>
                  <a:pt x="2028456" y="438150"/>
                </a:lnTo>
                <a:lnTo>
                  <a:pt x="2028456" y="445007"/>
                </a:lnTo>
                <a:lnTo>
                  <a:pt x="2034540" y="445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66540" y="1951564"/>
            <a:ext cx="571229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900" b="1" spc="-4" dirty="0">
                <a:latin typeface="Calibri"/>
                <a:cs typeface="Calibri"/>
              </a:rPr>
              <a:t>Εκ</a:t>
            </a:r>
            <a:r>
              <a:rPr sz="1900" b="1" spc="-18" dirty="0">
                <a:latin typeface="Calibri"/>
                <a:cs typeface="Calibri"/>
              </a:rPr>
              <a:t>τ</a:t>
            </a:r>
            <a:r>
              <a:rPr sz="1900" b="1" spc="-4" dirty="0">
                <a:latin typeface="Calibri"/>
                <a:cs typeface="Calibri"/>
              </a:rPr>
              <a:t>ό</a:t>
            </a:r>
            <a:r>
              <a:rPr sz="1900" b="1" dirty="0">
                <a:latin typeface="Calibri"/>
                <a:cs typeface="Calibri"/>
              </a:rPr>
              <a:t>ς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56365" y="2512412"/>
            <a:ext cx="2566618" cy="136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50501" y="2506192"/>
            <a:ext cx="2578673" cy="142803"/>
          </a:xfrm>
          <a:custGeom>
            <a:avLst/>
            <a:gdLst/>
            <a:ahLst/>
            <a:cxnLst/>
            <a:rect l="l" t="t" r="r" b="b"/>
            <a:pathLst>
              <a:path w="3015615" h="157480">
                <a:moveTo>
                  <a:pt x="3015234" y="156971"/>
                </a:moveTo>
                <a:lnTo>
                  <a:pt x="3015234" y="0"/>
                </a:lnTo>
                <a:lnTo>
                  <a:pt x="0" y="0"/>
                </a:lnTo>
                <a:lnTo>
                  <a:pt x="0" y="156971"/>
                </a:lnTo>
                <a:lnTo>
                  <a:pt x="6857" y="156971"/>
                </a:lnTo>
                <a:lnTo>
                  <a:pt x="6857" y="12953"/>
                </a:lnTo>
                <a:lnTo>
                  <a:pt x="12953" y="6857"/>
                </a:lnTo>
                <a:lnTo>
                  <a:pt x="12953" y="12953"/>
                </a:lnTo>
                <a:lnTo>
                  <a:pt x="3002280" y="12953"/>
                </a:lnTo>
                <a:lnTo>
                  <a:pt x="3002280" y="6857"/>
                </a:lnTo>
                <a:lnTo>
                  <a:pt x="3008375" y="12953"/>
                </a:lnTo>
                <a:lnTo>
                  <a:pt x="3008375" y="156971"/>
                </a:lnTo>
                <a:lnTo>
                  <a:pt x="3015234" y="156971"/>
                </a:lnTo>
                <a:close/>
              </a:path>
              <a:path w="3015615" h="157480">
                <a:moveTo>
                  <a:pt x="12953" y="12953"/>
                </a:moveTo>
                <a:lnTo>
                  <a:pt x="12953" y="6857"/>
                </a:lnTo>
                <a:lnTo>
                  <a:pt x="6857" y="12953"/>
                </a:lnTo>
                <a:lnTo>
                  <a:pt x="12953" y="12953"/>
                </a:lnTo>
                <a:close/>
              </a:path>
              <a:path w="3015615" h="157480">
                <a:moveTo>
                  <a:pt x="12953" y="156971"/>
                </a:moveTo>
                <a:lnTo>
                  <a:pt x="12953" y="12953"/>
                </a:lnTo>
                <a:lnTo>
                  <a:pt x="6857" y="12953"/>
                </a:lnTo>
                <a:lnTo>
                  <a:pt x="6857" y="156971"/>
                </a:lnTo>
                <a:lnTo>
                  <a:pt x="12953" y="156971"/>
                </a:lnTo>
                <a:close/>
              </a:path>
              <a:path w="3015615" h="157480">
                <a:moveTo>
                  <a:pt x="3008375" y="12953"/>
                </a:moveTo>
                <a:lnTo>
                  <a:pt x="3002280" y="6857"/>
                </a:lnTo>
                <a:lnTo>
                  <a:pt x="3002280" y="12953"/>
                </a:lnTo>
                <a:lnTo>
                  <a:pt x="3008375" y="12953"/>
                </a:lnTo>
                <a:close/>
              </a:path>
              <a:path w="3015615" h="157480">
                <a:moveTo>
                  <a:pt x="3008375" y="156971"/>
                </a:moveTo>
                <a:lnTo>
                  <a:pt x="3008375" y="12953"/>
                </a:lnTo>
                <a:lnTo>
                  <a:pt x="3002280" y="12953"/>
                </a:lnTo>
                <a:lnTo>
                  <a:pt x="3002280" y="156971"/>
                </a:lnTo>
                <a:lnTo>
                  <a:pt x="3008375" y="156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37970" y="2506192"/>
            <a:ext cx="1888529" cy="142803"/>
          </a:xfrm>
          <a:custGeom>
            <a:avLst/>
            <a:gdLst/>
            <a:ahLst/>
            <a:cxnLst/>
            <a:rect l="l" t="t" r="r" b="b"/>
            <a:pathLst>
              <a:path w="2208529" h="157480">
                <a:moveTo>
                  <a:pt x="2208276" y="156971"/>
                </a:moveTo>
                <a:lnTo>
                  <a:pt x="2208276" y="0"/>
                </a:lnTo>
                <a:lnTo>
                  <a:pt x="0" y="0"/>
                </a:lnTo>
                <a:lnTo>
                  <a:pt x="0" y="156971"/>
                </a:lnTo>
                <a:lnTo>
                  <a:pt x="6083" y="156971"/>
                </a:lnTo>
                <a:lnTo>
                  <a:pt x="6083" y="12954"/>
                </a:lnTo>
                <a:lnTo>
                  <a:pt x="12954" y="6858"/>
                </a:lnTo>
                <a:lnTo>
                  <a:pt x="12954" y="12954"/>
                </a:lnTo>
                <a:lnTo>
                  <a:pt x="2195322" y="12953"/>
                </a:lnTo>
                <a:lnTo>
                  <a:pt x="2195322" y="6857"/>
                </a:lnTo>
                <a:lnTo>
                  <a:pt x="2202180" y="12953"/>
                </a:lnTo>
                <a:lnTo>
                  <a:pt x="2202180" y="156971"/>
                </a:lnTo>
                <a:lnTo>
                  <a:pt x="2208276" y="156971"/>
                </a:lnTo>
                <a:close/>
              </a:path>
              <a:path w="2208529" h="157480">
                <a:moveTo>
                  <a:pt x="12954" y="12954"/>
                </a:moveTo>
                <a:lnTo>
                  <a:pt x="12954" y="6858"/>
                </a:lnTo>
                <a:lnTo>
                  <a:pt x="6083" y="12954"/>
                </a:lnTo>
                <a:lnTo>
                  <a:pt x="12954" y="12954"/>
                </a:lnTo>
                <a:close/>
              </a:path>
              <a:path w="2208529" h="157480">
                <a:moveTo>
                  <a:pt x="12954" y="156971"/>
                </a:moveTo>
                <a:lnTo>
                  <a:pt x="12954" y="12954"/>
                </a:lnTo>
                <a:lnTo>
                  <a:pt x="6083" y="12954"/>
                </a:lnTo>
                <a:lnTo>
                  <a:pt x="6083" y="156971"/>
                </a:lnTo>
                <a:lnTo>
                  <a:pt x="12954" y="156971"/>
                </a:lnTo>
                <a:close/>
              </a:path>
              <a:path w="2208529" h="157480">
                <a:moveTo>
                  <a:pt x="2202180" y="12953"/>
                </a:moveTo>
                <a:lnTo>
                  <a:pt x="2195322" y="6857"/>
                </a:lnTo>
                <a:lnTo>
                  <a:pt x="2195322" y="12953"/>
                </a:lnTo>
                <a:lnTo>
                  <a:pt x="2202180" y="12953"/>
                </a:lnTo>
                <a:close/>
              </a:path>
              <a:path w="2208529" h="157480">
                <a:moveTo>
                  <a:pt x="2202180" y="156971"/>
                </a:moveTo>
                <a:lnTo>
                  <a:pt x="2202180" y="12953"/>
                </a:lnTo>
                <a:lnTo>
                  <a:pt x="2195322" y="12953"/>
                </a:lnTo>
                <a:lnTo>
                  <a:pt x="2195322" y="156971"/>
                </a:lnTo>
                <a:lnTo>
                  <a:pt x="2202180" y="156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6903" y="2648535"/>
            <a:ext cx="409417" cy="47793"/>
          </a:xfrm>
          <a:custGeom>
            <a:avLst/>
            <a:gdLst/>
            <a:ahLst/>
            <a:cxnLst/>
            <a:rect l="l" t="t" r="r" b="b"/>
            <a:pathLst>
              <a:path w="478789" h="52705">
                <a:moveTo>
                  <a:pt x="478795" y="0"/>
                </a:moveTo>
                <a:lnTo>
                  <a:pt x="0" y="0"/>
                </a:lnTo>
                <a:lnTo>
                  <a:pt x="239397" y="52578"/>
                </a:lnTo>
                <a:lnTo>
                  <a:pt x="478795" y="0"/>
                </a:lnTo>
                <a:close/>
              </a:path>
            </a:pathLst>
          </a:custGeom>
          <a:solidFill>
            <a:srgbClr val="98A9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32421" y="2648535"/>
            <a:ext cx="458829" cy="54127"/>
          </a:xfrm>
          <a:custGeom>
            <a:avLst/>
            <a:gdLst/>
            <a:ahLst/>
            <a:cxnLst/>
            <a:rect l="l" t="t" r="r" b="b"/>
            <a:pathLst>
              <a:path w="536575" h="59689">
                <a:moveTo>
                  <a:pt x="268029" y="46144"/>
                </a:moveTo>
                <a:lnTo>
                  <a:pt x="59402" y="0"/>
                </a:lnTo>
                <a:lnTo>
                  <a:pt x="0" y="0"/>
                </a:lnTo>
                <a:lnTo>
                  <a:pt x="266505" y="59097"/>
                </a:lnTo>
                <a:lnTo>
                  <a:pt x="266505" y="46481"/>
                </a:lnTo>
                <a:lnTo>
                  <a:pt x="268029" y="46144"/>
                </a:lnTo>
                <a:close/>
              </a:path>
              <a:path w="536575" h="59689">
                <a:moveTo>
                  <a:pt x="269553" y="46481"/>
                </a:moveTo>
                <a:lnTo>
                  <a:pt x="268029" y="46144"/>
                </a:lnTo>
                <a:lnTo>
                  <a:pt x="266505" y="46481"/>
                </a:lnTo>
                <a:lnTo>
                  <a:pt x="269553" y="46481"/>
                </a:lnTo>
                <a:close/>
              </a:path>
              <a:path w="536575" h="59689">
                <a:moveTo>
                  <a:pt x="269553" y="59097"/>
                </a:moveTo>
                <a:lnTo>
                  <a:pt x="269553" y="46481"/>
                </a:lnTo>
                <a:lnTo>
                  <a:pt x="266505" y="46481"/>
                </a:lnTo>
                <a:lnTo>
                  <a:pt x="266505" y="59097"/>
                </a:lnTo>
                <a:lnTo>
                  <a:pt x="268029" y="59435"/>
                </a:lnTo>
                <a:lnTo>
                  <a:pt x="269553" y="59097"/>
                </a:lnTo>
                <a:close/>
              </a:path>
              <a:path w="536575" h="59689">
                <a:moveTo>
                  <a:pt x="536058" y="0"/>
                </a:moveTo>
                <a:lnTo>
                  <a:pt x="476655" y="0"/>
                </a:lnTo>
                <a:lnTo>
                  <a:pt x="268029" y="46144"/>
                </a:lnTo>
                <a:lnTo>
                  <a:pt x="269553" y="46481"/>
                </a:lnTo>
                <a:lnTo>
                  <a:pt x="269553" y="59097"/>
                </a:lnTo>
                <a:lnTo>
                  <a:pt x="536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889723" y="2849611"/>
            <a:ext cx="136629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dirty="0">
                <a:solidFill>
                  <a:srgbClr val="69676D"/>
                </a:solidFill>
                <a:latin typeface="Calibri"/>
                <a:cs typeface="Calibri"/>
              </a:rPr>
              <a:t>•</a:t>
            </a:r>
            <a:r>
              <a:rPr sz="2100" b="1" spc="-4" dirty="0">
                <a:solidFill>
                  <a:srgbClr val="69676D"/>
                </a:solidFill>
                <a:latin typeface="Calibri"/>
                <a:cs typeface="Calibri"/>
              </a:rPr>
              <a:t>σ</a:t>
            </a:r>
            <a:r>
              <a:rPr sz="2100" b="1" spc="-57" dirty="0">
                <a:solidFill>
                  <a:srgbClr val="69676D"/>
                </a:solidFill>
                <a:latin typeface="Calibri"/>
                <a:cs typeface="Calibri"/>
              </a:rPr>
              <a:t>υ</a:t>
            </a:r>
            <a:r>
              <a:rPr sz="2100" b="1" spc="26" dirty="0">
                <a:solidFill>
                  <a:srgbClr val="69676D"/>
                </a:solidFill>
                <a:latin typeface="Calibri"/>
                <a:cs typeface="Calibri"/>
              </a:rPr>
              <a:t>λ</a:t>
            </a:r>
            <a:r>
              <a:rPr sz="2100" b="1" spc="-22" dirty="0">
                <a:solidFill>
                  <a:srgbClr val="69676D"/>
                </a:solidFill>
                <a:latin typeface="Calibri"/>
                <a:cs typeface="Calibri"/>
              </a:rPr>
              <a:t>λ</a:t>
            </a:r>
            <a:r>
              <a:rPr sz="2100" b="1" spc="-4" dirty="0">
                <a:solidFill>
                  <a:srgbClr val="69676D"/>
                </a:solidFill>
                <a:latin typeface="Calibri"/>
                <a:cs typeface="Calibri"/>
              </a:rPr>
              <a:t>ογή</a:t>
            </a:r>
            <a:endParaRPr sz="2100" dirty="0">
              <a:latin typeface="Calibri"/>
              <a:cs typeface="Calibri"/>
            </a:endParaRPr>
          </a:p>
          <a:p>
            <a:pPr marL="11132"/>
            <a:r>
              <a:rPr sz="2100" dirty="0">
                <a:solidFill>
                  <a:srgbClr val="69676D"/>
                </a:solidFill>
                <a:latin typeface="Calibri"/>
                <a:cs typeface="Calibri"/>
              </a:rPr>
              <a:t>•</a:t>
            </a:r>
            <a:r>
              <a:rPr sz="2100" b="1" spc="-66" dirty="0">
                <a:solidFill>
                  <a:srgbClr val="69676D"/>
                </a:solidFill>
                <a:latin typeface="Calibri"/>
                <a:cs typeface="Calibri"/>
              </a:rPr>
              <a:t>κ</a:t>
            </a:r>
            <a:r>
              <a:rPr sz="2100" b="1" spc="-4" dirty="0">
                <a:solidFill>
                  <a:srgbClr val="69676D"/>
                </a:solidFill>
                <a:latin typeface="Calibri"/>
                <a:cs typeface="Calibri"/>
              </a:rPr>
              <a:t>α</a:t>
            </a:r>
            <a:r>
              <a:rPr sz="2100" b="1" spc="-22" dirty="0">
                <a:solidFill>
                  <a:srgbClr val="69676D"/>
                </a:solidFill>
                <a:latin typeface="Calibri"/>
                <a:cs typeface="Calibri"/>
              </a:rPr>
              <a:t>τ</a:t>
            </a:r>
            <a:r>
              <a:rPr sz="2100" b="1" spc="-4" dirty="0">
                <a:solidFill>
                  <a:srgbClr val="69676D"/>
                </a:solidFill>
                <a:latin typeface="Calibri"/>
                <a:cs typeface="Calibri"/>
              </a:rPr>
              <a:t>ά</a:t>
            </a:r>
            <a:r>
              <a:rPr sz="2100" b="1" spc="-22" dirty="0">
                <a:solidFill>
                  <a:srgbClr val="69676D"/>
                </a:solidFill>
                <a:latin typeface="Calibri"/>
                <a:cs typeface="Calibri"/>
              </a:rPr>
              <a:t>τ</a:t>
            </a:r>
            <a:r>
              <a:rPr sz="2100" b="1" spc="-4" dirty="0">
                <a:solidFill>
                  <a:srgbClr val="69676D"/>
                </a:solidFill>
                <a:latin typeface="Calibri"/>
                <a:cs typeface="Calibri"/>
              </a:rPr>
              <a:t>αξ</a:t>
            </a:r>
            <a:r>
              <a:rPr sz="2100" b="1" dirty="0">
                <a:solidFill>
                  <a:srgbClr val="69676D"/>
                </a:solidFill>
                <a:latin typeface="Calibri"/>
                <a:cs typeface="Calibri"/>
              </a:rPr>
              <a:t>η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0688" y="2702433"/>
            <a:ext cx="1968349" cy="723804"/>
          </a:xfrm>
          <a:custGeom>
            <a:avLst/>
            <a:gdLst/>
            <a:ahLst/>
            <a:cxnLst/>
            <a:rect l="l" t="t" r="r" b="b"/>
            <a:pathLst>
              <a:path w="2301875" h="798195">
                <a:moveTo>
                  <a:pt x="2301272" y="797813"/>
                </a:moveTo>
                <a:lnTo>
                  <a:pt x="2283597" y="737582"/>
                </a:lnTo>
                <a:lnTo>
                  <a:pt x="2267782" y="693965"/>
                </a:lnTo>
                <a:lnTo>
                  <a:pt x="2249962" y="651463"/>
                </a:lnTo>
                <a:lnTo>
                  <a:pt x="2230204" y="610098"/>
                </a:lnTo>
                <a:lnTo>
                  <a:pt x="2208577" y="569891"/>
                </a:lnTo>
                <a:lnTo>
                  <a:pt x="2185148" y="530863"/>
                </a:lnTo>
                <a:lnTo>
                  <a:pt x="2159984" y="493036"/>
                </a:lnTo>
                <a:lnTo>
                  <a:pt x="2133153" y="456432"/>
                </a:lnTo>
                <a:lnTo>
                  <a:pt x="2104723" y="421070"/>
                </a:lnTo>
                <a:lnTo>
                  <a:pt x="2074761" y="386973"/>
                </a:lnTo>
                <a:lnTo>
                  <a:pt x="2043334" y="354162"/>
                </a:lnTo>
                <a:lnTo>
                  <a:pt x="2010512" y="322658"/>
                </a:lnTo>
                <a:lnTo>
                  <a:pt x="1976360" y="292482"/>
                </a:lnTo>
                <a:lnTo>
                  <a:pt x="1940946" y="263656"/>
                </a:lnTo>
                <a:lnTo>
                  <a:pt x="1904339" y="236201"/>
                </a:lnTo>
                <a:lnTo>
                  <a:pt x="1866605" y="210139"/>
                </a:lnTo>
                <a:lnTo>
                  <a:pt x="1827813" y="185490"/>
                </a:lnTo>
                <a:lnTo>
                  <a:pt x="1788030" y="162276"/>
                </a:lnTo>
                <a:lnTo>
                  <a:pt x="1747323" y="140519"/>
                </a:lnTo>
                <a:lnTo>
                  <a:pt x="1705761" y="120238"/>
                </a:lnTo>
                <a:lnTo>
                  <a:pt x="1663410" y="101457"/>
                </a:lnTo>
                <a:lnTo>
                  <a:pt x="1620338" y="84196"/>
                </a:lnTo>
                <a:lnTo>
                  <a:pt x="1576613" y="68476"/>
                </a:lnTo>
                <a:lnTo>
                  <a:pt x="1532303" y="54319"/>
                </a:lnTo>
                <a:lnTo>
                  <a:pt x="1487474" y="41745"/>
                </a:lnTo>
                <a:lnTo>
                  <a:pt x="1442196" y="30777"/>
                </a:lnTo>
                <a:lnTo>
                  <a:pt x="1396534" y="21436"/>
                </a:lnTo>
                <a:lnTo>
                  <a:pt x="1350557" y="13742"/>
                </a:lnTo>
                <a:lnTo>
                  <a:pt x="1304333" y="7718"/>
                </a:lnTo>
                <a:lnTo>
                  <a:pt x="1257929" y="3384"/>
                </a:lnTo>
                <a:lnTo>
                  <a:pt x="1211412" y="762"/>
                </a:lnTo>
                <a:lnTo>
                  <a:pt x="1150452" y="0"/>
                </a:lnTo>
                <a:lnTo>
                  <a:pt x="1090254" y="762"/>
                </a:lnTo>
                <a:lnTo>
                  <a:pt x="1043737" y="3392"/>
                </a:lnTo>
                <a:lnTo>
                  <a:pt x="997332" y="7736"/>
                </a:lnTo>
                <a:lnTo>
                  <a:pt x="951108" y="13773"/>
                </a:lnTo>
                <a:lnTo>
                  <a:pt x="905131" y="21482"/>
                </a:lnTo>
                <a:lnTo>
                  <a:pt x="859469" y="30840"/>
                </a:lnTo>
                <a:lnTo>
                  <a:pt x="814190" y="41827"/>
                </a:lnTo>
                <a:lnTo>
                  <a:pt x="769361" y="54420"/>
                </a:lnTo>
                <a:lnTo>
                  <a:pt x="725049" y="68599"/>
                </a:lnTo>
                <a:lnTo>
                  <a:pt x="681323" y="84343"/>
                </a:lnTo>
                <a:lnTo>
                  <a:pt x="638248" y="101629"/>
                </a:lnTo>
                <a:lnTo>
                  <a:pt x="595893" y="120436"/>
                </a:lnTo>
                <a:lnTo>
                  <a:pt x="554326" y="140742"/>
                </a:lnTo>
                <a:lnTo>
                  <a:pt x="513612" y="162528"/>
                </a:lnTo>
                <a:lnTo>
                  <a:pt x="473821" y="185770"/>
                </a:lnTo>
                <a:lnTo>
                  <a:pt x="435019" y="210447"/>
                </a:lnTo>
                <a:lnTo>
                  <a:pt x="397274" y="236539"/>
                </a:lnTo>
                <a:lnTo>
                  <a:pt x="360653" y="264023"/>
                </a:lnTo>
                <a:lnTo>
                  <a:pt x="325224" y="292878"/>
                </a:lnTo>
                <a:lnTo>
                  <a:pt x="291054" y="323083"/>
                </a:lnTo>
                <a:lnTo>
                  <a:pt x="258211" y="354616"/>
                </a:lnTo>
                <a:lnTo>
                  <a:pt x="226761" y="387456"/>
                </a:lnTo>
                <a:lnTo>
                  <a:pt x="196773" y="421582"/>
                </a:lnTo>
                <a:lnTo>
                  <a:pt x="168314" y="456971"/>
                </a:lnTo>
                <a:lnTo>
                  <a:pt x="141451" y="493603"/>
                </a:lnTo>
                <a:lnTo>
                  <a:pt x="116252" y="531456"/>
                </a:lnTo>
                <a:lnTo>
                  <a:pt x="92783" y="570509"/>
                </a:lnTo>
                <a:lnTo>
                  <a:pt x="71114" y="610740"/>
                </a:lnTo>
                <a:lnTo>
                  <a:pt x="51310" y="652127"/>
                </a:lnTo>
                <a:lnTo>
                  <a:pt x="33440" y="694650"/>
                </a:lnTo>
                <a:lnTo>
                  <a:pt x="17570" y="738287"/>
                </a:lnTo>
                <a:lnTo>
                  <a:pt x="3769" y="783016"/>
                </a:lnTo>
                <a:lnTo>
                  <a:pt x="0" y="797813"/>
                </a:lnTo>
                <a:lnTo>
                  <a:pt x="13347" y="797813"/>
                </a:lnTo>
                <a:lnTo>
                  <a:pt x="16909" y="783937"/>
                </a:lnTo>
                <a:lnTo>
                  <a:pt x="30785" y="739320"/>
                </a:lnTo>
                <a:lnTo>
                  <a:pt x="46733" y="695823"/>
                </a:lnTo>
                <a:lnTo>
                  <a:pt x="64686" y="653467"/>
                </a:lnTo>
                <a:lnTo>
                  <a:pt x="84576" y="612271"/>
                </a:lnTo>
                <a:lnTo>
                  <a:pt x="106335" y="572255"/>
                </a:lnTo>
                <a:lnTo>
                  <a:pt x="129894" y="533441"/>
                </a:lnTo>
                <a:lnTo>
                  <a:pt x="155186" y="495848"/>
                </a:lnTo>
                <a:lnTo>
                  <a:pt x="182142" y="459497"/>
                </a:lnTo>
                <a:lnTo>
                  <a:pt x="210693" y="424407"/>
                </a:lnTo>
                <a:lnTo>
                  <a:pt x="240773" y="390600"/>
                </a:lnTo>
                <a:lnTo>
                  <a:pt x="272313" y="358094"/>
                </a:lnTo>
                <a:lnTo>
                  <a:pt x="305244" y="326912"/>
                </a:lnTo>
                <a:lnTo>
                  <a:pt x="339499" y="297072"/>
                </a:lnTo>
                <a:lnTo>
                  <a:pt x="375010" y="268595"/>
                </a:lnTo>
                <a:lnTo>
                  <a:pt x="411708" y="241502"/>
                </a:lnTo>
                <a:lnTo>
                  <a:pt x="449525" y="215812"/>
                </a:lnTo>
                <a:lnTo>
                  <a:pt x="488393" y="191546"/>
                </a:lnTo>
                <a:lnTo>
                  <a:pt x="528244" y="168724"/>
                </a:lnTo>
                <a:lnTo>
                  <a:pt x="569010" y="147366"/>
                </a:lnTo>
                <a:lnTo>
                  <a:pt x="610622" y="127494"/>
                </a:lnTo>
                <a:lnTo>
                  <a:pt x="653013" y="109126"/>
                </a:lnTo>
                <a:lnTo>
                  <a:pt x="696115" y="92283"/>
                </a:lnTo>
                <a:lnTo>
                  <a:pt x="739858" y="76985"/>
                </a:lnTo>
                <a:lnTo>
                  <a:pt x="784176" y="63253"/>
                </a:lnTo>
                <a:lnTo>
                  <a:pt x="829000" y="51107"/>
                </a:lnTo>
                <a:lnTo>
                  <a:pt x="874262" y="40567"/>
                </a:lnTo>
                <a:lnTo>
                  <a:pt x="919894" y="31654"/>
                </a:lnTo>
                <a:lnTo>
                  <a:pt x="965827" y="24387"/>
                </a:lnTo>
                <a:lnTo>
                  <a:pt x="1011994" y="18787"/>
                </a:lnTo>
                <a:lnTo>
                  <a:pt x="1058326" y="14874"/>
                </a:lnTo>
                <a:lnTo>
                  <a:pt x="1104756" y="12669"/>
                </a:lnTo>
                <a:lnTo>
                  <a:pt x="1151214" y="12191"/>
                </a:lnTo>
                <a:lnTo>
                  <a:pt x="1211412" y="13715"/>
                </a:lnTo>
                <a:lnTo>
                  <a:pt x="1270848" y="17525"/>
                </a:lnTo>
                <a:lnTo>
                  <a:pt x="1317851" y="22277"/>
                </a:lnTo>
                <a:lnTo>
                  <a:pt x="1364648" y="28819"/>
                </a:lnTo>
                <a:lnTo>
                  <a:pt x="1411167" y="37125"/>
                </a:lnTo>
                <a:lnTo>
                  <a:pt x="1457335" y="47170"/>
                </a:lnTo>
                <a:lnTo>
                  <a:pt x="1503081" y="58926"/>
                </a:lnTo>
                <a:lnTo>
                  <a:pt x="1548331" y="72368"/>
                </a:lnTo>
                <a:lnTo>
                  <a:pt x="1593013" y="87469"/>
                </a:lnTo>
                <a:lnTo>
                  <a:pt x="1637054" y="104203"/>
                </a:lnTo>
                <a:lnTo>
                  <a:pt x="1680383" y="122543"/>
                </a:lnTo>
                <a:lnTo>
                  <a:pt x="1722925" y="142463"/>
                </a:lnTo>
                <a:lnTo>
                  <a:pt x="1764610" y="163937"/>
                </a:lnTo>
                <a:lnTo>
                  <a:pt x="1805364" y="186938"/>
                </a:lnTo>
                <a:lnTo>
                  <a:pt x="1845115" y="211440"/>
                </a:lnTo>
                <a:lnTo>
                  <a:pt x="1883791" y="237417"/>
                </a:lnTo>
                <a:lnTo>
                  <a:pt x="1921318" y="264842"/>
                </a:lnTo>
                <a:lnTo>
                  <a:pt x="1957625" y="293689"/>
                </a:lnTo>
                <a:lnTo>
                  <a:pt x="1992639" y="323932"/>
                </a:lnTo>
                <a:lnTo>
                  <a:pt x="2026287" y="355544"/>
                </a:lnTo>
                <a:lnTo>
                  <a:pt x="2058497" y="388499"/>
                </a:lnTo>
                <a:lnTo>
                  <a:pt x="2089197" y="422771"/>
                </a:lnTo>
                <a:lnTo>
                  <a:pt x="2118313" y="458333"/>
                </a:lnTo>
                <a:lnTo>
                  <a:pt x="2145774" y="495158"/>
                </a:lnTo>
                <a:lnTo>
                  <a:pt x="2171506" y="533222"/>
                </a:lnTo>
                <a:lnTo>
                  <a:pt x="2195438" y="572496"/>
                </a:lnTo>
                <a:lnTo>
                  <a:pt x="2217497" y="612955"/>
                </a:lnTo>
                <a:lnTo>
                  <a:pt x="2237611" y="654573"/>
                </a:lnTo>
                <a:lnTo>
                  <a:pt x="2255706" y="697323"/>
                </a:lnTo>
                <a:lnTo>
                  <a:pt x="2271710" y="741178"/>
                </a:lnTo>
                <a:lnTo>
                  <a:pt x="2285552" y="786114"/>
                </a:lnTo>
                <a:lnTo>
                  <a:pt x="2288505" y="797813"/>
                </a:lnTo>
                <a:lnTo>
                  <a:pt x="2301272" y="797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56365" y="2647844"/>
            <a:ext cx="2566618" cy="255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50501" y="2648534"/>
            <a:ext cx="2578673" cy="261422"/>
          </a:xfrm>
          <a:custGeom>
            <a:avLst/>
            <a:gdLst/>
            <a:ahLst/>
            <a:cxnLst/>
            <a:rect l="l" t="t" r="r" b="b"/>
            <a:pathLst>
              <a:path w="3015615" h="288289">
                <a:moveTo>
                  <a:pt x="12953" y="275081"/>
                </a:moveTo>
                <a:lnTo>
                  <a:pt x="12953" y="0"/>
                </a:lnTo>
                <a:lnTo>
                  <a:pt x="0" y="0"/>
                </a:lnTo>
                <a:lnTo>
                  <a:pt x="0" y="288035"/>
                </a:lnTo>
                <a:lnTo>
                  <a:pt x="6858" y="288035"/>
                </a:lnTo>
                <a:lnTo>
                  <a:pt x="6857" y="275081"/>
                </a:lnTo>
                <a:lnTo>
                  <a:pt x="12953" y="275081"/>
                </a:lnTo>
                <a:close/>
              </a:path>
              <a:path w="3015615" h="288289">
                <a:moveTo>
                  <a:pt x="3008375" y="275081"/>
                </a:moveTo>
                <a:lnTo>
                  <a:pt x="6857" y="275081"/>
                </a:lnTo>
                <a:lnTo>
                  <a:pt x="12953" y="281177"/>
                </a:lnTo>
                <a:lnTo>
                  <a:pt x="12954" y="288035"/>
                </a:lnTo>
                <a:lnTo>
                  <a:pt x="3002280" y="288035"/>
                </a:lnTo>
                <a:lnTo>
                  <a:pt x="3002280" y="281177"/>
                </a:lnTo>
                <a:lnTo>
                  <a:pt x="3008375" y="275081"/>
                </a:lnTo>
                <a:close/>
              </a:path>
              <a:path w="3015615" h="288289">
                <a:moveTo>
                  <a:pt x="12954" y="288035"/>
                </a:moveTo>
                <a:lnTo>
                  <a:pt x="12953" y="281177"/>
                </a:lnTo>
                <a:lnTo>
                  <a:pt x="6857" y="275081"/>
                </a:lnTo>
                <a:lnTo>
                  <a:pt x="6858" y="288035"/>
                </a:lnTo>
                <a:lnTo>
                  <a:pt x="12954" y="288035"/>
                </a:lnTo>
                <a:close/>
              </a:path>
              <a:path w="3015615" h="288289">
                <a:moveTo>
                  <a:pt x="3015234" y="288035"/>
                </a:moveTo>
                <a:lnTo>
                  <a:pt x="3015234" y="0"/>
                </a:lnTo>
                <a:lnTo>
                  <a:pt x="3002280" y="0"/>
                </a:lnTo>
                <a:lnTo>
                  <a:pt x="3002280" y="275081"/>
                </a:lnTo>
                <a:lnTo>
                  <a:pt x="3008375" y="275081"/>
                </a:lnTo>
                <a:lnTo>
                  <a:pt x="3008375" y="288035"/>
                </a:lnTo>
                <a:lnTo>
                  <a:pt x="3015234" y="288035"/>
                </a:lnTo>
                <a:close/>
              </a:path>
              <a:path w="3015615" h="288289">
                <a:moveTo>
                  <a:pt x="3008375" y="288035"/>
                </a:moveTo>
                <a:lnTo>
                  <a:pt x="3008375" y="275081"/>
                </a:lnTo>
                <a:lnTo>
                  <a:pt x="3002280" y="281177"/>
                </a:lnTo>
                <a:lnTo>
                  <a:pt x="3002280" y="288035"/>
                </a:lnTo>
                <a:lnTo>
                  <a:pt x="3008375" y="288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28592" y="2508726"/>
            <a:ext cx="2823562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300" spc="-4" dirty="0">
                <a:latin typeface="Calibri"/>
                <a:cs typeface="Calibri"/>
              </a:rPr>
              <a:t>Π</a:t>
            </a:r>
            <a:r>
              <a:rPr sz="2300" spc="-9" dirty="0">
                <a:latin typeface="Calibri"/>
                <a:cs typeface="Calibri"/>
              </a:rPr>
              <a:t>ρό</a:t>
            </a:r>
            <a:r>
              <a:rPr sz="2300" spc="-4" dirty="0">
                <a:latin typeface="Calibri"/>
                <a:cs typeface="Calibri"/>
              </a:rPr>
              <a:t>τυ</a:t>
            </a:r>
            <a:r>
              <a:rPr sz="2300" spc="-31" dirty="0">
                <a:latin typeface="Calibri"/>
                <a:cs typeface="Calibri"/>
              </a:rPr>
              <a:t>π</a:t>
            </a:r>
            <a:r>
              <a:rPr sz="2300" spc="-4" dirty="0">
                <a:latin typeface="Calibri"/>
                <a:cs typeface="Calibri"/>
              </a:rPr>
              <a:t>α</a:t>
            </a:r>
            <a:r>
              <a:rPr sz="2300" spc="22" dirty="0">
                <a:latin typeface="Calibri"/>
                <a:cs typeface="Calibri"/>
              </a:rPr>
              <a:t> </a:t>
            </a:r>
            <a:r>
              <a:rPr sz="2300" spc="-79" dirty="0">
                <a:latin typeface="Calibri"/>
                <a:cs typeface="Calibri"/>
              </a:rPr>
              <a:t>κ</a:t>
            </a:r>
            <a:r>
              <a:rPr sz="2300" spc="-4" dirty="0">
                <a:latin typeface="Calibri"/>
                <a:cs typeface="Calibri"/>
              </a:rPr>
              <a:t>αι</a:t>
            </a:r>
            <a:r>
              <a:rPr sz="2300" spc="4" dirty="0">
                <a:latin typeface="Calibri"/>
                <a:cs typeface="Calibri"/>
              </a:rPr>
              <a:t> </a:t>
            </a:r>
            <a:r>
              <a:rPr sz="2300" spc="-4" dirty="0">
                <a:latin typeface="Calibri"/>
                <a:cs typeface="Calibri"/>
              </a:rPr>
              <a:t>Α</a:t>
            </a:r>
            <a:r>
              <a:rPr sz="2300" spc="-18" dirty="0">
                <a:latin typeface="Calibri"/>
                <a:cs typeface="Calibri"/>
              </a:rPr>
              <a:t>ρ</a:t>
            </a:r>
            <a:r>
              <a:rPr sz="2300" spc="-26" dirty="0">
                <a:latin typeface="Calibri"/>
                <a:cs typeface="Calibri"/>
              </a:rPr>
              <a:t>χ</a:t>
            </a:r>
            <a:r>
              <a:rPr sz="2300" spc="-9" dirty="0">
                <a:latin typeface="Calibri"/>
                <a:cs typeface="Calibri"/>
              </a:rPr>
              <a:t>έ</a:t>
            </a:r>
            <a:r>
              <a:rPr sz="2300" spc="-4" dirty="0">
                <a:latin typeface="Calibri"/>
                <a:cs typeface="Calibri"/>
              </a:rPr>
              <a:t>ς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37970" y="2648535"/>
            <a:ext cx="1888529" cy="196354"/>
          </a:xfrm>
          <a:custGeom>
            <a:avLst/>
            <a:gdLst/>
            <a:ahLst/>
            <a:cxnLst/>
            <a:rect l="l" t="t" r="r" b="b"/>
            <a:pathLst>
              <a:path w="2208529" h="216535">
                <a:moveTo>
                  <a:pt x="12954" y="203454"/>
                </a:moveTo>
                <a:lnTo>
                  <a:pt x="12954" y="0"/>
                </a:lnTo>
                <a:lnTo>
                  <a:pt x="0" y="0"/>
                </a:lnTo>
                <a:lnTo>
                  <a:pt x="0" y="216408"/>
                </a:lnTo>
                <a:lnTo>
                  <a:pt x="6083" y="216408"/>
                </a:lnTo>
                <a:lnTo>
                  <a:pt x="6083" y="203454"/>
                </a:lnTo>
                <a:lnTo>
                  <a:pt x="12954" y="203454"/>
                </a:lnTo>
                <a:close/>
              </a:path>
              <a:path w="2208529" h="216535">
                <a:moveTo>
                  <a:pt x="2202180" y="203453"/>
                </a:moveTo>
                <a:lnTo>
                  <a:pt x="6083" y="203454"/>
                </a:lnTo>
                <a:lnTo>
                  <a:pt x="12954" y="209550"/>
                </a:lnTo>
                <a:lnTo>
                  <a:pt x="12954" y="216408"/>
                </a:lnTo>
                <a:lnTo>
                  <a:pt x="2195322" y="216407"/>
                </a:lnTo>
                <a:lnTo>
                  <a:pt x="2195322" y="209549"/>
                </a:lnTo>
                <a:lnTo>
                  <a:pt x="2202180" y="203453"/>
                </a:lnTo>
                <a:close/>
              </a:path>
              <a:path w="2208529" h="216535">
                <a:moveTo>
                  <a:pt x="12954" y="216408"/>
                </a:moveTo>
                <a:lnTo>
                  <a:pt x="12954" y="209550"/>
                </a:lnTo>
                <a:lnTo>
                  <a:pt x="6083" y="203454"/>
                </a:lnTo>
                <a:lnTo>
                  <a:pt x="6083" y="216408"/>
                </a:lnTo>
                <a:lnTo>
                  <a:pt x="12954" y="216408"/>
                </a:lnTo>
                <a:close/>
              </a:path>
              <a:path w="2208529" h="216535">
                <a:moveTo>
                  <a:pt x="2208276" y="216407"/>
                </a:moveTo>
                <a:lnTo>
                  <a:pt x="2208276" y="0"/>
                </a:lnTo>
                <a:lnTo>
                  <a:pt x="2195322" y="0"/>
                </a:lnTo>
                <a:lnTo>
                  <a:pt x="2195322" y="203453"/>
                </a:lnTo>
                <a:lnTo>
                  <a:pt x="2202180" y="203453"/>
                </a:lnTo>
                <a:lnTo>
                  <a:pt x="2202180" y="216407"/>
                </a:lnTo>
                <a:lnTo>
                  <a:pt x="2208276" y="216407"/>
                </a:lnTo>
                <a:close/>
              </a:path>
              <a:path w="2208529" h="216535">
                <a:moveTo>
                  <a:pt x="2202180" y="216407"/>
                </a:moveTo>
                <a:lnTo>
                  <a:pt x="2202180" y="203453"/>
                </a:lnTo>
                <a:lnTo>
                  <a:pt x="2195322" y="209549"/>
                </a:lnTo>
                <a:lnTo>
                  <a:pt x="2195322" y="216407"/>
                </a:lnTo>
                <a:lnTo>
                  <a:pt x="2202180" y="216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780569" y="2507115"/>
            <a:ext cx="1403093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900" b="1" dirty="0">
                <a:latin typeface="Calibri"/>
                <a:cs typeface="Calibri"/>
              </a:rPr>
              <a:t>Σ</a:t>
            </a:r>
            <a:r>
              <a:rPr sz="1900" b="1" spc="-13" dirty="0">
                <a:latin typeface="Calibri"/>
                <a:cs typeface="Calibri"/>
              </a:rPr>
              <a:t>υ</a:t>
            </a:r>
            <a:r>
              <a:rPr sz="1900" b="1" dirty="0">
                <a:latin typeface="Calibri"/>
                <a:cs typeface="Calibri"/>
              </a:rPr>
              <a:t>γ</a:t>
            </a:r>
            <a:r>
              <a:rPr sz="1900" b="1" spc="-31" dirty="0">
                <a:latin typeface="Calibri"/>
                <a:cs typeface="Calibri"/>
              </a:rPr>
              <a:t>κ</a:t>
            </a:r>
            <a:r>
              <a:rPr sz="1900" b="1" dirty="0">
                <a:latin typeface="Calibri"/>
                <a:cs typeface="Calibri"/>
              </a:rPr>
              <a:t>ε</a:t>
            </a:r>
            <a:r>
              <a:rPr sz="1900" b="1" spc="-18" dirty="0">
                <a:latin typeface="Calibri"/>
                <a:cs typeface="Calibri"/>
              </a:rPr>
              <a:t>κ</a:t>
            </a:r>
            <a:r>
              <a:rPr sz="1900" b="1" dirty="0">
                <a:latin typeface="Calibri"/>
                <a:cs typeface="Calibri"/>
              </a:rPr>
              <a:t>ριμένα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87641" y="3034794"/>
            <a:ext cx="2751019" cy="391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81777" y="3028576"/>
            <a:ext cx="2762748" cy="397315"/>
          </a:xfrm>
          <a:custGeom>
            <a:avLst/>
            <a:gdLst/>
            <a:ahLst/>
            <a:cxnLst/>
            <a:rect l="l" t="t" r="r" b="b"/>
            <a:pathLst>
              <a:path w="3230879" h="438150">
                <a:moveTo>
                  <a:pt x="3230880" y="438150"/>
                </a:moveTo>
                <a:lnTo>
                  <a:pt x="3230880" y="0"/>
                </a:lnTo>
                <a:lnTo>
                  <a:pt x="0" y="0"/>
                </a:lnTo>
                <a:lnTo>
                  <a:pt x="0" y="438150"/>
                </a:lnTo>
                <a:lnTo>
                  <a:pt x="6857" y="438150"/>
                </a:lnTo>
                <a:lnTo>
                  <a:pt x="6857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3217925" y="12953"/>
                </a:lnTo>
                <a:lnTo>
                  <a:pt x="3217925" y="6857"/>
                </a:lnTo>
                <a:lnTo>
                  <a:pt x="3224009" y="12953"/>
                </a:lnTo>
                <a:lnTo>
                  <a:pt x="3224009" y="438150"/>
                </a:lnTo>
                <a:lnTo>
                  <a:pt x="3230880" y="438150"/>
                </a:lnTo>
                <a:close/>
              </a:path>
              <a:path w="3230879" h="438150">
                <a:moveTo>
                  <a:pt x="12953" y="12954"/>
                </a:moveTo>
                <a:lnTo>
                  <a:pt x="12953" y="6858"/>
                </a:lnTo>
                <a:lnTo>
                  <a:pt x="6857" y="12954"/>
                </a:lnTo>
                <a:lnTo>
                  <a:pt x="12953" y="12954"/>
                </a:lnTo>
                <a:close/>
              </a:path>
              <a:path w="3230879" h="438150">
                <a:moveTo>
                  <a:pt x="12953" y="438150"/>
                </a:moveTo>
                <a:lnTo>
                  <a:pt x="12953" y="12954"/>
                </a:lnTo>
                <a:lnTo>
                  <a:pt x="6857" y="12954"/>
                </a:lnTo>
                <a:lnTo>
                  <a:pt x="6857" y="438150"/>
                </a:lnTo>
                <a:lnTo>
                  <a:pt x="12953" y="438150"/>
                </a:lnTo>
                <a:close/>
              </a:path>
              <a:path w="3230879" h="438150">
                <a:moveTo>
                  <a:pt x="3224009" y="12953"/>
                </a:moveTo>
                <a:lnTo>
                  <a:pt x="3217925" y="6857"/>
                </a:lnTo>
                <a:lnTo>
                  <a:pt x="3217925" y="12953"/>
                </a:lnTo>
                <a:lnTo>
                  <a:pt x="3224009" y="12953"/>
                </a:lnTo>
                <a:close/>
              </a:path>
              <a:path w="3230879" h="438150">
                <a:moveTo>
                  <a:pt x="3224009" y="438150"/>
                </a:moveTo>
                <a:lnTo>
                  <a:pt x="3224009" y="12953"/>
                </a:lnTo>
                <a:lnTo>
                  <a:pt x="3217925" y="12953"/>
                </a:lnTo>
                <a:lnTo>
                  <a:pt x="3217925" y="438150"/>
                </a:lnTo>
                <a:lnTo>
                  <a:pt x="3224009" y="438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76782" y="3050457"/>
            <a:ext cx="3666342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300" u="heavy" spc="-4" dirty="0">
                <a:latin typeface="Times New Roman"/>
                <a:cs typeface="Times New Roman"/>
              </a:rPr>
              <a:t> </a:t>
            </a:r>
            <a:r>
              <a:rPr sz="2300" u="heavy" spc="-184" dirty="0">
                <a:latin typeface="Times New Roman"/>
                <a:cs typeface="Times New Roman"/>
              </a:rPr>
              <a:t> </a:t>
            </a:r>
            <a:r>
              <a:rPr sz="2300" u="heavy" spc="-9" dirty="0">
                <a:latin typeface="Calibri"/>
                <a:cs typeface="Calibri"/>
              </a:rPr>
              <a:t>Συχνότ</a:t>
            </a:r>
            <a:r>
              <a:rPr sz="2300" u="heavy" spc="-39" dirty="0">
                <a:latin typeface="Calibri"/>
                <a:cs typeface="Calibri"/>
              </a:rPr>
              <a:t>η</a:t>
            </a:r>
            <a:r>
              <a:rPr sz="2300" u="heavy" spc="-13" dirty="0">
                <a:latin typeface="Calibri"/>
                <a:cs typeface="Calibri"/>
              </a:rPr>
              <a:t>τ</a:t>
            </a:r>
            <a:r>
              <a:rPr sz="2300" u="heavy" spc="-4" dirty="0">
                <a:latin typeface="Calibri"/>
                <a:cs typeface="Calibri"/>
              </a:rPr>
              <a:t>α</a:t>
            </a:r>
            <a:r>
              <a:rPr sz="2300" u="heavy" spc="13" dirty="0">
                <a:latin typeface="Calibri"/>
                <a:cs typeface="Calibri"/>
              </a:rPr>
              <a:t> </a:t>
            </a:r>
            <a:r>
              <a:rPr sz="2300" u="heavy" spc="-9" dirty="0">
                <a:latin typeface="Calibri"/>
                <a:cs typeface="Calibri"/>
              </a:rPr>
              <a:t>αναφορών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12981" y="3028576"/>
            <a:ext cx="1260286" cy="397315"/>
          </a:xfrm>
          <a:custGeom>
            <a:avLst/>
            <a:gdLst/>
            <a:ahLst/>
            <a:cxnLst/>
            <a:rect l="l" t="t" r="r" b="b"/>
            <a:pathLst>
              <a:path w="1473834" h="438150">
                <a:moveTo>
                  <a:pt x="1473707" y="438150"/>
                </a:moveTo>
                <a:lnTo>
                  <a:pt x="1473707" y="0"/>
                </a:lnTo>
                <a:lnTo>
                  <a:pt x="0" y="0"/>
                </a:lnTo>
                <a:lnTo>
                  <a:pt x="0" y="438150"/>
                </a:lnTo>
                <a:lnTo>
                  <a:pt x="6845" y="438150"/>
                </a:lnTo>
                <a:lnTo>
                  <a:pt x="6845" y="12954"/>
                </a:lnTo>
                <a:lnTo>
                  <a:pt x="12954" y="6858"/>
                </a:lnTo>
                <a:lnTo>
                  <a:pt x="12954" y="12954"/>
                </a:lnTo>
                <a:lnTo>
                  <a:pt x="1460754" y="12954"/>
                </a:lnTo>
                <a:lnTo>
                  <a:pt x="1460754" y="6858"/>
                </a:lnTo>
                <a:lnTo>
                  <a:pt x="1466850" y="12954"/>
                </a:lnTo>
                <a:lnTo>
                  <a:pt x="1466850" y="438150"/>
                </a:lnTo>
                <a:lnTo>
                  <a:pt x="1473707" y="438150"/>
                </a:lnTo>
                <a:close/>
              </a:path>
              <a:path w="1473834" h="438150">
                <a:moveTo>
                  <a:pt x="12954" y="12954"/>
                </a:moveTo>
                <a:lnTo>
                  <a:pt x="12954" y="6858"/>
                </a:lnTo>
                <a:lnTo>
                  <a:pt x="6845" y="12954"/>
                </a:lnTo>
                <a:lnTo>
                  <a:pt x="12954" y="12954"/>
                </a:lnTo>
                <a:close/>
              </a:path>
              <a:path w="1473834" h="438150">
                <a:moveTo>
                  <a:pt x="12954" y="432054"/>
                </a:moveTo>
                <a:lnTo>
                  <a:pt x="12954" y="12954"/>
                </a:lnTo>
                <a:lnTo>
                  <a:pt x="6845" y="12954"/>
                </a:lnTo>
                <a:lnTo>
                  <a:pt x="6845" y="432054"/>
                </a:lnTo>
                <a:lnTo>
                  <a:pt x="12954" y="432054"/>
                </a:lnTo>
                <a:close/>
              </a:path>
              <a:path w="1473834" h="438150">
                <a:moveTo>
                  <a:pt x="1466850" y="432054"/>
                </a:moveTo>
                <a:lnTo>
                  <a:pt x="6845" y="432054"/>
                </a:lnTo>
                <a:lnTo>
                  <a:pt x="12954" y="438150"/>
                </a:lnTo>
                <a:lnTo>
                  <a:pt x="1460754" y="438150"/>
                </a:lnTo>
                <a:lnTo>
                  <a:pt x="1466850" y="432054"/>
                </a:lnTo>
                <a:close/>
              </a:path>
              <a:path w="1473834" h="438150">
                <a:moveTo>
                  <a:pt x="12954" y="438150"/>
                </a:moveTo>
                <a:lnTo>
                  <a:pt x="6845" y="432054"/>
                </a:lnTo>
                <a:lnTo>
                  <a:pt x="6845" y="438150"/>
                </a:lnTo>
                <a:lnTo>
                  <a:pt x="12954" y="438150"/>
                </a:lnTo>
                <a:close/>
              </a:path>
              <a:path w="1473834" h="438150">
                <a:moveTo>
                  <a:pt x="1466850" y="12954"/>
                </a:moveTo>
                <a:lnTo>
                  <a:pt x="1460754" y="6858"/>
                </a:lnTo>
                <a:lnTo>
                  <a:pt x="1460754" y="12954"/>
                </a:lnTo>
                <a:lnTo>
                  <a:pt x="1466850" y="12954"/>
                </a:lnTo>
                <a:close/>
              </a:path>
              <a:path w="1473834" h="438150">
                <a:moveTo>
                  <a:pt x="1466850" y="432054"/>
                </a:moveTo>
                <a:lnTo>
                  <a:pt x="1466850" y="12954"/>
                </a:lnTo>
                <a:lnTo>
                  <a:pt x="1460754" y="12954"/>
                </a:lnTo>
                <a:lnTo>
                  <a:pt x="1460754" y="432054"/>
                </a:lnTo>
                <a:lnTo>
                  <a:pt x="1466850" y="432054"/>
                </a:lnTo>
                <a:close/>
              </a:path>
              <a:path w="1473834" h="438150">
                <a:moveTo>
                  <a:pt x="1466850" y="438150"/>
                </a:moveTo>
                <a:lnTo>
                  <a:pt x="1466850" y="432054"/>
                </a:lnTo>
                <a:lnTo>
                  <a:pt x="1460754" y="438150"/>
                </a:lnTo>
                <a:lnTo>
                  <a:pt x="1466850" y="438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239289" y="3061974"/>
            <a:ext cx="806887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900" b="1" dirty="0">
                <a:latin typeface="Calibri"/>
                <a:cs typeface="Calibri"/>
              </a:rPr>
              <a:t>Τακτι</a:t>
            </a:r>
            <a:r>
              <a:rPr sz="1900" b="1" spc="-66" dirty="0">
                <a:latin typeface="Calibri"/>
                <a:cs typeface="Calibri"/>
              </a:rPr>
              <a:t>κ</a:t>
            </a:r>
            <a:r>
              <a:rPr sz="1900" b="1" dirty="0">
                <a:latin typeface="Calibri"/>
                <a:cs typeface="Calibri"/>
              </a:rPr>
              <a:t>ά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89723" y="3512954"/>
            <a:ext cx="1549314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100" dirty="0">
                <a:solidFill>
                  <a:srgbClr val="69676D"/>
                </a:solidFill>
                <a:latin typeface="Calibri"/>
                <a:cs typeface="Calibri"/>
              </a:rPr>
              <a:t>•</a:t>
            </a:r>
            <a:r>
              <a:rPr sz="2100" b="1" spc="-66" dirty="0">
                <a:solidFill>
                  <a:srgbClr val="69676D"/>
                </a:solidFill>
                <a:latin typeface="Calibri"/>
                <a:cs typeface="Calibri"/>
              </a:rPr>
              <a:t>κ</a:t>
            </a:r>
            <a:r>
              <a:rPr sz="2100" b="1" spc="-4" dirty="0">
                <a:solidFill>
                  <a:srgbClr val="69676D"/>
                </a:solidFill>
                <a:latin typeface="Calibri"/>
                <a:cs typeface="Calibri"/>
              </a:rPr>
              <a:t>α</a:t>
            </a:r>
            <a:r>
              <a:rPr sz="2100" b="1" spc="-22" dirty="0">
                <a:solidFill>
                  <a:srgbClr val="69676D"/>
                </a:solidFill>
                <a:latin typeface="Calibri"/>
                <a:cs typeface="Calibri"/>
              </a:rPr>
              <a:t>τ</a:t>
            </a:r>
            <a:r>
              <a:rPr sz="2100" b="1" spc="-13" dirty="0">
                <a:solidFill>
                  <a:srgbClr val="69676D"/>
                </a:solidFill>
                <a:latin typeface="Calibri"/>
                <a:cs typeface="Calibri"/>
              </a:rPr>
              <a:t>α</a:t>
            </a:r>
            <a:r>
              <a:rPr sz="2100" b="1" spc="-22" dirty="0">
                <a:solidFill>
                  <a:srgbClr val="69676D"/>
                </a:solidFill>
                <a:latin typeface="Calibri"/>
                <a:cs typeface="Calibri"/>
              </a:rPr>
              <a:t>γ</a:t>
            </a:r>
            <a:r>
              <a:rPr sz="2100" b="1" spc="-4" dirty="0">
                <a:solidFill>
                  <a:srgbClr val="69676D"/>
                </a:solidFill>
                <a:latin typeface="Calibri"/>
                <a:cs typeface="Calibri"/>
              </a:rPr>
              <a:t>ρα</a:t>
            </a:r>
            <a:r>
              <a:rPr sz="2100" b="1" dirty="0">
                <a:solidFill>
                  <a:srgbClr val="69676D"/>
                </a:solidFill>
                <a:latin typeface="Calibri"/>
                <a:cs typeface="Calibri"/>
              </a:rPr>
              <a:t>φή</a:t>
            </a:r>
            <a:endParaRPr sz="2100" dirty="0">
              <a:latin typeface="Calibri"/>
              <a:cs typeface="Calibri"/>
            </a:endParaRPr>
          </a:p>
          <a:p>
            <a:pPr marL="11132"/>
            <a:r>
              <a:rPr sz="2100" dirty="0">
                <a:solidFill>
                  <a:srgbClr val="69676D"/>
                </a:solidFill>
                <a:latin typeface="Calibri"/>
                <a:cs typeface="Calibri"/>
              </a:rPr>
              <a:t>•</a:t>
            </a:r>
            <a:r>
              <a:rPr sz="2100" b="1" spc="-4" dirty="0">
                <a:solidFill>
                  <a:srgbClr val="69676D"/>
                </a:solidFill>
                <a:latin typeface="Calibri"/>
                <a:cs typeface="Calibri"/>
              </a:rPr>
              <a:t>εμφάνιση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45132" y="3425891"/>
            <a:ext cx="2019390" cy="777355"/>
          </a:xfrm>
          <a:custGeom>
            <a:avLst/>
            <a:gdLst/>
            <a:ahLst/>
            <a:cxnLst/>
            <a:rect l="l" t="t" r="r" b="b"/>
            <a:pathLst>
              <a:path w="2361565" h="857250">
                <a:moveTo>
                  <a:pt x="43233" y="0"/>
                </a:moveTo>
                <a:lnTo>
                  <a:pt x="29885" y="0"/>
                </a:lnTo>
                <a:lnTo>
                  <a:pt x="21988" y="31002"/>
                </a:lnTo>
                <a:lnTo>
                  <a:pt x="12526" y="77852"/>
                </a:lnTo>
                <a:lnTo>
                  <a:pt x="5333" y="125730"/>
                </a:lnTo>
                <a:lnTo>
                  <a:pt x="1523" y="177546"/>
                </a:lnTo>
                <a:lnTo>
                  <a:pt x="0" y="204216"/>
                </a:lnTo>
                <a:lnTo>
                  <a:pt x="0" y="257556"/>
                </a:lnTo>
                <a:lnTo>
                  <a:pt x="1524" y="283464"/>
                </a:lnTo>
                <a:lnTo>
                  <a:pt x="6096" y="336042"/>
                </a:lnTo>
                <a:lnTo>
                  <a:pt x="12192" y="382100"/>
                </a:lnTo>
                <a:lnTo>
                  <a:pt x="12192" y="230124"/>
                </a:lnTo>
                <a:lnTo>
                  <a:pt x="13715" y="178308"/>
                </a:lnTo>
                <a:lnTo>
                  <a:pt x="18287" y="126492"/>
                </a:lnTo>
                <a:lnTo>
                  <a:pt x="25535" y="78636"/>
                </a:lnTo>
                <a:lnTo>
                  <a:pt x="35060" y="31840"/>
                </a:lnTo>
                <a:lnTo>
                  <a:pt x="43233" y="0"/>
                </a:lnTo>
                <a:close/>
              </a:path>
              <a:path w="2361565" h="857250">
                <a:moveTo>
                  <a:pt x="260931" y="857250"/>
                </a:moveTo>
                <a:lnTo>
                  <a:pt x="222486" y="812440"/>
                </a:lnTo>
                <a:lnTo>
                  <a:pt x="194149" y="775444"/>
                </a:lnTo>
                <a:lnTo>
                  <a:pt x="167542" y="737112"/>
                </a:lnTo>
                <a:lnTo>
                  <a:pt x="142740" y="697463"/>
                </a:lnTo>
                <a:lnTo>
                  <a:pt x="119817" y="656519"/>
                </a:lnTo>
                <a:lnTo>
                  <a:pt x="98847" y="614300"/>
                </a:lnTo>
                <a:lnTo>
                  <a:pt x="79905" y="570827"/>
                </a:lnTo>
                <a:lnTo>
                  <a:pt x="63065" y="526121"/>
                </a:lnTo>
                <a:lnTo>
                  <a:pt x="48403" y="480202"/>
                </a:lnTo>
                <a:lnTo>
                  <a:pt x="35992" y="433091"/>
                </a:lnTo>
                <a:lnTo>
                  <a:pt x="25908" y="384810"/>
                </a:lnTo>
                <a:lnTo>
                  <a:pt x="18288" y="334518"/>
                </a:lnTo>
                <a:lnTo>
                  <a:pt x="13716" y="282702"/>
                </a:lnTo>
                <a:lnTo>
                  <a:pt x="12192" y="230124"/>
                </a:lnTo>
                <a:lnTo>
                  <a:pt x="12192" y="382100"/>
                </a:lnTo>
                <a:lnTo>
                  <a:pt x="23142" y="435823"/>
                </a:lnTo>
                <a:lnTo>
                  <a:pt x="35558" y="482627"/>
                </a:lnTo>
                <a:lnTo>
                  <a:pt x="50131" y="528252"/>
                </a:lnTo>
                <a:lnTo>
                  <a:pt x="66791" y="572680"/>
                </a:lnTo>
                <a:lnTo>
                  <a:pt x="85471" y="615891"/>
                </a:lnTo>
                <a:lnTo>
                  <a:pt x="106101" y="657870"/>
                </a:lnTo>
                <a:lnTo>
                  <a:pt x="128610" y="698597"/>
                </a:lnTo>
                <a:lnTo>
                  <a:pt x="152932" y="738056"/>
                </a:lnTo>
                <a:lnTo>
                  <a:pt x="178995" y="776227"/>
                </a:lnTo>
                <a:lnTo>
                  <a:pt x="206730" y="813092"/>
                </a:lnTo>
                <a:lnTo>
                  <a:pt x="236070" y="848635"/>
                </a:lnTo>
                <a:lnTo>
                  <a:pt x="243846" y="857250"/>
                </a:lnTo>
                <a:lnTo>
                  <a:pt x="260931" y="857250"/>
                </a:lnTo>
                <a:close/>
              </a:path>
              <a:path w="2361565" h="857250">
                <a:moveTo>
                  <a:pt x="2349246" y="378349"/>
                </a:moveTo>
                <a:lnTo>
                  <a:pt x="2349246" y="230886"/>
                </a:lnTo>
                <a:lnTo>
                  <a:pt x="2347722" y="282702"/>
                </a:lnTo>
                <a:lnTo>
                  <a:pt x="2343296" y="331701"/>
                </a:lnTo>
                <a:lnTo>
                  <a:pt x="2336406" y="379731"/>
                </a:lnTo>
                <a:lnTo>
                  <a:pt x="2327126" y="426764"/>
                </a:lnTo>
                <a:lnTo>
                  <a:pt x="2315529" y="472773"/>
                </a:lnTo>
                <a:lnTo>
                  <a:pt x="2301687" y="517732"/>
                </a:lnTo>
                <a:lnTo>
                  <a:pt x="2285673" y="561614"/>
                </a:lnTo>
                <a:lnTo>
                  <a:pt x="2267562" y="604392"/>
                </a:lnTo>
                <a:lnTo>
                  <a:pt x="2247426" y="646039"/>
                </a:lnTo>
                <a:lnTo>
                  <a:pt x="2225338" y="686528"/>
                </a:lnTo>
                <a:lnTo>
                  <a:pt x="2201372" y="725833"/>
                </a:lnTo>
                <a:lnTo>
                  <a:pt x="2175600" y="763927"/>
                </a:lnTo>
                <a:lnTo>
                  <a:pt x="2148096" y="800783"/>
                </a:lnTo>
                <a:lnTo>
                  <a:pt x="2118933" y="836374"/>
                </a:lnTo>
                <a:lnTo>
                  <a:pt x="2100218" y="857250"/>
                </a:lnTo>
                <a:lnTo>
                  <a:pt x="2117351" y="857250"/>
                </a:lnTo>
                <a:lnTo>
                  <a:pt x="2154536" y="813183"/>
                </a:lnTo>
                <a:lnTo>
                  <a:pt x="2182004" y="776879"/>
                </a:lnTo>
                <a:lnTo>
                  <a:pt x="2207801" y="739391"/>
                </a:lnTo>
                <a:lnTo>
                  <a:pt x="2231858" y="700745"/>
                </a:lnTo>
                <a:lnTo>
                  <a:pt x="2254104" y="660970"/>
                </a:lnTo>
                <a:lnTo>
                  <a:pt x="2274471" y="620094"/>
                </a:lnTo>
                <a:lnTo>
                  <a:pt x="2292890" y="578145"/>
                </a:lnTo>
                <a:lnTo>
                  <a:pt x="2309290" y="535150"/>
                </a:lnTo>
                <a:lnTo>
                  <a:pt x="2323604" y="491138"/>
                </a:lnTo>
                <a:lnTo>
                  <a:pt x="2335761" y="446136"/>
                </a:lnTo>
                <a:lnTo>
                  <a:pt x="2345692" y="400173"/>
                </a:lnTo>
                <a:lnTo>
                  <a:pt x="2349246" y="378349"/>
                </a:lnTo>
                <a:close/>
              </a:path>
              <a:path w="2361565" h="857250">
                <a:moveTo>
                  <a:pt x="2361438" y="256794"/>
                </a:moveTo>
                <a:lnTo>
                  <a:pt x="2361438" y="204216"/>
                </a:lnTo>
                <a:lnTo>
                  <a:pt x="2359914" y="177546"/>
                </a:lnTo>
                <a:lnTo>
                  <a:pt x="2355342" y="124968"/>
                </a:lnTo>
                <a:lnTo>
                  <a:pt x="2348222" y="77101"/>
                </a:lnTo>
                <a:lnTo>
                  <a:pt x="2338827" y="30265"/>
                </a:lnTo>
                <a:lnTo>
                  <a:pt x="2331158" y="0"/>
                </a:lnTo>
                <a:lnTo>
                  <a:pt x="2318390" y="0"/>
                </a:lnTo>
                <a:lnTo>
                  <a:pt x="2327043" y="34288"/>
                </a:lnTo>
                <a:lnTo>
                  <a:pt x="2336341" y="81303"/>
                </a:lnTo>
                <a:lnTo>
                  <a:pt x="2343258" y="129318"/>
                </a:lnTo>
                <a:lnTo>
                  <a:pt x="2347722" y="178308"/>
                </a:lnTo>
                <a:lnTo>
                  <a:pt x="2349246" y="230886"/>
                </a:lnTo>
                <a:lnTo>
                  <a:pt x="2349246" y="378349"/>
                </a:lnTo>
                <a:lnTo>
                  <a:pt x="2353328" y="353276"/>
                </a:lnTo>
                <a:lnTo>
                  <a:pt x="2358600" y="305474"/>
                </a:lnTo>
                <a:lnTo>
                  <a:pt x="2361438" y="256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1777" y="3425891"/>
            <a:ext cx="2762748" cy="43762"/>
          </a:xfrm>
          <a:custGeom>
            <a:avLst/>
            <a:gdLst/>
            <a:ahLst/>
            <a:cxnLst/>
            <a:rect l="l" t="t" r="r" b="b"/>
            <a:pathLst>
              <a:path w="3230879" h="48260">
                <a:moveTo>
                  <a:pt x="12953" y="35052"/>
                </a:moveTo>
                <a:lnTo>
                  <a:pt x="12953" y="0"/>
                </a:lnTo>
                <a:lnTo>
                  <a:pt x="0" y="0"/>
                </a:lnTo>
                <a:lnTo>
                  <a:pt x="0" y="48006"/>
                </a:lnTo>
                <a:lnTo>
                  <a:pt x="6857" y="48006"/>
                </a:lnTo>
                <a:lnTo>
                  <a:pt x="6857" y="35052"/>
                </a:lnTo>
                <a:lnTo>
                  <a:pt x="12953" y="35052"/>
                </a:lnTo>
                <a:close/>
              </a:path>
              <a:path w="3230879" h="48260">
                <a:moveTo>
                  <a:pt x="3224009" y="35051"/>
                </a:moveTo>
                <a:lnTo>
                  <a:pt x="6857" y="35052"/>
                </a:lnTo>
                <a:lnTo>
                  <a:pt x="12953" y="41910"/>
                </a:lnTo>
                <a:lnTo>
                  <a:pt x="12953" y="48006"/>
                </a:lnTo>
                <a:lnTo>
                  <a:pt x="3217925" y="48005"/>
                </a:lnTo>
                <a:lnTo>
                  <a:pt x="3217925" y="41909"/>
                </a:lnTo>
                <a:lnTo>
                  <a:pt x="3224009" y="35051"/>
                </a:lnTo>
                <a:close/>
              </a:path>
              <a:path w="3230879" h="48260">
                <a:moveTo>
                  <a:pt x="12953" y="48006"/>
                </a:moveTo>
                <a:lnTo>
                  <a:pt x="12953" y="41910"/>
                </a:lnTo>
                <a:lnTo>
                  <a:pt x="6857" y="35052"/>
                </a:lnTo>
                <a:lnTo>
                  <a:pt x="6857" y="48006"/>
                </a:lnTo>
                <a:lnTo>
                  <a:pt x="12953" y="48006"/>
                </a:lnTo>
                <a:close/>
              </a:path>
              <a:path w="3230879" h="48260">
                <a:moveTo>
                  <a:pt x="3230880" y="48005"/>
                </a:moveTo>
                <a:lnTo>
                  <a:pt x="3230880" y="0"/>
                </a:lnTo>
                <a:lnTo>
                  <a:pt x="3217925" y="0"/>
                </a:lnTo>
                <a:lnTo>
                  <a:pt x="3217925" y="35051"/>
                </a:lnTo>
                <a:lnTo>
                  <a:pt x="3224009" y="35051"/>
                </a:lnTo>
                <a:lnTo>
                  <a:pt x="3224009" y="48005"/>
                </a:lnTo>
                <a:lnTo>
                  <a:pt x="3230880" y="48005"/>
                </a:lnTo>
                <a:close/>
              </a:path>
              <a:path w="3230879" h="48260">
                <a:moveTo>
                  <a:pt x="3224009" y="48005"/>
                </a:moveTo>
                <a:lnTo>
                  <a:pt x="3224009" y="35051"/>
                </a:lnTo>
                <a:lnTo>
                  <a:pt x="3217925" y="41909"/>
                </a:lnTo>
                <a:lnTo>
                  <a:pt x="3217925" y="48005"/>
                </a:lnTo>
                <a:lnTo>
                  <a:pt x="3224009" y="48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2981" y="3429000"/>
            <a:ext cx="1260286" cy="0"/>
          </a:xfrm>
          <a:custGeom>
            <a:avLst/>
            <a:gdLst/>
            <a:ahLst/>
            <a:cxnLst/>
            <a:rect l="l" t="t" r="r" b="b"/>
            <a:pathLst>
              <a:path w="1473834">
                <a:moveTo>
                  <a:pt x="0" y="0"/>
                </a:moveTo>
                <a:lnTo>
                  <a:pt x="1473707" y="0"/>
                </a:lnTo>
              </a:path>
            </a:pathLst>
          </a:custGeom>
          <a:ln w="6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13054" y="3680862"/>
            <a:ext cx="1953688" cy="403648"/>
          </a:xfrm>
          <a:custGeom>
            <a:avLst/>
            <a:gdLst/>
            <a:ahLst/>
            <a:cxnLst/>
            <a:rect l="l" t="t" r="r" b="b"/>
            <a:pathLst>
              <a:path w="2284729" h="445135">
                <a:moveTo>
                  <a:pt x="2284476" y="445008"/>
                </a:moveTo>
                <a:lnTo>
                  <a:pt x="2284476" y="0"/>
                </a:lnTo>
                <a:lnTo>
                  <a:pt x="0" y="0"/>
                </a:lnTo>
                <a:lnTo>
                  <a:pt x="0" y="445008"/>
                </a:lnTo>
                <a:lnTo>
                  <a:pt x="6096" y="445008"/>
                </a:lnTo>
                <a:lnTo>
                  <a:pt x="6096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2271521" y="12953"/>
                </a:lnTo>
                <a:lnTo>
                  <a:pt x="2271521" y="6858"/>
                </a:lnTo>
                <a:lnTo>
                  <a:pt x="2278367" y="12953"/>
                </a:lnTo>
                <a:lnTo>
                  <a:pt x="2278367" y="445008"/>
                </a:lnTo>
                <a:lnTo>
                  <a:pt x="2284476" y="445008"/>
                </a:lnTo>
                <a:close/>
              </a:path>
              <a:path w="2284729" h="445135">
                <a:moveTo>
                  <a:pt x="12953" y="12954"/>
                </a:moveTo>
                <a:lnTo>
                  <a:pt x="12953" y="6858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2284729" h="445135">
                <a:moveTo>
                  <a:pt x="12953" y="432054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432054"/>
                </a:lnTo>
                <a:lnTo>
                  <a:pt x="12953" y="432054"/>
                </a:lnTo>
                <a:close/>
              </a:path>
              <a:path w="2284729" h="445135">
                <a:moveTo>
                  <a:pt x="2278367" y="432053"/>
                </a:moveTo>
                <a:lnTo>
                  <a:pt x="6096" y="432054"/>
                </a:lnTo>
                <a:lnTo>
                  <a:pt x="12953" y="438150"/>
                </a:lnTo>
                <a:lnTo>
                  <a:pt x="12953" y="445008"/>
                </a:lnTo>
                <a:lnTo>
                  <a:pt x="2271521" y="445008"/>
                </a:lnTo>
                <a:lnTo>
                  <a:pt x="2271521" y="438150"/>
                </a:lnTo>
                <a:lnTo>
                  <a:pt x="2278367" y="432053"/>
                </a:lnTo>
                <a:close/>
              </a:path>
              <a:path w="2284729" h="445135">
                <a:moveTo>
                  <a:pt x="12953" y="445008"/>
                </a:moveTo>
                <a:lnTo>
                  <a:pt x="12953" y="438150"/>
                </a:lnTo>
                <a:lnTo>
                  <a:pt x="6096" y="432054"/>
                </a:lnTo>
                <a:lnTo>
                  <a:pt x="6096" y="445008"/>
                </a:lnTo>
                <a:lnTo>
                  <a:pt x="12953" y="445008"/>
                </a:lnTo>
                <a:close/>
              </a:path>
              <a:path w="2284729" h="445135">
                <a:moveTo>
                  <a:pt x="2278367" y="12953"/>
                </a:moveTo>
                <a:lnTo>
                  <a:pt x="2271521" y="6858"/>
                </a:lnTo>
                <a:lnTo>
                  <a:pt x="2271521" y="12953"/>
                </a:lnTo>
                <a:lnTo>
                  <a:pt x="2278367" y="12953"/>
                </a:lnTo>
                <a:close/>
              </a:path>
              <a:path w="2284729" h="445135">
                <a:moveTo>
                  <a:pt x="2278367" y="432053"/>
                </a:moveTo>
                <a:lnTo>
                  <a:pt x="2278367" y="12953"/>
                </a:lnTo>
                <a:lnTo>
                  <a:pt x="2271521" y="12953"/>
                </a:lnTo>
                <a:lnTo>
                  <a:pt x="2271521" y="432053"/>
                </a:lnTo>
                <a:lnTo>
                  <a:pt x="2278367" y="432053"/>
                </a:lnTo>
                <a:close/>
              </a:path>
              <a:path w="2284729" h="445135">
                <a:moveTo>
                  <a:pt x="2278367" y="445008"/>
                </a:moveTo>
                <a:lnTo>
                  <a:pt x="2278367" y="432053"/>
                </a:lnTo>
                <a:lnTo>
                  <a:pt x="2271521" y="438150"/>
                </a:lnTo>
                <a:lnTo>
                  <a:pt x="2271521" y="445008"/>
                </a:lnTo>
                <a:lnTo>
                  <a:pt x="2278367" y="445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018267" y="3730823"/>
            <a:ext cx="1943371" cy="346249"/>
          </a:xfrm>
          <a:prstGeom prst="rect">
            <a:avLst/>
          </a:prstGeom>
          <a:solidFill>
            <a:srgbClr val="A0B0D4"/>
          </a:solidFill>
        </p:spPr>
        <p:txBody>
          <a:bodyPr vert="horz" wrap="square" lIns="0" tIns="0" rIns="0" bIns="0" rtlCol="0">
            <a:spAutoFit/>
          </a:bodyPr>
          <a:lstStyle/>
          <a:p>
            <a:pPr marL="378473">
              <a:lnSpc>
                <a:spcPts val="2708"/>
              </a:lnSpc>
            </a:pPr>
            <a:r>
              <a:rPr sz="2300" spc="-9" dirty="0">
                <a:latin typeface="Calibri"/>
                <a:cs typeface="Calibri"/>
              </a:rPr>
              <a:t>Εφαρ</a:t>
            </a:r>
            <a:r>
              <a:rPr sz="2300" spc="-22" dirty="0">
                <a:latin typeface="Calibri"/>
                <a:cs typeface="Calibri"/>
              </a:rPr>
              <a:t>μ</a:t>
            </a:r>
            <a:r>
              <a:rPr sz="2300" spc="-9" dirty="0">
                <a:latin typeface="Calibri"/>
                <a:cs typeface="Calibri"/>
              </a:rPr>
              <a:t>ογή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06606" y="3680862"/>
            <a:ext cx="2022648" cy="403648"/>
          </a:xfrm>
          <a:custGeom>
            <a:avLst/>
            <a:gdLst/>
            <a:ahLst/>
            <a:cxnLst/>
            <a:rect l="l" t="t" r="r" b="b"/>
            <a:pathLst>
              <a:path w="2365375" h="445135">
                <a:moveTo>
                  <a:pt x="2365248" y="445008"/>
                </a:moveTo>
                <a:lnTo>
                  <a:pt x="2365248" y="0"/>
                </a:lnTo>
                <a:lnTo>
                  <a:pt x="0" y="0"/>
                </a:lnTo>
                <a:lnTo>
                  <a:pt x="0" y="445008"/>
                </a:lnTo>
                <a:lnTo>
                  <a:pt x="6108" y="445008"/>
                </a:lnTo>
                <a:lnTo>
                  <a:pt x="6108" y="12953"/>
                </a:lnTo>
                <a:lnTo>
                  <a:pt x="12204" y="6858"/>
                </a:lnTo>
                <a:lnTo>
                  <a:pt x="12204" y="12953"/>
                </a:lnTo>
                <a:lnTo>
                  <a:pt x="2352306" y="12953"/>
                </a:lnTo>
                <a:lnTo>
                  <a:pt x="2352306" y="6858"/>
                </a:lnTo>
                <a:lnTo>
                  <a:pt x="2358390" y="12953"/>
                </a:lnTo>
                <a:lnTo>
                  <a:pt x="2358390" y="445008"/>
                </a:lnTo>
                <a:lnTo>
                  <a:pt x="2365248" y="445008"/>
                </a:lnTo>
                <a:close/>
              </a:path>
              <a:path w="2365375" h="445135">
                <a:moveTo>
                  <a:pt x="12204" y="12953"/>
                </a:moveTo>
                <a:lnTo>
                  <a:pt x="12204" y="6858"/>
                </a:lnTo>
                <a:lnTo>
                  <a:pt x="6108" y="12953"/>
                </a:lnTo>
                <a:lnTo>
                  <a:pt x="12204" y="12953"/>
                </a:lnTo>
                <a:close/>
              </a:path>
              <a:path w="2365375" h="445135">
                <a:moveTo>
                  <a:pt x="12204" y="432053"/>
                </a:moveTo>
                <a:lnTo>
                  <a:pt x="12204" y="12953"/>
                </a:lnTo>
                <a:lnTo>
                  <a:pt x="6108" y="12953"/>
                </a:lnTo>
                <a:lnTo>
                  <a:pt x="6108" y="432053"/>
                </a:lnTo>
                <a:lnTo>
                  <a:pt x="12204" y="432053"/>
                </a:lnTo>
                <a:close/>
              </a:path>
              <a:path w="2365375" h="445135">
                <a:moveTo>
                  <a:pt x="2358390" y="432053"/>
                </a:moveTo>
                <a:lnTo>
                  <a:pt x="6108" y="432053"/>
                </a:lnTo>
                <a:lnTo>
                  <a:pt x="12204" y="438150"/>
                </a:lnTo>
                <a:lnTo>
                  <a:pt x="12204" y="445008"/>
                </a:lnTo>
                <a:lnTo>
                  <a:pt x="2352306" y="445008"/>
                </a:lnTo>
                <a:lnTo>
                  <a:pt x="2352306" y="438150"/>
                </a:lnTo>
                <a:lnTo>
                  <a:pt x="2358390" y="432053"/>
                </a:lnTo>
                <a:close/>
              </a:path>
              <a:path w="2365375" h="445135">
                <a:moveTo>
                  <a:pt x="12204" y="445008"/>
                </a:moveTo>
                <a:lnTo>
                  <a:pt x="12204" y="438150"/>
                </a:lnTo>
                <a:lnTo>
                  <a:pt x="6108" y="432053"/>
                </a:lnTo>
                <a:lnTo>
                  <a:pt x="6108" y="445008"/>
                </a:lnTo>
                <a:lnTo>
                  <a:pt x="12204" y="445008"/>
                </a:lnTo>
                <a:close/>
              </a:path>
              <a:path w="2365375" h="445135">
                <a:moveTo>
                  <a:pt x="2358390" y="12953"/>
                </a:moveTo>
                <a:lnTo>
                  <a:pt x="2352306" y="6858"/>
                </a:lnTo>
                <a:lnTo>
                  <a:pt x="2352306" y="12953"/>
                </a:lnTo>
                <a:lnTo>
                  <a:pt x="2358390" y="12953"/>
                </a:lnTo>
                <a:close/>
              </a:path>
              <a:path w="2365375" h="445135">
                <a:moveTo>
                  <a:pt x="2358390" y="432053"/>
                </a:moveTo>
                <a:lnTo>
                  <a:pt x="2358390" y="12953"/>
                </a:lnTo>
                <a:lnTo>
                  <a:pt x="2352306" y="12953"/>
                </a:lnTo>
                <a:lnTo>
                  <a:pt x="2352306" y="432053"/>
                </a:lnTo>
                <a:lnTo>
                  <a:pt x="2358390" y="432053"/>
                </a:lnTo>
                <a:close/>
              </a:path>
              <a:path w="2365375" h="445135">
                <a:moveTo>
                  <a:pt x="2358390" y="445008"/>
                </a:moveTo>
                <a:lnTo>
                  <a:pt x="2358390" y="432053"/>
                </a:lnTo>
                <a:lnTo>
                  <a:pt x="2352306" y="438150"/>
                </a:lnTo>
                <a:lnTo>
                  <a:pt x="2352306" y="445008"/>
                </a:lnTo>
                <a:lnTo>
                  <a:pt x="2358390" y="445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450213" y="3713570"/>
            <a:ext cx="1733449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900" b="1" spc="-4" dirty="0">
                <a:latin typeface="Calibri"/>
                <a:cs typeface="Calibri"/>
              </a:rPr>
              <a:t>Υποχρεωτική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53646" y="4203246"/>
            <a:ext cx="1602372" cy="365069"/>
          </a:xfrm>
          <a:custGeom>
            <a:avLst/>
            <a:gdLst/>
            <a:ahLst/>
            <a:cxnLst/>
            <a:rect l="l" t="t" r="r" b="b"/>
            <a:pathLst>
              <a:path w="1873885" h="402589">
                <a:moveTo>
                  <a:pt x="1873505" y="0"/>
                </a:moveTo>
                <a:lnTo>
                  <a:pt x="1856372" y="0"/>
                </a:lnTo>
                <a:lnTo>
                  <a:pt x="1844338" y="13423"/>
                </a:lnTo>
                <a:lnTo>
                  <a:pt x="1812077" y="46404"/>
                </a:lnTo>
                <a:lnTo>
                  <a:pt x="1778376" y="78040"/>
                </a:lnTo>
                <a:lnTo>
                  <a:pt x="1743309" y="108303"/>
                </a:lnTo>
                <a:lnTo>
                  <a:pt x="1706949" y="137168"/>
                </a:lnTo>
                <a:lnTo>
                  <a:pt x="1669368" y="164607"/>
                </a:lnTo>
                <a:lnTo>
                  <a:pt x="1630641" y="190593"/>
                </a:lnTo>
                <a:lnTo>
                  <a:pt x="1590841" y="215101"/>
                </a:lnTo>
                <a:lnTo>
                  <a:pt x="1550040" y="238102"/>
                </a:lnTo>
                <a:lnTo>
                  <a:pt x="1508311" y="259570"/>
                </a:lnTo>
                <a:lnTo>
                  <a:pt x="1465729" y="279479"/>
                </a:lnTo>
                <a:lnTo>
                  <a:pt x="1422365" y="297801"/>
                </a:lnTo>
                <a:lnTo>
                  <a:pt x="1378294" y="314510"/>
                </a:lnTo>
                <a:lnTo>
                  <a:pt x="1333588" y="329579"/>
                </a:lnTo>
                <a:lnTo>
                  <a:pt x="1288321" y="342980"/>
                </a:lnTo>
                <a:lnTo>
                  <a:pt x="1242566" y="354689"/>
                </a:lnTo>
                <a:lnTo>
                  <a:pt x="1196395" y="364676"/>
                </a:lnTo>
                <a:lnTo>
                  <a:pt x="1149883" y="372916"/>
                </a:lnTo>
                <a:lnTo>
                  <a:pt x="1103102" y="379382"/>
                </a:lnTo>
                <a:lnTo>
                  <a:pt x="1056125" y="384048"/>
                </a:lnTo>
                <a:lnTo>
                  <a:pt x="996689" y="387858"/>
                </a:lnTo>
                <a:lnTo>
                  <a:pt x="936491" y="389382"/>
                </a:lnTo>
                <a:lnTo>
                  <a:pt x="888929" y="388860"/>
                </a:lnTo>
                <a:lnTo>
                  <a:pt x="841383" y="386525"/>
                </a:lnTo>
                <a:lnTo>
                  <a:pt x="793929" y="382396"/>
                </a:lnTo>
                <a:lnTo>
                  <a:pt x="746639" y="376496"/>
                </a:lnTo>
                <a:lnTo>
                  <a:pt x="699589" y="368843"/>
                </a:lnTo>
                <a:lnTo>
                  <a:pt x="652854" y="359459"/>
                </a:lnTo>
                <a:lnTo>
                  <a:pt x="606507" y="348365"/>
                </a:lnTo>
                <a:lnTo>
                  <a:pt x="560624" y="335582"/>
                </a:lnTo>
                <a:lnTo>
                  <a:pt x="515278" y="321130"/>
                </a:lnTo>
                <a:lnTo>
                  <a:pt x="470545" y="305029"/>
                </a:lnTo>
                <a:lnTo>
                  <a:pt x="426499" y="287302"/>
                </a:lnTo>
                <a:lnTo>
                  <a:pt x="383214" y="267968"/>
                </a:lnTo>
                <a:lnTo>
                  <a:pt x="340765" y="247048"/>
                </a:lnTo>
                <a:lnTo>
                  <a:pt x="299226" y="224563"/>
                </a:lnTo>
                <a:lnTo>
                  <a:pt x="258673" y="200533"/>
                </a:lnTo>
                <a:lnTo>
                  <a:pt x="219178" y="174980"/>
                </a:lnTo>
                <a:lnTo>
                  <a:pt x="180818" y="147924"/>
                </a:lnTo>
                <a:lnTo>
                  <a:pt x="143666" y="119386"/>
                </a:lnTo>
                <a:lnTo>
                  <a:pt x="107797" y="89387"/>
                </a:lnTo>
                <a:lnTo>
                  <a:pt x="73285" y="57947"/>
                </a:lnTo>
                <a:lnTo>
                  <a:pt x="40205" y="25087"/>
                </a:lnTo>
                <a:lnTo>
                  <a:pt x="17085" y="0"/>
                </a:lnTo>
                <a:lnTo>
                  <a:pt x="0" y="0"/>
                </a:lnTo>
                <a:lnTo>
                  <a:pt x="55436" y="58430"/>
                </a:lnTo>
                <a:lnTo>
                  <a:pt x="89170" y="89895"/>
                </a:lnTo>
                <a:lnTo>
                  <a:pt x="124232" y="119966"/>
                </a:lnTo>
                <a:lnTo>
                  <a:pt x="160550" y="148624"/>
                </a:lnTo>
                <a:lnTo>
                  <a:pt x="198057" y="175852"/>
                </a:lnTo>
                <a:lnTo>
                  <a:pt x="236683" y="201630"/>
                </a:lnTo>
                <a:lnTo>
                  <a:pt x="276359" y="225942"/>
                </a:lnTo>
                <a:lnTo>
                  <a:pt x="317015" y="248769"/>
                </a:lnTo>
                <a:lnTo>
                  <a:pt x="358583" y="270094"/>
                </a:lnTo>
                <a:lnTo>
                  <a:pt x="400992" y="289898"/>
                </a:lnTo>
                <a:lnTo>
                  <a:pt x="444175" y="308163"/>
                </a:lnTo>
                <a:lnTo>
                  <a:pt x="488061" y="324872"/>
                </a:lnTo>
                <a:lnTo>
                  <a:pt x="532581" y="340007"/>
                </a:lnTo>
                <a:lnTo>
                  <a:pt x="577667" y="353549"/>
                </a:lnTo>
                <a:lnTo>
                  <a:pt x="623249" y="365481"/>
                </a:lnTo>
                <a:lnTo>
                  <a:pt x="669257" y="375785"/>
                </a:lnTo>
                <a:lnTo>
                  <a:pt x="715623" y="384443"/>
                </a:lnTo>
                <a:lnTo>
                  <a:pt x="762278" y="391436"/>
                </a:lnTo>
                <a:lnTo>
                  <a:pt x="809151" y="396747"/>
                </a:lnTo>
                <a:lnTo>
                  <a:pt x="856174" y="400358"/>
                </a:lnTo>
                <a:lnTo>
                  <a:pt x="903278" y="402251"/>
                </a:lnTo>
                <a:lnTo>
                  <a:pt x="950394" y="402408"/>
                </a:lnTo>
                <a:lnTo>
                  <a:pt x="997451" y="400812"/>
                </a:lnTo>
                <a:lnTo>
                  <a:pt x="1057649" y="397002"/>
                </a:lnTo>
                <a:lnTo>
                  <a:pt x="1117085" y="390144"/>
                </a:lnTo>
                <a:lnTo>
                  <a:pt x="1163425" y="383405"/>
                </a:lnTo>
                <a:lnTo>
                  <a:pt x="1209479" y="374924"/>
                </a:lnTo>
                <a:lnTo>
                  <a:pt x="1255179" y="364726"/>
                </a:lnTo>
                <a:lnTo>
                  <a:pt x="1300455" y="352841"/>
                </a:lnTo>
                <a:lnTo>
                  <a:pt x="1345238" y="339296"/>
                </a:lnTo>
                <a:lnTo>
                  <a:pt x="1389459" y="324119"/>
                </a:lnTo>
                <a:lnTo>
                  <a:pt x="1433048" y="307338"/>
                </a:lnTo>
                <a:lnTo>
                  <a:pt x="1475937" y="288981"/>
                </a:lnTo>
                <a:lnTo>
                  <a:pt x="1518054" y="269076"/>
                </a:lnTo>
                <a:lnTo>
                  <a:pt x="1559333" y="247651"/>
                </a:lnTo>
                <a:lnTo>
                  <a:pt x="1599702" y="224733"/>
                </a:lnTo>
                <a:lnTo>
                  <a:pt x="1639093" y="200351"/>
                </a:lnTo>
                <a:lnTo>
                  <a:pt x="1677437" y="174533"/>
                </a:lnTo>
                <a:lnTo>
                  <a:pt x="1714664" y="147306"/>
                </a:lnTo>
                <a:lnTo>
                  <a:pt x="1750705" y="118699"/>
                </a:lnTo>
                <a:lnTo>
                  <a:pt x="1785490" y="88739"/>
                </a:lnTo>
                <a:lnTo>
                  <a:pt x="1818950" y="57455"/>
                </a:lnTo>
                <a:lnTo>
                  <a:pt x="1851017" y="24874"/>
                </a:lnTo>
                <a:lnTo>
                  <a:pt x="1873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36777" y="4573612"/>
            <a:ext cx="836209" cy="195778"/>
          </a:xfrm>
          <a:custGeom>
            <a:avLst/>
            <a:gdLst/>
            <a:ahLst/>
            <a:cxnLst/>
            <a:rect l="l" t="t" r="r" b="b"/>
            <a:pathLst>
              <a:path w="977900" h="215900">
                <a:moveTo>
                  <a:pt x="977646" y="108204"/>
                </a:moveTo>
                <a:lnTo>
                  <a:pt x="855726" y="108204"/>
                </a:lnTo>
                <a:lnTo>
                  <a:pt x="855726" y="0"/>
                </a:lnTo>
                <a:lnTo>
                  <a:pt x="121920" y="0"/>
                </a:lnTo>
                <a:lnTo>
                  <a:pt x="121920" y="108204"/>
                </a:lnTo>
                <a:lnTo>
                  <a:pt x="0" y="108204"/>
                </a:lnTo>
                <a:lnTo>
                  <a:pt x="488442" y="215646"/>
                </a:lnTo>
                <a:lnTo>
                  <a:pt x="977646" y="108204"/>
                </a:lnTo>
                <a:close/>
              </a:path>
            </a:pathLst>
          </a:custGeom>
          <a:solidFill>
            <a:srgbClr val="CEB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93120" y="4568084"/>
            <a:ext cx="923631" cy="207295"/>
          </a:xfrm>
          <a:custGeom>
            <a:avLst/>
            <a:gdLst/>
            <a:ahLst/>
            <a:cxnLst/>
            <a:rect l="l" t="t" r="r" b="b"/>
            <a:pathLst>
              <a:path w="1080135" h="228600">
                <a:moveTo>
                  <a:pt x="52577" y="107442"/>
                </a:moveTo>
                <a:lnTo>
                  <a:pt x="761" y="107442"/>
                </a:lnTo>
                <a:lnTo>
                  <a:pt x="0" y="108966"/>
                </a:lnTo>
                <a:lnTo>
                  <a:pt x="51066" y="120290"/>
                </a:lnTo>
                <a:lnTo>
                  <a:pt x="52577" y="107442"/>
                </a:lnTo>
                <a:close/>
              </a:path>
              <a:path w="1080135" h="228600">
                <a:moveTo>
                  <a:pt x="111053" y="120396"/>
                </a:moveTo>
                <a:lnTo>
                  <a:pt x="52577" y="107442"/>
                </a:lnTo>
                <a:lnTo>
                  <a:pt x="51066" y="120290"/>
                </a:lnTo>
                <a:lnTo>
                  <a:pt x="111053" y="120396"/>
                </a:lnTo>
                <a:close/>
              </a:path>
              <a:path w="1080135" h="228600">
                <a:moveTo>
                  <a:pt x="539877" y="215392"/>
                </a:moveTo>
                <a:lnTo>
                  <a:pt x="111053" y="120396"/>
                </a:lnTo>
                <a:lnTo>
                  <a:pt x="51544" y="120396"/>
                </a:lnTo>
                <a:lnTo>
                  <a:pt x="538734" y="228431"/>
                </a:lnTo>
                <a:lnTo>
                  <a:pt x="538734" y="215646"/>
                </a:lnTo>
                <a:lnTo>
                  <a:pt x="539877" y="215392"/>
                </a:lnTo>
                <a:close/>
              </a:path>
              <a:path w="1080135" h="228600">
                <a:moveTo>
                  <a:pt x="172974" y="107442"/>
                </a:moveTo>
                <a:lnTo>
                  <a:pt x="52577" y="107442"/>
                </a:lnTo>
                <a:lnTo>
                  <a:pt x="111053" y="120396"/>
                </a:lnTo>
                <a:lnTo>
                  <a:pt x="166878" y="120396"/>
                </a:lnTo>
                <a:lnTo>
                  <a:pt x="166878" y="114300"/>
                </a:lnTo>
                <a:lnTo>
                  <a:pt x="172974" y="107442"/>
                </a:lnTo>
                <a:close/>
              </a:path>
              <a:path w="1080135" h="228600">
                <a:moveTo>
                  <a:pt x="912876" y="107442"/>
                </a:moveTo>
                <a:lnTo>
                  <a:pt x="912876" y="0"/>
                </a:lnTo>
                <a:lnTo>
                  <a:pt x="166878" y="0"/>
                </a:lnTo>
                <a:lnTo>
                  <a:pt x="166878" y="107442"/>
                </a:lnTo>
                <a:lnTo>
                  <a:pt x="172974" y="107442"/>
                </a:lnTo>
                <a:lnTo>
                  <a:pt x="172974" y="12192"/>
                </a:lnTo>
                <a:lnTo>
                  <a:pt x="179070" y="6096"/>
                </a:lnTo>
                <a:lnTo>
                  <a:pt x="179070" y="12192"/>
                </a:lnTo>
                <a:lnTo>
                  <a:pt x="899922" y="12192"/>
                </a:lnTo>
                <a:lnTo>
                  <a:pt x="899922" y="6096"/>
                </a:lnTo>
                <a:lnTo>
                  <a:pt x="906780" y="12192"/>
                </a:lnTo>
                <a:lnTo>
                  <a:pt x="906780" y="107442"/>
                </a:lnTo>
                <a:lnTo>
                  <a:pt x="912876" y="107442"/>
                </a:lnTo>
                <a:close/>
              </a:path>
              <a:path w="1080135" h="228600">
                <a:moveTo>
                  <a:pt x="179070" y="120396"/>
                </a:moveTo>
                <a:lnTo>
                  <a:pt x="179070" y="12192"/>
                </a:lnTo>
                <a:lnTo>
                  <a:pt x="172974" y="12192"/>
                </a:lnTo>
                <a:lnTo>
                  <a:pt x="172974" y="107442"/>
                </a:lnTo>
                <a:lnTo>
                  <a:pt x="166878" y="114300"/>
                </a:lnTo>
                <a:lnTo>
                  <a:pt x="166878" y="120396"/>
                </a:lnTo>
                <a:lnTo>
                  <a:pt x="179070" y="120396"/>
                </a:lnTo>
                <a:close/>
              </a:path>
              <a:path w="1080135" h="228600">
                <a:moveTo>
                  <a:pt x="179070" y="12192"/>
                </a:moveTo>
                <a:lnTo>
                  <a:pt x="179070" y="6096"/>
                </a:lnTo>
                <a:lnTo>
                  <a:pt x="172974" y="12192"/>
                </a:lnTo>
                <a:lnTo>
                  <a:pt x="179070" y="12192"/>
                </a:lnTo>
                <a:close/>
              </a:path>
              <a:path w="1080135" h="228600">
                <a:moveTo>
                  <a:pt x="541020" y="215646"/>
                </a:moveTo>
                <a:lnTo>
                  <a:pt x="539877" y="215392"/>
                </a:lnTo>
                <a:lnTo>
                  <a:pt x="538734" y="215646"/>
                </a:lnTo>
                <a:lnTo>
                  <a:pt x="541020" y="215646"/>
                </a:lnTo>
                <a:close/>
              </a:path>
              <a:path w="1080135" h="228600">
                <a:moveTo>
                  <a:pt x="541020" y="228262"/>
                </a:moveTo>
                <a:lnTo>
                  <a:pt x="541020" y="215646"/>
                </a:lnTo>
                <a:lnTo>
                  <a:pt x="538734" y="215646"/>
                </a:lnTo>
                <a:lnTo>
                  <a:pt x="538734" y="228431"/>
                </a:lnTo>
                <a:lnTo>
                  <a:pt x="539877" y="228515"/>
                </a:lnTo>
                <a:lnTo>
                  <a:pt x="541020" y="228262"/>
                </a:lnTo>
                <a:close/>
              </a:path>
              <a:path w="1080135" h="228600">
                <a:moveTo>
                  <a:pt x="1028136" y="120396"/>
                </a:moveTo>
                <a:lnTo>
                  <a:pt x="968700" y="120396"/>
                </a:lnTo>
                <a:lnTo>
                  <a:pt x="539877" y="215392"/>
                </a:lnTo>
                <a:lnTo>
                  <a:pt x="541020" y="215646"/>
                </a:lnTo>
                <a:lnTo>
                  <a:pt x="541020" y="228262"/>
                </a:lnTo>
                <a:lnTo>
                  <a:pt x="1028136" y="120396"/>
                </a:lnTo>
                <a:close/>
              </a:path>
              <a:path w="1080135" h="228600">
                <a:moveTo>
                  <a:pt x="906780" y="12192"/>
                </a:moveTo>
                <a:lnTo>
                  <a:pt x="899922" y="6096"/>
                </a:lnTo>
                <a:lnTo>
                  <a:pt x="899922" y="12192"/>
                </a:lnTo>
                <a:lnTo>
                  <a:pt x="906780" y="12192"/>
                </a:lnTo>
                <a:close/>
              </a:path>
              <a:path w="1080135" h="228600">
                <a:moveTo>
                  <a:pt x="912876" y="120396"/>
                </a:moveTo>
                <a:lnTo>
                  <a:pt x="912876" y="114300"/>
                </a:lnTo>
                <a:lnTo>
                  <a:pt x="906780" y="107442"/>
                </a:lnTo>
                <a:lnTo>
                  <a:pt x="906780" y="12192"/>
                </a:lnTo>
                <a:lnTo>
                  <a:pt x="899922" y="12192"/>
                </a:lnTo>
                <a:lnTo>
                  <a:pt x="899922" y="120396"/>
                </a:lnTo>
                <a:lnTo>
                  <a:pt x="912876" y="120396"/>
                </a:lnTo>
                <a:close/>
              </a:path>
              <a:path w="1080135" h="228600">
                <a:moveTo>
                  <a:pt x="1027176" y="107442"/>
                </a:moveTo>
                <a:lnTo>
                  <a:pt x="906780" y="107442"/>
                </a:lnTo>
                <a:lnTo>
                  <a:pt x="912876" y="114300"/>
                </a:lnTo>
                <a:lnTo>
                  <a:pt x="912876" y="120396"/>
                </a:lnTo>
                <a:lnTo>
                  <a:pt x="968700" y="120396"/>
                </a:lnTo>
                <a:lnTo>
                  <a:pt x="1027176" y="107442"/>
                </a:lnTo>
                <a:close/>
              </a:path>
              <a:path w="1080135" h="228600">
                <a:moveTo>
                  <a:pt x="1028685" y="120274"/>
                </a:moveTo>
                <a:lnTo>
                  <a:pt x="1027176" y="107442"/>
                </a:lnTo>
                <a:lnTo>
                  <a:pt x="968700" y="120396"/>
                </a:lnTo>
                <a:lnTo>
                  <a:pt x="1028685" y="120274"/>
                </a:lnTo>
                <a:close/>
              </a:path>
              <a:path w="1080135" h="228600">
                <a:moveTo>
                  <a:pt x="1079754" y="108966"/>
                </a:moveTo>
                <a:lnTo>
                  <a:pt x="1078992" y="107442"/>
                </a:lnTo>
                <a:lnTo>
                  <a:pt x="1027176" y="107442"/>
                </a:lnTo>
                <a:lnTo>
                  <a:pt x="1028685" y="120274"/>
                </a:lnTo>
                <a:lnTo>
                  <a:pt x="1079754" y="1089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63299" y="4798182"/>
            <a:ext cx="2921302" cy="182535"/>
          </a:xfrm>
          <a:custGeom>
            <a:avLst/>
            <a:gdLst/>
            <a:ahLst/>
            <a:cxnLst/>
            <a:rect l="l" t="t" r="r" b="b"/>
            <a:pathLst>
              <a:path w="3416300" h="201295">
                <a:moveTo>
                  <a:pt x="0" y="0"/>
                </a:moveTo>
                <a:lnTo>
                  <a:pt x="0" y="201167"/>
                </a:lnTo>
                <a:lnTo>
                  <a:pt x="3416046" y="201167"/>
                </a:lnTo>
                <a:lnTo>
                  <a:pt x="3416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8086" y="4792654"/>
            <a:ext cx="2932162" cy="188293"/>
          </a:xfrm>
          <a:custGeom>
            <a:avLst/>
            <a:gdLst/>
            <a:ahLst/>
            <a:cxnLst/>
            <a:rect l="l" t="t" r="r" b="b"/>
            <a:pathLst>
              <a:path w="3429000" h="207645">
                <a:moveTo>
                  <a:pt x="3428999" y="207264"/>
                </a:moveTo>
                <a:lnTo>
                  <a:pt x="3428999" y="0"/>
                </a:lnTo>
                <a:lnTo>
                  <a:pt x="0" y="0"/>
                </a:lnTo>
                <a:lnTo>
                  <a:pt x="0" y="207264"/>
                </a:lnTo>
                <a:lnTo>
                  <a:pt x="6096" y="207264"/>
                </a:lnTo>
                <a:lnTo>
                  <a:pt x="6096" y="12192"/>
                </a:lnTo>
                <a:lnTo>
                  <a:pt x="12192" y="6096"/>
                </a:lnTo>
                <a:lnTo>
                  <a:pt x="12191" y="12192"/>
                </a:lnTo>
                <a:lnTo>
                  <a:pt x="3416045" y="12192"/>
                </a:lnTo>
                <a:lnTo>
                  <a:pt x="3416045" y="6096"/>
                </a:lnTo>
                <a:lnTo>
                  <a:pt x="3422141" y="12192"/>
                </a:lnTo>
                <a:lnTo>
                  <a:pt x="3422141" y="207264"/>
                </a:lnTo>
                <a:lnTo>
                  <a:pt x="3428999" y="207264"/>
                </a:lnTo>
                <a:close/>
              </a:path>
              <a:path w="3429000" h="207645">
                <a:moveTo>
                  <a:pt x="12191" y="12192"/>
                </a:moveTo>
                <a:lnTo>
                  <a:pt x="12192" y="6096"/>
                </a:lnTo>
                <a:lnTo>
                  <a:pt x="6096" y="12192"/>
                </a:lnTo>
                <a:lnTo>
                  <a:pt x="12191" y="12192"/>
                </a:lnTo>
                <a:close/>
              </a:path>
              <a:path w="3429000" h="207645">
                <a:moveTo>
                  <a:pt x="12191" y="207264"/>
                </a:moveTo>
                <a:lnTo>
                  <a:pt x="12191" y="12192"/>
                </a:lnTo>
                <a:lnTo>
                  <a:pt x="6096" y="12192"/>
                </a:lnTo>
                <a:lnTo>
                  <a:pt x="6096" y="207264"/>
                </a:lnTo>
                <a:lnTo>
                  <a:pt x="12191" y="207264"/>
                </a:lnTo>
                <a:close/>
              </a:path>
              <a:path w="3429000" h="207645">
                <a:moveTo>
                  <a:pt x="3422141" y="12192"/>
                </a:moveTo>
                <a:lnTo>
                  <a:pt x="3416045" y="6096"/>
                </a:lnTo>
                <a:lnTo>
                  <a:pt x="3416045" y="12192"/>
                </a:lnTo>
                <a:lnTo>
                  <a:pt x="3422141" y="12192"/>
                </a:lnTo>
                <a:close/>
              </a:path>
              <a:path w="3429000" h="207645">
                <a:moveTo>
                  <a:pt x="3422141" y="207264"/>
                </a:moveTo>
                <a:lnTo>
                  <a:pt x="3422141" y="12192"/>
                </a:lnTo>
                <a:lnTo>
                  <a:pt x="3416045" y="12192"/>
                </a:lnTo>
                <a:lnTo>
                  <a:pt x="3416045" y="207264"/>
                </a:lnTo>
                <a:lnTo>
                  <a:pt x="3422141" y="207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64529" y="4269579"/>
            <a:ext cx="1953688" cy="403648"/>
          </a:xfrm>
          <a:custGeom>
            <a:avLst/>
            <a:gdLst/>
            <a:ahLst/>
            <a:cxnLst/>
            <a:rect l="l" t="t" r="r" b="b"/>
            <a:pathLst>
              <a:path w="2284729" h="445135">
                <a:moveTo>
                  <a:pt x="2284476" y="445008"/>
                </a:moveTo>
                <a:lnTo>
                  <a:pt x="2284476" y="0"/>
                </a:lnTo>
                <a:lnTo>
                  <a:pt x="0" y="0"/>
                </a:lnTo>
                <a:lnTo>
                  <a:pt x="0" y="445008"/>
                </a:lnTo>
                <a:lnTo>
                  <a:pt x="6857" y="445008"/>
                </a:lnTo>
                <a:lnTo>
                  <a:pt x="6857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2272271" y="12954"/>
                </a:lnTo>
                <a:lnTo>
                  <a:pt x="2272271" y="6858"/>
                </a:lnTo>
                <a:lnTo>
                  <a:pt x="2278380" y="12954"/>
                </a:lnTo>
                <a:lnTo>
                  <a:pt x="2278380" y="445008"/>
                </a:lnTo>
                <a:lnTo>
                  <a:pt x="2284476" y="445008"/>
                </a:lnTo>
                <a:close/>
              </a:path>
              <a:path w="2284729" h="445135">
                <a:moveTo>
                  <a:pt x="12953" y="12954"/>
                </a:moveTo>
                <a:lnTo>
                  <a:pt x="12953" y="6858"/>
                </a:lnTo>
                <a:lnTo>
                  <a:pt x="6857" y="12954"/>
                </a:lnTo>
                <a:lnTo>
                  <a:pt x="12953" y="12954"/>
                </a:lnTo>
                <a:close/>
              </a:path>
              <a:path w="2284729" h="445135">
                <a:moveTo>
                  <a:pt x="12953" y="432054"/>
                </a:moveTo>
                <a:lnTo>
                  <a:pt x="12953" y="12954"/>
                </a:lnTo>
                <a:lnTo>
                  <a:pt x="6857" y="12954"/>
                </a:lnTo>
                <a:lnTo>
                  <a:pt x="6857" y="432054"/>
                </a:lnTo>
                <a:lnTo>
                  <a:pt x="12953" y="432054"/>
                </a:lnTo>
                <a:close/>
              </a:path>
              <a:path w="2284729" h="445135">
                <a:moveTo>
                  <a:pt x="2278380" y="432054"/>
                </a:moveTo>
                <a:lnTo>
                  <a:pt x="6857" y="432054"/>
                </a:lnTo>
                <a:lnTo>
                  <a:pt x="12953" y="438150"/>
                </a:lnTo>
                <a:lnTo>
                  <a:pt x="12953" y="445008"/>
                </a:lnTo>
                <a:lnTo>
                  <a:pt x="2272271" y="445008"/>
                </a:lnTo>
                <a:lnTo>
                  <a:pt x="2272271" y="438150"/>
                </a:lnTo>
                <a:lnTo>
                  <a:pt x="2278380" y="432054"/>
                </a:lnTo>
                <a:close/>
              </a:path>
              <a:path w="2284729" h="445135">
                <a:moveTo>
                  <a:pt x="12953" y="445008"/>
                </a:moveTo>
                <a:lnTo>
                  <a:pt x="12953" y="438150"/>
                </a:lnTo>
                <a:lnTo>
                  <a:pt x="6857" y="432054"/>
                </a:lnTo>
                <a:lnTo>
                  <a:pt x="6857" y="445008"/>
                </a:lnTo>
                <a:lnTo>
                  <a:pt x="12953" y="445008"/>
                </a:lnTo>
                <a:close/>
              </a:path>
              <a:path w="2284729" h="445135">
                <a:moveTo>
                  <a:pt x="2278380" y="12954"/>
                </a:moveTo>
                <a:lnTo>
                  <a:pt x="2272271" y="6858"/>
                </a:lnTo>
                <a:lnTo>
                  <a:pt x="2272271" y="12954"/>
                </a:lnTo>
                <a:lnTo>
                  <a:pt x="2278380" y="12954"/>
                </a:lnTo>
                <a:close/>
              </a:path>
              <a:path w="2284729" h="445135">
                <a:moveTo>
                  <a:pt x="2278380" y="432054"/>
                </a:moveTo>
                <a:lnTo>
                  <a:pt x="2278380" y="12954"/>
                </a:lnTo>
                <a:lnTo>
                  <a:pt x="2272271" y="12954"/>
                </a:lnTo>
                <a:lnTo>
                  <a:pt x="2272271" y="432054"/>
                </a:lnTo>
                <a:lnTo>
                  <a:pt x="2278380" y="432054"/>
                </a:lnTo>
                <a:close/>
              </a:path>
              <a:path w="2284729" h="445135">
                <a:moveTo>
                  <a:pt x="2278380" y="445008"/>
                </a:moveTo>
                <a:lnTo>
                  <a:pt x="2278380" y="432054"/>
                </a:lnTo>
                <a:lnTo>
                  <a:pt x="2272271" y="438150"/>
                </a:lnTo>
                <a:lnTo>
                  <a:pt x="2272271" y="445008"/>
                </a:lnTo>
                <a:lnTo>
                  <a:pt x="2278380" y="445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064529" y="4275798"/>
            <a:ext cx="1948693" cy="346249"/>
          </a:xfrm>
          <a:prstGeom prst="rect">
            <a:avLst/>
          </a:prstGeom>
          <a:solidFill>
            <a:srgbClr val="8DCF8F"/>
          </a:solidFill>
        </p:spPr>
        <p:txBody>
          <a:bodyPr vert="horz" wrap="square" lIns="0" tIns="0" rIns="0" bIns="0" rtlCol="0">
            <a:spAutoFit/>
          </a:bodyPr>
          <a:lstStyle/>
          <a:p>
            <a:pPr marL="201481">
              <a:lnSpc>
                <a:spcPts val="2713"/>
              </a:lnSpc>
            </a:pPr>
            <a:r>
              <a:rPr sz="2300" spc="-9" dirty="0">
                <a:latin typeface="Calibri"/>
                <a:cs typeface="Calibri"/>
              </a:rPr>
              <a:t>Πληροφορίες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013054" y="4856915"/>
            <a:ext cx="1953688" cy="123801"/>
          </a:xfrm>
          <a:custGeom>
            <a:avLst/>
            <a:gdLst/>
            <a:ahLst/>
            <a:cxnLst/>
            <a:rect l="l" t="t" r="r" b="b"/>
            <a:pathLst>
              <a:path w="2284729" h="136525">
                <a:moveTo>
                  <a:pt x="2284476" y="136398"/>
                </a:moveTo>
                <a:lnTo>
                  <a:pt x="2284476" y="0"/>
                </a:lnTo>
                <a:lnTo>
                  <a:pt x="0" y="0"/>
                </a:lnTo>
                <a:lnTo>
                  <a:pt x="0" y="136398"/>
                </a:lnTo>
                <a:lnTo>
                  <a:pt x="6096" y="136398"/>
                </a:lnTo>
                <a:lnTo>
                  <a:pt x="6096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2271521" y="12954"/>
                </a:lnTo>
                <a:lnTo>
                  <a:pt x="2271521" y="6858"/>
                </a:lnTo>
                <a:lnTo>
                  <a:pt x="2278367" y="12954"/>
                </a:lnTo>
                <a:lnTo>
                  <a:pt x="2278367" y="136398"/>
                </a:lnTo>
                <a:lnTo>
                  <a:pt x="2284476" y="136398"/>
                </a:lnTo>
                <a:close/>
              </a:path>
              <a:path w="2284729" h="136525">
                <a:moveTo>
                  <a:pt x="12953" y="12954"/>
                </a:moveTo>
                <a:lnTo>
                  <a:pt x="12953" y="6858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2284729" h="136525">
                <a:moveTo>
                  <a:pt x="12953" y="136398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136398"/>
                </a:lnTo>
                <a:lnTo>
                  <a:pt x="12953" y="136398"/>
                </a:lnTo>
                <a:close/>
              </a:path>
              <a:path w="2284729" h="136525">
                <a:moveTo>
                  <a:pt x="2278367" y="12954"/>
                </a:moveTo>
                <a:lnTo>
                  <a:pt x="2271521" y="6858"/>
                </a:lnTo>
                <a:lnTo>
                  <a:pt x="2271521" y="12954"/>
                </a:lnTo>
                <a:lnTo>
                  <a:pt x="2278367" y="12954"/>
                </a:lnTo>
                <a:close/>
              </a:path>
              <a:path w="2284729" h="136525">
                <a:moveTo>
                  <a:pt x="2278367" y="136398"/>
                </a:moveTo>
                <a:lnTo>
                  <a:pt x="2278367" y="12954"/>
                </a:lnTo>
                <a:lnTo>
                  <a:pt x="2271521" y="12954"/>
                </a:lnTo>
                <a:lnTo>
                  <a:pt x="2271521" y="136398"/>
                </a:lnTo>
                <a:lnTo>
                  <a:pt x="2278367" y="136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45368" y="4856915"/>
            <a:ext cx="2436409" cy="123801"/>
          </a:xfrm>
          <a:custGeom>
            <a:avLst/>
            <a:gdLst/>
            <a:ahLst/>
            <a:cxnLst/>
            <a:rect l="l" t="t" r="r" b="b"/>
            <a:pathLst>
              <a:path w="2849245" h="136525">
                <a:moveTo>
                  <a:pt x="2849117" y="136398"/>
                </a:moveTo>
                <a:lnTo>
                  <a:pt x="2849117" y="0"/>
                </a:lnTo>
                <a:lnTo>
                  <a:pt x="0" y="0"/>
                </a:lnTo>
                <a:lnTo>
                  <a:pt x="0" y="136398"/>
                </a:lnTo>
                <a:lnTo>
                  <a:pt x="6095" y="136398"/>
                </a:lnTo>
                <a:lnTo>
                  <a:pt x="6095" y="12954"/>
                </a:lnTo>
                <a:lnTo>
                  <a:pt x="12941" y="6858"/>
                </a:lnTo>
                <a:lnTo>
                  <a:pt x="12941" y="12954"/>
                </a:lnTo>
                <a:lnTo>
                  <a:pt x="2843021" y="12954"/>
                </a:lnTo>
                <a:lnTo>
                  <a:pt x="2843021" y="6858"/>
                </a:lnTo>
                <a:lnTo>
                  <a:pt x="2849105" y="12954"/>
                </a:lnTo>
                <a:lnTo>
                  <a:pt x="2849105" y="136398"/>
                </a:lnTo>
                <a:close/>
              </a:path>
              <a:path w="2849245" h="136525">
                <a:moveTo>
                  <a:pt x="12941" y="12954"/>
                </a:moveTo>
                <a:lnTo>
                  <a:pt x="12941" y="6858"/>
                </a:lnTo>
                <a:lnTo>
                  <a:pt x="6095" y="12954"/>
                </a:lnTo>
                <a:lnTo>
                  <a:pt x="12941" y="12954"/>
                </a:lnTo>
                <a:close/>
              </a:path>
              <a:path w="2849245" h="136525">
                <a:moveTo>
                  <a:pt x="12941" y="136398"/>
                </a:moveTo>
                <a:lnTo>
                  <a:pt x="12941" y="12954"/>
                </a:lnTo>
                <a:lnTo>
                  <a:pt x="6095" y="12954"/>
                </a:lnTo>
                <a:lnTo>
                  <a:pt x="6095" y="136398"/>
                </a:lnTo>
                <a:lnTo>
                  <a:pt x="12941" y="136398"/>
                </a:lnTo>
                <a:close/>
              </a:path>
              <a:path w="2849245" h="136525">
                <a:moveTo>
                  <a:pt x="2849105" y="12954"/>
                </a:moveTo>
                <a:lnTo>
                  <a:pt x="2843021" y="6858"/>
                </a:lnTo>
                <a:lnTo>
                  <a:pt x="2843021" y="12954"/>
                </a:lnTo>
                <a:lnTo>
                  <a:pt x="2849105" y="12954"/>
                </a:lnTo>
                <a:close/>
              </a:path>
              <a:path w="2849245" h="136525">
                <a:moveTo>
                  <a:pt x="2849105" y="136398"/>
                </a:moveTo>
                <a:lnTo>
                  <a:pt x="2849105" y="12954"/>
                </a:lnTo>
                <a:lnTo>
                  <a:pt x="2843021" y="12954"/>
                </a:lnTo>
                <a:lnTo>
                  <a:pt x="2843021" y="136398"/>
                </a:lnTo>
                <a:lnTo>
                  <a:pt x="2849105" y="136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18267" y="4863132"/>
            <a:ext cx="1943371" cy="391443"/>
          </a:xfrm>
          <a:custGeom>
            <a:avLst/>
            <a:gdLst/>
            <a:ahLst/>
            <a:cxnLst/>
            <a:rect l="l" t="t" r="r" b="b"/>
            <a:pathLst>
              <a:path w="2272665" h="129539">
                <a:moveTo>
                  <a:pt x="0" y="0"/>
                </a:moveTo>
                <a:lnTo>
                  <a:pt x="0" y="129540"/>
                </a:lnTo>
                <a:lnTo>
                  <a:pt x="2272284" y="129539"/>
                </a:lnTo>
                <a:lnTo>
                  <a:pt x="2272284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13054" y="4856915"/>
            <a:ext cx="1953688" cy="123801"/>
          </a:xfrm>
          <a:custGeom>
            <a:avLst/>
            <a:gdLst/>
            <a:ahLst/>
            <a:cxnLst/>
            <a:rect l="l" t="t" r="r" b="b"/>
            <a:pathLst>
              <a:path w="2284729" h="136525">
                <a:moveTo>
                  <a:pt x="2284476" y="136398"/>
                </a:moveTo>
                <a:lnTo>
                  <a:pt x="2284476" y="0"/>
                </a:lnTo>
                <a:lnTo>
                  <a:pt x="0" y="0"/>
                </a:lnTo>
                <a:lnTo>
                  <a:pt x="0" y="136398"/>
                </a:lnTo>
                <a:lnTo>
                  <a:pt x="6096" y="136398"/>
                </a:lnTo>
                <a:lnTo>
                  <a:pt x="6096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2271521" y="12954"/>
                </a:lnTo>
                <a:lnTo>
                  <a:pt x="2271521" y="6858"/>
                </a:lnTo>
                <a:lnTo>
                  <a:pt x="2278367" y="12954"/>
                </a:lnTo>
                <a:lnTo>
                  <a:pt x="2278367" y="136398"/>
                </a:lnTo>
                <a:lnTo>
                  <a:pt x="2284476" y="136398"/>
                </a:lnTo>
                <a:close/>
              </a:path>
              <a:path w="2284729" h="136525">
                <a:moveTo>
                  <a:pt x="12953" y="12954"/>
                </a:moveTo>
                <a:lnTo>
                  <a:pt x="12953" y="6858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2284729" h="136525">
                <a:moveTo>
                  <a:pt x="12953" y="136398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136398"/>
                </a:lnTo>
                <a:lnTo>
                  <a:pt x="12953" y="136398"/>
                </a:lnTo>
                <a:close/>
              </a:path>
              <a:path w="2284729" h="136525">
                <a:moveTo>
                  <a:pt x="2278367" y="12954"/>
                </a:moveTo>
                <a:lnTo>
                  <a:pt x="2271521" y="6858"/>
                </a:lnTo>
                <a:lnTo>
                  <a:pt x="2271521" y="12954"/>
                </a:lnTo>
                <a:lnTo>
                  <a:pt x="2278367" y="12954"/>
                </a:lnTo>
                <a:close/>
              </a:path>
              <a:path w="2284729" h="136525">
                <a:moveTo>
                  <a:pt x="2278367" y="136398"/>
                </a:moveTo>
                <a:lnTo>
                  <a:pt x="2278367" y="12954"/>
                </a:lnTo>
                <a:lnTo>
                  <a:pt x="2271521" y="12954"/>
                </a:lnTo>
                <a:lnTo>
                  <a:pt x="2271521" y="136398"/>
                </a:lnTo>
                <a:lnTo>
                  <a:pt x="2278367" y="136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45368" y="4269579"/>
            <a:ext cx="2436409" cy="403648"/>
          </a:xfrm>
          <a:custGeom>
            <a:avLst/>
            <a:gdLst/>
            <a:ahLst/>
            <a:cxnLst/>
            <a:rect l="l" t="t" r="r" b="b"/>
            <a:pathLst>
              <a:path w="2849245" h="445135">
                <a:moveTo>
                  <a:pt x="2849117" y="445008"/>
                </a:moveTo>
                <a:lnTo>
                  <a:pt x="2849117" y="0"/>
                </a:lnTo>
                <a:lnTo>
                  <a:pt x="0" y="0"/>
                </a:lnTo>
                <a:lnTo>
                  <a:pt x="0" y="445008"/>
                </a:lnTo>
                <a:lnTo>
                  <a:pt x="6095" y="445008"/>
                </a:lnTo>
                <a:lnTo>
                  <a:pt x="6095" y="12954"/>
                </a:lnTo>
                <a:lnTo>
                  <a:pt x="12941" y="6858"/>
                </a:lnTo>
                <a:lnTo>
                  <a:pt x="12941" y="12954"/>
                </a:lnTo>
                <a:lnTo>
                  <a:pt x="2843021" y="12954"/>
                </a:lnTo>
                <a:lnTo>
                  <a:pt x="2843021" y="6858"/>
                </a:lnTo>
                <a:lnTo>
                  <a:pt x="2849105" y="12954"/>
                </a:lnTo>
                <a:lnTo>
                  <a:pt x="2849105" y="445008"/>
                </a:lnTo>
                <a:close/>
              </a:path>
              <a:path w="2849245" h="445135">
                <a:moveTo>
                  <a:pt x="12941" y="12954"/>
                </a:moveTo>
                <a:lnTo>
                  <a:pt x="12941" y="6858"/>
                </a:lnTo>
                <a:lnTo>
                  <a:pt x="6095" y="12954"/>
                </a:lnTo>
                <a:lnTo>
                  <a:pt x="12941" y="12954"/>
                </a:lnTo>
                <a:close/>
              </a:path>
              <a:path w="2849245" h="445135">
                <a:moveTo>
                  <a:pt x="12941" y="432054"/>
                </a:moveTo>
                <a:lnTo>
                  <a:pt x="12941" y="12954"/>
                </a:lnTo>
                <a:lnTo>
                  <a:pt x="6095" y="12954"/>
                </a:lnTo>
                <a:lnTo>
                  <a:pt x="6095" y="432054"/>
                </a:lnTo>
                <a:lnTo>
                  <a:pt x="12941" y="432054"/>
                </a:lnTo>
                <a:close/>
              </a:path>
              <a:path w="2849245" h="445135">
                <a:moveTo>
                  <a:pt x="2849105" y="432054"/>
                </a:moveTo>
                <a:lnTo>
                  <a:pt x="6095" y="432054"/>
                </a:lnTo>
                <a:lnTo>
                  <a:pt x="12941" y="438150"/>
                </a:lnTo>
                <a:lnTo>
                  <a:pt x="12941" y="445008"/>
                </a:lnTo>
                <a:lnTo>
                  <a:pt x="2843021" y="445008"/>
                </a:lnTo>
                <a:lnTo>
                  <a:pt x="2843021" y="438150"/>
                </a:lnTo>
                <a:lnTo>
                  <a:pt x="2849105" y="432054"/>
                </a:lnTo>
                <a:close/>
              </a:path>
              <a:path w="2849245" h="445135">
                <a:moveTo>
                  <a:pt x="12941" y="445008"/>
                </a:moveTo>
                <a:lnTo>
                  <a:pt x="12941" y="438150"/>
                </a:lnTo>
                <a:lnTo>
                  <a:pt x="6095" y="432054"/>
                </a:lnTo>
                <a:lnTo>
                  <a:pt x="6095" y="445008"/>
                </a:lnTo>
                <a:lnTo>
                  <a:pt x="12941" y="445008"/>
                </a:lnTo>
                <a:close/>
              </a:path>
              <a:path w="2849245" h="445135">
                <a:moveTo>
                  <a:pt x="2849105" y="12954"/>
                </a:moveTo>
                <a:lnTo>
                  <a:pt x="2843021" y="6858"/>
                </a:lnTo>
                <a:lnTo>
                  <a:pt x="2843021" y="12954"/>
                </a:lnTo>
                <a:lnTo>
                  <a:pt x="2849105" y="12954"/>
                </a:lnTo>
                <a:close/>
              </a:path>
              <a:path w="2849245" h="445135">
                <a:moveTo>
                  <a:pt x="2849105" y="432054"/>
                </a:moveTo>
                <a:lnTo>
                  <a:pt x="2849105" y="12954"/>
                </a:lnTo>
                <a:lnTo>
                  <a:pt x="2843021" y="12954"/>
                </a:lnTo>
                <a:lnTo>
                  <a:pt x="2843021" y="432054"/>
                </a:lnTo>
                <a:lnTo>
                  <a:pt x="2849105" y="432054"/>
                </a:lnTo>
                <a:close/>
              </a:path>
              <a:path w="2849245" h="445135">
                <a:moveTo>
                  <a:pt x="2849105" y="445008"/>
                </a:moveTo>
                <a:lnTo>
                  <a:pt x="2849105" y="432054"/>
                </a:lnTo>
                <a:lnTo>
                  <a:pt x="2843021" y="438150"/>
                </a:lnTo>
                <a:lnTo>
                  <a:pt x="2843021" y="445008"/>
                </a:lnTo>
                <a:lnTo>
                  <a:pt x="2849105" y="445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397434" y="4302978"/>
            <a:ext cx="235103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900" b="1" dirty="0">
                <a:latin typeface="Calibri"/>
                <a:cs typeface="Calibri"/>
              </a:rPr>
              <a:t>Κυρίως</a:t>
            </a:r>
            <a:r>
              <a:rPr sz="1900" b="1" spc="-13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ι</a:t>
            </a:r>
            <a:r>
              <a:rPr sz="1900" b="1" spc="26" dirty="0">
                <a:latin typeface="Calibri"/>
                <a:cs typeface="Calibri"/>
              </a:rPr>
              <a:t>σ</a:t>
            </a:r>
            <a:r>
              <a:rPr sz="1900" b="1" spc="-18" dirty="0">
                <a:latin typeface="Calibri"/>
                <a:cs typeface="Calibri"/>
              </a:rPr>
              <a:t>τ</a:t>
            </a:r>
            <a:r>
              <a:rPr sz="1900" b="1" dirty="0">
                <a:latin typeface="Calibri"/>
                <a:cs typeface="Calibri"/>
              </a:rPr>
              <a:t>ορι</a:t>
            </a:r>
            <a:r>
              <a:rPr sz="1900" b="1" spc="-31" dirty="0">
                <a:latin typeface="Calibri"/>
                <a:cs typeface="Calibri"/>
              </a:rPr>
              <a:t>κ</a:t>
            </a:r>
            <a:r>
              <a:rPr sz="1900" b="1" dirty="0">
                <a:latin typeface="Calibri"/>
                <a:cs typeface="Calibri"/>
              </a:rPr>
              <a:t>ές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8085" y="4979910"/>
            <a:ext cx="2926623" cy="778506"/>
          </a:xfrm>
          <a:custGeom>
            <a:avLst/>
            <a:gdLst/>
            <a:ahLst/>
            <a:cxnLst/>
            <a:rect l="l" t="t" r="r" b="b"/>
            <a:pathLst>
              <a:path w="3416300" h="858520">
                <a:moveTo>
                  <a:pt x="0" y="0"/>
                </a:moveTo>
                <a:lnTo>
                  <a:pt x="0" y="858012"/>
                </a:lnTo>
                <a:lnTo>
                  <a:pt x="3416046" y="858012"/>
                </a:lnTo>
                <a:lnTo>
                  <a:pt x="3416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3299" y="498060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4709" y="498060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649297" y="4863824"/>
            <a:ext cx="1691423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585" marR="4453" indent="-187010"/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Δ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100" b="1" spc="-22" dirty="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οσιευ</a:t>
            </a:r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μένες οι</a:t>
            </a:r>
            <a:r>
              <a:rPr sz="2100" b="1" spc="-53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ονομι</a:t>
            </a:r>
            <a:r>
              <a:rPr sz="2100" b="1" spc="-26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ές </a:t>
            </a:r>
            <a:r>
              <a:rPr sz="2100" b="1" spc="-66" dirty="0">
                <a:solidFill>
                  <a:srgbClr val="FFFFFF"/>
                </a:solidFill>
                <a:latin typeface="Calibri"/>
                <a:cs typeface="Calibri"/>
              </a:rPr>
              <a:t>κ</a:t>
            </a:r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-22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-18" dirty="0">
                <a:solidFill>
                  <a:srgbClr val="FFFFFF"/>
                </a:solidFill>
                <a:latin typeface="Calibri"/>
                <a:cs typeface="Calibri"/>
              </a:rPr>
              <a:t>α</a:t>
            </a:r>
            <a:r>
              <a:rPr sz="2100" b="1" spc="26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-22" dirty="0">
                <a:solidFill>
                  <a:srgbClr val="FFFFFF"/>
                </a:solidFill>
                <a:latin typeface="Calibri"/>
                <a:cs typeface="Calibri"/>
              </a:rPr>
              <a:t>τ</a:t>
            </a:r>
            <a:r>
              <a:rPr sz="2100" b="1" spc="-18" dirty="0">
                <a:solidFill>
                  <a:srgbClr val="FFFFFF"/>
                </a:solidFill>
                <a:latin typeface="Calibri"/>
                <a:cs typeface="Calibri"/>
              </a:rPr>
              <a:t>ά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σ</a:t>
            </a:r>
            <a:r>
              <a:rPr sz="2100" b="1" spc="-4" dirty="0">
                <a:solidFill>
                  <a:srgbClr val="FFFFFF"/>
                </a:solidFill>
                <a:latin typeface="Calibri"/>
                <a:cs typeface="Calibri"/>
              </a:rPr>
              <a:t>εις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018266" y="4979911"/>
            <a:ext cx="0" cy="27466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514"/>
                </a:lnTo>
                <a:lnTo>
                  <a:pt x="0" y="0"/>
                </a:lnTo>
                <a:close/>
              </a:path>
            </a:pathLst>
          </a:custGeom>
          <a:solidFill>
            <a:srgbClr val="C9C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13054" y="4980601"/>
            <a:ext cx="1953688" cy="279848"/>
          </a:xfrm>
          <a:custGeom>
            <a:avLst/>
            <a:gdLst/>
            <a:ahLst/>
            <a:cxnLst/>
            <a:rect l="l" t="t" r="r" b="b"/>
            <a:pathLst>
              <a:path w="2284729" h="308610">
                <a:moveTo>
                  <a:pt x="12953" y="295656"/>
                </a:moveTo>
                <a:lnTo>
                  <a:pt x="12953" y="0"/>
                </a:lnTo>
                <a:lnTo>
                  <a:pt x="0" y="0"/>
                </a:lnTo>
                <a:lnTo>
                  <a:pt x="0" y="308610"/>
                </a:lnTo>
                <a:lnTo>
                  <a:pt x="6096" y="308610"/>
                </a:lnTo>
                <a:lnTo>
                  <a:pt x="6096" y="295656"/>
                </a:lnTo>
                <a:lnTo>
                  <a:pt x="12953" y="295656"/>
                </a:lnTo>
                <a:close/>
              </a:path>
              <a:path w="2284729" h="308610">
                <a:moveTo>
                  <a:pt x="2278367" y="295655"/>
                </a:moveTo>
                <a:lnTo>
                  <a:pt x="6096" y="295656"/>
                </a:lnTo>
                <a:lnTo>
                  <a:pt x="12953" y="301752"/>
                </a:lnTo>
                <a:lnTo>
                  <a:pt x="12953" y="308610"/>
                </a:lnTo>
                <a:lnTo>
                  <a:pt x="2271521" y="308609"/>
                </a:lnTo>
                <a:lnTo>
                  <a:pt x="2271521" y="301751"/>
                </a:lnTo>
                <a:lnTo>
                  <a:pt x="2278367" y="295655"/>
                </a:lnTo>
                <a:close/>
              </a:path>
              <a:path w="2284729" h="308610">
                <a:moveTo>
                  <a:pt x="12953" y="308610"/>
                </a:moveTo>
                <a:lnTo>
                  <a:pt x="12953" y="301752"/>
                </a:lnTo>
                <a:lnTo>
                  <a:pt x="6096" y="295656"/>
                </a:lnTo>
                <a:lnTo>
                  <a:pt x="6096" y="308610"/>
                </a:lnTo>
                <a:lnTo>
                  <a:pt x="12953" y="308610"/>
                </a:lnTo>
                <a:close/>
              </a:path>
              <a:path w="2284729" h="308610">
                <a:moveTo>
                  <a:pt x="2284476" y="308609"/>
                </a:moveTo>
                <a:lnTo>
                  <a:pt x="2284476" y="0"/>
                </a:lnTo>
                <a:lnTo>
                  <a:pt x="2271521" y="0"/>
                </a:lnTo>
                <a:lnTo>
                  <a:pt x="2271521" y="295655"/>
                </a:lnTo>
                <a:lnTo>
                  <a:pt x="2278367" y="295655"/>
                </a:lnTo>
                <a:lnTo>
                  <a:pt x="2278367" y="308609"/>
                </a:lnTo>
                <a:lnTo>
                  <a:pt x="2284476" y="308609"/>
                </a:lnTo>
                <a:close/>
              </a:path>
              <a:path w="2284729" h="308610">
                <a:moveTo>
                  <a:pt x="2278367" y="308609"/>
                </a:moveTo>
                <a:lnTo>
                  <a:pt x="2278367" y="295655"/>
                </a:lnTo>
                <a:lnTo>
                  <a:pt x="2271521" y="301751"/>
                </a:lnTo>
                <a:lnTo>
                  <a:pt x="2271521" y="308609"/>
                </a:lnTo>
                <a:lnTo>
                  <a:pt x="2278367" y="308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45368" y="4980601"/>
            <a:ext cx="2436409" cy="279848"/>
          </a:xfrm>
          <a:custGeom>
            <a:avLst/>
            <a:gdLst/>
            <a:ahLst/>
            <a:cxnLst/>
            <a:rect l="l" t="t" r="r" b="b"/>
            <a:pathLst>
              <a:path w="2849245" h="308610">
                <a:moveTo>
                  <a:pt x="12941" y="295655"/>
                </a:moveTo>
                <a:lnTo>
                  <a:pt x="12941" y="0"/>
                </a:lnTo>
                <a:lnTo>
                  <a:pt x="0" y="0"/>
                </a:lnTo>
                <a:lnTo>
                  <a:pt x="0" y="308609"/>
                </a:lnTo>
                <a:lnTo>
                  <a:pt x="6095" y="308609"/>
                </a:lnTo>
                <a:lnTo>
                  <a:pt x="6095" y="295655"/>
                </a:lnTo>
                <a:lnTo>
                  <a:pt x="12941" y="295655"/>
                </a:lnTo>
                <a:close/>
              </a:path>
              <a:path w="2849245" h="308610">
                <a:moveTo>
                  <a:pt x="2849105" y="295655"/>
                </a:moveTo>
                <a:lnTo>
                  <a:pt x="6095" y="295655"/>
                </a:lnTo>
                <a:lnTo>
                  <a:pt x="12941" y="301751"/>
                </a:lnTo>
                <a:lnTo>
                  <a:pt x="12941" y="308609"/>
                </a:lnTo>
                <a:lnTo>
                  <a:pt x="2843021" y="308609"/>
                </a:lnTo>
                <a:lnTo>
                  <a:pt x="2843021" y="301751"/>
                </a:lnTo>
                <a:lnTo>
                  <a:pt x="2849105" y="295655"/>
                </a:lnTo>
                <a:close/>
              </a:path>
              <a:path w="2849245" h="308610">
                <a:moveTo>
                  <a:pt x="12941" y="308609"/>
                </a:moveTo>
                <a:lnTo>
                  <a:pt x="12941" y="301751"/>
                </a:lnTo>
                <a:lnTo>
                  <a:pt x="6095" y="295655"/>
                </a:lnTo>
                <a:lnTo>
                  <a:pt x="6095" y="308609"/>
                </a:lnTo>
                <a:lnTo>
                  <a:pt x="12941" y="308609"/>
                </a:lnTo>
                <a:close/>
              </a:path>
              <a:path w="2849245" h="308610">
                <a:moveTo>
                  <a:pt x="2849117" y="308609"/>
                </a:moveTo>
                <a:lnTo>
                  <a:pt x="2849117" y="0"/>
                </a:lnTo>
                <a:lnTo>
                  <a:pt x="2843021" y="0"/>
                </a:lnTo>
                <a:lnTo>
                  <a:pt x="2843021" y="295655"/>
                </a:lnTo>
                <a:lnTo>
                  <a:pt x="2849105" y="295655"/>
                </a:lnTo>
                <a:lnTo>
                  <a:pt x="2849105" y="308609"/>
                </a:lnTo>
                <a:close/>
              </a:path>
              <a:path w="2849245" h="308610">
                <a:moveTo>
                  <a:pt x="2849105" y="308609"/>
                </a:moveTo>
                <a:lnTo>
                  <a:pt x="2849105" y="295655"/>
                </a:lnTo>
                <a:lnTo>
                  <a:pt x="2843021" y="301751"/>
                </a:lnTo>
                <a:lnTo>
                  <a:pt x="2843021" y="308609"/>
                </a:lnTo>
                <a:lnTo>
                  <a:pt x="2849105" y="308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257351" y="4890313"/>
            <a:ext cx="2016676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1900" b="1" spc="-4" dirty="0">
                <a:latin typeface="Calibri"/>
                <a:cs typeface="Calibri"/>
              </a:rPr>
              <a:t>Σύ</a:t>
            </a:r>
            <a:r>
              <a:rPr sz="1900" b="1" dirty="0">
                <a:latin typeface="Calibri"/>
                <a:cs typeface="Calibri"/>
              </a:rPr>
              <a:t>ν</a:t>
            </a:r>
            <a:r>
              <a:rPr sz="1900" b="1" spc="-22" dirty="0">
                <a:latin typeface="Calibri"/>
                <a:cs typeface="Calibri"/>
              </a:rPr>
              <a:t>ο</a:t>
            </a:r>
            <a:r>
              <a:rPr sz="1900" b="1" spc="-26" dirty="0">
                <a:latin typeface="Calibri"/>
                <a:cs typeface="Calibri"/>
              </a:rPr>
              <a:t>λ</a:t>
            </a:r>
            <a:r>
              <a:rPr sz="1900" b="1" dirty="0">
                <a:latin typeface="Calibri"/>
                <a:cs typeface="Calibri"/>
              </a:rPr>
              <a:t>ο</a:t>
            </a:r>
            <a:r>
              <a:rPr sz="1900" b="1" spc="26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επ</a:t>
            </a:r>
            <a:r>
              <a:rPr sz="1900" b="1" spc="-18" dirty="0">
                <a:latin typeface="Calibri"/>
                <a:cs typeface="Calibri"/>
              </a:rPr>
              <a:t>ι</a:t>
            </a:r>
            <a:r>
              <a:rPr sz="1900" b="1" spc="-22" dirty="0">
                <a:latin typeface="Calibri"/>
                <a:cs typeface="Calibri"/>
              </a:rPr>
              <a:t>χ</a:t>
            </a:r>
            <a:r>
              <a:rPr sz="1900" b="1" spc="-4" dirty="0">
                <a:latin typeface="Calibri"/>
                <a:cs typeface="Calibri"/>
              </a:rPr>
              <a:t>ε</a:t>
            </a:r>
            <a:r>
              <a:rPr sz="1900" b="1" dirty="0">
                <a:latin typeface="Calibri"/>
                <a:cs typeface="Calibri"/>
              </a:rPr>
              <a:t>ίρησης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013054" y="4980601"/>
            <a:ext cx="1953688" cy="279848"/>
          </a:xfrm>
          <a:custGeom>
            <a:avLst/>
            <a:gdLst/>
            <a:ahLst/>
            <a:cxnLst/>
            <a:rect l="l" t="t" r="r" b="b"/>
            <a:pathLst>
              <a:path w="2284729" h="308610">
                <a:moveTo>
                  <a:pt x="12953" y="295656"/>
                </a:moveTo>
                <a:lnTo>
                  <a:pt x="12953" y="0"/>
                </a:lnTo>
                <a:lnTo>
                  <a:pt x="0" y="0"/>
                </a:lnTo>
                <a:lnTo>
                  <a:pt x="0" y="308610"/>
                </a:lnTo>
                <a:lnTo>
                  <a:pt x="6096" y="308610"/>
                </a:lnTo>
                <a:lnTo>
                  <a:pt x="6096" y="295656"/>
                </a:lnTo>
                <a:lnTo>
                  <a:pt x="12953" y="295656"/>
                </a:lnTo>
                <a:close/>
              </a:path>
              <a:path w="2284729" h="308610">
                <a:moveTo>
                  <a:pt x="2278367" y="295655"/>
                </a:moveTo>
                <a:lnTo>
                  <a:pt x="6096" y="295656"/>
                </a:lnTo>
                <a:lnTo>
                  <a:pt x="12953" y="301752"/>
                </a:lnTo>
                <a:lnTo>
                  <a:pt x="12953" y="308610"/>
                </a:lnTo>
                <a:lnTo>
                  <a:pt x="2271521" y="308609"/>
                </a:lnTo>
                <a:lnTo>
                  <a:pt x="2271521" y="301751"/>
                </a:lnTo>
                <a:lnTo>
                  <a:pt x="2278367" y="295655"/>
                </a:lnTo>
                <a:close/>
              </a:path>
              <a:path w="2284729" h="308610">
                <a:moveTo>
                  <a:pt x="12953" y="308610"/>
                </a:moveTo>
                <a:lnTo>
                  <a:pt x="12953" y="301752"/>
                </a:lnTo>
                <a:lnTo>
                  <a:pt x="6096" y="295656"/>
                </a:lnTo>
                <a:lnTo>
                  <a:pt x="6096" y="308610"/>
                </a:lnTo>
                <a:lnTo>
                  <a:pt x="12953" y="308610"/>
                </a:lnTo>
                <a:close/>
              </a:path>
              <a:path w="2284729" h="308610">
                <a:moveTo>
                  <a:pt x="2284476" y="308609"/>
                </a:moveTo>
                <a:lnTo>
                  <a:pt x="2284476" y="0"/>
                </a:lnTo>
                <a:lnTo>
                  <a:pt x="2271521" y="0"/>
                </a:lnTo>
                <a:lnTo>
                  <a:pt x="2271521" y="295655"/>
                </a:lnTo>
                <a:lnTo>
                  <a:pt x="2278367" y="295655"/>
                </a:lnTo>
                <a:lnTo>
                  <a:pt x="2278367" y="308609"/>
                </a:lnTo>
                <a:lnTo>
                  <a:pt x="2284476" y="308609"/>
                </a:lnTo>
                <a:close/>
              </a:path>
              <a:path w="2284729" h="308610">
                <a:moveTo>
                  <a:pt x="2278367" y="308609"/>
                </a:moveTo>
                <a:lnTo>
                  <a:pt x="2278367" y="295655"/>
                </a:lnTo>
                <a:lnTo>
                  <a:pt x="2271521" y="301751"/>
                </a:lnTo>
                <a:lnTo>
                  <a:pt x="2271521" y="308609"/>
                </a:lnTo>
                <a:lnTo>
                  <a:pt x="2278367" y="308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218294" y="4881881"/>
            <a:ext cx="114485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2"/>
            <a:r>
              <a:rPr sz="2300" spc="-4" dirty="0">
                <a:latin typeface="Calibri"/>
                <a:cs typeface="Calibri"/>
              </a:rPr>
              <a:t>Π</a:t>
            </a:r>
            <a:r>
              <a:rPr sz="2300" spc="-39" dirty="0">
                <a:latin typeface="Calibri"/>
                <a:cs typeface="Calibri"/>
              </a:rPr>
              <a:t>ε</a:t>
            </a:r>
            <a:r>
              <a:rPr sz="2300" spc="-4" dirty="0">
                <a:latin typeface="Calibri"/>
                <a:cs typeface="Calibri"/>
              </a:rPr>
              <a:t>δίο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063299" y="5757265"/>
            <a:ext cx="2921302" cy="203840"/>
          </a:xfrm>
          <a:custGeom>
            <a:avLst/>
            <a:gdLst/>
            <a:ahLst/>
            <a:cxnLst/>
            <a:rect l="l" t="t" r="r" b="b"/>
            <a:pathLst>
              <a:path w="3416300" h="224790">
                <a:moveTo>
                  <a:pt x="0" y="0"/>
                </a:moveTo>
                <a:lnTo>
                  <a:pt x="0" y="224789"/>
                </a:lnTo>
                <a:lnTo>
                  <a:pt x="3416046" y="224789"/>
                </a:lnTo>
                <a:lnTo>
                  <a:pt x="3416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410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58086" y="5757956"/>
            <a:ext cx="2932162" cy="209598"/>
          </a:xfrm>
          <a:custGeom>
            <a:avLst/>
            <a:gdLst/>
            <a:ahLst/>
            <a:cxnLst/>
            <a:rect l="l" t="t" r="r" b="b"/>
            <a:pathLst>
              <a:path w="3429000" h="231140">
                <a:moveTo>
                  <a:pt x="12192" y="217931"/>
                </a:moveTo>
                <a:lnTo>
                  <a:pt x="12192" y="0"/>
                </a:lnTo>
                <a:lnTo>
                  <a:pt x="0" y="0"/>
                </a:lnTo>
                <a:lnTo>
                  <a:pt x="0" y="230885"/>
                </a:lnTo>
                <a:lnTo>
                  <a:pt x="6096" y="230885"/>
                </a:lnTo>
                <a:lnTo>
                  <a:pt x="6096" y="217931"/>
                </a:lnTo>
                <a:lnTo>
                  <a:pt x="12192" y="217931"/>
                </a:lnTo>
                <a:close/>
              </a:path>
              <a:path w="3429000" h="231140">
                <a:moveTo>
                  <a:pt x="3422142" y="217931"/>
                </a:moveTo>
                <a:lnTo>
                  <a:pt x="6096" y="217931"/>
                </a:lnTo>
                <a:lnTo>
                  <a:pt x="12192" y="224027"/>
                </a:lnTo>
                <a:lnTo>
                  <a:pt x="12191" y="230885"/>
                </a:lnTo>
                <a:lnTo>
                  <a:pt x="3416046" y="230885"/>
                </a:lnTo>
                <a:lnTo>
                  <a:pt x="3416046" y="224027"/>
                </a:lnTo>
                <a:lnTo>
                  <a:pt x="3422142" y="217931"/>
                </a:lnTo>
                <a:close/>
              </a:path>
              <a:path w="3429000" h="231140">
                <a:moveTo>
                  <a:pt x="12191" y="230885"/>
                </a:moveTo>
                <a:lnTo>
                  <a:pt x="12192" y="224027"/>
                </a:lnTo>
                <a:lnTo>
                  <a:pt x="6096" y="217931"/>
                </a:lnTo>
                <a:lnTo>
                  <a:pt x="6096" y="230885"/>
                </a:lnTo>
                <a:lnTo>
                  <a:pt x="12191" y="230885"/>
                </a:lnTo>
                <a:close/>
              </a:path>
              <a:path w="3429000" h="231140">
                <a:moveTo>
                  <a:pt x="3429000" y="230885"/>
                </a:moveTo>
                <a:lnTo>
                  <a:pt x="3429000" y="0"/>
                </a:lnTo>
                <a:lnTo>
                  <a:pt x="3416046" y="0"/>
                </a:lnTo>
                <a:lnTo>
                  <a:pt x="3416046" y="217931"/>
                </a:lnTo>
                <a:lnTo>
                  <a:pt x="3422142" y="217931"/>
                </a:lnTo>
                <a:lnTo>
                  <a:pt x="3422142" y="230885"/>
                </a:lnTo>
                <a:lnTo>
                  <a:pt x="3429000" y="230885"/>
                </a:lnTo>
                <a:close/>
              </a:path>
              <a:path w="3429000" h="231140">
                <a:moveTo>
                  <a:pt x="3422142" y="230885"/>
                </a:moveTo>
                <a:lnTo>
                  <a:pt x="3422142" y="217931"/>
                </a:lnTo>
                <a:lnTo>
                  <a:pt x="3416046" y="224027"/>
                </a:lnTo>
                <a:lnTo>
                  <a:pt x="3416046" y="230885"/>
                </a:lnTo>
                <a:lnTo>
                  <a:pt x="3422142" y="230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4294967295"/>
          </p:nvPr>
        </p:nvSpPr>
        <p:spPr>
          <a:xfrm>
            <a:off x="7874168" y="6171394"/>
            <a:ext cx="23674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502">
              <a:lnSpc>
                <a:spcPts val="1087"/>
              </a:lnSpc>
            </a:pPr>
            <a:fld id="{81D60167-4931-47E6-BA6A-407CBD079E47}" type="slidenum">
              <a:rPr spc="-4" dirty="0"/>
              <a:pPr marL="152502">
                <a:lnSpc>
                  <a:spcPts val="1087"/>
                </a:lnSpc>
              </a:pPr>
              <a:t>8</a:t>
            </a:fld>
            <a:endParaRPr spc="-4" dirty="0"/>
          </a:p>
        </p:txBody>
      </p:sp>
    </p:spTree>
    <p:extLst>
      <p:ext uri="{BB962C8B-B14F-4D97-AF65-F5344CB8AC3E}">
        <p14:creationId xmlns:p14="http://schemas.microsoft.com/office/powerpoint/2010/main" val="68044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04"/>
            <a:r>
              <a:rPr dirty="0">
                <a:latin typeface="Calibri"/>
                <a:cs typeface="Calibri"/>
              </a:rPr>
              <a:t>Λογι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dirty="0">
                <a:latin typeface="Calibri"/>
                <a:cs typeface="Calibri"/>
              </a:rPr>
              <a:t>τι</a:t>
            </a:r>
            <a:r>
              <a:rPr spc="-44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ές</a:t>
            </a:r>
            <a:r>
              <a:rPr spc="-22" dirty="0">
                <a:latin typeface="Calibri"/>
                <a:cs typeface="Calibri"/>
              </a:rPr>
              <a:t> </a:t>
            </a:r>
            <a:r>
              <a:rPr spc="-96" dirty="0">
                <a:latin typeface="Calibri"/>
                <a:cs typeface="Calibri"/>
              </a:rPr>
              <a:t>κ</a:t>
            </a:r>
            <a:r>
              <a:rPr dirty="0">
                <a:latin typeface="Calibri"/>
                <a:cs typeface="Calibri"/>
              </a:rPr>
              <a:t>α</a:t>
            </a:r>
            <a:r>
              <a:rPr spc="-26" dirty="0">
                <a:latin typeface="Calibri"/>
                <a:cs typeface="Calibri"/>
              </a:rPr>
              <a:t>τ</a:t>
            </a:r>
            <a:r>
              <a:rPr spc="-22" dirty="0">
                <a:latin typeface="Calibri"/>
                <a:cs typeface="Calibri"/>
              </a:rPr>
              <a:t>α</a:t>
            </a:r>
            <a:r>
              <a:rPr spc="35" dirty="0">
                <a:latin typeface="Calibri"/>
                <a:cs typeface="Calibri"/>
              </a:rPr>
              <a:t>σ</a:t>
            </a:r>
            <a:r>
              <a:rPr spc="-26" dirty="0">
                <a:latin typeface="Calibri"/>
                <a:cs typeface="Calibri"/>
              </a:rPr>
              <a:t>τά</a:t>
            </a:r>
            <a:r>
              <a:rPr dirty="0">
                <a:latin typeface="Calibri"/>
                <a:cs typeface="Calibri"/>
              </a:rPr>
              <a:t>σ</a:t>
            </a:r>
            <a:r>
              <a:rPr spc="-4" dirty="0">
                <a:latin typeface="Calibri"/>
                <a:cs typeface="Calibri"/>
              </a:rPr>
              <a:t>ει</a:t>
            </a:r>
            <a:r>
              <a:rPr dirty="0">
                <a:latin typeface="Calibri"/>
                <a:cs typeface="Calibri"/>
              </a:rPr>
              <a:t>ς</a:t>
            </a:r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Τόσο οι βασικές λογιστικές καταστάσεις όσο και	η δομή τους επηρεάζεται από τα ακολουθούμενα λογιστικά πρότυπα</a:t>
            </a:r>
          </a:p>
          <a:p>
            <a:r>
              <a:rPr lang="el-GR" dirty="0"/>
              <a:t>Ελληνικά Λογιστικά Πρότυπα</a:t>
            </a:r>
          </a:p>
          <a:p>
            <a:r>
              <a:rPr lang="el-GR" dirty="0"/>
              <a:t>Διεθνή Λογιστικά Πρότυπα (</a:t>
            </a:r>
            <a:r>
              <a:rPr lang="en-US" dirty="0"/>
              <a:t>International Accounting Standards IAS ‐ International Financial Reporting Standards ‐ IFRS)</a:t>
            </a:r>
          </a:p>
          <a:p>
            <a:r>
              <a:rPr lang="el-GR" dirty="0"/>
              <a:t>Αμερικάνικα Λογιστικά Πρότυπα (</a:t>
            </a:r>
            <a:r>
              <a:rPr lang="en-US" dirty="0"/>
              <a:t>US GAAP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object 7"/>
          <p:cNvSpPr/>
          <p:nvPr/>
        </p:nvSpPr>
        <p:spPr>
          <a:xfrm>
            <a:off x="7271011" y="5498838"/>
            <a:ext cx="363577" cy="259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992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2985</Words>
  <Application>Microsoft Office PowerPoint</Application>
  <PresentationFormat>Προβολή στην οθόνη (4:3)</PresentationFormat>
  <Paragraphs>723</Paragraphs>
  <Slides>74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75" baseType="lpstr">
      <vt:lpstr>Template_1_introduction</vt:lpstr>
      <vt:lpstr>Καινοτομία και Επιχειρηματικότητα</vt:lpstr>
      <vt:lpstr>Χρηματοδότηση</vt:lpstr>
      <vt:lpstr>Άδειες Χρήσης</vt:lpstr>
      <vt:lpstr>Σκοποί ενότητας</vt:lpstr>
      <vt:lpstr>Περιεχόμενα ενότητας</vt:lpstr>
      <vt:lpstr>Βασικές έννοιες Λογιστικής</vt:lpstr>
      <vt:lpstr>Τι είναι η Λογιστική?</vt:lpstr>
      <vt:lpstr>Χρηματοοικονομική Λογιστική</vt:lpstr>
      <vt:lpstr>Λογιστικές καταστάσεις</vt:lpstr>
      <vt:lpstr>Βασικές Λογιστικές Καταστάσεις</vt:lpstr>
      <vt:lpstr>Να εμπιστευόμαστε τις καταστάσεις;</vt:lpstr>
      <vt:lpstr>Ισολογισμός</vt:lpstr>
      <vt:lpstr>Ισολογισμός (Balance Sheet)</vt:lpstr>
      <vt:lpstr>Λογιστική Ισότητα</vt:lpstr>
      <vt:lpstr>Ίδρυση επιχείρησης</vt:lpstr>
      <vt:lpstr>Αγορά μηχανήματος</vt:lpstr>
      <vt:lpstr>Αγορά εμπορευμάτων</vt:lpstr>
      <vt:lpstr>Πώληση εμπορευμάτων</vt:lpstr>
      <vt:lpstr>Κέρδος ?</vt:lpstr>
      <vt:lpstr>Πώληση εμπορευμάτων</vt:lpstr>
      <vt:lpstr>Έξοδα προσωπικού</vt:lpstr>
      <vt:lpstr>Έξοδα ?</vt:lpstr>
      <vt:lpstr>Έξοδα προσωπικού</vt:lpstr>
      <vt:lpstr>Παράδειγμα Ισολογισμού</vt:lpstr>
      <vt:lpstr>Στοιχεία Ισολογισμού  Ενεργητικό – Υποχρεώσεις – Ίδια κεφάλαια</vt:lpstr>
      <vt:lpstr>Ενεργητικό</vt:lpstr>
      <vt:lpstr>Άυλα στοιχεία ενεργητικού</vt:lpstr>
      <vt:lpstr>Στοιχεία πάγιου ενεργητικού</vt:lpstr>
      <vt:lpstr>Αποσβέσεις (γενικά)</vt:lpstr>
      <vt:lpstr>Παράδειγμα απόσβεσης</vt:lpstr>
      <vt:lpstr>Αναπροσαρμογή αξίας</vt:lpstr>
      <vt:lpstr>Παράδειγμα</vt:lpstr>
      <vt:lpstr>Παράδειγμα</vt:lpstr>
      <vt:lpstr>Επενδύσεις ‐ Συμμετοχές</vt:lpstr>
      <vt:lpstr>Κυκλοφορούν ενεργητικό ‐ Αποθέματα</vt:lpstr>
      <vt:lpstr>Κυκλοφορούν ενεργητικό –Απαιτήσεις</vt:lpstr>
      <vt:lpstr>Κυκλοφορούν ενεργητικό – Απαιτήσεις από Πελάτες</vt:lpstr>
      <vt:lpstr>Παραδείγματα προβλέψεων</vt:lpstr>
      <vt:lpstr>Κυκλοφορούν ενεργητικό ‐ Χρεόγραφα</vt:lpstr>
      <vt:lpstr>Παράδειγμα αποτίμησης μετοχών</vt:lpstr>
      <vt:lpstr>Κυκλοφορούν ενεργητικό ‐ Διαθέσιμα</vt:lpstr>
      <vt:lpstr>Παθητικό</vt:lpstr>
      <vt:lpstr>Ίδια Κεφάλαια</vt:lpstr>
      <vt:lpstr>Ίδια κεφάλαια</vt:lpstr>
      <vt:lpstr>Προβλέψεις</vt:lpstr>
      <vt:lpstr>Υποχρεώσεις</vt:lpstr>
      <vt:lpstr>Μακροπρόθεσμες υποχρεώσεις</vt:lpstr>
      <vt:lpstr>Βραχυπρόθεσμες υποχρεώσεις</vt:lpstr>
      <vt:lpstr>Κατάσταση Αποτελεσμάτων Χρήσης Profit and Loss Account (P&amp;L)</vt:lpstr>
      <vt:lpstr>Κατάσταση Αποτελεσμάτων Χρήσης</vt:lpstr>
      <vt:lpstr>Μορφή P&amp;L</vt:lpstr>
      <vt:lpstr>Γενικά Παραδεκτές Λογιστικές Αρχές</vt:lpstr>
      <vt:lpstr>Τι είναι έξοδο;</vt:lpstr>
      <vt:lpstr>Παραδείγματα εξόδων</vt:lpstr>
      <vt:lpstr>Τι είναι έσοδο</vt:lpstr>
      <vt:lpstr>Παραδείγματα εσόδων</vt:lpstr>
      <vt:lpstr>Ειδικές περιπτώσεις</vt:lpstr>
      <vt:lpstr>Προπληρωμένα έξοδα</vt:lpstr>
      <vt:lpstr>Παράδειγμα προπληρωμένων εξόδων</vt:lpstr>
      <vt:lpstr>Τόκοι ομολόγων</vt:lpstr>
      <vt:lpstr>Παράδειγμα εσόδων χρήσης εισπρακτέων</vt:lpstr>
      <vt:lpstr>Προεισπραγμένα έσοδα</vt:lpstr>
      <vt:lpstr>Παράδειγμα προεισπραγμένων εσόδων</vt:lpstr>
      <vt:lpstr>Πίνακας διάθεσης αποτελεσμάτων</vt:lpstr>
      <vt:lpstr>Πως διαβάζω τις λογιστικές καταστάσεις;</vt:lpstr>
      <vt:lpstr>Αριθμοδείκτες</vt:lpstr>
      <vt:lpstr>Κατηγορίες αριθμοδεικτών</vt:lpstr>
      <vt:lpstr>Αριθμοδείκτης Γενικής Ρευστότητας</vt:lpstr>
      <vt:lpstr>Αριθμοδείκτης Αποδοτικότητας Ιδίων Κεφαλαίων</vt:lpstr>
      <vt:lpstr>Αριθμοδείκτης Ιδίων προ Ξένα Κεφάλαια</vt:lpstr>
      <vt:lpstr>Προϋποθέσεις σωστής χρησιμοποίησης αριθμοδεικτών</vt:lpstr>
      <vt:lpstr>Περιορισμοί στη χρήση αριθμοδεικτών</vt:lpstr>
      <vt:lpstr>References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2015-10-26T12:45:10Z</dcterms:modified>
</cp:coreProperties>
</file>