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864FD53-398F-4040-B11A-29ED67B0302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8FBFBF-F093-49A6-8A02-25D91E9A6AAF}" type="datetimeFigureOut">
              <a:rPr lang="en-US" smtClean="0"/>
              <a:t>10/5/2020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000" dirty="0"/>
              <a:t>ΑΝΑΛΥΣΗ ΔΙΑΠΡΑΓΜΑΤΕΥΣΕΩΝ ΚΑΙ ΔΙΑΠΡΑΓΜΑΤΕΥΤΙΚΟ ΠΕΡΙΒΑΛΛΟΝ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l-GR" dirty="0"/>
              <a:t>Σπύρος </a:t>
            </a:r>
            <a:r>
              <a:rPr lang="el-GR" dirty="0" err="1"/>
              <a:t>Μπλαβούκος</a:t>
            </a:r>
            <a:r>
              <a:rPr lang="el-GR" dirty="0"/>
              <a:t> (</a:t>
            </a:r>
            <a:r>
              <a:rPr lang="en-US" dirty="0">
                <a:hlinkClick r:id="rId2"/>
              </a:rPr>
              <a:t>sblavo@aueb.gr</a:t>
            </a:r>
            <a:r>
              <a:rPr lang="en-US" dirty="0"/>
              <a:t>) </a:t>
            </a:r>
          </a:p>
          <a:p>
            <a:r>
              <a:rPr lang="el-GR" dirty="0"/>
              <a:t>Αναπληρωτής Καθηγητής</a:t>
            </a:r>
          </a:p>
          <a:p>
            <a:r>
              <a:rPr lang="el-GR" dirty="0"/>
              <a:t>Τμήμα Διεθνών και Ευρωπαϊκών Οικονομικών Σπουδών</a:t>
            </a:r>
          </a:p>
          <a:p>
            <a:r>
              <a:rPr lang="el-GR" dirty="0"/>
              <a:t>Οικονομικό Πανεπιστήμιο Αθηνών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771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445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And Answering them…[Second Attempt]</a:t>
            </a:r>
          </a:p>
        </p:txBody>
      </p:sp>
      <p:pic>
        <p:nvPicPr>
          <p:cNvPr id="5122" name="Picture 2" descr="Good Negotiation Quotes. QuotesGram">
            <a:extLst>
              <a:ext uri="{FF2B5EF4-FFF2-40B4-BE49-F238E27FC236}">
                <a16:creationId xmlns:a16="http://schemas.microsoft.com/office/drawing/2014/main" id="{89B0D647-9805-4D23-B0BA-341300675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1524000"/>
            <a:ext cx="4327086" cy="4768139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419600" y="1219200"/>
            <a:ext cx="39624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2000" dirty="0"/>
              <a:t>HOW? divergent positions are combined by </a:t>
            </a:r>
            <a:r>
              <a:rPr lang="en-US" sz="2000" b="1" dirty="0"/>
              <a:t>ensuring convergence of positions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simple coincidence of initial positions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concession (one party gives in to the other)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counter-concessions or compensation (the receiver of a concession makes also one in return, but on another matter)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compromise or joint concession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sz="2000" dirty="0"/>
              <a:t>understanding (explicit convergence is bypassed and the debate goes on to implement an ambiguity) (</a:t>
            </a:r>
            <a:r>
              <a:rPr lang="en-US" sz="2000" dirty="0" err="1"/>
              <a:t>Ikle</a:t>
            </a:r>
            <a:r>
              <a:rPr lang="en-US" sz="2000" dirty="0"/>
              <a:t> 1964, pp. 14–22).</a:t>
            </a:r>
          </a:p>
          <a:p>
            <a:pPr lvl="1">
              <a:lnSpc>
                <a:spcPct val="9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764851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Tell Success…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b="1" dirty="0"/>
              <a:t>Signature of an agreement</a:t>
            </a:r>
            <a:r>
              <a:rPr lang="en-US" sz="2400" dirty="0"/>
              <a:t>: a nominal sign (parties expect to be better off with the agreement than without it and can do not better by either continuing negotiations or choosing an alternative outcome). </a:t>
            </a:r>
          </a:p>
          <a:p>
            <a:pPr marL="514350" indent="-514350">
              <a:spcBef>
                <a:spcPts val="1800"/>
              </a:spcBef>
              <a:buFont typeface="Arial" pitchFamily="34" charset="0"/>
              <a:buAutoNum type="arabicPeriod"/>
            </a:pPr>
            <a:r>
              <a:rPr lang="en-US" sz="2400" b="1" dirty="0"/>
              <a:t>Empirical verification</a:t>
            </a:r>
            <a:r>
              <a:rPr lang="en-US" sz="2400" dirty="0"/>
              <a:t>: are parties indeed better off? </a:t>
            </a:r>
          </a:p>
          <a:p>
            <a:pPr marL="914400" lvl="1" indent="-514350">
              <a:buFont typeface="Arial" pitchFamily="34" charset="0"/>
              <a:buAutoNum type="arabicPeriod"/>
            </a:pPr>
            <a:r>
              <a:rPr lang="en-US" dirty="0"/>
              <a:t>by comparing their condition before and after the agreement </a:t>
            </a:r>
          </a:p>
          <a:p>
            <a:pPr marL="914400" lvl="1" indent="-514350">
              <a:buFont typeface="Arial" pitchFamily="34" charset="0"/>
              <a:buAutoNum type="arabicPeriod"/>
            </a:pPr>
            <a:r>
              <a:rPr lang="en-US" dirty="0"/>
              <a:t>by comparing their position after the agreement with their presumed position at the same time in the absence of an agreement (counterfactual).</a:t>
            </a:r>
          </a:p>
          <a:p>
            <a:pPr marL="514350" indent="-514350">
              <a:spcBef>
                <a:spcPts val="1800"/>
              </a:spcBef>
              <a:buFont typeface="Arial" pitchFamily="34" charset="0"/>
              <a:buAutoNum type="arabicPeriod"/>
            </a:pPr>
            <a:r>
              <a:rPr lang="en-US" sz="2400" dirty="0"/>
              <a:t>Results evaluated against the parties’ </a:t>
            </a:r>
            <a:r>
              <a:rPr lang="en-US" sz="2400" b="1" dirty="0"/>
              <a:t>opening positions </a:t>
            </a:r>
            <a:r>
              <a:rPr lang="en-US" sz="2400" dirty="0"/>
              <a:t>(problem: initial inflation of demands)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6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Theoretical Readings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3200" dirty="0"/>
              <a:t>Schelling (1960): “The Strategy of Conflict”,  elements of power</a:t>
            </a:r>
          </a:p>
          <a:p>
            <a:pPr>
              <a:spcBef>
                <a:spcPts val="1800"/>
              </a:spcBef>
            </a:pPr>
            <a:r>
              <a:rPr lang="en-US" sz="3200" dirty="0" err="1"/>
              <a:t>Ikle</a:t>
            </a:r>
            <a:r>
              <a:rPr lang="en-US" sz="3200" dirty="0"/>
              <a:t> (1964): “How Nations Negotiate”, different types of processes</a:t>
            </a:r>
          </a:p>
          <a:p>
            <a:pPr>
              <a:spcBef>
                <a:spcPts val="1800"/>
              </a:spcBef>
            </a:pPr>
            <a:r>
              <a:rPr lang="en-US" sz="3200" dirty="0"/>
              <a:t>Walton and </a:t>
            </a:r>
            <a:r>
              <a:rPr lang="en-US" sz="3200" dirty="0" err="1"/>
              <a:t>McKersie</a:t>
            </a:r>
            <a:r>
              <a:rPr lang="en-US" sz="3200" dirty="0"/>
              <a:t> (1965) “A Behavioral Theory of Labor Negotiations”, typology of process-driven outcomes</a:t>
            </a:r>
          </a:p>
        </p:txBody>
      </p:sp>
    </p:spTree>
    <p:extLst>
      <p:ext uri="{BB962C8B-B14F-4D97-AF65-F5344CB8AC3E}">
        <p14:creationId xmlns:p14="http://schemas.microsoft.com/office/powerpoint/2010/main" val="3807862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191000"/>
            <a:ext cx="7659687" cy="1168400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Studying negotiations - Different approaches</a:t>
            </a:r>
          </a:p>
        </p:txBody>
      </p:sp>
    </p:spTree>
    <p:extLst>
      <p:ext uri="{BB962C8B-B14F-4D97-AF65-F5344CB8AC3E}">
        <p14:creationId xmlns:p14="http://schemas.microsoft.com/office/powerpoint/2010/main" val="3950777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peed Bump - Negotiation Comics And Cartoons | The Cartoonist Group">
            <a:extLst>
              <a:ext uri="{FF2B5EF4-FFF2-40B4-BE49-F238E27FC236}">
                <a16:creationId xmlns:a16="http://schemas.microsoft.com/office/drawing/2014/main" id="{3F89D2E4-5E4C-424C-AA32-7604871F2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465152"/>
            <a:ext cx="2857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6200" y="1600200"/>
            <a:ext cx="7620000" cy="48006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based on a </a:t>
            </a:r>
            <a:r>
              <a:rPr lang="en-US" sz="3200" b="1" dirty="0"/>
              <a:t>distribution of elements</a:t>
            </a:r>
            <a:r>
              <a:rPr lang="en-US" sz="3200" dirty="0"/>
              <a:t>:</a:t>
            </a:r>
          </a:p>
          <a:p>
            <a:pPr lvl="1"/>
            <a:r>
              <a:rPr lang="en-US" sz="3000" dirty="0"/>
              <a:t>structure of negotiations: number and positions of parties, thematic areas, etc.</a:t>
            </a:r>
          </a:p>
          <a:p>
            <a:pPr lvl="1"/>
            <a:r>
              <a:rPr lang="en-US" sz="3000" b="1" dirty="0"/>
              <a:t>power-based </a:t>
            </a:r>
            <a:r>
              <a:rPr lang="en-US" sz="3000" dirty="0"/>
              <a:t>approach: </a:t>
            </a:r>
          </a:p>
          <a:p>
            <a:pPr lvl="2"/>
            <a:r>
              <a:rPr lang="en-US" sz="2800" dirty="0"/>
              <a:t>parties’ relative positions (resource possessions) or </a:t>
            </a:r>
          </a:p>
          <a:p>
            <a:pPr lvl="2"/>
            <a:r>
              <a:rPr lang="en-US" sz="2800" dirty="0"/>
              <a:t>their relative ability to make their               options prevail (or to counter the        other’s efforts to make its options                prevail)</a:t>
            </a:r>
          </a:p>
        </p:txBody>
      </p:sp>
    </p:spTree>
    <p:extLst>
      <p:ext uri="{BB962C8B-B14F-4D97-AF65-F5344CB8AC3E}">
        <p14:creationId xmlns:p14="http://schemas.microsoft.com/office/powerpoint/2010/main" val="163302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2600" dirty="0"/>
              <a:t>Also based on an array of elements but its focus is on ends (goals), not means (power). </a:t>
            </a:r>
          </a:p>
          <a:p>
            <a:pPr>
              <a:spcBef>
                <a:spcPts val="1800"/>
              </a:spcBef>
            </a:pPr>
            <a:r>
              <a:rPr lang="en-US" sz="2600" dirty="0"/>
              <a:t>Key assumption (as portrayed in game theoretic matrices): outcomes determined by the relative array of their values to the parties, under conditions of rational choice. </a:t>
            </a:r>
          </a:p>
          <a:p>
            <a:pPr>
              <a:spcBef>
                <a:spcPts val="1800"/>
              </a:spcBef>
            </a:pPr>
            <a:r>
              <a:rPr lang="en-US" sz="2600" dirty="0"/>
              <a:t>Standard strategic models [Prisoners’ Dilemma Game (PDG) and Chicken Dilemma Game (CDG)]. </a:t>
            </a:r>
          </a:p>
          <a:p>
            <a:pPr>
              <a:spcBef>
                <a:spcPts val="1800"/>
              </a:spcBef>
            </a:pPr>
            <a:r>
              <a:rPr lang="en-US" sz="2600" dirty="0"/>
              <a:t>Game theory records values as given and shows the strategies that will be chosen and the consequences of doing so.</a:t>
            </a:r>
          </a:p>
        </p:txBody>
      </p:sp>
    </p:spTree>
    <p:extLst>
      <p:ext uri="{BB962C8B-B14F-4D97-AF65-F5344CB8AC3E}">
        <p14:creationId xmlns:p14="http://schemas.microsoft.com/office/powerpoint/2010/main" val="21899892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CE88D886-ED8B-40F8-BC99-AF87E21AD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916" y="4648200"/>
            <a:ext cx="6928884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r>
              <a:rPr lang="en-US" dirty="0"/>
              <a:t>Process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001000" cy="48006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400" dirty="0"/>
              <a:t>Explains outcomes through a series of concessions determined by some element inherent in each party’s position. 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Concessions on the basis of a comparative calculation of one’s own vs. opponent’s costs, or of one’s own costs vs. some acceptability level 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On this basis, we seek to identify which party will concede how much until the final point of convergence is reached</a:t>
            </a:r>
          </a:p>
        </p:txBody>
      </p:sp>
    </p:spTree>
    <p:extLst>
      <p:ext uri="{BB962C8B-B14F-4D97-AF65-F5344CB8AC3E}">
        <p14:creationId xmlns:p14="http://schemas.microsoft.com/office/powerpoint/2010/main" val="4109108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Behavioral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00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Different explanation: focus on the </a:t>
            </a:r>
            <a:r>
              <a:rPr lang="en-US" sz="2800" b="1" dirty="0"/>
              <a:t>negotiators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The terms of analysis used are the personalities of the negotiators, either directly or in interaction. 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Personal predispositions that exist at a number of different levels, from biologically-ingrained needs to more </a:t>
            </a:r>
            <a:r>
              <a:rPr lang="en-US" sz="2800" dirty="0" err="1"/>
              <a:t>influenceable</a:t>
            </a:r>
            <a:r>
              <a:rPr lang="en-US" sz="2800" dirty="0"/>
              <a:t> attitudes. 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“It all depends on the personalities of the negotiators”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Shopkeepers vs. Warriors (Nicolson, 1939)</a:t>
            </a:r>
          </a:p>
        </p:txBody>
      </p:sp>
    </p:spTree>
    <p:extLst>
      <p:ext uri="{BB962C8B-B14F-4D97-AF65-F5344CB8AC3E}">
        <p14:creationId xmlns:p14="http://schemas.microsoft.com/office/powerpoint/2010/main" val="138936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3886200"/>
            <a:ext cx="7278687" cy="1882775"/>
          </a:xfrm>
        </p:spPr>
        <p:txBody>
          <a:bodyPr>
            <a:normAutofit/>
          </a:bodyPr>
          <a:lstStyle/>
          <a:p>
            <a:r>
              <a:rPr lang="en-US" sz="4400" b="1" dirty="0"/>
              <a:t>STUDYING </a:t>
            </a:r>
            <a:r>
              <a:rPr lang="en-US" sz="4400" b="1" dirty="0" err="1"/>
              <a:t>negotiationS</a:t>
            </a:r>
            <a:r>
              <a:rPr lang="en-US" sz="4400" b="1" dirty="0"/>
              <a:t> – </a:t>
            </a:r>
            <a:br>
              <a:rPr lang="en-US" sz="4400" b="1" dirty="0"/>
            </a:br>
            <a:r>
              <a:rPr lang="en-US" sz="4400" b="1" dirty="0"/>
              <a:t>KEY Concepts </a:t>
            </a:r>
          </a:p>
        </p:txBody>
      </p:sp>
    </p:spTree>
    <p:extLst>
      <p:ext uri="{BB962C8B-B14F-4D97-AF65-F5344CB8AC3E}">
        <p14:creationId xmlns:p14="http://schemas.microsoft.com/office/powerpoint/2010/main" val="3641998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Negotiation?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/>
              <a:t>First written text describing a negotiation: Abraham in his negotiation with the Lord over the fate of Sodom [Genesis 18:23–33]</a:t>
            </a:r>
          </a:p>
          <a:p>
            <a:pPr>
              <a:spcBef>
                <a:spcPts val="1800"/>
              </a:spcBef>
            </a:pPr>
            <a:r>
              <a:rPr lang="en-US" sz="2800" dirty="0"/>
              <a:t>negotiation as one of the basic </a:t>
            </a:r>
            <a:r>
              <a:rPr lang="en-US" sz="2800" b="1" dirty="0"/>
              <a:t>processes </a:t>
            </a:r>
            <a:r>
              <a:rPr lang="en-US" sz="2800" dirty="0"/>
              <a:t>of </a:t>
            </a:r>
            <a:r>
              <a:rPr lang="en-US" sz="2800" b="1" dirty="0"/>
              <a:t>decision-making</a:t>
            </a:r>
            <a:r>
              <a:rPr lang="en-US" sz="2800" dirty="0"/>
              <a:t>: </a:t>
            </a:r>
          </a:p>
          <a:p>
            <a:pPr lvl="1">
              <a:spcBef>
                <a:spcPts val="600"/>
              </a:spcBef>
            </a:pPr>
            <a:r>
              <a:rPr lang="en-US" sz="2800" dirty="0"/>
              <a:t>dynamic, not static</a:t>
            </a:r>
          </a:p>
          <a:p>
            <a:pPr>
              <a:spcBef>
                <a:spcPts val="1800"/>
              </a:spcBef>
            </a:pPr>
            <a:r>
              <a:rPr lang="en-US" sz="2800" b="1" dirty="0"/>
              <a:t>parties</a:t>
            </a:r>
            <a:r>
              <a:rPr lang="en-US" sz="2800" dirty="0"/>
              <a:t>, </a:t>
            </a:r>
            <a:r>
              <a:rPr lang="en-US" sz="2800" b="1" dirty="0"/>
              <a:t>values</a:t>
            </a:r>
            <a:r>
              <a:rPr lang="en-US" sz="2800" dirty="0"/>
              <a:t>, </a:t>
            </a:r>
            <a:r>
              <a:rPr lang="en-US" sz="2800" b="1" dirty="0"/>
              <a:t>outcomes </a:t>
            </a:r>
            <a:r>
              <a:rPr lang="en-US" sz="2800" dirty="0"/>
              <a:t>(success), and </a:t>
            </a:r>
            <a:r>
              <a:rPr lang="en-US" sz="2800" b="1" dirty="0"/>
              <a:t>movement</a:t>
            </a:r>
          </a:p>
        </p:txBody>
      </p:sp>
    </p:spTree>
    <p:extLst>
      <p:ext uri="{BB962C8B-B14F-4D97-AF65-F5344CB8AC3E}">
        <p14:creationId xmlns:p14="http://schemas.microsoft.com/office/powerpoint/2010/main" val="1834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5165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sz="2800" dirty="0"/>
              <a:t>Negotiation as a means to accomplish conflict management and conflict resolution.</a:t>
            </a:r>
          </a:p>
          <a:p>
            <a:pPr>
              <a:spcBef>
                <a:spcPts val="1800"/>
              </a:spcBef>
            </a:pPr>
            <a:r>
              <a:rPr lang="en-US" sz="2800" b="1" dirty="0"/>
              <a:t>Negotiation is the process of combining divergent/conflicting positions through communication into a joint decision.</a:t>
            </a:r>
          </a:p>
          <a:p>
            <a:pPr>
              <a:spcBef>
                <a:spcPts val="1800"/>
              </a:spcBef>
            </a:pPr>
            <a:r>
              <a:rPr lang="en-US" sz="2800" dirty="0"/>
              <a:t>Negotiation means giving something to get something:</a:t>
            </a:r>
          </a:p>
          <a:p>
            <a:pPr lvl="1" algn="just">
              <a:spcBef>
                <a:spcPts val="600"/>
              </a:spcBef>
            </a:pPr>
            <a:r>
              <a:rPr lang="en-US" sz="2400" dirty="0"/>
              <a:t>“Many negotiators forget that if they want something, right is not enough: they have to either take it or buy it; if they can’t take it, they must buy it; and if they have to buy it, they have to pay for it, by giving something in exchange”</a:t>
            </a:r>
          </a:p>
        </p:txBody>
      </p:sp>
    </p:spTree>
    <p:extLst>
      <p:ext uri="{BB962C8B-B14F-4D97-AF65-F5344CB8AC3E}">
        <p14:creationId xmlns:p14="http://schemas.microsoft.com/office/powerpoint/2010/main" val="716250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Fundamental Paradox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/>
          <a:lstStyle/>
          <a:p>
            <a:r>
              <a:rPr lang="en-US" sz="3200" dirty="0"/>
              <a:t>“If I am Tough, I increase the chances of a favorable agreement but decrease the chances of any agreement at all, whereas if I am Soft, I increase the chances for an agreement but decrease the chances for a favorable one.” [</a:t>
            </a:r>
            <a:r>
              <a:rPr lang="en-US" sz="3200" dirty="0" err="1"/>
              <a:t>Zartman</a:t>
            </a:r>
            <a:r>
              <a:rPr lang="en-US" sz="3200" dirty="0"/>
              <a:t>, 2008]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9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Negotiation Myopia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main cognitive mistakes:</a:t>
            </a:r>
          </a:p>
          <a:p>
            <a:pPr lvl="1"/>
            <a:r>
              <a:rPr lang="en-US" b="1" dirty="0"/>
              <a:t>fixed-pie bias</a:t>
            </a:r>
            <a:r>
              <a:rPr lang="en-US" dirty="0"/>
              <a:t> can blind up to 60% of participants to the possible gains in a negotiation</a:t>
            </a:r>
          </a:p>
          <a:p>
            <a:pPr lvl="1"/>
            <a:r>
              <a:rPr lang="en-US" b="1" dirty="0"/>
              <a:t>self-serving bias</a:t>
            </a:r>
            <a:r>
              <a:rPr lang="en-US" dirty="0"/>
              <a:t> often produces impasse even when both parties can gain from agreement</a:t>
            </a:r>
          </a:p>
          <a:p>
            <a:pPr>
              <a:spcBef>
                <a:spcPts val="1200"/>
              </a:spcBef>
            </a:pPr>
            <a:r>
              <a:rPr lang="en-US" dirty="0"/>
              <a:t>How to overcome myopia? Rules of collective political engagement</a:t>
            </a:r>
          </a:p>
          <a:p>
            <a:pPr lvl="1"/>
            <a:r>
              <a:rPr lang="en-US" dirty="0"/>
              <a:t>careful incorporation of technical expertise, </a:t>
            </a:r>
          </a:p>
          <a:p>
            <a:pPr lvl="1"/>
            <a:r>
              <a:rPr lang="en-US" dirty="0"/>
              <a:t>repeated interactions,</a:t>
            </a:r>
          </a:p>
          <a:p>
            <a:pPr lvl="1"/>
            <a:r>
              <a:rPr lang="en-US" dirty="0"/>
              <a:t>penalty defaults, </a:t>
            </a:r>
          </a:p>
          <a:p>
            <a:pPr lvl="1"/>
            <a:r>
              <a:rPr lang="en-US" dirty="0"/>
              <a:t>and relative autonomy/flexibility/confidentiality in the conduct of negotiations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62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Studying Negotiations:</a:t>
            </a:r>
            <a:br>
              <a:rPr lang="en-US" dirty="0"/>
            </a:br>
            <a:r>
              <a:rPr lang="en-US" dirty="0"/>
              <a:t>Asking the right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848600" cy="4221163"/>
          </a:xfrm>
        </p:spPr>
        <p:txBody>
          <a:bodyPr>
            <a:normAutofit/>
          </a:bodyPr>
          <a:lstStyle/>
          <a:p>
            <a:r>
              <a:rPr lang="en-US" sz="2800" dirty="0"/>
              <a:t>“Who” is negotiating (</a:t>
            </a:r>
            <a:r>
              <a:rPr lang="en-US" sz="2800" b="1" dirty="0"/>
              <a:t>parties</a:t>
            </a:r>
            <a:r>
              <a:rPr lang="en-US" sz="2800" dirty="0"/>
              <a:t> + </a:t>
            </a:r>
            <a:r>
              <a:rPr lang="en-US" sz="2800" b="1" dirty="0"/>
              <a:t>values</a:t>
            </a:r>
            <a:r>
              <a:rPr lang="en-US" sz="2800" dirty="0"/>
              <a:t>)</a:t>
            </a:r>
          </a:p>
          <a:p>
            <a:r>
              <a:rPr lang="en-US" sz="2800" dirty="0"/>
              <a:t>“What”</a:t>
            </a:r>
            <a:r>
              <a:rPr lang="el-GR" sz="2800" dirty="0"/>
              <a:t> </a:t>
            </a:r>
            <a:r>
              <a:rPr lang="en-US" sz="2800" dirty="0"/>
              <a:t>comes out of the negotiations (</a:t>
            </a:r>
            <a:r>
              <a:rPr lang="en-US" sz="2800" b="1" dirty="0"/>
              <a:t>outcome</a:t>
            </a:r>
            <a:r>
              <a:rPr lang="en-US" sz="2800" dirty="0"/>
              <a:t>)</a:t>
            </a:r>
          </a:p>
          <a:p>
            <a:r>
              <a:rPr lang="en-US" sz="2800" dirty="0"/>
              <a:t> “When” refers to the end of the process (element of time and timing)</a:t>
            </a:r>
          </a:p>
          <a:p>
            <a:pPr marL="0" indent="0">
              <a:buNone/>
            </a:pPr>
            <a:r>
              <a:rPr lang="en-US" sz="2800" dirty="0"/>
              <a:t>But more importantly:</a:t>
            </a:r>
          </a:p>
          <a:p>
            <a:r>
              <a:rPr lang="en-US" sz="2800" dirty="0"/>
              <a:t>“How” are divergent viewpoints combined to produce a common agreement? (</a:t>
            </a:r>
            <a:r>
              <a:rPr lang="en-US" sz="2800" b="1" dirty="0"/>
              <a:t>process </a:t>
            </a:r>
            <a:r>
              <a:rPr lang="en-US" sz="2800" dirty="0"/>
              <a:t>- </a:t>
            </a:r>
            <a:r>
              <a:rPr lang="en-US" sz="2800" b="1" dirty="0"/>
              <a:t>movement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6652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et the negotiations begin! What's your... - Baby Blues Comic Strip  (Official) | Facebook">
            <a:extLst>
              <a:ext uri="{FF2B5EF4-FFF2-40B4-BE49-F238E27FC236}">
                <a16:creationId xmlns:a16="http://schemas.microsoft.com/office/drawing/2014/main" id="{F9F48C0D-53DF-492F-9434-F108D5E1C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" y="4305065"/>
            <a:ext cx="7315200" cy="25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And Answering Them… [First Attempt]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487" y="1752600"/>
            <a:ext cx="7620000" cy="4495800"/>
          </a:xfrm>
        </p:spPr>
        <p:txBody>
          <a:bodyPr>
            <a:normAutofit/>
          </a:bodyPr>
          <a:lstStyle/>
          <a:p>
            <a:r>
              <a:rPr lang="en-US" sz="2400" dirty="0"/>
              <a:t>HOW? divergent positions are combined by </a:t>
            </a:r>
            <a:r>
              <a:rPr lang="en-US" sz="2400" b="1" dirty="0"/>
              <a:t>limiting alternatives</a:t>
            </a:r>
            <a:r>
              <a:rPr lang="en-US" sz="2400" dirty="0"/>
              <a:t>. </a:t>
            </a:r>
          </a:p>
          <a:p>
            <a:pPr>
              <a:spcBef>
                <a:spcPts val="1800"/>
              </a:spcBef>
            </a:pPr>
            <a:r>
              <a:rPr lang="en-US" sz="2400" dirty="0"/>
              <a:t>Negotiation is a process of </a:t>
            </a:r>
            <a:r>
              <a:rPr lang="en-US" sz="2400" b="1" dirty="0"/>
              <a:t>defining and reducing alternative positions</a:t>
            </a:r>
            <a:r>
              <a:rPr lang="en-US" sz="2400" dirty="0"/>
              <a:t> until a unique combination is reached that is acceptable to all parties; it is a collective decision-making process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07464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Limiting Alternatives…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536192"/>
            <a:ext cx="3962400" cy="504717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/>
              <a:t>FOUR WAYS: 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1800" dirty="0"/>
              <a:t>make one alternative appear </a:t>
            </a:r>
            <a:r>
              <a:rPr lang="en-US" sz="1800" b="1" dirty="0"/>
              <a:t>more attractive </a:t>
            </a:r>
            <a:r>
              <a:rPr lang="en-US" sz="1800" dirty="0"/>
              <a:t>than others (promising side effects, predicting benefits inherent in the favored alternative). 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1800" dirty="0"/>
              <a:t>make one alternative appear </a:t>
            </a:r>
            <a:r>
              <a:rPr lang="en-US" sz="1800" b="1" dirty="0"/>
              <a:t>less attractive </a:t>
            </a:r>
            <a:r>
              <a:rPr lang="en-US" sz="1800" dirty="0"/>
              <a:t>than others (threaten sanctions, warn of deprivations) 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1800" dirty="0"/>
              <a:t>make one alternative appear to be </a:t>
            </a:r>
            <a:r>
              <a:rPr lang="en-US" sz="1800" b="1" dirty="0"/>
              <a:t>already chosen</a:t>
            </a:r>
            <a:r>
              <a:rPr lang="en-US" sz="1800" dirty="0"/>
              <a:t> (use of commitments and obligations)</a:t>
            </a:r>
          </a:p>
          <a:p>
            <a:pPr lvl="1">
              <a:lnSpc>
                <a:spcPct val="90000"/>
              </a:lnSpc>
              <a:spcBef>
                <a:spcPts val="1800"/>
              </a:spcBef>
            </a:pPr>
            <a:r>
              <a:rPr lang="en-US" sz="1800" dirty="0"/>
              <a:t>make some alternatives appear to be </a:t>
            </a:r>
            <a:r>
              <a:rPr lang="en-US" sz="1800" b="1" dirty="0"/>
              <a:t>already eliminated </a:t>
            </a:r>
            <a:r>
              <a:rPr lang="en-US" sz="1800" dirty="0"/>
              <a:t>(</a:t>
            </a:r>
            <a:r>
              <a:rPr lang="en-US" sz="1800" i="1" dirty="0"/>
              <a:t>fait accompli</a:t>
            </a:r>
            <a:r>
              <a:rPr lang="en-US" sz="1800" dirty="0"/>
              <a:t>, simple incapacity)</a:t>
            </a:r>
          </a:p>
        </p:txBody>
      </p:sp>
      <p:pic>
        <p:nvPicPr>
          <p:cNvPr id="1026" name="Picture 2" descr="Σεμινάριο Διαπραγματεύσεων / Negotiations Seminar - Debrief.gr">
            <a:extLst>
              <a:ext uri="{FF2B5EF4-FFF2-40B4-BE49-F238E27FC236}">
                <a16:creationId xmlns:a16="http://schemas.microsoft.com/office/drawing/2014/main" id="{80F69243-A046-4C36-8032-16B487451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5798" y="2743200"/>
            <a:ext cx="4648202" cy="2514600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717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1003</Words>
  <Application>Microsoft Office PowerPoint</Application>
  <PresentationFormat>On-screen Show (4:3)</PresentationFormat>
  <Paragraphs>80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Adjacency</vt:lpstr>
      <vt:lpstr>ΑΝΑΛΥΣΗ ΔΙΑΠΡΑΓΜΑΤΕΥΣΕΩΝ ΚΑΙ ΔΙΑΠΡΑΓΜΑΤΕΥΤΙΚΟ ΠΕΡΙΒΑΛΛΟΝ</vt:lpstr>
      <vt:lpstr>STUDYING negotiationS –  KEY Concepts </vt:lpstr>
      <vt:lpstr>What is Negotiation?</vt:lpstr>
      <vt:lpstr>PowerPoint Presentation</vt:lpstr>
      <vt:lpstr>Fundamental Paradox</vt:lpstr>
      <vt:lpstr>Negotiation Myopia</vt:lpstr>
      <vt:lpstr>Studying Negotiations: Asking the right questions</vt:lpstr>
      <vt:lpstr>And Answering Them… [First Attempt]</vt:lpstr>
      <vt:lpstr>Limiting Alternatives…</vt:lpstr>
      <vt:lpstr>And Answering them…[Second Attempt]</vt:lpstr>
      <vt:lpstr>How Can We Tell Success…</vt:lpstr>
      <vt:lpstr>Key Theoretical Readings</vt:lpstr>
      <vt:lpstr>Studying negotiations - Different approaches</vt:lpstr>
      <vt:lpstr>Structural analysis</vt:lpstr>
      <vt:lpstr>Strategic analysis</vt:lpstr>
      <vt:lpstr>Process analysis</vt:lpstr>
      <vt:lpstr>Behavioral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ΔΙΑΠΡΑΓΜΑΤΕΥΣΕΩΝ ΚΑΙ ΔΙΑΠΡΑΓΜΑΤΕΥΤΙΚΟ ΠΕΡΙΒΑΛΛΟΝ</dc:title>
  <dc:creator>BLAVOUKOS SPYROS</dc:creator>
  <cp:lastModifiedBy>BLAVOUKOS SPYROS</cp:lastModifiedBy>
  <cp:revision>3</cp:revision>
  <dcterms:created xsi:type="dcterms:W3CDTF">2020-10-05T10:46:53Z</dcterms:created>
  <dcterms:modified xsi:type="dcterms:W3CDTF">2020-10-05T11:10:47Z</dcterms:modified>
</cp:coreProperties>
</file>