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A50F54-FB13-7EC1-A932-7330BDEAC27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E045439B-226B-DF6E-719F-0DC76DA4AD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7B8DFD2-3943-FE4C-5372-E40722F0270F}"/>
              </a:ext>
            </a:extLst>
          </p:cNvPr>
          <p:cNvSpPr>
            <a:spLocks noGrp="1"/>
          </p:cNvSpPr>
          <p:nvPr>
            <p:ph type="dt" sz="half" idx="10"/>
          </p:nvPr>
        </p:nvSpPr>
        <p:spPr/>
        <p:txBody>
          <a:bodyPr/>
          <a:lstStyle/>
          <a:p>
            <a:fld id="{40C4789A-39D3-4518-B509-284E80F5EC81}" type="datetimeFigureOut">
              <a:rPr lang="el-GR" smtClean="0"/>
              <a:t>22/5/2023</a:t>
            </a:fld>
            <a:endParaRPr lang="el-GR"/>
          </a:p>
        </p:txBody>
      </p:sp>
      <p:sp>
        <p:nvSpPr>
          <p:cNvPr id="5" name="Θέση υποσέλιδου 4">
            <a:extLst>
              <a:ext uri="{FF2B5EF4-FFF2-40B4-BE49-F238E27FC236}">
                <a16:creationId xmlns:a16="http://schemas.microsoft.com/office/drawing/2014/main" id="{11FA1BE2-B50F-D92E-FC77-179FE264C32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147FD8D-2C13-6C80-EB17-FF32987F2487}"/>
              </a:ext>
            </a:extLst>
          </p:cNvPr>
          <p:cNvSpPr>
            <a:spLocks noGrp="1"/>
          </p:cNvSpPr>
          <p:nvPr>
            <p:ph type="sldNum" sz="quarter" idx="12"/>
          </p:nvPr>
        </p:nvSpPr>
        <p:spPr/>
        <p:txBody>
          <a:bodyPr/>
          <a:lstStyle/>
          <a:p>
            <a:fld id="{4CE2A256-19AF-404A-801B-6F3252A9753E}" type="slidenum">
              <a:rPr lang="el-GR" smtClean="0"/>
              <a:t>‹#›</a:t>
            </a:fld>
            <a:endParaRPr lang="el-GR"/>
          </a:p>
        </p:txBody>
      </p:sp>
    </p:spTree>
    <p:extLst>
      <p:ext uri="{BB962C8B-B14F-4D97-AF65-F5344CB8AC3E}">
        <p14:creationId xmlns:p14="http://schemas.microsoft.com/office/powerpoint/2010/main" val="882308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E60620-A058-0EEC-CE9E-3344CCDF1A9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008C492-30C6-4C7D-A85A-78BB3FD2D3D8}"/>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FD047EA-B78B-56C8-1377-388F64C945F3}"/>
              </a:ext>
            </a:extLst>
          </p:cNvPr>
          <p:cNvSpPr>
            <a:spLocks noGrp="1"/>
          </p:cNvSpPr>
          <p:nvPr>
            <p:ph type="dt" sz="half" idx="10"/>
          </p:nvPr>
        </p:nvSpPr>
        <p:spPr/>
        <p:txBody>
          <a:bodyPr/>
          <a:lstStyle/>
          <a:p>
            <a:fld id="{40C4789A-39D3-4518-B509-284E80F5EC81}" type="datetimeFigureOut">
              <a:rPr lang="el-GR" smtClean="0"/>
              <a:t>22/5/2023</a:t>
            </a:fld>
            <a:endParaRPr lang="el-GR"/>
          </a:p>
        </p:txBody>
      </p:sp>
      <p:sp>
        <p:nvSpPr>
          <p:cNvPr id="5" name="Θέση υποσέλιδου 4">
            <a:extLst>
              <a:ext uri="{FF2B5EF4-FFF2-40B4-BE49-F238E27FC236}">
                <a16:creationId xmlns:a16="http://schemas.microsoft.com/office/drawing/2014/main" id="{71A7C885-3676-273F-7897-7C9E82AD75E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C1FC587-D53D-F134-CD03-E898348B98FA}"/>
              </a:ext>
            </a:extLst>
          </p:cNvPr>
          <p:cNvSpPr>
            <a:spLocks noGrp="1"/>
          </p:cNvSpPr>
          <p:nvPr>
            <p:ph type="sldNum" sz="quarter" idx="12"/>
          </p:nvPr>
        </p:nvSpPr>
        <p:spPr/>
        <p:txBody>
          <a:bodyPr/>
          <a:lstStyle/>
          <a:p>
            <a:fld id="{4CE2A256-19AF-404A-801B-6F3252A9753E}" type="slidenum">
              <a:rPr lang="el-GR" smtClean="0"/>
              <a:t>‹#›</a:t>
            </a:fld>
            <a:endParaRPr lang="el-GR"/>
          </a:p>
        </p:txBody>
      </p:sp>
    </p:spTree>
    <p:extLst>
      <p:ext uri="{BB962C8B-B14F-4D97-AF65-F5344CB8AC3E}">
        <p14:creationId xmlns:p14="http://schemas.microsoft.com/office/powerpoint/2010/main" val="3914331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C46B8C3-C136-2E4B-95C2-7A741CA1829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DBC7DF3-C96F-BA20-5378-78EEF4FD7BE6}"/>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A4CEFE2-B780-888C-6324-13036B55908D}"/>
              </a:ext>
            </a:extLst>
          </p:cNvPr>
          <p:cNvSpPr>
            <a:spLocks noGrp="1"/>
          </p:cNvSpPr>
          <p:nvPr>
            <p:ph type="dt" sz="half" idx="10"/>
          </p:nvPr>
        </p:nvSpPr>
        <p:spPr/>
        <p:txBody>
          <a:bodyPr/>
          <a:lstStyle/>
          <a:p>
            <a:fld id="{40C4789A-39D3-4518-B509-284E80F5EC81}" type="datetimeFigureOut">
              <a:rPr lang="el-GR" smtClean="0"/>
              <a:t>22/5/2023</a:t>
            </a:fld>
            <a:endParaRPr lang="el-GR"/>
          </a:p>
        </p:txBody>
      </p:sp>
      <p:sp>
        <p:nvSpPr>
          <p:cNvPr id="5" name="Θέση υποσέλιδου 4">
            <a:extLst>
              <a:ext uri="{FF2B5EF4-FFF2-40B4-BE49-F238E27FC236}">
                <a16:creationId xmlns:a16="http://schemas.microsoft.com/office/drawing/2014/main" id="{486BB591-CC69-7A5D-284A-CD854B45698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90C3ADD-C620-7EE1-5013-AA972D2C65E1}"/>
              </a:ext>
            </a:extLst>
          </p:cNvPr>
          <p:cNvSpPr>
            <a:spLocks noGrp="1"/>
          </p:cNvSpPr>
          <p:nvPr>
            <p:ph type="sldNum" sz="quarter" idx="12"/>
          </p:nvPr>
        </p:nvSpPr>
        <p:spPr/>
        <p:txBody>
          <a:bodyPr/>
          <a:lstStyle/>
          <a:p>
            <a:fld id="{4CE2A256-19AF-404A-801B-6F3252A9753E}" type="slidenum">
              <a:rPr lang="el-GR" smtClean="0"/>
              <a:t>‹#›</a:t>
            </a:fld>
            <a:endParaRPr lang="el-GR"/>
          </a:p>
        </p:txBody>
      </p:sp>
    </p:spTree>
    <p:extLst>
      <p:ext uri="{BB962C8B-B14F-4D97-AF65-F5344CB8AC3E}">
        <p14:creationId xmlns:p14="http://schemas.microsoft.com/office/powerpoint/2010/main" val="3419739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84031F-CA56-60C0-2587-55EA99DB7B1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B35C3C9-37E3-6A66-5FB9-C6ECB7F477F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654B59A-3D9F-1A15-E8BB-44AD9877670C}"/>
              </a:ext>
            </a:extLst>
          </p:cNvPr>
          <p:cNvSpPr>
            <a:spLocks noGrp="1"/>
          </p:cNvSpPr>
          <p:nvPr>
            <p:ph type="dt" sz="half" idx="10"/>
          </p:nvPr>
        </p:nvSpPr>
        <p:spPr/>
        <p:txBody>
          <a:bodyPr/>
          <a:lstStyle/>
          <a:p>
            <a:fld id="{40C4789A-39D3-4518-B509-284E80F5EC81}" type="datetimeFigureOut">
              <a:rPr lang="el-GR" smtClean="0"/>
              <a:t>22/5/2023</a:t>
            </a:fld>
            <a:endParaRPr lang="el-GR"/>
          </a:p>
        </p:txBody>
      </p:sp>
      <p:sp>
        <p:nvSpPr>
          <p:cNvPr id="5" name="Θέση υποσέλιδου 4">
            <a:extLst>
              <a:ext uri="{FF2B5EF4-FFF2-40B4-BE49-F238E27FC236}">
                <a16:creationId xmlns:a16="http://schemas.microsoft.com/office/drawing/2014/main" id="{0699D1CA-66BD-D90F-AF76-F148C68DFA4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691AF1E-4F78-1860-FF7A-151382766E5F}"/>
              </a:ext>
            </a:extLst>
          </p:cNvPr>
          <p:cNvSpPr>
            <a:spLocks noGrp="1"/>
          </p:cNvSpPr>
          <p:nvPr>
            <p:ph type="sldNum" sz="quarter" idx="12"/>
          </p:nvPr>
        </p:nvSpPr>
        <p:spPr/>
        <p:txBody>
          <a:bodyPr/>
          <a:lstStyle/>
          <a:p>
            <a:fld id="{4CE2A256-19AF-404A-801B-6F3252A9753E}" type="slidenum">
              <a:rPr lang="el-GR" smtClean="0"/>
              <a:t>‹#›</a:t>
            </a:fld>
            <a:endParaRPr lang="el-GR"/>
          </a:p>
        </p:txBody>
      </p:sp>
    </p:spTree>
    <p:extLst>
      <p:ext uri="{BB962C8B-B14F-4D97-AF65-F5344CB8AC3E}">
        <p14:creationId xmlns:p14="http://schemas.microsoft.com/office/powerpoint/2010/main" val="856911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32CC85-6F1F-D30E-9F79-9718B06234A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15FAA08-F672-D835-DAD9-95853E2861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FAC37293-F5B1-F2F3-3AB0-B23D4B38736F}"/>
              </a:ext>
            </a:extLst>
          </p:cNvPr>
          <p:cNvSpPr>
            <a:spLocks noGrp="1"/>
          </p:cNvSpPr>
          <p:nvPr>
            <p:ph type="dt" sz="half" idx="10"/>
          </p:nvPr>
        </p:nvSpPr>
        <p:spPr/>
        <p:txBody>
          <a:bodyPr/>
          <a:lstStyle/>
          <a:p>
            <a:fld id="{40C4789A-39D3-4518-B509-284E80F5EC81}" type="datetimeFigureOut">
              <a:rPr lang="el-GR" smtClean="0"/>
              <a:t>22/5/2023</a:t>
            </a:fld>
            <a:endParaRPr lang="el-GR"/>
          </a:p>
        </p:txBody>
      </p:sp>
      <p:sp>
        <p:nvSpPr>
          <p:cNvPr id="5" name="Θέση υποσέλιδου 4">
            <a:extLst>
              <a:ext uri="{FF2B5EF4-FFF2-40B4-BE49-F238E27FC236}">
                <a16:creationId xmlns:a16="http://schemas.microsoft.com/office/drawing/2014/main" id="{0AE59FCE-66D4-548D-B65F-C3736831ED6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F5EEF8C-D017-4B9E-A43F-544C88D09E52}"/>
              </a:ext>
            </a:extLst>
          </p:cNvPr>
          <p:cNvSpPr>
            <a:spLocks noGrp="1"/>
          </p:cNvSpPr>
          <p:nvPr>
            <p:ph type="sldNum" sz="quarter" idx="12"/>
          </p:nvPr>
        </p:nvSpPr>
        <p:spPr/>
        <p:txBody>
          <a:bodyPr/>
          <a:lstStyle/>
          <a:p>
            <a:fld id="{4CE2A256-19AF-404A-801B-6F3252A9753E}" type="slidenum">
              <a:rPr lang="el-GR" smtClean="0"/>
              <a:t>‹#›</a:t>
            </a:fld>
            <a:endParaRPr lang="el-GR"/>
          </a:p>
        </p:txBody>
      </p:sp>
    </p:spTree>
    <p:extLst>
      <p:ext uri="{BB962C8B-B14F-4D97-AF65-F5344CB8AC3E}">
        <p14:creationId xmlns:p14="http://schemas.microsoft.com/office/powerpoint/2010/main" val="4116230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17548D-6CEE-997B-DE67-F2F497FECD2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88B9352-4510-D148-32C6-3CE50F2FB8E6}"/>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61F55935-DDA9-5BCA-F42D-8139B4765B2A}"/>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E0DE1550-4927-A897-5697-32FE8A153233}"/>
              </a:ext>
            </a:extLst>
          </p:cNvPr>
          <p:cNvSpPr>
            <a:spLocks noGrp="1"/>
          </p:cNvSpPr>
          <p:nvPr>
            <p:ph type="dt" sz="half" idx="10"/>
          </p:nvPr>
        </p:nvSpPr>
        <p:spPr/>
        <p:txBody>
          <a:bodyPr/>
          <a:lstStyle/>
          <a:p>
            <a:fld id="{40C4789A-39D3-4518-B509-284E80F5EC81}" type="datetimeFigureOut">
              <a:rPr lang="el-GR" smtClean="0"/>
              <a:t>22/5/2023</a:t>
            </a:fld>
            <a:endParaRPr lang="el-GR"/>
          </a:p>
        </p:txBody>
      </p:sp>
      <p:sp>
        <p:nvSpPr>
          <p:cNvPr id="6" name="Θέση υποσέλιδου 5">
            <a:extLst>
              <a:ext uri="{FF2B5EF4-FFF2-40B4-BE49-F238E27FC236}">
                <a16:creationId xmlns:a16="http://schemas.microsoft.com/office/drawing/2014/main" id="{A387C2D5-B8E8-EE78-4BD5-241C29FBF55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AE27005-06A2-223D-06A8-7D924DDA5B0F}"/>
              </a:ext>
            </a:extLst>
          </p:cNvPr>
          <p:cNvSpPr>
            <a:spLocks noGrp="1"/>
          </p:cNvSpPr>
          <p:nvPr>
            <p:ph type="sldNum" sz="quarter" idx="12"/>
          </p:nvPr>
        </p:nvSpPr>
        <p:spPr/>
        <p:txBody>
          <a:bodyPr/>
          <a:lstStyle/>
          <a:p>
            <a:fld id="{4CE2A256-19AF-404A-801B-6F3252A9753E}" type="slidenum">
              <a:rPr lang="el-GR" smtClean="0"/>
              <a:t>‹#›</a:t>
            </a:fld>
            <a:endParaRPr lang="el-GR"/>
          </a:p>
        </p:txBody>
      </p:sp>
    </p:spTree>
    <p:extLst>
      <p:ext uri="{BB962C8B-B14F-4D97-AF65-F5344CB8AC3E}">
        <p14:creationId xmlns:p14="http://schemas.microsoft.com/office/powerpoint/2010/main" val="4026418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8F6AE7-069D-D8E5-A6D0-562EBED221A9}"/>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5E4B636-7B42-6672-EBA8-A2E0A29DA2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4EFAA7F-DF54-40F6-A35B-1D485D3EAA7C}"/>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48F11E2F-E16F-2093-D629-B3FA916E13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DD84F159-8AB4-9E35-0178-B96896B04742}"/>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DA88C3FA-89A5-E730-90D5-2ECDA05247F9}"/>
              </a:ext>
            </a:extLst>
          </p:cNvPr>
          <p:cNvSpPr>
            <a:spLocks noGrp="1"/>
          </p:cNvSpPr>
          <p:nvPr>
            <p:ph type="dt" sz="half" idx="10"/>
          </p:nvPr>
        </p:nvSpPr>
        <p:spPr/>
        <p:txBody>
          <a:bodyPr/>
          <a:lstStyle/>
          <a:p>
            <a:fld id="{40C4789A-39D3-4518-B509-284E80F5EC81}" type="datetimeFigureOut">
              <a:rPr lang="el-GR" smtClean="0"/>
              <a:t>22/5/2023</a:t>
            </a:fld>
            <a:endParaRPr lang="el-GR"/>
          </a:p>
        </p:txBody>
      </p:sp>
      <p:sp>
        <p:nvSpPr>
          <p:cNvPr id="8" name="Θέση υποσέλιδου 7">
            <a:extLst>
              <a:ext uri="{FF2B5EF4-FFF2-40B4-BE49-F238E27FC236}">
                <a16:creationId xmlns:a16="http://schemas.microsoft.com/office/drawing/2014/main" id="{B39C1B6E-5D48-EEE4-9B5A-401137D487FC}"/>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2B4E1DEB-2C0E-2088-682F-9A3BC7041BA7}"/>
              </a:ext>
            </a:extLst>
          </p:cNvPr>
          <p:cNvSpPr>
            <a:spLocks noGrp="1"/>
          </p:cNvSpPr>
          <p:nvPr>
            <p:ph type="sldNum" sz="quarter" idx="12"/>
          </p:nvPr>
        </p:nvSpPr>
        <p:spPr/>
        <p:txBody>
          <a:bodyPr/>
          <a:lstStyle/>
          <a:p>
            <a:fld id="{4CE2A256-19AF-404A-801B-6F3252A9753E}" type="slidenum">
              <a:rPr lang="el-GR" smtClean="0"/>
              <a:t>‹#›</a:t>
            </a:fld>
            <a:endParaRPr lang="el-GR"/>
          </a:p>
        </p:txBody>
      </p:sp>
    </p:spTree>
    <p:extLst>
      <p:ext uri="{BB962C8B-B14F-4D97-AF65-F5344CB8AC3E}">
        <p14:creationId xmlns:p14="http://schemas.microsoft.com/office/powerpoint/2010/main" val="2591702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925E2A-D506-49A1-DE99-0C62A0A9210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6C0099C4-BFC6-CF23-D7E4-5E60ECB607E7}"/>
              </a:ext>
            </a:extLst>
          </p:cNvPr>
          <p:cNvSpPr>
            <a:spLocks noGrp="1"/>
          </p:cNvSpPr>
          <p:nvPr>
            <p:ph type="dt" sz="half" idx="10"/>
          </p:nvPr>
        </p:nvSpPr>
        <p:spPr/>
        <p:txBody>
          <a:bodyPr/>
          <a:lstStyle/>
          <a:p>
            <a:fld id="{40C4789A-39D3-4518-B509-284E80F5EC81}" type="datetimeFigureOut">
              <a:rPr lang="el-GR" smtClean="0"/>
              <a:t>22/5/2023</a:t>
            </a:fld>
            <a:endParaRPr lang="el-GR"/>
          </a:p>
        </p:txBody>
      </p:sp>
      <p:sp>
        <p:nvSpPr>
          <p:cNvPr id="4" name="Θέση υποσέλιδου 3">
            <a:extLst>
              <a:ext uri="{FF2B5EF4-FFF2-40B4-BE49-F238E27FC236}">
                <a16:creationId xmlns:a16="http://schemas.microsoft.com/office/drawing/2014/main" id="{42579F94-0C83-2B81-F3E1-E8F923BFC30D}"/>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A2FC908E-5F9A-2082-6852-0677D6184875}"/>
              </a:ext>
            </a:extLst>
          </p:cNvPr>
          <p:cNvSpPr>
            <a:spLocks noGrp="1"/>
          </p:cNvSpPr>
          <p:nvPr>
            <p:ph type="sldNum" sz="quarter" idx="12"/>
          </p:nvPr>
        </p:nvSpPr>
        <p:spPr/>
        <p:txBody>
          <a:bodyPr/>
          <a:lstStyle/>
          <a:p>
            <a:fld id="{4CE2A256-19AF-404A-801B-6F3252A9753E}" type="slidenum">
              <a:rPr lang="el-GR" smtClean="0"/>
              <a:t>‹#›</a:t>
            </a:fld>
            <a:endParaRPr lang="el-GR"/>
          </a:p>
        </p:txBody>
      </p:sp>
    </p:spTree>
    <p:extLst>
      <p:ext uri="{BB962C8B-B14F-4D97-AF65-F5344CB8AC3E}">
        <p14:creationId xmlns:p14="http://schemas.microsoft.com/office/powerpoint/2010/main" val="3783751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A0B554DA-785A-13FC-F52C-6DAC36F5BD75}"/>
              </a:ext>
            </a:extLst>
          </p:cNvPr>
          <p:cNvSpPr>
            <a:spLocks noGrp="1"/>
          </p:cNvSpPr>
          <p:nvPr>
            <p:ph type="dt" sz="half" idx="10"/>
          </p:nvPr>
        </p:nvSpPr>
        <p:spPr/>
        <p:txBody>
          <a:bodyPr/>
          <a:lstStyle/>
          <a:p>
            <a:fld id="{40C4789A-39D3-4518-B509-284E80F5EC81}" type="datetimeFigureOut">
              <a:rPr lang="el-GR" smtClean="0"/>
              <a:t>22/5/2023</a:t>
            </a:fld>
            <a:endParaRPr lang="el-GR"/>
          </a:p>
        </p:txBody>
      </p:sp>
      <p:sp>
        <p:nvSpPr>
          <p:cNvPr id="3" name="Θέση υποσέλιδου 2">
            <a:extLst>
              <a:ext uri="{FF2B5EF4-FFF2-40B4-BE49-F238E27FC236}">
                <a16:creationId xmlns:a16="http://schemas.microsoft.com/office/drawing/2014/main" id="{63BA06FC-5F38-87C3-3DDC-863FA66EC786}"/>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ADE4414D-4E3E-3E59-A430-6C440F55E0CC}"/>
              </a:ext>
            </a:extLst>
          </p:cNvPr>
          <p:cNvSpPr>
            <a:spLocks noGrp="1"/>
          </p:cNvSpPr>
          <p:nvPr>
            <p:ph type="sldNum" sz="quarter" idx="12"/>
          </p:nvPr>
        </p:nvSpPr>
        <p:spPr/>
        <p:txBody>
          <a:bodyPr/>
          <a:lstStyle/>
          <a:p>
            <a:fld id="{4CE2A256-19AF-404A-801B-6F3252A9753E}" type="slidenum">
              <a:rPr lang="el-GR" smtClean="0"/>
              <a:t>‹#›</a:t>
            </a:fld>
            <a:endParaRPr lang="el-GR"/>
          </a:p>
        </p:txBody>
      </p:sp>
    </p:spTree>
    <p:extLst>
      <p:ext uri="{BB962C8B-B14F-4D97-AF65-F5344CB8AC3E}">
        <p14:creationId xmlns:p14="http://schemas.microsoft.com/office/powerpoint/2010/main" val="1955122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254A44-9E65-79A5-0802-D2DE1F2CD84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F86EB94-6E4C-5D00-93B6-35AE4AD9AB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39FFD4C2-E695-2CE6-F882-45090F0A88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D9FF1DE-A199-4E09-0CC4-335793BB64C7}"/>
              </a:ext>
            </a:extLst>
          </p:cNvPr>
          <p:cNvSpPr>
            <a:spLocks noGrp="1"/>
          </p:cNvSpPr>
          <p:nvPr>
            <p:ph type="dt" sz="half" idx="10"/>
          </p:nvPr>
        </p:nvSpPr>
        <p:spPr/>
        <p:txBody>
          <a:bodyPr/>
          <a:lstStyle/>
          <a:p>
            <a:fld id="{40C4789A-39D3-4518-B509-284E80F5EC81}" type="datetimeFigureOut">
              <a:rPr lang="el-GR" smtClean="0"/>
              <a:t>22/5/2023</a:t>
            </a:fld>
            <a:endParaRPr lang="el-GR"/>
          </a:p>
        </p:txBody>
      </p:sp>
      <p:sp>
        <p:nvSpPr>
          <p:cNvPr id="6" name="Θέση υποσέλιδου 5">
            <a:extLst>
              <a:ext uri="{FF2B5EF4-FFF2-40B4-BE49-F238E27FC236}">
                <a16:creationId xmlns:a16="http://schemas.microsoft.com/office/drawing/2014/main" id="{13DDE353-9668-1BC8-0540-0F025CEF0AA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480545A-6849-0C76-618D-AB939E0E24B9}"/>
              </a:ext>
            </a:extLst>
          </p:cNvPr>
          <p:cNvSpPr>
            <a:spLocks noGrp="1"/>
          </p:cNvSpPr>
          <p:nvPr>
            <p:ph type="sldNum" sz="quarter" idx="12"/>
          </p:nvPr>
        </p:nvSpPr>
        <p:spPr/>
        <p:txBody>
          <a:bodyPr/>
          <a:lstStyle/>
          <a:p>
            <a:fld id="{4CE2A256-19AF-404A-801B-6F3252A9753E}" type="slidenum">
              <a:rPr lang="el-GR" smtClean="0"/>
              <a:t>‹#›</a:t>
            </a:fld>
            <a:endParaRPr lang="el-GR"/>
          </a:p>
        </p:txBody>
      </p:sp>
    </p:spTree>
    <p:extLst>
      <p:ext uri="{BB962C8B-B14F-4D97-AF65-F5344CB8AC3E}">
        <p14:creationId xmlns:p14="http://schemas.microsoft.com/office/powerpoint/2010/main" val="2710704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0CBB13-2435-06CC-0CF0-5DE22C69155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9B2E2EBB-E8A7-39EB-C669-4F9A2390CF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30F0EAB9-EF8E-5FC1-08C1-37355482F8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FE431A4-B506-10D7-3F08-9F0F6F05E026}"/>
              </a:ext>
            </a:extLst>
          </p:cNvPr>
          <p:cNvSpPr>
            <a:spLocks noGrp="1"/>
          </p:cNvSpPr>
          <p:nvPr>
            <p:ph type="dt" sz="half" idx="10"/>
          </p:nvPr>
        </p:nvSpPr>
        <p:spPr/>
        <p:txBody>
          <a:bodyPr/>
          <a:lstStyle/>
          <a:p>
            <a:fld id="{40C4789A-39D3-4518-B509-284E80F5EC81}" type="datetimeFigureOut">
              <a:rPr lang="el-GR" smtClean="0"/>
              <a:t>22/5/2023</a:t>
            </a:fld>
            <a:endParaRPr lang="el-GR"/>
          </a:p>
        </p:txBody>
      </p:sp>
      <p:sp>
        <p:nvSpPr>
          <p:cNvPr id="6" name="Θέση υποσέλιδου 5">
            <a:extLst>
              <a:ext uri="{FF2B5EF4-FFF2-40B4-BE49-F238E27FC236}">
                <a16:creationId xmlns:a16="http://schemas.microsoft.com/office/drawing/2014/main" id="{FAA22C24-0DC1-AA02-886C-EA17A74F52E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53C9D6A-1A09-E908-7E8F-73520FEBBD06}"/>
              </a:ext>
            </a:extLst>
          </p:cNvPr>
          <p:cNvSpPr>
            <a:spLocks noGrp="1"/>
          </p:cNvSpPr>
          <p:nvPr>
            <p:ph type="sldNum" sz="quarter" idx="12"/>
          </p:nvPr>
        </p:nvSpPr>
        <p:spPr/>
        <p:txBody>
          <a:bodyPr/>
          <a:lstStyle/>
          <a:p>
            <a:fld id="{4CE2A256-19AF-404A-801B-6F3252A9753E}" type="slidenum">
              <a:rPr lang="el-GR" smtClean="0"/>
              <a:t>‹#›</a:t>
            </a:fld>
            <a:endParaRPr lang="el-GR"/>
          </a:p>
        </p:txBody>
      </p:sp>
    </p:spTree>
    <p:extLst>
      <p:ext uri="{BB962C8B-B14F-4D97-AF65-F5344CB8AC3E}">
        <p14:creationId xmlns:p14="http://schemas.microsoft.com/office/powerpoint/2010/main" val="243979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1F44CB52-5A1F-F09E-8804-112035B3F8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314C2F2-F955-B13A-2EFA-0E666E8EFB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718BE04-4B7F-73CB-0957-F34415A927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C4789A-39D3-4518-B509-284E80F5EC81}" type="datetimeFigureOut">
              <a:rPr lang="el-GR" smtClean="0"/>
              <a:t>22/5/2023</a:t>
            </a:fld>
            <a:endParaRPr lang="el-GR"/>
          </a:p>
        </p:txBody>
      </p:sp>
      <p:sp>
        <p:nvSpPr>
          <p:cNvPr id="5" name="Θέση υποσέλιδου 4">
            <a:extLst>
              <a:ext uri="{FF2B5EF4-FFF2-40B4-BE49-F238E27FC236}">
                <a16:creationId xmlns:a16="http://schemas.microsoft.com/office/drawing/2014/main" id="{835ECD31-A2FE-0A48-6C04-53F4D8E6A6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A2106497-B3CF-115A-1403-B2D3520539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E2A256-19AF-404A-801B-6F3252A9753E}" type="slidenum">
              <a:rPr lang="el-GR" smtClean="0"/>
              <a:t>‹#›</a:t>
            </a:fld>
            <a:endParaRPr lang="el-GR"/>
          </a:p>
        </p:txBody>
      </p:sp>
    </p:spTree>
    <p:extLst>
      <p:ext uri="{BB962C8B-B14F-4D97-AF65-F5344CB8AC3E}">
        <p14:creationId xmlns:p14="http://schemas.microsoft.com/office/powerpoint/2010/main" val="2327487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87CA668-8142-E392-6C76-2B937BBBAF2F}"/>
              </a:ext>
            </a:extLst>
          </p:cNvPr>
          <p:cNvSpPr>
            <a:spLocks noGrp="1"/>
          </p:cNvSpPr>
          <p:nvPr>
            <p:ph type="ctrTitle"/>
          </p:nvPr>
        </p:nvSpPr>
        <p:spPr/>
        <p:txBody>
          <a:bodyPr/>
          <a:lstStyle/>
          <a:p>
            <a:r>
              <a:rPr lang="el-GR" dirty="0"/>
              <a:t>7. Ενέργεια και ΥΓΟΣ ΙΙ</a:t>
            </a:r>
          </a:p>
        </p:txBody>
      </p:sp>
      <p:sp>
        <p:nvSpPr>
          <p:cNvPr id="3" name="Υπότιτλος 2">
            <a:extLst>
              <a:ext uri="{FF2B5EF4-FFF2-40B4-BE49-F238E27FC236}">
                <a16:creationId xmlns:a16="http://schemas.microsoft.com/office/drawing/2014/main" id="{55AAC9A3-031C-816F-B6FB-B9498E2D16FA}"/>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2773069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3C094F-F4D0-0DDC-9F2D-2E5070B7DE42}"/>
              </a:ext>
            </a:extLst>
          </p:cNvPr>
          <p:cNvSpPr>
            <a:spLocks noGrp="1"/>
          </p:cNvSpPr>
          <p:nvPr>
            <p:ph type="title"/>
          </p:nvPr>
        </p:nvSpPr>
        <p:spPr>
          <a:xfrm>
            <a:off x="838200" y="327803"/>
            <a:ext cx="10515600" cy="1325563"/>
          </a:xfrm>
        </p:spPr>
        <p:txBody>
          <a:bodyPr>
            <a:normAutofit fontScale="90000"/>
          </a:bodyPr>
          <a:lstStyle/>
          <a:p>
            <a:br>
              <a:rPr lang="en-US" sz="3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US" sz="3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a:t>
            </a:r>
            <a:r>
              <a:rPr lang="el-GR" sz="3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Η απόφαση </a:t>
            </a:r>
            <a:r>
              <a:rPr lang="de-DE" sz="3600" b="1" dirty="0">
                <a:effectLst/>
                <a:latin typeface="Times New Roman" panose="02020603050405020304" pitchFamily="18" charset="0"/>
                <a:ea typeface="Calibri" panose="020F0502020204030204" pitchFamily="34" charset="0"/>
                <a:cs typeface="Times New Roman" panose="02020603050405020304" pitchFamily="18" charset="0"/>
              </a:rPr>
              <a:t>Enel </a:t>
            </a:r>
            <a:r>
              <a:rPr lang="el-GR" sz="3600" b="1" dirty="0">
                <a:effectLst/>
                <a:latin typeface="Times New Roman" panose="02020603050405020304" pitchFamily="18" charset="0"/>
                <a:ea typeface="Calibri" panose="020F0502020204030204" pitchFamily="34" charset="0"/>
                <a:cs typeface="Times New Roman" panose="02020603050405020304" pitchFamily="18" charset="0"/>
              </a:rPr>
              <a:t> (καθορισμός τιμής)</a:t>
            </a:r>
            <a:br>
              <a:rPr lang="el-GR" sz="44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165C279F-D098-F6DA-B613-14581F512AEA}"/>
              </a:ext>
            </a:extLst>
          </p:cNvPr>
          <p:cNvSpPr>
            <a:spLocks noGrp="1"/>
          </p:cNvSpPr>
          <p:nvPr>
            <p:ph idx="1"/>
          </p:nvPr>
        </p:nvSpPr>
        <p:spPr/>
        <p:txBody>
          <a:bodyPr>
            <a:normAutofit fontScale="92500" lnSpcReduction="10000"/>
          </a:bodyPr>
          <a:lstStyle/>
          <a:p>
            <a:pPr marL="0" indent="0" algn="just">
              <a:buNone/>
            </a:pPr>
            <a:r>
              <a:rPr lang="el-GR" sz="1800" kern="0" dirty="0">
                <a:solidFill>
                  <a:srgbClr val="000000"/>
                </a:solidFill>
                <a:effectLst/>
                <a:latin typeface="Times New Roman" panose="02020603050405020304" pitchFamily="18" charset="0"/>
                <a:ea typeface="Calibri" panose="020F0502020204030204" pitchFamily="34" charset="0"/>
              </a:rPr>
              <a:t>Η απόφαση</a:t>
            </a:r>
            <a:r>
              <a:rPr lang="el-GR" sz="1800" kern="0" dirty="0">
                <a:effectLst/>
                <a:latin typeface="Times New Roman" panose="02020603050405020304" pitchFamily="18" charset="0"/>
                <a:ea typeface="Calibri" panose="020F0502020204030204" pitchFamily="34" charset="0"/>
              </a:rPr>
              <a:t>  εκδόθηκε</a:t>
            </a:r>
            <a:r>
              <a:rPr lang="en-US" sz="1800" kern="0" dirty="0">
                <a:effectLst/>
                <a:latin typeface="Times New Roman" panose="02020603050405020304" pitchFamily="18" charset="0"/>
                <a:ea typeface="Calibri" panose="020F0502020204030204" pitchFamily="34" charset="0"/>
              </a:rPr>
              <a:t> (21.12.2011)</a:t>
            </a:r>
            <a:r>
              <a:rPr lang="el-GR" sz="1800" kern="0" dirty="0">
                <a:effectLst/>
                <a:latin typeface="Times New Roman" panose="02020603050405020304" pitchFamily="18" charset="0"/>
                <a:ea typeface="Calibri" panose="020F0502020204030204" pitchFamily="34" charset="0"/>
              </a:rPr>
              <a:t> προς απάντηση προδικαστικού ερωτήματος σχετικά με το  κατά πόσον συμβιβάζεται με το δίκαιο της Ένωσης η επιβολή ορισμένων υποχρεώσεων στις εταιρίες παραγωγής ηλεκτρικής ενέργειας που διαθέτουν τις χαρακτηριζόμενες ως «αναγκαίες εγκαταστάσεις» για τη λειτουργία του ιταλικού συστήματος ηλεκτρικής ενέργειας στο πλαίσιο των αποκαλουμένων υπηρεσιών «κατανομής φορτίων και εξισορροπήσεως».</a:t>
            </a:r>
            <a:endParaRPr lang="en-US" sz="1800" kern="0" dirty="0">
              <a:effectLst/>
              <a:latin typeface="Times New Roman" panose="02020603050405020304" pitchFamily="18" charset="0"/>
              <a:ea typeface="Calibri" panose="020F0502020204030204" pitchFamily="34" charset="0"/>
            </a:endParaRPr>
          </a:p>
          <a:p>
            <a:pPr marL="0" indent="0" algn="just">
              <a:buNone/>
            </a:pPr>
            <a:r>
              <a:rPr lang="el-GR" sz="1800" kern="0" dirty="0">
                <a:effectLst/>
                <a:latin typeface="Times New Roman" panose="02020603050405020304" pitchFamily="18" charset="0"/>
                <a:ea typeface="Calibri" panose="020F0502020204030204" pitchFamily="34" charset="0"/>
              </a:rPr>
              <a:t> Ειδικότερα, η Ιταλική Ρυθμιστική Αρχή (AEEG), με σχετικές αποφάσεις της, καθόρισε τους όρους λειτουργίας της </a:t>
            </a:r>
            <a:r>
              <a:rPr lang="el-GR" sz="1800" b="1" kern="0" dirty="0">
                <a:effectLst/>
                <a:latin typeface="Times New Roman" panose="02020603050405020304" pitchFamily="18" charset="0"/>
                <a:ea typeface="Calibri" panose="020F0502020204030204" pitchFamily="34" charset="0"/>
              </a:rPr>
              <a:t>δημόσιας υπηρεσίας κατανομής φορτίων </a:t>
            </a:r>
            <a:r>
              <a:rPr lang="el-GR" sz="1800" kern="0" dirty="0">
                <a:effectLst/>
                <a:latin typeface="Times New Roman" panose="02020603050405020304" pitchFamily="18" charset="0"/>
                <a:ea typeface="Calibri" panose="020F0502020204030204" pitchFamily="34" charset="0"/>
              </a:rPr>
              <a:t>με σκοπό την εξασφάλιση της ικανοποιήσεως της ζητήσεως ηλεκτρικής ενέργειας υπό συνθήκες επαρκούς ασφάλειας. Κατά την Αρχή, λαμβανομένης υπόψη της εξαιρετικά σοβαρής οικονομικής κρίσεως σε διεθνές επίπεδο και των συνεπειών της για τις τιμές των πρώτων υλών, και «προς εξασφάλιση χαμηλότερων χρεώσεων για τα νοικοκυριά και τις επιχειρήσεις και για τη μείωση του κόστους της ηλεκτρικής ενέργειας», η κατανομή φορτίων ηλεκτρικής ενέργειας οφείλει να συμφωνεί με τις  ακόλουθες αρχές: «α) οι φορείς που διαθέτουν μεμονωμένες εγκαταστάσεις ή ομάδες εγκαταστάσεων αναγκαίες για την κάλυψη των αναγκών των υπηρεσιών κατανομής φορτίων,  υποχρεούνται να υποβάλλουν προσφορές στις αγορές κατά τους όρους που καθορίζει η Αρχή, η οποία εφαρμόζει ακριβείς μηχανισμούς για την ελαχιστοποίηση των δαπανών του συστήματος και την εξασφάλιση δίκαιης αμοιβής των παραγωγών. Ο χαρακτηρισμός μιας υποδομής ως αναγκαίας σημαίνει ότι η επιχείρηση στην οποία ανήκει υποχρεούται να υποβάλλει προσφορές στην ιταλική χρηματιστηριακή αγορά ηλεκτρικής ενέργειας, στα επιμέρους τμήματά της, ήτοι στην αγορά της προηγούμενης ημέρας, στην αγορά προσαρμογής και στην αγορά των βοηθητικών υπηρεσιών, τηρώντας τους όρους και τα κριτήρια που  έχουν καθοριστεί</a:t>
            </a:r>
            <a:r>
              <a:rPr lang="en-US" sz="1800" kern="0" dirty="0">
                <a:effectLst/>
                <a:latin typeface="Times New Roman" panose="02020603050405020304" pitchFamily="18" charset="0"/>
                <a:ea typeface="Calibri" panose="020F0502020204030204" pitchFamily="34" charset="0"/>
              </a:rPr>
              <a:t>. </a:t>
            </a:r>
            <a:endParaRPr lang="el-GR" dirty="0"/>
          </a:p>
        </p:txBody>
      </p:sp>
    </p:spTree>
    <p:extLst>
      <p:ext uri="{BB962C8B-B14F-4D97-AF65-F5344CB8AC3E}">
        <p14:creationId xmlns:p14="http://schemas.microsoft.com/office/powerpoint/2010/main" val="2686746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BB3704-17D5-5BDA-99F2-C991FA35E3A6}"/>
              </a:ext>
            </a:extLst>
          </p:cNvPr>
          <p:cNvSpPr>
            <a:spLocks noGrp="1"/>
          </p:cNvSpPr>
          <p:nvPr>
            <p:ph type="title"/>
          </p:nvPr>
        </p:nvSpPr>
        <p:spPr/>
        <p:txBody>
          <a:bodyPr/>
          <a:lstStyle/>
          <a:p>
            <a:r>
              <a:rPr lang="en-US" b="1" dirty="0"/>
              <a:t>Enel II</a:t>
            </a:r>
            <a:endParaRPr lang="el-GR" b="1" dirty="0"/>
          </a:p>
        </p:txBody>
      </p:sp>
      <p:sp>
        <p:nvSpPr>
          <p:cNvPr id="3" name="Θέση περιεχομένου 2">
            <a:extLst>
              <a:ext uri="{FF2B5EF4-FFF2-40B4-BE49-F238E27FC236}">
                <a16:creationId xmlns:a16="http://schemas.microsoft.com/office/drawing/2014/main" id="{44B9EDF9-9F75-218D-53C3-10572FA075F2}"/>
              </a:ext>
            </a:extLst>
          </p:cNvPr>
          <p:cNvSpPr>
            <a:spLocks noGrp="1"/>
          </p:cNvSpPr>
          <p:nvPr>
            <p:ph idx="1"/>
          </p:nvPr>
        </p:nvSpPr>
        <p:spPr/>
        <p:txBody>
          <a:bodyPr>
            <a:normAutofit/>
          </a:bodyPr>
          <a:lstStyle/>
          <a:p>
            <a:pPr marL="0" indent="0" algn="just">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ΑΠΟΦΑΣΗ: 1) Τήρηση της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αρχής της αναλογικότητας της ρύθμισης: η κατανομή φορτίων στις εγκαταστάσεις παραγωγής πρέπει να γίνεται βάσει κριτηρίων που πρέπει να είναι αντικειμενικά, να δημοσιεύονται και να εφαρμόζονται χωρίς διακρίσεις, 2) </a:t>
            </a:r>
            <a:r>
              <a:rPr lang="el-GR" sz="1800" kern="0" dirty="0">
                <a:effectLst/>
                <a:latin typeface="Times New Roman" panose="02020603050405020304" pitchFamily="18" charset="0"/>
                <a:ea typeface="Calibri" panose="020F0502020204030204" pitchFamily="34" charset="0"/>
              </a:rPr>
              <a:t>η </a:t>
            </a:r>
            <a:r>
              <a:rPr lang="el-GR" sz="1800" i="1" kern="0" dirty="0">
                <a:effectLst/>
                <a:latin typeface="Times New Roman" panose="02020603050405020304" pitchFamily="18" charset="0"/>
                <a:ea typeface="Calibri" panose="020F0502020204030204" pitchFamily="34" charset="0"/>
              </a:rPr>
              <a:t>υπηρεσία κατανομής ηλεκτρικών φορτίων αποτελεί δημόσια υπηρεσία</a:t>
            </a:r>
            <a:r>
              <a:rPr lang="el-GR" sz="1800" kern="0" dirty="0">
                <a:effectLst/>
                <a:latin typeface="Times New Roman" panose="02020603050405020304" pitchFamily="18" charset="0"/>
                <a:ea typeface="Calibri" panose="020F0502020204030204" pitchFamily="34" charset="0"/>
              </a:rPr>
              <a:t> που έχει σκοπό να εξασφαλίζει την ισορροπία μεταξύ της προσφοράς και της ζητήσεως ηλεκτρικής ενέργειας στο εθνικό δίκτυο μεταφοράς και να εγγυάται έτσι την ασφάλεια και τη συνέχεια της προμήθειας ενέργειας, 3) η επίδικη ρύθμιση έχει εφαρμογή μόνο στους επιχειρηματίες που διαθέτουν αναγκαίες εγκαταστάσεις, δηλαδή στις περιπτώσεις στις οποίες δεν υπάρχει παρά μία μόνο εγκατάσταση παραγωγής η οποία, λόγω των τεχνικών χαρακτηριστικών της και της ταχύτητας μεταβολής της ισχύος της, είναι ικανή να παρέχει τους αναγκαίους πόρους για την ικανοποίηση των απαιτήσεων της κατανομής φορτίων, 4) </a:t>
            </a:r>
            <a:r>
              <a:rPr lang="el-GR" sz="1800" kern="0" dirty="0">
                <a:latin typeface="Times New Roman" panose="02020603050405020304" pitchFamily="18" charset="0"/>
                <a:ea typeface="Calibri" panose="020F0502020204030204" pitchFamily="34" charset="0"/>
              </a:rPr>
              <a:t>η</a:t>
            </a:r>
            <a:r>
              <a:rPr lang="el-GR" sz="1800" kern="0" dirty="0">
                <a:effectLst/>
                <a:latin typeface="Times New Roman" panose="02020603050405020304" pitchFamily="18" charset="0"/>
                <a:ea typeface="Calibri" panose="020F0502020204030204" pitchFamily="34" charset="0"/>
              </a:rPr>
              <a:t> παρέμβαση πρέπει να περιορίζεται χρονικά σε αυτό μόνο που είναι απολύτως αναγκαίο για την επίτευξη των σκοπών της, 5) τ</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 καθεστώς των αναγκαίων εγκαταστάσεων δεν δημιουργεί διακρίσεις, όπως ισχυρίζεται η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Enel</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Συγκεκριμένα, το καθεστώς αυτό εφαρμόζεται αδιακρίτως σε όλους τους επιχειρηματίες που διαθέτουν, κατά τη διάρκεια δεδομένης χρονικής περιόδου, μία ή περισσότερες εγκαταστάσεις που ενδέχεται να αποδειχθούν, βάσει αντικειμενικών κριτηρίων τεχνικής φύσεως, απαραίτητες για την ικανοποίηση των αναγκών σε ηλεκτρική ενέργεια των υπηρεσιών κατανομής φορτίων.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310304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477B79-48AF-F2CD-0060-EB96921556FD}"/>
              </a:ext>
            </a:extLst>
          </p:cNvPr>
          <p:cNvSpPr>
            <a:spLocks noGrp="1"/>
          </p:cNvSpPr>
          <p:nvPr>
            <p:ph type="title"/>
          </p:nvPr>
        </p:nvSpPr>
        <p:spPr/>
        <p:txBody>
          <a:bodyPr>
            <a:normAutofit fontScale="90000"/>
          </a:bodyPr>
          <a:lstStyle/>
          <a:p>
            <a:r>
              <a:rPr lang="el-GR" sz="3100" b="1" dirty="0">
                <a:effectLst/>
                <a:latin typeface="Times New Roman" panose="02020603050405020304" pitchFamily="18" charset="0"/>
                <a:ea typeface="Calibri" panose="020F0502020204030204" pitchFamily="34" charset="0"/>
                <a:cs typeface="Times New Roman" panose="02020603050405020304" pitchFamily="18" charset="0"/>
              </a:rPr>
              <a:t> </a:t>
            </a:r>
            <a:br>
              <a:rPr lang="el-GR" sz="3100" b="1" dirty="0">
                <a:effectLst/>
                <a:latin typeface="Times New Roman" panose="02020603050405020304" pitchFamily="18" charset="0"/>
                <a:ea typeface="Calibri" panose="020F0502020204030204" pitchFamily="34" charset="0"/>
                <a:cs typeface="Times New Roman" panose="02020603050405020304" pitchFamily="18" charset="0"/>
              </a:rPr>
            </a:br>
            <a:r>
              <a:rPr lang="el-GR" sz="3100" b="1" dirty="0">
                <a:effectLst/>
                <a:latin typeface="Times New Roman" panose="02020603050405020304" pitchFamily="18" charset="0"/>
                <a:ea typeface="Calibri" panose="020F0502020204030204" pitchFamily="34" charset="0"/>
                <a:cs typeface="Times New Roman" panose="02020603050405020304" pitchFamily="18" charset="0"/>
              </a:rPr>
              <a:t>3) Η απόφαση </a:t>
            </a:r>
            <a:r>
              <a:rPr lang="fr-FR" sz="3100" b="1" dirty="0">
                <a:effectLst/>
                <a:latin typeface="Times New Roman" panose="02020603050405020304" pitchFamily="18" charset="0"/>
                <a:ea typeface="Calibri" panose="020F0502020204030204" pitchFamily="34" charset="0"/>
                <a:cs typeface="Times New Roman" panose="02020603050405020304" pitchFamily="18" charset="0"/>
              </a:rPr>
              <a:t>Engie Cartagena </a:t>
            </a:r>
            <a:br>
              <a:rPr lang="el-GR" sz="44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4DC5DE65-E619-0904-AC79-C226745B5EC5}"/>
              </a:ext>
            </a:extLst>
          </p:cNvPr>
          <p:cNvSpPr>
            <a:spLocks noGrp="1"/>
          </p:cNvSpPr>
          <p:nvPr>
            <p:ph idx="1"/>
          </p:nvPr>
        </p:nvSpPr>
        <p:spPr/>
        <p:txBody>
          <a:bodyPr>
            <a:normAutofit/>
          </a:bodyPr>
          <a:lstStyle/>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Με την απόφαση της 19.12.2019, το Δικαστήριο αποσαφήνισε έτι περαιτέρω την έννοια των υποχρεώσεων παροχής υπηρεσιών κοινής ωφέλειας. Σύμφωνα με τα πραγματικά περιστατικά της υπόθεσης, η εταιρεία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Engie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Cartagena</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αμφισβήτησε δικαστικά εισφορά, στο πλαίσιο χρηματοδότησης σχεδίου δράσης για την εξοικονόμηση ενέργειας και την ενεργειακή αποδοτικότητα, του οποίου την κεντρική διαχείριση έχει αναλάβει το IDAE, το οποίο αποτελεί δημόσιο οργανισμό. Για τους σκοπούς του εν λόγω σχεδίου δράσης, προβλέπεται υποχρέωση καταβολής χρηματικής παροχής η οποία βαρύνει ένδεκα επιχειρήσεις τις οποίες παραθέτει ο νόμος. </a:t>
            </a: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ΑΠΟΦΑΣΗ: 1) έννοια ΥΓΟΣ, όταν </a:t>
            </a:r>
            <a:r>
              <a:rPr lang="el-GR" sz="1800" kern="0" dirty="0">
                <a:effectLst/>
                <a:latin typeface="Times New Roman" panose="02020603050405020304" pitchFamily="18" charset="0"/>
                <a:ea typeface="Calibri" panose="020F0502020204030204" pitchFamily="34" charset="0"/>
              </a:rPr>
              <a:t>η ελευθερία των επιχειρήσεων να δραστηριοποιούνται στην αγορά ηλεκτρικής ενέργειας περιορίζεται υπό την έννοια ότι, με γνώμονα αποκλειστικά τα εμπορικά συμφέροντά τους, οι επιχειρήσεις αυτές δεν θα προμήθευαν ορισμένα αγαθά ή υπηρεσίες ή δεν θα τα προμήθευαν στην ίδια έκταση ή με τους αυτούς όρους. Ε</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πειδή οι υποχρεώσεις παροχής υπηρεσιών κοινής ωφελείας είναι ικανές να επιφέρουν περιορισμούς στην επίτευξη μιας πλήρως και πραγματικά ανοικτής και ανταγωνιστικής εσωτερικής αγοράς ηλεκτρικής ενέργειας, ο νομοθέτης της Ένωσης επέβαλε στα κράτη μέλη προϋποθέσεις τις οποίες πρέπει να τηρούν οσάκις επιβάλλουν τέτοιες υποχρεώσεις στους επιχειρηματίες. Ειδικότερα, κατά το άρθρο 3, παράγραφος 2, της οδηγίας 2009/72, οι εν λόγω υποχρεώσεις πρέπει να ορίζονται σαφώς, να είναι διαφανείς, αμερόληπτες και επαληθεύσιμες και να διασφαλίζουν την ισότιμη πρόσβαση των επιχειρήσεων ηλεκτρικής ενεργείας της Ένωσης στους εθνικούς καταναλωτές.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l-GR" dirty="0"/>
          </a:p>
        </p:txBody>
      </p:sp>
    </p:spTree>
    <p:extLst>
      <p:ext uri="{BB962C8B-B14F-4D97-AF65-F5344CB8AC3E}">
        <p14:creationId xmlns:p14="http://schemas.microsoft.com/office/powerpoint/2010/main" val="257968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71D511-6B3F-C6EB-805F-BCB475DB3A67}"/>
              </a:ext>
            </a:extLst>
          </p:cNvPr>
          <p:cNvSpPr>
            <a:spLocks noGrp="1"/>
          </p:cNvSpPr>
          <p:nvPr>
            <p:ph type="title"/>
          </p:nvPr>
        </p:nvSpPr>
        <p:spPr/>
        <p:txBody>
          <a:bodyPr/>
          <a:lstStyle/>
          <a:p>
            <a:r>
              <a:rPr lang="en-US" dirty="0"/>
              <a:t>Engie Cartagena II</a:t>
            </a:r>
            <a:endParaRPr lang="el-GR" dirty="0"/>
          </a:p>
        </p:txBody>
      </p:sp>
      <p:sp>
        <p:nvSpPr>
          <p:cNvPr id="3" name="Θέση περιεχομένου 2">
            <a:extLst>
              <a:ext uri="{FF2B5EF4-FFF2-40B4-BE49-F238E27FC236}">
                <a16:creationId xmlns:a16="http://schemas.microsoft.com/office/drawing/2014/main" id="{F3917E7B-1040-B8A6-DF24-A8B7397355B2}"/>
              </a:ext>
            </a:extLst>
          </p:cNvPr>
          <p:cNvSpPr>
            <a:spLocks noGrp="1"/>
          </p:cNvSpPr>
          <p:nvPr>
            <p:ph idx="1"/>
          </p:nvPr>
        </p:nvSpPr>
        <p:spPr/>
        <p:txBody>
          <a:bodyPr>
            <a:normAutofit lnSpcReduction="10000"/>
          </a:bodyPr>
          <a:lstStyle/>
          <a:p>
            <a:pPr marL="0" indent="0" algn="jus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Εν προκειμένω, από τη στιγμή που η εν λόγω υποχρεωτική εισφορά δεν επιβάλλει στις οικείες επιχειρήσεις απαίτηση που να περιορίζει την ελευθερία τους να δραστηριοποιούνται στην αγορά ηλεκτρικής ενέργειας, μια τέτοια εισφορά δεν μπορεί να εμπίπτει στην κατά το άρθρο 3, παράγραφος 2, της οδηγίας 2009/72 έννοια των «υποχρεώσεων παροχής υπηρεσιών κοινής ωφελείας». Ειδικότερα, με την επιβολή της εισφοράς αυτής οι ως άνω επιχειρήσεις ουδόλως παροτρύνονται να προμηθεύσουν ορισμένα αγαθά ή υπηρεσίες τα οποία δεν θα προμήθευαν ή δεν θα προμήθευαν στην ίδια έκταση ή με τους αυτούς όρους αν είχαν λάβει υπόψη αποκλειστικά τα εμπορικά συμφέροντά τους. Συναφώς, επισημαίνεται ότι απλώς και μόνον η περίσταση ότι τα έσοδα της υποχρεωτικής εισφοράς μεταβιβάζονται σε ταμείο το οποίο διαχειρίζεται το IDAE, το οποίο είναι επιφορτισμένο με την εφαρμογή των μέτρων του σχεδίου δράσης για την εξοικονόμηση ενέργειας και την ενεργειακή αποδοτικότητα, δεν σημαίνει ότι οι επιχειρηματίες τους οποίους βαρύνει η υποχρέωση καταβολής της εισφοράς αυτής φέρουν «υποχρέωση παροχής υπηρεσιών κοινής ωφελείας», κατά την έννοια της εν λόγω διατάξεως.</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3)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Το γεγονός ότι το IDAE ενδεχομένως επιδιώκει σκοπό γενικού οικονομικού συμφέροντος δεν είναι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αφεαυτού</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κρίσιμο, δεδομένου ότι η αίτηση προδικαστικής αποφάσεως αφορά το αν επιβάλλεται υποχρέωση παροχής υπηρεσιών κοινής ωφελείας όχι στο IDAE, αλλά, αντιθέτως, σε επιχειρήσεις παραγωγής ηλεκτρικής ενέργειας. Διαφορετικά, οποιαδήποτε προβλεπόμενη από την εθνική νομοθεσία και επιβαλλόμενη σε επιχειρηματίες στην αγορά ηλεκτρικής ενέργειας υποχρέωση χρηματοδοτικής εισφοράς θα συνιστούσε, βάσει του προορισμού και μόνον του τελικού προϊόντος της εισφοράς αυτής, «υποχρέωση παροχής υπηρεσιών κοινής ωφελείας».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27185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9826E1-05EC-2704-F8F6-CF3517E68FBC}"/>
              </a:ext>
            </a:extLst>
          </p:cNvPr>
          <p:cNvSpPr>
            <a:spLocks noGrp="1"/>
          </p:cNvSpPr>
          <p:nvPr>
            <p:ph type="title"/>
          </p:nvPr>
        </p:nvSpPr>
        <p:spPr/>
        <p:txBody>
          <a:bodyPr>
            <a:normAutofit/>
          </a:bodyPr>
          <a:lstStyle/>
          <a:p>
            <a:r>
              <a:rPr lang="el-GR" sz="3200" b="1" dirty="0"/>
              <a:t>4) </a:t>
            </a:r>
            <a:r>
              <a:rPr lang="el-GR" sz="3200" b="1" dirty="0" err="1">
                <a:effectLst/>
                <a:latin typeface="Times New Roman" panose="02020603050405020304" pitchFamily="18" charset="0"/>
                <a:ea typeface="Calibri" panose="020F0502020204030204" pitchFamily="34" charset="0"/>
                <a:cs typeface="Times New Roman" panose="02020603050405020304" pitchFamily="18" charset="0"/>
              </a:rPr>
              <a:t>Оvergas</a:t>
            </a:r>
            <a:r>
              <a:rPr lang="el-GR"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3200" b="1" dirty="0" err="1">
                <a:effectLst/>
                <a:latin typeface="Times New Roman" panose="02020603050405020304" pitchFamily="18" charset="0"/>
                <a:ea typeface="Calibri" panose="020F0502020204030204" pitchFamily="34" charset="0"/>
                <a:cs typeface="Times New Roman" panose="02020603050405020304" pitchFamily="18" charset="0"/>
              </a:rPr>
              <a:t>Mrezhi</a:t>
            </a:r>
            <a:r>
              <a:rPr lang="el-GR" sz="3200" b="1" dirty="0">
                <a:effectLst/>
                <a:latin typeface="Times New Roman" panose="02020603050405020304" pitchFamily="18" charset="0"/>
                <a:ea typeface="Calibri" panose="020F0502020204030204" pitchFamily="34" charset="0"/>
                <a:cs typeface="Times New Roman" panose="02020603050405020304" pitchFamily="18" charset="0"/>
              </a:rPr>
              <a:t> (30.4.2020)</a:t>
            </a:r>
            <a:endParaRPr lang="el-GR" sz="3200" dirty="0"/>
          </a:p>
        </p:txBody>
      </p:sp>
      <p:sp>
        <p:nvSpPr>
          <p:cNvPr id="3" name="Θέση περιεχομένου 2">
            <a:extLst>
              <a:ext uri="{FF2B5EF4-FFF2-40B4-BE49-F238E27FC236}">
                <a16:creationId xmlns:a16="http://schemas.microsoft.com/office/drawing/2014/main" id="{3BC1EE1B-2E50-A9C2-CB3D-ACD63F3DF31B}"/>
              </a:ext>
            </a:extLst>
          </p:cNvPr>
          <p:cNvSpPr>
            <a:spLocks noGrp="1"/>
          </p:cNvSpPr>
          <p:nvPr>
            <p:ph idx="1"/>
          </p:nvPr>
        </p:nvSpPr>
        <p:spPr>
          <a:xfrm>
            <a:off x="838200" y="1797633"/>
            <a:ext cx="10515600" cy="4351338"/>
          </a:xfrm>
        </p:spPr>
        <p:txBody>
          <a:bodyPr>
            <a:normAutofit lnSpcReduction="10000"/>
          </a:bodyPr>
          <a:lstStyle/>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Με την απόφαση του Δικαστηρίου της 30.4.2020, αποσαφηνίστηκε το θέμα της επιβολής υποχρέωσης αποθήκευσης φυσικού αερίου για τη διασφάλιση του εφοδιασμού και της τακτικής παροχής, λαμβανομένου υπόψη  και των άρθρων 36 και 38 του Χάρτη των Θεμελιωδών Δικαιωμάτων της Ευρωπαϊκής Ένωσης, τα οποία εγγυώνται τις υπηρεσίες γενικού συμφέροντος προς προώθηση της εδαφικής και κοινωνικής συνοχής, αφενός, και μια υψηλού επιπέδου προστασία των καταναλωτών. </a:t>
            </a:r>
            <a:r>
              <a:rPr lang="el-GR" sz="1800" kern="0" dirty="0">
                <a:effectLst/>
                <a:latin typeface="Times New Roman" panose="02020603050405020304" pitchFamily="18" charset="0"/>
                <a:ea typeface="Calibri" panose="020F0502020204030204" pitchFamily="34" charset="0"/>
              </a:rPr>
              <a:t>Σύμφωνα με τα πραγματικά περιστατικά της υπόθεσης, η </a:t>
            </a:r>
            <a:r>
              <a:rPr lang="el-GR" sz="1800" kern="0" dirty="0" err="1">
                <a:effectLst/>
                <a:latin typeface="Times New Roman" panose="02020603050405020304" pitchFamily="18" charset="0"/>
                <a:ea typeface="Calibri" panose="020F0502020204030204" pitchFamily="34" charset="0"/>
              </a:rPr>
              <a:t>Bulgartransgaz</a:t>
            </a:r>
            <a:r>
              <a:rPr lang="el-GR" sz="1800" kern="0" dirty="0">
                <a:effectLst/>
                <a:latin typeface="Times New Roman" panose="02020603050405020304" pitchFamily="18" charset="0"/>
                <a:ea typeface="Calibri" panose="020F0502020204030204" pitchFamily="34" charset="0"/>
              </a:rPr>
              <a:t> είναι διαχειριστής συνδυασμένου συστήματος μεταφοράς και διανομής φυσικού αερίου και, υπό την ιδιότητα αυτή, διαχειρίζεται το εθνικό δίκτυο μεταφοράς φυσικού αερίου στη Βουλγαρία, μέσω του οποίου το φυσικό αέριο διοχετεύεται στα δίκτυα διανομής και σε ορισμένους μη οικιακούς πελάτες. Διαχειρίζεται επίσης την εγκατάσταση υπόγειας αποθηκεύσεως φυσικού αερίου που βρίσκεται στο </a:t>
            </a:r>
            <a:r>
              <a:rPr lang="el-GR" sz="1800" kern="0" dirty="0" err="1">
                <a:effectLst/>
                <a:latin typeface="Times New Roman" panose="02020603050405020304" pitchFamily="18" charset="0"/>
                <a:ea typeface="Calibri" panose="020F0502020204030204" pitchFamily="34" charset="0"/>
              </a:rPr>
              <a:t>Chiren</a:t>
            </a:r>
            <a:r>
              <a:rPr lang="el-GR" sz="1800" kern="0" dirty="0">
                <a:effectLst/>
                <a:latin typeface="Times New Roman" panose="02020603050405020304" pitchFamily="18" charset="0"/>
                <a:ea typeface="Calibri" panose="020F0502020204030204" pitchFamily="34" charset="0"/>
              </a:rPr>
              <a:t> (Βουλγαρία), βασικός σκοπός της οποίας είναι η διασφάλιση του εφοδιασμού με φυσικό αέριο και η εξομάλυνση των εποχιακών διακυμάνσεων της κατανάλωσης. Η «</a:t>
            </a:r>
            <a:r>
              <a:rPr lang="el-GR" sz="1800" kern="0" dirty="0" err="1">
                <a:effectLst/>
                <a:latin typeface="Times New Roman" panose="02020603050405020304" pitchFamily="18" charset="0"/>
                <a:ea typeface="Calibri" panose="020F0502020204030204" pitchFamily="34" charset="0"/>
              </a:rPr>
              <a:t>Bulgargaz</a:t>
            </a:r>
            <a:r>
              <a:rPr lang="el-GR" sz="1800" kern="0" dirty="0">
                <a:effectLst/>
                <a:latin typeface="Times New Roman" panose="02020603050405020304" pitchFamily="18" charset="0"/>
                <a:ea typeface="Calibri" panose="020F0502020204030204" pitchFamily="34" charset="0"/>
              </a:rPr>
              <a:t>» EAD είναι ο δημόσιος </a:t>
            </a:r>
            <a:r>
              <a:rPr lang="el-GR" sz="1800" kern="0" dirty="0" err="1">
                <a:effectLst/>
                <a:latin typeface="Times New Roman" panose="02020603050405020304" pitchFamily="18" charset="0"/>
                <a:ea typeface="Calibri" panose="020F0502020204030204" pitchFamily="34" charset="0"/>
              </a:rPr>
              <a:t>πάροχος</a:t>
            </a:r>
            <a:r>
              <a:rPr lang="el-GR" sz="1800" kern="0" dirty="0">
                <a:effectLst/>
                <a:latin typeface="Times New Roman" panose="02020603050405020304" pitchFamily="18" charset="0"/>
                <a:ea typeface="Calibri" panose="020F0502020204030204" pitchFamily="34" charset="0"/>
              </a:rPr>
              <a:t> φυσικού αερίου στη Βουλγαρία και προμηθεύει σε τιμές προκαθορισμένες από τη ρυθμιστική επιτροπή. </a:t>
            </a:r>
            <a:r>
              <a:rPr lang="el-GR" sz="1800" kern="0" dirty="0">
                <a:solidFill>
                  <a:srgbClr val="000000"/>
                </a:solidFill>
                <a:effectLst/>
                <a:latin typeface="Times New Roman" panose="02020603050405020304" pitchFamily="18" charset="0"/>
                <a:ea typeface="Calibri" panose="020F0502020204030204" pitchFamily="34" charset="0"/>
              </a:rPr>
              <a:t>Το 2016 κατείχε μερίδιο 98 % της αγοράς πωλήσεως φυσικού αερίου στη Βουλγαρία. Οι εταιρίες διανομής </a:t>
            </a:r>
            <a:r>
              <a:rPr lang="el-GR" sz="1800" kern="0" dirty="0">
                <a:effectLst/>
                <a:latin typeface="Times New Roman" panose="02020603050405020304" pitchFamily="18" charset="0"/>
                <a:ea typeface="Calibri" panose="020F0502020204030204" pitchFamily="34" charset="0"/>
              </a:rPr>
              <a:t>ασκούν δραστηριότητες διανομής φυσικού αερίου και προμήθειας φυσικού αερίου στους τελικούς προμηθευτές. </a:t>
            </a:r>
            <a:r>
              <a:rPr lang="el-G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Η </a:t>
            </a:r>
            <a:r>
              <a:rPr lang="el-GR"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Overgas</a:t>
            </a:r>
            <a:r>
              <a:rPr lang="el-G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η οποία προμηθεύεται από την </a:t>
            </a:r>
            <a:r>
              <a:rPr lang="el-GR"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Bulgargaz</a:t>
            </a:r>
            <a:r>
              <a:rPr lang="el-G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τροφοδοτεί το 66 % του συνόλου των καταναλωτών φυσικού αερίου στη Βουλγαρία.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Overgas</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αμφισβήτησε τη νομιμότητα κανονιστικής αποφάσεως, δυνάμει της οποίας,  η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Bulgargaz</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εφάρμοσε στην τιμή του φυσικού </a:t>
            </a:r>
            <a:r>
              <a:rPr lang="el-G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αερίου προσαύξηση,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γεγονός το οποίο είχε ως συνέπεια πρόσθετη χρέωση.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29531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638FB5-CF66-6CF8-0A0E-4C3D7BA50D34}"/>
              </a:ext>
            </a:extLst>
          </p:cNvPr>
          <p:cNvSpPr>
            <a:spLocks noGrp="1"/>
          </p:cNvSpPr>
          <p:nvPr>
            <p:ph type="title"/>
          </p:nvPr>
        </p:nvSpPr>
        <p:spPr/>
        <p:txBody>
          <a:bodyPr/>
          <a:lstStyle/>
          <a:p>
            <a:r>
              <a:rPr lang="en-US" b="1" dirty="0" err="1"/>
              <a:t>Overgas</a:t>
            </a:r>
            <a:r>
              <a:rPr lang="en-US" b="1" dirty="0"/>
              <a:t> II</a:t>
            </a:r>
            <a:endParaRPr lang="el-GR" b="1" dirty="0"/>
          </a:p>
        </p:txBody>
      </p:sp>
      <p:sp>
        <p:nvSpPr>
          <p:cNvPr id="3" name="Θέση περιεχομένου 2">
            <a:extLst>
              <a:ext uri="{FF2B5EF4-FFF2-40B4-BE49-F238E27FC236}">
                <a16:creationId xmlns:a16="http://schemas.microsoft.com/office/drawing/2014/main" id="{776268DF-95DC-DA28-A29A-AC2577EC4604}"/>
              </a:ext>
            </a:extLst>
          </p:cNvPr>
          <p:cNvSpPr>
            <a:spLocks noGrp="1"/>
          </p:cNvSpPr>
          <p:nvPr>
            <p:ph idx="1"/>
          </p:nvPr>
        </p:nvSpPr>
        <p:spPr/>
        <p:txBody>
          <a:bodyPr>
            <a:normAutofit fontScale="32500" lnSpcReduction="20000"/>
          </a:bodyPr>
          <a:lstStyle/>
          <a:p>
            <a:pPr marL="0" indent="0" algn="just">
              <a:buNone/>
            </a:pPr>
            <a:r>
              <a:rPr lang="en-US" sz="6200" kern="0" dirty="0">
                <a:effectLst/>
                <a:latin typeface="Times New Roman" panose="02020603050405020304" pitchFamily="18" charset="0"/>
                <a:ea typeface="Calibri" panose="020F0502020204030204" pitchFamily="34" charset="0"/>
              </a:rPr>
              <a:t>A</a:t>
            </a:r>
            <a:r>
              <a:rPr lang="el-GR" sz="6200" kern="0" dirty="0">
                <a:effectLst/>
                <a:latin typeface="Times New Roman" panose="02020603050405020304" pitchFamily="18" charset="0"/>
                <a:ea typeface="Calibri" panose="020F0502020204030204" pitchFamily="34" charset="0"/>
              </a:rPr>
              <a:t>ΠΟΦΑΣΗ: 1) οι </a:t>
            </a:r>
            <a:r>
              <a:rPr lang="el-GR" sz="6200" i="1" kern="0" dirty="0">
                <a:solidFill>
                  <a:srgbClr val="000000"/>
                </a:solidFill>
                <a:effectLst/>
                <a:latin typeface="Times New Roman" panose="02020603050405020304" pitchFamily="18" charset="0"/>
                <a:ea typeface="Calibri" panose="020F0502020204030204" pitchFamily="34" charset="0"/>
              </a:rPr>
              <a:t>υποχρεώσεις αποθηκεύσεως</a:t>
            </a:r>
            <a:r>
              <a:rPr lang="el-GR" sz="6200" kern="0" dirty="0">
                <a:solidFill>
                  <a:srgbClr val="000000"/>
                </a:solidFill>
                <a:effectLst/>
                <a:latin typeface="Times New Roman" panose="02020603050405020304" pitchFamily="18" charset="0"/>
                <a:ea typeface="Calibri" panose="020F0502020204030204" pitchFamily="34" charset="0"/>
              </a:rPr>
              <a:t> οι οποίες επιβάλλονται στις επιχειρήσεις φυσικού αερίου </a:t>
            </a:r>
            <a:r>
              <a:rPr lang="el-GR" sz="6200" kern="0" dirty="0">
                <a:effectLst/>
                <a:latin typeface="Times New Roman" panose="02020603050405020304" pitchFamily="18" charset="0"/>
                <a:ea typeface="Calibri" panose="020F0502020204030204" pitchFamily="34" charset="0"/>
              </a:rPr>
              <a:t>συνιστούν «υποχρεώσεις παροχής υπηρεσιών κοινής ωφέλειας», 2) εθνική ρύθμιση η οποία προβλέπει ότι οι επιχειρήσεις φυσικού αερίου πρέπει να ενσωματώνουν στην τιμή που χρεώνουν στους πελάτες τους το κόστος που απορρέει από υποχρεώσεις παροχής υπηρεσιών κοινής ωφέλειας κατατείνει στην επίτευξη σκοπών γενικού οικονομικού συμφέροντος, δεδομένου ότι, καθόσον έχει ως αντικείμενο να διασφαλίσει ως προς τις εν λόγω επιχειρήσεις ότι οι ως άνω υποχρεώσεις θα είναι, για αυτές, ουδέτερες από απόψεως κόστους, συμβάλλει στην πραγματική εκπλήρωση των εν λόγω υποχρεώσεων από τις επιχειρήσεις αυτές, 3) (τήρηση αρχής αναλογικότητας) η ρύθμιση είναι πρόσφορη, επειδή η </a:t>
            </a:r>
            <a:r>
              <a:rPr lang="el-GR" sz="6200" kern="0" dirty="0" err="1">
                <a:effectLst/>
                <a:latin typeface="Times New Roman" panose="02020603050405020304" pitchFamily="18" charset="0"/>
                <a:ea typeface="Calibri" panose="020F0502020204030204" pitchFamily="34" charset="0"/>
              </a:rPr>
              <a:t>μετακύλιση</a:t>
            </a:r>
            <a:r>
              <a:rPr lang="el-GR" sz="6200" kern="0" dirty="0">
                <a:effectLst/>
                <a:latin typeface="Times New Roman" panose="02020603050405020304" pitchFamily="18" charset="0"/>
                <a:ea typeface="Calibri" panose="020F0502020204030204" pitchFamily="34" charset="0"/>
              </a:rPr>
              <a:t> του κόστους εξασφαλίζει την οικονομική ουδετερότητα της υποχρέωσης αποθήκευσης, 4) η πληρωμή βάσει της καταμετρούμενης κατανάλωσης (επιχειρήσεις και ιδιώτες)  δεν είναι κατ’ αρχήν ασύμβατο με την αρχή της αναλογικότητας, 5) στο αιτούν δικαστήριο </a:t>
            </a:r>
            <a:r>
              <a:rPr lang="el-GR" sz="6200" kern="0" dirty="0" err="1">
                <a:effectLst/>
                <a:latin typeface="Times New Roman" panose="02020603050405020304" pitchFamily="18" charset="0"/>
                <a:ea typeface="Calibri" panose="020F0502020204030204" pitchFamily="34" charset="0"/>
              </a:rPr>
              <a:t>απόκειται</a:t>
            </a:r>
            <a:r>
              <a:rPr lang="el-GR" sz="6200" kern="0" dirty="0">
                <a:effectLst/>
                <a:latin typeface="Times New Roman" panose="02020603050405020304" pitchFamily="18" charset="0"/>
                <a:ea typeface="Calibri" panose="020F0502020204030204" pitchFamily="34" charset="0"/>
              </a:rPr>
              <a:t> να εξακριβώσει αν η οικονομική επιβάρυνση που απορρέει από τις εν λόγω υποχρεώσεις επηρεάζει όλες τις επιχειρήσεις παροχής φυσικού αερίου και, στην περίπτωση που τούτο δεν ισχύει, αν η διαφοροποίηση δικαιολογείται αντικειμενικώς και αν οι όροι που διέπουν την αντιστάθμιση της </a:t>
            </a:r>
            <a:r>
              <a:rPr lang="el-GR" sz="6200" dirty="0">
                <a:effectLst/>
                <a:latin typeface="Times New Roman" panose="02020603050405020304" pitchFamily="18" charset="0"/>
                <a:ea typeface="Calibri" panose="020F0502020204030204" pitchFamily="34" charset="0"/>
                <a:cs typeface="Times New Roman" panose="02020603050405020304" pitchFamily="18" charset="0"/>
              </a:rPr>
              <a:t>επιβαρύνσεως αυτής για τις οικείες επιχειρήσεις δημιουργούν δυσμενείς διακρίσεις, 5) τα κράτη οφείλουν να προστατέψουν τους ευάλωτους καταναλωτές, σύμφωνα με το άρθρο 3.3 της οδηγίας 2009/73 και το άρθρο 38 του Χάρτη που απαιτούν να διασφαλίζεται υψηλό επίπεδο προστασίας των καταναλωτών.</a:t>
            </a:r>
            <a:endParaRPr lang="el-GR" sz="6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sz="2200" kern="0" dirty="0">
              <a:effectLst/>
              <a:latin typeface="Times New Roman" panose="02020603050405020304" pitchFamily="18" charset="0"/>
              <a:ea typeface="Calibri" panose="020F0502020204030204" pitchFamily="34" charset="0"/>
            </a:endParaRPr>
          </a:p>
          <a:p>
            <a:pPr marL="0" indent="0">
              <a:buNone/>
            </a:pPr>
            <a:r>
              <a:rPr lang="el-GR"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l-GR" dirty="0"/>
          </a:p>
        </p:txBody>
      </p:sp>
    </p:spTree>
    <p:extLst>
      <p:ext uri="{BB962C8B-B14F-4D97-AF65-F5344CB8AC3E}">
        <p14:creationId xmlns:p14="http://schemas.microsoft.com/office/powerpoint/2010/main" val="2951601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4A14A2-14D6-25F1-8B74-10A9DC183D82}"/>
              </a:ext>
            </a:extLst>
          </p:cNvPr>
          <p:cNvSpPr>
            <a:spLocks noGrp="1"/>
          </p:cNvSpPr>
          <p:nvPr>
            <p:ph type="title"/>
          </p:nvPr>
        </p:nvSpPr>
        <p:spPr/>
        <p:txBody>
          <a:bodyPr>
            <a:normAutofit/>
          </a:bodyPr>
          <a:lstStyle/>
          <a:p>
            <a:r>
              <a:rPr lang="el-GR" sz="3200" b="1" dirty="0"/>
              <a:t>5) </a:t>
            </a:r>
            <a:r>
              <a:rPr lang="el-GR" sz="3200" b="1" dirty="0">
                <a:effectLst/>
                <a:latin typeface="Times New Roman" panose="02020603050405020304" pitchFamily="18" charset="0"/>
                <a:ea typeface="Calibri" panose="020F0502020204030204" pitchFamily="34" charset="0"/>
                <a:cs typeface="Times New Roman" panose="02020603050405020304" pitchFamily="18" charset="0"/>
              </a:rPr>
              <a:t>Achema </a:t>
            </a:r>
            <a:endParaRPr lang="el-GR" sz="3200" b="1" dirty="0"/>
          </a:p>
        </p:txBody>
      </p:sp>
      <p:sp>
        <p:nvSpPr>
          <p:cNvPr id="3" name="Θέση περιεχομένου 2">
            <a:extLst>
              <a:ext uri="{FF2B5EF4-FFF2-40B4-BE49-F238E27FC236}">
                <a16:creationId xmlns:a16="http://schemas.microsoft.com/office/drawing/2014/main" id="{A607415D-FE41-8146-002A-6D8EE2D2AAE8}"/>
              </a:ext>
            </a:extLst>
          </p:cNvPr>
          <p:cNvSpPr>
            <a:spLocks noGrp="1"/>
          </p:cNvSpPr>
          <p:nvPr>
            <p:ph idx="1"/>
          </p:nvPr>
        </p:nvSpPr>
        <p:spPr/>
        <p:txBody>
          <a:bodyPr>
            <a:normAutofit fontScale="92500"/>
          </a:bodyPr>
          <a:lstStyle/>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Το Γενικό Δικαστήριο εξέδωσε μια απόφαση σχετική με θέματα κρατικών ενισχύσεων υπό μορφή αντιστάθμισης για την παροχή δημόσιας υπηρεσίας. Η απόφαση αφορούσε έγκριση από την Επιτροπή ενίσχυσης υπέρ της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Litgas</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για την παροχή ελάχιστης ποσότητας ΥΦΑ στον τερματικό σταθμό ΥΦΑ που βρίσκεται στον θαλάσσιο λιμένα της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Klaipėda</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(Λιθουανία), ως αντιστάθμιση για προσφορά υπηρεσίας γενικού οικονομικού συμφέροντος.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Οι προσφεύγουσες εταιρείες παράγουν και προμηθεύουν νιτρικά λιπάσματα και χημικά προϊόντα, ενώ η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Achema Gas Trade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ειδικότερα προμήθευε φυσικό αέριο. Η ενίσχυση δόθηκε από τη Δημοκρατία της Λιθουανίας υπέρ της επιχείρησης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Klaip</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ė</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dos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Nafta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AB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KN</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η οποία κατά πλειοψηφία ανήκε στο κράτος της Λιθουανίας. Η ενίσχυση επιδίωκε να χρηματοδοτήσει την κατασκευή και λειτουργία ενός τερματικού υγροποιημένου φυσικού αερίου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LNG terminal</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στο λιμάνι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Klaip</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ė</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da</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προκειμένου να εξασφαλιστεί η ασφάλεια του ενεργειακού εφοδιασμού σε φυσικό αέριο. Η ενίσχυση συνίστατο στην: α) επιβολή μιας ειδικής εισφοράς σε όλους τους χρήστες δικτύων μεταφοράς φυσικού αερίου, διάρκειας 55 ετών, β) θέσπιση υποχρέωσης για ορισμένες εταιρείες που προμήθευαν θέρμανση και ηλεκτρική ενέργεια να αγοράζουν μια ποσότητα φυσικού αερίου, σε τιμή που καθόριζε η αρμόδια ρυθμιστική αρχή και που θα εισαγόταν μέσω του τερματικού σταθμού ΥΦΑ, προκειμένου αυτός να λειτουργεί πάντα, κάτι που αντιστοιχούσε εκείνη την εποχή (2013) σε 0.54 δις κυβικά μέτρα ετησίως, μέγιστης διάρκειας 10 ετών, εκτός και εάν η ανάπτυξη της αγοράς εξασφάλιζε τη συνεχή λειτουργία του τερματικού και γ) στην παροχή κρατικής εγγύησης για τη χρηματοδότηση της κατασκευής του τερματικού σταθμού.</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l-GR"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72127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CE7060-36DF-52D2-1308-AFA3ECD6CEDB}"/>
              </a:ext>
            </a:extLst>
          </p:cNvPr>
          <p:cNvSpPr>
            <a:spLocks noGrp="1"/>
          </p:cNvSpPr>
          <p:nvPr>
            <p:ph type="title"/>
          </p:nvPr>
        </p:nvSpPr>
        <p:spPr/>
        <p:txBody>
          <a:bodyPr/>
          <a:lstStyle/>
          <a:p>
            <a:r>
              <a:rPr lang="en-US" b="1" dirty="0"/>
              <a:t>Achema II</a:t>
            </a:r>
            <a:endParaRPr lang="el-GR" b="1" dirty="0"/>
          </a:p>
        </p:txBody>
      </p:sp>
      <p:sp>
        <p:nvSpPr>
          <p:cNvPr id="3" name="Θέση περιεχομένου 2">
            <a:extLst>
              <a:ext uri="{FF2B5EF4-FFF2-40B4-BE49-F238E27FC236}">
                <a16:creationId xmlns:a16="http://schemas.microsoft.com/office/drawing/2014/main" id="{EE38F3B0-C4B9-55A5-BFDD-C4515970B09E}"/>
              </a:ext>
            </a:extLst>
          </p:cNvPr>
          <p:cNvSpPr>
            <a:spLocks noGrp="1"/>
          </p:cNvSpPr>
          <p:nvPr>
            <p:ph idx="1"/>
          </p:nvPr>
        </p:nvSpPr>
        <p:spPr/>
        <p:txBody>
          <a:bodyPr>
            <a:normAutofit lnSpcReduction="10000"/>
          </a:bodyPr>
          <a:lstStyle/>
          <a:p>
            <a:pPr marL="0" indent="0" algn="just">
              <a:buNone/>
            </a:pPr>
            <a:r>
              <a:rPr lang="el-GR" sz="1800" dirty="0"/>
              <a:t>ΑΠΟΦΑΣΗ: 1)</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τα κράτη μέλη δεν μπορούν να συνδέσουν με υποχρεώσεις δημόσιας υπηρεσίας την παροχή μιας υπηρεσίας που μπορεί να παρασχεθεί ικανοποιητικά, όσον αφορά την τιμή, την ποιότητα, το συνεχές και την πρόσβαση σε αυτή,  από επιχειρήσεις που λειτουργούν σε συνθήκες ελεύθερης αγοράς. Παράλληλα, η νομολογία του ΔΕΕ αναγνώρισε ότι εν προκειμένω τα κράτη μέλη διαθέτουν ευρεία ευχέρεια να ορίσουν τι θεωρούν ως ΥΓΟΣ, με την Επιτροπή να περιορίζεται στον έλεγχο τυχόν «προδήλου σφάλματος». Υπό το πρίσμα αυτό, το Γενικό Δικαστήριο ερευνά την αναγκαιότητα και την αναλογικότητα της ΥΓΟΣ και τελικά το συμβατό της με το άρθρο 3.2 της οδηγίας 2009/73, 2) Όσον αφορά την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αναγκαιότητα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η απόφαση της Επιτροπής είχε υπογραμμίσει ότι για να εξασφαλιστεί ο ομαλός εφοδιασμός της αγοράς χρειαζόταν όχι μόνο η κατασκευή του τερματικού σταθμού ΥΦΑ, αλλά και η συνεχής λειτουργία του, η οποία εξασφαλιζόταν με την αποθήκευση μιας ορισμένης ποσότητας ΥΦΑ (0.37 δις κυβικά μέτρα), σε τερματικούς αποθηκευτικούς χώρους ΥΦΑ και η συνεχής προμήθεια αερίου στο εθνικό σύστημα φυσικού αερίου. Η επιβολή ΥΓΟΣ εξασφάλιζε την κανονική προμήθεια αερίου στο τερματικό σταθμό ΥΦΑ, σύμφωνα με ένα καθορισμένο ετήσιο χρονοδιάγραμμα, ακόμη και σε περιόδους χαμηλής ζήτησης αερίου. Αυτή η θέση της Επιτροπής έγινε αποδεκτή από το Γενικό Δικαστήριο, το οποίο μάλιστα επικαλέστηκε το γεγονός ότι η Λιθουανία σχεδόν εξαρτάται πλήρως από μια πηγή προμήθειας αερίου, οπότε με τη διαφοροποίηση των πηγών προμήθειας αύξανε την ασφάλεια του εφοδιασμού και της ενεργειακής ανεξαρτησίας της Λιθουανίας, δεδομένου του απομονωμένου χαρακτήρα της ενεργειακής της αγοράς.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l-GR"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2201323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2CC8D1-717F-6880-68B7-3753466A47B6}"/>
              </a:ext>
            </a:extLst>
          </p:cNvPr>
          <p:cNvSpPr>
            <a:spLocks noGrp="1"/>
          </p:cNvSpPr>
          <p:nvPr>
            <p:ph type="title"/>
          </p:nvPr>
        </p:nvSpPr>
        <p:spPr/>
        <p:txBody>
          <a:bodyPr>
            <a:normAutofit/>
          </a:bodyPr>
          <a:lstStyle/>
          <a:p>
            <a:r>
              <a:rPr lang="en-US" sz="3200" b="1" dirty="0"/>
              <a:t>Achema III</a:t>
            </a:r>
            <a:endParaRPr lang="el-GR" sz="3200" b="1" dirty="0"/>
          </a:p>
        </p:txBody>
      </p:sp>
      <p:sp>
        <p:nvSpPr>
          <p:cNvPr id="3" name="Θέση περιεχομένου 2">
            <a:extLst>
              <a:ext uri="{FF2B5EF4-FFF2-40B4-BE49-F238E27FC236}">
                <a16:creationId xmlns:a16="http://schemas.microsoft.com/office/drawing/2014/main" id="{73E2B13A-DFF4-79BB-4723-9D64EAE77D61}"/>
              </a:ext>
            </a:extLst>
          </p:cNvPr>
          <p:cNvSpPr>
            <a:spLocks noGrp="1"/>
          </p:cNvSpPr>
          <p:nvPr>
            <p:ph idx="1"/>
          </p:nvPr>
        </p:nvSpPr>
        <p:spPr/>
        <p:txBody>
          <a:bodyPr>
            <a:normAutofit/>
          </a:bodyPr>
          <a:lstStyle/>
          <a:p>
            <a:pPr marL="0" indent="0" algn="just">
              <a:buNone/>
            </a:pPr>
            <a:r>
              <a:rPr lang="en-US" sz="1800" kern="0" dirty="0">
                <a:effectLst/>
                <a:latin typeface="Times New Roman" panose="02020603050405020304" pitchFamily="18" charset="0"/>
                <a:ea typeface="Calibri" panose="020F0502020204030204" pitchFamily="34" charset="0"/>
              </a:rPr>
              <a:t>3) </a:t>
            </a:r>
            <a:r>
              <a:rPr lang="el-GR" sz="1800" kern="0" dirty="0">
                <a:effectLst/>
                <a:latin typeface="Times New Roman" panose="02020603050405020304" pitchFamily="18" charset="0"/>
                <a:ea typeface="Calibri" panose="020F0502020204030204" pitchFamily="34" charset="0"/>
              </a:rPr>
              <a:t>Οι καταγγέλλοντες επικαλούνταν επίσης παραβίαση των </a:t>
            </a:r>
            <a:r>
              <a:rPr lang="el-GR" sz="1800" i="1" kern="0" dirty="0">
                <a:effectLst/>
                <a:latin typeface="Times New Roman" panose="02020603050405020304" pitchFamily="18" charset="0"/>
                <a:ea typeface="Calibri" panose="020F0502020204030204" pitchFamily="34" charset="0"/>
              </a:rPr>
              <a:t>κανόνων της ΕΕ για τις δημόσιες αγορές</a:t>
            </a:r>
            <a:r>
              <a:rPr lang="el-GR" sz="1800" kern="0" dirty="0">
                <a:effectLst/>
                <a:latin typeface="Times New Roman" panose="02020603050405020304" pitchFamily="18" charset="0"/>
                <a:ea typeface="Calibri" panose="020F0502020204030204" pitchFamily="34" charset="0"/>
              </a:rPr>
              <a:t>. Κατά την απόφαση, η προκείμενη υπόθεση που αφορά την προστασία της ασφάλειας εφοδιασμού δεν εμπίπτει στην οδηγία 2004/18/ΕΚ για την ανάθεση δημοσίων έργων, έργων δημόσιας προμήθειας και έργων παροχής υπηρεσιών, το άρθρο 14 της οποίας εξαιρεί τις συμβάσεις που αφορούν τα ουσιώδη συμφέροντα των κρατών μελών.  Βέβαια, η εξαίρεση αυτή πρέπει να ερμηνεύεται περιοριστικά, κάτι που απαιτεί από τα κράτη μέλη να δικαιολογούν ότι η προστασία τέτοιων συμφερόντων δεν θα μπορούσε να επιδιωχθεί μέσω μιας ανταγωνιστικής διαδικασίας προσφορών, όπως αυτή της οδηγίας 2004/18. Κατά την απόφαση της Επιτροπής, η ανάγκη διατήρησης της λειτουργίας του τερματικού σταθμού ΥΦΑ, έπρεπε να διασφαλιστεί μέσω ανάθεσης ΥΓΟΣ, διαφορετικά κινδύνευε η προμήθεια αερίου στη Λιθουανία.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Πράγματι, τυχόν ανάθεση του έργου σε επιχείρηση που δεν θα ελεγχόταν από το κράτος θα ενείχε τον κίνδυνο όπως αυτή η επιχείρηση αναπτύξει δεσμούς στο μέλλον με τον προηγούμενο ενιαίο προμηθευτή αερίου, δηλαδή την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Gazprom</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Και στο επιχείρημα ότι μια τέτοια προοπτική θα μπορούσε να αποφευχθεί με την πρόβλεψη κυρώσεων, η απόφαση κρίνει ότι ο κίνδυνος παραμένει, λόγω πολλών και αδιαφανών εμπορικών σχέσεων, όπως και ότι η επιβολή κυρώσεων θα οδηγούσε σε διακοπή της προμήθειας. Επιπλέον, απορρίφθηκε και το επιχείρημα ανάθεσης σε μια επιχείρηση άλλου κράτους μέλους, δεδομένου ότι η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ratio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legis</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της εξαίρεσης του άρθρου 14 της οδηγίας 2004/18/ΕΚ είναι ακριβώς να επιτραπεί σε ένα κράτος μέλος να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προστατεύσει</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 μόνο του</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τα ουσιώδη συμφέροντά του.</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l-GR" dirty="0"/>
          </a:p>
        </p:txBody>
      </p:sp>
    </p:spTree>
    <p:extLst>
      <p:ext uri="{BB962C8B-B14F-4D97-AF65-F5344CB8AC3E}">
        <p14:creationId xmlns:p14="http://schemas.microsoft.com/office/powerpoint/2010/main" val="4189764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47D11B-A206-6B37-B23D-2E6CA28E6D13}"/>
              </a:ext>
            </a:extLst>
          </p:cNvPr>
          <p:cNvSpPr>
            <a:spLocks noGrp="1"/>
          </p:cNvSpPr>
          <p:nvPr>
            <p:ph type="title"/>
          </p:nvPr>
        </p:nvSpPr>
        <p:spPr/>
        <p:txBody>
          <a:bodyPr>
            <a:normAutofit/>
          </a:bodyPr>
          <a:lstStyle/>
          <a:p>
            <a:r>
              <a:rPr lang="en-US" sz="3200" b="1" dirty="0">
                <a:latin typeface="Times New Roman" panose="02020603050405020304" pitchFamily="18" charset="0"/>
                <a:cs typeface="Times New Roman" panose="02020603050405020304" pitchFamily="18" charset="0"/>
              </a:rPr>
              <a:t>Achema IV</a:t>
            </a:r>
            <a:endParaRPr lang="el-GR" sz="3200" b="1"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F4BCC9F8-8B4F-1ACA-0ABB-4DD4CA209007}"/>
              </a:ext>
            </a:extLst>
          </p:cNvPr>
          <p:cNvSpPr>
            <a:spLocks noGrp="1"/>
          </p:cNvSpPr>
          <p:nvPr>
            <p:ph idx="1"/>
          </p:nvPr>
        </p:nvSpPr>
        <p:spPr/>
        <p:txBody>
          <a:bodyPr>
            <a:normAutofit/>
          </a:bodyPr>
          <a:lstStyle/>
          <a:p>
            <a:pPr marL="0" indent="0" algn="just">
              <a:buNone/>
            </a:pPr>
            <a:r>
              <a:rPr lang="en-US" sz="1800" dirty="0">
                <a:latin typeface="Times New Roman" panose="02020603050405020304" pitchFamily="18" charset="0"/>
                <a:cs typeface="Times New Roman" panose="02020603050405020304" pitchFamily="18" charset="0"/>
              </a:rPr>
              <a:t>4</a:t>
            </a:r>
            <a:r>
              <a:rPr lang="en-US" sz="1800" b="1" dirty="0">
                <a:latin typeface="Times New Roman" panose="02020603050405020304" pitchFamily="18" charset="0"/>
                <a:cs typeface="Times New Roman" panose="02020603050405020304" pitchFamily="18" charset="0"/>
              </a:rPr>
              <a:t>) </a:t>
            </a:r>
            <a:r>
              <a:rPr lang="el-GR" sz="1800" b="1" dirty="0">
                <a:latin typeface="Times New Roman" panose="02020603050405020304" pitchFamily="18" charset="0"/>
                <a:cs typeface="Times New Roman" panose="02020603050405020304" pitchFamily="18" charset="0"/>
              </a:rPr>
              <a:t>Αντι</a:t>
            </a:r>
            <a:r>
              <a:rPr lang="el-GR" sz="1800" b="1" kern="0" dirty="0">
                <a:effectLst/>
                <a:latin typeface="Times New Roman" panose="02020603050405020304" pitchFamily="18" charset="0"/>
                <a:ea typeface="Calibri" panose="020F0502020204030204" pitchFamily="34" charset="0"/>
              </a:rPr>
              <a:t>στάθμιση </a:t>
            </a:r>
            <a:r>
              <a:rPr lang="el-GR" sz="1800" kern="0" dirty="0">
                <a:effectLst/>
                <a:latin typeface="Times New Roman" panose="02020603050405020304" pitchFamily="18" charset="0"/>
                <a:ea typeface="Calibri" panose="020F0502020204030204" pitchFamily="34" charset="0"/>
              </a:rPr>
              <a:t>για την παροχή υπηρεσίας ΥΓΟΣ. Κατά τους καταγγέλλοντες, η σύγκριση των τροποποιήσεων 2016 και 2019 επιτρέπει να συναχθεί ως συμπέρασμα ότι η αντιστάθμιση για την ΥΓΟΣ του 2016 ήταν μη αναγκαία και δυσανάλογη, όσον αφορά τη χρηματοδότηση του κόστους της εξάτμισης (</a:t>
            </a:r>
            <a:r>
              <a:rPr lang="en-US" sz="1800" kern="0" dirty="0">
                <a:effectLst/>
                <a:latin typeface="Times New Roman" panose="02020603050405020304" pitchFamily="18" charset="0"/>
                <a:ea typeface="Calibri" panose="020F0502020204030204" pitchFamily="34" charset="0"/>
              </a:rPr>
              <a:t>boil</a:t>
            </a:r>
            <a:r>
              <a:rPr lang="el-GR" sz="1800" kern="0" dirty="0">
                <a:effectLst/>
                <a:latin typeface="Times New Roman" panose="02020603050405020304" pitchFamily="18" charset="0"/>
                <a:ea typeface="Calibri" panose="020F0502020204030204" pitchFamily="34" charset="0"/>
              </a:rPr>
              <a:t>-</a:t>
            </a:r>
            <a:r>
              <a:rPr lang="en-US" sz="1800" kern="0" dirty="0">
                <a:effectLst/>
                <a:latin typeface="Times New Roman" panose="02020603050405020304" pitchFamily="18" charset="0"/>
                <a:ea typeface="Calibri" panose="020F0502020204030204" pitchFamily="34" charset="0"/>
              </a:rPr>
              <a:t>off cost</a:t>
            </a:r>
            <a:r>
              <a:rPr lang="el-GR" sz="1800" kern="0" dirty="0">
                <a:effectLst/>
                <a:latin typeface="Times New Roman" panose="02020603050405020304" pitchFamily="18" charset="0"/>
                <a:ea typeface="Calibri" panose="020F0502020204030204" pitchFamily="34" charset="0"/>
              </a:rPr>
              <a:t>) και του κόστους εξισορρόπησης (</a:t>
            </a:r>
            <a:r>
              <a:rPr lang="en-US" sz="1800" kern="0" dirty="0">
                <a:effectLst/>
                <a:latin typeface="Times New Roman" panose="02020603050405020304" pitchFamily="18" charset="0"/>
                <a:ea typeface="Calibri" panose="020F0502020204030204" pitchFamily="34" charset="0"/>
              </a:rPr>
              <a:t>balancing cost</a:t>
            </a:r>
            <a:r>
              <a:rPr lang="el-GR" sz="1800" kern="0" dirty="0">
                <a:effectLst/>
                <a:latin typeface="Times New Roman" panose="02020603050405020304" pitchFamily="18" charset="0"/>
                <a:ea typeface="Calibri" panose="020F0502020204030204" pitchFamily="34" charset="0"/>
              </a:rPr>
              <a:t>).</a:t>
            </a:r>
            <a:r>
              <a:rPr lang="el-GR" sz="1800" b="1" kern="0" dirty="0">
                <a:effectLst/>
                <a:latin typeface="Times New Roman" panose="02020603050405020304" pitchFamily="18" charset="0"/>
                <a:ea typeface="Calibri" panose="020F0502020204030204" pitchFamily="34" charset="0"/>
              </a:rPr>
              <a:t> </a:t>
            </a:r>
            <a:r>
              <a:rPr lang="el-GR" sz="1800" kern="0" dirty="0">
                <a:latin typeface="Times New Roman" panose="02020603050405020304" pitchFamily="18" charset="0"/>
                <a:ea typeface="Calibri" panose="020F0502020204030204" pitchFamily="34" charset="0"/>
              </a:rPr>
              <a:t>Κ</a:t>
            </a:r>
            <a:r>
              <a:rPr lang="el-GR" sz="1800" kern="0" dirty="0">
                <a:effectLst/>
                <a:latin typeface="Times New Roman" panose="02020603050405020304" pitchFamily="18" charset="0"/>
                <a:ea typeface="Calibri" panose="020F0502020204030204" pitchFamily="34" charset="0"/>
              </a:rPr>
              <a:t>ατά την Επιτροπή η διαφορά προκύπτει από το γεγονός ότι με τις τροποποιήσεις 2019 καταργήθηκε η υποχρέωση αγοράς. </a:t>
            </a:r>
            <a:r>
              <a:rPr lang="el-GR" sz="1800" kern="0" dirty="0">
                <a:latin typeface="Times New Roman" panose="02020603050405020304" pitchFamily="18" charset="0"/>
                <a:ea typeface="Calibri" panose="020F0502020204030204" pitchFamily="34" charset="0"/>
              </a:rPr>
              <a:t>Γεν. </a:t>
            </a:r>
            <a:r>
              <a:rPr lang="el-GR" sz="1800" kern="0" dirty="0" err="1">
                <a:latin typeface="Times New Roman" panose="02020603050405020304" pitchFamily="18" charset="0"/>
                <a:ea typeface="Calibri" panose="020F0502020204030204" pitchFamily="34" charset="0"/>
              </a:rPr>
              <a:t>Δικ</a:t>
            </a:r>
            <a:r>
              <a:rPr lang="el-GR" sz="1800" kern="0" dirty="0">
                <a:latin typeface="Times New Roman" panose="02020603050405020304" pitchFamily="18" charset="0"/>
                <a:ea typeface="Calibri" panose="020F0502020204030204" pitchFamily="34" charset="0"/>
              </a:rPr>
              <a:t>: </a:t>
            </a:r>
            <a:r>
              <a:rPr lang="el-GR" sz="1800" kern="0" dirty="0">
                <a:effectLst/>
                <a:latin typeface="Times New Roman" panose="02020603050405020304" pitchFamily="18" charset="0"/>
                <a:ea typeface="Calibri" panose="020F0502020204030204" pitchFamily="34" charset="0"/>
              </a:rPr>
              <a:t>η Επιτροπή δεν εξήγησε γιατί για την περίοδο 2016-2018 έκρινε αναγκαίο να αντισταθμιστεί πλήρως το κόστος της εξάτμισης, ενώ για την περίοδο 2019 και μεταγενέστερα μόνο μερικώς. Ως προς την εξήγησή της ότι αυτό υπαγορεύτηκε από την κατάργηση της υποχρέωσης αγοράς, αυτή δεν περιλαμβάνεται στην </a:t>
            </a:r>
            <a:r>
              <a:rPr lang="el-GR" sz="1800" kern="0" dirty="0" err="1">
                <a:effectLst/>
                <a:latin typeface="Times New Roman" panose="02020603050405020304" pitchFamily="18" charset="0"/>
                <a:ea typeface="Calibri" panose="020F0502020204030204" pitchFamily="34" charset="0"/>
              </a:rPr>
              <a:t>προσβληθείσα</a:t>
            </a:r>
            <a:r>
              <a:rPr lang="el-GR" sz="1800" kern="0" dirty="0">
                <a:effectLst/>
                <a:latin typeface="Times New Roman" panose="02020603050405020304" pitchFamily="18" charset="0"/>
                <a:ea typeface="Calibri" panose="020F0502020204030204" pitchFamily="34" charset="0"/>
              </a:rPr>
              <a:t> απόφασή της, ενώ η Επιτροπή δεν δικαιούται να τη συμπληρώσει κατά τη δικαστική διαδικασία. Επομένως, εν προκειμένω η εξέταση από την Επιτροπή υπήρξε ελλιπής και ανεπαρκής. Η ίδια προσέγγιση υιοθετήθηκε και όσον αφορά την αντιστάθμιση για το κόστος εξισορρόπησης, το οποίο προέρχεται ιδίως με τη σύναψη συμβολαίων ανταλλαγής (</a:t>
            </a:r>
            <a:r>
              <a:rPr lang="en-US" sz="1800" kern="0" dirty="0">
                <a:effectLst/>
                <a:latin typeface="Times New Roman" panose="02020603050405020304" pitchFamily="18" charset="0"/>
                <a:ea typeface="Calibri" panose="020F0502020204030204" pitchFamily="34" charset="0"/>
              </a:rPr>
              <a:t>swap contracts</a:t>
            </a:r>
            <a:r>
              <a:rPr lang="el-GR" sz="1800" kern="0" dirty="0">
                <a:effectLst/>
                <a:latin typeface="Times New Roman" panose="02020603050405020304" pitchFamily="18" charset="0"/>
                <a:ea typeface="Calibri" panose="020F0502020204030204" pitchFamily="34" charset="0"/>
              </a:rPr>
              <a:t>) που είχε συνάψει η </a:t>
            </a:r>
            <a:r>
              <a:rPr lang="en-US" sz="1800" kern="0" dirty="0" err="1">
                <a:effectLst/>
                <a:latin typeface="Times New Roman" panose="02020603050405020304" pitchFamily="18" charset="0"/>
                <a:ea typeface="Calibri" panose="020F0502020204030204" pitchFamily="34" charset="0"/>
              </a:rPr>
              <a:t>Litgas</a:t>
            </a:r>
            <a:r>
              <a:rPr lang="el-GR" sz="1800" kern="0" dirty="0">
                <a:effectLst/>
                <a:latin typeface="Times New Roman" panose="02020603050405020304" pitchFamily="18" charset="0"/>
                <a:ea typeface="Calibri" panose="020F0502020204030204" pitchFamily="34" charset="0"/>
              </a:rPr>
              <a:t> με άλλους προμηθευτές αερίου, προκειμένου να ανταποκριθεί στη διακύμανση της </a:t>
            </a:r>
            <a:r>
              <a:rPr lang="el-GR" sz="1800" kern="0">
                <a:effectLst/>
                <a:latin typeface="Times New Roman" panose="02020603050405020304" pitchFamily="18" charset="0"/>
                <a:ea typeface="Calibri" panose="020F0502020204030204" pitchFamily="34" charset="0"/>
              </a:rPr>
              <a:t>ζήτησης.</a:t>
            </a:r>
            <a:r>
              <a:rPr lang="el-GR" sz="180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Το κόστος αυτό ανέρχεται έως και 10% του συνολικού κόστους παροχής ΥΓΟΣ κατά το 2017. Στο κόστος εξισορρόπησης συμπεριλαμβανόταν επίσης το κόστος αποθήκευσης αερίου σε δεξαμενή αποθήκευσης που βρισκόταν στην Λετονία. Κατά την απόφαση, η Επιτροπή δεν εξήγησε επαρκώς γιατί έκρινε αναγκαία την αντιστάθμιση του κόστους εξισορρόπησης για την πρώτη περίοδο και όχι για τη δεύτερη. Οπότε, εκ νέου η απόφαση κρίθηκε ως ελλιπής, ανεπαρκής και μη συνεκτική.</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513855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D39E0A-A592-0FAE-F3BE-74C0445CB6D7}"/>
              </a:ext>
            </a:extLst>
          </p:cNvPr>
          <p:cNvSpPr>
            <a:spLocks noGrp="1"/>
          </p:cNvSpPr>
          <p:nvPr>
            <p:ph type="title"/>
          </p:nvPr>
        </p:nvSpPr>
        <p:spPr/>
        <p:txBody>
          <a:bodyPr/>
          <a:lstStyle/>
          <a:p>
            <a:r>
              <a:rPr lang="el-GR" dirty="0"/>
              <a:t>Ι. Οδηγίες για την αγορά ενέργειας και ΥΓΟΣ </a:t>
            </a:r>
          </a:p>
        </p:txBody>
      </p:sp>
      <p:sp>
        <p:nvSpPr>
          <p:cNvPr id="3" name="Θέση περιεχομένου 2">
            <a:extLst>
              <a:ext uri="{FF2B5EF4-FFF2-40B4-BE49-F238E27FC236}">
                <a16:creationId xmlns:a16="http://schemas.microsoft.com/office/drawing/2014/main" id="{D8391CCA-73D5-AC1C-32D1-B1470451AD11}"/>
              </a:ext>
            </a:extLst>
          </p:cNvPr>
          <p:cNvSpPr>
            <a:spLocks noGrp="1"/>
          </p:cNvSpPr>
          <p:nvPr>
            <p:ph idx="1"/>
          </p:nvPr>
        </p:nvSpPr>
        <p:spPr/>
        <p:txBody>
          <a:bodyPr>
            <a:normAutofit fontScale="92500" lnSpcReduction="10000"/>
          </a:bodyPr>
          <a:lstStyle/>
          <a:p>
            <a:pPr marL="0" indent="0">
              <a:spcBef>
                <a:spcPts val="0"/>
              </a:spcBef>
              <a:buNone/>
            </a:pPr>
            <a:endParaRPr lang="el-GR" sz="1700" dirty="0">
              <a:latin typeface="Times New Roman" panose="02020603050405020304" pitchFamily="18" charset="0"/>
              <a:cs typeface="Times New Roman" panose="02020603050405020304" pitchFamily="18" charset="0"/>
            </a:endParaRPr>
          </a:p>
          <a:p>
            <a:pPr marL="0" indent="0" algn="just">
              <a:spcBef>
                <a:spcPts val="0"/>
              </a:spcBef>
              <a:buNone/>
            </a:pPr>
            <a:r>
              <a:rPr lang="el-GR" sz="1700" dirty="0"/>
              <a:t>1.</a:t>
            </a:r>
            <a:r>
              <a:rPr lang="el-GR" sz="1700" kern="0" dirty="0">
                <a:effectLst/>
                <a:latin typeface="Times New Roman" panose="02020603050405020304" pitchFamily="18" charset="0"/>
                <a:ea typeface="Calibri" panose="020F0502020204030204" pitchFamily="34" charset="0"/>
              </a:rPr>
              <a:t> </a:t>
            </a:r>
            <a:r>
              <a:rPr lang="el-GR" sz="1800" kern="0" dirty="0">
                <a:latin typeface="Times New Roman" panose="02020603050405020304" pitchFamily="18" charset="0"/>
                <a:ea typeface="Calibri" panose="020F0502020204030204" pitchFamily="34" charset="0"/>
              </a:rPr>
              <a:t>Ο</a:t>
            </a:r>
            <a:r>
              <a:rPr lang="el-GR" sz="1800" kern="0" dirty="0">
                <a:effectLst/>
                <a:latin typeface="Times New Roman" panose="02020603050405020304" pitchFamily="18" charset="0"/>
                <a:ea typeface="Calibri" panose="020F0502020204030204" pitchFamily="34" charset="0"/>
              </a:rPr>
              <a:t>δηγία 96/92/ΕΚ. </a:t>
            </a:r>
          </a:p>
          <a:p>
            <a:pPr marL="0" indent="0" algn="just">
              <a:spcBef>
                <a:spcPts val="0"/>
              </a:spcBef>
              <a:buNone/>
            </a:pPr>
            <a:r>
              <a:rPr lang="el-GR" sz="1800" kern="0" dirty="0">
                <a:effectLst/>
                <a:latin typeface="Times New Roman" panose="02020603050405020304" pitchFamily="18" charset="0"/>
                <a:ea typeface="Calibri" panose="020F0502020204030204" pitchFamily="34" charset="0"/>
              </a:rPr>
              <a:t>Προοίμιο: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«για ορισμένα κράτη μέλη, η επιβολή υποχρεώσεων παροχής υπηρεσίας κοινής ωφέλειας μπορεί να είναι αναγκαία προκειμένου να εξασφαλίζονται η ασφάλεια του εφοδιασμού, η προστασία των καταναλωτών και η προστασία του περιβάλλοντος, που, κατά τη γνώμη αυτών των κρατών μελών, δεν μπορεί να εγγυηθεί αναγκαστικά από μόνος του ο ελεύθερος ανταγωνισμός».</a:t>
            </a:r>
          </a:p>
          <a:p>
            <a:pPr marL="0" indent="0" algn="just">
              <a:spcBef>
                <a:spcPts val="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Άρθρο 3 της οδηγίας: α) να μην γίνονται διακρίσεις μεταξύ επιχειρήσεων, όσον αφορά τα δικαιώματα ή τις υποχρεώσεις τους, β) «τηρώντας πλήρως τις οικείες διατάξεις της συνθήκης, και ιδίως το άρθρο 106, τα κράτη μέλη μπορούν να επιβάλλουν στις επιχειρήσεις ηλεκτρισμού υποχρεώσεις παροχής υπηρεσιών κοινής ωφέλειας, προς το γενικότερο οικονομικό συμφέρον, οι οποίες μπορούν να αφορούν την ασφάλεια, συμπεριλαμβανομένης της ασφάλειας εφοδιασμού, την τακτική παροχή, την ποιότητα και τις τιμές, καθώς και την προστασία του περιβάλλοντος. Οι υποχρεώσεις αυτές πρέπει να ορίζονται σαφώς, να είναι διαφανείς, αμερόληπτες και επαληθεύσιμες. Οι εν λόγω υποχρεώσεις, καθώς και οι ενδεχόμενες αναθεωρήσεις τους, δημοσιεύονται και κοινοποιούνται αμελλητί από τα κράτη μέλη στην Επιτροπή. Ως μέσο για την υλοποίηση των προαναφερόμενων υποχρεώσεων παροχής υπηρεσιών κοινής ωφέλειας, μπορούν όσα κράτη μέλη το επιθυμούν να εφαρμόσουν μακροπρόθεσμο προγραμματισμό», γ) </a:t>
            </a:r>
            <a:r>
              <a:rPr lang="el-GR" sz="1800" kern="0" dirty="0">
                <a:effectLst/>
                <a:latin typeface="Times New Roman" panose="02020603050405020304" pitchFamily="18" charset="0"/>
                <a:ea typeface="Calibri" panose="020F0502020204030204" pitchFamily="34" charset="0"/>
              </a:rPr>
              <a:t>: «τα κράτη μέλη μπορούν να αποφασίσουν να μην επιτρέπουν νέες εγκαταστάσεις παραγωγής, την πρόσβαση στο δίκτυο από τους παραγωγούς και την κατασκευή απευθείας γραμμών εφοδιασμού με ηλεκτρική ενέργεια, στο μέτρο που η εφαρμογή τους θα παρεμπόδιζε, από νομική ή πραγματική άποψη, την εκπλήρωση των υποχρεώσεων που επιβάλλονται στις επιχειρήσεις ηλεκτρισμού προς το κοινό οικονομικό συμφέρον».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2991322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D6128D-7725-5382-0D26-60B4D7C46409}"/>
              </a:ext>
            </a:extLst>
          </p:cNvPr>
          <p:cNvSpPr>
            <a:spLocks noGrp="1"/>
          </p:cNvSpPr>
          <p:nvPr>
            <p:ph type="title"/>
          </p:nvPr>
        </p:nvSpPr>
        <p:spPr/>
        <p:txBody>
          <a:bodyPr>
            <a:normAutofit fontScale="90000"/>
          </a:bodyPr>
          <a:lstStyle/>
          <a:p>
            <a:br>
              <a:rPr lang="el-GR" sz="2800" dirty="0">
                <a:effectLst/>
                <a:latin typeface="Times New Roman" panose="02020603050405020304" pitchFamily="18" charset="0"/>
                <a:ea typeface="Calibri" panose="020F0502020204030204" pitchFamily="34" charset="0"/>
                <a:cs typeface="Times New Roman" panose="02020603050405020304" pitchFamily="18" charset="0"/>
              </a:rPr>
            </a:br>
            <a:r>
              <a:rPr lang="el-GR" sz="2800" dirty="0">
                <a:effectLst/>
                <a:latin typeface="Times New Roman" panose="02020603050405020304" pitchFamily="18" charset="0"/>
                <a:ea typeface="Calibri" panose="020F0502020204030204" pitchFamily="34" charset="0"/>
                <a:cs typeface="Times New Roman" panose="02020603050405020304" pitchFamily="18" charset="0"/>
              </a:rPr>
              <a:t>2. Η οδηγία 2003/54/ΕΚ </a:t>
            </a:r>
            <a:br>
              <a:rPr lang="el-GR" sz="44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5B29B0EF-F180-F1EC-031B-D1FA845941E2}"/>
              </a:ext>
            </a:extLst>
          </p:cNvPr>
          <p:cNvSpPr>
            <a:spLocks noGrp="1"/>
          </p:cNvSpPr>
          <p:nvPr>
            <p:ph idx="1"/>
          </p:nvPr>
        </p:nvSpPr>
        <p:spPr/>
        <p:txBody>
          <a:bodyPr>
            <a:normAutofit fontScale="92500" lnSpcReduction="20000"/>
          </a:bodyPr>
          <a:lstStyle/>
          <a:p>
            <a:pPr marL="0" indent="0" algn="just">
              <a:spcBef>
                <a:spcPts val="0"/>
              </a:spcBef>
              <a:buNone/>
            </a:pP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Προκειμένου ο κοινοτικός νομοθέτης να αποφύγει περιπτώσεις κατάχρησης των εξουσιών που το δίκαιο της ΕΕ αναγνώρισε στα κράτη μέλη, όσον αφορά την παροχή υπηρεσιών κοινής ωφέλειας στον τομέα της ηλεκτρικής ενέργειας, επιχειρεί να τις «</a:t>
            </a:r>
            <a:r>
              <a:rPr lang="el-GR" sz="1900" dirty="0" err="1">
                <a:effectLst/>
                <a:latin typeface="Times New Roman" panose="02020603050405020304" pitchFamily="18" charset="0"/>
                <a:ea typeface="Calibri" panose="020F0502020204030204" pitchFamily="34" charset="0"/>
                <a:cs typeface="Times New Roman" panose="02020603050405020304" pitchFamily="18" charset="0"/>
              </a:rPr>
              <a:t>κοινοτικοποιήσει</a:t>
            </a: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 έτι περαιτέρω, θέτοντας κοινούς κανόνες για τα χαρακτηριστικά της υπηρεσίας γενικού οικονομικού συμφέροντος, την προστασία των καταναλωτών, την προστασία του περιβάλλοντος και τον ενεργειακό εφοδιασμό. </a:t>
            </a:r>
          </a:p>
          <a:p>
            <a:pPr marL="0" indent="0" algn="just">
              <a:spcBef>
                <a:spcPts val="0"/>
              </a:spcBef>
              <a:buNone/>
            </a:pPr>
            <a:r>
              <a:rPr lang="el-GR" sz="1900" kern="100" dirty="0">
                <a:latin typeface="Times New Roman" panose="02020603050405020304" pitchFamily="18" charset="0"/>
                <a:ea typeface="Calibri" panose="020F0502020204030204" pitchFamily="34" charset="0"/>
                <a:cs typeface="Times New Roman" panose="02020603050405020304" pitchFamily="18" charset="0"/>
              </a:rPr>
              <a:t>Νέες ρυθμίσεις [άρθρο 3 της οδηγίας]: 1) </a:t>
            </a:r>
            <a:r>
              <a:rPr lang="el-GR" sz="1900" kern="0" dirty="0">
                <a:effectLst/>
                <a:latin typeface="Times New Roman" panose="02020603050405020304" pitchFamily="18" charset="0"/>
                <a:ea typeface="Calibri" panose="020F0502020204030204" pitchFamily="34" charset="0"/>
                <a:cs typeface="Times New Roman" panose="02020603050405020304" pitchFamily="18" charset="0"/>
              </a:rPr>
              <a:t>η προστασία του περιβάλλοντος συμπεριλαμβάνει την προστασία του κλίματος και της ενεργειακής αποδοτικότητας</a:t>
            </a:r>
            <a:r>
              <a:rPr lang="el-GR" sz="1900" kern="0" dirty="0">
                <a:latin typeface="Times New Roman" panose="02020603050405020304" pitchFamily="18" charset="0"/>
                <a:ea typeface="Calibri" panose="020F0502020204030204" pitchFamily="34" charset="0"/>
                <a:cs typeface="Times New Roman" panose="02020603050405020304" pitchFamily="18" charset="0"/>
              </a:rPr>
              <a:t>, </a:t>
            </a:r>
            <a:r>
              <a:rPr lang="el-GR" sz="1900" i="1" kern="0" dirty="0">
                <a:latin typeface="Times New Roman" panose="02020603050405020304" pitchFamily="18" charset="0"/>
                <a:ea typeface="Calibri" panose="020F0502020204030204" pitchFamily="34" charset="0"/>
                <a:cs typeface="Times New Roman" panose="02020603050405020304" pitchFamily="18" charset="0"/>
              </a:rPr>
              <a:t>2) </a:t>
            </a:r>
            <a:r>
              <a:rPr lang="el-GR" sz="1900" kern="0" dirty="0">
                <a:effectLst/>
                <a:latin typeface="Times New Roman" panose="02020603050405020304" pitchFamily="18" charset="0"/>
                <a:ea typeface="Calibri" panose="020F0502020204030204" pitchFamily="34" charset="0"/>
                <a:cs typeface="Times New Roman" panose="02020603050405020304" pitchFamily="18" charset="0"/>
              </a:rPr>
              <a:t> δυνατότητα των κρατών μελών να θεωρήσουν ως αποδέκτες της καθολικής υπηρεσίας και τις μικρές επιχειρήσεις, ήτοι οι επιχειρήσεις που απασχολούν λιγότερους από 50 εργαζόμενους και έχουν ετήσιο κύκλο εργασιών η ισολογισμό που δεν υπερβαίνει τα 10 εκατομμύρια EUR, 3) </a:t>
            </a: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η διεύρυνση των αποδεκτών της καθολικής υπηρεσίας δεν μπορεί να οδηγήσει στο μη άνοιγμα της αγοράς, κατ’ εφαρμογή της αρχής ότι η προστασία των επιλέξιμων πελατών συνιστά υπέρτερο συμφέρον της Ένωσης</a:t>
            </a:r>
            <a:r>
              <a:rPr lang="el-GR" sz="1900" i="1" dirty="0">
                <a:effectLst/>
                <a:latin typeface="Times New Roman" panose="02020603050405020304" pitchFamily="18" charset="0"/>
                <a:ea typeface="Calibri" panose="020F0502020204030204" pitchFamily="34" charset="0"/>
                <a:cs typeface="Times New Roman" panose="02020603050405020304" pitchFamily="18" charset="0"/>
              </a:rPr>
              <a:t>,</a:t>
            </a: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 κάτι που η προστασία της καθολικής υπηρεσίας δεν μπορεί να μην σεβαστεί. 4) Τα κράτη μέλη μπορούν να επιβάλλουν στις εταιρείες διανομής την υποχρέωση σύνδεσης των πελατών με το δίκτυό τους, με την παρέμβαση των ρυθμιστικών αρχών, οι οποίες πρέπει να επιδιώκουν, </a:t>
            </a:r>
            <a:r>
              <a:rPr lang="el-GR" sz="1900" dirty="0">
                <a:latin typeface="Times New Roman" panose="02020603050405020304" pitchFamily="18" charset="0"/>
                <a:ea typeface="Calibri" panose="020F0502020204030204" pitchFamily="34" charset="0"/>
                <a:cs typeface="Times New Roman" panose="02020603050405020304" pitchFamily="18" charset="0"/>
              </a:rPr>
              <a:t>αφενός </a:t>
            </a: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την πραγματοποίηση των αναγκαίων επενδύσεων στα δίκτυα κατά τρόπο ώστε οι επενδύσεις αυτές να διασφαλίζουν τη βιωσιμότητα των δικτύων, 5) όταν παρέχεται οικονομική αντιστάθμιση, άλλες μορφές αντιστάθμισης και αποκλειστικά δικαιώματα τα οποία παραχωρεί ένα κράτος μέλος για την εκπλήρωση των υποχρεώσεων καθολικής υπηρεσίας, αυτά παρέχονται με αμερόληπτο και διαφανή τρόπο. 6) </a:t>
            </a:r>
            <a:r>
              <a:rPr lang="el-GR" sz="1900" kern="0" dirty="0">
                <a:effectLst/>
                <a:latin typeface="Times New Roman" panose="02020603050405020304" pitchFamily="18" charset="0"/>
                <a:ea typeface="Calibri" panose="020F0502020204030204" pitchFamily="34" charset="0"/>
                <a:cs typeface="Times New Roman" panose="02020603050405020304" pitchFamily="18" charset="0"/>
              </a:rPr>
              <a:t>Η έβδομη παράγραφος αναφέρεται στη δυνατότητα παροχής οικονομικών κινήτρων  για την επίτευξη των στόχων της κοινωνικής και οικονομικής συνοχής, της προστασίας του περιβάλλοντος, συμπεριλαμβανομένων ενδεχομένως μέτρων ενεργειακής αποδοτικότητας/διαχείρισης της ζήτησης και μέσων για την καταπολέμηση των κλιματικών μεταβολών, και του στόχου της ασφάλειας του εφοδιασμού. </a:t>
            </a:r>
            <a:endParaRPr lang="el-GR" sz="1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736879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A9C7E3-5727-AA0F-E5F5-B91D0C20E7C3}"/>
              </a:ext>
            </a:extLst>
          </p:cNvPr>
          <p:cNvSpPr>
            <a:spLocks noGrp="1"/>
          </p:cNvSpPr>
          <p:nvPr>
            <p:ph type="title"/>
          </p:nvPr>
        </p:nvSpPr>
        <p:spPr/>
        <p:txBody>
          <a:bodyPr>
            <a:normAutofit fontScale="90000"/>
          </a:bodyPr>
          <a:lstStyle/>
          <a:p>
            <a:br>
              <a:rPr lang="el-GR" sz="1800" dirty="0">
                <a:effectLst/>
                <a:latin typeface="Times New Roman" panose="02020603050405020304" pitchFamily="18" charset="0"/>
                <a:ea typeface="Calibri" panose="020F0502020204030204" pitchFamily="34" charset="0"/>
                <a:cs typeface="Times New Roman" panose="02020603050405020304" pitchFamily="18" charset="0"/>
              </a:rPr>
            </a:br>
            <a:br>
              <a:rPr lang="el-GR" sz="1800" dirty="0">
                <a:effectLst/>
                <a:latin typeface="Times New Roman" panose="02020603050405020304" pitchFamily="18" charset="0"/>
                <a:ea typeface="Calibri" panose="020F0502020204030204" pitchFamily="34" charset="0"/>
                <a:cs typeface="Times New Roman" panose="02020603050405020304" pitchFamily="18" charset="0"/>
              </a:rPr>
            </a:br>
            <a:r>
              <a:rPr lang="el-GR" sz="3100" dirty="0">
                <a:effectLst/>
                <a:latin typeface="Times New Roman" panose="02020603050405020304" pitchFamily="18" charset="0"/>
                <a:ea typeface="Calibri" panose="020F0502020204030204" pitchFamily="34" charset="0"/>
                <a:cs typeface="Times New Roman" panose="02020603050405020304" pitchFamily="18" charset="0"/>
              </a:rPr>
              <a:t>3. Η οδηγία 2009/72/ΕΚ </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1481575E-855E-1301-4F09-C0B8A2D1BB31}"/>
              </a:ext>
            </a:extLst>
          </p:cNvPr>
          <p:cNvSpPr>
            <a:spLocks noGrp="1"/>
          </p:cNvSpPr>
          <p:nvPr>
            <p:ph idx="1"/>
          </p:nvPr>
        </p:nvSpPr>
        <p:spPr/>
        <p:txBody>
          <a:bodyPr>
            <a:normAutofit/>
          </a:bodyPr>
          <a:lstStyle/>
          <a:p>
            <a:pPr algn="just"/>
            <a:r>
              <a:rPr lang="el-GR" sz="1800" kern="0" dirty="0">
                <a:effectLst/>
                <a:latin typeface="Times New Roman" panose="02020603050405020304" pitchFamily="18" charset="0"/>
                <a:ea typeface="Calibri" panose="020F0502020204030204" pitchFamily="34" charset="0"/>
              </a:rPr>
              <a:t>ΝΕΕΣ ΡΥΘΜΙΣΕΙΣ: 1) στις ΥΓΟΣ προστίθενται οι ανανεώσιμες πηγές ενέργειας, 2) τα κράτη μέλη μπορούν να αποφασίζουν να μην εφαρμόσουν  </a:t>
            </a:r>
            <a:r>
              <a:rPr lang="el-GR" sz="1800" kern="100" dirty="0">
                <a:latin typeface="Times New Roman" panose="02020603050405020304" pitchFamily="18" charset="0"/>
                <a:ea typeface="Calibri" panose="020F0502020204030204" pitchFamily="34" charset="0"/>
                <a:cs typeface="Times New Roman" panose="02020603050405020304" pitchFamily="18" charset="0"/>
              </a:rPr>
              <a:t>τ</a:t>
            </a:r>
            <a:r>
              <a:rPr lang="el-GR" sz="1800" kern="100" dirty="0">
                <a:effectLst/>
                <a:latin typeface="Times New Roman" panose="02020603050405020304" pitchFamily="18" charset="0"/>
                <a:ea typeface="Calibri" panose="020F0502020204030204" pitchFamily="34" charset="0"/>
                <a:cs typeface="Times New Roman" panose="02020603050405020304" pitchFamily="18" charset="0"/>
              </a:rPr>
              <a:t>ο άρθρο 7 </a:t>
            </a:r>
            <a:r>
              <a:rPr lang="el-GR" sz="1800" kern="100" dirty="0">
                <a:latin typeface="Times New Roman" panose="02020603050405020304" pitchFamily="18" charset="0"/>
                <a:ea typeface="Calibri" panose="020F0502020204030204" pitchFamily="34" charset="0"/>
                <a:cs typeface="Times New Roman" panose="02020603050405020304" pitchFamily="18" charset="0"/>
              </a:rPr>
              <a:t>που </a:t>
            </a:r>
            <a:r>
              <a:rPr lang="el-GR" sz="1800" kern="100" dirty="0">
                <a:effectLst/>
                <a:latin typeface="Times New Roman" panose="02020603050405020304" pitchFamily="18" charset="0"/>
                <a:ea typeface="Calibri" panose="020F0502020204030204" pitchFamily="34" charset="0"/>
                <a:cs typeface="Times New Roman" panose="02020603050405020304" pitchFamily="18" charset="0"/>
              </a:rPr>
              <a:t>αφορά τη διαδικασία χορήγησης αδειών για τη δημιουργία νέου δυναμικού, το άρθρο 8 σχετικά με την υποβολή προσφορών για τη δημιουργία νέου δυναμικού, το άρθρο 32 σχετικό με την πρόσβαση τρίτων και το άρθρο 34 που προβλέπει τις απευθείας γραμμές, εά</a:t>
            </a:r>
            <a:r>
              <a:rPr lang="el-GR" sz="1800" kern="0" dirty="0">
                <a:effectLst/>
                <a:latin typeface="Times New Roman" panose="02020603050405020304" pitchFamily="18" charset="0"/>
                <a:ea typeface="Calibri" panose="020F0502020204030204" pitchFamily="34" charset="0"/>
              </a:rPr>
              <a:t>ν η εφαρμογή τους θα παρεμπόδιζε, από νομική ή πραγματική άποψη, την εκπλήρωση των υποχρεώσεων που επιβάλλονται στις επιχειρήσεις ηλεκτρικής ενεργείας προς το κοινό οικονομικό συμφέρον, και αν η ανάπτυξη των συναλλαγών δεν επηρεάζεται σε βαθμό που να αντιβαίνει προς τα συμφέροντα της Κοινότητας. 3)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όλη κατάσταση αντανακλάται στην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υπ</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αριθμό 45 σκέψη του προοιμίου, όπου σημειώνεται ότι «προκειμένου να διασφαλισθεί η διατήρηση των υψηλών επιπέδων παροχής δημόσιας υπηρεσίας στην Κοινότητα, όλα τα μέτρα που λαμβάνονται από τα κράτη μέλη για την επίτευξη του στόχου της παρούσας οδηγίας θα πρέπει να κοινοποιούνται τακτικά στην Επιτροπή. Η Επιτροπή οφείλει να δημοσιεύει τακτικά έκθεση η οποία να αναλύει τα μέτρα που ελήφθησαν σε εθνικό επίπεδο για την επίτευξη των στόχων παροχής δημόσιας υπηρεσίας, συγκρίνοντας την αποτελεσματικότητά τους, με σκοπό την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παροχή συστάσεων</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για τα μέτρα που πρέπει να λαμβάνονται σε εθνικό επίπεδο προς επίτευξη δημόσιας υπηρεσίας υψηλών προδιαγραφών».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294654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BD6EB4-CD86-49D3-5CFB-2670C30E6622}"/>
              </a:ext>
            </a:extLst>
          </p:cNvPr>
          <p:cNvSpPr>
            <a:spLocks noGrp="1"/>
          </p:cNvSpPr>
          <p:nvPr>
            <p:ph type="title"/>
          </p:nvPr>
        </p:nvSpPr>
        <p:spPr/>
        <p:txBody>
          <a:bodyPr>
            <a:normAutofit fontScale="90000"/>
          </a:bodyPr>
          <a:lstStyle/>
          <a:p>
            <a:br>
              <a:rPr lang="el-GR" sz="3200" dirty="0">
                <a:effectLst/>
                <a:latin typeface="Times New Roman" panose="02020603050405020304" pitchFamily="18" charset="0"/>
                <a:ea typeface="Calibri" panose="020F0502020204030204" pitchFamily="34" charset="0"/>
                <a:cs typeface="Times New Roman" panose="02020603050405020304" pitchFamily="18" charset="0"/>
              </a:rPr>
            </a:br>
            <a:r>
              <a:rPr lang="el-GR" sz="3200" dirty="0">
                <a:effectLst/>
                <a:latin typeface="Times New Roman" panose="02020603050405020304" pitchFamily="18" charset="0"/>
                <a:ea typeface="Calibri" panose="020F0502020204030204" pitchFamily="34" charset="0"/>
                <a:cs typeface="Times New Roman" panose="02020603050405020304" pitchFamily="18" charset="0"/>
              </a:rPr>
              <a:t>4.  Η οδηγία 2019/944 </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C9966743-6A0B-977B-EBC3-3912859FA10C}"/>
              </a:ext>
            </a:extLst>
          </p:cNvPr>
          <p:cNvSpPr>
            <a:spLocks noGrp="1"/>
          </p:cNvSpPr>
          <p:nvPr>
            <p:ph idx="1"/>
          </p:nvPr>
        </p:nvSpPr>
        <p:spPr/>
        <p:txBody>
          <a:bodyPr>
            <a:normAutofit fontScale="25000" lnSpcReduction="20000"/>
          </a:bodyPr>
          <a:lstStyle/>
          <a:p>
            <a:pPr marL="0" indent="0" algn="just">
              <a:spcBef>
                <a:spcPts val="0"/>
              </a:spcBef>
              <a:buNone/>
            </a:pP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Όταν τα κράτη μέλη επιβάλλουν τιμές στην αγορά,  θα πρέπει να ζητείται η γνώμη της Επιτροπής ως προς τη συμβατότητα των μέτρων με τη ΣΛΕΕ και το λοιπό </a:t>
            </a:r>
            <a:r>
              <a:rPr lang="el-GR" sz="7200" dirty="0" err="1">
                <a:effectLst/>
                <a:latin typeface="Times New Roman" panose="02020603050405020304" pitchFamily="18" charset="0"/>
                <a:ea typeface="Calibri" panose="020F0502020204030204" pitchFamily="34" charset="0"/>
                <a:cs typeface="Times New Roman" panose="02020603050405020304" pitchFamily="18" charset="0"/>
              </a:rPr>
              <a:t>ενωσιακό</a:t>
            </a: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 δίκαιο. Στο πλαίσιο αυτό η οδηγία απαιτεί:</a:t>
            </a:r>
          </a:p>
          <a:p>
            <a:pPr marL="0" indent="0" algn="just">
              <a:spcBef>
                <a:spcPts val="0"/>
              </a:spcBef>
              <a:buNone/>
            </a:pP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α) τα κράτη μέλη να εφαρμόζουν άλλα εργαλεία πολιτικής, ιδίως </a:t>
            </a:r>
            <a:r>
              <a:rPr lang="el-GR" sz="7200" dirty="0" err="1">
                <a:effectLst/>
                <a:latin typeface="Times New Roman" panose="02020603050405020304" pitchFamily="18" charset="0"/>
                <a:ea typeface="Calibri" panose="020F0502020204030204" pitchFamily="34" charset="0"/>
                <a:cs typeface="Times New Roman" panose="02020603050405020304" pitchFamily="18" charset="0"/>
              </a:rPr>
              <a:t>στοχευμένα</a:t>
            </a: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 μέτρα κοινωνικής πολιτικής, προκειμένου να εξασφαλίσουν ότι η προμήθεια ηλεκτρικής ενέργειας παραμένει οικονομικά προσιτή για τους πολίτες τους,</a:t>
            </a:r>
          </a:p>
          <a:p>
            <a:pPr marL="0" indent="0" algn="just">
              <a:spcBef>
                <a:spcPts val="0"/>
              </a:spcBef>
              <a:buNone/>
            </a:pPr>
            <a:r>
              <a:rPr lang="el-GR" sz="7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β) οι δημόσιες παρεμβάσεις για τον καθορισμό των τιμών προμήθειας ηλεκτρικής ενέργειας </a:t>
            </a: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θα πρέπει να εφαρμόζονται </a:t>
            </a:r>
            <a:r>
              <a:rPr lang="el-GR" sz="7200" i="1" dirty="0">
                <a:effectLst/>
                <a:latin typeface="Times New Roman" panose="02020603050405020304" pitchFamily="18" charset="0"/>
                <a:ea typeface="Calibri" panose="020F0502020204030204" pitchFamily="34" charset="0"/>
                <a:cs typeface="Times New Roman" panose="02020603050405020304" pitchFamily="18" charset="0"/>
              </a:rPr>
              <a:t>μόνο ως υποχρεώσεις παροχής υπηρεσιών κοινής ωφέλειας,</a:t>
            </a:r>
            <a:r>
              <a:rPr lang="el-GR" sz="7200" b="1"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7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buNone/>
            </a:pP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γ) οι υποχρεώσεις παροχής υπηρεσιών κοινής ωφέλειας υπό τη μορφή ρύθμισης των τιμών προμήθειας ηλεκτρικής ενέργειας θα πρέπει να </a:t>
            </a:r>
            <a:r>
              <a:rPr lang="el-GR" sz="7200" i="1" dirty="0">
                <a:effectLst/>
                <a:latin typeface="Times New Roman" panose="02020603050405020304" pitchFamily="18" charset="0"/>
                <a:ea typeface="Calibri" panose="020F0502020204030204" pitchFamily="34" charset="0"/>
                <a:cs typeface="Times New Roman" panose="02020603050405020304" pitchFamily="18" charset="0"/>
              </a:rPr>
              <a:t>χρησιμοποιούνται χωρίς καταστρατήγηση </a:t>
            </a:r>
            <a:r>
              <a:rPr lang="el-GR" sz="7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της αρχής των ανοικτών αγορών</a:t>
            </a:r>
            <a:r>
              <a:rPr lang="el-GR" sz="7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για σαφώς καθορισμένες περιστάσεις και δικαιούχους, θα πρέπει δε να είναι περιορισμένης διάρκειας. Τέτοιες περιστάσεις θα μπορούσαν να προκύψουν, για παράδειγμα, όταν ο εφοδιασμός είναι εξαιρετικά περιορισμένος, αυξάνοντας τις τιμές ηλεκτρικής ενέργειας πολύ πάνω από τα κανονικά επίπεδα ή σε περιπτώσεις δυσλειτουργίας της αγοράς όπου οι παρεμβάσεις των </a:t>
            </a:r>
            <a:r>
              <a:rPr lang="el-GR" sz="7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ρυθμιστικών αρχών και των αρχών του ανταγωνισμού έχουν αποδειχθεί αναποτελεσματικές</a:t>
            </a:r>
            <a:r>
              <a:rPr lang="el-GR" sz="7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Στις περιπτώσεις αυτές επιβαρύνονται δυσανάλογα τα νοικοκυριά και ιδίως οι ευάλωτοι καταναλωτές, που κατά </a:t>
            </a: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κανόνα δαπανούν μεγαλύτερο μερίδιο του διαθέσιμου εισοδήματός τους σε λογαριασμούς ενέργειας σε σύγκριση με τους καταναλωτές που έχουν υψηλά εισοδήματα,</a:t>
            </a:r>
          </a:p>
          <a:p>
            <a:pPr marL="0" indent="0" algn="just">
              <a:spcBef>
                <a:spcPts val="0"/>
              </a:spcBef>
              <a:buNone/>
            </a:pPr>
            <a:r>
              <a:rPr lang="el-GR" sz="7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δ) προκειμένου να μετριάζονται οι </a:t>
            </a:r>
            <a:r>
              <a:rPr lang="el-GR" sz="7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στρεβλωτικές επιπτώσεις των υποχρεώσεων παροχής δημόσιας υπηρεσίας στον καθορισμό τιμών</a:t>
            </a:r>
            <a:r>
              <a:rPr lang="el-GR" sz="7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για την προμήθεια ηλεκτρικής ενέργειας, τα κράτη μέλη που εφαρμόζουν τέτοιες παρεμβάσεις θα πρέπει να θεσπίζουν πρόσθετα μέτρα, συμπεριλαμβανομένων μέτρων για την πρόληψη των στρεβλώσεων στον </a:t>
            </a:r>
            <a:r>
              <a:rPr lang="el-GR" sz="7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καθορισμό των τιμών στην αγορά χονδρικής, </a:t>
            </a:r>
            <a:endParaRPr lang="el-GR" sz="7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848165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A0B6B0-9918-F817-018D-A25DBA0A2F81}"/>
              </a:ext>
            </a:extLst>
          </p:cNvPr>
          <p:cNvSpPr>
            <a:spLocks noGrp="1"/>
          </p:cNvSpPr>
          <p:nvPr>
            <p:ph type="title"/>
          </p:nvPr>
        </p:nvSpPr>
        <p:spPr/>
        <p:txBody>
          <a:bodyPr>
            <a:normAutofit/>
          </a:bodyPr>
          <a:lstStyle/>
          <a:p>
            <a:pPr algn="just"/>
            <a:r>
              <a:rPr lang="el-GR" sz="3200" dirty="0">
                <a:latin typeface="Times New Roman" panose="02020603050405020304" pitchFamily="18" charset="0"/>
                <a:cs typeface="Times New Roman" panose="02020603050405020304" pitchFamily="18" charset="0"/>
              </a:rPr>
              <a:t>Ρυθμιζόμενες τιμές και πρόσθετες δεσμεύσεις </a:t>
            </a:r>
          </a:p>
        </p:txBody>
      </p:sp>
      <p:sp>
        <p:nvSpPr>
          <p:cNvPr id="3" name="Θέση περιεχομένου 2">
            <a:extLst>
              <a:ext uri="{FF2B5EF4-FFF2-40B4-BE49-F238E27FC236}">
                <a16:creationId xmlns:a16="http://schemas.microsoft.com/office/drawing/2014/main" id="{A353956C-36B6-BB11-95A3-1A928526E9E3}"/>
              </a:ext>
            </a:extLst>
          </p:cNvPr>
          <p:cNvSpPr>
            <a:spLocks noGrp="1"/>
          </p:cNvSpPr>
          <p:nvPr>
            <p:ph idx="1"/>
          </p:nvPr>
        </p:nvSpPr>
        <p:spPr/>
        <p:txBody>
          <a:bodyPr>
            <a:normAutofit lnSpcReduction="10000"/>
          </a:bodyPr>
          <a:lstStyle/>
          <a:p>
            <a:pPr marL="0" indent="0" algn="just">
              <a:spcBef>
                <a:spcPts val="600"/>
              </a:spcBef>
              <a:buNone/>
            </a:pPr>
            <a:r>
              <a:rPr lang="el-G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Ωστόσο, κατά το άρθρο 5.7 αυτές οι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δημόσιες πρέπει να συμμορφώνονται,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επιπροσθέτως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των όρων της παραγράφου 4, και με τους ακόλουθους: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60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α)να συνοδεύονται από δέσμη μέτρων για την επίτευξη αποτελεσματικού ανταγωνισμού και από μεθοδολογία για την αξιολόγηση της προόδου σε σχέση με τα εν λόγω μέτρα·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60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β)να καθορίζονται μέσω μεθοδολογίας που εξασφαλίζει τη μη διακριτική μεταχείριση των προμηθευτών·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60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γ)να καθορίζονται σε τιμή πάνω από το κόστος, σε επίπεδο όπου μπορεί να υπάρξει πραγματικός ανταγωνισμός τιμών·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60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δ)να είναι σχεδιασμένες έτσι ώστε να ελαχιστοποιούν οποιαδήποτε αρνητική επίδραση της χονδρικής αγοράς ηλεκτρικής ενέργειας·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60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ε)να διασφαλίζουν ότι όλοι οι δικαιούχοι της δημόσιας παρέμβασης έχουν τη δυνατότητα να επιλέξουν προσφορές της ανταγωνιστικής αγοράς </a:t>
            </a:r>
          </a:p>
          <a:p>
            <a:pPr marL="0" indent="0" algn="just">
              <a:spcBef>
                <a:spcPts val="600"/>
              </a:spcBef>
              <a:buNone/>
            </a:pPr>
            <a:r>
              <a:rPr lang="el-GR" sz="1800" kern="0" dirty="0" err="1">
                <a:effectLst/>
                <a:latin typeface="Times New Roman" panose="02020603050405020304" pitchFamily="18" charset="0"/>
                <a:ea typeface="Calibri" panose="020F0502020204030204" pitchFamily="34" charset="0"/>
              </a:rPr>
              <a:t>στ</a:t>
            </a:r>
            <a:r>
              <a:rPr lang="el-GR" sz="1800" kern="0" dirty="0">
                <a:effectLst/>
                <a:latin typeface="Times New Roman" panose="02020603050405020304" pitchFamily="18" charset="0"/>
                <a:ea typeface="Calibri" panose="020F0502020204030204" pitchFamily="34" charset="0"/>
              </a:rPr>
              <a:t>)να εξασφαλίζουν ότι όλοι οι δικαιούχοι τέτοιων δημόσιων παρεμβάσεων έχουν δικαίωμα να έχουν </a:t>
            </a:r>
            <a:r>
              <a:rPr lang="el-GR" sz="1800" kern="0" dirty="0">
                <a:solidFill>
                  <a:srgbClr val="000000"/>
                </a:solidFill>
                <a:effectLst/>
                <a:latin typeface="Times New Roman" panose="02020603050405020304" pitchFamily="18" charset="0"/>
                <a:ea typeface="Calibri" panose="020F0502020204030204" pitchFamily="34" charset="0"/>
              </a:rPr>
              <a:t>έξυπνο μετρητή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60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ζ)να μην οδηγούν σε άμεσες σταυροειδείς επιδοτήσεις μεταξύ των πελατών που προμηθεύονται ηλεκτρική ενέργεια σε τιμές ελεύθερης αγοράς και εκείνων που προμηθεύονται ηλεκτρική ενέργεια σε ρυθμιζόμενες τιμές προμήθειας.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679437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5C8D46-CE3F-F55F-F80E-384E32F23ADA}"/>
              </a:ext>
            </a:extLst>
          </p:cNvPr>
          <p:cNvSpPr>
            <a:spLocks noGrp="1"/>
          </p:cNvSpPr>
          <p:nvPr>
            <p:ph type="title"/>
          </p:nvPr>
        </p:nvSpPr>
        <p:spPr/>
        <p:txBody>
          <a:bodyPr/>
          <a:lstStyle/>
          <a:p>
            <a:r>
              <a:rPr lang="el-GR" dirty="0"/>
              <a:t>ΙΙ. Νομολογία για τις ΥΓΟΣ </a:t>
            </a:r>
          </a:p>
        </p:txBody>
      </p:sp>
      <p:sp>
        <p:nvSpPr>
          <p:cNvPr id="3" name="Θέση περιεχομένου 2">
            <a:extLst>
              <a:ext uri="{FF2B5EF4-FFF2-40B4-BE49-F238E27FC236}">
                <a16:creationId xmlns:a16="http://schemas.microsoft.com/office/drawing/2014/main" id="{66D7B170-84C7-A460-8AA5-3065454BEF38}"/>
              </a:ext>
            </a:extLst>
          </p:cNvPr>
          <p:cNvSpPr>
            <a:spLocks noGrp="1"/>
          </p:cNvSpPr>
          <p:nvPr>
            <p:ph idx="1"/>
          </p:nvPr>
        </p:nvSpPr>
        <p:spPr/>
        <p:txBody>
          <a:bodyPr>
            <a:normAutofit fontScale="92500" lnSpcReduction="20000"/>
          </a:bodyPr>
          <a:lstStyle/>
          <a:p>
            <a:pPr marL="0" indent="0" algn="just">
              <a:buNone/>
            </a:pPr>
            <a:r>
              <a:rPr lang="en-US" sz="1800" b="1" dirty="0">
                <a:latin typeface="Times New Roman" panose="02020603050405020304" pitchFamily="18" charset="0"/>
                <a:ea typeface="Calibri" panose="020F0502020204030204" pitchFamily="34" charset="0"/>
                <a:cs typeface="Times New Roman" panose="02020603050405020304" pitchFamily="18" charset="0"/>
              </a:rPr>
              <a:t>1</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Η απόφαση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Federutility</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20.4.2010-</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καθορισμός τιμής)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απόφαση αυτή αποτέλεσε σταθμό της νομολογίας στην αποσαφήνιση της έννοιας της επιβολής δημόσιας υπηρεσίας, μέσω πώλησης σε καθορισμένες τιμές</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στις επιχειρήσεις φυσικού αερίου. Σύμφωνα με τα πραγματικά περιστατικά της υπόθεσης, η ιταλική ρυθμιστική αρχή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AEEG</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εξέδωσε απόφαση που όριζε την τιμή πωλήσεων χονδρικής του φυσικού αερίου, χωρίς να λαμβάνεται υπόψη ο νόμος προσφοράς και ζήτησης. Πέντε επιχειρήσεις, μεταξύ των οποίων η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Federutility</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που δραστηριοποιούνται στην ιταλική αγορά του φυσικού αερίου, άσκησαν πέντε προσφυγές κατά αυτής της αποφάσεως, επικαλούμενες </a:t>
            </a:r>
            <a:r>
              <a:rPr lang="el-G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παράβαση της οδηγίας 2003/55, κατά την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οποία ο τομέας του φυσικού αερίου πρέπει να ελευθερωθεί πλήρως από 1ης Ιουλίου 2007. Οι προσφεύγουσες υποστηρίζουν ότι, για να διασφαλίσουν σε όλους τους πελάτες, μετά την ημερομηνία αυτή, την ελεύθερη επιλογή του προμηθευτή τους, η τιμή πωλήσεως του φυσικού αερίου πρέπει να καθοριστεί αποκλειστικώς με τον νόμο της προσφοράς και της ζητήσεως, χωρίς παρέμβαση των δημοσίων αρχών. </a:t>
            </a: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ΑΠΟΦΑΣΗ: 1) η οδηγία 2003/55 έχει επίσης σκοπό να διασφαλίσει ότι, στο πλαίσιο της ελευθερώσεως της αγοράς φυσικού αερίου, η δημόσια υπηρεσία διατηρείται σε «υψηλό επίπεδο» και προστατεύεται ο τελικός καταναλωτής.  Για να επιτευχθούν οι σκοποί της οδηγίας, το άρθρο 3, παράγραφος 1, της οδηγίας 2003/55 διευκρινίζει ότι βρίσκει εφαρμογή με την επιφύλαξη» της παραγράφου 2 του ιδίου άρθρου, που παρέχει ρητώς στα κράτη μέλη τη δυνατότητα να επιβάλλουν στις επιχειρήσεις που δραστηριοποιούνται στον τομέα του αερίου «υποχρεώσεις παροχής υπηρεσιών κοινής ωφέλειας», οι οποίες μπορούν, μεταξύ άλλων, να αφορούν «την τιμή της παροχής». Από το γράμμα της παραγράφου 2 προκύπτει ότι τα θεσπιζόμενα βάσει αυτής μέτρα πρέπει να εξυπηρετούν το γενικό οικονομικό συμφέρον, να ορίζονται σαφώς, να είναι διαφανή, αμερόληπτα, επαληθεύσιμα και να διασφαλίζουν την ισότιμη πρόσβαση των επιχειρήσεων αερίου της Ένωσης στους εθνικούς καταναλωτές. Στην ίδια διάταξη προστίθεται ότι τα κράτη μέλη πρέπει επομένως να λαμβάνουν «πλήρως υπόψη» τις σχετικές διατάξεις της Συνθήκης ΛΕΕ και ειδικότερα του άρθρου 106 ΣΛΕΕ. 2) </a:t>
            </a:r>
            <a:r>
              <a:rPr lang="el-GR"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l-GR" dirty="0"/>
          </a:p>
        </p:txBody>
      </p:sp>
    </p:spTree>
    <p:extLst>
      <p:ext uri="{BB962C8B-B14F-4D97-AF65-F5344CB8AC3E}">
        <p14:creationId xmlns:p14="http://schemas.microsoft.com/office/powerpoint/2010/main" val="1560783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60C2E1-505F-B655-A50B-C830464AF9C6}"/>
              </a:ext>
            </a:extLst>
          </p:cNvPr>
          <p:cNvSpPr>
            <a:spLocks noGrp="1"/>
          </p:cNvSpPr>
          <p:nvPr>
            <p:ph type="title"/>
          </p:nvPr>
        </p:nvSpPr>
        <p:spPr/>
        <p:txBody>
          <a:bodyPr/>
          <a:lstStyle/>
          <a:p>
            <a:r>
              <a:rPr lang="en-US" dirty="0" err="1"/>
              <a:t>Federutility</a:t>
            </a:r>
            <a:r>
              <a:rPr lang="en-US" dirty="0"/>
              <a:t> II</a:t>
            </a:r>
            <a:endParaRPr lang="el-GR" dirty="0"/>
          </a:p>
        </p:txBody>
      </p:sp>
      <p:sp>
        <p:nvSpPr>
          <p:cNvPr id="3" name="Θέση περιεχομένου 2">
            <a:extLst>
              <a:ext uri="{FF2B5EF4-FFF2-40B4-BE49-F238E27FC236}">
                <a16:creationId xmlns:a16="http://schemas.microsoft.com/office/drawing/2014/main" id="{C5FF9201-D4F4-3270-C70F-458CB3AB6187}"/>
              </a:ext>
            </a:extLst>
          </p:cNvPr>
          <p:cNvSpPr>
            <a:spLocks noGrp="1"/>
          </p:cNvSpPr>
          <p:nvPr>
            <p:ph idx="1"/>
          </p:nvPr>
        </p:nvSpPr>
        <p:spPr/>
        <p:txBody>
          <a:bodyPr>
            <a:normAutofit/>
          </a:bodyPr>
          <a:lstStyle/>
          <a:p>
            <a:pPr marL="0" indent="0" algn="just">
              <a:buNone/>
            </a:pPr>
            <a:r>
              <a:rPr lang="el-GR" sz="1800" kern="0" dirty="0">
                <a:effectLst/>
                <a:latin typeface="Times New Roman" panose="02020603050405020304" pitchFamily="18" charset="0"/>
                <a:ea typeface="Calibri" panose="020F0502020204030204" pitchFamily="34" charset="0"/>
              </a:rPr>
              <a:t>2) Από τα ανωτέρω προκύπτει ότι η οδηγία 2003/55 παρέχει στα κράτη μέλη τη δυνατότητα να εκτιμούν αν, χάριν του γενικού οικονομικού συμφέροντος, μετά την 1η Ιουλίου 2007, πρέπει να επιβάλλουν στις επιχειρήσεις που παρεμβαίνουν στον τομέα του φυσικού αερίου υποχρεώσεις δημόσιας υπηρεσίας προκειμένου, μεταξύ άλλων, να διασφαλίσουν ότι η τιμή παροχής φυσικού αερίου στον τελικό καταναλωτή διατηρείται σε λογικά επίπεδα. 3)</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Όσον αφορά τις απαιτήσεις της αρχής της αναλογικότητας, η οποία απορρέει από το άρθρο 106 ΣΛΕΕ, τα κριτήρια αξιολόγησης είναι τα ακόλουθα:</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πρώτον</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η παρέμβαση πρέπει να είναι περιορισμένη χρονικά. Στο πλαίσιο αυτό, το αιτούν δικαστήριο πρέπει να εξετάσει αν και κατά πόσον η διοίκηση υποχρεούται, κατά το εφαρμοστέο εθνικό δίκαιο, να επανεξετάζει περιοδικώς, σε κοντινά χρονικά διαστήματα, την ανάγκη και τις λεπτομέρειες της παρεμβάσεώς της αναλόγως της εξελίξεως του τομέα του φυσικού αερίου, </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δεύτερον</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η εφαρμοζόμενη μέθοδος παρεμβάσεως δεν πρέπει να βαίνει πέραν αυτού που είναι αναγκαίο προς επίτευξη του επιδιωκόμενου σκοπού γενικού οικονομικού συμφέροντος. Εν προκειμένω, ο καθορισμός των τιμών αναφοράς για την παροχή φυσικού αερίου έχει σκοπό να περιορίζει την επιρροή της αυξήσεως των τιμών των πετρελαϊκών προϊόντων στις διεθνείς αγορές η οποία, </a:t>
            </a:r>
            <a:r>
              <a:rPr lang="el-G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σε </a:t>
            </a:r>
            <a:r>
              <a:rPr lang="el-G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πλαίσιο όπου δεν είναι ακόμα αποτελεσματικός ο ανταγωνισμός στην αγορά του φυσικού αερίου</a:t>
            </a:r>
            <a:r>
              <a:rPr lang="el-G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ειδικότερα στην αγορά των πωλήσεων χονδρικής,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μετακυλίεται</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κατά μέγα μέρος, ελλείψει παρεμβάσεως, στην τιμή πωλήσεως που προσφέρεται στον τελικό πελάτη. Στο αιτούν δικαστήριο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απόκειται</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να ελέγξει αν δικαιολογείται τέτοια παρέμβαση και εάν  περιορίζεται κατ’ αρχήν στη συνιστώσα της τιμής που τείνει άμεσα να αυξηθεί από τις συγκεκριμένες αυτές συνθήκες.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l-GR" dirty="0"/>
          </a:p>
        </p:txBody>
      </p:sp>
    </p:spTree>
    <p:extLst>
      <p:ext uri="{BB962C8B-B14F-4D97-AF65-F5344CB8AC3E}">
        <p14:creationId xmlns:p14="http://schemas.microsoft.com/office/powerpoint/2010/main" val="3834341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6A3F04-5A00-9F5C-794C-3975514FDEA1}"/>
              </a:ext>
            </a:extLst>
          </p:cNvPr>
          <p:cNvSpPr>
            <a:spLocks noGrp="1"/>
          </p:cNvSpPr>
          <p:nvPr>
            <p:ph type="title"/>
          </p:nvPr>
        </p:nvSpPr>
        <p:spPr/>
        <p:txBody>
          <a:bodyPr/>
          <a:lstStyle/>
          <a:p>
            <a:r>
              <a:rPr lang="en-US" dirty="0" err="1"/>
              <a:t>Federutility</a:t>
            </a:r>
            <a:r>
              <a:rPr lang="en-US" dirty="0"/>
              <a:t> III</a:t>
            </a:r>
            <a:endParaRPr lang="el-GR" dirty="0"/>
          </a:p>
        </p:txBody>
      </p:sp>
      <p:sp>
        <p:nvSpPr>
          <p:cNvPr id="3" name="Θέση περιεχομένου 2">
            <a:extLst>
              <a:ext uri="{FF2B5EF4-FFF2-40B4-BE49-F238E27FC236}">
                <a16:creationId xmlns:a16="http://schemas.microsoft.com/office/drawing/2014/main" id="{41BA8557-C041-7533-8B1C-67DCF07887C3}"/>
              </a:ext>
            </a:extLst>
          </p:cNvPr>
          <p:cNvSpPr>
            <a:spLocks noGrp="1"/>
          </p:cNvSpPr>
          <p:nvPr>
            <p:ph idx="1"/>
          </p:nvPr>
        </p:nvSpPr>
        <p:spPr/>
        <p:txBody>
          <a:bodyPr>
            <a:normAutofit lnSpcReduction="10000"/>
          </a:bodyPr>
          <a:lstStyle/>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Τρίτον, η επιταγή περί αναλογικότητας πρέπει επίσης να εκτιμάται σε σχέση με το </a:t>
            </a:r>
            <a:r>
              <a:rPr lang="el-G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προσωπικό πεδίο εφαρμογής του μέτρου και, ειδικότερα, των δικαιούχων του. Δικαιούχοι μπορεί να είναι τόσο οι ευάλωτοι καταναλωτές, όσο και οι μικρομεσαίες επιχειρήσεις, με δυνατότητα διαφοροποιημένης μεταχείρισης,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εφόσον οι επιδιωκόμενοι σκοποί και τα υφιστάμενα συμφέροντα δεν ταυτίζονται κατ’ ανάγκη, και δεδομένων των αντικειμενικών διαφορών των επιχειρήσεων, αναλόγως του μεγέθους τους. Μάλιστα, η απόφαση θεωρεί ότι η αρχή της αναλογικότητας δεν τηρείται, κατ’ αρχήν, αν ο καθορισμός των τιμών αναφοράς για την παροχή φυσικού αερίου, όπως αυτών της κύριας δίκης, ευνοεί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κατά τον ίδιο τρόπο ιδιώτες και επιχειρήσεις, ως τελικούς καταναλωτές φυσικού αερίου.</a:t>
            </a:r>
            <a:r>
              <a:rPr lang="el-GR"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kern="0" dirty="0">
                <a:effectLst/>
                <a:latin typeface="Times New Roman" panose="02020603050405020304" pitchFamily="18" charset="0"/>
                <a:ea typeface="Calibri" panose="020F0502020204030204" pitchFamily="34" charset="0"/>
              </a:rPr>
              <a:t>Τέταρτον, πρέπει να πληρούνται οι λοιπές προϋποθέσεις του άρθρου 3, παράγραφος 2, της οδηγίας 2003/55, περί του σαφώς καθορισμένου, διαφανούς, αμερόληπτου και επαληθεύσιμου χαρακτήρα των υποχρεώσεων δημόσιας υπηρεσίας που θεσπίζονται δυνάμει της διατάξεως αυτής, καθώς και περί της ανάγκης ισότιμης προσβάσεως των επιχειρήσεων φυσικού αερίου της Ένωσης στους καταναλωτές. Όσον αφορά τον αμερόληπτο χαρακτήρα των υποχρεώσεων αυτών, στο αιτούν δικαστήριο </a:t>
            </a:r>
            <a:r>
              <a:rPr lang="el-GR" sz="1800" kern="0" dirty="0" err="1">
                <a:effectLst/>
                <a:latin typeface="Times New Roman" panose="02020603050405020304" pitchFamily="18" charset="0"/>
                <a:ea typeface="Calibri" panose="020F0502020204030204" pitchFamily="34" charset="0"/>
              </a:rPr>
              <a:t>απόκειται</a:t>
            </a:r>
            <a:r>
              <a:rPr lang="el-GR" sz="1800" kern="0" dirty="0">
                <a:effectLst/>
                <a:latin typeface="Times New Roman" panose="02020603050405020304" pitchFamily="18" charset="0"/>
                <a:ea typeface="Calibri" panose="020F0502020204030204" pitchFamily="34" charset="0"/>
              </a:rPr>
              <a:t> να ελέγξει αν, λαμβανομένων υπόψη όλων των μέτρων που μπορεί να λάβει στον τομέα αυτόν το οικείο κράτος μέλος, ο καθορισμός των «τιμών αναφοράς» για την παροχή φυσικού αερίου, όπως αυτών της κύριας δίκης, που εφαρμόζεται κατά τον ίδιο τρόπο σε όλες τις επιχειρήσεις παροχής φυσικού αερίου πρέπει, ωστόσο, να θεωρηθεί ότι δημιουργεί δυσμενείς διακρίσεις. Κατά την απόφαση, τούτο θα ίσχυε αν, στην πραγματικότητα, η παρέμβαση αυτή κατέληγε στην επιβολή, κυρίως σε ορισμένες από τις εν λόγω επιχειρήσεις, της εξ αυτής </a:t>
            </a:r>
            <a:r>
              <a:rPr lang="el-GR" sz="1800" kern="0" dirty="0" err="1">
                <a:effectLst/>
                <a:latin typeface="Times New Roman" panose="02020603050405020304" pitchFamily="18" charset="0"/>
                <a:ea typeface="Calibri" panose="020F0502020204030204" pitchFamily="34" charset="0"/>
              </a:rPr>
              <a:t>προκύπτουσας</a:t>
            </a:r>
            <a:r>
              <a:rPr lang="el-GR" sz="1800" kern="0" dirty="0">
                <a:effectLst/>
                <a:latin typeface="Times New Roman" panose="02020603050405020304" pitchFamily="18" charset="0"/>
                <a:ea typeface="Calibri" panose="020F0502020204030204" pitchFamily="34" charset="0"/>
              </a:rPr>
              <a:t> οικονομικής επιβαρύνσεως, εν </a:t>
            </a:r>
            <a:r>
              <a:rPr lang="el-GR" sz="1800" i="1" kern="0" dirty="0">
                <a:effectLst/>
                <a:latin typeface="Times New Roman" panose="02020603050405020304" pitchFamily="18" charset="0"/>
                <a:ea typeface="Calibri" panose="020F0502020204030204" pitchFamily="34" charset="0"/>
              </a:rPr>
              <a:t>προκειμένω σε αυτές που δεν ασκούν και τη δραστηριότητα παραγωγής/εισαγωγής</a:t>
            </a:r>
            <a:r>
              <a:rPr lang="el-GR" sz="1800" kern="0" dirty="0">
                <a:effectLst/>
                <a:latin typeface="Times New Roman" panose="02020603050405020304" pitchFamily="18" charset="0"/>
                <a:ea typeface="Calibri" panose="020F0502020204030204" pitchFamily="34" charset="0"/>
              </a:rPr>
              <a:t> φυσικού αερίου</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7228660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TotalTime>
  <Words>4960</Words>
  <Application>Microsoft Office PowerPoint</Application>
  <PresentationFormat>Ευρεία οθόνη</PresentationFormat>
  <Paragraphs>61</Paragraphs>
  <Slides>19</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19</vt:i4>
      </vt:variant>
    </vt:vector>
  </HeadingPairs>
  <TitlesOfParts>
    <vt:vector size="24" baseType="lpstr">
      <vt:lpstr>Arial</vt:lpstr>
      <vt:lpstr>Calibri</vt:lpstr>
      <vt:lpstr>Calibri Light</vt:lpstr>
      <vt:lpstr>Times New Roman</vt:lpstr>
      <vt:lpstr>Θέμα του Office</vt:lpstr>
      <vt:lpstr>7. Ενέργεια και ΥΓΟΣ ΙΙ</vt:lpstr>
      <vt:lpstr>Ι. Οδηγίες για την αγορά ενέργειας και ΥΓΟΣ </vt:lpstr>
      <vt:lpstr> 2. Η οδηγία 2003/54/ΕΚ  </vt:lpstr>
      <vt:lpstr>  3. Η οδηγία 2009/72/ΕΚ  </vt:lpstr>
      <vt:lpstr> 4.  Η οδηγία 2019/944  </vt:lpstr>
      <vt:lpstr>Ρυθμιζόμενες τιμές και πρόσθετες δεσμεύσεις </vt:lpstr>
      <vt:lpstr>ΙΙ. Νομολογία για τις ΥΓΟΣ </vt:lpstr>
      <vt:lpstr>Federutility II</vt:lpstr>
      <vt:lpstr>Federutility III</vt:lpstr>
      <vt:lpstr> 2) Η απόφαση Enel  (καθορισμός τιμής) </vt:lpstr>
      <vt:lpstr>Enel II</vt:lpstr>
      <vt:lpstr>  3) Η απόφαση Engie Cartagena  </vt:lpstr>
      <vt:lpstr>Engie Cartagena II</vt:lpstr>
      <vt:lpstr>4) Оvergas Mrezhi (30.4.2020)</vt:lpstr>
      <vt:lpstr>Overgas II</vt:lpstr>
      <vt:lpstr>5) Achema </vt:lpstr>
      <vt:lpstr>Achema II</vt:lpstr>
      <vt:lpstr>Achema III</vt:lpstr>
      <vt:lpstr>Achema IV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Ενέργεια και ΥΓΟΣ ΙΙ</dc:title>
  <dc:creator>ASTERIOS PLIAKOS</dc:creator>
  <cp:lastModifiedBy>ASTERIOS PLIAKOS</cp:lastModifiedBy>
  <cp:revision>10</cp:revision>
  <dcterms:created xsi:type="dcterms:W3CDTF">2023-05-22T10:17:30Z</dcterms:created>
  <dcterms:modified xsi:type="dcterms:W3CDTF">2023-05-22T13:31:11Z</dcterms:modified>
</cp:coreProperties>
</file>