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84"/>
  </p:notesMasterIdLst>
  <p:handoutMasterIdLst>
    <p:handoutMasterId r:id="rId85"/>
  </p:handoutMasterIdLst>
  <p:sldIdLst>
    <p:sldId id="256" r:id="rId3"/>
    <p:sldId id="259" r:id="rId4"/>
    <p:sldId id="257" r:id="rId5"/>
    <p:sldId id="589" r:id="rId6"/>
    <p:sldId id="590" r:id="rId7"/>
    <p:sldId id="538" r:id="rId8"/>
    <p:sldId id="592" r:id="rId9"/>
    <p:sldId id="639" r:id="rId10"/>
    <p:sldId id="638" r:id="rId11"/>
    <p:sldId id="594" r:id="rId12"/>
    <p:sldId id="640" r:id="rId13"/>
    <p:sldId id="595" r:id="rId14"/>
    <p:sldId id="641" r:id="rId15"/>
    <p:sldId id="596" r:id="rId16"/>
    <p:sldId id="642" r:id="rId17"/>
    <p:sldId id="600" r:id="rId18"/>
    <p:sldId id="636" r:id="rId19"/>
    <p:sldId id="597" r:id="rId20"/>
    <p:sldId id="598" r:id="rId21"/>
    <p:sldId id="648" r:id="rId22"/>
    <p:sldId id="599" r:id="rId23"/>
    <p:sldId id="637" r:id="rId24"/>
    <p:sldId id="601" r:id="rId25"/>
    <p:sldId id="602" r:id="rId26"/>
    <p:sldId id="603" r:id="rId27"/>
    <p:sldId id="604" r:id="rId28"/>
    <p:sldId id="605" r:id="rId29"/>
    <p:sldId id="649" r:id="rId30"/>
    <p:sldId id="643" r:id="rId31"/>
    <p:sldId id="606" r:id="rId32"/>
    <p:sldId id="607" r:id="rId33"/>
    <p:sldId id="650" r:id="rId34"/>
    <p:sldId id="644" r:id="rId35"/>
    <p:sldId id="608" r:id="rId36"/>
    <p:sldId id="611" r:id="rId37"/>
    <p:sldId id="651" r:id="rId38"/>
    <p:sldId id="609" r:id="rId39"/>
    <p:sldId id="610" r:id="rId40"/>
    <p:sldId id="612" r:id="rId41"/>
    <p:sldId id="652" r:id="rId42"/>
    <p:sldId id="613" r:id="rId43"/>
    <p:sldId id="614" r:id="rId44"/>
    <p:sldId id="653" r:id="rId45"/>
    <p:sldId id="645" r:id="rId46"/>
    <p:sldId id="615" r:id="rId47"/>
    <p:sldId id="616" r:id="rId48"/>
    <p:sldId id="654" r:id="rId49"/>
    <p:sldId id="617" r:id="rId50"/>
    <p:sldId id="655" r:id="rId51"/>
    <p:sldId id="618" r:id="rId52"/>
    <p:sldId id="619" r:id="rId53"/>
    <p:sldId id="656" r:id="rId54"/>
    <p:sldId id="620" r:id="rId55"/>
    <p:sldId id="621" r:id="rId56"/>
    <p:sldId id="622" r:id="rId57"/>
    <p:sldId id="623" r:id="rId58"/>
    <p:sldId id="657" r:id="rId59"/>
    <p:sldId id="624" r:id="rId60"/>
    <p:sldId id="658" r:id="rId61"/>
    <p:sldId id="646" r:id="rId62"/>
    <p:sldId id="625" r:id="rId63"/>
    <p:sldId id="659" r:id="rId64"/>
    <p:sldId id="660" r:id="rId65"/>
    <p:sldId id="627" r:id="rId66"/>
    <p:sldId id="628" r:id="rId67"/>
    <p:sldId id="661" r:id="rId68"/>
    <p:sldId id="629" r:id="rId69"/>
    <p:sldId id="630" r:id="rId70"/>
    <p:sldId id="631" r:id="rId71"/>
    <p:sldId id="647" r:id="rId72"/>
    <p:sldId id="632" r:id="rId73"/>
    <p:sldId id="662" r:id="rId74"/>
    <p:sldId id="633" r:id="rId75"/>
    <p:sldId id="664" r:id="rId76"/>
    <p:sldId id="634" r:id="rId77"/>
    <p:sldId id="663" r:id="rId78"/>
    <p:sldId id="635" r:id="rId79"/>
    <p:sldId id="665" r:id="rId80"/>
    <p:sldId id="666" r:id="rId81"/>
    <p:sldId id="667" r:id="rId82"/>
    <p:sldId id="354" r:id="rId8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notesMaster" Target="notesMasters/notesMaster1.xml"/><Relationship Id="rId89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ableStyles" Target="tableStyle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1.xml"/><Relationship Id="rId13" Type="http://schemas.openxmlformats.org/officeDocument/2006/relationships/slide" Target="slides/slide27.xml"/><Relationship Id="rId18" Type="http://schemas.openxmlformats.org/officeDocument/2006/relationships/slide" Target="slides/slide37.xml"/><Relationship Id="rId26" Type="http://schemas.openxmlformats.org/officeDocument/2006/relationships/slide" Target="slides/slide51.xml"/><Relationship Id="rId39" Type="http://schemas.openxmlformats.org/officeDocument/2006/relationships/slide" Target="slides/slide73.xml"/><Relationship Id="rId3" Type="http://schemas.openxmlformats.org/officeDocument/2006/relationships/slide" Target="slides/slide12.xml"/><Relationship Id="rId21" Type="http://schemas.openxmlformats.org/officeDocument/2006/relationships/slide" Target="slides/slide42.xml"/><Relationship Id="rId34" Type="http://schemas.openxmlformats.org/officeDocument/2006/relationships/slide" Target="slides/slide65.xml"/><Relationship Id="rId7" Type="http://schemas.openxmlformats.org/officeDocument/2006/relationships/slide" Target="slides/slide19.xml"/><Relationship Id="rId12" Type="http://schemas.openxmlformats.org/officeDocument/2006/relationships/slide" Target="slides/slide26.xml"/><Relationship Id="rId17" Type="http://schemas.openxmlformats.org/officeDocument/2006/relationships/slide" Target="slides/slide35.xml"/><Relationship Id="rId25" Type="http://schemas.openxmlformats.org/officeDocument/2006/relationships/slide" Target="slides/slide50.xml"/><Relationship Id="rId33" Type="http://schemas.openxmlformats.org/officeDocument/2006/relationships/slide" Target="slides/slide64.xml"/><Relationship Id="rId38" Type="http://schemas.openxmlformats.org/officeDocument/2006/relationships/slide" Target="slides/slide71.xml"/><Relationship Id="rId2" Type="http://schemas.openxmlformats.org/officeDocument/2006/relationships/slide" Target="slides/slide10.xml"/><Relationship Id="rId16" Type="http://schemas.openxmlformats.org/officeDocument/2006/relationships/slide" Target="slides/slide34.xml"/><Relationship Id="rId20" Type="http://schemas.openxmlformats.org/officeDocument/2006/relationships/slide" Target="slides/slide39.xml"/><Relationship Id="rId29" Type="http://schemas.openxmlformats.org/officeDocument/2006/relationships/slide" Target="slides/slide55.xml"/><Relationship Id="rId41" Type="http://schemas.openxmlformats.org/officeDocument/2006/relationships/slide" Target="slides/slide77.xml"/><Relationship Id="rId1" Type="http://schemas.openxmlformats.org/officeDocument/2006/relationships/slide" Target="slides/slide7.xml"/><Relationship Id="rId6" Type="http://schemas.openxmlformats.org/officeDocument/2006/relationships/slide" Target="slides/slide18.xml"/><Relationship Id="rId11" Type="http://schemas.openxmlformats.org/officeDocument/2006/relationships/slide" Target="slides/slide25.xml"/><Relationship Id="rId24" Type="http://schemas.openxmlformats.org/officeDocument/2006/relationships/slide" Target="slides/slide48.xml"/><Relationship Id="rId32" Type="http://schemas.openxmlformats.org/officeDocument/2006/relationships/slide" Target="slides/slide61.xml"/><Relationship Id="rId37" Type="http://schemas.openxmlformats.org/officeDocument/2006/relationships/slide" Target="slides/slide69.xml"/><Relationship Id="rId40" Type="http://schemas.openxmlformats.org/officeDocument/2006/relationships/slide" Target="slides/slide75.xml"/><Relationship Id="rId5" Type="http://schemas.openxmlformats.org/officeDocument/2006/relationships/slide" Target="slides/slide16.xml"/><Relationship Id="rId15" Type="http://schemas.openxmlformats.org/officeDocument/2006/relationships/slide" Target="slides/slide31.xml"/><Relationship Id="rId23" Type="http://schemas.openxmlformats.org/officeDocument/2006/relationships/slide" Target="slides/slide46.xml"/><Relationship Id="rId28" Type="http://schemas.openxmlformats.org/officeDocument/2006/relationships/slide" Target="slides/slide54.xml"/><Relationship Id="rId36" Type="http://schemas.openxmlformats.org/officeDocument/2006/relationships/slide" Target="slides/slide68.xml"/><Relationship Id="rId10" Type="http://schemas.openxmlformats.org/officeDocument/2006/relationships/slide" Target="slides/slide24.xml"/><Relationship Id="rId19" Type="http://schemas.openxmlformats.org/officeDocument/2006/relationships/slide" Target="slides/slide38.xml"/><Relationship Id="rId31" Type="http://schemas.openxmlformats.org/officeDocument/2006/relationships/slide" Target="slides/slide58.xml"/><Relationship Id="rId4" Type="http://schemas.openxmlformats.org/officeDocument/2006/relationships/slide" Target="slides/slide14.xml"/><Relationship Id="rId9" Type="http://schemas.openxmlformats.org/officeDocument/2006/relationships/slide" Target="slides/slide23.xml"/><Relationship Id="rId14" Type="http://schemas.openxmlformats.org/officeDocument/2006/relationships/slide" Target="slides/slide30.xml"/><Relationship Id="rId22" Type="http://schemas.openxmlformats.org/officeDocument/2006/relationships/slide" Target="slides/slide45.xml"/><Relationship Id="rId27" Type="http://schemas.openxmlformats.org/officeDocument/2006/relationships/slide" Target="slides/slide53.xml"/><Relationship Id="rId30" Type="http://schemas.openxmlformats.org/officeDocument/2006/relationships/slide" Target="slides/slide56.xml"/><Relationship Id="rId35" Type="http://schemas.openxmlformats.org/officeDocument/2006/relationships/slide" Target="slides/slide6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927D4-4B75-BF4A-A4A4-A1C406343504}" type="datetimeFigureOut">
              <a:rPr lang="en-US" smtClean="0"/>
              <a:t>5/8/2015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26430-2962-224D-AC58-00BB255CF1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631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8/5/2015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5CD59B-11E3-4113-9DB0-06B7EA06B30A}" type="slidenum">
              <a:rPr lang="en-US" altLang="el-GR"/>
              <a:pPr/>
              <a:t>14</a:t>
            </a:fld>
            <a:endParaRPr lang="en-US" altLang="el-GR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9858F-21DF-467A-B032-AE572515E131}" type="slidenum">
              <a:rPr lang="en-US" altLang="el-GR"/>
              <a:pPr/>
              <a:t>16</a:t>
            </a:fld>
            <a:endParaRPr lang="en-US" altLang="el-GR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2AECD-84A2-49D5-9063-B29EE598666F}" type="slidenum">
              <a:rPr lang="en-US" altLang="el-GR"/>
              <a:pPr/>
              <a:t>18</a:t>
            </a:fld>
            <a:endParaRPr lang="en-US" altLang="el-GR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F3176-76E8-4B61-B587-D4E7B3BD09A0}" type="slidenum">
              <a:rPr lang="en-US" altLang="el-GR"/>
              <a:pPr/>
              <a:t>19</a:t>
            </a:fld>
            <a:endParaRPr lang="en-US" altLang="el-GR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88F70-BF8F-4CF1-A64E-C007B9CC9FD6}" type="slidenum">
              <a:rPr lang="en-US" altLang="el-GR"/>
              <a:pPr/>
              <a:t>21</a:t>
            </a:fld>
            <a:endParaRPr lang="en-US" altLang="el-GR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1D977-4AEF-48E1-A755-8BD68DFE879B}" type="slidenum">
              <a:rPr lang="en-US" altLang="el-GR"/>
              <a:pPr/>
              <a:t>23</a:t>
            </a:fld>
            <a:endParaRPr lang="en-US" altLang="el-GR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2FE488-0FD4-4260-8C7E-D3910A9A2359}" type="slidenum">
              <a:rPr lang="en-US" altLang="el-GR"/>
              <a:pPr/>
              <a:t>24</a:t>
            </a:fld>
            <a:endParaRPr lang="en-US" altLang="el-GR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20451-5EF2-4D40-A6F7-4B11ECE89B47}" type="slidenum">
              <a:rPr lang="en-US" altLang="el-GR"/>
              <a:pPr/>
              <a:t>25</a:t>
            </a:fld>
            <a:endParaRPr lang="en-US" altLang="el-GR"/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02C336-87BE-4345-AC37-485E7620C38E}" type="slidenum">
              <a:rPr lang="en-US" altLang="el-GR"/>
              <a:pPr/>
              <a:t>26</a:t>
            </a:fld>
            <a:endParaRPr lang="en-US" altLang="el-GR"/>
          </a:p>
        </p:txBody>
      </p:sp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0176B-AE07-43F6-A701-845BF3EE389C}" type="slidenum">
              <a:rPr lang="en-US" altLang="el-GR"/>
              <a:pPr/>
              <a:t>27</a:t>
            </a:fld>
            <a:endParaRPr lang="en-US" altLang="el-GR"/>
          </a:p>
        </p:txBody>
      </p:sp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C592D-8D8A-450C-8FA1-2926B812B2E7}" type="slidenum">
              <a:rPr lang="en-US" altLang="el-GR"/>
              <a:pPr/>
              <a:t>30</a:t>
            </a:fld>
            <a:endParaRPr lang="en-US" altLang="el-GR"/>
          </a:p>
        </p:txBody>
      </p:sp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BD7E6-FC02-4124-817A-F3B3925DC9AB}" type="slidenum">
              <a:rPr lang="en-US" altLang="el-GR"/>
              <a:pPr/>
              <a:t>31</a:t>
            </a:fld>
            <a:endParaRPr lang="en-US" altLang="el-GR"/>
          </a:p>
        </p:txBody>
      </p:sp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188D0F-F2FD-4569-BCDA-162A2B4D2DC1}" type="slidenum">
              <a:rPr lang="en-US" altLang="el-GR"/>
              <a:pPr/>
              <a:t>34</a:t>
            </a:fld>
            <a:endParaRPr lang="en-US" altLang="el-GR"/>
          </a:p>
        </p:txBody>
      </p:sp>
      <p:sp>
        <p:nvSpPr>
          <p:cNvPr id="74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7A32F-35DB-4873-96E1-EBEC87E41894}" type="slidenum">
              <a:rPr lang="en-US" altLang="el-GR"/>
              <a:pPr/>
              <a:t>35</a:t>
            </a:fld>
            <a:endParaRPr lang="en-US" altLang="el-GR"/>
          </a:p>
        </p:txBody>
      </p:sp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618A1A-3390-48DF-A59D-D32873A189BF}" type="slidenum">
              <a:rPr lang="en-US" altLang="el-GR"/>
              <a:pPr/>
              <a:t>37</a:t>
            </a:fld>
            <a:endParaRPr lang="en-US" altLang="el-GR"/>
          </a:p>
        </p:txBody>
      </p:sp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02BDF-8EFC-4AE9-908C-D3C01CC661AA}" type="slidenum">
              <a:rPr lang="en-US" altLang="el-GR"/>
              <a:pPr/>
              <a:t>38</a:t>
            </a:fld>
            <a:endParaRPr lang="en-US" altLang="el-GR"/>
          </a:p>
        </p:txBody>
      </p:sp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AFD6F7-FD19-45F0-B408-F671909662FA}" type="slidenum">
              <a:rPr lang="en-US" altLang="el-GR"/>
              <a:pPr/>
              <a:t>39</a:t>
            </a:fld>
            <a:endParaRPr lang="en-US" altLang="el-GR"/>
          </a:p>
        </p:txBody>
      </p:sp>
      <p:sp>
        <p:nvSpPr>
          <p:cNvPr id="75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88C7E1-26BA-4DD8-ABE2-CF742826F1D0}" type="slidenum">
              <a:rPr lang="en-US" altLang="el-GR"/>
              <a:pPr/>
              <a:t>41</a:t>
            </a:fld>
            <a:endParaRPr lang="en-US" altLang="el-GR"/>
          </a:p>
        </p:txBody>
      </p:sp>
      <p:sp>
        <p:nvSpPr>
          <p:cNvPr id="76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3D3A7D-2E13-449E-94C2-DE18194C2501}" type="slidenum">
              <a:rPr lang="en-US" altLang="el-GR"/>
              <a:pPr/>
              <a:t>42</a:t>
            </a:fld>
            <a:endParaRPr lang="en-US" altLang="el-GR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3A85E1-640C-4E45-B501-45C5D160DFA2}" type="slidenum">
              <a:rPr lang="en-US" altLang="el-GR"/>
              <a:pPr/>
              <a:t>45</a:t>
            </a:fld>
            <a:endParaRPr lang="en-US" altLang="el-GR"/>
          </a:p>
        </p:txBody>
      </p:sp>
      <p:sp>
        <p:nvSpPr>
          <p:cNvPr id="78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AC9C35-86D9-4FA7-ABF4-40CD736BD2DC}" type="slidenum">
              <a:rPr lang="en-US" altLang="el-GR"/>
              <a:pPr/>
              <a:t>46</a:t>
            </a:fld>
            <a:endParaRPr lang="en-US" altLang="el-GR"/>
          </a:p>
        </p:txBody>
      </p:sp>
      <p:sp>
        <p:nvSpPr>
          <p:cNvPr id="78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DC47B9-2822-4BA1-8855-13F605B0637F}" type="slidenum">
              <a:rPr lang="en-US" altLang="el-GR"/>
              <a:pPr/>
              <a:t>48</a:t>
            </a:fld>
            <a:endParaRPr lang="en-US" altLang="el-GR"/>
          </a:p>
        </p:txBody>
      </p:sp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7D3A10-5355-4FD1-8C25-2FD98D3D004A}" type="slidenum">
              <a:rPr lang="en-US" altLang="el-GR"/>
              <a:pPr/>
              <a:t>50</a:t>
            </a:fld>
            <a:endParaRPr lang="en-US" altLang="el-GR"/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1D4D3-3BFC-4F77-A763-E4128F341D4F}" type="slidenum">
              <a:rPr lang="en-US" altLang="el-GR"/>
              <a:pPr/>
              <a:t>51</a:t>
            </a:fld>
            <a:endParaRPr lang="en-US" altLang="el-GR"/>
          </a:p>
        </p:txBody>
      </p:sp>
      <p:sp>
        <p:nvSpPr>
          <p:cNvPr id="79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E2DB0E-B589-4A13-B045-D2E856CA3307}" type="slidenum">
              <a:rPr lang="en-US" altLang="el-GR"/>
              <a:pPr/>
              <a:t>53</a:t>
            </a:fld>
            <a:endParaRPr lang="en-US" altLang="el-GR"/>
          </a:p>
        </p:txBody>
      </p:sp>
      <p:sp>
        <p:nvSpPr>
          <p:cNvPr id="79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35C532-BB21-4B65-A798-3EE4A4FE4ACC}" type="slidenum">
              <a:rPr lang="en-US" altLang="el-GR"/>
              <a:pPr/>
              <a:t>54</a:t>
            </a:fld>
            <a:endParaRPr lang="en-US" altLang="el-GR"/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1E850-AC9D-4DF3-B756-212BBDA10A64}" type="slidenum">
              <a:rPr lang="en-US" altLang="el-GR"/>
              <a:pPr/>
              <a:t>55</a:t>
            </a:fld>
            <a:endParaRPr lang="en-US" altLang="el-GR"/>
          </a:p>
        </p:txBody>
      </p:sp>
      <p:sp>
        <p:nvSpPr>
          <p:cNvPr id="80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2265A6-1583-4629-A33A-6AFF835F7467}" type="slidenum">
              <a:rPr lang="en-US" altLang="el-GR"/>
              <a:pPr/>
              <a:t>56</a:t>
            </a:fld>
            <a:endParaRPr lang="en-US" altLang="el-GR"/>
          </a:p>
        </p:txBody>
      </p:sp>
      <p:sp>
        <p:nvSpPr>
          <p:cNvPr id="80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204D35-16AD-4802-9BA7-A4BB445241AC}" type="slidenum">
              <a:rPr lang="en-US" altLang="el-GR"/>
              <a:pPr/>
              <a:t>58</a:t>
            </a:fld>
            <a:endParaRPr lang="en-US" altLang="el-GR"/>
          </a:p>
        </p:txBody>
      </p:sp>
      <p:sp>
        <p:nvSpPr>
          <p:cNvPr id="81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18F4F-0F5C-4028-A438-57FCD2318FA1}" type="slidenum">
              <a:rPr lang="en-US" altLang="el-GR"/>
              <a:pPr/>
              <a:t>61</a:t>
            </a:fld>
            <a:endParaRPr lang="en-US" altLang="el-GR"/>
          </a:p>
        </p:txBody>
      </p:sp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460AD-E0AE-4BA9-8183-4B26436A8E54}" type="slidenum">
              <a:rPr lang="en-US" altLang="el-GR"/>
              <a:pPr/>
              <a:t>64</a:t>
            </a:fld>
            <a:endParaRPr lang="en-US" altLang="el-GR"/>
          </a:p>
        </p:txBody>
      </p:sp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1B388-A3DD-4C5B-A9F2-83AC9570F73A}" type="slidenum">
              <a:rPr lang="en-US" altLang="el-GR"/>
              <a:pPr/>
              <a:t>65</a:t>
            </a:fld>
            <a:endParaRPr lang="en-US" altLang="el-GR"/>
          </a:p>
        </p:txBody>
      </p:sp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52E284-E000-48EC-A7CB-BE23009A5FF5}" type="slidenum">
              <a:rPr lang="en-US" altLang="el-GR"/>
              <a:pPr/>
              <a:t>67</a:t>
            </a:fld>
            <a:endParaRPr lang="en-US" altLang="el-GR"/>
          </a:p>
        </p:txBody>
      </p:sp>
      <p:sp>
        <p:nvSpPr>
          <p:cNvPr id="82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32CFA-DE18-4F97-AB79-18765A3E9782}" type="slidenum">
              <a:rPr lang="en-US" altLang="el-GR"/>
              <a:pPr/>
              <a:t>69</a:t>
            </a:fld>
            <a:endParaRPr lang="en-US" altLang="el-GR"/>
          </a:p>
        </p:txBody>
      </p:sp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A8C0DC-5ED6-4597-8AB5-CA18058976BF}" type="slidenum">
              <a:rPr lang="en-US" altLang="el-GR"/>
              <a:pPr/>
              <a:t>7</a:t>
            </a:fld>
            <a:endParaRPr lang="en-US" altLang="el-GR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032BD2-CBDC-492F-964D-7949388B9F80}" type="slidenum">
              <a:rPr lang="en-US" altLang="el-GR"/>
              <a:pPr/>
              <a:t>10</a:t>
            </a:fld>
            <a:endParaRPr lang="en-US" altLang="el-GR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9615EC-A07F-4499-B5DF-7EDD912A2EAC}" type="slidenum">
              <a:rPr lang="en-US" altLang="el-GR"/>
              <a:pPr/>
              <a:t>12</a:t>
            </a:fld>
            <a:endParaRPr lang="en-US" altLang="el-GR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7413"/>
          </a:xfrm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6" y="4342532"/>
            <a:ext cx="5486400" cy="4115805"/>
          </a:xfrm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Κατανεμημένα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3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Ατομικές συναλλαγές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Χρήση συναλλαγών (1 από 2)</a:t>
            </a:r>
            <a:endParaRPr lang="el-GR" altLang="el-GR" dirty="0"/>
          </a:p>
        </p:txBody>
      </p:sp>
      <p:sp>
        <p:nvSpPr>
          <p:cNvPr id="70042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Ατομικές συναλλαγές σήμερα </a:t>
            </a:r>
          </a:p>
          <a:p>
            <a:pPr lvl="1"/>
            <a:r>
              <a:rPr lang="el-GR" altLang="el-GR" dirty="0"/>
              <a:t>Μηχανισμός συγχρονισμού υψηλού επιπέδου</a:t>
            </a:r>
          </a:p>
          <a:p>
            <a:pPr lvl="1"/>
            <a:r>
              <a:rPr lang="el-GR" altLang="el-GR" dirty="0"/>
              <a:t>Κρύβει </a:t>
            </a:r>
            <a:r>
              <a:rPr lang="el-GR" altLang="el-GR" dirty="0" smtClean="0"/>
              <a:t>λεπτομέρειες </a:t>
            </a:r>
            <a:r>
              <a:rPr lang="el-GR" altLang="el-GR" dirty="0"/>
              <a:t>από </a:t>
            </a:r>
            <a:r>
              <a:rPr lang="el-GR" altLang="el-GR" dirty="0" smtClean="0"/>
              <a:t>προγραμματιστές</a:t>
            </a:r>
            <a:endParaRPr lang="el-GR" altLang="el-GR" dirty="0"/>
          </a:p>
          <a:p>
            <a:pPr lvl="1"/>
            <a:r>
              <a:rPr lang="el-GR" altLang="el-GR" dirty="0"/>
              <a:t>Παρέχεται από </a:t>
            </a:r>
            <a:r>
              <a:rPr lang="el-GR" altLang="el-GR" dirty="0" smtClean="0"/>
              <a:t>ΛΣ ή </a:t>
            </a:r>
            <a:r>
              <a:rPr lang="el-GR" altLang="el-GR" dirty="0"/>
              <a:t>περιβάλλον εκτέλεσης</a:t>
            </a:r>
          </a:p>
          <a:p>
            <a:r>
              <a:rPr lang="el-GR" altLang="el-GR" dirty="0" smtClean="0"/>
              <a:t>Θεμελιώδεις κλήσεις </a:t>
            </a:r>
            <a:r>
              <a:rPr lang="el-GR" altLang="el-GR" dirty="0"/>
              <a:t>συναλλαγών</a:t>
            </a:r>
          </a:p>
          <a:p>
            <a:pPr lvl="1"/>
            <a:r>
              <a:rPr lang="en-US" altLang="el-GR" dirty="0" err="1" smtClean="0"/>
              <a:t>OpenTransaction</a:t>
            </a:r>
            <a:r>
              <a:rPr lang="en-US" altLang="el-GR" dirty="0"/>
              <a:t>:</a:t>
            </a:r>
            <a:r>
              <a:rPr lang="el-GR" altLang="el-GR" dirty="0"/>
              <a:t> </a:t>
            </a:r>
            <a:r>
              <a:rPr lang="el-GR" altLang="el-GR" dirty="0" smtClean="0"/>
              <a:t>ξεκινά μία συναλλαγή</a:t>
            </a:r>
            <a:endParaRPr lang="el-GR" altLang="el-GR" dirty="0"/>
          </a:p>
          <a:p>
            <a:pPr lvl="2"/>
            <a:r>
              <a:rPr lang="el-GR" altLang="el-GR" dirty="0"/>
              <a:t>Ακολουθεί μία σειρά πράξεων</a:t>
            </a:r>
          </a:p>
          <a:p>
            <a:pPr lvl="2"/>
            <a:r>
              <a:rPr lang="el-GR" altLang="el-GR" dirty="0"/>
              <a:t>Η σειρά </a:t>
            </a:r>
            <a:r>
              <a:rPr lang="el-GR" altLang="el-GR" dirty="0" smtClean="0"/>
              <a:t>τους φαίνεται </a:t>
            </a:r>
            <a:r>
              <a:rPr lang="el-GR" altLang="el-GR" dirty="0"/>
              <a:t>σαν μία μόνο </a:t>
            </a:r>
            <a:r>
              <a:rPr lang="el-GR" altLang="el-GR" dirty="0" smtClean="0"/>
              <a:t>ενέργεια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79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Χρήση συναλλαγών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Θεμελιώδεις κλήσεις συναλλαγών</a:t>
            </a:r>
          </a:p>
          <a:p>
            <a:pPr lvl="1"/>
            <a:r>
              <a:rPr lang="en-US" altLang="el-GR" dirty="0" err="1" smtClean="0"/>
              <a:t>CloseTransaction</a:t>
            </a:r>
            <a:r>
              <a:rPr lang="en-US" altLang="el-GR" dirty="0" smtClean="0"/>
              <a:t>(</a:t>
            </a:r>
            <a:r>
              <a:rPr lang="en-US" altLang="el-GR" dirty="0"/>
              <a:t>t</a:t>
            </a:r>
            <a:r>
              <a:rPr lang="en-US" altLang="el-GR" dirty="0" smtClean="0"/>
              <a:t>)</a:t>
            </a:r>
            <a:r>
              <a:rPr lang="el-GR" altLang="el-GR" dirty="0"/>
              <a:t>: ολοκληρώνει </a:t>
            </a:r>
            <a:r>
              <a:rPr lang="el-GR" altLang="el-GR" dirty="0" smtClean="0"/>
              <a:t>συναλλαγή</a:t>
            </a:r>
            <a:endParaRPr lang="el-GR" altLang="el-GR" dirty="0"/>
          </a:p>
          <a:p>
            <a:pPr lvl="2"/>
            <a:r>
              <a:rPr lang="el-GR" altLang="el-GR" dirty="0"/>
              <a:t>Στο τέλος των πράξεων</a:t>
            </a:r>
          </a:p>
          <a:p>
            <a:pPr lvl="2"/>
            <a:r>
              <a:rPr lang="el-GR" altLang="el-GR" dirty="0"/>
              <a:t>Προσπαθεί να κάνει </a:t>
            </a:r>
            <a:r>
              <a:rPr lang="en-US" altLang="el-GR" dirty="0"/>
              <a:t>Commit </a:t>
            </a:r>
            <a:r>
              <a:rPr lang="el-GR" altLang="el-GR" dirty="0"/>
              <a:t>τη συναλλαγή</a:t>
            </a:r>
          </a:p>
          <a:p>
            <a:pPr lvl="2"/>
            <a:r>
              <a:rPr lang="el-GR" altLang="el-GR" dirty="0"/>
              <a:t>Αν δεν τα καταφέρει την κάνει </a:t>
            </a:r>
            <a:r>
              <a:rPr lang="en-US" altLang="el-GR" dirty="0"/>
              <a:t>Abort</a:t>
            </a:r>
          </a:p>
          <a:p>
            <a:pPr lvl="1"/>
            <a:r>
              <a:rPr lang="en-US" altLang="el-GR" dirty="0" err="1" smtClean="0"/>
              <a:t>AbortTransaction</a:t>
            </a:r>
            <a:r>
              <a:rPr lang="en-US" altLang="el-GR" dirty="0" smtClean="0"/>
              <a:t>(t):</a:t>
            </a:r>
            <a:r>
              <a:rPr lang="el-GR" altLang="el-GR" dirty="0" smtClean="0"/>
              <a:t> ακυρώνει τη συναλλαγή</a:t>
            </a:r>
            <a:endParaRPr lang="en-US" altLang="el-GR" dirty="0"/>
          </a:p>
          <a:p>
            <a:pPr lvl="2"/>
            <a:r>
              <a:rPr lang="el-GR" altLang="el-GR" dirty="0" smtClean="0"/>
              <a:t>Επαναφορά σε αρχική κατάσταση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Δεν </a:t>
            </a:r>
            <a:r>
              <a:rPr lang="el-GR" altLang="el-GR" dirty="0"/>
              <a:t>περιμένουμε να τελειώσει η </a:t>
            </a:r>
            <a:r>
              <a:rPr lang="el-GR" altLang="el-GR" dirty="0" smtClean="0"/>
              <a:t>σειρά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97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Ιδιότητες συναλλαγών (1 από 4)</a:t>
            </a:r>
            <a:endParaRPr lang="el-GR" altLang="el-GR" dirty="0"/>
          </a:p>
        </p:txBody>
      </p:sp>
      <p:sp>
        <p:nvSpPr>
          <p:cNvPr id="7024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Ιδιότητες </a:t>
            </a:r>
            <a:r>
              <a:rPr lang="el-GR" altLang="el-GR" dirty="0"/>
              <a:t>ατομικών συναλλαγών: </a:t>
            </a:r>
            <a:r>
              <a:rPr lang="en-US" altLang="el-GR" dirty="0"/>
              <a:t>ACID</a:t>
            </a:r>
          </a:p>
          <a:p>
            <a:pPr lvl="1"/>
            <a:r>
              <a:rPr lang="en-US" altLang="el-GR" dirty="0"/>
              <a:t>Atomicity, Consistency, Independence, Durability</a:t>
            </a:r>
          </a:p>
          <a:p>
            <a:r>
              <a:rPr lang="el-GR" altLang="el-GR" dirty="0"/>
              <a:t>Ατομικότητα (</a:t>
            </a:r>
            <a:r>
              <a:rPr lang="en-US" altLang="el-GR" dirty="0"/>
              <a:t>Atomicity</a:t>
            </a:r>
            <a:r>
              <a:rPr lang="el-GR" altLang="el-GR" dirty="0"/>
              <a:t>) </a:t>
            </a:r>
          </a:p>
          <a:p>
            <a:pPr lvl="1"/>
            <a:r>
              <a:rPr lang="el-GR" altLang="el-GR" dirty="0"/>
              <a:t>Είτε εκτελούνται όλες οι πράξεις (</a:t>
            </a:r>
            <a:r>
              <a:rPr lang="en-US" altLang="el-GR" dirty="0"/>
              <a:t>commit</a:t>
            </a:r>
            <a:r>
              <a:rPr lang="el-GR" altLang="el-GR" dirty="0"/>
              <a:t>) </a:t>
            </a:r>
          </a:p>
          <a:p>
            <a:pPr lvl="1"/>
            <a:r>
              <a:rPr lang="el-GR" altLang="el-GR" dirty="0"/>
              <a:t>Είτε </a:t>
            </a:r>
            <a:r>
              <a:rPr lang="el-GR" altLang="el-GR" dirty="0" smtClean="0"/>
              <a:t>ακυρώνονται όλες </a:t>
            </a:r>
            <a:r>
              <a:rPr lang="el-GR" altLang="el-GR" dirty="0"/>
              <a:t>οι πράξεις (</a:t>
            </a:r>
            <a:r>
              <a:rPr lang="en-US" altLang="el-GR" dirty="0"/>
              <a:t>abort</a:t>
            </a:r>
            <a:r>
              <a:rPr lang="el-GR" altLang="el-GR" dirty="0"/>
              <a:t>) </a:t>
            </a:r>
          </a:p>
          <a:p>
            <a:pPr lvl="1"/>
            <a:r>
              <a:rPr lang="el-GR" altLang="el-GR" dirty="0" smtClean="0"/>
              <a:t>Μοναδική</a:t>
            </a:r>
            <a:r>
              <a:rPr lang="el-GR" altLang="el-GR" dirty="0"/>
              <a:t>, αδιαίρετη, ακαριαία πράξη </a:t>
            </a:r>
          </a:p>
          <a:p>
            <a:pPr lvl="2"/>
            <a:r>
              <a:rPr lang="el-GR" altLang="el-GR" dirty="0"/>
              <a:t>Χωρίς ενδιάμεσες καταστάσεις ορατές εξωτερικά </a:t>
            </a:r>
          </a:p>
          <a:p>
            <a:pPr lvl="2"/>
            <a:r>
              <a:rPr lang="el-GR" altLang="el-GR" dirty="0"/>
              <a:t>Εξωτερικά είναι ορατή η κατάσταση πριν την </a:t>
            </a:r>
            <a:r>
              <a:rPr lang="el-GR" altLang="el-GR" dirty="0" smtClean="0"/>
              <a:t>έναρξη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96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Ιδιότητες συναλλαγών </a:t>
            </a:r>
            <a:r>
              <a:rPr lang="el-GR" altLang="el-GR" dirty="0" smtClean="0"/>
              <a:t>(2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Συνέπεια (</a:t>
            </a:r>
            <a:r>
              <a:rPr lang="en-US" altLang="el-GR" dirty="0"/>
              <a:t>Consistency</a:t>
            </a:r>
            <a:r>
              <a:rPr lang="el-GR" altLang="el-GR" dirty="0"/>
              <a:t>) </a:t>
            </a:r>
          </a:p>
          <a:p>
            <a:pPr lvl="1"/>
            <a:r>
              <a:rPr lang="el-GR" altLang="el-GR" dirty="0"/>
              <a:t>Διατηρούν </a:t>
            </a:r>
            <a:r>
              <a:rPr lang="el-GR" altLang="el-GR" dirty="0" smtClean="0"/>
              <a:t>σταθερές </a:t>
            </a:r>
            <a:r>
              <a:rPr lang="el-GR" altLang="el-GR" dirty="0"/>
              <a:t>του συστήματος</a:t>
            </a:r>
          </a:p>
          <a:p>
            <a:pPr lvl="2"/>
            <a:r>
              <a:rPr lang="el-GR" altLang="el-GR" dirty="0"/>
              <a:t>Παράδειγμα: </a:t>
            </a:r>
            <a:r>
              <a:rPr lang="el-GR" altLang="el-GR" dirty="0" smtClean="0"/>
              <a:t>έστω κινήσεις σε λογαριασμούς</a:t>
            </a:r>
          </a:p>
          <a:p>
            <a:pPr lvl="2"/>
            <a:r>
              <a:rPr lang="el-GR" altLang="el-GR" dirty="0" smtClean="0"/>
              <a:t>Το υπόλοιπο της τράπεζας </a:t>
            </a:r>
            <a:r>
              <a:rPr lang="el-GR" altLang="el-GR" dirty="0"/>
              <a:t>δεν αλλάζει</a:t>
            </a:r>
          </a:p>
          <a:p>
            <a:pPr lvl="1"/>
            <a:r>
              <a:rPr lang="el-GR" altLang="el-GR" dirty="0"/>
              <a:t>Προσωρινές εσωτερικές παραβιάσεις σταθερών</a:t>
            </a:r>
          </a:p>
          <a:p>
            <a:pPr lvl="2"/>
            <a:r>
              <a:rPr lang="el-GR" altLang="el-GR" dirty="0" smtClean="0"/>
              <a:t>Αόρατες </a:t>
            </a:r>
            <a:r>
              <a:rPr lang="el-GR" altLang="el-GR" dirty="0"/>
              <a:t>στον έξω κόσμο (άλλες συναλλαγές</a:t>
            </a:r>
            <a:r>
              <a:rPr lang="el-GR" altLang="el-GR" dirty="0" smtClean="0"/>
              <a:t>)</a:t>
            </a:r>
          </a:p>
          <a:p>
            <a:pPr lvl="2"/>
            <a:r>
              <a:rPr lang="el-GR" altLang="el-GR" dirty="0" smtClean="0"/>
              <a:t>Μόνο το τελικό αποτέλεσμα είναι ορατό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59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Ιδιότητες συναλλαγών </a:t>
            </a:r>
            <a:r>
              <a:rPr lang="el-GR" altLang="el-GR" dirty="0" smtClean="0"/>
              <a:t>(3 </a:t>
            </a:r>
            <a:r>
              <a:rPr lang="el-GR" altLang="el-GR" dirty="0"/>
              <a:t>από 4)</a:t>
            </a:r>
          </a:p>
        </p:txBody>
      </p:sp>
      <p:sp>
        <p:nvSpPr>
          <p:cNvPr id="7045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Απομόνωση (</a:t>
            </a:r>
            <a:r>
              <a:rPr lang="en-US" altLang="el-GR" dirty="0"/>
              <a:t>Isolation</a:t>
            </a:r>
            <a:r>
              <a:rPr lang="el-GR" altLang="el-GR" dirty="0"/>
              <a:t>) </a:t>
            </a:r>
          </a:p>
          <a:p>
            <a:pPr lvl="1"/>
            <a:r>
              <a:rPr lang="el-GR" altLang="el-GR" dirty="0" smtClean="0"/>
              <a:t>Ή </a:t>
            </a:r>
            <a:r>
              <a:rPr lang="el-GR" altLang="el-GR" dirty="0" err="1" smtClean="0"/>
              <a:t>Σειριακοποίηση</a:t>
            </a:r>
            <a:r>
              <a:rPr lang="el-GR" altLang="el-GR" dirty="0" smtClean="0"/>
              <a:t> (</a:t>
            </a:r>
            <a:r>
              <a:rPr lang="en-US" altLang="el-GR" dirty="0" err="1"/>
              <a:t>Serializability</a:t>
            </a:r>
            <a:r>
              <a:rPr lang="el-GR" altLang="el-GR" dirty="0"/>
              <a:t>)</a:t>
            </a:r>
          </a:p>
          <a:p>
            <a:pPr lvl="1"/>
            <a:r>
              <a:rPr lang="el-GR" altLang="el-GR" dirty="0"/>
              <a:t>Ταυτόχρονες συναλλαγές δεν </a:t>
            </a:r>
            <a:r>
              <a:rPr lang="el-GR" altLang="el-GR" dirty="0" smtClean="0"/>
              <a:t>αναμιγνύονται</a:t>
            </a:r>
            <a:endParaRPr lang="el-GR" altLang="el-GR" dirty="0"/>
          </a:p>
          <a:p>
            <a:pPr lvl="1"/>
            <a:r>
              <a:rPr lang="el-GR" altLang="el-GR" dirty="0" smtClean="0"/>
              <a:t>Είναι </a:t>
            </a:r>
            <a:r>
              <a:rPr lang="el-GR" altLang="el-GR" dirty="0"/>
              <a:t>σαν να εκτελέστηκαν ακολουθιακά</a:t>
            </a:r>
          </a:p>
          <a:p>
            <a:pPr lvl="2"/>
            <a:r>
              <a:rPr lang="el-GR" altLang="el-GR" dirty="0"/>
              <a:t>Δεν έχει σημασία ποια είναι η σειρά εκτέλεσης</a:t>
            </a:r>
          </a:p>
          <a:p>
            <a:pPr lvl="2"/>
            <a:r>
              <a:rPr lang="el-GR" altLang="el-GR" dirty="0"/>
              <a:t>Αρκεί να υπάρχει </a:t>
            </a:r>
            <a:r>
              <a:rPr lang="el-GR" altLang="el-GR" dirty="0" smtClean="0"/>
              <a:t>αντίστοιχη </a:t>
            </a:r>
            <a:r>
              <a:rPr lang="el-GR" altLang="el-GR" dirty="0"/>
              <a:t>ακολουθιακή εκτέλεση</a:t>
            </a:r>
          </a:p>
          <a:p>
            <a:pPr lvl="1"/>
            <a:r>
              <a:rPr lang="el-GR" altLang="el-GR" dirty="0"/>
              <a:t>Απαιτεί κάποιας </a:t>
            </a:r>
            <a:r>
              <a:rPr lang="el-GR" altLang="el-GR" dirty="0" smtClean="0"/>
              <a:t>μορφή</a:t>
            </a:r>
            <a:r>
              <a:rPr lang="el-GR" altLang="el-GR" dirty="0"/>
              <a:t>ς</a:t>
            </a:r>
            <a:r>
              <a:rPr lang="el-GR" altLang="el-GR" dirty="0" smtClean="0"/>
              <a:t> </a:t>
            </a:r>
            <a:r>
              <a:rPr lang="el-GR" altLang="el-GR" dirty="0"/>
              <a:t>έλεγχο </a:t>
            </a:r>
            <a:r>
              <a:rPr lang="el-GR" altLang="el-GR" dirty="0" smtClean="0"/>
              <a:t>ταυτοχρονισμού</a:t>
            </a:r>
            <a:endParaRPr lang="el-GR" altLang="el-GR" dirty="0"/>
          </a:p>
          <a:p>
            <a:pPr lvl="2"/>
            <a:r>
              <a:rPr lang="el-GR" altLang="el-GR" dirty="0"/>
              <a:t>Για λόγους </a:t>
            </a:r>
            <a:r>
              <a:rPr lang="el-GR" altLang="el-GR" dirty="0" smtClean="0"/>
              <a:t>απόδοσης, μη ακολουθιακή υλοποίηση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27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Ιδιότητες συναλλαγών </a:t>
            </a:r>
            <a:r>
              <a:rPr lang="el-GR" altLang="el-GR" dirty="0" smtClean="0"/>
              <a:t>(4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Σταθερότητα (</a:t>
            </a:r>
            <a:r>
              <a:rPr lang="en-US" altLang="el-GR" dirty="0"/>
              <a:t>Durability</a:t>
            </a:r>
            <a:r>
              <a:rPr lang="el-GR" altLang="el-GR" dirty="0"/>
              <a:t>) </a:t>
            </a:r>
          </a:p>
          <a:p>
            <a:pPr lvl="1"/>
            <a:r>
              <a:rPr lang="el-GR" altLang="el-GR" dirty="0" smtClean="0"/>
              <a:t>Ή Μονιμότητα </a:t>
            </a:r>
            <a:r>
              <a:rPr lang="el-GR" altLang="el-GR" dirty="0"/>
              <a:t>(</a:t>
            </a:r>
            <a:r>
              <a:rPr lang="en-US" altLang="el-GR" dirty="0"/>
              <a:t>Permanence</a:t>
            </a:r>
            <a:r>
              <a:rPr lang="el-GR" altLang="el-GR" dirty="0"/>
              <a:t>) </a:t>
            </a:r>
          </a:p>
          <a:p>
            <a:pPr lvl="1"/>
            <a:r>
              <a:rPr lang="el-GR" altLang="el-GR" dirty="0"/>
              <a:t>Η συναλλαγή επιφέρει μόνιμες αλλαγές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Αφού βέβαια δεσμευτεί</a:t>
            </a:r>
            <a:endParaRPr lang="el-GR" altLang="el-GR" dirty="0"/>
          </a:p>
          <a:p>
            <a:pPr lvl="1"/>
            <a:r>
              <a:rPr lang="el-GR" altLang="el-GR" dirty="0"/>
              <a:t>Καμία αποτυχία δεν μπορεί να </a:t>
            </a:r>
            <a:r>
              <a:rPr lang="el-GR" altLang="el-GR" dirty="0" smtClean="0"/>
              <a:t>τις αναιρέσει</a:t>
            </a:r>
            <a:endParaRPr lang="el-GR" altLang="el-GR" dirty="0"/>
          </a:p>
          <a:p>
            <a:pPr lvl="1"/>
            <a:r>
              <a:rPr lang="el-GR" altLang="el-GR" dirty="0"/>
              <a:t>Απαιτεί ανοχή </a:t>
            </a:r>
            <a:r>
              <a:rPr lang="el-GR" altLang="el-GR" dirty="0" smtClean="0"/>
              <a:t>βλαβών</a:t>
            </a:r>
          </a:p>
          <a:p>
            <a:pPr lvl="2"/>
            <a:r>
              <a:rPr lang="el-GR" altLang="el-GR" dirty="0" smtClean="0"/>
              <a:t>Αντιμετώπιση καταστροφικών αποτυχιών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065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Μοντέλο συναλλαγών</a:t>
            </a:r>
          </a:p>
        </p:txBody>
      </p:sp>
      <p:sp>
        <p:nvSpPr>
          <p:cNvPr id="7127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Εξυπηρετητές στοιχείων δεδομένων</a:t>
            </a:r>
            <a:endParaRPr lang="en-US" altLang="el-GR" dirty="0"/>
          </a:p>
          <a:p>
            <a:pPr lvl="1"/>
            <a:r>
              <a:rPr lang="el-GR" altLang="el-GR" dirty="0"/>
              <a:t>Βάσεις δεδομένων, εγγραφές αρχείων, περιοχές μνήμης</a:t>
            </a:r>
          </a:p>
          <a:p>
            <a:r>
              <a:rPr lang="el-GR" altLang="el-GR" dirty="0"/>
              <a:t>Δύο είδη πράξεων στα </a:t>
            </a:r>
            <a:r>
              <a:rPr lang="el-GR" altLang="el-GR" dirty="0" smtClean="0"/>
              <a:t>στοιχεία δεδομένων</a:t>
            </a:r>
            <a:endParaRPr lang="el-GR" altLang="el-GR" dirty="0"/>
          </a:p>
          <a:p>
            <a:pPr lvl="1"/>
            <a:r>
              <a:rPr lang="el-GR" altLang="el-GR" dirty="0"/>
              <a:t>Πρόσβαση (</a:t>
            </a:r>
            <a:r>
              <a:rPr lang="en-US" altLang="el-GR" dirty="0"/>
              <a:t>access) </a:t>
            </a:r>
            <a:r>
              <a:rPr lang="el-GR" altLang="el-GR" dirty="0"/>
              <a:t>ή Ανάγνωση (</a:t>
            </a:r>
            <a:r>
              <a:rPr lang="en-US" altLang="el-GR" dirty="0"/>
              <a:t>r</a:t>
            </a:r>
            <a:r>
              <a:rPr lang="el-GR" altLang="el-GR" dirty="0" err="1"/>
              <a:t>ead</a:t>
            </a:r>
            <a:r>
              <a:rPr lang="en-US" altLang="el-GR" dirty="0"/>
              <a:t>)</a:t>
            </a:r>
            <a:endParaRPr lang="el-GR" altLang="el-GR" dirty="0"/>
          </a:p>
          <a:p>
            <a:pPr lvl="1"/>
            <a:r>
              <a:rPr lang="el-GR" altLang="el-GR" dirty="0"/>
              <a:t>Ενημέρωση (</a:t>
            </a:r>
            <a:r>
              <a:rPr lang="en-US" altLang="el-GR" dirty="0"/>
              <a:t>update) </a:t>
            </a:r>
            <a:r>
              <a:rPr lang="el-GR" altLang="el-GR" dirty="0"/>
              <a:t>ή Εγγραφή (</a:t>
            </a:r>
            <a:r>
              <a:rPr lang="en-US" altLang="el-GR" dirty="0"/>
              <a:t>write)</a:t>
            </a:r>
            <a:endParaRPr lang="el-GR" altLang="el-GR" dirty="0"/>
          </a:p>
          <a:p>
            <a:r>
              <a:rPr lang="el-GR" altLang="el-GR" dirty="0"/>
              <a:t>Οι πράξεις </a:t>
            </a:r>
            <a:r>
              <a:rPr lang="el-GR" altLang="el-GR" dirty="0" smtClean="0"/>
              <a:t>είναι σειρά </a:t>
            </a:r>
            <a:r>
              <a:rPr lang="el-GR" altLang="el-GR" dirty="0"/>
              <a:t>από </a:t>
            </a:r>
            <a:r>
              <a:rPr lang="en-US" altLang="el-GR" dirty="0" smtClean="0"/>
              <a:t>read</a:t>
            </a:r>
            <a:r>
              <a:rPr lang="el-GR" altLang="el-GR" dirty="0" smtClean="0"/>
              <a:t> </a:t>
            </a:r>
            <a:r>
              <a:rPr lang="el-GR" altLang="el-GR" dirty="0"/>
              <a:t>και </a:t>
            </a:r>
            <a:r>
              <a:rPr lang="en-US" altLang="el-GR" dirty="0" smtClean="0"/>
              <a:t>write</a:t>
            </a:r>
            <a:endParaRPr lang="el-GR" altLang="el-GR" dirty="0"/>
          </a:p>
          <a:p>
            <a:pPr lvl="1"/>
            <a:r>
              <a:rPr lang="el-GR" altLang="el-GR" dirty="0" smtClean="0"/>
              <a:t>Παράδειγμα: </a:t>
            </a:r>
            <a:r>
              <a:rPr lang="en-US" altLang="el-GR" dirty="0" err="1" smtClean="0"/>
              <a:t>Branch.Deposit</a:t>
            </a:r>
            <a:r>
              <a:rPr lang="en-US" altLang="el-GR" dirty="0" smtClean="0"/>
              <a:t> </a:t>
            </a:r>
            <a:r>
              <a:rPr lang="en-US" altLang="el-GR" dirty="0"/>
              <a:t>(Account, Amount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1"/>
            <a:r>
              <a:rPr lang="en-US" altLang="el-GR" dirty="0" smtClean="0"/>
              <a:t>Balance=</a:t>
            </a:r>
            <a:r>
              <a:rPr lang="en-US" altLang="el-GR" dirty="0" err="1"/>
              <a:t>a</a:t>
            </a:r>
            <a:r>
              <a:rPr lang="en-US" altLang="el-GR" dirty="0" err="1" smtClean="0"/>
              <a:t>ccount.Read</a:t>
            </a:r>
            <a:r>
              <a:rPr lang="en-US" altLang="el-GR" dirty="0"/>
              <a:t>( 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1"/>
            <a:r>
              <a:rPr lang="en-US" altLang="el-GR" dirty="0" err="1" smtClean="0"/>
              <a:t>Account.write</a:t>
            </a:r>
            <a:r>
              <a:rPr lang="en-US" altLang="el-GR" dirty="0" smtClean="0"/>
              <a:t>(balance </a:t>
            </a:r>
            <a:r>
              <a:rPr lang="en-US" altLang="el-GR" dirty="0"/>
              <a:t>+ amount</a:t>
            </a:r>
            <a:r>
              <a:rPr lang="el-GR" altLang="el-GR" dirty="0" smtClean="0"/>
              <a:t>)</a:t>
            </a:r>
            <a:endParaRPr lang="en-US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45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Κατηγορίες συναλλαγών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3</a:t>
            </a:r>
            <a:r>
              <a:rPr lang="el-GR" b="1" dirty="0" smtClean="0"/>
              <a:t>:</a:t>
            </a:r>
            <a:r>
              <a:rPr lang="el-GR" dirty="0" smtClean="0"/>
              <a:t> Ατομικές συναλλαγές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05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Κατηγορίες συναλλαγών (1 από 4)</a:t>
            </a:r>
            <a:endParaRPr lang="el-GR" altLang="el-GR" dirty="0"/>
          </a:p>
        </p:txBody>
      </p:sp>
      <p:sp>
        <p:nvSpPr>
          <p:cNvPr id="7065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Απλές ή επίπεδες συναλλαγές</a:t>
            </a:r>
          </a:p>
          <a:p>
            <a:pPr lvl="1"/>
            <a:r>
              <a:rPr lang="el-GR" altLang="el-GR" dirty="0"/>
              <a:t>Αυτές που ορίσαμε παραπάνω</a:t>
            </a:r>
          </a:p>
          <a:p>
            <a:pPr lvl="1"/>
            <a:r>
              <a:rPr lang="el-GR" altLang="el-GR" dirty="0" smtClean="0"/>
              <a:t>Δεν επιτρέπουν μερικά αποτελέσματα</a:t>
            </a:r>
          </a:p>
          <a:p>
            <a:pPr lvl="1"/>
            <a:r>
              <a:rPr lang="el-GR" altLang="el-GR" dirty="0" smtClean="0"/>
              <a:t>Αυτό </a:t>
            </a:r>
            <a:r>
              <a:rPr lang="el-GR" altLang="el-GR" dirty="0"/>
              <a:t>μπορεί να είναι περιοριστικό</a:t>
            </a:r>
          </a:p>
          <a:p>
            <a:r>
              <a:rPr lang="el-GR" altLang="el-GR" dirty="0"/>
              <a:t>Παράδειγμα: </a:t>
            </a:r>
            <a:r>
              <a:rPr lang="el-GR" altLang="el-GR" dirty="0" smtClean="0"/>
              <a:t>έστω ταξίδι με τρεις πτήσεις</a:t>
            </a:r>
            <a:endParaRPr lang="el-GR" altLang="el-GR" dirty="0"/>
          </a:p>
          <a:p>
            <a:pPr lvl="1"/>
            <a:r>
              <a:rPr lang="el-GR" altLang="el-GR" dirty="0" smtClean="0"/>
              <a:t>Θέλουμε να </a:t>
            </a:r>
            <a:r>
              <a:rPr lang="el-GR" altLang="el-GR" dirty="0"/>
              <a:t>κρατήσουμε τις δύο πρώτες</a:t>
            </a:r>
          </a:p>
          <a:p>
            <a:pPr lvl="1"/>
            <a:r>
              <a:rPr lang="el-GR" altLang="el-GR" dirty="0"/>
              <a:t>Δοκιμή εναλλακτικών επιλογών για την </a:t>
            </a:r>
            <a:r>
              <a:rPr lang="el-GR" altLang="el-GR" dirty="0" smtClean="0"/>
              <a:t>τρίτη</a:t>
            </a:r>
            <a:endParaRPr lang="el-GR" altLang="el-GR" dirty="0"/>
          </a:p>
          <a:p>
            <a:pPr lvl="1"/>
            <a:r>
              <a:rPr lang="el-GR" altLang="el-GR" dirty="0"/>
              <a:t>Α</a:t>
            </a:r>
            <a:r>
              <a:rPr lang="el-GR" altLang="el-GR" dirty="0" smtClean="0"/>
              <a:t>κύρωση μόνο </a:t>
            </a:r>
            <a:r>
              <a:rPr lang="el-GR" altLang="el-GR" dirty="0"/>
              <a:t>αν δεν υπάρχει </a:t>
            </a:r>
            <a:r>
              <a:rPr lang="el-GR" altLang="el-GR" dirty="0" smtClean="0"/>
              <a:t>συνδυασμός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992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Κατηγορίες συναλλαγών </a:t>
            </a:r>
            <a:r>
              <a:rPr lang="el-GR" altLang="el-GR" dirty="0" smtClean="0"/>
              <a:t>(2 </a:t>
            </a:r>
            <a:r>
              <a:rPr lang="el-GR" altLang="el-GR" dirty="0"/>
              <a:t>από 4)</a:t>
            </a:r>
          </a:p>
        </p:txBody>
      </p:sp>
      <p:sp>
        <p:nvSpPr>
          <p:cNvPr id="7086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Φωλιασμένη συναλλαγή</a:t>
            </a:r>
            <a:endParaRPr lang="el-GR" altLang="el-GR" dirty="0"/>
          </a:p>
          <a:p>
            <a:pPr lvl="1"/>
            <a:r>
              <a:rPr lang="el-GR" altLang="el-GR" dirty="0" smtClean="0"/>
              <a:t>Συναλλαγή </a:t>
            </a:r>
            <a:r>
              <a:rPr lang="el-GR" altLang="el-GR" dirty="0"/>
              <a:t>που αποτελείται από </a:t>
            </a:r>
            <a:r>
              <a:rPr lang="el-GR" altLang="el-GR" dirty="0" err="1"/>
              <a:t>υποσυναλλαγές</a:t>
            </a:r>
            <a:endParaRPr lang="el-GR" altLang="el-GR" dirty="0"/>
          </a:p>
          <a:p>
            <a:pPr lvl="1"/>
            <a:r>
              <a:rPr lang="el-GR" altLang="el-GR" dirty="0" smtClean="0"/>
              <a:t>Εκτελούνται παράλληλα σε διαφορετικές μηχανές</a:t>
            </a:r>
            <a:endParaRPr lang="el-GR" altLang="el-GR" dirty="0"/>
          </a:p>
          <a:p>
            <a:pPr lvl="2"/>
            <a:r>
              <a:rPr lang="el-GR" altLang="el-GR" dirty="0"/>
              <a:t>Αυξάνουν την απόδοση του συστήματος </a:t>
            </a:r>
          </a:p>
          <a:p>
            <a:pPr lvl="2"/>
            <a:r>
              <a:rPr lang="el-GR" altLang="el-GR" dirty="0"/>
              <a:t>Απλουστεύουν τον προγραμματισμό </a:t>
            </a:r>
          </a:p>
          <a:p>
            <a:pPr lvl="1"/>
            <a:r>
              <a:rPr lang="el-GR" altLang="el-GR" dirty="0" smtClean="0"/>
              <a:t>Δεσμεύονται </a:t>
            </a:r>
            <a:r>
              <a:rPr lang="el-GR" altLang="el-GR" dirty="0"/>
              <a:t>ή </a:t>
            </a:r>
            <a:r>
              <a:rPr lang="el-GR" altLang="el-GR" dirty="0" smtClean="0"/>
              <a:t>ακυρώνονται ανεξάρτητα</a:t>
            </a:r>
            <a:endParaRPr lang="el-GR" altLang="el-GR" dirty="0"/>
          </a:p>
          <a:p>
            <a:pPr lvl="1"/>
            <a:r>
              <a:rPr lang="el-GR" altLang="el-GR" dirty="0" smtClean="0"/>
              <a:t>Ο γονέας </a:t>
            </a:r>
            <a:r>
              <a:rPr lang="el-GR" altLang="el-GR" dirty="0"/>
              <a:t>αποφασίζει αν θα δεσμευθεί</a:t>
            </a:r>
          </a:p>
          <a:p>
            <a:pPr lvl="2"/>
            <a:r>
              <a:rPr lang="el-GR" altLang="el-GR" dirty="0"/>
              <a:t>Ανάλογα με </a:t>
            </a:r>
            <a:r>
              <a:rPr lang="el-GR" altLang="el-GR" dirty="0" smtClean="0"/>
              <a:t>δέσμευση / ακύρωση </a:t>
            </a:r>
            <a:r>
              <a:rPr lang="el-GR" altLang="el-GR" dirty="0"/>
              <a:t>των </a:t>
            </a:r>
            <a:r>
              <a:rPr lang="el-GR" altLang="el-GR" dirty="0" smtClean="0"/>
              <a:t>παιδιών</a:t>
            </a:r>
          </a:p>
          <a:p>
            <a:pPr lvl="2"/>
            <a:r>
              <a:rPr lang="el-GR" altLang="el-GR" dirty="0" smtClean="0"/>
              <a:t>Μπορεί να δεσμευθεί παρά επί μέρους ακυρώσεις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00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Κατηγορίες συναλλαγών </a:t>
            </a:r>
            <a:r>
              <a:rPr lang="el-GR" altLang="el-GR" dirty="0" smtClean="0"/>
              <a:t>(3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Μονιμότητα σε φωλιασμένες </a:t>
            </a:r>
            <a:r>
              <a:rPr lang="el-GR" altLang="el-GR" dirty="0"/>
              <a:t>συναλλαγές </a:t>
            </a:r>
          </a:p>
          <a:p>
            <a:pPr lvl="1"/>
            <a:r>
              <a:rPr lang="el-GR" altLang="el-GR" dirty="0"/>
              <a:t>Αν </a:t>
            </a:r>
            <a:r>
              <a:rPr lang="el-GR" altLang="el-GR" dirty="0" smtClean="0"/>
              <a:t>ακυρωθεί ο γονέας</a:t>
            </a:r>
            <a:r>
              <a:rPr lang="el-GR" altLang="el-GR" dirty="0"/>
              <a:t>, </a:t>
            </a:r>
            <a:r>
              <a:rPr lang="el-GR" altLang="el-GR" dirty="0" smtClean="0"/>
              <a:t>ακυρώνονται και παιδιά</a:t>
            </a:r>
            <a:endParaRPr lang="el-GR" altLang="el-GR" dirty="0"/>
          </a:p>
          <a:p>
            <a:pPr lvl="1"/>
            <a:r>
              <a:rPr lang="el-GR" altLang="el-GR" dirty="0"/>
              <a:t>Ακόμη και αν είχαν δεσμευθεί νωρίτερα!</a:t>
            </a:r>
          </a:p>
          <a:p>
            <a:r>
              <a:rPr lang="el-GR" altLang="el-GR" dirty="0" smtClean="0"/>
              <a:t>Διαχείριση </a:t>
            </a:r>
            <a:r>
              <a:rPr lang="el-GR" altLang="el-GR" dirty="0"/>
              <a:t>φωλιασμένων συναλλαγών</a:t>
            </a:r>
          </a:p>
          <a:p>
            <a:pPr lvl="1"/>
            <a:r>
              <a:rPr lang="el-GR" altLang="el-GR" dirty="0" smtClean="0"/>
              <a:t>Χρήση ιδιωτικών αντιγράφων δεδομένων</a:t>
            </a:r>
          </a:p>
          <a:p>
            <a:pPr lvl="2"/>
            <a:r>
              <a:rPr lang="el-GR" altLang="el-GR" dirty="0" smtClean="0"/>
              <a:t>Για κάθε </a:t>
            </a:r>
            <a:r>
              <a:rPr lang="el-GR" altLang="el-GR" dirty="0" err="1" smtClean="0"/>
              <a:t>υποσυναλλαγή</a:t>
            </a:r>
            <a:r>
              <a:rPr lang="el-GR" altLang="el-GR" dirty="0"/>
              <a:t> </a:t>
            </a:r>
            <a:r>
              <a:rPr lang="el-GR" altLang="el-GR" dirty="0" smtClean="0"/>
              <a:t>που ξεκινά</a:t>
            </a:r>
          </a:p>
          <a:p>
            <a:pPr lvl="1"/>
            <a:r>
              <a:rPr lang="el-GR" altLang="el-GR" dirty="0" smtClean="0"/>
              <a:t>Ακύρωση: τα αντίγραφα εξαφανίζονται</a:t>
            </a:r>
            <a:endParaRPr lang="el-GR" altLang="el-GR" dirty="0"/>
          </a:p>
          <a:p>
            <a:pPr lvl="1"/>
            <a:r>
              <a:rPr lang="el-GR" altLang="el-GR" dirty="0" smtClean="0"/>
              <a:t>Δέσμευση: τα αντίγραφα περνούν </a:t>
            </a:r>
            <a:r>
              <a:rPr lang="el-GR" altLang="el-GR" dirty="0"/>
              <a:t>στο </a:t>
            </a:r>
            <a:r>
              <a:rPr lang="el-GR" altLang="el-GR" dirty="0" smtClean="0"/>
              <a:t>γονέα</a:t>
            </a:r>
            <a:endParaRPr lang="el-GR" altLang="el-GR" dirty="0"/>
          </a:p>
          <a:p>
            <a:pPr lvl="2"/>
            <a:r>
              <a:rPr lang="el-GR" altLang="el-GR" dirty="0" smtClean="0"/>
              <a:t>Οι </a:t>
            </a:r>
            <a:r>
              <a:rPr lang="el-GR" altLang="el-GR" dirty="0" err="1" smtClean="0"/>
              <a:t>υποσυναλλαγές</a:t>
            </a:r>
            <a:r>
              <a:rPr lang="el-GR" altLang="el-GR" dirty="0" smtClean="0"/>
              <a:t> βλέπουν ενδιάμεσα αποτελέσματα</a:t>
            </a:r>
            <a:endParaRPr lang="el-GR" altLang="el-GR" dirty="0"/>
          </a:p>
          <a:p>
            <a:pPr lvl="2"/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89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Κατηγορίες συναλλαγών </a:t>
            </a:r>
            <a:r>
              <a:rPr lang="el-GR" altLang="el-GR" dirty="0" smtClean="0"/>
              <a:t>(4 </a:t>
            </a:r>
            <a:r>
              <a:rPr lang="el-GR" altLang="el-GR" dirty="0"/>
              <a:t>από 4)</a:t>
            </a:r>
          </a:p>
        </p:txBody>
      </p:sp>
      <p:sp>
        <p:nvSpPr>
          <p:cNvPr id="7106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Κατανεμημένες </a:t>
            </a:r>
            <a:r>
              <a:rPr lang="el-GR" altLang="el-GR" dirty="0"/>
              <a:t>συναλλαγές</a:t>
            </a:r>
          </a:p>
          <a:p>
            <a:pPr lvl="1"/>
            <a:r>
              <a:rPr lang="el-GR" altLang="el-GR" dirty="0"/>
              <a:t>Εμπλέκονται </a:t>
            </a:r>
            <a:r>
              <a:rPr lang="el-GR" altLang="el-GR" dirty="0" smtClean="0"/>
              <a:t>πολλοί εξυπηρετητές</a:t>
            </a:r>
            <a:endParaRPr lang="el-GR" altLang="el-GR" dirty="0"/>
          </a:p>
          <a:p>
            <a:pPr lvl="2"/>
            <a:r>
              <a:rPr lang="el-GR" altLang="el-GR" dirty="0"/>
              <a:t>Οι εξυπηρετητές ασχολούνται με την ίδια </a:t>
            </a:r>
            <a:r>
              <a:rPr lang="el-GR" altLang="el-GR" dirty="0" smtClean="0"/>
              <a:t>συναλλαγή</a:t>
            </a:r>
          </a:p>
          <a:p>
            <a:pPr lvl="2"/>
            <a:r>
              <a:rPr lang="el-GR" altLang="el-GR" dirty="0" smtClean="0"/>
              <a:t>Μπορεί να είναι επίπεδη ή φωλιασμένη</a:t>
            </a:r>
          </a:p>
          <a:p>
            <a:pPr lvl="1"/>
            <a:r>
              <a:rPr lang="el-GR" altLang="el-GR" dirty="0" smtClean="0"/>
              <a:t>Απαιτούν κατανεμημένους αλγόριθμους</a:t>
            </a:r>
            <a:endParaRPr lang="el-GR" altLang="el-GR" dirty="0"/>
          </a:p>
          <a:p>
            <a:pPr lvl="2"/>
            <a:r>
              <a:rPr lang="el-GR" altLang="el-GR" dirty="0" smtClean="0"/>
              <a:t>Έλεγχος ταυτοχρονισμού</a:t>
            </a:r>
          </a:p>
          <a:p>
            <a:pPr lvl="2"/>
            <a:r>
              <a:rPr lang="el-GR" altLang="el-GR" dirty="0" err="1" smtClean="0"/>
              <a:t>Σειριακοποίηση</a:t>
            </a:r>
            <a:r>
              <a:rPr lang="el-GR" altLang="el-GR" dirty="0" smtClean="0"/>
              <a:t> συμβάντων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46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Έλεγχος ταυτοχρονισμού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3</a:t>
            </a:r>
            <a:r>
              <a:rPr lang="el-GR" b="1" dirty="0" smtClean="0"/>
              <a:t>:</a:t>
            </a:r>
            <a:r>
              <a:rPr lang="el-GR" dirty="0" smtClean="0"/>
              <a:t> Ατομικές συναλλαγές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76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Γιατί έλεγχος ταυτοχρονισμού;</a:t>
            </a:r>
            <a:endParaRPr lang="el-GR" altLang="el-GR" dirty="0"/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Ακολουθιακή υλοποίηση συναλλαγών</a:t>
            </a:r>
          </a:p>
          <a:p>
            <a:pPr lvl="1"/>
            <a:r>
              <a:rPr lang="el-GR" altLang="el-GR" dirty="0" smtClean="0"/>
              <a:t>Εξασφαλίζει </a:t>
            </a:r>
            <a:r>
              <a:rPr lang="el-GR" altLang="el-GR" dirty="0"/>
              <a:t>την απομόνωση εξ' ορισμού</a:t>
            </a:r>
          </a:p>
          <a:p>
            <a:r>
              <a:rPr lang="el-GR" altLang="el-GR" dirty="0"/>
              <a:t>Παράλληλη υλοποίηση συναλλαγών</a:t>
            </a:r>
          </a:p>
          <a:p>
            <a:pPr lvl="1"/>
            <a:r>
              <a:rPr lang="el-GR" altLang="el-GR" dirty="0" smtClean="0"/>
              <a:t>Απαιτεί </a:t>
            </a:r>
            <a:r>
              <a:rPr lang="el-GR" altLang="el-GR" dirty="0"/>
              <a:t>εξασφάλιση της απομόνωσης</a:t>
            </a:r>
            <a:r>
              <a:rPr lang="el-GR" altLang="el-GR" dirty="0" smtClean="0"/>
              <a:t>!</a:t>
            </a:r>
          </a:p>
          <a:p>
            <a:r>
              <a:rPr lang="el-GR" altLang="el-GR" dirty="0" smtClean="0"/>
              <a:t>Σειριακά ισοδύναμη εκτέλεση</a:t>
            </a:r>
          </a:p>
          <a:p>
            <a:pPr lvl="1"/>
            <a:r>
              <a:rPr lang="el-GR" altLang="el-GR" dirty="0" smtClean="0"/>
              <a:t>Ίδια αποτελέσματα με ακολουθιακή εκτέλεση</a:t>
            </a:r>
          </a:p>
          <a:p>
            <a:pPr lvl="1"/>
            <a:r>
              <a:rPr lang="el-GR" altLang="el-GR" dirty="0" smtClean="0"/>
              <a:t>Δεν έχει σημασία με ποια ακριβώς σειρά</a:t>
            </a:r>
          </a:p>
          <a:p>
            <a:pPr lvl="1"/>
            <a:r>
              <a:rPr lang="el-GR" altLang="el-GR" dirty="0" smtClean="0"/>
              <a:t>Απαιτεί έλεγχο ταυτοχρονισμού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51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Πρόβλημα 1: χαμένη ενημέρωση</a:t>
            </a:r>
            <a:endParaRPr lang="el-GR" altLang="el-GR" dirty="0"/>
          </a:p>
        </p:txBody>
      </p:sp>
      <p:graphicFrame>
        <p:nvGraphicFramePr>
          <p:cNvPr id="3" name="Table 2" descr="Πίνακας με παράδειγμαχαμένης ενημέρωσης με δύο ταυτόχρονες συναλλαγες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59958"/>
              </p:ext>
            </p:extLst>
          </p:nvPr>
        </p:nvGraphicFramePr>
        <p:xfrm>
          <a:off x="2051720" y="1219926"/>
          <a:ext cx="4731256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354992"/>
              </a:tblGrid>
              <a:tr h="35687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T</a:t>
                      </a:r>
                      <a:endParaRPr lang="el-GR" sz="2000" dirty="0">
                        <a:effectLst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 err="1">
                          <a:effectLst/>
                        </a:rPr>
                        <a:t>branch.withdraw</a:t>
                      </a:r>
                      <a:r>
                        <a:rPr lang="en-US" sz="1400" dirty="0">
                          <a:effectLst/>
                        </a:rPr>
                        <a:t>(A, 50)</a:t>
                      </a:r>
                      <a:endParaRPr lang="el-GR" sz="2000" dirty="0">
                        <a:effectLst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 err="1">
                          <a:effectLst/>
                        </a:rPr>
                        <a:t>branch.deposit</a:t>
                      </a:r>
                      <a:r>
                        <a:rPr lang="en-US" sz="1400" dirty="0">
                          <a:effectLst/>
                        </a:rPr>
                        <a:t>(B, 50)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U</a:t>
                      </a:r>
                      <a:endParaRPr lang="el-GR" sz="2000" dirty="0">
                        <a:effectLst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 err="1">
                          <a:effectLst/>
                        </a:rPr>
                        <a:t>branch.withdraw</a:t>
                      </a:r>
                      <a:r>
                        <a:rPr lang="en-US" sz="1400" dirty="0">
                          <a:effectLst/>
                        </a:rPr>
                        <a:t>(C, 70)</a:t>
                      </a:r>
                      <a:endParaRPr lang="el-GR" sz="2000" dirty="0">
                        <a:effectLst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 err="1">
                          <a:effectLst/>
                        </a:rPr>
                        <a:t>branch.deposit</a:t>
                      </a:r>
                      <a:r>
                        <a:rPr lang="en-US" sz="1400" dirty="0">
                          <a:effectLst/>
                        </a:rPr>
                        <a:t>(B, 70)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3506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 =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A.read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9346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A.write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(balance - 50)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el-GR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 =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C.read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C.write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(balance - 70)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 =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B.read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 =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B.read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B.write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(balance + 70)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270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B.write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(balance + 50)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2952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 lnSpcReduction="10000"/>
          </a:bodyPr>
          <a:lstStyle/>
          <a:p>
            <a:r>
              <a:rPr lang="el-GR" altLang="el-GR" dirty="0" smtClean="0"/>
              <a:t>Αρχικά</a:t>
            </a:r>
            <a:r>
              <a:rPr lang="en-US" altLang="el-GR" dirty="0"/>
              <a:t>: A=100, B =200, C=300</a:t>
            </a:r>
          </a:p>
          <a:p>
            <a:pPr lvl="1"/>
            <a:r>
              <a:rPr lang="el-GR" altLang="el-GR" dirty="0"/>
              <a:t>Συναλλαγή </a:t>
            </a:r>
            <a:r>
              <a:rPr lang="en-US" altLang="el-GR" dirty="0"/>
              <a:t>T:</a:t>
            </a:r>
            <a:r>
              <a:rPr lang="el-GR" altLang="el-GR" dirty="0"/>
              <a:t> μεταφορά 50 από </a:t>
            </a:r>
            <a:r>
              <a:rPr lang="en-US" altLang="el-GR" dirty="0"/>
              <a:t>A</a:t>
            </a:r>
            <a:r>
              <a:rPr lang="el-GR" altLang="el-GR" dirty="0"/>
              <a:t> σε</a:t>
            </a:r>
            <a:r>
              <a:rPr lang="en-US" altLang="el-GR" dirty="0"/>
              <a:t> B</a:t>
            </a:r>
          </a:p>
          <a:p>
            <a:pPr lvl="1"/>
            <a:r>
              <a:rPr lang="el-GR" altLang="el-GR" dirty="0"/>
              <a:t>Συναλλαγή </a:t>
            </a:r>
            <a:r>
              <a:rPr lang="en-US" altLang="el-GR" dirty="0"/>
              <a:t>U:</a:t>
            </a:r>
            <a:r>
              <a:rPr lang="el-GR" altLang="el-GR" dirty="0"/>
              <a:t> μεταφορά </a:t>
            </a:r>
            <a:r>
              <a:rPr lang="en-US" altLang="el-GR" dirty="0"/>
              <a:t>7</a:t>
            </a:r>
            <a:r>
              <a:rPr lang="el-GR" altLang="el-GR" dirty="0"/>
              <a:t>0 από </a:t>
            </a:r>
            <a:r>
              <a:rPr lang="en-US" altLang="el-GR" dirty="0"/>
              <a:t>C</a:t>
            </a:r>
            <a:r>
              <a:rPr lang="el-GR" altLang="el-GR" dirty="0"/>
              <a:t> σε</a:t>
            </a:r>
            <a:r>
              <a:rPr lang="en-US" altLang="el-GR" dirty="0"/>
              <a:t> B</a:t>
            </a:r>
          </a:p>
          <a:p>
            <a:pPr lvl="1"/>
            <a:r>
              <a:rPr lang="el-GR" altLang="el-GR" dirty="0"/>
              <a:t>Η </a:t>
            </a:r>
            <a:r>
              <a:rPr lang="en-US" altLang="el-GR" dirty="0"/>
              <a:t>T</a:t>
            </a:r>
            <a:r>
              <a:rPr lang="el-GR" altLang="el-GR" dirty="0"/>
              <a:t> δεν βλέπει τις αλλαγές που έκανε η </a:t>
            </a:r>
            <a:r>
              <a:rPr lang="en-US" altLang="el-GR" dirty="0"/>
              <a:t>U</a:t>
            </a:r>
          </a:p>
          <a:p>
            <a:pPr lvl="1"/>
            <a:r>
              <a:rPr lang="el-GR" altLang="el-GR" dirty="0"/>
              <a:t>Βασίζεται στην παλιά τιμή του </a:t>
            </a:r>
            <a:r>
              <a:rPr lang="en-US" altLang="el-GR" dirty="0" smtClean="0"/>
              <a:t>B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91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9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Πρόβλημα 2: ασυνεπής ανάκτηση</a:t>
            </a:r>
            <a:endParaRPr lang="el-GR" altLang="el-GR" dirty="0"/>
          </a:p>
        </p:txBody>
      </p:sp>
      <p:graphicFrame>
        <p:nvGraphicFramePr>
          <p:cNvPr id="6" name="Table 5" descr="Πίνακας με παράδειγμαασυνεπής αναάκτησης με δύο ταυτόχρονες συναλλαγες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81806"/>
              </p:ext>
            </p:extLst>
          </p:nvPr>
        </p:nvGraphicFramePr>
        <p:xfrm>
          <a:off x="2123728" y="1272287"/>
          <a:ext cx="4685536" cy="1778000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2342768"/>
                <a:gridCol w="2342768"/>
              </a:tblGrid>
              <a:tr h="460375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T</a:t>
                      </a:r>
                      <a:endParaRPr lang="el-GR" sz="2000" dirty="0">
                        <a:effectLst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 err="1">
                          <a:effectLst/>
                        </a:rPr>
                        <a:t>branch.withdraw</a:t>
                      </a:r>
                      <a:r>
                        <a:rPr lang="en-US" sz="1400" dirty="0">
                          <a:effectLst/>
                        </a:rPr>
                        <a:t>(A, 50)</a:t>
                      </a:r>
                      <a:endParaRPr lang="el-GR" sz="2000" dirty="0">
                        <a:effectLst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 err="1">
                          <a:effectLst/>
                        </a:rPr>
                        <a:t>branch.deposit</a:t>
                      </a:r>
                      <a:r>
                        <a:rPr lang="en-US" sz="1400" dirty="0">
                          <a:effectLst/>
                        </a:rPr>
                        <a:t>(B, 50)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U</a:t>
                      </a:r>
                      <a:endParaRPr lang="el-GR" sz="2000" dirty="0">
                        <a:effectLst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 err="1">
                          <a:effectLst/>
                        </a:rPr>
                        <a:t>branch.getBranchTotal</a:t>
                      </a:r>
                      <a:r>
                        <a:rPr lang="en-US" sz="1400" dirty="0">
                          <a:effectLst/>
                        </a:rPr>
                        <a:t>()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8505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 =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A.read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97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A.write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(balance - 50)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 =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A.read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 +=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B.read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0561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 +=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C.read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550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056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 =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B.read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0561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B.write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(balance + 50)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/>
              <a:t>Αρχικά</a:t>
            </a:r>
            <a:r>
              <a:rPr lang="en-US" altLang="el-GR" dirty="0"/>
              <a:t>: A=100, B =200, C=300</a:t>
            </a:r>
          </a:p>
          <a:p>
            <a:pPr lvl="1"/>
            <a:r>
              <a:rPr lang="el-GR" altLang="el-GR" dirty="0"/>
              <a:t>Συναλλαγή </a:t>
            </a:r>
            <a:r>
              <a:rPr lang="en-US" altLang="el-GR" dirty="0"/>
              <a:t>T:</a:t>
            </a:r>
            <a:r>
              <a:rPr lang="el-GR" altLang="el-GR" dirty="0"/>
              <a:t> μεταφορά 50 από </a:t>
            </a:r>
            <a:r>
              <a:rPr lang="en-US" altLang="el-GR" dirty="0"/>
              <a:t>A</a:t>
            </a:r>
            <a:r>
              <a:rPr lang="el-GR" altLang="el-GR" dirty="0"/>
              <a:t> σε</a:t>
            </a:r>
            <a:r>
              <a:rPr lang="en-US" altLang="el-GR" dirty="0"/>
              <a:t> B</a:t>
            </a:r>
          </a:p>
          <a:p>
            <a:pPr lvl="1"/>
            <a:r>
              <a:rPr lang="el-GR" altLang="el-GR" dirty="0"/>
              <a:t>Συναλλαγή </a:t>
            </a:r>
            <a:r>
              <a:rPr lang="en-US" altLang="el-GR" dirty="0"/>
              <a:t>U:</a:t>
            </a:r>
            <a:r>
              <a:rPr lang="el-GR" altLang="el-GR" dirty="0"/>
              <a:t> υπολογισμός υπολοίπων</a:t>
            </a:r>
            <a:endParaRPr lang="en-US" altLang="el-GR" dirty="0"/>
          </a:p>
          <a:p>
            <a:pPr lvl="1"/>
            <a:r>
              <a:rPr lang="el-GR" altLang="el-GR" dirty="0"/>
              <a:t>Η </a:t>
            </a:r>
            <a:r>
              <a:rPr lang="en-US" altLang="el-GR" dirty="0"/>
              <a:t>U</a:t>
            </a:r>
            <a:r>
              <a:rPr lang="el-GR" altLang="el-GR" dirty="0"/>
              <a:t> δεν βλέπει όλες τις αλλαγές </a:t>
            </a:r>
            <a:r>
              <a:rPr lang="el-GR" altLang="el-GR" dirty="0" smtClean="0"/>
              <a:t>της </a:t>
            </a:r>
            <a:r>
              <a:rPr lang="en-US" altLang="el-GR" dirty="0" smtClean="0"/>
              <a:t>T</a:t>
            </a:r>
            <a:endParaRPr lang="en-US" altLang="el-GR" dirty="0"/>
          </a:p>
          <a:p>
            <a:pPr lvl="2"/>
            <a:r>
              <a:rPr lang="el-GR" altLang="el-GR" dirty="0"/>
              <a:t>Διαβάζει τη νέα τιμή του </a:t>
            </a:r>
            <a:r>
              <a:rPr lang="en-US" altLang="el-GR" dirty="0"/>
              <a:t>A</a:t>
            </a:r>
            <a:endParaRPr lang="el-GR" altLang="el-GR" dirty="0"/>
          </a:p>
          <a:p>
            <a:pPr lvl="2"/>
            <a:r>
              <a:rPr lang="el-GR" altLang="el-GR" dirty="0"/>
              <a:t>Διαβάζει την παλιά τιμή του </a:t>
            </a:r>
            <a:r>
              <a:rPr lang="en-US" altLang="el-GR" dirty="0" smtClean="0"/>
              <a:t>B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572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Πρόβλημα 3: </a:t>
            </a:r>
            <a:r>
              <a:rPr lang="el-GR" altLang="el-GR" dirty="0" smtClean="0"/>
              <a:t>αλλοιωμένη ανάγνωση</a:t>
            </a:r>
            <a:endParaRPr lang="el-GR" altLang="el-GR" dirty="0"/>
          </a:p>
        </p:txBody>
      </p:sp>
      <p:graphicFrame>
        <p:nvGraphicFramePr>
          <p:cNvPr id="3" name="Table 2" descr="Πίνακας με παράδειγμα αλλοιωμένης ανάγνωσης δύο ταυτόχρονων συναλλαγών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100217"/>
              </p:ext>
            </p:extLst>
          </p:nvPr>
        </p:nvGraphicFramePr>
        <p:xfrm>
          <a:off x="2051720" y="1268760"/>
          <a:ext cx="4826124" cy="1550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3"/>
                <a:gridCol w="2377851"/>
              </a:tblGrid>
              <a:tr h="46863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1400" dirty="0">
                          <a:effectLst/>
                        </a:rPr>
                        <a:t>T</a:t>
                      </a:r>
                      <a:endParaRPr lang="el-GR" sz="2000" dirty="0">
                        <a:effectLst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1400" dirty="0">
                          <a:effectLst/>
                        </a:rPr>
                        <a:t>branch.deposit(A, 40)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U</a:t>
                      </a:r>
                      <a:endParaRPr lang="el-GR" sz="2000" dirty="0">
                        <a:effectLst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 err="1">
                          <a:effectLst/>
                        </a:rPr>
                        <a:t>branch.deposit</a:t>
                      </a:r>
                      <a:r>
                        <a:rPr lang="en-US" sz="1400" dirty="0">
                          <a:effectLst/>
                        </a:rPr>
                        <a:t>(A, 80)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2744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 =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A.read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28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A.write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(balance + 40)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78555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 =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A.read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14302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A.write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(balance + 80)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Δεσμεύεται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52012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Ακυρώνεται!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9096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/>
              <a:t>Αρχικά</a:t>
            </a:r>
            <a:r>
              <a:rPr lang="en-US" altLang="el-GR" dirty="0"/>
              <a:t>: </a:t>
            </a:r>
            <a:r>
              <a:rPr lang="en-US" altLang="el-GR" dirty="0" smtClean="0"/>
              <a:t>A=100</a:t>
            </a:r>
            <a:endParaRPr lang="en-US" altLang="el-GR" dirty="0"/>
          </a:p>
          <a:p>
            <a:pPr lvl="1"/>
            <a:r>
              <a:rPr lang="el-GR" altLang="el-GR" dirty="0" smtClean="0"/>
              <a:t>Συναλλαγή </a:t>
            </a:r>
            <a:r>
              <a:rPr lang="en-US" altLang="el-GR" dirty="0"/>
              <a:t>T:</a:t>
            </a:r>
            <a:r>
              <a:rPr lang="el-GR" altLang="el-GR" dirty="0"/>
              <a:t> κατάθεση 40 σε </a:t>
            </a:r>
            <a:r>
              <a:rPr lang="en-US" altLang="el-GR" dirty="0"/>
              <a:t>A</a:t>
            </a:r>
          </a:p>
          <a:p>
            <a:pPr lvl="1"/>
            <a:r>
              <a:rPr lang="el-GR" altLang="el-GR" dirty="0"/>
              <a:t>Συναλλαγή </a:t>
            </a:r>
            <a:r>
              <a:rPr lang="en-US" altLang="el-GR" dirty="0"/>
              <a:t>U:</a:t>
            </a:r>
            <a:r>
              <a:rPr lang="el-GR" altLang="el-GR" dirty="0"/>
              <a:t> κατάθεση 80 σε </a:t>
            </a:r>
            <a:r>
              <a:rPr lang="en-US" altLang="el-GR" dirty="0"/>
              <a:t>A</a:t>
            </a:r>
          </a:p>
          <a:p>
            <a:pPr lvl="1"/>
            <a:r>
              <a:rPr lang="el-GR" altLang="el-GR" dirty="0"/>
              <a:t>Η </a:t>
            </a:r>
            <a:r>
              <a:rPr lang="en-US" altLang="el-GR" dirty="0"/>
              <a:t>U </a:t>
            </a:r>
            <a:r>
              <a:rPr lang="el-GR" altLang="el-GR" dirty="0"/>
              <a:t>βλέπει τις αλλαγές της </a:t>
            </a:r>
            <a:r>
              <a:rPr lang="en-US" altLang="el-GR" dirty="0"/>
              <a:t>T</a:t>
            </a:r>
            <a:r>
              <a:rPr lang="el-GR" altLang="el-GR" dirty="0"/>
              <a:t> και δεσμεύεται</a:t>
            </a:r>
          </a:p>
          <a:p>
            <a:pPr lvl="1"/>
            <a:r>
              <a:rPr lang="el-GR" altLang="el-GR" dirty="0"/>
              <a:t>Η </a:t>
            </a:r>
            <a:r>
              <a:rPr lang="en-US" altLang="el-GR" dirty="0"/>
              <a:t>T</a:t>
            </a:r>
            <a:r>
              <a:rPr lang="el-GR" altLang="el-GR" dirty="0"/>
              <a:t> </a:t>
            </a:r>
            <a:r>
              <a:rPr lang="el-GR" altLang="el-GR" dirty="0" smtClean="0"/>
              <a:t>ακυρώνεται για </a:t>
            </a:r>
            <a:r>
              <a:rPr lang="el-GR" altLang="el-GR" dirty="0"/>
              <a:t>κάποιο λόγο</a:t>
            </a:r>
          </a:p>
          <a:p>
            <a:pPr lvl="1"/>
            <a:r>
              <a:rPr lang="el-GR" altLang="el-GR" dirty="0"/>
              <a:t>Η </a:t>
            </a:r>
            <a:r>
              <a:rPr lang="en-US" altLang="el-GR" dirty="0"/>
              <a:t>U</a:t>
            </a:r>
            <a:r>
              <a:rPr lang="el-GR" altLang="el-GR" dirty="0"/>
              <a:t> </a:t>
            </a:r>
            <a:r>
              <a:rPr lang="el-GR" altLang="el-GR" dirty="0" smtClean="0"/>
              <a:t>βασίστηκε </a:t>
            </a:r>
            <a:r>
              <a:rPr lang="el-GR" altLang="el-GR" dirty="0"/>
              <a:t>σε </a:t>
            </a:r>
            <a:r>
              <a:rPr lang="el-GR" altLang="el-GR" dirty="0" smtClean="0"/>
              <a:t>ακυρωμένες αλλαγές</a:t>
            </a:r>
            <a:endParaRPr lang="en-US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66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Πρόβλημα 4: πρόωρη εγγραφή</a:t>
            </a:r>
          </a:p>
        </p:txBody>
      </p:sp>
      <p:graphicFrame>
        <p:nvGraphicFramePr>
          <p:cNvPr id="3" name="Table 2" descr="Πίνακας με παράδειγμα πρόωρης αγγραφής  με δύο ταυτόχρονες συναλλαγες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676097"/>
              </p:ext>
            </p:extLst>
          </p:nvPr>
        </p:nvGraphicFramePr>
        <p:xfrm>
          <a:off x="2267744" y="1268760"/>
          <a:ext cx="4680520" cy="71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60"/>
                <a:gridCol w="23402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1400" dirty="0">
                          <a:effectLst/>
                        </a:rPr>
                        <a:t>T</a:t>
                      </a:r>
                      <a:endParaRPr lang="el-GR" sz="2000" dirty="0">
                        <a:effectLst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1400" dirty="0">
                          <a:effectLst/>
                        </a:rPr>
                        <a:t>branch.setBalance(A,300)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U</a:t>
                      </a:r>
                      <a:endParaRPr lang="el-GR" sz="2000" dirty="0">
                        <a:effectLst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 err="1">
                          <a:effectLst/>
                        </a:rPr>
                        <a:t>branch.setBalance</a:t>
                      </a:r>
                      <a:r>
                        <a:rPr lang="en-US" sz="1400" dirty="0">
                          <a:effectLst/>
                        </a:rPr>
                        <a:t>(A,500)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A.write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(300)	300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A.write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(500)		500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31145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r>
              <a:rPr lang="el-GR" altLang="el-GR" dirty="0"/>
              <a:t>Αρχικά</a:t>
            </a:r>
            <a:r>
              <a:rPr lang="en-US" altLang="el-GR" dirty="0"/>
              <a:t>: A=100</a:t>
            </a:r>
          </a:p>
          <a:p>
            <a:pPr lvl="1"/>
            <a:r>
              <a:rPr lang="el-GR" altLang="el-GR" dirty="0" smtClean="0"/>
              <a:t>Έστω νέα </a:t>
            </a:r>
            <a:r>
              <a:rPr lang="el-GR" altLang="el-GR" dirty="0"/>
              <a:t>πράξη </a:t>
            </a:r>
            <a:r>
              <a:rPr lang="en-US" altLang="el-GR" dirty="0" err="1" smtClean="0"/>
              <a:t>setBalance</a:t>
            </a:r>
            <a:r>
              <a:rPr lang="en-US" altLang="el-GR" dirty="0" smtClean="0"/>
              <a:t> (account</a:t>
            </a:r>
            <a:r>
              <a:rPr lang="en-US" altLang="el-GR" dirty="0"/>
              <a:t>, </a:t>
            </a:r>
            <a:r>
              <a:rPr lang="en-US" altLang="el-GR" dirty="0" smtClean="0"/>
              <a:t>amount</a:t>
            </a:r>
            <a:r>
              <a:rPr lang="en-US" altLang="el-GR" dirty="0"/>
              <a:t>)</a:t>
            </a:r>
            <a:endParaRPr lang="el-GR" altLang="el-GR" dirty="0"/>
          </a:p>
          <a:p>
            <a:pPr lvl="1"/>
            <a:r>
              <a:rPr lang="el-GR" altLang="el-GR" dirty="0" smtClean="0"/>
              <a:t>Δεσμεύεται </a:t>
            </a:r>
            <a:r>
              <a:rPr lang="el-GR" altLang="el-GR" dirty="0"/>
              <a:t>πρώτα η </a:t>
            </a:r>
            <a:r>
              <a:rPr lang="en-US" altLang="el-GR" dirty="0"/>
              <a:t>U</a:t>
            </a:r>
            <a:r>
              <a:rPr lang="el-GR" altLang="el-GR" dirty="0"/>
              <a:t>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Μετά ακυρώνεται η </a:t>
            </a:r>
            <a:r>
              <a:rPr lang="en-US" altLang="el-GR" dirty="0"/>
              <a:t>T</a:t>
            </a:r>
          </a:p>
          <a:p>
            <a:pPr lvl="1"/>
            <a:r>
              <a:rPr lang="el-GR" altLang="el-GR" dirty="0" smtClean="0"/>
              <a:t>Επαναφέρουμε την κατάσταση </a:t>
            </a:r>
            <a:r>
              <a:rPr lang="el-GR" altLang="el-GR" dirty="0"/>
              <a:t>πριν την </a:t>
            </a:r>
            <a:r>
              <a:rPr lang="en-US" altLang="el-GR" dirty="0"/>
              <a:t>T</a:t>
            </a:r>
            <a:endParaRPr lang="el-GR" altLang="el-GR" dirty="0"/>
          </a:p>
          <a:p>
            <a:pPr lvl="1"/>
            <a:r>
              <a:rPr lang="el-GR" altLang="el-GR" dirty="0" smtClean="0"/>
              <a:t>Χάνεται </a:t>
            </a:r>
            <a:r>
              <a:rPr lang="el-GR" altLang="el-GR" dirty="0"/>
              <a:t>εντελώς το αποτέλεσμα της </a:t>
            </a:r>
            <a:r>
              <a:rPr lang="en-US" altLang="el-GR" dirty="0" smtClean="0"/>
              <a:t>U</a:t>
            </a:r>
            <a:endParaRPr lang="en-US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60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Αντιμετώπιση προβλημάτων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Ακύρωση συναλλαγών</a:t>
            </a:r>
          </a:p>
          <a:p>
            <a:pPr lvl="1"/>
            <a:r>
              <a:rPr lang="el-GR" altLang="el-GR" dirty="0" smtClean="0"/>
              <a:t>Όποτε βασιζόμαστε σε λάθος δεδομένα</a:t>
            </a:r>
          </a:p>
          <a:p>
            <a:pPr lvl="1"/>
            <a:r>
              <a:rPr lang="el-GR" altLang="el-GR" dirty="0" smtClean="0"/>
              <a:t>Κίνδυνος αλλεπάλληλων ακυρώσεων</a:t>
            </a:r>
          </a:p>
          <a:p>
            <a:pPr lvl="2"/>
            <a:r>
              <a:rPr lang="el-GR" altLang="el-GR" dirty="0" smtClean="0"/>
              <a:t>Κάθε ακύρωση οδηγεί σε άλλες</a:t>
            </a:r>
          </a:p>
          <a:p>
            <a:r>
              <a:rPr lang="el-GR" dirty="0" smtClean="0"/>
              <a:t>Καθυστέρηση ανάγνωσης/εγγραφής</a:t>
            </a:r>
          </a:p>
          <a:p>
            <a:pPr lvl="1"/>
            <a:r>
              <a:rPr lang="el-GR" dirty="0" smtClean="0"/>
              <a:t>Όποτε βασιζόμαστε σε άλλες συναλλαγές</a:t>
            </a:r>
          </a:p>
          <a:p>
            <a:pPr lvl="1"/>
            <a:r>
              <a:rPr lang="el-GR" dirty="0" smtClean="0"/>
              <a:t>Περιμένουμε να δεσμευτούν ή να ακυρωθούν</a:t>
            </a:r>
          </a:p>
          <a:p>
            <a:pPr lvl="1"/>
            <a:r>
              <a:rPr lang="el-GR" dirty="0" smtClean="0"/>
              <a:t>Απαιτεί έλεγχο ταυτοχρονισμού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31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Μέθοδοι ελέγχου ταυτοχρονισμού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3</a:t>
            </a:r>
            <a:r>
              <a:rPr lang="el-GR" b="1" dirty="0" smtClean="0"/>
              <a:t>:</a:t>
            </a:r>
            <a:r>
              <a:rPr lang="el-GR" dirty="0" smtClean="0"/>
              <a:t> Ατομικές συναλλαγές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50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Έλεγχος ταυτοχρονισμού (1 από 3)</a:t>
            </a:r>
            <a:endParaRPr lang="el-GR" altLang="el-GR" dirty="0"/>
          </a:p>
        </p:txBody>
      </p:sp>
      <p:sp>
        <p:nvSpPr>
          <p:cNvPr id="73933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Συγκρουόμενες </a:t>
            </a:r>
            <a:r>
              <a:rPr lang="en-US" altLang="el-GR" dirty="0"/>
              <a:t>(conflicting) </a:t>
            </a:r>
            <a:r>
              <a:rPr lang="el-GR" altLang="el-GR" dirty="0"/>
              <a:t>πράξεις</a:t>
            </a:r>
            <a:endParaRPr lang="en-US" altLang="el-GR" dirty="0"/>
          </a:p>
          <a:p>
            <a:pPr lvl="1"/>
            <a:r>
              <a:rPr lang="el-GR" altLang="el-GR" dirty="0"/>
              <a:t>Το </a:t>
            </a:r>
            <a:r>
              <a:rPr lang="el-GR" altLang="el-GR" dirty="0" smtClean="0"/>
              <a:t>αποτέλεσμα εξαρτάται </a:t>
            </a:r>
            <a:r>
              <a:rPr lang="el-GR" altLang="el-GR" dirty="0"/>
              <a:t>από </a:t>
            </a:r>
            <a:r>
              <a:rPr lang="el-GR" altLang="el-GR" dirty="0" smtClean="0"/>
              <a:t>σειρά εκτέλεσης</a:t>
            </a:r>
            <a:endParaRPr lang="el-GR" altLang="el-GR" dirty="0"/>
          </a:p>
          <a:p>
            <a:pPr lvl="1"/>
            <a:r>
              <a:rPr lang="el-GR" altLang="el-GR" dirty="0" smtClean="0"/>
              <a:t>Ζεύγη </a:t>
            </a:r>
            <a:r>
              <a:rPr lang="en-US" altLang="el-GR" dirty="0" smtClean="0"/>
              <a:t>write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read </a:t>
            </a:r>
            <a:r>
              <a:rPr lang="el-GR" altLang="el-GR" dirty="0" smtClean="0"/>
              <a:t>στο ίδιο στοιχείο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Ναι</a:t>
            </a:r>
            <a:r>
              <a:rPr lang="el-GR" altLang="el-GR" dirty="0"/>
              <a:t>: Αλλάζει το αποτέλεσμα της </a:t>
            </a:r>
            <a:r>
              <a:rPr lang="en-US" altLang="el-GR" dirty="0"/>
              <a:t>read</a:t>
            </a:r>
            <a:endParaRPr lang="el-GR" altLang="el-GR" dirty="0"/>
          </a:p>
          <a:p>
            <a:pPr lvl="1"/>
            <a:r>
              <a:rPr lang="el-GR" altLang="el-GR" dirty="0"/>
              <a:t>Ζεύγη </a:t>
            </a:r>
            <a:r>
              <a:rPr lang="en-US" altLang="el-GR" dirty="0"/>
              <a:t>write </a:t>
            </a:r>
            <a:r>
              <a:rPr lang="el-GR" altLang="el-GR" dirty="0"/>
              <a:t>και </a:t>
            </a:r>
            <a:r>
              <a:rPr lang="en-US" altLang="el-GR" dirty="0"/>
              <a:t>write </a:t>
            </a:r>
            <a:r>
              <a:rPr lang="el-GR" altLang="el-GR" dirty="0"/>
              <a:t>στο ίδιο </a:t>
            </a:r>
            <a:r>
              <a:rPr lang="el-GR" altLang="el-GR" dirty="0" smtClean="0"/>
              <a:t>στοιχείο</a:t>
            </a:r>
            <a:endParaRPr lang="en-US" altLang="el-GR" dirty="0"/>
          </a:p>
          <a:p>
            <a:pPr lvl="2"/>
            <a:r>
              <a:rPr lang="el-GR" altLang="el-GR" dirty="0"/>
              <a:t>Ναι: Αλλάζει η τελική τιμή του στοιχείου</a:t>
            </a:r>
          </a:p>
          <a:p>
            <a:pPr lvl="1"/>
            <a:r>
              <a:rPr lang="el-GR" altLang="el-GR" dirty="0"/>
              <a:t>Ζεύγη </a:t>
            </a:r>
            <a:r>
              <a:rPr lang="en-US" altLang="el-GR" dirty="0"/>
              <a:t>read </a:t>
            </a:r>
            <a:r>
              <a:rPr lang="el-GR" altLang="el-GR" dirty="0"/>
              <a:t>και </a:t>
            </a:r>
            <a:r>
              <a:rPr lang="en-US" altLang="el-GR" dirty="0"/>
              <a:t>read </a:t>
            </a:r>
            <a:r>
              <a:rPr lang="el-GR" altLang="el-GR" dirty="0"/>
              <a:t>στο ίδιο </a:t>
            </a:r>
            <a:r>
              <a:rPr lang="el-GR" altLang="el-GR" dirty="0" smtClean="0"/>
              <a:t>στοιχείο</a:t>
            </a:r>
            <a:endParaRPr lang="en-US" altLang="el-GR" dirty="0"/>
          </a:p>
          <a:p>
            <a:pPr lvl="2"/>
            <a:r>
              <a:rPr lang="el-GR" altLang="el-GR" dirty="0" smtClean="0"/>
              <a:t>Όχι: Ίδιο αποτέλεσμα πάντα</a:t>
            </a:r>
          </a:p>
          <a:p>
            <a:pPr lvl="1"/>
            <a:r>
              <a:rPr lang="el-GR" altLang="el-GR" dirty="0" smtClean="0"/>
              <a:t>Άρα</a:t>
            </a:r>
            <a:r>
              <a:rPr lang="el-GR" altLang="el-GR" dirty="0"/>
              <a:t>, για σύγκρουση θέλουμε πάντα ένα </a:t>
            </a:r>
            <a:r>
              <a:rPr lang="en-US" altLang="el-GR" dirty="0" smtClean="0"/>
              <a:t>write</a:t>
            </a:r>
            <a:endParaRPr lang="en-US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907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Έλεγχος ταυτοχρονισμού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altLang="el-GR" dirty="0"/>
          </a:p>
        </p:txBody>
      </p:sp>
      <p:sp>
        <p:nvSpPr>
          <p:cNvPr id="7413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Αυστηρή </a:t>
            </a:r>
            <a:r>
              <a:rPr lang="el-GR" altLang="el-GR" dirty="0"/>
              <a:t>εκτέλεση (</a:t>
            </a:r>
            <a:r>
              <a:rPr lang="en-US" altLang="el-GR" dirty="0"/>
              <a:t>strict execution) </a:t>
            </a:r>
            <a:endParaRPr lang="el-GR" altLang="el-GR" dirty="0"/>
          </a:p>
          <a:p>
            <a:pPr lvl="1"/>
            <a:r>
              <a:rPr lang="el-GR" altLang="el-GR" dirty="0"/>
              <a:t>Έστω ότι θέλουμε να κάνουμε </a:t>
            </a:r>
            <a:r>
              <a:rPr lang="en-US" altLang="el-GR" dirty="0"/>
              <a:t>read</a:t>
            </a:r>
            <a:r>
              <a:rPr lang="el-GR" altLang="el-GR" dirty="0"/>
              <a:t> ή </a:t>
            </a:r>
            <a:r>
              <a:rPr lang="en-US" altLang="el-GR" dirty="0"/>
              <a:t>write</a:t>
            </a:r>
            <a:endParaRPr lang="el-GR" altLang="el-GR" dirty="0"/>
          </a:p>
          <a:p>
            <a:pPr lvl="1"/>
            <a:r>
              <a:rPr lang="el-GR" altLang="el-GR" dirty="0"/>
              <a:t>Περιμένουμε τις συναλλαγές που κάνουν </a:t>
            </a:r>
            <a:r>
              <a:rPr lang="en-US" altLang="el-GR" dirty="0"/>
              <a:t>write</a:t>
            </a:r>
          </a:p>
          <a:p>
            <a:pPr lvl="2"/>
            <a:r>
              <a:rPr lang="el-GR" altLang="el-GR" dirty="0"/>
              <a:t>Είτε να δεσμευθούν, είτε να ακυρωθούν</a:t>
            </a:r>
          </a:p>
          <a:p>
            <a:pPr lvl="1"/>
            <a:r>
              <a:rPr lang="el-GR" altLang="el-GR" dirty="0" smtClean="0"/>
              <a:t>Αποφυγή αλλοιωμένης ανάγνωσης</a:t>
            </a:r>
          </a:p>
          <a:p>
            <a:pPr lvl="1"/>
            <a:r>
              <a:rPr lang="el-GR" altLang="el-GR" dirty="0" smtClean="0"/>
              <a:t>Αποφυγή πρόωρης εγγραφής</a:t>
            </a:r>
            <a:endParaRPr lang="el-GR" altLang="el-GR" dirty="0"/>
          </a:p>
          <a:p>
            <a:pPr lvl="1"/>
            <a:r>
              <a:rPr lang="el-GR" altLang="el-GR" dirty="0" smtClean="0"/>
              <a:t>Δεν χρειάζονται αλλεπάλληλες ακυρώσεις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20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Έλεγχος ταυτοχρονισμού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Αλγόριθμοι ελέγχου </a:t>
            </a:r>
            <a:r>
              <a:rPr lang="el-GR" altLang="el-GR" dirty="0" smtClean="0"/>
              <a:t>ταυτοχρονισμού</a:t>
            </a:r>
            <a:endParaRPr lang="el-GR" altLang="el-GR" dirty="0"/>
          </a:p>
          <a:p>
            <a:pPr lvl="1"/>
            <a:r>
              <a:rPr lang="el-GR" altLang="el-GR" dirty="0"/>
              <a:t>Απαισιόδοξοι: </a:t>
            </a:r>
            <a:r>
              <a:rPr lang="el-GR" altLang="el-GR" dirty="0" smtClean="0"/>
              <a:t>εγγυώνται ότι </a:t>
            </a:r>
            <a:r>
              <a:rPr lang="el-GR" altLang="el-GR" dirty="0"/>
              <a:t>όλα θα πάνε καλά</a:t>
            </a:r>
          </a:p>
          <a:p>
            <a:pPr lvl="2"/>
            <a:r>
              <a:rPr lang="el-GR" altLang="el-GR" dirty="0"/>
              <a:t>Κλείδωμα στοιχείων δεδομένων</a:t>
            </a:r>
          </a:p>
          <a:p>
            <a:pPr lvl="2"/>
            <a:r>
              <a:rPr lang="el-GR" altLang="el-GR" dirty="0"/>
              <a:t>Διάταξη με χρήση </a:t>
            </a:r>
            <a:r>
              <a:rPr lang="el-GR" altLang="el-GR" dirty="0" err="1"/>
              <a:t>χρονοσφραγίδων</a:t>
            </a:r>
            <a:endParaRPr lang="el-GR" altLang="el-GR" dirty="0"/>
          </a:p>
          <a:p>
            <a:pPr lvl="2"/>
            <a:r>
              <a:rPr lang="el-GR" altLang="el-GR" dirty="0"/>
              <a:t>Εισάγουν καθυστερήσεις στο σύστημα</a:t>
            </a:r>
            <a:endParaRPr lang="en-US" altLang="el-GR" dirty="0"/>
          </a:p>
          <a:p>
            <a:pPr lvl="1"/>
            <a:r>
              <a:rPr lang="el-GR" altLang="el-GR" dirty="0"/>
              <a:t>Αισιόδοξοι: ελέγχουν εκ των </a:t>
            </a:r>
            <a:r>
              <a:rPr lang="el-GR" altLang="el-GR" dirty="0" smtClean="0"/>
              <a:t>υστέρων τι έγινε</a:t>
            </a:r>
            <a:endParaRPr lang="el-GR" altLang="el-GR" dirty="0"/>
          </a:p>
          <a:p>
            <a:pPr lvl="2"/>
            <a:r>
              <a:rPr lang="el-GR" altLang="el-GR" dirty="0"/>
              <a:t>Αισιόδοξος έλεγχος </a:t>
            </a:r>
            <a:r>
              <a:rPr lang="el-GR" altLang="el-GR" dirty="0" smtClean="0"/>
              <a:t>ταυτοχρονισμού</a:t>
            </a:r>
            <a:endParaRPr lang="el-GR" altLang="el-GR" dirty="0"/>
          </a:p>
          <a:p>
            <a:pPr lvl="2"/>
            <a:r>
              <a:rPr lang="el-GR" altLang="el-GR" dirty="0"/>
              <a:t>Εισάγουν </a:t>
            </a:r>
            <a:r>
              <a:rPr lang="el-GR" altLang="el-GR" dirty="0" smtClean="0"/>
              <a:t>κίνδυνο </a:t>
            </a:r>
            <a:r>
              <a:rPr lang="el-GR" altLang="el-GR" dirty="0"/>
              <a:t>πολλαπλών </a:t>
            </a:r>
            <a:r>
              <a:rPr lang="el-GR" altLang="el-GR" dirty="0" smtClean="0"/>
              <a:t>ακυρώσεων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929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Κλείδωμα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3</a:t>
            </a:r>
            <a:r>
              <a:rPr lang="el-GR" b="1" dirty="0" smtClean="0"/>
              <a:t>:</a:t>
            </a:r>
            <a:r>
              <a:rPr lang="el-GR" dirty="0" smtClean="0"/>
              <a:t> Ατομικές συναλλαγές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01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Αποκλειστική κλειδαριά (1 από 5)</a:t>
            </a:r>
            <a:endParaRPr lang="el-GR" altLang="el-GR" dirty="0"/>
          </a:p>
        </p:txBody>
      </p:sp>
      <p:sp>
        <p:nvSpPr>
          <p:cNvPr id="7454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Αποκλειστικές κλειδαριές</a:t>
            </a:r>
            <a:endParaRPr lang="en-US" altLang="el-GR" dirty="0"/>
          </a:p>
          <a:p>
            <a:pPr lvl="1"/>
            <a:r>
              <a:rPr lang="el-GR" altLang="el-GR" dirty="0" smtClean="0"/>
              <a:t>Η συναλλαγή κλειδώνει το στοιχείο</a:t>
            </a:r>
          </a:p>
          <a:p>
            <a:pPr lvl="2"/>
            <a:r>
              <a:rPr lang="el-GR" altLang="el-GR" dirty="0" smtClean="0"/>
              <a:t>Υποχρεωτικό κλείδωμα πριν κάθε προσπέλαση</a:t>
            </a:r>
          </a:p>
          <a:p>
            <a:pPr lvl="2"/>
            <a:r>
              <a:rPr lang="el-GR" altLang="el-GR" dirty="0" smtClean="0"/>
              <a:t>Κάθε </a:t>
            </a:r>
            <a:r>
              <a:rPr lang="el-GR" altLang="el-GR" dirty="0"/>
              <a:t>άλλη συναλλαγή περιμένει να </a:t>
            </a:r>
            <a:r>
              <a:rPr lang="el-GR" altLang="el-GR" dirty="0" smtClean="0"/>
              <a:t>ξεκλειδωθεί</a:t>
            </a:r>
          </a:p>
          <a:p>
            <a:pPr lvl="1"/>
            <a:r>
              <a:rPr lang="el-GR" altLang="el-GR" dirty="0" smtClean="0"/>
              <a:t>Ξεκλείδωμα στο τέλος της προσπέλασης</a:t>
            </a:r>
          </a:p>
          <a:p>
            <a:pPr lvl="1"/>
            <a:r>
              <a:rPr lang="el-GR" altLang="el-GR" dirty="0"/>
              <a:t>Σ</a:t>
            </a:r>
            <a:r>
              <a:rPr lang="el-GR" altLang="el-GR" dirty="0" smtClean="0"/>
              <a:t>υγκρουόμενα ζεύγη: εκτέλεση με </a:t>
            </a:r>
            <a:r>
              <a:rPr lang="el-GR" altLang="el-GR" dirty="0"/>
              <a:t>ίδια σειρά</a:t>
            </a:r>
          </a:p>
          <a:p>
            <a:pPr lvl="2"/>
            <a:r>
              <a:rPr lang="el-GR" altLang="el-GR" dirty="0" smtClean="0"/>
              <a:t>Αλλιώς υπάρχει κίνδυνος αδιεξόδου!</a:t>
            </a:r>
          </a:p>
          <a:p>
            <a:pPr lvl="2"/>
            <a:r>
              <a:rPr lang="el-GR" altLang="el-GR" dirty="0" smtClean="0"/>
              <a:t>Αποφεύγεται με μαζικό ξεκλείδωμα στο τέλος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09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Αποκλειστική κλειδαριά </a:t>
            </a:r>
            <a:r>
              <a:rPr lang="el-GR" altLang="el-GR" dirty="0" smtClean="0"/>
              <a:t>(2 </a:t>
            </a:r>
            <a:r>
              <a:rPr lang="el-GR" altLang="el-GR" dirty="0"/>
              <a:t>από 5)</a:t>
            </a:r>
          </a:p>
        </p:txBody>
      </p:sp>
      <p:graphicFrame>
        <p:nvGraphicFramePr>
          <p:cNvPr id="3" name="Table 2" descr="Πίνακας με παράδειγμα εφαρμογής αποκλειστικής κλειδαριάς με δύο ταυτόχρονες συναλλαγέ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115298"/>
              </p:ext>
            </p:extLst>
          </p:nvPr>
        </p:nvGraphicFramePr>
        <p:xfrm>
          <a:off x="1619672" y="1268760"/>
          <a:ext cx="6408712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052"/>
                <a:gridCol w="3236660"/>
              </a:tblGrid>
              <a:tr h="61976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T</a:t>
                      </a:r>
                      <a:endParaRPr lang="el-GR" sz="2000" dirty="0">
                        <a:effectLst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 err="1">
                          <a:effectLst/>
                        </a:rPr>
                        <a:t>branch.withdraw</a:t>
                      </a:r>
                      <a:r>
                        <a:rPr lang="en-US" sz="1400" dirty="0">
                          <a:effectLst/>
                        </a:rPr>
                        <a:t>(A, 50)</a:t>
                      </a:r>
                      <a:endParaRPr lang="el-GR" sz="2000" dirty="0">
                        <a:effectLst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 err="1">
                          <a:effectLst/>
                        </a:rPr>
                        <a:t>branch.deposit</a:t>
                      </a:r>
                      <a:r>
                        <a:rPr lang="en-US" sz="1400" dirty="0">
                          <a:effectLst/>
                        </a:rPr>
                        <a:t>(B, 50)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U</a:t>
                      </a:r>
                      <a:endParaRPr lang="el-GR" sz="2000" dirty="0">
                        <a:effectLst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 err="1">
                          <a:effectLst/>
                        </a:rPr>
                        <a:t>branch.withdraw</a:t>
                      </a:r>
                      <a:r>
                        <a:rPr lang="en-US" sz="1400" dirty="0">
                          <a:effectLst/>
                        </a:rPr>
                        <a:t>(C, 70)</a:t>
                      </a:r>
                      <a:endParaRPr lang="el-GR" sz="2000" dirty="0">
                        <a:effectLst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 err="1">
                          <a:effectLst/>
                        </a:rPr>
                        <a:t>branch.deposit</a:t>
                      </a:r>
                      <a:r>
                        <a:rPr lang="en-US" sz="1400" dirty="0">
                          <a:effectLst/>
                        </a:rPr>
                        <a:t>(B, 70)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3195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400" dirty="0" smtClean="0">
                          <a:effectLst/>
                        </a:rPr>
                        <a:t>Λειτουργίες		Κλειδώματα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400" dirty="0" smtClean="0">
                          <a:effectLst/>
                        </a:rPr>
                        <a:t>Λειτουργίες		Κλειδώματα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balance = </a:t>
                      </a:r>
                      <a:r>
                        <a:rPr lang="en-US" sz="1400" dirty="0" err="1">
                          <a:effectLst/>
                        </a:rPr>
                        <a:t>A.read</a:t>
                      </a:r>
                      <a:r>
                        <a:rPr lang="en-US" sz="1400" dirty="0" smtClean="0">
                          <a:effectLst/>
                        </a:rPr>
                        <a:t>()</a:t>
                      </a:r>
                      <a:r>
                        <a:rPr lang="el-GR" sz="1400" dirty="0" smtClean="0">
                          <a:effectLst/>
                        </a:rPr>
                        <a:t>	κλειδώνει </a:t>
                      </a:r>
                      <a:r>
                        <a:rPr lang="en-US" sz="1400" dirty="0" smtClean="0">
                          <a:effectLst/>
                        </a:rPr>
                        <a:t>A</a:t>
                      </a:r>
                      <a:endParaRPr lang="el-GR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20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A.write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(balance – 50)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 =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C.read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κλειδώνει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C.write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(balance - 70)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 =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B.read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κλειδώνει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	περιμένει Β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B.write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(balance + 50)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	ξεκλειδώνει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A,B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	κλειδώνει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B.write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(balance + 70)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	ξεκλειδώνει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B,C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4752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Παράδειγμα</a:t>
            </a:r>
          </a:p>
          <a:p>
            <a:pPr lvl="1"/>
            <a:r>
              <a:rPr lang="el-GR" altLang="el-GR" dirty="0" smtClean="0"/>
              <a:t>Η </a:t>
            </a:r>
            <a:r>
              <a:rPr lang="en-US" altLang="el-GR" dirty="0"/>
              <a:t>U</a:t>
            </a:r>
            <a:r>
              <a:rPr lang="el-GR" altLang="el-GR" dirty="0"/>
              <a:t> περιμένει να ξεκλειδωθεί το </a:t>
            </a:r>
            <a:r>
              <a:rPr lang="en-US" altLang="el-GR" dirty="0"/>
              <a:t>B</a:t>
            </a:r>
            <a:endParaRPr lang="el-GR" altLang="el-GR" dirty="0"/>
          </a:p>
          <a:p>
            <a:pPr lvl="1"/>
            <a:r>
              <a:rPr lang="el-GR" altLang="el-GR" dirty="0"/>
              <a:t>Η </a:t>
            </a:r>
            <a:r>
              <a:rPr lang="en-US" altLang="el-GR" dirty="0"/>
              <a:t>T</a:t>
            </a:r>
            <a:r>
              <a:rPr lang="el-GR" altLang="el-GR" dirty="0"/>
              <a:t> ξεκλειδώνει το </a:t>
            </a:r>
            <a:r>
              <a:rPr lang="en-US" altLang="el-GR" dirty="0"/>
              <a:t>B</a:t>
            </a:r>
            <a:r>
              <a:rPr lang="el-GR" altLang="el-GR" dirty="0"/>
              <a:t> (και το </a:t>
            </a:r>
            <a:r>
              <a:rPr lang="en-US" altLang="el-GR" dirty="0"/>
              <a:t>A) </a:t>
            </a:r>
            <a:r>
              <a:rPr lang="el-GR" altLang="el-GR" dirty="0"/>
              <a:t>μόνο στο τέλος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44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Αποκλειστική κλειδαριά </a:t>
            </a:r>
            <a:r>
              <a:rPr lang="el-GR" altLang="el-GR" dirty="0" smtClean="0"/>
              <a:t>(3 </a:t>
            </a:r>
            <a:r>
              <a:rPr lang="el-GR" altLang="el-GR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Ξεκλείδωμα </a:t>
            </a:r>
            <a:r>
              <a:rPr lang="el-GR" altLang="el-GR" dirty="0" smtClean="0"/>
              <a:t>στοιχείων</a:t>
            </a:r>
            <a:endParaRPr lang="el-GR" altLang="el-GR" dirty="0"/>
          </a:p>
          <a:p>
            <a:pPr lvl="1"/>
            <a:r>
              <a:rPr lang="el-GR" altLang="el-GR" dirty="0" smtClean="0"/>
              <a:t>Δύο δυνατές επιλογές</a:t>
            </a:r>
          </a:p>
          <a:p>
            <a:pPr lvl="1"/>
            <a:r>
              <a:rPr lang="el-GR" altLang="el-GR" dirty="0" smtClean="0"/>
              <a:t>Όταν </a:t>
            </a:r>
            <a:r>
              <a:rPr lang="el-GR" altLang="el-GR" dirty="0"/>
              <a:t>εκτελεστεί η </a:t>
            </a:r>
            <a:r>
              <a:rPr lang="el-GR" altLang="el-GR" dirty="0" smtClean="0"/>
              <a:t>πράξη του κλειδώματος</a:t>
            </a:r>
            <a:endParaRPr lang="en-US" altLang="el-GR" dirty="0"/>
          </a:p>
          <a:p>
            <a:pPr lvl="2"/>
            <a:r>
              <a:rPr lang="el-GR" altLang="el-GR" dirty="0"/>
              <a:t>Κλείδωμα δύο φάσεων </a:t>
            </a:r>
            <a:r>
              <a:rPr lang="en-US" altLang="el-GR" dirty="0" smtClean="0"/>
              <a:t>(2PL</a:t>
            </a:r>
            <a:r>
              <a:rPr lang="en-US" altLang="el-GR" dirty="0"/>
              <a:t>)</a:t>
            </a:r>
          </a:p>
          <a:p>
            <a:pPr lvl="2"/>
            <a:r>
              <a:rPr lang="el-GR" altLang="el-GR" dirty="0"/>
              <a:t>Δεν διασφαλίζει αυστηρή εκτέλεση</a:t>
            </a:r>
          </a:p>
          <a:p>
            <a:pPr lvl="1"/>
            <a:r>
              <a:rPr lang="el-GR" altLang="el-GR" dirty="0"/>
              <a:t>Όταν η συναλλαγή δεσμευθεί ή </a:t>
            </a:r>
            <a:r>
              <a:rPr lang="el-GR" altLang="el-GR" dirty="0" smtClean="0"/>
              <a:t>ακυρωθεί</a:t>
            </a:r>
            <a:endParaRPr lang="el-GR" altLang="el-GR" dirty="0"/>
          </a:p>
          <a:p>
            <a:pPr lvl="2"/>
            <a:r>
              <a:rPr lang="el-GR" altLang="el-GR" dirty="0"/>
              <a:t>Αυστηρό κλείδωμα δύο φάσεων (</a:t>
            </a:r>
            <a:r>
              <a:rPr lang="en-US" altLang="el-GR" dirty="0"/>
              <a:t>strict 2PL</a:t>
            </a:r>
            <a:r>
              <a:rPr lang="el-GR" altLang="el-GR" dirty="0"/>
              <a:t>)</a:t>
            </a:r>
          </a:p>
          <a:p>
            <a:pPr lvl="2"/>
            <a:r>
              <a:rPr lang="el-GR" altLang="el-GR" dirty="0"/>
              <a:t>Διασφαλίζει αυστηρή </a:t>
            </a:r>
            <a:r>
              <a:rPr lang="el-GR" altLang="el-GR" dirty="0" smtClean="0"/>
              <a:t>εκτέλεση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1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Αποκλειστική κλειδαριά </a:t>
            </a:r>
            <a:r>
              <a:rPr lang="el-GR" altLang="el-GR" dirty="0" smtClean="0"/>
              <a:t>(4 </a:t>
            </a:r>
            <a:r>
              <a:rPr lang="el-GR" altLang="el-GR" dirty="0"/>
              <a:t>από 5)</a:t>
            </a:r>
          </a:p>
        </p:txBody>
      </p:sp>
      <p:pic>
        <p:nvPicPr>
          <p:cNvPr id="9" name="Picture 8" descr="Διάγραμμα συνάρτησης πλήθους κλειδωμάτων και χρόνου με κλείδωμα δύο φάσεων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3874748" cy="1915632"/>
          </a:xfrm>
          <a:prstGeom prst="rect">
            <a:avLst/>
          </a:prstGeom>
        </p:spPr>
      </p:pic>
      <p:sp>
        <p:nvSpPr>
          <p:cNvPr id="749577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 lnSpcReduction="10000"/>
          </a:bodyPr>
          <a:lstStyle/>
          <a:p>
            <a:r>
              <a:rPr lang="el-GR" altLang="el-GR" dirty="0"/>
              <a:t>Κλείδωμα δύο φάσεων</a:t>
            </a:r>
          </a:p>
          <a:p>
            <a:pPr lvl="1"/>
            <a:r>
              <a:rPr lang="el-GR" altLang="el-GR" dirty="0"/>
              <a:t>Φάση </a:t>
            </a:r>
            <a:r>
              <a:rPr lang="el-GR" altLang="el-GR" dirty="0" smtClean="0"/>
              <a:t>ανάπτυξης</a:t>
            </a:r>
            <a:endParaRPr lang="el-GR" altLang="el-GR" dirty="0"/>
          </a:p>
          <a:p>
            <a:pPr lvl="2"/>
            <a:r>
              <a:rPr lang="el-GR" altLang="el-GR" dirty="0"/>
              <a:t>Διαδοχικά κλειδώματα </a:t>
            </a:r>
            <a:r>
              <a:rPr lang="el-GR" altLang="el-GR" dirty="0" smtClean="0"/>
              <a:t>στοιχείων</a:t>
            </a:r>
            <a:endParaRPr lang="el-GR" altLang="el-GR" dirty="0"/>
          </a:p>
          <a:p>
            <a:pPr lvl="1"/>
            <a:r>
              <a:rPr lang="el-GR" altLang="el-GR" dirty="0"/>
              <a:t>Φάση </a:t>
            </a:r>
            <a:r>
              <a:rPr lang="el-GR" altLang="el-GR" dirty="0" smtClean="0"/>
              <a:t>συρρίκνωσης</a:t>
            </a:r>
            <a:endParaRPr lang="el-GR" altLang="el-GR" dirty="0"/>
          </a:p>
          <a:p>
            <a:pPr lvl="2"/>
            <a:r>
              <a:rPr lang="el-GR" altLang="el-GR" dirty="0"/>
              <a:t>Διαδοχικά ξεκλειδώματα </a:t>
            </a:r>
            <a:r>
              <a:rPr lang="el-GR" altLang="el-GR" dirty="0" smtClean="0"/>
              <a:t>στοιχείων</a:t>
            </a:r>
            <a:endParaRPr lang="el-GR" altLang="el-GR" dirty="0"/>
          </a:p>
          <a:p>
            <a:pPr lvl="1"/>
            <a:r>
              <a:rPr lang="el-GR" altLang="el-GR" dirty="0"/>
              <a:t>Προβλήματα αν η συναλλαγή δεν </a:t>
            </a:r>
            <a:r>
              <a:rPr lang="el-GR" altLang="el-GR" dirty="0" smtClean="0"/>
              <a:t>δεσμευθεί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17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23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Αποκλειστική κλειδαριά </a:t>
            </a:r>
            <a:r>
              <a:rPr lang="el-GR" altLang="el-GR" dirty="0" smtClean="0"/>
              <a:t>(5 </a:t>
            </a:r>
            <a:r>
              <a:rPr lang="el-GR" altLang="el-GR" dirty="0"/>
              <a:t>από 5)</a:t>
            </a:r>
          </a:p>
        </p:txBody>
      </p:sp>
      <p:pic>
        <p:nvPicPr>
          <p:cNvPr id="3" name="Picture 2" descr="Διάγραμμα συνάρτησης πλήθους κλειδωμάτων και χρόνου με αυστηρό κλείδωμα δύο φάσεων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3874748" cy="1915632"/>
          </a:xfrm>
          <a:prstGeom prst="rect">
            <a:avLst/>
          </a:prstGeom>
        </p:spPr>
      </p:pic>
      <p:sp>
        <p:nvSpPr>
          <p:cNvPr id="751624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/>
              <a:t>Αυστηρό κλείδωμα δύο φάσεων </a:t>
            </a:r>
          </a:p>
          <a:p>
            <a:pPr lvl="1"/>
            <a:r>
              <a:rPr lang="el-GR" altLang="el-GR" dirty="0"/>
              <a:t>Φάση ανάπτυξης όπως στο </a:t>
            </a:r>
            <a:r>
              <a:rPr lang="el-GR" altLang="el-GR" dirty="0" smtClean="0"/>
              <a:t>απλό</a:t>
            </a:r>
            <a:endParaRPr lang="el-GR" altLang="el-GR" dirty="0"/>
          </a:p>
          <a:p>
            <a:pPr lvl="1"/>
            <a:r>
              <a:rPr lang="el-GR" altLang="el-GR" dirty="0"/>
              <a:t>Δεν υπάρχει φάση συρρίκνωσης</a:t>
            </a:r>
          </a:p>
          <a:p>
            <a:pPr lvl="2"/>
            <a:r>
              <a:rPr lang="el-GR" altLang="el-GR" dirty="0"/>
              <a:t>Όλα τα κλειδώματα απελευθερώνονται στο τέλος</a:t>
            </a:r>
          </a:p>
          <a:p>
            <a:pPr lvl="2"/>
            <a:r>
              <a:rPr lang="el-GR" altLang="el-GR" dirty="0"/>
              <a:t>Κανείς δεν βλέπει τις αλλαγμένες </a:t>
            </a:r>
            <a:r>
              <a:rPr lang="el-GR" altLang="el-GR" dirty="0" smtClean="0"/>
              <a:t>τιμές νωρίτερα</a:t>
            </a:r>
            <a:endParaRPr lang="el-GR" altLang="el-GR" dirty="0"/>
          </a:p>
          <a:p>
            <a:pPr lvl="1"/>
            <a:r>
              <a:rPr lang="el-GR" altLang="el-GR" dirty="0" smtClean="0"/>
              <a:t>Διασφαλίζει </a:t>
            </a:r>
            <a:r>
              <a:rPr lang="el-GR" altLang="el-GR" dirty="0"/>
              <a:t>την αυστηρή </a:t>
            </a:r>
            <a:r>
              <a:rPr lang="el-GR" altLang="el-GR" dirty="0" smtClean="0"/>
              <a:t>εκτέλεση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13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Καταμεριζόμενη κλειδαριά (1 </a:t>
            </a:r>
            <a:r>
              <a:rPr lang="el-GR" altLang="el-GR" dirty="0"/>
              <a:t>από </a:t>
            </a:r>
            <a:r>
              <a:rPr lang="en-US" altLang="el-GR" dirty="0" smtClean="0"/>
              <a:t>3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sp>
        <p:nvSpPr>
          <p:cNvPr id="75367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Αποκλειστικά κλειδώματα</a:t>
            </a:r>
          </a:p>
          <a:p>
            <a:pPr lvl="1"/>
            <a:r>
              <a:rPr lang="el-GR" altLang="el-GR" dirty="0"/>
              <a:t>Κάθε πρόσβαση οδηγεί σε κλείδωμα</a:t>
            </a:r>
          </a:p>
          <a:p>
            <a:pPr lvl="1"/>
            <a:r>
              <a:rPr lang="el-GR" altLang="el-GR" dirty="0" smtClean="0"/>
              <a:t>Τα </a:t>
            </a:r>
            <a:r>
              <a:rPr lang="el-GR" altLang="el-GR" dirty="0"/>
              <a:t>ζεύγη </a:t>
            </a:r>
            <a:r>
              <a:rPr lang="en-US" altLang="el-GR" dirty="0" smtClean="0"/>
              <a:t>read</a:t>
            </a:r>
            <a:r>
              <a:rPr lang="el-GR" altLang="el-GR" dirty="0" smtClean="0"/>
              <a:t> </a:t>
            </a:r>
            <a:r>
              <a:rPr lang="el-GR" altLang="el-GR" dirty="0"/>
              <a:t>δεν συγκρούονται</a:t>
            </a:r>
          </a:p>
          <a:p>
            <a:pPr lvl="2"/>
            <a:r>
              <a:rPr lang="el-GR" altLang="el-GR" dirty="0" smtClean="0"/>
              <a:t>Υπερβολικός περιορισμός παραλληλισμού</a:t>
            </a:r>
          </a:p>
          <a:p>
            <a:r>
              <a:rPr lang="el-GR" altLang="el-GR" dirty="0" err="1" smtClean="0"/>
              <a:t>Καταμεριζόμενες</a:t>
            </a:r>
            <a:r>
              <a:rPr lang="el-GR" altLang="el-GR" dirty="0" smtClean="0"/>
              <a:t> κλειδαριές</a:t>
            </a:r>
            <a:endParaRPr lang="en-US" altLang="el-GR" dirty="0"/>
          </a:p>
          <a:p>
            <a:pPr lvl="1"/>
            <a:r>
              <a:rPr lang="el-GR" altLang="el-GR" dirty="0" smtClean="0"/>
              <a:t>Κλειδαριές ανάγνωσης και κλειδαριές εγγραφής</a:t>
            </a:r>
            <a:endParaRPr lang="el-GR" altLang="el-GR" dirty="0"/>
          </a:p>
          <a:p>
            <a:pPr lvl="1"/>
            <a:r>
              <a:rPr lang="el-GR" altLang="el-GR" dirty="0" smtClean="0"/>
              <a:t>Επιτρέπονται πολλά κλειδώματα ανάγνωσης</a:t>
            </a:r>
            <a:endParaRPr lang="en-US" altLang="el-GR" dirty="0"/>
          </a:p>
          <a:p>
            <a:pPr lvl="1"/>
            <a:r>
              <a:rPr lang="el-GR" altLang="el-GR" dirty="0"/>
              <a:t>Επιτρέπεται μόνο ένα κλείδωμα </a:t>
            </a:r>
            <a:r>
              <a:rPr lang="el-GR" altLang="el-GR" dirty="0" smtClean="0"/>
              <a:t>εγγραφής</a:t>
            </a:r>
            <a:endParaRPr lang="en-US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12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Κατανόηση της έννοιας των συναλλαγών και των διαφόρων κατηγοριών τους.</a:t>
            </a:r>
            <a:endParaRPr lang="el-GR" altLang="el-GR" dirty="0"/>
          </a:p>
          <a:p>
            <a:r>
              <a:rPr lang="el-GR" altLang="el-GR" dirty="0" smtClean="0"/>
              <a:t>Εξοικείωση με τον έλεγχο ταυτοχρονισμού και τις διάφορες παραλλαγές του (κλείδωμα, αισιόδοξος έλεγχος και διάταξη </a:t>
            </a:r>
            <a:r>
              <a:rPr lang="el-GR" altLang="el-GR" dirty="0" err="1" smtClean="0"/>
              <a:t>χρονοσφραγίδων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r>
              <a:rPr lang="el-GR" altLang="el-GR" dirty="0" smtClean="0"/>
              <a:t>Εισαγωγή στις κατανεμημένες συναλλαγές και τα πρωτόκολλα κατανεμημένης δέσμευσης.</a:t>
            </a:r>
            <a:endParaRPr lang="el-GR" altLang="el-GR" dirty="0"/>
          </a:p>
          <a:p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22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Καταμεριζόμενη κλειδαριά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n-US" altLang="el-GR" dirty="0" smtClean="0"/>
              <a:t>3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Αν το στοιχείο είναι κλειδωμένο για εγγραφή</a:t>
            </a:r>
          </a:p>
          <a:p>
            <a:pPr lvl="1"/>
            <a:r>
              <a:rPr lang="el-GR" altLang="el-GR" dirty="0" smtClean="0"/>
              <a:t>Δεν μπορεί να κλειδωθεί για τίποτα άλλο</a:t>
            </a:r>
          </a:p>
          <a:p>
            <a:r>
              <a:rPr lang="el-GR" altLang="el-GR" dirty="0" smtClean="0"/>
              <a:t>Αν είναι κλειδωμένο για ανάγνωση</a:t>
            </a:r>
          </a:p>
          <a:p>
            <a:pPr lvl="1"/>
            <a:r>
              <a:rPr lang="el-GR" altLang="el-GR" dirty="0" smtClean="0"/>
              <a:t>Μπορεί να κλειδωθεί ξανά για ανάγνωση</a:t>
            </a:r>
            <a:endParaRPr lang="en-US" altLang="el-GR" dirty="0"/>
          </a:p>
          <a:p>
            <a:r>
              <a:rPr lang="el-GR" altLang="el-GR" dirty="0" smtClean="0"/>
              <a:t>Προβιβασμός κλειδαριών</a:t>
            </a:r>
            <a:endParaRPr lang="en-US" altLang="el-GR" dirty="0"/>
          </a:p>
          <a:p>
            <a:pPr lvl="1"/>
            <a:r>
              <a:rPr lang="el-GR" altLang="el-GR" dirty="0" smtClean="0"/>
              <a:t>Μετατροπή κλειδαριάς σε πιο περιοριστική</a:t>
            </a:r>
          </a:p>
          <a:p>
            <a:pPr lvl="2"/>
            <a:r>
              <a:rPr lang="el-GR" altLang="el-GR" dirty="0" smtClean="0"/>
              <a:t>Κλειδαριά ανάγνωσης σε εγγραφής</a:t>
            </a:r>
            <a:endParaRPr lang="en-US" altLang="el-GR" dirty="0"/>
          </a:p>
          <a:p>
            <a:pPr lvl="2"/>
            <a:r>
              <a:rPr lang="el-GR" altLang="el-GR" dirty="0"/>
              <a:t>Επιτρέπεται </a:t>
            </a:r>
            <a:r>
              <a:rPr lang="el-GR" altLang="el-GR" dirty="0" smtClean="0"/>
              <a:t>αν η κλειδαριά δεν </a:t>
            </a:r>
            <a:r>
              <a:rPr lang="el-GR" altLang="el-GR" dirty="0"/>
              <a:t>είναι </a:t>
            </a:r>
            <a:r>
              <a:rPr lang="el-GR" altLang="el-GR" dirty="0" smtClean="0"/>
              <a:t>μοιρασμένη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36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Καταμεριζόμενη κλειδαριά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n-US" altLang="el-GR" dirty="0" smtClean="0"/>
              <a:t>3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graphicFrame>
        <p:nvGraphicFramePr>
          <p:cNvPr id="3" name="Table 2" descr="Πίνακας παραδείγματος αδιεξόδου σε δύο ταυτόχρονες συναλλαγές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694010"/>
              </p:ext>
            </p:extLst>
          </p:nvPr>
        </p:nvGraphicFramePr>
        <p:xfrm>
          <a:off x="1043608" y="1268760"/>
          <a:ext cx="6768752" cy="3429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3384376"/>
              </a:tblGrid>
              <a:tr h="519107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T</a:t>
                      </a:r>
                      <a:endParaRPr lang="el-GR" sz="2000" dirty="0">
                        <a:effectLst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 err="1">
                          <a:effectLst/>
                        </a:rPr>
                        <a:t>branch.withdraw</a:t>
                      </a:r>
                      <a:r>
                        <a:rPr lang="en-US" sz="1400" dirty="0">
                          <a:effectLst/>
                        </a:rPr>
                        <a:t>(A, 50)</a:t>
                      </a:r>
                      <a:endParaRPr lang="el-GR" sz="2000" dirty="0">
                        <a:effectLst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 err="1">
                          <a:effectLst/>
                        </a:rPr>
                        <a:t>branch.deposit</a:t>
                      </a:r>
                      <a:r>
                        <a:rPr lang="en-US" sz="1400" dirty="0">
                          <a:effectLst/>
                        </a:rPr>
                        <a:t>(B, 50)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U</a:t>
                      </a:r>
                      <a:endParaRPr lang="el-GR" sz="2000" dirty="0">
                        <a:effectLst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 err="1">
                          <a:effectLst/>
                        </a:rPr>
                        <a:t>branch.withdraw</a:t>
                      </a:r>
                      <a:r>
                        <a:rPr lang="en-US" sz="1400" dirty="0">
                          <a:effectLst/>
                        </a:rPr>
                        <a:t>(C, 70)</a:t>
                      </a:r>
                      <a:endParaRPr lang="el-GR" sz="2000" dirty="0">
                        <a:effectLst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 err="1">
                          <a:effectLst/>
                        </a:rPr>
                        <a:t>branch.deposit</a:t>
                      </a:r>
                      <a:r>
                        <a:rPr lang="en-US" sz="1400" dirty="0">
                          <a:effectLst/>
                        </a:rPr>
                        <a:t>(B, 70)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3899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400" dirty="0" smtClean="0">
                          <a:effectLst/>
                        </a:rPr>
                        <a:t>Λειτουργίες</a:t>
                      </a:r>
                      <a:r>
                        <a:rPr lang="en-US" sz="1400" dirty="0" smtClean="0">
                          <a:effectLst/>
                        </a:rPr>
                        <a:t>		</a:t>
                      </a:r>
                      <a:r>
                        <a:rPr lang="el-GR" sz="1400" dirty="0" smtClean="0">
                          <a:effectLst/>
                        </a:rPr>
                        <a:t>Κλειδώματα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400" dirty="0" smtClean="0">
                          <a:effectLst/>
                        </a:rPr>
                        <a:t>Λειτουργίες</a:t>
                      </a:r>
                      <a:r>
                        <a:rPr lang="en-US" sz="1400" dirty="0" smtClean="0">
                          <a:effectLst/>
                        </a:rPr>
                        <a:t>		</a:t>
                      </a:r>
                      <a:r>
                        <a:rPr lang="el-GR" sz="1400" dirty="0" smtClean="0">
                          <a:effectLst/>
                        </a:rPr>
                        <a:t>Κλειδώματα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8920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balance</a:t>
                      </a:r>
                      <a:r>
                        <a:rPr lang="el-GR" sz="1400" dirty="0">
                          <a:effectLst/>
                        </a:rPr>
                        <a:t> = </a:t>
                      </a:r>
                      <a:r>
                        <a:rPr lang="en-US" sz="1400" dirty="0">
                          <a:effectLst/>
                        </a:rPr>
                        <a:t>A</a:t>
                      </a:r>
                      <a:r>
                        <a:rPr lang="el-GR" sz="1400" dirty="0">
                          <a:effectLst/>
                        </a:rPr>
                        <a:t>.</a:t>
                      </a:r>
                      <a:r>
                        <a:rPr lang="en-US" sz="1400" dirty="0">
                          <a:effectLst/>
                        </a:rPr>
                        <a:t>read</a:t>
                      </a:r>
                      <a:r>
                        <a:rPr lang="el-GR" sz="1400" dirty="0" smtClean="0">
                          <a:effectLst/>
                        </a:rPr>
                        <a:t>()	κλειδώνει το 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400" dirty="0" smtClean="0">
                          <a:effectLst/>
                        </a:rPr>
                        <a:t>			Α για ανάγνωση</a:t>
                      </a:r>
                      <a:r>
                        <a:rPr lang="el-GR" sz="20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722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write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–50)	προάγει την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	κλειδαριά στο Α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	κλειδώνει το 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	C για ανάγνωση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write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–70)	προάγει την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	κλειδαριά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στο C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κλειδώνει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το Β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	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για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ανάγνωση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μοιράζεται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την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	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κλειδαριά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του</a:t>
                      </a:r>
                      <a:r>
                        <a:rPr lang="el-G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write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+50)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περιμένει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την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να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	ξεκλειδώσει το Β</a:t>
                      </a: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</a:rPr>
                        <a:t>…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write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</a:t>
                      </a: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+70)	περιμένει την Τ να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	ξεκλειδώσει το Β</a:t>
                      </a: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</a:rPr>
                        <a:t>...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112987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Παράδειγμα αδιεξόδου</a:t>
            </a:r>
          </a:p>
          <a:p>
            <a:pPr lvl="1"/>
            <a:r>
              <a:rPr lang="el-GR" dirty="0" smtClean="0"/>
              <a:t>Μη αυστηρές κλειδαριές με προβιβασμό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593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Μειονεκτήματα </a:t>
            </a:r>
            <a:r>
              <a:rPr lang="el-GR" altLang="el-GR" dirty="0" smtClean="0"/>
              <a:t>κλειδαριών</a:t>
            </a:r>
            <a:endParaRPr lang="el-GR" altLang="el-GR" dirty="0"/>
          </a:p>
        </p:txBody>
      </p:sp>
      <p:sp>
        <p:nvSpPr>
          <p:cNvPr id="7782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Εμφάνιση </a:t>
            </a:r>
            <a:r>
              <a:rPr lang="el-GR" altLang="el-GR" dirty="0"/>
              <a:t>αδιεξόδων</a:t>
            </a:r>
          </a:p>
          <a:p>
            <a:pPr lvl="1"/>
            <a:r>
              <a:rPr lang="el-GR" altLang="el-GR" dirty="0"/>
              <a:t>Στο παράδειγμα </a:t>
            </a:r>
            <a:r>
              <a:rPr lang="el-GR" altLang="el-GR" dirty="0" smtClean="0"/>
              <a:t>με </a:t>
            </a:r>
            <a:r>
              <a:rPr lang="el-GR" altLang="el-GR" dirty="0"/>
              <a:t>μη αποκλειστικό κλείδωμα</a:t>
            </a:r>
          </a:p>
          <a:p>
            <a:pPr lvl="1"/>
            <a:r>
              <a:rPr lang="el-GR" altLang="el-GR" dirty="0"/>
              <a:t>Κίνδυνος σε όλα τα είδη κλειδωμάτων</a:t>
            </a:r>
          </a:p>
          <a:p>
            <a:r>
              <a:rPr lang="el-GR" altLang="el-GR" dirty="0"/>
              <a:t>Επιβάρυνση διαχείρισης </a:t>
            </a:r>
            <a:r>
              <a:rPr lang="el-GR" altLang="el-GR" dirty="0" smtClean="0"/>
              <a:t>κλειδαριών</a:t>
            </a:r>
            <a:endParaRPr lang="el-GR" altLang="el-GR" dirty="0"/>
          </a:p>
          <a:p>
            <a:pPr lvl="1"/>
            <a:r>
              <a:rPr lang="el-GR" altLang="el-GR" dirty="0"/>
              <a:t>Ακόμη και όταν δεν υπάρχει κίνδυνος</a:t>
            </a:r>
          </a:p>
          <a:p>
            <a:r>
              <a:rPr lang="el-GR" altLang="el-GR" dirty="0"/>
              <a:t>Μείωση βαθμού παραλληλισμού</a:t>
            </a:r>
          </a:p>
          <a:p>
            <a:pPr lvl="1"/>
            <a:r>
              <a:rPr lang="el-GR" altLang="el-GR" dirty="0"/>
              <a:t>Ιδιαίτερα εμφανής στα αυστηρά κλειδώματα</a:t>
            </a:r>
          </a:p>
          <a:p>
            <a:pPr lvl="1"/>
            <a:r>
              <a:rPr lang="el-GR" altLang="el-GR" dirty="0"/>
              <a:t>Τα </a:t>
            </a:r>
            <a:r>
              <a:rPr lang="el-GR" altLang="el-GR" dirty="0" smtClean="0"/>
              <a:t>στοιχεία κλειδώνονται για πολύ ώρα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00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Παραλληλισμός κλειδαριών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Βαθμός </a:t>
            </a:r>
            <a:r>
              <a:rPr lang="el-GR" altLang="el-GR" dirty="0" err="1" smtClean="0"/>
              <a:t>κοκκιότητας</a:t>
            </a:r>
            <a:r>
              <a:rPr lang="el-GR" altLang="el-GR" dirty="0" smtClean="0"/>
              <a:t> (</a:t>
            </a:r>
            <a:r>
              <a:rPr lang="en-US" altLang="el-GR" dirty="0"/>
              <a:t>granularity)</a:t>
            </a:r>
          </a:p>
          <a:p>
            <a:pPr lvl="1"/>
            <a:r>
              <a:rPr lang="el-GR" altLang="el-GR" dirty="0"/>
              <a:t>Πόσο μεγάλα είναι τα </a:t>
            </a:r>
            <a:r>
              <a:rPr lang="el-GR" altLang="el-GR" dirty="0" smtClean="0"/>
              <a:t>στοιχεία; </a:t>
            </a:r>
            <a:endParaRPr lang="el-GR" altLang="el-GR" dirty="0"/>
          </a:p>
          <a:p>
            <a:pPr lvl="2"/>
            <a:r>
              <a:rPr lang="el-GR" altLang="el-GR" dirty="0" smtClean="0"/>
              <a:t>Όλη η τράπεζα, το κατάστημα, ο λογαριασμός;</a:t>
            </a:r>
          </a:p>
          <a:p>
            <a:pPr lvl="2"/>
            <a:r>
              <a:rPr lang="el-GR" altLang="el-GR" dirty="0" smtClean="0"/>
              <a:t>Βάση</a:t>
            </a:r>
            <a:r>
              <a:rPr lang="el-GR" altLang="el-GR" dirty="0"/>
              <a:t>, πίνακας, στήλη;</a:t>
            </a:r>
          </a:p>
          <a:p>
            <a:pPr lvl="1"/>
            <a:r>
              <a:rPr lang="el-GR" altLang="el-GR" dirty="0" smtClean="0"/>
              <a:t>Μικρό: αυξάνεται </a:t>
            </a:r>
            <a:r>
              <a:rPr lang="el-GR" altLang="el-GR" dirty="0"/>
              <a:t>ο </a:t>
            </a:r>
            <a:r>
              <a:rPr lang="el-GR" altLang="el-GR" dirty="0" smtClean="0"/>
              <a:t>παραλληλισμός</a:t>
            </a:r>
          </a:p>
          <a:p>
            <a:pPr lvl="2"/>
            <a:r>
              <a:rPr lang="el-GR" altLang="el-GR" dirty="0" smtClean="0"/>
              <a:t>Περισσότερες παράλληλες κλειδαριές</a:t>
            </a:r>
          </a:p>
          <a:p>
            <a:pPr lvl="2"/>
            <a:r>
              <a:rPr lang="el-GR" altLang="el-GR" dirty="0" smtClean="0"/>
              <a:t>Αυξημένος κίνδυνος αδιεξόδου</a:t>
            </a:r>
            <a:endParaRPr lang="el-GR" altLang="el-GR" dirty="0"/>
          </a:p>
          <a:p>
            <a:pPr lvl="1"/>
            <a:r>
              <a:rPr lang="el-GR" altLang="el-GR" dirty="0" smtClean="0"/>
              <a:t>Μεγάλο: μειώνονται οι κλειδαριές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591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Αισιόδοξος </a:t>
            </a:r>
            <a:r>
              <a:rPr lang="el-GR" altLang="el-GR" dirty="0"/>
              <a:t>έλεγχος </a:t>
            </a:r>
            <a:r>
              <a:rPr lang="el-GR" altLang="el-GR" dirty="0" smtClean="0"/>
              <a:t>ταυτοχρονισμού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3</a:t>
            </a:r>
            <a:r>
              <a:rPr lang="el-GR" b="1" dirty="0" smtClean="0"/>
              <a:t>:</a:t>
            </a:r>
            <a:r>
              <a:rPr lang="el-GR" dirty="0" smtClean="0"/>
              <a:t> Ατομικές συναλλαγές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01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5" name="Rectangle 7" descr="απ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Αισιόδοξος έλεγχος </a:t>
            </a:r>
            <a:r>
              <a:rPr lang="el-GR" altLang="el-GR" dirty="0" smtClean="0"/>
              <a:t>(1 </a:t>
            </a:r>
            <a:r>
              <a:rPr lang="en-US" altLang="el-GR" dirty="0" smtClean="0"/>
              <a:t>από 5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sp>
        <p:nvSpPr>
          <p:cNvPr id="780296" name="Rectangle 8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Αισιόδοξος έλεγχος συνδρομής</a:t>
            </a:r>
          </a:p>
          <a:p>
            <a:pPr lvl="1"/>
            <a:r>
              <a:rPr lang="el-GR" altLang="el-GR" dirty="0" smtClean="0"/>
              <a:t>Η πιθανότητα συγκρούσεων είναι μικρή</a:t>
            </a:r>
          </a:p>
          <a:p>
            <a:pPr lvl="1"/>
            <a:r>
              <a:rPr lang="el-GR" altLang="el-GR" dirty="0" smtClean="0"/>
              <a:t>Κλειδαριές: υποθέτουν ότι έχουμε συγκρούσεις</a:t>
            </a:r>
            <a:endParaRPr lang="el-GR" altLang="el-GR" dirty="0"/>
          </a:p>
          <a:p>
            <a:pPr lvl="2"/>
            <a:r>
              <a:rPr lang="el-GR" altLang="el-GR" dirty="0"/>
              <a:t>Κλειδώνουμε τα </a:t>
            </a:r>
            <a:r>
              <a:rPr lang="el-GR" altLang="el-GR" dirty="0" smtClean="0"/>
              <a:t>στοιχεία για </a:t>
            </a:r>
            <a:r>
              <a:rPr lang="el-GR" altLang="el-GR" dirty="0"/>
              <a:t>να τις αποφύγουμε</a:t>
            </a:r>
          </a:p>
          <a:p>
            <a:pPr lvl="1"/>
            <a:r>
              <a:rPr lang="el-GR" altLang="el-GR" dirty="0"/>
              <a:t>Στον αισιόδοξο έλεγχο </a:t>
            </a:r>
            <a:r>
              <a:rPr lang="el-GR" altLang="el-GR" dirty="0" smtClean="0"/>
              <a:t>υποθέτουμε </a:t>
            </a:r>
            <a:r>
              <a:rPr lang="el-GR" altLang="el-GR" dirty="0"/>
              <a:t>το αντίθετο</a:t>
            </a:r>
          </a:p>
          <a:p>
            <a:pPr lvl="2"/>
            <a:r>
              <a:rPr lang="el-GR" altLang="el-GR" dirty="0"/>
              <a:t>Δεν κλειδώνουμε τίποτα προκαταβολικά</a:t>
            </a:r>
          </a:p>
          <a:p>
            <a:pPr lvl="1"/>
            <a:r>
              <a:rPr lang="el-GR" altLang="el-GR" dirty="0"/>
              <a:t>Ε</a:t>
            </a:r>
            <a:r>
              <a:rPr lang="el-GR" altLang="el-GR" dirty="0" smtClean="0"/>
              <a:t>λέγχουμε </a:t>
            </a:r>
            <a:r>
              <a:rPr lang="el-GR" altLang="el-GR" dirty="0"/>
              <a:t>για </a:t>
            </a:r>
            <a:r>
              <a:rPr lang="el-GR" altLang="el-GR" dirty="0" smtClean="0"/>
              <a:t>συγκρούσεις στο τέλος</a:t>
            </a:r>
            <a:endParaRPr lang="el-GR" altLang="el-GR" dirty="0"/>
          </a:p>
          <a:p>
            <a:pPr lvl="1"/>
            <a:r>
              <a:rPr lang="el-GR" altLang="el-GR" dirty="0"/>
              <a:t>Επίλυση συγκρούσεων: </a:t>
            </a:r>
            <a:r>
              <a:rPr lang="el-GR" altLang="el-GR" dirty="0" smtClean="0"/>
              <a:t>ακύρωση συναλλαγών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57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Αισιόδοξος έλεγχος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pic>
        <p:nvPicPr>
          <p:cNvPr id="5" name="Picture 4" descr="Σχήμα των τριών φάσεων εκτέλεσης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53682"/>
            <a:ext cx="3795181" cy="735158"/>
          </a:xfrm>
          <a:prstGeom prst="rect">
            <a:avLst/>
          </a:prstGeom>
        </p:spPr>
      </p:pic>
      <p:sp>
        <p:nvSpPr>
          <p:cNvPr id="782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Τρεις φάσεις εκτέλεσης</a:t>
            </a:r>
          </a:p>
          <a:p>
            <a:pPr lvl="1"/>
            <a:r>
              <a:rPr lang="el-GR" altLang="el-GR" dirty="0" smtClean="0"/>
              <a:t>Φάση ανάγνωσης: εκτέλεση λειτουργιών</a:t>
            </a:r>
          </a:p>
          <a:p>
            <a:pPr lvl="1"/>
            <a:r>
              <a:rPr lang="el-GR" altLang="el-GR" dirty="0" smtClean="0"/>
              <a:t>Φάση επικύρωσης: έλεγχος για συγκρούσεις</a:t>
            </a:r>
          </a:p>
          <a:p>
            <a:pPr lvl="1"/>
            <a:r>
              <a:rPr lang="el-GR" altLang="el-GR" dirty="0" smtClean="0"/>
              <a:t>Φάση εγγραφής: μονιμοποίηση ενεργειών</a:t>
            </a:r>
          </a:p>
          <a:p>
            <a:r>
              <a:rPr lang="el-GR" altLang="el-GR" dirty="0" smtClean="0"/>
              <a:t>Φάση </a:t>
            </a:r>
            <a:r>
              <a:rPr lang="el-GR" altLang="el-GR" dirty="0"/>
              <a:t>ανάγνωσης</a:t>
            </a:r>
          </a:p>
          <a:p>
            <a:pPr lvl="1"/>
            <a:r>
              <a:rPr lang="el-GR" altLang="el-GR" dirty="0"/>
              <a:t>Δημιουργία προσωρινών </a:t>
            </a:r>
            <a:r>
              <a:rPr lang="el-GR" altLang="el-GR" dirty="0" smtClean="0"/>
              <a:t>εκδόσεων</a:t>
            </a:r>
            <a:endParaRPr lang="el-GR" altLang="el-GR" dirty="0"/>
          </a:p>
          <a:p>
            <a:pPr lvl="2"/>
            <a:r>
              <a:rPr lang="el-GR" altLang="el-GR" dirty="0"/>
              <a:t>Αλλαγές που έχει κάνει η συγκεκριμένη </a:t>
            </a:r>
            <a:r>
              <a:rPr lang="el-GR" altLang="el-GR" dirty="0" smtClean="0"/>
              <a:t>συναλλαγή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40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Αισιόδοξος έλεγχος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Φάση ανάγνωσης</a:t>
            </a:r>
          </a:p>
          <a:p>
            <a:pPr lvl="1"/>
            <a:r>
              <a:rPr lang="el-GR" altLang="el-GR" dirty="0" smtClean="0"/>
              <a:t>Πράξεις </a:t>
            </a:r>
            <a:r>
              <a:rPr lang="en-US" altLang="el-GR" dirty="0" smtClean="0"/>
              <a:t>read</a:t>
            </a:r>
            <a:endParaRPr lang="en-US" altLang="el-GR" dirty="0"/>
          </a:p>
          <a:p>
            <a:pPr lvl="2"/>
            <a:r>
              <a:rPr lang="el-GR" altLang="el-GR" dirty="0"/>
              <a:t>Είτε με βάση τα στοιχεία του συστήματος</a:t>
            </a:r>
          </a:p>
          <a:p>
            <a:pPr lvl="2"/>
            <a:r>
              <a:rPr lang="el-GR" altLang="el-GR" dirty="0"/>
              <a:t>Είτε με βάση τις προσωρινές </a:t>
            </a:r>
            <a:r>
              <a:rPr lang="el-GR" altLang="el-GR" dirty="0" smtClean="0"/>
              <a:t>εκδόσεις</a:t>
            </a:r>
            <a:endParaRPr lang="en-US" altLang="el-GR" dirty="0"/>
          </a:p>
          <a:p>
            <a:pPr lvl="1"/>
            <a:r>
              <a:rPr lang="el-GR" altLang="el-GR" dirty="0"/>
              <a:t>Πράξεις </a:t>
            </a:r>
            <a:r>
              <a:rPr lang="en-US" altLang="el-GR" dirty="0" smtClean="0"/>
              <a:t>write</a:t>
            </a:r>
            <a:endParaRPr lang="en-US" altLang="el-GR" dirty="0"/>
          </a:p>
          <a:p>
            <a:pPr lvl="2"/>
            <a:r>
              <a:rPr lang="el-GR" altLang="el-GR" dirty="0"/>
              <a:t>Καταγραφή αλλαγών στις προσωρινές εκδόσεις</a:t>
            </a:r>
          </a:p>
          <a:p>
            <a:pPr lvl="2"/>
            <a:r>
              <a:rPr lang="el-GR" altLang="el-GR" dirty="0"/>
              <a:t>Χρησιμοποιούνται στις επόμενες πράξεις </a:t>
            </a:r>
            <a:r>
              <a:rPr lang="en-US" altLang="el-GR" dirty="0" smtClean="0"/>
              <a:t>read</a:t>
            </a:r>
            <a:endParaRPr lang="en-US" altLang="el-GR" dirty="0"/>
          </a:p>
          <a:p>
            <a:pPr lvl="1"/>
            <a:r>
              <a:rPr lang="el-GR" altLang="el-GR" dirty="0" smtClean="0"/>
              <a:t>Διατήρηση </a:t>
            </a:r>
            <a:r>
              <a:rPr lang="el-GR" altLang="el-GR" dirty="0"/>
              <a:t>δύο συνόλων στοιχείων </a:t>
            </a:r>
          </a:p>
          <a:p>
            <a:pPr lvl="2"/>
            <a:r>
              <a:rPr lang="el-GR" altLang="el-GR" dirty="0"/>
              <a:t>Σύνολο αναγνώσεων: τι έχει διαβάσει η συναλλαγή</a:t>
            </a:r>
          </a:p>
          <a:p>
            <a:pPr lvl="2"/>
            <a:r>
              <a:rPr lang="el-GR" altLang="el-GR" dirty="0"/>
              <a:t>Σύνολο εγγραφών: τι έχει γράψει η </a:t>
            </a:r>
            <a:r>
              <a:rPr lang="el-GR" altLang="el-GR" dirty="0" smtClean="0"/>
              <a:t>συναλλαγή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488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Αισιόδοξος έλεγχος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sp>
        <p:nvSpPr>
          <p:cNvPr id="7864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Φάση επικύρωσης</a:t>
            </a:r>
          </a:p>
          <a:p>
            <a:pPr lvl="1"/>
            <a:r>
              <a:rPr lang="el-GR" altLang="el-GR" dirty="0"/>
              <a:t>Ξεκινά όταν κληθεί η </a:t>
            </a:r>
            <a:r>
              <a:rPr lang="en-US" altLang="el-GR" dirty="0" err="1"/>
              <a:t>closeTransaction</a:t>
            </a:r>
            <a:endParaRPr lang="en-US" altLang="el-GR" dirty="0"/>
          </a:p>
          <a:p>
            <a:pPr lvl="1"/>
            <a:r>
              <a:rPr lang="el-GR" altLang="el-GR" dirty="0"/>
              <a:t>Έλεγχος συγκρούσεων</a:t>
            </a:r>
            <a:endParaRPr lang="en-US" altLang="el-GR" dirty="0"/>
          </a:p>
          <a:p>
            <a:pPr lvl="2"/>
            <a:r>
              <a:rPr lang="el-GR" altLang="el-GR" dirty="0"/>
              <a:t>Ανάμεσα στις πράξεις αυτής και </a:t>
            </a:r>
            <a:r>
              <a:rPr lang="el-GR" altLang="el-GR" dirty="0" smtClean="0"/>
              <a:t>άλλων</a:t>
            </a:r>
            <a:endParaRPr lang="el-GR" altLang="el-GR" dirty="0"/>
          </a:p>
          <a:p>
            <a:pPr lvl="2"/>
            <a:r>
              <a:rPr lang="el-GR" altLang="el-GR" dirty="0" smtClean="0"/>
              <a:t>Κανόνες για </a:t>
            </a:r>
            <a:r>
              <a:rPr lang="el-GR" altLang="el-GR" dirty="0"/>
              <a:t>εντοπισμό και επίλυση συγκρούσεων</a:t>
            </a:r>
          </a:p>
          <a:p>
            <a:pPr lvl="2"/>
            <a:r>
              <a:rPr lang="el-GR" altLang="el-GR" dirty="0" smtClean="0"/>
              <a:t>Συνήθως επιβολή διάταξης στις συναλλαγές</a:t>
            </a:r>
            <a:endParaRPr lang="el-GR" altLang="el-GR" dirty="0"/>
          </a:p>
          <a:p>
            <a:pPr lvl="1"/>
            <a:r>
              <a:rPr lang="el-GR" altLang="el-GR" dirty="0" smtClean="0"/>
              <a:t>Επιτυχής: </a:t>
            </a:r>
            <a:r>
              <a:rPr lang="el-GR" altLang="el-GR" dirty="0"/>
              <a:t>προχωράμε στη φάση εγγραφής</a:t>
            </a:r>
          </a:p>
          <a:p>
            <a:pPr lvl="1"/>
            <a:r>
              <a:rPr lang="el-GR" altLang="el-GR" dirty="0" smtClean="0"/>
              <a:t>Ανεπιτυχής: </a:t>
            </a:r>
            <a:r>
              <a:rPr lang="el-GR" altLang="el-GR" dirty="0"/>
              <a:t>κάποιες συναλλαγές </a:t>
            </a:r>
            <a:r>
              <a:rPr lang="el-GR" altLang="el-GR" dirty="0" smtClean="0"/>
              <a:t>ακυρώνονται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92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Αισιόδοξος έλεγχος </a:t>
            </a:r>
            <a:r>
              <a:rPr lang="el-GR" altLang="el-GR" dirty="0" smtClean="0"/>
              <a:t>(</a:t>
            </a:r>
            <a:r>
              <a:rPr lang="en-US" altLang="el-GR" dirty="0" smtClean="0"/>
              <a:t>5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Φάση εγγραφής</a:t>
            </a:r>
            <a:endParaRPr lang="en-US" altLang="el-GR" dirty="0"/>
          </a:p>
          <a:p>
            <a:pPr lvl="1"/>
            <a:r>
              <a:rPr lang="el-GR" altLang="el-GR" dirty="0"/>
              <a:t>Οι προσωρινές εκδόσεις γίνονται μόνιμες</a:t>
            </a:r>
          </a:p>
          <a:p>
            <a:pPr lvl="2"/>
            <a:r>
              <a:rPr lang="el-GR" altLang="el-GR" dirty="0"/>
              <a:t>Αντιγράφονται στον κύριο χώρο δεδομένων</a:t>
            </a:r>
          </a:p>
          <a:p>
            <a:pPr lvl="1"/>
            <a:r>
              <a:rPr lang="el-GR" altLang="el-GR" dirty="0"/>
              <a:t>Η συναλλαγή </a:t>
            </a:r>
            <a:r>
              <a:rPr lang="el-GR" altLang="el-GR" dirty="0" smtClean="0"/>
              <a:t>δεσμεύεται</a:t>
            </a:r>
          </a:p>
          <a:p>
            <a:r>
              <a:rPr lang="el-GR" altLang="el-GR" dirty="0"/>
              <a:t>Πώς γίνεται η επικύρωση;</a:t>
            </a:r>
            <a:endParaRPr lang="en-US" altLang="el-GR" dirty="0"/>
          </a:p>
          <a:p>
            <a:pPr lvl="1"/>
            <a:r>
              <a:rPr lang="el-GR" altLang="el-GR" dirty="0"/>
              <a:t>Ορίζουμε κανόνες επίλυσης συγκρούσεων</a:t>
            </a:r>
          </a:p>
          <a:p>
            <a:pPr lvl="2"/>
            <a:r>
              <a:rPr lang="el-GR" altLang="el-GR" dirty="0"/>
              <a:t>Οι κανόνες διασφαλίζουν </a:t>
            </a:r>
            <a:r>
              <a:rPr lang="el-GR" altLang="el-GR" dirty="0" smtClean="0"/>
              <a:t>τη </a:t>
            </a:r>
            <a:r>
              <a:rPr lang="el-GR" altLang="el-GR" dirty="0"/>
              <a:t>σειριακή ισοδυναμία</a:t>
            </a:r>
            <a:endParaRPr lang="en-US" altLang="el-GR" dirty="0"/>
          </a:p>
          <a:p>
            <a:pPr lvl="1"/>
            <a:r>
              <a:rPr lang="el-GR" altLang="el-GR" dirty="0"/>
              <a:t>Έστω ότι η συναλλαγή </a:t>
            </a:r>
            <a:r>
              <a:rPr lang="en-US" altLang="el-GR" dirty="0"/>
              <a:t>T</a:t>
            </a:r>
            <a:r>
              <a:rPr lang="el-GR" altLang="el-GR" dirty="0"/>
              <a:t> άρχισε τη στιγμή </a:t>
            </a:r>
            <a:r>
              <a:rPr lang="en-US" altLang="el-GR" dirty="0"/>
              <a:t>t</a:t>
            </a:r>
            <a:endParaRPr lang="el-GR" altLang="el-GR" dirty="0"/>
          </a:p>
          <a:p>
            <a:pPr lvl="2"/>
            <a:r>
              <a:rPr lang="el-GR" altLang="el-GR" dirty="0" smtClean="0"/>
              <a:t>Έλεγχος για συγκρούσεις που </a:t>
            </a:r>
            <a:r>
              <a:rPr lang="el-GR" altLang="el-GR" dirty="0"/>
              <a:t>δεν είχαν δεσμευθεί </a:t>
            </a:r>
            <a:r>
              <a:rPr lang="el-GR" altLang="el-GR" dirty="0" smtClean="0"/>
              <a:t>την </a:t>
            </a:r>
            <a:r>
              <a:rPr lang="en-US" altLang="el-GR" dirty="0" smtClean="0"/>
              <a:t>t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885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Εισαγωγή </a:t>
            </a:r>
          </a:p>
          <a:p>
            <a:r>
              <a:rPr lang="el-GR" altLang="el-GR" dirty="0"/>
              <a:t>Κατηγορίες συναλλαγών</a:t>
            </a:r>
          </a:p>
          <a:p>
            <a:r>
              <a:rPr lang="el-GR" altLang="el-GR" dirty="0"/>
              <a:t>Έλεγχος </a:t>
            </a:r>
            <a:r>
              <a:rPr lang="el-GR" altLang="el-GR" dirty="0" smtClean="0"/>
              <a:t>ταυτοχρονισμού</a:t>
            </a:r>
            <a:endParaRPr lang="el-GR" altLang="el-GR" dirty="0"/>
          </a:p>
          <a:p>
            <a:r>
              <a:rPr lang="el-GR" altLang="el-GR" dirty="0"/>
              <a:t>Μέθοδοι ελέγχου </a:t>
            </a:r>
            <a:r>
              <a:rPr lang="el-GR" altLang="el-GR" dirty="0" smtClean="0"/>
              <a:t>ταυτοχρονισμού</a:t>
            </a:r>
            <a:endParaRPr lang="el-GR" altLang="el-GR" dirty="0"/>
          </a:p>
          <a:p>
            <a:pPr lvl="1"/>
            <a:r>
              <a:rPr lang="el-GR" altLang="el-GR" dirty="0"/>
              <a:t>Κλείδωμα</a:t>
            </a:r>
            <a:r>
              <a:rPr lang="en-US" altLang="el-GR" dirty="0"/>
              <a:t> </a:t>
            </a:r>
          </a:p>
          <a:p>
            <a:pPr lvl="1"/>
            <a:r>
              <a:rPr lang="el-GR" altLang="el-GR" dirty="0"/>
              <a:t>Αισιόδοξος έλεγχος </a:t>
            </a:r>
            <a:r>
              <a:rPr lang="el-GR" altLang="el-GR" dirty="0" smtClean="0"/>
              <a:t>ταυτοχρονισμού</a:t>
            </a:r>
            <a:endParaRPr lang="el-GR" altLang="el-GR" dirty="0"/>
          </a:p>
          <a:p>
            <a:pPr lvl="1"/>
            <a:r>
              <a:rPr lang="el-GR" altLang="el-GR" dirty="0"/>
              <a:t>Διάταξη </a:t>
            </a:r>
            <a:r>
              <a:rPr lang="el-GR" altLang="el-GR" dirty="0" err="1"/>
              <a:t>χρονοσφραγίδων</a:t>
            </a:r>
            <a:endParaRPr lang="el-GR" altLang="el-GR" dirty="0"/>
          </a:p>
          <a:p>
            <a:r>
              <a:rPr lang="el-GR" altLang="el-GR" dirty="0"/>
              <a:t>Κατανεμημένες </a:t>
            </a:r>
            <a:r>
              <a:rPr lang="el-GR" altLang="el-GR" dirty="0" smtClean="0"/>
              <a:t>συναλλαγές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70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Επικύρωση συναλλαγών (1 </a:t>
            </a:r>
            <a:r>
              <a:rPr lang="el-GR" altLang="el-GR" dirty="0"/>
              <a:t>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sp>
        <p:nvSpPr>
          <p:cNvPr id="7905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Βασική </a:t>
            </a:r>
            <a:r>
              <a:rPr lang="el-GR" altLang="el-GR" dirty="0"/>
              <a:t>ιδέα: αρίθμηση συναλλαγών</a:t>
            </a:r>
            <a:endParaRPr lang="en-US" altLang="el-GR" dirty="0"/>
          </a:p>
          <a:p>
            <a:pPr lvl="1"/>
            <a:r>
              <a:rPr lang="el-GR" altLang="el-GR" dirty="0"/>
              <a:t>Η </a:t>
            </a:r>
            <a:r>
              <a:rPr lang="en-US" altLang="el-GR" dirty="0" smtClean="0"/>
              <a:t>T </a:t>
            </a:r>
            <a:r>
              <a:rPr lang="el-GR" altLang="el-GR" dirty="0"/>
              <a:t>αριθμείται </a:t>
            </a:r>
            <a:r>
              <a:rPr lang="el-GR" altLang="el-GR" dirty="0" smtClean="0"/>
              <a:t>με </a:t>
            </a:r>
            <a:r>
              <a:rPr lang="en-US" altLang="el-GR" dirty="0" smtClean="0"/>
              <a:t>j </a:t>
            </a:r>
            <a:r>
              <a:rPr lang="el-GR" altLang="el-GR" dirty="0" smtClean="0"/>
              <a:t>όταν </a:t>
            </a:r>
            <a:r>
              <a:rPr lang="el-GR" altLang="el-GR" dirty="0"/>
              <a:t>αρχίζει την επικύρωση</a:t>
            </a:r>
          </a:p>
          <a:p>
            <a:pPr lvl="2"/>
            <a:r>
              <a:rPr lang="el-GR" altLang="el-GR" dirty="0"/>
              <a:t>Οι αριθμοί ανατίθενται με αύξουσα </a:t>
            </a:r>
            <a:r>
              <a:rPr lang="el-GR" altLang="el-GR" dirty="0" smtClean="0"/>
              <a:t>σειρά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Αν </a:t>
            </a:r>
            <a:r>
              <a:rPr lang="en-US" altLang="el-GR" dirty="0" err="1" smtClean="0"/>
              <a:t>i</a:t>
            </a:r>
            <a:r>
              <a:rPr lang="en-US" altLang="el-GR" dirty="0" smtClean="0"/>
              <a:t> &lt; j </a:t>
            </a:r>
            <a:r>
              <a:rPr lang="el-GR" altLang="el-GR" dirty="0" smtClean="0"/>
              <a:t> τότε η </a:t>
            </a:r>
            <a:r>
              <a:rPr lang="en-US" altLang="el-GR" dirty="0" err="1" smtClean="0"/>
              <a:t>i</a:t>
            </a:r>
            <a:r>
              <a:rPr lang="el-GR" altLang="el-GR" dirty="0" smtClean="0"/>
              <a:t> προηγείται της</a:t>
            </a:r>
            <a:r>
              <a:rPr lang="en-US" altLang="el-GR" dirty="0" smtClean="0"/>
              <a:t> j</a:t>
            </a:r>
            <a:endParaRPr lang="el-GR" altLang="el-GR" dirty="0"/>
          </a:p>
          <a:p>
            <a:pPr lvl="1"/>
            <a:r>
              <a:rPr lang="el-GR" altLang="el-GR" dirty="0"/>
              <a:t>Αν </a:t>
            </a:r>
            <a:r>
              <a:rPr lang="el-GR" altLang="el-GR" dirty="0" smtClean="0"/>
              <a:t>περάσει </a:t>
            </a:r>
            <a:r>
              <a:rPr lang="el-GR" altLang="el-GR" dirty="0"/>
              <a:t>την </a:t>
            </a:r>
            <a:r>
              <a:rPr lang="el-GR" altLang="el-GR" dirty="0" smtClean="0"/>
              <a:t>επικύρωση</a:t>
            </a:r>
            <a:r>
              <a:rPr lang="en-US" altLang="el-GR" dirty="0" smtClean="0"/>
              <a:t>,</a:t>
            </a:r>
            <a:r>
              <a:rPr lang="el-GR" altLang="el-GR" dirty="0" smtClean="0"/>
              <a:t> </a:t>
            </a:r>
            <a:r>
              <a:rPr lang="el-GR" altLang="el-GR" dirty="0"/>
              <a:t>κρατά τον αριθμό της</a:t>
            </a:r>
          </a:p>
          <a:p>
            <a:pPr lvl="1"/>
            <a:r>
              <a:rPr lang="el-GR" altLang="el-GR" dirty="0"/>
              <a:t>Αν </a:t>
            </a:r>
            <a:r>
              <a:rPr lang="el-GR" altLang="el-GR" dirty="0" smtClean="0"/>
              <a:t>δεν περάσει ή ακυρωθεί</a:t>
            </a:r>
            <a:r>
              <a:rPr lang="en-US" altLang="el-GR" dirty="0" smtClean="0"/>
              <a:t>,</a:t>
            </a:r>
            <a:r>
              <a:rPr lang="el-GR" altLang="el-GR" dirty="0" smtClean="0"/>
              <a:t> χάνει τον </a:t>
            </a:r>
            <a:r>
              <a:rPr lang="el-GR" altLang="el-GR" dirty="0"/>
              <a:t>αριθμό </a:t>
            </a:r>
            <a:r>
              <a:rPr lang="el-GR" altLang="el-GR" dirty="0" smtClean="0"/>
              <a:t>της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Αν έχει μόνο αναγνώσεις, χάνει τον αριθμό της</a:t>
            </a:r>
          </a:p>
          <a:p>
            <a:pPr lvl="2"/>
            <a:r>
              <a:rPr lang="el-GR" altLang="el-GR" dirty="0" smtClean="0"/>
              <a:t>Δεσμεύεται αμέσως, χωρίς φάση εγγραφής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67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Επικύρωση συναλλαγών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sp>
        <p:nvSpPr>
          <p:cNvPr id="79258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l-GR" altLang="el-GR" dirty="0"/>
              <a:t>Κανόνες </a:t>
            </a:r>
            <a:r>
              <a:rPr lang="el-GR" altLang="el-GR" dirty="0" smtClean="0"/>
              <a:t>επικύρωσης της </a:t>
            </a:r>
            <a:r>
              <a:rPr lang="en-US" altLang="el-GR" dirty="0" err="1" smtClean="0"/>
              <a:t>T</a:t>
            </a:r>
            <a:r>
              <a:rPr lang="en-US" altLang="el-GR" baseline="-25000" dirty="0" err="1" smtClean="0"/>
              <a:t>j</a:t>
            </a:r>
            <a:endParaRPr lang="en-US" altLang="el-GR" baseline="-25000" dirty="0"/>
          </a:p>
          <a:p>
            <a:pPr marL="838200" lvl="1" indent="-381000"/>
            <a:r>
              <a:rPr lang="el-GR" altLang="el-GR" dirty="0" smtClean="0"/>
              <a:t>Συγκρούσεις με άλλες συναλλαγές Τ</a:t>
            </a:r>
            <a:r>
              <a:rPr lang="en-US" altLang="el-GR" baseline="-25000" dirty="0" err="1" smtClean="0"/>
              <a:t>i</a:t>
            </a:r>
            <a:endParaRPr lang="el-GR" altLang="el-GR" baseline="-25000" dirty="0" smtClean="0"/>
          </a:p>
          <a:p>
            <a:pPr marL="838200" lvl="1" indent="-381000"/>
            <a:r>
              <a:rPr lang="el-GR" altLang="el-GR" dirty="0" smtClean="0"/>
              <a:t>Για σειριακή ισοδυναμία δεν επιτρέπεται:</a:t>
            </a:r>
            <a:endParaRPr lang="en-US" altLang="el-GR" baseline="-25000" dirty="0"/>
          </a:p>
          <a:p>
            <a:pPr marL="838200" lvl="1" indent="-381000">
              <a:buFontTx/>
              <a:buAutoNum type="arabicPeriod"/>
            </a:pPr>
            <a:r>
              <a:rPr lang="el-GR" altLang="el-GR" dirty="0" smtClean="0"/>
              <a:t>Η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i</a:t>
            </a:r>
            <a:r>
              <a:rPr lang="el-GR" altLang="el-GR" dirty="0"/>
              <a:t> </a:t>
            </a:r>
            <a:r>
              <a:rPr lang="el-GR" altLang="el-GR" dirty="0" smtClean="0"/>
              <a:t>να έχει διαβάσει </a:t>
            </a:r>
            <a:r>
              <a:rPr lang="el-GR" altLang="el-GR" dirty="0"/>
              <a:t>στοιχεία που έγραψε η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j</a:t>
            </a:r>
            <a:endParaRPr lang="en-US" altLang="el-GR" baseline="-25000" dirty="0"/>
          </a:p>
          <a:p>
            <a:pPr marL="838200" lvl="1" indent="-381000">
              <a:buFontTx/>
              <a:buAutoNum type="arabicPeriod"/>
            </a:pPr>
            <a:r>
              <a:rPr lang="el-GR" altLang="el-GR" dirty="0"/>
              <a:t>Η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j</a:t>
            </a:r>
            <a:r>
              <a:rPr lang="el-GR" altLang="el-GR" dirty="0"/>
              <a:t> </a:t>
            </a:r>
            <a:r>
              <a:rPr lang="el-GR" altLang="el-GR" dirty="0" smtClean="0"/>
              <a:t>να έχει διαβάσει </a:t>
            </a:r>
            <a:r>
              <a:rPr lang="el-GR" altLang="el-GR" dirty="0"/>
              <a:t>στοιχεία που έγραψε η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i</a:t>
            </a:r>
            <a:endParaRPr lang="en-US" altLang="el-GR" baseline="-25000" dirty="0"/>
          </a:p>
          <a:p>
            <a:pPr marL="838200" lvl="1" indent="-381000">
              <a:buFontTx/>
              <a:buAutoNum type="arabicPeriod"/>
            </a:pPr>
            <a:r>
              <a:rPr lang="el-GR" altLang="el-GR" dirty="0"/>
              <a:t>Η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i</a:t>
            </a:r>
            <a:r>
              <a:rPr lang="el-GR" altLang="el-GR" dirty="0"/>
              <a:t> </a:t>
            </a:r>
            <a:r>
              <a:rPr lang="el-GR" altLang="el-GR" dirty="0" smtClean="0"/>
              <a:t>να έχει γράψει </a:t>
            </a:r>
            <a:r>
              <a:rPr lang="el-GR" altLang="el-GR" dirty="0"/>
              <a:t>στοιχεία που έγραψε η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j</a:t>
            </a:r>
            <a:endParaRPr lang="en-US" altLang="el-GR" baseline="-25000" dirty="0"/>
          </a:p>
          <a:p>
            <a:pPr marL="838200" lvl="1" indent="-381000">
              <a:buFontTx/>
              <a:buAutoNum type="arabicPeriod"/>
            </a:pPr>
            <a:r>
              <a:rPr lang="el-GR" altLang="el-GR" dirty="0"/>
              <a:t>Η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j</a:t>
            </a:r>
            <a:r>
              <a:rPr lang="el-GR" altLang="el-GR" dirty="0"/>
              <a:t> </a:t>
            </a:r>
            <a:r>
              <a:rPr lang="el-GR" altLang="el-GR" dirty="0" smtClean="0"/>
              <a:t>να έχει γράψει </a:t>
            </a:r>
            <a:r>
              <a:rPr lang="el-GR" altLang="el-GR" dirty="0"/>
              <a:t>στοιχεία που έγραψε η </a:t>
            </a:r>
            <a:r>
              <a:rPr lang="en-US" altLang="el-GR" dirty="0" err="1" smtClean="0"/>
              <a:t>T</a:t>
            </a:r>
            <a:r>
              <a:rPr lang="en-US" altLang="el-GR" baseline="-25000" dirty="0" err="1" smtClean="0"/>
              <a:t>i</a:t>
            </a:r>
            <a:endParaRPr lang="el-GR" altLang="el-GR" baseline="-25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112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Επικύρωση συναλλαγών </a:t>
            </a:r>
            <a:r>
              <a:rPr lang="el-GR" altLang="el-GR" dirty="0" smtClean="0"/>
              <a:t>(</a:t>
            </a:r>
            <a:r>
              <a:rPr lang="en-US" altLang="el-GR" dirty="0" smtClean="0"/>
              <a:t>3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l-GR" altLang="el-GR" dirty="0"/>
              <a:t>Υπόθεση: η φάση ανάγνωσης </a:t>
            </a:r>
            <a:r>
              <a:rPr lang="el-GR" altLang="el-GR" dirty="0" smtClean="0"/>
              <a:t>κυριαρχεί</a:t>
            </a:r>
            <a:endParaRPr lang="el-GR" altLang="el-GR" dirty="0"/>
          </a:p>
          <a:p>
            <a:pPr marL="838200" lvl="1" indent="-381000"/>
            <a:r>
              <a:rPr lang="el-GR" altLang="el-GR" dirty="0"/>
              <a:t>Οι άλλες δύο </a:t>
            </a:r>
            <a:r>
              <a:rPr lang="el-GR" altLang="el-GR" dirty="0" smtClean="0"/>
              <a:t>παίρνουν </a:t>
            </a:r>
            <a:r>
              <a:rPr lang="el-GR" altLang="el-GR" dirty="0"/>
              <a:t>αναλογικά λίγο χρόνο</a:t>
            </a:r>
          </a:p>
          <a:p>
            <a:pPr marL="1238250" lvl="2" indent="-381000"/>
            <a:r>
              <a:rPr lang="el-GR" altLang="el-GR" dirty="0"/>
              <a:t>Άρα μία </a:t>
            </a:r>
            <a:r>
              <a:rPr lang="el-GR" altLang="el-GR" dirty="0" smtClean="0"/>
              <a:t>επικύρωση </a:t>
            </a:r>
            <a:r>
              <a:rPr lang="el-GR" altLang="el-GR" dirty="0"/>
              <a:t>/ εγγραφή </a:t>
            </a:r>
            <a:r>
              <a:rPr lang="el-GR" altLang="el-GR" dirty="0" smtClean="0"/>
              <a:t>σε κάθε </a:t>
            </a:r>
            <a:r>
              <a:rPr lang="el-GR" altLang="el-GR" dirty="0"/>
              <a:t>στιγμή</a:t>
            </a:r>
          </a:p>
          <a:p>
            <a:pPr marL="1238250" lvl="2" indent="-381000"/>
            <a:r>
              <a:rPr lang="el-GR" altLang="el-GR" dirty="0" smtClean="0"/>
              <a:t>Διασφαλίζεται εύκολα με </a:t>
            </a:r>
            <a:r>
              <a:rPr lang="el-GR" altLang="el-GR" dirty="0"/>
              <a:t>αμοιβαίο αποκλεισμό</a:t>
            </a:r>
          </a:p>
          <a:p>
            <a:pPr marL="838200" lvl="1" indent="-381000"/>
            <a:r>
              <a:rPr lang="el-GR" altLang="el-GR" dirty="0" smtClean="0"/>
              <a:t>Έτσι ικανοποιούμε τις απαιτήσεις 3 και 4</a:t>
            </a:r>
            <a:endParaRPr lang="el-GR" altLang="el-GR" dirty="0"/>
          </a:p>
          <a:p>
            <a:pPr marL="1257300" lvl="2" indent="-342900"/>
            <a:r>
              <a:rPr lang="el-GR" altLang="el-GR" dirty="0" smtClean="0"/>
              <a:t>Εγγραφή μόνο πάνω </a:t>
            </a:r>
            <a:r>
              <a:rPr lang="el-GR" altLang="el-GR" dirty="0"/>
              <a:t>σε </a:t>
            </a:r>
            <a:r>
              <a:rPr lang="el-GR" altLang="el-GR" dirty="0" smtClean="0"/>
              <a:t>δεσμευμένες συναλλαγές</a:t>
            </a:r>
          </a:p>
          <a:p>
            <a:pPr lvl="1"/>
            <a:r>
              <a:rPr lang="el-GR" dirty="0" smtClean="0"/>
              <a:t>Μένουν οι απαιτήσεις 1 και 2</a:t>
            </a:r>
          </a:p>
          <a:p>
            <a:pPr lvl="2"/>
            <a:r>
              <a:rPr lang="el-GR" dirty="0" smtClean="0"/>
              <a:t>Συγκρούσεις ανάγνωσης και εγγραφής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929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Επικύρωση συναλλαγών </a:t>
            </a:r>
            <a:r>
              <a:rPr lang="el-GR" altLang="el-GR" dirty="0" smtClean="0"/>
              <a:t>(</a:t>
            </a:r>
            <a:r>
              <a:rPr lang="en-US" altLang="el-GR" dirty="0" smtClean="0"/>
              <a:t>4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pic>
        <p:nvPicPr>
          <p:cNvPr id="3" name="Picture 2" descr="Σχήμα φάσεων εκτέλεσης  πολλών συναλλαγών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68760"/>
            <a:ext cx="4515229" cy="1995173"/>
          </a:xfrm>
          <a:prstGeom prst="rect">
            <a:avLst/>
          </a:prstGeom>
        </p:spPr>
      </p:pic>
      <p:sp>
        <p:nvSpPr>
          <p:cNvPr id="79462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3263934"/>
            <a:ext cx="8229600" cy="2862230"/>
          </a:xfrm>
        </p:spPr>
        <p:txBody>
          <a:bodyPr>
            <a:normAutofit lnSpcReduction="10000"/>
          </a:bodyPr>
          <a:lstStyle/>
          <a:p>
            <a:r>
              <a:rPr lang="el-GR" altLang="el-GR" dirty="0" smtClean="0"/>
              <a:t>Αντίστροφη επικύρωση</a:t>
            </a:r>
            <a:endParaRPr lang="el-GR" altLang="el-GR" dirty="0"/>
          </a:p>
          <a:p>
            <a:pPr lvl="1"/>
            <a:r>
              <a:rPr lang="el-GR" altLang="el-GR" dirty="0"/>
              <a:t>Έλεγχος συγκρούσεων με </a:t>
            </a:r>
            <a:r>
              <a:rPr lang="el-GR" altLang="el-GR" dirty="0" smtClean="0"/>
              <a:t>προηγούμενες</a:t>
            </a:r>
            <a:endParaRPr lang="el-GR" altLang="el-GR" dirty="0"/>
          </a:p>
          <a:p>
            <a:pPr marL="457200" indent="-457200"/>
            <a:r>
              <a:rPr lang="el-GR" altLang="el-GR" dirty="0" smtClean="0"/>
              <a:t>Κανόνας </a:t>
            </a:r>
            <a:r>
              <a:rPr lang="el-GR" altLang="el-GR" dirty="0"/>
              <a:t>1</a:t>
            </a:r>
            <a:r>
              <a:rPr lang="en-US" altLang="el-GR" dirty="0"/>
              <a:t>: </a:t>
            </a:r>
            <a:r>
              <a:rPr lang="el-GR" altLang="el-GR" dirty="0"/>
              <a:t>ισχύει πάντα</a:t>
            </a:r>
            <a:endParaRPr lang="en-US" altLang="el-GR" dirty="0"/>
          </a:p>
          <a:p>
            <a:pPr marL="838200" lvl="1" indent="-381000"/>
            <a:r>
              <a:rPr lang="el-GR" altLang="el-GR" dirty="0"/>
              <a:t>Η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i</a:t>
            </a:r>
            <a:r>
              <a:rPr lang="el-GR" altLang="el-GR" dirty="0"/>
              <a:t> δεν πρέπει να διαβάσει </a:t>
            </a:r>
            <a:r>
              <a:rPr lang="el-GR" altLang="el-GR" dirty="0" err="1" smtClean="0"/>
              <a:t>ό,τι</a:t>
            </a:r>
            <a:r>
              <a:rPr lang="el-GR" altLang="el-GR" dirty="0" smtClean="0"/>
              <a:t> έγραψε </a:t>
            </a:r>
            <a:r>
              <a:rPr lang="el-GR" altLang="el-GR" dirty="0"/>
              <a:t>η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j</a:t>
            </a:r>
            <a:endParaRPr lang="en-US" altLang="el-GR" baseline="-25000" dirty="0"/>
          </a:p>
          <a:p>
            <a:pPr marL="1238250" lvl="2" indent="-381000"/>
            <a:r>
              <a:rPr lang="el-GR" altLang="el-GR" dirty="0"/>
              <a:t>Όλες οι αναγνώσεις των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i</a:t>
            </a:r>
            <a:r>
              <a:rPr lang="el-GR" altLang="el-GR" dirty="0"/>
              <a:t> </a:t>
            </a:r>
            <a:r>
              <a:rPr lang="el-GR" altLang="el-GR" dirty="0" smtClean="0"/>
              <a:t>έγιναν πριν </a:t>
            </a:r>
            <a:r>
              <a:rPr lang="el-GR" altLang="el-GR" dirty="0"/>
              <a:t>την </a:t>
            </a:r>
            <a:r>
              <a:rPr lang="en-US" altLang="el-GR" dirty="0" err="1" smtClean="0"/>
              <a:t>T</a:t>
            </a:r>
            <a:r>
              <a:rPr lang="en-US" altLang="el-GR" baseline="-25000" dirty="0" err="1" smtClean="0"/>
              <a:t>j</a:t>
            </a:r>
            <a:endParaRPr lang="en-US" altLang="el-GR" baseline="-25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662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Επικύρωση συναλλαγών </a:t>
            </a:r>
            <a:r>
              <a:rPr lang="el-GR" altLang="el-GR" dirty="0" smtClean="0"/>
              <a:t>(</a:t>
            </a:r>
            <a:r>
              <a:rPr lang="en-US" altLang="el-GR" dirty="0" smtClean="0"/>
              <a:t>5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sp>
        <p:nvSpPr>
          <p:cNvPr id="796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/>
            <a:r>
              <a:rPr lang="el-GR" altLang="el-GR" dirty="0" smtClean="0"/>
              <a:t>Κανόνας </a:t>
            </a:r>
            <a:r>
              <a:rPr lang="el-GR" altLang="el-GR" dirty="0"/>
              <a:t>2</a:t>
            </a:r>
            <a:endParaRPr lang="en-US" altLang="el-GR" dirty="0"/>
          </a:p>
          <a:p>
            <a:pPr marL="838200" lvl="1" indent="-381000"/>
            <a:r>
              <a:rPr lang="el-GR" altLang="el-GR" dirty="0"/>
              <a:t>Η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j</a:t>
            </a:r>
            <a:r>
              <a:rPr lang="el-GR" altLang="el-GR" dirty="0"/>
              <a:t> δεν πρέπει να διαβάσει </a:t>
            </a:r>
            <a:r>
              <a:rPr lang="el-GR" altLang="el-GR" dirty="0" err="1" smtClean="0"/>
              <a:t>ό,τι</a:t>
            </a:r>
            <a:r>
              <a:rPr lang="el-GR" altLang="el-GR" dirty="0" smtClean="0"/>
              <a:t> έγραψε </a:t>
            </a:r>
            <a:r>
              <a:rPr lang="el-GR" altLang="el-GR" dirty="0"/>
              <a:t>η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i</a:t>
            </a:r>
            <a:endParaRPr lang="en-US" altLang="el-GR" baseline="-25000" dirty="0"/>
          </a:p>
          <a:p>
            <a:pPr marL="838200" lvl="1" indent="-381000"/>
            <a:r>
              <a:rPr lang="el-GR" altLang="el-GR" dirty="0" smtClean="0"/>
              <a:t>Έλεγχος συνόλου </a:t>
            </a:r>
            <a:r>
              <a:rPr lang="el-GR" altLang="el-GR" dirty="0"/>
              <a:t>ανάγνωσης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j</a:t>
            </a:r>
            <a:r>
              <a:rPr lang="el-GR" altLang="el-GR" dirty="0"/>
              <a:t> </a:t>
            </a:r>
            <a:endParaRPr lang="el-GR" altLang="el-GR" dirty="0" smtClean="0"/>
          </a:p>
          <a:p>
            <a:pPr marL="1238250" lvl="2" indent="-381000"/>
            <a:r>
              <a:rPr lang="el-GR" altLang="el-GR" dirty="0" smtClean="0"/>
              <a:t>Σύγκριση με σύνολα </a:t>
            </a:r>
            <a:r>
              <a:rPr lang="el-GR" altLang="el-GR" dirty="0"/>
              <a:t>εγγραφής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i</a:t>
            </a:r>
            <a:endParaRPr lang="en-US" altLang="el-GR" baseline="-25000" dirty="0"/>
          </a:p>
          <a:p>
            <a:pPr marL="1238250" lvl="2" indent="-381000"/>
            <a:r>
              <a:rPr lang="el-GR" altLang="el-GR" dirty="0"/>
              <a:t>Εάν υπάρχουν επικαλύψεις η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j</a:t>
            </a:r>
            <a:r>
              <a:rPr lang="en-US" altLang="el-GR" dirty="0"/>
              <a:t> </a:t>
            </a:r>
            <a:r>
              <a:rPr lang="el-GR" altLang="el-GR" dirty="0"/>
              <a:t>ακυρώνεται</a:t>
            </a:r>
          </a:p>
          <a:p>
            <a:pPr marL="838200" lvl="1" indent="-381000"/>
            <a:r>
              <a:rPr lang="el-GR" altLang="el-GR" dirty="0" smtClean="0"/>
              <a:t>Πρέπει </a:t>
            </a:r>
            <a:r>
              <a:rPr lang="el-GR" altLang="el-GR" dirty="0"/>
              <a:t>να διατηρούμε </a:t>
            </a:r>
            <a:r>
              <a:rPr lang="el-GR" altLang="el-GR" dirty="0" smtClean="0"/>
              <a:t>σύνολα </a:t>
            </a:r>
            <a:r>
              <a:rPr lang="el-GR" altLang="el-GR" dirty="0"/>
              <a:t>εγγραφών</a:t>
            </a:r>
          </a:p>
          <a:p>
            <a:pPr marL="1257300" lvl="2" indent="-342900"/>
            <a:r>
              <a:rPr lang="el-GR" altLang="el-GR" dirty="0" smtClean="0"/>
              <a:t>Ως την επικύρωση των επικαλυπτόμενων συναλλαγών</a:t>
            </a:r>
            <a:endParaRPr lang="en-US" altLang="el-GR" dirty="0"/>
          </a:p>
          <a:p>
            <a:pPr marL="1257300" lvl="2" indent="-342900"/>
            <a:r>
              <a:rPr lang="el-GR" altLang="el-GR" dirty="0" smtClean="0"/>
              <a:t>Αυτό μπορεί να έχει σημαντικό κόστος</a:t>
            </a:r>
          </a:p>
          <a:p>
            <a:pPr marL="838200" lvl="1" indent="-381000"/>
            <a:r>
              <a:rPr lang="el-GR" altLang="el-GR" dirty="0" smtClean="0"/>
              <a:t>Αν </a:t>
            </a:r>
            <a:r>
              <a:rPr lang="el-GR" altLang="el-GR" dirty="0"/>
              <a:t>η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j</a:t>
            </a:r>
            <a:r>
              <a:rPr lang="el-GR" altLang="el-GR" dirty="0"/>
              <a:t> δεν έχει αναγνώσεις ο κανόνας ισχύει</a:t>
            </a:r>
            <a:r>
              <a:rPr lang="en-US" altLang="el-GR" dirty="0"/>
              <a:t> </a:t>
            </a:r>
            <a:r>
              <a:rPr lang="el-GR" altLang="el-GR" dirty="0"/>
              <a:t>πάντα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75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Επικύρωση συναλλαγών </a:t>
            </a:r>
            <a:r>
              <a:rPr lang="el-GR" altLang="el-GR" dirty="0" smtClean="0"/>
              <a:t>(</a:t>
            </a:r>
            <a:r>
              <a:rPr lang="en-US" altLang="el-GR" dirty="0" smtClean="0"/>
              <a:t>6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pic>
        <p:nvPicPr>
          <p:cNvPr id="3" name="Picture 2" descr="Σχήμα φάσεων εκτέλεσης  πολλών συναλλαγών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55" y="1225330"/>
            <a:ext cx="3859613" cy="1627606"/>
          </a:xfrm>
          <a:prstGeom prst="rect">
            <a:avLst/>
          </a:prstGeom>
        </p:spPr>
      </p:pic>
      <p:sp>
        <p:nvSpPr>
          <p:cNvPr id="80486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 lnSpcReduction="10000"/>
          </a:bodyPr>
          <a:lstStyle/>
          <a:p>
            <a:r>
              <a:rPr lang="el-GR" altLang="el-GR" dirty="0" smtClean="0"/>
              <a:t>Ευθεία επικύρωση</a:t>
            </a:r>
            <a:endParaRPr lang="el-GR" altLang="el-GR" dirty="0"/>
          </a:p>
          <a:p>
            <a:pPr lvl="1"/>
            <a:r>
              <a:rPr lang="el-GR" altLang="el-GR" dirty="0"/>
              <a:t>Έλεγχος συγκρούσεων με </a:t>
            </a:r>
            <a:r>
              <a:rPr lang="el-GR" altLang="el-GR" dirty="0" smtClean="0"/>
              <a:t>επόμενες</a:t>
            </a:r>
            <a:endParaRPr lang="el-GR" altLang="el-GR" dirty="0"/>
          </a:p>
          <a:p>
            <a:pPr lvl="2"/>
            <a:r>
              <a:rPr lang="el-GR" altLang="el-GR" dirty="0" smtClean="0"/>
              <a:t>Δεν </a:t>
            </a:r>
            <a:r>
              <a:rPr lang="el-GR" altLang="el-GR" dirty="0"/>
              <a:t>ξεκίνησαν ακόμη την </a:t>
            </a:r>
            <a:r>
              <a:rPr lang="el-GR" altLang="el-GR" dirty="0" smtClean="0"/>
              <a:t>επικύρωση, δεν έχουν </a:t>
            </a:r>
            <a:r>
              <a:rPr lang="en-US" altLang="el-GR" dirty="0" err="1" smtClean="0"/>
              <a:t>i</a:t>
            </a:r>
            <a:endParaRPr lang="en-US" altLang="el-GR" dirty="0"/>
          </a:p>
          <a:p>
            <a:r>
              <a:rPr lang="el-GR" altLang="el-GR" dirty="0" smtClean="0"/>
              <a:t>Κανόνας 2: ισχύει πάντα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Η </a:t>
            </a:r>
            <a:r>
              <a:rPr lang="en-US" altLang="el-GR" dirty="0" err="1" smtClean="0"/>
              <a:t>T</a:t>
            </a:r>
            <a:r>
              <a:rPr lang="en-US" altLang="el-GR" baseline="-25000" dirty="0" err="1" smtClean="0"/>
              <a:t>j</a:t>
            </a:r>
            <a:r>
              <a:rPr lang="el-GR" altLang="el-GR" dirty="0" smtClean="0"/>
              <a:t> δεν μπορεί να διαβάσει λάθος στοιχεία</a:t>
            </a:r>
          </a:p>
          <a:p>
            <a:pPr lvl="2"/>
            <a:r>
              <a:rPr lang="el-GR" altLang="el-GR" dirty="0" smtClean="0"/>
              <a:t>Οι άλλες ακολουθούν την </a:t>
            </a:r>
            <a:r>
              <a:rPr lang="en-US" altLang="el-GR" dirty="0" err="1" smtClean="0"/>
              <a:t>T</a:t>
            </a:r>
            <a:r>
              <a:rPr lang="en-US" altLang="el-GR" baseline="-25000" dirty="0" err="1" smtClean="0"/>
              <a:t>j</a:t>
            </a:r>
            <a:endParaRPr lang="en-US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591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Επικύρωση συναλλαγών </a:t>
            </a:r>
            <a:r>
              <a:rPr lang="el-GR" altLang="el-GR" dirty="0" smtClean="0"/>
              <a:t>(</a:t>
            </a:r>
            <a:r>
              <a:rPr lang="en-US" altLang="el-GR" dirty="0" smtClean="0"/>
              <a:t>7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sp>
        <p:nvSpPr>
          <p:cNvPr id="80692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Κανόνας 1</a:t>
            </a:r>
            <a:endParaRPr lang="en-US" altLang="el-GR" dirty="0"/>
          </a:p>
          <a:p>
            <a:pPr lvl="1"/>
            <a:r>
              <a:rPr lang="el-GR" altLang="el-GR" dirty="0" smtClean="0"/>
              <a:t>Έλεγχος συνόλου </a:t>
            </a:r>
            <a:r>
              <a:rPr lang="el-GR" altLang="el-GR" dirty="0"/>
              <a:t>εγγραφής </a:t>
            </a:r>
            <a:r>
              <a:rPr lang="en-US" altLang="el-GR" dirty="0" err="1" smtClean="0"/>
              <a:t>T</a:t>
            </a:r>
            <a:r>
              <a:rPr lang="en-US" altLang="el-GR" baseline="-25000" dirty="0" err="1" smtClean="0"/>
              <a:t>j</a:t>
            </a:r>
            <a:r>
              <a:rPr lang="el-GR" altLang="el-GR" dirty="0" smtClean="0"/>
              <a:t> </a:t>
            </a:r>
          </a:p>
          <a:p>
            <a:pPr lvl="2"/>
            <a:r>
              <a:rPr lang="el-GR" altLang="el-GR" dirty="0" smtClean="0"/>
              <a:t>Σύγκριση με σύνολα </a:t>
            </a:r>
            <a:r>
              <a:rPr lang="el-GR" altLang="el-GR" dirty="0"/>
              <a:t>ανάγνωσης </a:t>
            </a:r>
            <a:r>
              <a:rPr lang="el-GR" altLang="el-GR" dirty="0" smtClean="0"/>
              <a:t>άλλων</a:t>
            </a:r>
            <a:endParaRPr lang="en-US" altLang="el-GR" dirty="0"/>
          </a:p>
          <a:p>
            <a:pPr lvl="2"/>
            <a:r>
              <a:rPr lang="el-GR" altLang="el-GR" dirty="0"/>
              <a:t>Εάν υπάρχουν επικαλύψεις έχουμε </a:t>
            </a:r>
            <a:r>
              <a:rPr lang="el-GR" altLang="el-GR" dirty="0" smtClean="0"/>
              <a:t>πρόβλημα</a:t>
            </a:r>
          </a:p>
          <a:p>
            <a:pPr lvl="1"/>
            <a:r>
              <a:rPr lang="el-GR" altLang="el-GR" dirty="0" smtClean="0"/>
              <a:t>Αν </a:t>
            </a:r>
            <a:r>
              <a:rPr lang="el-GR" altLang="el-GR" dirty="0"/>
              <a:t>η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j</a:t>
            </a:r>
            <a:r>
              <a:rPr lang="el-GR" altLang="el-GR" dirty="0"/>
              <a:t> δεν έχει </a:t>
            </a:r>
            <a:r>
              <a:rPr lang="el-GR" altLang="el-GR" dirty="0" smtClean="0"/>
              <a:t>εγγραφές, </a:t>
            </a:r>
            <a:r>
              <a:rPr lang="el-GR" altLang="el-GR" dirty="0"/>
              <a:t>ο κανόνας ισχύει </a:t>
            </a:r>
            <a:r>
              <a:rPr lang="el-GR" altLang="el-GR" dirty="0" smtClean="0"/>
              <a:t>πάντα</a:t>
            </a:r>
          </a:p>
          <a:p>
            <a:r>
              <a:rPr lang="el-GR" altLang="el-GR" dirty="0" smtClean="0"/>
              <a:t>Επίλυση συγκρούσεων</a:t>
            </a:r>
          </a:p>
          <a:p>
            <a:pPr lvl="1"/>
            <a:r>
              <a:rPr lang="en-US" altLang="el-GR" dirty="0" smtClean="0"/>
              <a:t>A</a:t>
            </a:r>
            <a:r>
              <a:rPr lang="el-GR" altLang="el-GR" dirty="0"/>
              <a:t>κύρωση των επόμενων συναλλαγών</a:t>
            </a:r>
          </a:p>
          <a:p>
            <a:pPr lvl="2"/>
            <a:r>
              <a:rPr lang="el-GR" altLang="el-GR" dirty="0" smtClean="0"/>
              <a:t>Μπορεί </a:t>
            </a:r>
            <a:r>
              <a:rPr lang="el-GR" altLang="el-GR" dirty="0"/>
              <a:t>να ακυρώνονται πολλές </a:t>
            </a:r>
            <a:r>
              <a:rPr lang="el-GR" altLang="el-GR" dirty="0" smtClean="0"/>
              <a:t>άλλες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55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Επικύρωση συναλλαγών </a:t>
            </a:r>
            <a:r>
              <a:rPr lang="el-GR" altLang="el-GR" dirty="0" smtClean="0"/>
              <a:t>(8 </a:t>
            </a:r>
            <a:r>
              <a:rPr lang="el-GR" altLang="el-GR" dirty="0"/>
              <a:t>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Επίλυση συγκρούσεων</a:t>
            </a:r>
          </a:p>
          <a:p>
            <a:pPr lvl="1"/>
            <a:r>
              <a:rPr lang="en-US" altLang="el-GR" dirty="0" smtClean="0"/>
              <a:t>A</a:t>
            </a:r>
            <a:r>
              <a:rPr lang="el-GR" altLang="el-GR" dirty="0"/>
              <a:t>κύρωση της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j</a:t>
            </a:r>
            <a:endParaRPr lang="en-US" altLang="el-GR" baseline="-25000" dirty="0"/>
          </a:p>
          <a:p>
            <a:pPr lvl="2"/>
            <a:r>
              <a:rPr lang="el-GR" altLang="el-GR" dirty="0"/>
              <a:t>Δεν ακυρώνονται πολλές </a:t>
            </a:r>
            <a:r>
              <a:rPr lang="el-GR" altLang="el-GR" dirty="0" smtClean="0"/>
              <a:t>άλλες</a:t>
            </a:r>
            <a:endParaRPr lang="el-GR" altLang="el-GR" dirty="0"/>
          </a:p>
          <a:p>
            <a:pPr lvl="2"/>
            <a:r>
              <a:rPr lang="el-GR" altLang="el-GR" dirty="0" smtClean="0"/>
              <a:t>Μπορεί όμως να </a:t>
            </a:r>
            <a:r>
              <a:rPr lang="el-GR" altLang="el-GR" dirty="0"/>
              <a:t>ακυρωθούν για άλλους </a:t>
            </a:r>
            <a:r>
              <a:rPr lang="el-GR" altLang="el-GR" dirty="0" smtClean="0"/>
              <a:t>λόγους</a:t>
            </a:r>
          </a:p>
          <a:p>
            <a:pPr lvl="2"/>
            <a:r>
              <a:rPr lang="el-GR" altLang="el-GR" dirty="0" smtClean="0"/>
              <a:t>Οπότε η </a:t>
            </a:r>
            <a:r>
              <a:rPr lang="en-US" altLang="el-GR" dirty="0" err="1" smtClean="0"/>
              <a:t>T</a:t>
            </a:r>
            <a:r>
              <a:rPr lang="en-US" altLang="el-GR" baseline="-25000" dirty="0" err="1" smtClean="0"/>
              <a:t>j</a:t>
            </a:r>
            <a:r>
              <a:rPr lang="el-GR" altLang="el-GR" dirty="0" smtClean="0"/>
              <a:t> ακυρώθηκε χωρίς λόγο</a:t>
            </a:r>
            <a:endParaRPr lang="el-GR" altLang="el-GR" dirty="0"/>
          </a:p>
          <a:p>
            <a:pPr lvl="1"/>
            <a:r>
              <a:rPr lang="el-GR" altLang="el-GR" dirty="0"/>
              <a:t>Αναμονή της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j</a:t>
            </a:r>
            <a:r>
              <a:rPr lang="en-US" altLang="el-GR" dirty="0"/>
              <a:t> </a:t>
            </a:r>
            <a:r>
              <a:rPr lang="el-GR" altLang="el-GR" dirty="0"/>
              <a:t>για τις άλλες συναλλαγές</a:t>
            </a:r>
          </a:p>
          <a:p>
            <a:pPr lvl="2"/>
            <a:r>
              <a:rPr lang="el-GR" altLang="el-GR" dirty="0"/>
              <a:t>Περιμένουμε </a:t>
            </a:r>
            <a:r>
              <a:rPr lang="el-GR" altLang="el-GR" dirty="0" smtClean="0"/>
              <a:t>μήπως </a:t>
            </a:r>
            <a:r>
              <a:rPr lang="el-GR" altLang="el-GR" dirty="0"/>
              <a:t>ακυρωθούν οι </a:t>
            </a:r>
            <a:r>
              <a:rPr lang="el-GR" altLang="el-GR" dirty="0" smtClean="0"/>
              <a:t>άλλες</a:t>
            </a:r>
            <a:endParaRPr lang="el-GR" altLang="el-GR" dirty="0"/>
          </a:p>
          <a:p>
            <a:pPr lvl="2"/>
            <a:r>
              <a:rPr lang="el-GR" altLang="el-GR" dirty="0"/>
              <a:t>Ελπίζουμε ότι δεν θα χρειαστεί </a:t>
            </a:r>
            <a:r>
              <a:rPr lang="el-GR" altLang="el-GR" dirty="0" smtClean="0"/>
              <a:t>ακύρωση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207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Ευθεία ή αντίστροφη επικύρωση;</a:t>
            </a:r>
            <a:endParaRPr lang="el-GR" altLang="el-GR" dirty="0"/>
          </a:p>
        </p:txBody>
      </p:sp>
      <p:sp>
        <p:nvSpPr>
          <p:cNvPr id="8110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Αντίστροφη επικύρωση</a:t>
            </a:r>
            <a:endParaRPr lang="el-GR" altLang="el-GR" dirty="0"/>
          </a:p>
          <a:p>
            <a:pPr lvl="1"/>
            <a:r>
              <a:rPr lang="el-GR" altLang="el-GR" dirty="0"/>
              <a:t>Περιοριστική στην επίλυση συγκρούσεων</a:t>
            </a:r>
          </a:p>
          <a:p>
            <a:pPr lvl="1"/>
            <a:r>
              <a:rPr lang="el-GR" altLang="el-GR" dirty="0" smtClean="0"/>
              <a:t>Ένα σύνολο ανάγνωσης, πολλά </a:t>
            </a:r>
            <a:r>
              <a:rPr lang="el-GR" altLang="el-GR" dirty="0"/>
              <a:t>σύνολα εγγραφής</a:t>
            </a:r>
            <a:endParaRPr lang="en-US" altLang="el-GR" dirty="0"/>
          </a:p>
          <a:p>
            <a:pPr lvl="1"/>
            <a:r>
              <a:rPr lang="el-GR" altLang="el-GR" dirty="0"/>
              <a:t>Απαιτεί </a:t>
            </a:r>
            <a:r>
              <a:rPr lang="el-GR" altLang="el-GR" dirty="0" smtClean="0"/>
              <a:t>διατήρηση πολλών συνόλων </a:t>
            </a:r>
            <a:r>
              <a:rPr lang="el-GR" altLang="el-GR" dirty="0"/>
              <a:t>εγγραφής</a:t>
            </a:r>
            <a:endParaRPr lang="en-US" altLang="el-GR" dirty="0"/>
          </a:p>
          <a:p>
            <a:r>
              <a:rPr lang="el-GR" altLang="el-GR" dirty="0" smtClean="0"/>
              <a:t>Ευθεία </a:t>
            </a:r>
            <a:r>
              <a:rPr lang="el-GR" altLang="el-GR" dirty="0"/>
              <a:t>ε</a:t>
            </a:r>
            <a:r>
              <a:rPr lang="el-GR" altLang="el-GR" dirty="0" smtClean="0"/>
              <a:t>πικύρωση</a:t>
            </a:r>
            <a:endParaRPr lang="en-US" altLang="el-GR" dirty="0"/>
          </a:p>
          <a:p>
            <a:pPr lvl="1"/>
            <a:r>
              <a:rPr lang="el-GR" altLang="el-GR" dirty="0"/>
              <a:t>Ευέλικτη επίλυση συγκρούσεων</a:t>
            </a:r>
          </a:p>
          <a:p>
            <a:pPr lvl="2"/>
            <a:r>
              <a:rPr lang="el-GR" altLang="el-GR" dirty="0"/>
              <a:t>Δεν είναι προφανής η καλύτερη λύση όμως</a:t>
            </a:r>
          </a:p>
          <a:p>
            <a:pPr lvl="1"/>
            <a:r>
              <a:rPr lang="el-GR" altLang="el-GR" dirty="0" smtClean="0"/>
              <a:t>Ένα σύνολο εγγραφής, πολλά </a:t>
            </a:r>
            <a:r>
              <a:rPr lang="el-GR" altLang="el-GR" dirty="0"/>
              <a:t>σύνολα </a:t>
            </a:r>
            <a:r>
              <a:rPr lang="el-GR" altLang="el-GR" dirty="0" smtClean="0"/>
              <a:t>ανάγνωσης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79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Υποσιτισμός και αδιέξοδα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Κίνδυνος υποσιτισμού</a:t>
            </a:r>
            <a:endParaRPr lang="en-US" altLang="el-GR" dirty="0"/>
          </a:p>
          <a:p>
            <a:pPr lvl="1"/>
            <a:r>
              <a:rPr lang="el-GR" altLang="el-GR" dirty="0"/>
              <a:t>Συνεχής ακύρωση των ίδιων συναλλαγών</a:t>
            </a:r>
          </a:p>
          <a:p>
            <a:pPr lvl="1"/>
            <a:r>
              <a:rPr lang="el-GR" altLang="el-GR" dirty="0"/>
              <a:t>Μπορούμε </a:t>
            </a:r>
            <a:r>
              <a:rPr lang="el-GR" altLang="el-GR" dirty="0" smtClean="0"/>
              <a:t>να </a:t>
            </a:r>
            <a:r>
              <a:rPr lang="el-GR" altLang="el-GR" dirty="0"/>
              <a:t>τις </a:t>
            </a:r>
            <a:r>
              <a:rPr lang="el-GR" altLang="el-GR" dirty="0" smtClean="0"/>
              <a:t>βοηθήσουμε</a:t>
            </a:r>
          </a:p>
          <a:p>
            <a:pPr lvl="2"/>
            <a:r>
              <a:rPr lang="el-GR" altLang="el-GR" dirty="0" smtClean="0"/>
              <a:t>Αν έχουν ακυρωθεί πολλές φορές</a:t>
            </a:r>
            <a:endParaRPr lang="el-GR" altLang="el-GR" dirty="0"/>
          </a:p>
          <a:p>
            <a:pPr lvl="2"/>
            <a:r>
              <a:rPr lang="el-GR" altLang="el-GR" dirty="0"/>
              <a:t>Εκτέλεση </a:t>
            </a:r>
            <a:r>
              <a:rPr lang="el-GR" altLang="el-GR" dirty="0" smtClean="0"/>
              <a:t>με </a:t>
            </a:r>
            <a:r>
              <a:rPr lang="el-GR" altLang="el-GR" dirty="0"/>
              <a:t>αμοιβαίο </a:t>
            </a:r>
            <a:r>
              <a:rPr lang="el-GR" altLang="el-GR" dirty="0" smtClean="0"/>
              <a:t>αποκλεισμό</a:t>
            </a:r>
          </a:p>
          <a:p>
            <a:r>
              <a:rPr lang="el-GR" altLang="el-GR" dirty="0" smtClean="0"/>
              <a:t>Δεν εμφανίζονται αδιέξοδα</a:t>
            </a:r>
          </a:p>
          <a:p>
            <a:pPr lvl="1"/>
            <a:r>
              <a:rPr lang="el-GR" altLang="el-GR" dirty="0" smtClean="0"/>
              <a:t>Χωρίς να περιορίζεται ο παραλληλισμός</a:t>
            </a:r>
          </a:p>
          <a:p>
            <a:pPr lvl="1"/>
            <a:r>
              <a:rPr lang="el-GR" altLang="el-GR" dirty="0" smtClean="0"/>
              <a:t>Με κόστος πιθανή επανάληψη συναλλαγών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175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Εισαγωγή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3</a:t>
            </a:r>
            <a:r>
              <a:rPr lang="el-GR" b="1" dirty="0" smtClean="0"/>
              <a:t>:</a:t>
            </a:r>
            <a:r>
              <a:rPr lang="el-GR" dirty="0" smtClean="0"/>
              <a:t> Ατομικές συναλλαγές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4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Διάταξη </a:t>
            </a:r>
            <a:r>
              <a:rPr lang="el-GR" altLang="el-GR" dirty="0" err="1" smtClean="0"/>
              <a:t>χρονοσφραγίδων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3</a:t>
            </a:r>
            <a:r>
              <a:rPr lang="el-GR" b="1" dirty="0" smtClean="0"/>
              <a:t>:</a:t>
            </a:r>
            <a:r>
              <a:rPr lang="el-GR" dirty="0" smtClean="0"/>
              <a:t> Ατομικές συναλλαγές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01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/>
              <a:t>Χρονοσφραγίδες</a:t>
            </a:r>
            <a:r>
              <a:rPr lang="el-GR" altLang="el-GR" dirty="0" smtClean="0"/>
              <a:t> (1 από 9)</a:t>
            </a:r>
            <a:endParaRPr lang="el-GR" altLang="el-GR" dirty="0"/>
          </a:p>
        </p:txBody>
      </p:sp>
      <p:sp>
        <p:nvSpPr>
          <p:cNvPr id="8130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Διάταξη </a:t>
            </a:r>
            <a:r>
              <a:rPr lang="el-GR" altLang="el-GR" dirty="0" err="1" smtClean="0"/>
              <a:t>χρονοσφραγίδων</a:t>
            </a:r>
            <a:endParaRPr lang="el-GR" altLang="el-GR" dirty="0"/>
          </a:p>
          <a:p>
            <a:pPr lvl="1"/>
            <a:r>
              <a:rPr lang="el-GR" altLang="el-GR" dirty="0" smtClean="0"/>
              <a:t>Η </a:t>
            </a:r>
            <a:r>
              <a:rPr lang="el-GR" altLang="el-GR" dirty="0"/>
              <a:t>συναλλαγή </a:t>
            </a:r>
            <a:r>
              <a:rPr lang="en-US" altLang="el-GR" dirty="0"/>
              <a:t>T</a:t>
            </a:r>
            <a:r>
              <a:rPr lang="el-GR" altLang="el-GR" dirty="0"/>
              <a:t> </a:t>
            </a:r>
            <a:r>
              <a:rPr lang="el-GR" altLang="el-GR" dirty="0" smtClean="0"/>
              <a:t>λαμβάνει </a:t>
            </a:r>
            <a:r>
              <a:rPr lang="el-GR" altLang="el-GR" dirty="0" err="1" smtClean="0"/>
              <a:t>χρονοσφραγίδα</a:t>
            </a:r>
            <a:r>
              <a:rPr lang="el-GR" altLang="el-GR" dirty="0" smtClean="0"/>
              <a:t> </a:t>
            </a:r>
            <a:r>
              <a:rPr lang="en-US" altLang="el-GR" dirty="0" err="1"/>
              <a:t>ts</a:t>
            </a:r>
            <a:r>
              <a:rPr lang="en-US" altLang="el-GR" dirty="0"/>
              <a:t>(T)</a:t>
            </a:r>
            <a:endParaRPr lang="el-GR" altLang="el-GR" dirty="0"/>
          </a:p>
          <a:p>
            <a:pPr lvl="2"/>
            <a:r>
              <a:rPr lang="el-GR" altLang="el-GR" dirty="0"/>
              <a:t>Η </a:t>
            </a:r>
            <a:r>
              <a:rPr lang="el-GR" altLang="el-GR" dirty="0" smtClean="0"/>
              <a:t>αρίθμηση γίνεται </a:t>
            </a:r>
            <a:r>
              <a:rPr lang="el-GR" altLang="el-GR" dirty="0"/>
              <a:t>στην εκκίνηση της </a:t>
            </a:r>
            <a:r>
              <a:rPr lang="el-GR" altLang="el-GR" dirty="0" smtClean="0"/>
              <a:t>συναλλαγής</a:t>
            </a:r>
            <a:endParaRPr lang="el-GR" altLang="el-GR" dirty="0"/>
          </a:p>
          <a:p>
            <a:pPr lvl="2"/>
            <a:r>
              <a:rPr lang="el-GR" altLang="el-GR" dirty="0" smtClean="0"/>
              <a:t>Στον αισιόδοξο έλεγχο δίνεται στην επικύρωση</a:t>
            </a:r>
          </a:p>
          <a:p>
            <a:pPr lvl="1"/>
            <a:r>
              <a:rPr lang="el-GR" altLang="el-GR" dirty="0" smtClean="0"/>
              <a:t>Η </a:t>
            </a:r>
            <a:r>
              <a:rPr lang="en-US" altLang="el-GR" dirty="0" err="1"/>
              <a:t>ts</a:t>
            </a:r>
            <a:r>
              <a:rPr lang="en-US" altLang="el-GR" dirty="0"/>
              <a:t>(T) </a:t>
            </a:r>
            <a:r>
              <a:rPr lang="el-GR" altLang="el-GR" dirty="0" smtClean="0"/>
              <a:t>συνοδεύει όλες τις πράξεις της </a:t>
            </a:r>
            <a:r>
              <a:rPr lang="en-US" altLang="el-GR" dirty="0" smtClean="0"/>
              <a:t>T</a:t>
            </a:r>
          </a:p>
          <a:p>
            <a:pPr lvl="2"/>
            <a:r>
              <a:rPr lang="el-GR" altLang="el-GR" dirty="0" smtClean="0"/>
              <a:t>Αναγνώσεις και εγγραφές</a:t>
            </a:r>
          </a:p>
          <a:p>
            <a:pPr lvl="2"/>
            <a:r>
              <a:rPr lang="el-GR" altLang="el-GR" dirty="0" smtClean="0"/>
              <a:t>Αναγνώσεις από τις κανονικές εκδόσεις στοιχείων</a:t>
            </a:r>
            <a:endParaRPr lang="el-GR" altLang="el-GR" dirty="0"/>
          </a:p>
          <a:p>
            <a:pPr lvl="2"/>
            <a:r>
              <a:rPr lang="el-GR" altLang="el-GR" dirty="0" smtClean="0"/>
              <a:t>Εγγραφές σε </a:t>
            </a:r>
            <a:r>
              <a:rPr lang="el-GR" altLang="el-GR" dirty="0"/>
              <a:t>προσωρινές εκδόσεις </a:t>
            </a:r>
            <a:r>
              <a:rPr lang="el-GR" altLang="el-GR" dirty="0" smtClean="0"/>
              <a:t>στοιχείων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0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Χρονοσφραγίδες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err="1" smtClean="0"/>
              <a:t>Χρονοσφραγίδες</a:t>
            </a:r>
            <a:r>
              <a:rPr lang="el-GR" altLang="el-GR" dirty="0" smtClean="0"/>
              <a:t> στοιχείου </a:t>
            </a:r>
            <a:r>
              <a:rPr lang="en-US" altLang="el-GR" dirty="0" smtClean="0"/>
              <a:t>D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Μία </a:t>
            </a:r>
            <a:r>
              <a:rPr lang="el-GR" altLang="el-GR" dirty="0" err="1" smtClean="0"/>
              <a:t>χρονοσφραγίδα</a:t>
            </a:r>
            <a:r>
              <a:rPr lang="el-GR" altLang="el-GR" dirty="0" smtClean="0"/>
              <a:t> </a:t>
            </a:r>
            <a:r>
              <a:rPr lang="el-GR" altLang="el-GR" dirty="0"/>
              <a:t>εγγραφής </a:t>
            </a:r>
            <a:r>
              <a:rPr lang="en-US" altLang="el-GR" dirty="0" err="1"/>
              <a:t>ts</a:t>
            </a:r>
            <a:r>
              <a:rPr lang="en-US" altLang="el-GR" baseline="-25000" dirty="0" err="1"/>
              <a:t>WR</a:t>
            </a:r>
            <a:r>
              <a:rPr lang="en-US" altLang="el-GR" dirty="0"/>
              <a:t>(D)</a:t>
            </a:r>
            <a:endParaRPr lang="el-GR" altLang="el-GR" dirty="0"/>
          </a:p>
          <a:p>
            <a:pPr lvl="2"/>
            <a:r>
              <a:rPr lang="el-GR" altLang="el-GR" dirty="0"/>
              <a:t>Αντιστοιχεί στην δεσμευμένη </a:t>
            </a:r>
            <a:r>
              <a:rPr lang="el-GR" altLang="el-GR" dirty="0" smtClean="0"/>
              <a:t>τιμή</a:t>
            </a:r>
            <a:endParaRPr lang="el-GR" altLang="el-GR" dirty="0"/>
          </a:p>
          <a:p>
            <a:pPr lvl="1"/>
            <a:r>
              <a:rPr lang="el-GR" altLang="el-GR" dirty="0" smtClean="0"/>
              <a:t>Προσωρινές </a:t>
            </a:r>
            <a:r>
              <a:rPr lang="el-GR" altLang="el-GR" dirty="0" err="1"/>
              <a:t>χρονοσφραγίδες</a:t>
            </a:r>
            <a:r>
              <a:rPr lang="el-GR" altLang="el-GR" dirty="0"/>
              <a:t> εγγραφής</a:t>
            </a:r>
            <a:r>
              <a:rPr lang="en-US" altLang="el-GR" dirty="0"/>
              <a:t> </a:t>
            </a:r>
            <a:r>
              <a:rPr lang="en-US" altLang="el-GR" dirty="0" err="1"/>
              <a:t>ts</a:t>
            </a:r>
            <a:r>
              <a:rPr lang="en-US" altLang="el-GR" dirty="0"/>
              <a:t>(T)</a:t>
            </a:r>
          </a:p>
          <a:p>
            <a:pPr lvl="2"/>
            <a:r>
              <a:rPr lang="el-GR" altLang="el-GR" dirty="0" smtClean="0"/>
              <a:t>Μία για κάθε προσωρινή έκδοση</a:t>
            </a:r>
          </a:p>
          <a:p>
            <a:pPr lvl="2"/>
            <a:r>
              <a:rPr lang="el-GR" altLang="el-GR" dirty="0" smtClean="0"/>
              <a:t>Πάντα μεγαλύτερες από την </a:t>
            </a:r>
            <a:r>
              <a:rPr lang="en-US" altLang="el-GR" dirty="0" err="1"/>
              <a:t>ts</a:t>
            </a:r>
            <a:r>
              <a:rPr lang="en-US" altLang="el-GR" baseline="-25000" dirty="0" err="1"/>
              <a:t>WR</a:t>
            </a:r>
            <a:r>
              <a:rPr lang="en-US" altLang="el-GR" dirty="0"/>
              <a:t>(D)</a:t>
            </a:r>
            <a:endParaRPr lang="el-GR" altLang="el-GR" dirty="0"/>
          </a:p>
          <a:p>
            <a:pPr lvl="1"/>
            <a:r>
              <a:rPr lang="el-GR" altLang="el-GR" dirty="0"/>
              <a:t>Μία </a:t>
            </a:r>
            <a:r>
              <a:rPr lang="el-GR" altLang="el-GR" dirty="0" err="1"/>
              <a:t>χρονοσφραγίδα</a:t>
            </a:r>
            <a:r>
              <a:rPr lang="el-GR" altLang="el-GR" dirty="0"/>
              <a:t> ανάγνωσης</a:t>
            </a:r>
            <a:r>
              <a:rPr lang="en-US" altLang="el-GR" dirty="0"/>
              <a:t> </a:t>
            </a:r>
            <a:r>
              <a:rPr lang="en-US" altLang="el-GR" dirty="0" err="1"/>
              <a:t>ts</a:t>
            </a:r>
            <a:r>
              <a:rPr lang="en-US" altLang="el-GR" baseline="-25000" dirty="0" err="1"/>
              <a:t>RD</a:t>
            </a:r>
            <a:r>
              <a:rPr lang="en-US" altLang="el-GR" dirty="0"/>
              <a:t>(D)</a:t>
            </a:r>
            <a:endParaRPr lang="el-GR" altLang="el-GR" dirty="0"/>
          </a:p>
          <a:p>
            <a:pPr lvl="2"/>
            <a:r>
              <a:rPr lang="el-GR" altLang="el-GR" dirty="0"/>
              <a:t>Αντιστοιχεί στην πιο πρόσφατη </a:t>
            </a:r>
            <a:r>
              <a:rPr lang="el-GR" altLang="el-GR" dirty="0" smtClean="0"/>
              <a:t>ανάγνωση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51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Χρονοσφραγίδες</a:t>
            </a:r>
            <a:r>
              <a:rPr lang="el-GR" altLang="el-GR" dirty="0"/>
              <a:t>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Κανόνες επικύρωσης</a:t>
            </a:r>
            <a:r>
              <a:rPr lang="en-US" altLang="el-GR" dirty="0"/>
              <a:t>: </a:t>
            </a:r>
            <a:r>
              <a:rPr lang="el-GR" altLang="el-GR" dirty="0"/>
              <a:t>εγγραφή</a:t>
            </a:r>
          </a:p>
          <a:p>
            <a:pPr lvl="1"/>
            <a:r>
              <a:rPr lang="el-GR" altLang="el-GR" dirty="0" smtClean="0"/>
              <a:t>Η </a:t>
            </a:r>
            <a:r>
              <a:rPr lang="en-US" altLang="el-GR" dirty="0" smtClean="0"/>
              <a:t>T</a:t>
            </a:r>
            <a:r>
              <a:rPr lang="el-GR" altLang="el-GR" dirty="0" smtClean="0"/>
              <a:t> με </a:t>
            </a:r>
            <a:r>
              <a:rPr lang="en-US" altLang="el-GR" dirty="0" err="1" smtClean="0"/>
              <a:t>ts</a:t>
            </a:r>
            <a:r>
              <a:rPr lang="en-US" altLang="el-GR" dirty="0" smtClean="0"/>
              <a:t>(T</a:t>
            </a:r>
            <a:r>
              <a:rPr lang="en-US" altLang="el-GR" dirty="0"/>
              <a:t>)</a:t>
            </a:r>
            <a:r>
              <a:rPr lang="el-GR" altLang="el-GR" dirty="0"/>
              <a:t> θέλει να γράψει το στοιχείο </a:t>
            </a:r>
            <a:r>
              <a:rPr lang="en-US" altLang="el-GR" dirty="0"/>
              <a:t>D</a:t>
            </a:r>
          </a:p>
          <a:p>
            <a:pPr lvl="1"/>
            <a:r>
              <a:rPr lang="el-GR" altLang="el-GR" dirty="0" smtClean="0"/>
              <a:t>Πρέπει να ισχύει </a:t>
            </a:r>
            <a:r>
              <a:rPr lang="en-US" altLang="el-GR" dirty="0" err="1" smtClean="0"/>
              <a:t>ts</a:t>
            </a:r>
            <a:r>
              <a:rPr lang="en-US" altLang="el-GR" dirty="0" smtClean="0"/>
              <a:t>(T</a:t>
            </a:r>
            <a:r>
              <a:rPr lang="en-US" altLang="el-GR" dirty="0"/>
              <a:t>) &gt; </a:t>
            </a:r>
            <a:r>
              <a:rPr lang="en-US" altLang="el-GR" dirty="0" err="1"/>
              <a:t>ts</a:t>
            </a:r>
            <a:r>
              <a:rPr lang="en-US" altLang="el-GR" baseline="-25000" dirty="0" err="1"/>
              <a:t>WR</a:t>
            </a:r>
            <a:r>
              <a:rPr lang="en-US" altLang="el-GR" dirty="0"/>
              <a:t>(D)</a:t>
            </a:r>
            <a:r>
              <a:rPr lang="el-GR" altLang="el-GR" dirty="0"/>
              <a:t>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Πρέπει να έπεται της δεσμευμένης έκδοσης</a:t>
            </a:r>
          </a:p>
          <a:p>
            <a:pPr lvl="1"/>
            <a:r>
              <a:rPr lang="el-GR" altLang="el-GR" dirty="0" smtClean="0"/>
              <a:t>Πρέπει να ισχύει </a:t>
            </a:r>
            <a:r>
              <a:rPr lang="en-US" altLang="el-GR" dirty="0" err="1" smtClean="0"/>
              <a:t>ts</a:t>
            </a:r>
            <a:r>
              <a:rPr lang="en-US" altLang="el-GR" dirty="0" smtClean="0"/>
              <a:t>(T</a:t>
            </a:r>
            <a:r>
              <a:rPr lang="en-US" altLang="el-GR" dirty="0"/>
              <a:t>) &gt; </a:t>
            </a:r>
            <a:r>
              <a:rPr lang="en-US" altLang="el-GR" dirty="0" err="1"/>
              <a:t>ts</a:t>
            </a:r>
            <a:r>
              <a:rPr lang="en-US" altLang="el-GR" baseline="-25000" dirty="0" err="1"/>
              <a:t>RD</a:t>
            </a:r>
            <a:r>
              <a:rPr lang="en-US" altLang="el-GR" dirty="0"/>
              <a:t>(D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Πρέπει να έπεται όλων των αναγνώσεων</a:t>
            </a:r>
            <a:endParaRPr lang="el-GR" altLang="el-GR" dirty="0"/>
          </a:p>
          <a:p>
            <a:pPr lvl="1"/>
            <a:r>
              <a:rPr lang="el-GR" altLang="el-GR" dirty="0" smtClean="0"/>
              <a:t>Αν δεν ισχύουν οι περιορισμοί, η </a:t>
            </a:r>
            <a:r>
              <a:rPr lang="en-US" altLang="el-GR" dirty="0"/>
              <a:t>T </a:t>
            </a:r>
            <a:r>
              <a:rPr lang="el-GR" altLang="el-GR" dirty="0" smtClean="0"/>
              <a:t>ακυρώνεται</a:t>
            </a:r>
          </a:p>
          <a:p>
            <a:pPr lvl="1"/>
            <a:r>
              <a:rPr lang="el-GR" altLang="el-GR" dirty="0" smtClean="0"/>
              <a:t>Αλλιώς έχουμε νέα </a:t>
            </a:r>
            <a:r>
              <a:rPr lang="el-GR" altLang="el-GR" dirty="0"/>
              <a:t>προσωρινή έκδοση του </a:t>
            </a:r>
            <a:r>
              <a:rPr lang="en-US" altLang="el-GR" dirty="0" smtClean="0"/>
              <a:t>D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380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Χρονοσφραγίδες</a:t>
            </a:r>
            <a:r>
              <a:rPr lang="el-GR" altLang="el-GR" dirty="0"/>
              <a:t>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9)</a:t>
            </a:r>
            <a:endParaRPr lang="el-GR" altLang="el-GR" dirty="0"/>
          </a:p>
        </p:txBody>
      </p:sp>
      <p:pic>
        <p:nvPicPr>
          <p:cNvPr id="3" name="Picture 2" descr="Παραδείγματα χρήσης χρονοσφραγίδων για την εγγραφή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3817800" cy="1938047"/>
          </a:xfrm>
          <a:prstGeom prst="rect">
            <a:avLst/>
          </a:prstGeom>
        </p:spPr>
      </p:pic>
      <p:sp>
        <p:nvSpPr>
          <p:cNvPr id="821256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Παραδείγματα εγγραφής</a:t>
            </a:r>
            <a:endParaRPr lang="el-GR" altLang="el-GR" dirty="0"/>
          </a:p>
          <a:p>
            <a:pPr lvl="1"/>
            <a:r>
              <a:rPr lang="el-GR" altLang="el-GR" dirty="0"/>
              <a:t>(α) και (β): η εγγραφή είναι έγκυρη</a:t>
            </a:r>
          </a:p>
          <a:p>
            <a:pPr lvl="1"/>
            <a:r>
              <a:rPr lang="el-GR" altLang="el-GR" dirty="0"/>
              <a:t>(γ): </a:t>
            </a:r>
            <a:r>
              <a:rPr lang="el-GR" altLang="el-GR" dirty="0" smtClean="0"/>
              <a:t>συγκρούεται </a:t>
            </a:r>
            <a:r>
              <a:rPr lang="el-GR" altLang="el-GR" dirty="0"/>
              <a:t>με μεταγενέστερη εγγραφή</a:t>
            </a:r>
          </a:p>
          <a:p>
            <a:pPr lvl="1"/>
            <a:r>
              <a:rPr lang="el-GR" altLang="el-GR" dirty="0"/>
              <a:t>(δ): </a:t>
            </a:r>
            <a:r>
              <a:rPr lang="el-GR" altLang="el-GR" dirty="0" smtClean="0"/>
              <a:t>συγκρούεται </a:t>
            </a:r>
            <a:r>
              <a:rPr lang="el-GR" altLang="el-GR" dirty="0"/>
              <a:t>με μεταγενέστερη ανάγνωση</a:t>
            </a:r>
          </a:p>
          <a:p>
            <a:pPr lvl="1"/>
            <a:r>
              <a:rPr lang="el-GR" altLang="el-GR" dirty="0"/>
              <a:t>Στις περιπτώσεις (γ) και (δ) η </a:t>
            </a:r>
            <a:r>
              <a:rPr lang="en-US" altLang="el-GR" dirty="0"/>
              <a:t>T</a:t>
            </a:r>
            <a:r>
              <a:rPr lang="el-GR" altLang="el-GR" dirty="0"/>
              <a:t> </a:t>
            </a:r>
            <a:r>
              <a:rPr lang="el-GR" altLang="el-GR" dirty="0" smtClean="0"/>
              <a:t>ακυρώνεται</a:t>
            </a:r>
            <a:endParaRPr lang="en-US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28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Χρονοσφραγίδες</a:t>
            </a:r>
            <a:r>
              <a:rPr lang="el-GR" altLang="el-GR" dirty="0"/>
              <a:t>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9)</a:t>
            </a:r>
            <a:endParaRPr lang="en-US" altLang="el-GR" dirty="0"/>
          </a:p>
        </p:txBody>
      </p:sp>
      <p:sp>
        <p:nvSpPr>
          <p:cNvPr id="8253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Κανόνες επικύρωσης</a:t>
            </a:r>
            <a:r>
              <a:rPr lang="en-US" altLang="el-GR" dirty="0"/>
              <a:t>: </a:t>
            </a:r>
            <a:r>
              <a:rPr lang="el-GR" altLang="el-GR" dirty="0"/>
              <a:t>ανάγνωση</a:t>
            </a:r>
          </a:p>
          <a:p>
            <a:pPr lvl="1"/>
            <a:r>
              <a:rPr lang="el-GR" altLang="el-GR" dirty="0"/>
              <a:t>Η </a:t>
            </a:r>
            <a:r>
              <a:rPr lang="en-US" altLang="el-GR" dirty="0"/>
              <a:t>T</a:t>
            </a:r>
            <a:r>
              <a:rPr lang="el-GR" altLang="el-GR" dirty="0"/>
              <a:t> με </a:t>
            </a:r>
            <a:r>
              <a:rPr lang="en-US" altLang="el-GR" dirty="0" err="1"/>
              <a:t>ts</a:t>
            </a:r>
            <a:r>
              <a:rPr lang="en-US" altLang="el-GR" dirty="0"/>
              <a:t>(T)</a:t>
            </a:r>
            <a:r>
              <a:rPr lang="el-GR" altLang="el-GR" dirty="0"/>
              <a:t> θέλει να διαβάσει το στοιχείο </a:t>
            </a:r>
            <a:r>
              <a:rPr lang="en-US" altLang="el-GR" dirty="0"/>
              <a:t>D</a:t>
            </a:r>
          </a:p>
          <a:p>
            <a:pPr lvl="1"/>
            <a:r>
              <a:rPr lang="el-GR" altLang="el-GR" dirty="0"/>
              <a:t>Πρέπει να ισχύει </a:t>
            </a:r>
            <a:r>
              <a:rPr lang="en-US" altLang="el-GR" dirty="0" err="1"/>
              <a:t>ts</a:t>
            </a:r>
            <a:r>
              <a:rPr lang="en-US" altLang="el-GR" dirty="0"/>
              <a:t>(T) &gt; </a:t>
            </a:r>
            <a:r>
              <a:rPr lang="en-US" altLang="el-GR" dirty="0" err="1"/>
              <a:t>ts</a:t>
            </a:r>
            <a:r>
              <a:rPr lang="en-US" altLang="el-GR" baseline="-25000" dirty="0" err="1"/>
              <a:t>WR</a:t>
            </a:r>
            <a:r>
              <a:rPr lang="en-US" altLang="el-GR" dirty="0"/>
              <a:t>(D)</a:t>
            </a:r>
            <a:r>
              <a:rPr lang="el-GR" altLang="el-GR" dirty="0"/>
              <a:t> </a:t>
            </a:r>
          </a:p>
          <a:p>
            <a:pPr lvl="2"/>
            <a:r>
              <a:rPr lang="el-GR" altLang="el-GR" dirty="0"/>
              <a:t>Αλλιώς η συναλλαγή </a:t>
            </a:r>
            <a:r>
              <a:rPr lang="en-US" altLang="el-GR" dirty="0"/>
              <a:t>T</a:t>
            </a:r>
            <a:r>
              <a:rPr lang="el-GR" altLang="el-GR" dirty="0"/>
              <a:t> ακυρώνεται</a:t>
            </a:r>
          </a:p>
          <a:p>
            <a:pPr lvl="1"/>
            <a:r>
              <a:rPr lang="el-GR" altLang="el-GR" dirty="0"/>
              <a:t>Αν ναι, βρίσκουμε πιο πρόσφατη έκδοση του </a:t>
            </a:r>
            <a:r>
              <a:rPr lang="en-US" altLang="el-GR" dirty="0"/>
              <a:t>D</a:t>
            </a:r>
            <a:endParaRPr lang="el-GR" altLang="el-GR" dirty="0"/>
          </a:p>
          <a:p>
            <a:pPr lvl="2"/>
            <a:r>
              <a:rPr lang="el-GR" altLang="el-GR" dirty="0"/>
              <a:t>Η έκδοση με το μέγιστο </a:t>
            </a:r>
            <a:r>
              <a:rPr lang="en-US" altLang="el-GR" dirty="0" err="1"/>
              <a:t>ts</a:t>
            </a:r>
            <a:r>
              <a:rPr lang="en-US" altLang="el-GR" baseline="-25000" dirty="0" err="1"/>
              <a:t>tent</a:t>
            </a:r>
            <a:r>
              <a:rPr lang="en-US" altLang="el-GR" dirty="0"/>
              <a:t>(D)</a:t>
            </a:r>
            <a:endParaRPr lang="el-GR" altLang="el-GR" dirty="0"/>
          </a:p>
          <a:p>
            <a:pPr lvl="2"/>
            <a:r>
              <a:rPr lang="el-GR" altLang="el-GR" dirty="0"/>
              <a:t>Με την προϋπόθεση ότι </a:t>
            </a:r>
            <a:r>
              <a:rPr lang="en-US" altLang="el-GR" dirty="0" err="1"/>
              <a:t>ts</a:t>
            </a:r>
            <a:r>
              <a:rPr lang="en-US" altLang="el-GR" baseline="-25000" dirty="0" err="1"/>
              <a:t>tent</a:t>
            </a:r>
            <a:r>
              <a:rPr lang="en-US" altLang="el-GR" dirty="0"/>
              <a:t>(D) </a:t>
            </a:r>
            <a:r>
              <a:rPr lang="el-GR" altLang="el-GR" dirty="0"/>
              <a:t>≤</a:t>
            </a:r>
            <a:r>
              <a:rPr lang="en-US" altLang="el-GR" dirty="0"/>
              <a:t> </a:t>
            </a:r>
            <a:r>
              <a:rPr lang="en-US" altLang="el-GR" dirty="0" err="1"/>
              <a:t>ts</a:t>
            </a:r>
            <a:r>
              <a:rPr lang="en-US" altLang="el-GR" dirty="0"/>
              <a:t>(T)</a:t>
            </a:r>
            <a:endParaRPr lang="el-GR" altLang="el-GR" dirty="0"/>
          </a:p>
          <a:p>
            <a:pPr lvl="3"/>
            <a:r>
              <a:rPr lang="el-GR" altLang="el-GR" dirty="0"/>
              <a:t>Νεότερες προσωρινές εκδόσεις δεν επηρεάζουν την </a:t>
            </a:r>
            <a:r>
              <a:rPr lang="en-US" altLang="el-GR" dirty="0"/>
              <a:t>T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13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Χρονοσφραγίδες</a:t>
            </a:r>
            <a:r>
              <a:rPr lang="el-GR" altLang="el-GR" dirty="0"/>
              <a:t>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Κανόνες επικύρωσης</a:t>
            </a:r>
            <a:r>
              <a:rPr lang="en-US" altLang="el-GR" dirty="0"/>
              <a:t>: </a:t>
            </a:r>
            <a:r>
              <a:rPr lang="el-GR" altLang="el-GR" dirty="0"/>
              <a:t>ανάγνωση</a:t>
            </a:r>
          </a:p>
          <a:p>
            <a:pPr lvl="1"/>
            <a:r>
              <a:rPr lang="el-GR" altLang="el-GR" dirty="0" smtClean="0"/>
              <a:t>Αν </a:t>
            </a:r>
            <a:r>
              <a:rPr lang="el-GR" altLang="el-GR" dirty="0"/>
              <a:t>η έκδοση </a:t>
            </a:r>
            <a:r>
              <a:rPr lang="el-GR" altLang="el-GR" dirty="0" smtClean="0"/>
              <a:t>είναι </a:t>
            </a:r>
            <a:r>
              <a:rPr lang="el-GR" altLang="el-GR" dirty="0"/>
              <a:t>δεσμευμένη, τη διαβάζουμε</a:t>
            </a:r>
          </a:p>
          <a:p>
            <a:pPr lvl="2"/>
            <a:r>
              <a:rPr lang="el-GR" altLang="el-GR" dirty="0" smtClean="0"/>
              <a:t>Σε αυτή την περίπτωση, </a:t>
            </a:r>
            <a:r>
              <a:rPr lang="en-US" altLang="el-GR" dirty="0" err="1" smtClean="0"/>
              <a:t>ts</a:t>
            </a:r>
            <a:r>
              <a:rPr lang="en-US" altLang="el-GR" baseline="-25000" dirty="0" err="1" smtClean="0"/>
              <a:t>WR</a:t>
            </a:r>
            <a:r>
              <a:rPr lang="en-US" altLang="el-GR" dirty="0" smtClean="0"/>
              <a:t>(D)=</a:t>
            </a:r>
            <a:r>
              <a:rPr lang="en-US" altLang="el-GR" dirty="0" err="1" smtClean="0"/>
              <a:t>ts</a:t>
            </a:r>
            <a:r>
              <a:rPr lang="en-US" altLang="el-GR" baseline="-25000" dirty="0" err="1" smtClean="0"/>
              <a:t>tent</a:t>
            </a:r>
            <a:r>
              <a:rPr lang="en-US" altLang="el-GR" dirty="0" smtClean="0"/>
              <a:t>(D)</a:t>
            </a:r>
          </a:p>
          <a:p>
            <a:pPr lvl="1"/>
            <a:r>
              <a:rPr lang="el-GR" altLang="el-GR" dirty="0" smtClean="0"/>
              <a:t>Αν </a:t>
            </a:r>
            <a:r>
              <a:rPr lang="el-GR" altLang="el-GR" dirty="0"/>
              <a:t>δεν είναι δεσμευμένη, </a:t>
            </a:r>
            <a:r>
              <a:rPr lang="el-GR" altLang="el-GR" dirty="0" smtClean="0"/>
              <a:t>περιμένουμε</a:t>
            </a:r>
            <a:endParaRPr lang="el-GR" altLang="el-GR" dirty="0"/>
          </a:p>
          <a:p>
            <a:pPr lvl="1"/>
            <a:r>
              <a:rPr lang="el-GR" altLang="el-GR" dirty="0"/>
              <a:t>Αν η συναλλαγή </a:t>
            </a:r>
            <a:r>
              <a:rPr lang="el-GR" altLang="el-GR" dirty="0" smtClean="0"/>
              <a:t>δεσμευθεί</a:t>
            </a:r>
            <a:r>
              <a:rPr lang="el-GR" altLang="el-GR" dirty="0"/>
              <a:t>, </a:t>
            </a:r>
            <a:r>
              <a:rPr lang="el-GR" altLang="el-GR" dirty="0" smtClean="0"/>
              <a:t>διαβάζουμε</a:t>
            </a:r>
            <a:endParaRPr lang="el-GR" altLang="el-GR" dirty="0"/>
          </a:p>
          <a:p>
            <a:pPr lvl="2"/>
            <a:r>
              <a:rPr lang="el-GR" altLang="el-GR" dirty="0"/>
              <a:t>Ουσιαστικά </a:t>
            </a:r>
            <a:r>
              <a:rPr lang="el-GR" altLang="el-GR" dirty="0" smtClean="0"/>
              <a:t>πάμε στην </a:t>
            </a:r>
            <a:r>
              <a:rPr lang="el-GR" altLang="el-GR" dirty="0"/>
              <a:t>προηγούμενη περίπτωση</a:t>
            </a:r>
          </a:p>
          <a:p>
            <a:pPr lvl="1"/>
            <a:r>
              <a:rPr lang="el-GR" altLang="el-GR" dirty="0"/>
              <a:t>Αν η συναλλαγή </a:t>
            </a:r>
            <a:r>
              <a:rPr lang="el-GR" altLang="el-GR" dirty="0" smtClean="0"/>
              <a:t>ακυρωθεί</a:t>
            </a:r>
            <a:r>
              <a:rPr lang="el-GR" altLang="el-GR" dirty="0"/>
              <a:t>, δοκιμάζουμε ξανά</a:t>
            </a:r>
          </a:p>
          <a:p>
            <a:pPr lvl="2"/>
            <a:r>
              <a:rPr lang="el-GR" altLang="el-GR" dirty="0"/>
              <a:t>Ουσιαστικά επαναλαμβάνουμε την </a:t>
            </a:r>
            <a:r>
              <a:rPr lang="el-GR" altLang="el-GR" dirty="0" smtClean="0"/>
              <a:t>επιλογή έκδοσης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455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Χρονοσφραγίδες</a:t>
            </a:r>
            <a:r>
              <a:rPr lang="el-GR" altLang="el-GR" dirty="0"/>
              <a:t> </a:t>
            </a:r>
            <a:r>
              <a:rPr lang="el-GR" altLang="el-GR" dirty="0" smtClean="0"/>
              <a:t>(7 </a:t>
            </a:r>
            <a:r>
              <a:rPr lang="el-GR" altLang="el-GR" dirty="0"/>
              <a:t>από </a:t>
            </a:r>
            <a:r>
              <a:rPr lang="el-GR" altLang="el-GR" dirty="0" smtClean="0"/>
              <a:t>9)</a:t>
            </a:r>
            <a:endParaRPr lang="en-US" altLang="el-GR" dirty="0"/>
          </a:p>
        </p:txBody>
      </p:sp>
      <p:pic>
        <p:nvPicPr>
          <p:cNvPr id="3" name="Picture 2" descr="Παραδείγματα χρήσης χρονοσφραγίδων για την ανάγνωση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68760"/>
            <a:ext cx="3291202" cy="1938047"/>
          </a:xfrm>
          <a:prstGeom prst="rect">
            <a:avLst/>
          </a:prstGeom>
        </p:spPr>
      </p:pic>
      <p:sp>
        <p:nvSpPr>
          <p:cNvPr id="827398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Παραδείγματα ανάγνωσης</a:t>
            </a:r>
            <a:endParaRPr lang="el-GR" altLang="el-GR" dirty="0"/>
          </a:p>
          <a:p>
            <a:pPr lvl="1"/>
            <a:r>
              <a:rPr lang="el-GR" altLang="el-GR" dirty="0"/>
              <a:t>(α): η εγγραφή είναι </a:t>
            </a:r>
            <a:r>
              <a:rPr lang="el-GR" altLang="el-GR" dirty="0" smtClean="0"/>
              <a:t>έγκυρη</a:t>
            </a:r>
            <a:endParaRPr lang="el-GR" altLang="el-GR" dirty="0"/>
          </a:p>
          <a:p>
            <a:pPr lvl="1"/>
            <a:r>
              <a:rPr lang="el-GR" altLang="el-GR" dirty="0"/>
              <a:t>(β): </a:t>
            </a:r>
            <a:r>
              <a:rPr lang="el-GR" altLang="el-GR" dirty="0" smtClean="0"/>
              <a:t>μεταγενέστερη προσωρινή, έγκυρη</a:t>
            </a:r>
            <a:endParaRPr lang="el-GR" altLang="el-GR" dirty="0"/>
          </a:p>
          <a:p>
            <a:pPr lvl="1"/>
            <a:r>
              <a:rPr lang="el-GR" altLang="el-GR" dirty="0"/>
              <a:t>(γ): </a:t>
            </a:r>
            <a:r>
              <a:rPr lang="el-GR" altLang="el-GR" dirty="0" smtClean="0"/>
              <a:t>προγενέστερη προσωρινή, περιμένουμε</a:t>
            </a:r>
            <a:endParaRPr lang="el-GR" altLang="el-GR" dirty="0"/>
          </a:p>
          <a:p>
            <a:pPr lvl="1"/>
            <a:r>
              <a:rPr lang="el-GR" altLang="el-GR" dirty="0" smtClean="0"/>
              <a:t>(</a:t>
            </a:r>
            <a:r>
              <a:rPr lang="el-GR" altLang="el-GR" dirty="0"/>
              <a:t>δ): </a:t>
            </a:r>
            <a:r>
              <a:rPr lang="el-GR" altLang="el-GR" dirty="0" smtClean="0"/>
              <a:t>μεταγενέστερη εγγραφή, ακυρώνουμε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82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Χρονοσφραγίδες</a:t>
            </a:r>
            <a:r>
              <a:rPr lang="el-GR" altLang="el-GR" dirty="0"/>
              <a:t> </a:t>
            </a:r>
            <a:r>
              <a:rPr lang="el-GR" altLang="el-GR" dirty="0" smtClean="0"/>
              <a:t>(8 </a:t>
            </a:r>
            <a:r>
              <a:rPr lang="el-GR" altLang="el-GR" dirty="0"/>
              <a:t>από </a:t>
            </a:r>
            <a:r>
              <a:rPr lang="el-GR" altLang="el-GR" dirty="0" smtClean="0"/>
              <a:t>9)</a:t>
            </a:r>
            <a:endParaRPr lang="el-GR" altLang="el-GR" dirty="0"/>
          </a:p>
        </p:txBody>
      </p:sp>
      <p:graphicFrame>
        <p:nvGraphicFramePr>
          <p:cNvPr id="3" name="Table 2" descr="Πίνακας με παράδειγμα χρήσης χορνοσφραγίδων ανάγνωσης και εγγραφής από δύο ταυτόχρονες συναλλαγές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951213"/>
              </p:ext>
            </p:extLst>
          </p:nvPr>
        </p:nvGraphicFramePr>
        <p:xfrm>
          <a:off x="827584" y="1196752"/>
          <a:ext cx="7272808" cy="2457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826014"/>
                <a:gridCol w="617503"/>
                <a:gridCol w="548891"/>
                <a:gridCol w="548891"/>
                <a:gridCol w="548891"/>
                <a:gridCol w="617503"/>
                <a:gridCol w="548891"/>
              </a:tblGrid>
              <a:tr h="3242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l-GR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endParaRPr lang="el-GR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(r)</a:t>
                      </a:r>
                      <a:endParaRPr lang="el-GR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(w)</a:t>
                      </a:r>
                      <a:endParaRPr lang="el-GR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 (r)</a:t>
                      </a:r>
                      <a:endParaRPr lang="el-GR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 (w)</a:t>
                      </a:r>
                      <a:endParaRPr lang="el-GR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(r)</a:t>
                      </a:r>
                      <a:endParaRPr lang="el-GR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(w)</a:t>
                      </a:r>
                      <a:endParaRPr lang="el-GR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{}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{</a:t>
                      </a:r>
                      <a:r>
                        <a:rPr lang="en-US" sz="1400" b="1" dirty="0">
                          <a:effectLst/>
                        </a:rPr>
                        <a:t>S</a:t>
                      </a:r>
                      <a:r>
                        <a:rPr lang="en-US" sz="1400" dirty="0">
                          <a:effectLst/>
                        </a:rPr>
                        <a:t>}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{}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{</a:t>
                      </a:r>
                      <a:r>
                        <a:rPr lang="en-US" sz="1400" b="1" dirty="0">
                          <a:effectLst/>
                        </a:rPr>
                        <a:t>S</a:t>
                      </a:r>
                      <a:r>
                        <a:rPr lang="en-US" sz="1400" dirty="0">
                          <a:effectLst/>
                        </a:rPr>
                        <a:t>}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{}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{</a:t>
                      </a:r>
                      <a:r>
                        <a:rPr lang="en-US" sz="1400" b="1" dirty="0">
                          <a:effectLst/>
                        </a:rPr>
                        <a:t>S</a:t>
                      </a:r>
                      <a:r>
                        <a:rPr lang="en-US" sz="1400" dirty="0">
                          <a:effectLst/>
                        </a:rPr>
                        <a:t>}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openTransaction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b = A.read()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{T}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openTransaction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b = C.read()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{U}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A.write(b </a:t>
                      </a:r>
                      <a:r>
                        <a:rPr lang="el-GR" sz="1400">
                          <a:effectLst/>
                        </a:rPr>
                        <a:t>– </a:t>
                      </a:r>
                      <a:r>
                        <a:rPr lang="en-US" sz="1400">
                          <a:effectLst/>
                        </a:rPr>
                        <a:t>50)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{</a:t>
                      </a:r>
                      <a:r>
                        <a:rPr lang="en-US" sz="1400" b="1" dirty="0">
                          <a:effectLst/>
                        </a:rPr>
                        <a:t>S</a:t>
                      </a:r>
                      <a:r>
                        <a:rPr lang="en-US" sz="1400" dirty="0">
                          <a:effectLst/>
                        </a:rPr>
                        <a:t>,T}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b = B.read()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{T}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C.write(b - 70)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{</a:t>
                      </a:r>
                      <a:r>
                        <a:rPr lang="en-US" sz="1400" b="1" dirty="0">
                          <a:effectLst/>
                        </a:rPr>
                        <a:t>S</a:t>
                      </a:r>
                      <a:r>
                        <a:rPr lang="en-US" sz="1400" dirty="0">
                          <a:effectLst/>
                        </a:rPr>
                        <a:t>,U}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b = B.read()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{U}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B.write(b + 50)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l-GR" sz="1400" dirty="0" smtClean="0">
                          <a:effectLst/>
                        </a:rPr>
                        <a:t>Ακυρώνεται</a:t>
                      </a:r>
                      <a:r>
                        <a:rPr lang="en-US" sz="1400" dirty="0" smtClean="0">
                          <a:effectLst/>
                        </a:rPr>
                        <a:t>!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 err="1">
                          <a:effectLst/>
                        </a:rPr>
                        <a:t>B.write</a:t>
                      </a:r>
                      <a:r>
                        <a:rPr lang="en-US" sz="1400" dirty="0">
                          <a:effectLst/>
                        </a:rPr>
                        <a:t>(b + 70)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{</a:t>
                      </a:r>
                      <a:r>
                        <a:rPr lang="en-US" sz="1400" b="1" dirty="0">
                          <a:effectLst/>
                        </a:rPr>
                        <a:t>S</a:t>
                      </a:r>
                      <a:r>
                        <a:rPr lang="en-US" sz="1400" dirty="0">
                          <a:effectLst/>
                        </a:rPr>
                        <a:t>,U}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99080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/>
              <a:t>Ίδιο παράδειγμα με τα κλειδώματα</a:t>
            </a:r>
          </a:p>
          <a:p>
            <a:pPr lvl="1"/>
            <a:r>
              <a:rPr lang="el-GR" altLang="el-GR" dirty="0" err="1" smtClean="0"/>
              <a:t>Χρονοσφραγίδες</a:t>
            </a:r>
            <a:r>
              <a:rPr lang="el-GR" altLang="el-GR" dirty="0" smtClean="0"/>
              <a:t> </a:t>
            </a:r>
            <a:r>
              <a:rPr lang="el-GR" altLang="el-GR" dirty="0"/>
              <a:t>ανάγνωσης </a:t>
            </a:r>
            <a:r>
              <a:rPr lang="el-GR" altLang="el-GR" dirty="0" smtClean="0"/>
              <a:t>/ εγγραφής</a:t>
            </a:r>
            <a:endParaRPr lang="en-US" altLang="el-GR" dirty="0"/>
          </a:p>
          <a:p>
            <a:pPr lvl="2"/>
            <a:r>
              <a:rPr lang="el-GR" altLang="el-GR" dirty="0"/>
              <a:t>Η </a:t>
            </a:r>
            <a:r>
              <a:rPr lang="en-US" altLang="el-GR" dirty="0"/>
              <a:t>S</a:t>
            </a:r>
            <a:r>
              <a:rPr lang="el-GR" altLang="el-GR" dirty="0"/>
              <a:t> έχει </a:t>
            </a:r>
            <a:r>
              <a:rPr lang="el-GR" altLang="el-GR" dirty="0" smtClean="0"/>
              <a:t>γράψει </a:t>
            </a:r>
            <a:r>
              <a:rPr lang="en-US" altLang="el-GR" dirty="0" smtClean="0"/>
              <a:t>A, B, C</a:t>
            </a:r>
            <a:r>
              <a:rPr lang="el-GR" altLang="el-GR" dirty="0" smtClean="0"/>
              <a:t> και έχει δεσμευθεί</a:t>
            </a:r>
            <a:endParaRPr lang="el-GR" altLang="el-GR" dirty="0"/>
          </a:p>
          <a:p>
            <a:pPr lvl="1"/>
            <a:r>
              <a:rPr lang="el-GR" altLang="el-GR" dirty="0"/>
              <a:t>Η </a:t>
            </a:r>
            <a:r>
              <a:rPr lang="en-US" altLang="el-GR" dirty="0"/>
              <a:t>T</a:t>
            </a:r>
            <a:r>
              <a:rPr lang="el-GR" altLang="el-GR" dirty="0"/>
              <a:t> </a:t>
            </a:r>
            <a:r>
              <a:rPr lang="el-GR" altLang="el-GR" dirty="0" smtClean="0"/>
              <a:t>ακυρώνεται όταν πάει να γράψει το </a:t>
            </a:r>
            <a:r>
              <a:rPr lang="en-US" altLang="el-GR" dirty="0" smtClean="0"/>
              <a:t>B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Το </a:t>
            </a:r>
            <a:r>
              <a:rPr lang="en-US" altLang="el-GR" dirty="0" smtClean="0"/>
              <a:t>B</a:t>
            </a:r>
            <a:r>
              <a:rPr lang="el-GR" altLang="el-GR" dirty="0" smtClean="0"/>
              <a:t> </a:t>
            </a:r>
            <a:r>
              <a:rPr lang="el-GR" altLang="el-GR" dirty="0"/>
              <a:t>το έχει διαβάσει η </a:t>
            </a:r>
            <a:r>
              <a:rPr lang="en-US" altLang="el-GR" dirty="0"/>
              <a:t>U </a:t>
            </a:r>
            <a:r>
              <a:rPr lang="el-GR" altLang="el-GR" dirty="0" smtClean="0"/>
              <a:t>και </a:t>
            </a:r>
            <a:r>
              <a:rPr lang="en-US" altLang="el-GR" dirty="0" err="1" smtClean="0"/>
              <a:t>ts</a:t>
            </a:r>
            <a:r>
              <a:rPr lang="en-US" altLang="el-GR" dirty="0" smtClean="0"/>
              <a:t>(T</a:t>
            </a:r>
            <a:r>
              <a:rPr lang="en-US" altLang="el-GR" dirty="0"/>
              <a:t>) &lt; </a:t>
            </a:r>
            <a:r>
              <a:rPr lang="en-US" altLang="el-GR" dirty="0" err="1"/>
              <a:t>ts</a:t>
            </a:r>
            <a:r>
              <a:rPr lang="en-US" altLang="el-GR" dirty="0"/>
              <a:t>(U</a:t>
            </a:r>
            <a:r>
              <a:rPr lang="en-US" altLang="el-GR" dirty="0" smtClean="0"/>
              <a:t>)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190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Χρονοσφραγίδες</a:t>
            </a:r>
            <a:r>
              <a:rPr lang="el-GR" altLang="el-GR" dirty="0"/>
              <a:t> </a:t>
            </a:r>
            <a:r>
              <a:rPr lang="el-GR" altLang="el-GR" dirty="0" smtClean="0"/>
              <a:t>(9 </a:t>
            </a:r>
            <a:r>
              <a:rPr lang="el-GR" altLang="el-GR" dirty="0"/>
              <a:t>από </a:t>
            </a:r>
            <a:r>
              <a:rPr lang="el-GR" altLang="el-GR" dirty="0" smtClean="0"/>
              <a:t>9)</a:t>
            </a:r>
            <a:endParaRPr lang="el-GR" altLang="el-GR" dirty="0"/>
          </a:p>
        </p:txBody>
      </p:sp>
      <p:sp>
        <p:nvSpPr>
          <p:cNvPr id="8335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Κανόνας </a:t>
            </a:r>
            <a:r>
              <a:rPr lang="el-GR" altLang="el-GR" dirty="0"/>
              <a:t>επικύρωσης εγγραφής</a:t>
            </a:r>
          </a:p>
          <a:p>
            <a:pPr lvl="1"/>
            <a:r>
              <a:rPr lang="el-GR" altLang="el-GR" dirty="0"/>
              <a:t>Οι </a:t>
            </a:r>
            <a:r>
              <a:rPr lang="el-GR" altLang="el-GR" dirty="0" smtClean="0"/>
              <a:t>πρόωρες εγγραφές ακυρώνονται</a:t>
            </a:r>
            <a:endParaRPr lang="el-GR" altLang="el-GR" dirty="0"/>
          </a:p>
          <a:p>
            <a:r>
              <a:rPr lang="el-GR" altLang="el-GR" dirty="0" smtClean="0"/>
              <a:t>Κανόνας </a:t>
            </a:r>
            <a:r>
              <a:rPr lang="el-GR" altLang="el-GR" dirty="0"/>
              <a:t>επικύρωσης ανάγνωσης</a:t>
            </a:r>
          </a:p>
          <a:p>
            <a:pPr lvl="1"/>
            <a:r>
              <a:rPr lang="el-GR" altLang="el-GR" dirty="0"/>
              <a:t>Οι πρόωρες αναγνώσεις αναμένουν</a:t>
            </a:r>
          </a:p>
          <a:p>
            <a:pPr lvl="1"/>
            <a:r>
              <a:rPr lang="el-GR" altLang="el-GR" dirty="0" smtClean="0"/>
              <a:t>Οι </a:t>
            </a:r>
            <a:r>
              <a:rPr lang="el-GR" altLang="el-GR" dirty="0"/>
              <a:t>καθυστερημένες αναγνώσεις </a:t>
            </a:r>
            <a:r>
              <a:rPr lang="el-GR" altLang="el-GR" dirty="0" smtClean="0"/>
              <a:t>ακυρώνονται</a:t>
            </a:r>
            <a:endParaRPr lang="el-GR" altLang="el-GR" dirty="0"/>
          </a:p>
          <a:p>
            <a:r>
              <a:rPr lang="el-GR" altLang="el-GR" dirty="0" smtClean="0"/>
              <a:t>Απαισιόδοξος </a:t>
            </a:r>
            <a:r>
              <a:rPr lang="el-GR" altLang="el-GR" dirty="0"/>
              <a:t>έλεγχος συνδρομής</a:t>
            </a:r>
          </a:p>
          <a:p>
            <a:pPr lvl="1"/>
            <a:r>
              <a:rPr lang="el-GR" altLang="el-GR" dirty="0"/>
              <a:t>Δεν υπάρχει περίπτωση </a:t>
            </a:r>
            <a:r>
              <a:rPr lang="el-GR" altLang="el-GR" dirty="0" smtClean="0"/>
              <a:t>ακύρωσης </a:t>
            </a:r>
            <a:r>
              <a:rPr lang="el-GR" altLang="el-GR" dirty="0"/>
              <a:t>στο τέλος</a:t>
            </a:r>
          </a:p>
          <a:p>
            <a:pPr lvl="1"/>
            <a:r>
              <a:rPr lang="el-GR" altLang="el-GR" dirty="0" smtClean="0"/>
              <a:t>Δεν </a:t>
            </a:r>
            <a:r>
              <a:rPr lang="el-GR" altLang="el-GR" dirty="0"/>
              <a:t>έχουμε αδιέξοδα, </a:t>
            </a:r>
            <a:r>
              <a:rPr lang="el-GR" altLang="el-GR" dirty="0" smtClean="0"/>
              <a:t>αντίθετα με </a:t>
            </a:r>
            <a:r>
              <a:rPr lang="el-GR" altLang="el-GR" dirty="0"/>
              <a:t>τα κλειδώματα</a:t>
            </a:r>
          </a:p>
          <a:p>
            <a:pPr lvl="1"/>
            <a:r>
              <a:rPr lang="el-GR" altLang="el-GR" dirty="0"/>
              <a:t>Έχουμε </a:t>
            </a:r>
            <a:r>
              <a:rPr lang="el-GR" altLang="el-GR" dirty="0" smtClean="0"/>
              <a:t>ακυρώσεις, </a:t>
            </a:r>
            <a:r>
              <a:rPr lang="el-GR" altLang="el-GR" dirty="0"/>
              <a:t>όπως στον αισιόδοξο έλεγχο</a:t>
            </a:r>
            <a:endParaRPr lang="en-US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63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Τι είναι οι συναλλαγές; (1 από 3)</a:t>
            </a:r>
            <a:endParaRPr lang="el-GR" altLang="el-GR" dirty="0"/>
          </a:p>
        </p:txBody>
      </p:sp>
      <p:sp>
        <p:nvSpPr>
          <p:cNvPr id="6942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Σε τι χρειάζονται οι συναλλαγές;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Ταυτόχρονη </a:t>
            </a:r>
            <a:r>
              <a:rPr lang="el-GR" altLang="el-GR" dirty="0"/>
              <a:t>προσπέλαση </a:t>
            </a:r>
            <a:r>
              <a:rPr lang="el-GR" altLang="el-GR" dirty="0" smtClean="0"/>
              <a:t>δεδομένων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Προβλήματα </a:t>
            </a:r>
            <a:r>
              <a:rPr lang="el-GR" altLang="el-GR" dirty="0"/>
              <a:t>συγχρονισμού και </a:t>
            </a:r>
            <a:r>
              <a:rPr lang="el-GR" altLang="el-GR" dirty="0" smtClean="0"/>
              <a:t>συνέπειας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Παράδειγμα: τραπεζικό σύστημα</a:t>
            </a:r>
          </a:p>
          <a:p>
            <a:pPr lvl="1">
              <a:lnSpc>
                <a:spcPct val="90000"/>
              </a:lnSpc>
            </a:pPr>
            <a:r>
              <a:rPr lang="en-US" altLang="el-GR" dirty="0" smtClean="0"/>
              <a:t>deposit(account, amount):</a:t>
            </a:r>
            <a:r>
              <a:rPr lang="el-GR" altLang="el-GR" dirty="0" smtClean="0"/>
              <a:t> κατάθεση</a:t>
            </a:r>
          </a:p>
          <a:p>
            <a:pPr lvl="1">
              <a:lnSpc>
                <a:spcPct val="90000"/>
              </a:lnSpc>
            </a:pPr>
            <a:r>
              <a:rPr lang="en-US" altLang="el-GR" dirty="0" smtClean="0"/>
              <a:t>withdraw(account, amount</a:t>
            </a:r>
            <a:r>
              <a:rPr lang="en-US" altLang="el-GR" dirty="0"/>
              <a:t>):</a:t>
            </a:r>
            <a:r>
              <a:rPr lang="el-GR" altLang="el-GR" dirty="0"/>
              <a:t> </a:t>
            </a:r>
            <a:r>
              <a:rPr lang="el-GR" altLang="el-GR" dirty="0" smtClean="0"/>
              <a:t>ανάληψη</a:t>
            </a:r>
            <a:endParaRPr lang="en-US" altLang="el-GR" dirty="0" smtClean="0"/>
          </a:p>
          <a:p>
            <a:pPr lvl="1">
              <a:lnSpc>
                <a:spcPct val="90000"/>
              </a:lnSpc>
            </a:pPr>
            <a:r>
              <a:rPr lang="en-US" altLang="el-GR" dirty="0" err="1" smtClean="0"/>
              <a:t>getBalance</a:t>
            </a:r>
            <a:r>
              <a:rPr lang="en-US" altLang="el-GR" dirty="0" smtClean="0"/>
              <a:t>(account):</a:t>
            </a:r>
            <a:r>
              <a:rPr lang="el-GR" altLang="el-GR" dirty="0" smtClean="0"/>
              <a:t> υπόλοιπο</a:t>
            </a:r>
          </a:p>
          <a:p>
            <a:pPr lvl="1">
              <a:lnSpc>
                <a:spcPct val="90000"/>
              </a:lnSpc>
            </a:pPr>
            <a:r>
              <a:rPr lang="en-US" altLang="el-GR" dirty="0" err="1" smtClean="0"/>
              <a:t>getBranchTotal</a:t>
            </a:r>
            <a:r>
              <a:rPr lang="en-US" altLang="el-GR" dirty="0" smtClean="0"/>
              <a:t>():</a:t>
            </a:r>
            <a:r>
              <a:rPr lang="el-GR" altLang="el-GR" dirty="0" smtClean="0"/>
              <a:t> άθροισμα υπολοίπων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03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Κατανεμημένες </a:t>
            </a:r>
            <a:r>
              <a:rPr lang="el-GR" altLang="el-GR" dirty="0"/>
              <a:t>συναλλαγές</a:t>
            </a:r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3</a:t>
            </a:r>
            <a:r>
              <a:rPr lang="el-GR" b="1" dirty="0" smtClean="0"/>
              <a:t>:</a:t>
            </a:r>
            <a:r>
              <a:rPr lang="el-GR" dirty="0" smtClean="0"/>
              <a:t> Ατομικές συναλλαγές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01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Κατανεμημένος έλεγχος</a:t>
            </a:r>
            <a:endParaRPr lang="el-GR" altLang="el-GR" dirty="0"/>
          </a:p>
        </p:txBody>
      </p:sp>
      <p:sp>
        <p:nvSpPr>
          <p:cNvPr id="885882" name="Rectangle 12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Τι γίνεται </a:t>
            </a:r>
            <a:r>
              <a:rPr lang="el-GR" altLang="el-GR" dirty="0" smtClean="0"/>
              <a:t>με πολλούς εξυπηρετητές</a:t>
            </a:r>
            <a:r>
              <a:rPr lang="el-GR" altLang="el-GR" dirty="0"/>
              <a:t>;</a:t>
            </a:r>
          </a:p>
          <a:p>
            <a:pPr lvl="1"/>
            <a:r>
              <a:rPr lang="el-GR" altLang="el-GR" dirty="0" smtClean="0"/>
              <a:t>Έλεγχος ταυτοχρονισμού σε </a:t>
            </a:r>
            <a:r>
              <a:rPr lang="el-GR" altLang="el-GR" dirty="0"/>
              <a:t>κάθε εξυπηρετητή</a:t>
            </a:r>
          </a:p>
          <a:p>
            <a:pPr lvl="1"/>
            <a:r>
              <a:rPr lang="el-GR" altLang="el-GR" dirty="0" smtClean="0"/>
              <a:t>Επιπλέον έλεγχος ταυτοχρονισμού μεταξύ τους</a:t>
            </a:r>
            <a:endParaRPr lang="el-GR" altLang="el-GR" dirty="0"/>
          </a:p>
          <a:p>
            <a:pPr lvl="1"/>
            <a:r>
              <a:rPr lang="el-GR" altLang="el-GR" dirty="0"/>
              <a:t>Διάταξη </a:t>
            </a:r>
            <a:r>
              <a:rPr lang="el-GR" altLang="el-GR" dirty="0" err="1" smtClean="0"/>
              <a:t>χρονοσφραγίδων</a:t>
            </a:r>
            <a:endParaRPr lang="el-GR" altLang="el-GR" dirty="0"/>
          </a:p>
          <a:p>
            <a:pPr lvl="2"/>
            <a:r>
              <a:rPr lang="el-GR" altLang="el-GR" dirty="0"/>
              <a:t>Απαιτείται κοινά αποδεκτή διάταξη στο χρόνο</a:t>
            </a:r>
          </a:p>
          <a:p>
            <a:pPr lvl="1"/>
            <a:r>
              <a:rPr lang="el-GR" altLang="el-GR" dirty="0" smtClean="0"/>
              <a:t>Αισιόδοξος έλεγχος</a:t>
            </a:r>
          </a:p>
          <a:p>
            <a:pPr lvl="2"/>
            <a:r>
              <a:rPr lang="el-GR" altLang="el-GR" dirty="0" smtClean="0"/>
              <a:t>Απαιτείται </a:t>
            </a:r>
            <a:r>
              <a:rPr lang="el-GR" altLang="el-GR" dirty="0"/>
              <a:t>καθολική </a:t>
            </a:r>
            <a:r>
              <a:rPr lang="el-GR" altLang="el-GR" dirty="0" smtClean="0"/>
              <a:t>επικύρωση</a:t>
            </a:r>
          </a:p>
          <a:p>
            <a:pPr lvl="2"/>
            <a:r>
              <a:rPr lang="el-GR" altLang="el-GR" dirty="0" smtClean="0"/>
              <a:t>Εναλλακτικά, διάταξη </a:t>
            </a:r>
            <a:r>
              <a:rPr lang="el-GR" altLang="el-GR" dirty="0" err="1" smtClean="0"/>
              <a:t>χρονοσφραγίδων</a:t>
            </a:r>
            <a:r>
              <a:rPr lang="el-GR" altLang="el-GR" dirty="0" smtClean="0"/>
              <a:t> στη δέσμευση</a:t>
            </a:r>
          </a:p>
          <a:p>
            <a:pPr lvl="1"/>
            <a:r>
              <a:rPr lang="el-GR" altLang="el-GR" dirty="0" smtClean="0"/>
              <a:t>Κλειδώματα: απαιτείται έλεγχος αδιεξόδων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358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Κατανεμημένη δέσμευση (1 από 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Πρόβλημα κατανεμημένης δέσμευσης</a:t>
            </a:r>
            <a:endParaRPr lang="el-GR" altLang="el-GR" dirty="0"/>
          </a:p>
          <a:p>
            <a:pPr lvl="1"/>
            <a:r>
              <a:rPr lang="el-GR" altLang="el-GR" dirty="0" smtClean="0"/>
              <a:t>Έστω συναλλαγή σε πολλούς εξυπηρετητές</a:t>
            </a:r>
          </a:p>
          <a:p>
            <a:pPr lvl="1"/>
            <a:r>
              <a:rPr lang="el-GR" altLang="el-GR" dirty="0" smtClean="0"/>
              <a:t>Πρέπει </a:t>
            </a:r>
            <a:r>
              <a:rPr lang="el-GR" altLang="el-GR" dirty="0"/>
              <a:t>να δεσμευθούν όλοι </a:t>
            </a:r>
            <a:r>
              <a:rPr lang="el-GR" altLang="el-GR" dirty="0" smtClean="0"/>
              <a:t>ή </a:t>
            </a:r>
            <a:r>
              <a:rPr lang="el-GR" altLang="el-GR" dirty="0"/>
              <a:t>κανένας</a:t>
            </a:r>
          </a:p>
          <a:p>
            <a:pPr lvl="1"/>
            <a:r>
              <a:rPr lang="el-GR" altLang="el-GR" dirty="0"/>
              <a:t>Χρήση συντονιστή για τη λήψη της απόφασης</a:t>
            </a:r>
          </a:p>
          <a:p>
            <a:pPr lvl="1"/>
            <a:r>
              <a:rPr lang="el-GR" altLang="el-GR" dirty="0"/>
              <a:t>Οι συμμετέχοντες ακολουθούν τον </a:t>
            </a:r>
            <a:r>
              <a:rPr lang="el-GR" altLang="el-GR" dirty="0" smtClean="0"/>
              <a:t>συντονιστή</a:t>
            </a:r>
          </a:p>
          <a:p>
            <a:r>
              <a:rPr lang="el-GR" altLang="el-GR" dirty="0"/>
              <a:t>Πρωτόκολλο δέσμευσης μίας φάσης</a:t>
            </a:r>
          </a:p>
          <a:p>
            <a:pPr lvl="1"/>
            <a:r>
              <a:rPr lang="el-GR" altLang="el-GR" dirty="0" smtClean="0"/>
              <a:t>Συντονιστής: </a:t>
            </a:r>
            <a:r>
              <a:rPr lang="el-GR" altLang="el-GR" dirty="0"/>
              <a:t>διατάζει </a:t>
            </a:r>
            <a:r>
              <a:rPr lang="el-GR" altLang="el-GR" dirty="0" smtClean="0"/>
              <a:t>συμμετέχοντες </a:t>
            </a:r>
            <a:r>
              <a:rPr lang="el-GR" altLang="el-GR" dirty="0"/>
              <a:t>να </a:t>
            </a:r>
            <a:r>
              <a:rPr lang="el-GR" altLang="el-GR" dirty="0" smtClean="0"/>
              <a:t>δεσμευτούν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Περιμένει απάντηση από όλους</a:t>
            </a:r>
            <a:endParaRPr lang="el-GR" altLang="el-GR" dirty="0"/>
          </a:p>
          <a:p>
            <a:pPr lvl="1"/>
            <a:r>
              <a:rPr lang="el-GR" altLang="el-GR" dirty="0"/>
              <a:t>Αν κάποιοι δεν τα καταφέρουν όμως;</a:t>
            </a:r>
          </a:p>
          <a:p>
            <a:pPr lvl="1"/>
            <a:r>
              <a:rPr lang="el-GR" altLang="el-GR" dirty="0" smtClean="0"/>
              <a:t>Δεν διασφαλίζεται η κατανεμημένη δέσμευση!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54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Κατανεμημένη δέσμευση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9)</a:t>
            </a:r>
            <a:endParaRPr lang="el-GR" altLang="el-GR" dirty="0"/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Πρωτόκολλο δέσμευσης δύο φάσεων</a:t>
            </a:r>
          </a:p>
          <a:p>
            <a:pPr lvl="1"/>
            <a:r>
              <a:rPr lang="el-GR" altLang="el-GR" dirty="0"/>
              <a:t>Πρώτα ρωτάμε και μετά αποφασίζουμε</a:t>
            </a:r>
          </a:p>
          <a:p>
            <a:pPr lvl="1"/>
            <a:r>
              <a:rPr lang="el-GR" altLang="el-GR" dirty="0"/>
              <a:t>Φάση ψηφοφορίας και φάση ολοκλήρωσης</a:t>
            </a:r>
          </a:p>
          <a:p>
            <a:r>
              <a:rPr lang="el-GR" altLang="el-GR" dirty="0"/>
              <a:t>Φάση ψηφοφορίας</a:t>
            </a:r>
          </a:p>
          <a:p>
            <a:pPr lvl="1"/>
            <a:r>
              <a:rPr lang="el-GR" altLang="el-GR" dirty="0"/>
              <a:t>Ο συντονιστής ρωτάει τους συμμετέχοντες</a:t>
            </a:r>
          </a:p>
          <a:p>
            <a:pPr lvl="2"/>
            <a:r>
              <a:rPr lang="el-GR" altLang="el-GR" dirty="0"/>
              <a:t>Αποστολή μηνύματος </a:t>
            </a:r>
            <a:r>
              <a:rPr lang="en-US" altLang="el-GR" dirty="0"/>
              <a:t>&lt;vote request&gt;</a:t>
            </a:r>
          </a:p>
          <a:p>
            <a:pPr lvl="1"/>
            <a:r>
              <a:rPr lang="el-GR" altLang="el-GR" dirty="0"/>
              <a:t>Οι συμμετέχοντες απαντούν με τη γνώμη τους</a:t>
            </a:r>
          </a:p>
          <a:p>
            <a:pPr lvl="2"/>
            <a:r>
              <a:rPr lang="el-GR" altLang="el-GR" dirty="0"/>
              <a:t>Αποστολή μηνύματος </a:t>
            </a:r>
            <a:r>
              <a:rPr lang="en-US" altLang="el-GR" dirty="0"/>
              <a:t>&lt;vote commit&gt; </a:t>
            </a:r>
            <a:r>
              <a:rPr lang="el-GR" altLang="el-GR" dirty="0"/>
              <a:t>ή </a:t>
            </a:r>
            <a:r>
              <a:rPr lang="en-US" altLang="el-GR" dirty="0"/>
              <a:t>&lt;vote abort&gt;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97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Κατανεμημένη δέσμευση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Φάση ολοκλήρωσης</a:t>
            </a:r>
          </a:p>
          <a:p>
            <a:pPr lvl="1"/>
            <a:r>
              <a:rPr lang="el-GR" altLang="el-GR" dirty="0" smtClean="0"/>
              <a:t>Ο </a:t>
            </a:r>
            <a:r>
              <a:rPr lang="el-GR" altLang="el-GR" dirty="0"/>
              <a:t>συντονιστής λαμβάνει μία απόφαση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Αν </a:t>
            </a:r>
            <a:r>
              <a:rPr lang="el-GR" altLang="el-GR" dirty="0"/>
              <a:t>όλοι ψήφισαν δέσμευση, στέλνει </a:t>
            </a:r>
            <a:r>
              <a:rPr lang="en-US" altLang="el-GR" dirty="0"/>
              <a:t>&lt;vote commit&gt;</a:t>
            </a:r>
          </a:p>
          <a:p>
            <a:pPr lvl="2"/>
            <a:r>
              <a:rPr lang="el-GR" altLang="el-GR" dirty="0"/>
              <a:t>Αν κάποιοι ψήφισαν ακύρωση, στέλνει </a:t>
            </a:r>
            <a:r>
              <a:rPr lang="en-US" altLang="el-GR" dirty="0"/>
              <a:t>&lt;vote abort&gt;</a:t>
            </a:r>
          </a:p>
          <a:p>
            <a:pPr lvl="1"/>
            <a:r>
              <a:rPr lang="el-GR" altLang="el-GR" dirty="0"/>
              <a:t>Οι συμμετέχοντες πράττουν </a:t>
            </a:r>
            <a:r>
              <a:rPr lang="el-GR" altLang="el-GR" dirty="0" smtClean="0"/>
              <a:t>ανάλογα</a:t>
            </a:r>
          </a:p>
          <a:p>
            <a:pPr lvl="2"/>
            <a:r>
              <a:rPr lang="el-GR" altLang="el-GR" dirty="0" smtClean="0"/>
              <a:t>Όποιος ψήφισε ακύρωση, δεν περιμένει</a:t>
            </a:r>
          </a:p>
          <a:p>
            <a:pPr lvl="2"/>
            <a:r>
              <a:rPr lang="el-GR" altLang="el-GR" dirty="0" smtClean="0"/>
              <a:t>Η συναλλαγή θα ακυρωθεί σίγουρα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27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Κατανεμημένη δέσμευση </a:t>
            </a:r>
            <a:r>
              <a:rPr lang="el-GR" dirty="0" smtClean="0"/>
              <a:t>(4 </a:t>
            </a:r>
            <a:r>
              <a:rPr lang="el-GR" dirty="0"/>
              <a:t>από </a:t>
            </a:r>
            <a:r>
              <a:rPr lang="el-GR" dirty="0" smtClean="0"/>
              <a:t>9)</a:t>
            </a:r>
            <a:endParaRPr lang="el-GR" altLang="el-GR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Αντιμετώπιση </a:t>
            </a:r>
            <a:r>
              <a:rPr lang="el-GR" altLang="el-GR" dirty="0" smtClean="0"/>
              <a:t>προβλημάτων</a:t>
            </a:r>
          </a:p>
          <a:p>
            <a:pPr lvl="1"/>
            <a:r>
              <a:rPr lang="el-GR" altLang="el-GR" dirty="0" smtClean="0"/>
              <a:t>Απώλεια μηνυμάτων ή συμμετεχόντων</a:t>
            </a:r>
            <a:endParaRPr lang="el-GR" altLang="el-GR" dirty="0"/>
          </a:p>
          <a:p>
            <a:pPr lvl="2"/>
            <a:r>
              <a:rPr lang="el-GR" altLang="el-GR" dirty="0"/>
              <a:t>Χρήση διαστημάτων </a:t>
            </a:r>
            <a:r>
              <a:rPr lang="el-GR" altLang="el-GR" dirty="0" smtClean="0"/>
              <a:t>εκπνοής</a:t>
            </a:r>
          </a:p>
          <a:p>
            <a:pPr lvl="2"/>
            <a:r>
              <a:rPr lang="el-GR" altLang="el-GR" dirty="0" smtClean="0"/>
              <a:t>Αναμετάδοση αν δεν έχουμε απάντηση</a:t>
            </a:r>
            <a:endParaRPr lang="el-GR" altLang="el-GR" dirty="0"/>
          </a:p>
          <a:p>
            <a:pPr lvl="1"/>
            <a:r>
              <a:rPr lang="el-GR" altLang="el-GR" dirty="0" smtClean="0"/>
              <a:t>Αν πέσει ο συντονιστής όμως;</a:t>
            </a:r>
            <a:endParaRPr lang="el-GR" altLang="el-GR" dirty="0"/>
          </a:p>
          <a:p>
            <a:pPr lvl="2"/>
            <a:r>
              <a:rPr lang="el-GR" altLang="el-GR" dirty="0"/>
              <a:t>Οι συμμετέχοντες εμποδίζονται </a:t>
            </a:r>
            <a:r>
              <a:rPr lang="el-GR" altLang="el-GR" dirty="0" smtClean="0"/>
              <a:t>κατά την ψηφοφορία</a:t>
            </a:r>
          </a:p>
          <a:p>
            <a:pPr lvl="2"/>
            <a:r>
              <a:rPr lang="el-GR" altLang="el-GR" dirty="0" smtClean="0"/>
              <a:t>Δεν </a:t>
            </a:r>
            <a:r>
              <a:rPr lang="el-GR" altLang="el-GR" dirty="0"/>
              <a:t>υπάρχει τρόπος να λάβουν </a:t>
            </a:r>
            <a:r>
              <a:rPr lang="el-GR" altLang="el-GR" dirty="0" smtClean="0"/>
              <a:t>απόφαση</a:t>
            </a:r>
            <a:endParaRPr lang="el-GR" altLang="el-GR" dirty="0"/>
          </a:p>
          <a:p>
            <a:pPr lvl="1"/>
            <a:r>
              <a:rPr lang="el-GR" altLang="el-GR" dirty="0"/>
              <a:t>Το πρόβλημα είναι το σημείο </a:t>
            </a:r>
            <a:r>
              <a:rPr lang="el-GR" altLang="el-GR" dirty="0" smtClean="0"/>
              <a:t>εμποδισμού</a:t>
            </a:r>
            <a:endParaRPr lang="el-GR" altLang="el-GR" dirty="0"/>
          </a:p>
          <a:p>
            <a:pPr lvl="2"/>
            <a:r>
              <a:rPr lang="el-GR" altLang="el-GR" dirty="0"/>
              <a:t>Από την ψηφοφορία </a:t>
            </a:r>
            <a:r>
              <a:rPr lang="el-GR" altLang="el-GR" dirty="0" smtClean="0"/>
              <a:t>έχουμε δύο επιλογές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86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Κατανεμημένη δέσμευση </a:t>
            </a:r>
            <a:r>
              <a:rPr lang="el-GR" dirty="0" smtClean="0"/>
              <a:t>(5 </a:t>
            </a:r>
            <a:r>
              <a:rPr lang="el-GR" dirty="0"/>
              <a:t>από </a:t>
            </a:r>
            <a:r>
              <a:rPr lang="el-GR" dirty="0" smtClean="0"/>
              <a:t>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Συνθήκες μη εμποδισμού του </a:t>
            </a:r>
            <a:r>
              <a:rPr lang="en-US" altLang="el-GR" dirty="0"/>
              <a:t>Skeen</a:t>
            </a:r>
          </a:p>
          <a:p>
            <a:pPr lvl="1"/>
            <a:r>
              <a:rPr lang="el-GR" altLang="el-GR" dirty="0" smtClean="0"/>
              <a:t>Απαγορεύονται δύο </a:t>
            </a:r>
            <a:r>
              <a:rPr lang="el-GR" altLang="el-GR" dirty="0"/>
              <a:t>είδη καταστάσεων</a:t>
            </a:r>
          </a:p>
          <a:p>
            <a:pPr lvl="2"/>
            <a:r>
              <a:rPr lang="en-US" altLang="el-GR" dirty="0" smtClean="0"/>
              <a:t>M</a:t>
            </a:r>
            <a:r>
              <a:rPr lang="el-GR" altLang="el-GR" dirty="0" smtClean="0"/>
              <a:t>ε </a:t>
            </a:r>
            <a:r>
              <a:rPr lang="el-GR" altLang="el-GR" dirty="0"/>
              <a:t>μετάβαση </a:t>
            </a:r>
            <a:r>
              <a:rPr lang="el-GR" altLang="el-GR" dirty="0" smtClean="0"/>
              <a:t>είτε σε </a:t>
            </a:r>
            <a:r>
              <a:rPr lang="el-GR" altLang="el-GR" dirty="0"/>
              <a:t>δέσμευση </a:t>
            </a:r>
            <a:r>
              <a:rPr lang="el-GR" altLang="el-GR" dirty="0" smtClean="0"/>
              <a:t>είτε σε </a:t>
            </a:r>
            <a:r>
              <a:rPr lang="el-GR" altLang="el-GR" dirty="0"/>
              <a:t>ακύρωση</a:t>
            </a:r>
          </a:p>
          <a:p>
            <a:pPr lvl="2"/>
            <a:r>
              <a:rPr lang="el-GR" altLang="el-GR" dirty="0" smtClean="0"/>
              <a:t>Χωρίς βέβαι</a:t>
            </a:r>
            <a:r>
              <a:rPr lang="el-GR" altLang="el-GR" dirty="0"/>
              <a:t>η</a:t>
            </a:r>
            <a:r>
              <a:rPr lang="el-GR" altLang="el-GR" dirty="0" smtClean="0"/>
              <a:t> απόφαση και μετάβαση σε δέσμευση</a:t>
            </a:r>
          </a:p>
          <a:p>
            <a:r>
              <a:rPr lang="el-GR" dirty="0" smtClean="0"/>
              <a:t>Πρωτόκολλο δέσμευσης τριών φάσεων</a:t>
            </a:r>
          </a:p>
          <a:p>
            <a:pPr lvl="1"/>
            <a:r>
              <a:rPr lang="el-GR" dirty="0" smtClean="0"/>
              <a:t>Εισαγωγή νέας φάσης</a:t>
            </a:r>
          </a:p>
          <a:p>
            <a:pPr lvl="2"/>
            <a:r>
              <a:rPr lang="el-GR" dirty="0" smtClean="0"/>
              <a:t>Ανάμεσα στη φάση αναμονής και τη δέσμευση</a:t>
            </a:r>
          </a:p>
          <a:p>
            <a:pPr lvl="2"/>
            <a:r>
              <a:rPr lang="el-GR" dirty="0" smtClean="0"/>
              <a:t>Ονομάζεται φάση </a:t>
            </a:r>
            <a:r>
              <a:rPr lang="el-GR" dirty="0" err="1" smtClean="0"/>
              <a:t>προδέσμευσης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040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Κατανεμημένη δέσμευση </a:t>
            </a:r>
            <a:r>
              <a:rPr lang="el-GR" dirty="0" smtClean="0"/>
              <a:t>(6 </a:t>
            </a:r>
            <a:r>
              <a:rPr lang="el-GR" dirty="0"/>
              <a:t>από </a:t>
            </a:r>
            <a:r>
              <a:rPr lang="el-GR" dirty="0" smtClean="0"/>
              <a:t>9)</a:t>
            </a:r>
            <a:endParaRPr lang="el-GR" altLang="el-GR" dirty="0"/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Πρωτόκολλο δέσμευσης τριών φάσεων</a:t>
            </a:r>
          </a:p>
          <a:p>
            <a:pPr lvl="1"/>
            <a:r>
              <a:rPr lang="el-GR" altLang="el-GR" dirty="0" smtClean="0"/>
              <a:t>Ο συντονιστής </a:t>
            </a:r>
            <a:r>
              <a:rPr lang="el-GR" altLang="el-GR" dirty="0"/>
              <a:t>ρωτάει τους συμμετέχοντες</a:t>
            </a:r>
          </a:p>
          <a:p>
            <a:pPr lvl="2"/>
            <a:r>
              <a:rPr lang="el-GR" altLang="el-GR" dirty="0"/>
              <a:t>Αποστολή μηνύματος </a:t>
            </a:r>
            <a:r>
              <a:rPr lang="en-US" altLang="el-GR" dirty="0"/>
              <a:t>&lt;vote request&gt;</a:t>
            </a:r>
          </a:p>
          <a:p>
            <a:pPr lvl="1"/>
            <a:r>
              <a:rPr lang="el-GR" altLang="el-GR" dirty="0" smtClean="0"/>
              <a:t>Οι συμμετέχοντες </a:t>
            </a:r>
            <a:r>
              <a:rPr lang="el-GR" altLang="el-GR" dirty="0"/>
              <a:t>απαντούν με τη γνώμη τους</a:t>
            </a:r>
          </a:p>
          <a:p>
            <a:pPr lvl="2"/>
            <a:r>
              <a:rPr lang="el-GR" altLang="el-GR" dirty="0"/>
              <a:t>Αποστολή μηνύματος </a:t>
            </a:r>
            <a:r>
              <a:rPr lang="en-US" altLang="el-GR" dirty="0"/>
              <a:t>&lt;vote commit&gt; </a:t>
            </a:r>
            <a:r>
              <a:rPr lang="el-GR" altLang="el-GR" dirty="0"/>
              <a:t>ή </a:t>
            </a:r>
            <a:r>
              <a:rPr lang="en-US" altLang="el-GR" dirty="0"/>
              <a:t>&lt;vote abort&gt;</a:t>
            </a:r>
            <a:endParaRPr lang="el-GR" altLang="el-GR" dirty="0"/>
          </a:p>
          <a:p>
            <a:pPr lvl="1"/>
            <a:r>
              <a:rPr lang="el-GR" altLang="el-GR" dirty="0"/>
              <a:t>Ο συντονιστής λαμβάνει μία </a:t>
            </a:r>
            <a:r>
              <a:rPr lang="el-GR" altLang="el-GR" dirty="0" smtClean="0"/>
              <a:t>απόφαση</a:t>
            </a:r>
            <a:endParaRPr lang="el-GR" altLang="el-GR" dirty="0"/>
          </a:p>
          <a:p>
            <a:pPr lvl="2"/>
            <a:r>
              <a:rPr lang="el-GR" altLang="el-GR" dirty="0"/>
              <a:t>Αν όλοι ψήφισαν δέσμευση, στέλνει </a:t>
            </a:r>
            <a:r>
              <a:rPr lang="en-US" altLang="el-GR" dirty="0"/>
              <a:t>&lt;</a:t>
            </a:r>
            <a:r>
              <a:rPr lang="en-US" altLang="el-GR" dirty="0" smtClean="0"/>
              <a:t>pre </a:t>
            </a:r>
            <a:r>
              <a:rPr lang="en-US" altLang="el-GR" dirty="0"/>
              <a:t>commit&gt;</a:t>
            </a:r>
          </a:p>
          <a:p>
            <a:pPr lvl="2"/>
            <a:r>
              <a:rPr lang="el-GR" altLang="el-GR" dirty="0"/>
              <a:t>Αν κάποιοι ψήφισαν </a:t>
            </a:r>
            <a:r>
              <a:rPr lang="el-GR" altLang="el-GR" dirty="0" smtClean="0"/>
              <a:t>ακύρωση, </a:t>
            </a:r>
            <a:r>
              <a:rPr lang="el-GR" altLang="el-GR" dirty="0"/>
              <a:t>στέλνει </a:t>
            </a:r>
            <a:r>
              <a:rPr lang="en-US" altLang="el-GR" dirty="0" smtClean="0"/>
              <a:t>&lt;global abort&gt;</a:t>
            </a:r>
            <a:endParaRPr lang="en-US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17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Κατανεμημένη δέσμευση </a:t>
            </a:r>
            <a:r>
              <a:rPr lang="el-GR" dirty="0" smtClean="0"/>
              <a:t>(7 </a:t>
            </a:r>
            <a:r>
              <a:rPr lang="el-GR" dirty="0"/>
              <a:t>από </a:t>
            </a:r>
            <a:r>
              <a:rPr lang="el-GR" dirty="0" smtClean="0"/>
              <a:t>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Πρωτόκολλο δέσμευσης τριών φάσεων</a:t>
            </a:r>
          </a:p>
          <a:p>
            <a:pPr lvl="1"/>
            <a:r>
              <a:rPr lang="el-GR" altLang="el-GR" dirty="0" smtClean="0"/>
              <a:t>Οι </a:t>
            </a:r>
            <a:r>
              <a:rPr lang="el-GR" altLang="el-GR" dirty="0"/>
              <a:t>συμμετέχοντες πράττουν ανάλογα</a:t>
            </a:r>
          </a:p>
          <a:p>
            <a:pPr lvl="2"/>
            <a:r>
              <a:rPr lang="el-GR" altLang="el-GR" dirty="0"/>
              <a:t>Αν </a:t>
            </a:r>
            <a:r>
              <a:rPr lang="el-GR" altLang="el-GR" dirty="0" smtClean="0"/>
              <a:t>πάρουν </a:t>
            </a:r>
            <a:r>
              <a:rPr lang="en-US" altLang="el-GR" dirty="0"/>
              <a:t>&lt;</a:t>
            </a:r>
            <a:r>
              <a:rPr lang="en-US" altLang="el-GR" dirty="0" smtClean="0"/>
              <a:t>pre </a:t>
            </a:r>
            <a:r>
              <a:rPr lang="en-US" altLang="el-GR" dirty="0"/>
              <a:t>commit</a:t>
            </a:r>
            <a:r>
              <a:rPr lang="en-US" altLang="el-GR" dirty="0" smtClean="0"/>
              <a:t>&gt;,</a:t>
            </a:r>
            <a:r>
              <a:rPr lang="el-GR" altLang="el-GR" dirty="0" smtClean="0"/>
              <a:t> στέλνουν &lt;</a:t>
            </a:r>
            <a:r>
              <a:rPr lang="en-US" altLang="el-GR" dirty="0"/>
              <a:t>ready commit</a:t>
            </a:r>
            <a:r>
              <a:rPr lang="en-US" altLang="el-GR" dirty="0" smtClean="0"/>
              <a:t>&gt;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Αν πάρουν </a:t>
            </a:r>
            <a:r>
              <a:rPr lang="en-US" altLang="el-GR" dirty="0" smtClean="0"/>
              <a:t>&lt;global abort&gt;,</a:t>
            </a:r>
            <a:r>
              <a:rPr lang="el-GR" altLang="el-GR" dirty="0" smtClean="0"/>
              <a:t> ακυρώνουν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τη συναλλαγή</a:t>
            </a:r>
            <a:endParaRPr lang="el-GR" altLang="el-GR" dirty="0"/>
          </a:p>
          <a:p>
            <a:pPr lvl="1"/>
            <a:r>
              <a:rPr lang="el-GR" altLang="el-GR" dirty="0"/>
              <a:t>Ο συντονιστής τελικά στέλνει </a:t>
            </a:r>
            <a:r>
              <a:rPr lang="en-US" altLang="el-GR" dirty="0"/>
              <a:t>&lt;global commit&gt;</a:t>
            </a:r>
            <a:endParaRPr lang="el-GR" altLang="el-GR" dirty="0"/>
          </a:p>
          <a:p>
            <a:pPr lvl="2"/>
            <a:r>
              <a:rPr lang="el-GR" altLang="el-GR" dirty="0"/>
              <a:t>Αφού λάβει </a:t>
            </a:r>
            <a:r>
              <a:rPr lang="el-GR" altLang="el-GR" dirty="0" smtClean="0"/>
              <a:t>όλα τα μηνύματα </a:t>
            </a:r>
            <a:r>
              <a:rPr lang="en-US" altLang="el-GR" dirty="0" smtClean="0"/>
              <a:t>&lt;ready </a:t>
            </a:r>
            <a:r>
              <a:rPr lang="en-US" altLang="el-GR" dirty="0"/>
              <a:t>commit</a:t>
            </a:r>
            <a:r>
              <a:rPr lang="en-US" altLang="el-GR" dirty="0" smtClean="0"/>
              <a:t>&gt;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Οι συμμετέχοντες δεσμεύουν τη συναλλαγή</a:t>
            </a:r>
          </a:p>
          <a:p>
            <a:pPr lvl="2"/>
            <a:r>
              <a:rPr lang="el-GR" altLang="el-GR" dirty="0" smtClean="0"/>
              <a:t>Μόλις λάβουν το μήνυμα &lt;</a:t>
            </a:r>
            <a:r>
              <a:rPr lang="en-US" altLang="el-GR" dirty="0" smtClean="0"/>
              <a:t>global commit&gt;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88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Κατανεμημένη δέσμευση </a:t>
            </a:r>
            <a:r>
              <a:rPr lang="el-GR" dirty="0" smtClean="0"/>
              <a:t>(8 </a:t>
            </a:r>
            <a:r>
              <a:rPr lang="el-GR" dirty="0"/>
              <a:t>από </a:t>
            </a:r>
            <a:r>
              <a:rPr lang="el-GR" dirty="0" smtClean="0"/>
              <a:t>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Αντιμετώπιση προβλημάτων</a:t>
            </a:r>
          </a:p>
          <a:p>
            <a:pPr lvl="1"/>
            <a:r>
              <a:rPr lang="el-GR" altLang="el-GR" dirty="0" smtClean="0"/>
              <a:t>Έστω ότι ο συντονιστής καταρρέει</a:t>
            </a:r>
          </a:p>
          <a:p>
            <a:pPr lvl="2"/>
            <a:r>
              <a:rPr lang="el-GR" altLang="el-GR" dirty="0" smtClean="0"/>
              <a:t>Περιμένουμε ένα χρονικό διάστημα</a:t>
            </a:r>
          </a:p>
          <a:p>
            <a:pPr lvl="2"/>
            <a:r>
              <a:rPr lang="el-GR" altLang="el-GR" dirty="0" smtClean="0"/>
              <a:t>Αν έχει στείλει</a:t>
            </a:r>
            <a:r>
              <a:rPr lang="en-US" altLang="el-GR" dirty="0" smtClean="0"/>
              <a:t> &lt;pr</a:t>
            </a:r>
            <a:r>
              <a:rPr lang="en-US" altLang="el-GR" dirty="0"/>
              <a:t>e</a:t>
            </a:r>
            <a:r>
              <a:rPr lang="en-US" altLang="el-GR" dirty="0" smtClean="0"/>
              <a:t> commit&gt;</a:t>
            </a:r>
            <a:r>
              <a:rPr lang="el-GR" altLang="el-GR" dirty="0" smtClean="0"/>
              <a:t>, προχωράμε</a:t>
            </a:r>
          </a:p>
          <a:p>
            <a:pPr lvl="2"/>
            <a:r>
              <a:rPr lang="el-GR" altLang="el-GR" dirty="0" smtClean="0"/>
              <a:t>Αν δεν έχει στείλει, ακυρώνουμε</a:t>
            </a:r>
          </a:p>
          <a:p>
            <a:pPr lvl="1"/>
            <a:r>
              <a:rPr lang="el-GR" altLang="el-GR" dirty="0" smtClean="0"/>
              <a:t>Αν </a:t>
            </a:r>
            <a:r>
              <a:rPr lang="el-GR" altLang="el-GR" dirty="0"/>
              <a:t>κάποιος συμμετέχων δεν λάβει </a:t>
            </a:r>
            <a:r>
              <a:rPr lang="el-GR" altLang="el-GR" dirty="0" smtClean="0"/>
              <a:t>μηνύματα</a:t>
            </a:r>
          </a:p>
          <a:p>
            <a:pPr lvl="2"/>
            <a:r>
              <a:rPr lang="el-GR" altLang="el-GR" dirty="0" smtClean="0"/>
              <a:t>Ρωτάει </a:t>
            </a:r>
            <a:r>
              <a:rPr lang="el-GR" altLang="el-GR" dirty="0"/>
              <a:t>τους </a:t>
            </a:r>
            <a:r>
              <a:rPr lang="el-GR" altLang="el-GR" dirty="0" smtClean="0"/>
              <a:t>άλλους τι έλαβαν</a:t>
            </a:r>
            <a:endParaRPr lang="el-GR" altLang="el-GR" dirty="0"/>
          </a:p>
          <a:p>
            <a:pPr lvl="2"/>
            <a:r>
              <a:rPr lang="el-GR" altLang="el-GR" dirty="0" smtClean="0"/>
              <a:t>Αντιμετώπιση χαμένων μηνυμάτων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35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Τι είναι οι συναλλαγές;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Υλοποίηση μεταφοράς ποσού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n-US" altLang="el-GR" dirty="0" err="1" smtClean="0"/>
              <a:t>branch.withdraw</a:t>
            </a:r>
            <a:r>
              <a:rPr lang="en-US" altLang="el-GR" dirty="0" smtClean="0"/>
              <a:t> </a:t>
            </a:r>
            <a:r>
              <a:rPr lang="en-US" altLang="el-GR" dirty="0"/>
              <a:t>(A, 100)</a:t>
            </a:r>
          </a:p>
          <a:p>
            <a:pPr lvl="1">
              <a:lnSpc>
                <a:spcPct val="90000"/>
              </a:lnSpc>
            </a:pPr>
            <a:r>
              <a:rPr lang="en-US" altLang="el-GR" dirty="0" err="1" smtClean="0"/>
              <a:t>branch.deposit</a:t>
            </a:r>
            <a:r>
              <a:rPr lang="en-US" altLang="el-GR" dirty="0" smtClean="0"/>
              <a:t> </a:t>
            </a:r>
            <a:r>
              <a:rPr lang="en-US" altLang="el-GR" dirty="0"/>
              <a:t>(B, 100)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Πρόβλημα: αν διακοπεί η </a:t>
            </a:r>
            <a:r>
              <a:rPr lang="el-GR" altLang="el-GR" dirty="0" smtClean="0"/>
              <a:t>σύνδεση</a:t>
            </a:r>
            <a:r>
              <a:rPr lang="en-US" altLang="el-GR" dirty="0" smtClean="0"/>
              <a:t>;</a:t>
            </a:r>
          </a:p>
          <a:p>
            <a:pPr lvl="1">
              <a:lnSpc>
                <a:spcPct val="90000"/>
              </a:lnSpc>
            </a:pPr>
            <a:r>
              <a:rPr lang="en-US" altLang="el-GR" dirty="0" smtClean="0"/>
              <a:t>T</a:t>
            </a:r>
            <a:r>
              <a:rPr lang="el-GR" altLang="el-GR" dirty="0" smtClean="0"/>
              <a:t>α </a:t>
            </a:r>
            <a:r>
              <a:rPr lang="el-GR" altLang="el-GR" dirty="0"/>
              <a:t>χρήματα </a:t>
            </a:r>
            <a:r>
              <a:rPr lang="el-GR" altLang="el-GR" dirty="0" smtClean="0"/>
              <a:t>εξαφανίζονται</a:t>
            </a:r>
            <a:r>
              <a:rPr lang="en-US" altLang="el-GR" dirty="0" smtClean="0"/>
              <a:t>!</a:t>
            </a:r>
            <a:endParaRPr lang="en-US" altLang="el-GR" dirty="0"/>
          </a:p>
          <a:p>
            <a:pPr>
              <a:lnSpc>
                <a:spcPct val="90000"/>
              </a:lnSpc>
            </a:pPr>
            <a:r>
              <a:rPr lang="el-GR" altLang="el-GR" dirty="0"/>
              <a:t>Λύση: ατομική συναλλαγή </a:t>
            </a:r>
            <a:endParaRPr lang="en-US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Ομαδοποίηση μιας σειράς πράξεων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Είτε εκτελούνται όλες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Είτε δεν εκτελείται καμία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53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Κατανεμημένη δέσμευση </a:t>
            </a:r>
            <a:r>
              <a:rPr lang="el-GR" dirty="0" smtClean="0"/>
              <a:t>(9 </a:t>
            </a:r>
            <a:r>
              <a:rPr lang="el-GR" dirty="0"/>
              <a:t>από </a:t>
            </a:r>
            <a:r>
              <a:rPr lang="el-GR" dirty="0" smtClean="0"/>
              <a:t>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Μπορούμε να αποφύγουμε την τρίτη φάση;</a:t>
            </a:r>
          </a:p>
          <a:p>
            <a:pPr lvl="1"/>
            <a:r>
              <a:rPr lang="el-GR" dirty="0" smtClean="0"/>
              <a:t>Το πρόβλημα που λύνει είναι η αβεβαιότητα</a:t>
            </a:r>
          </a:p>
          <a:p>
            <a:pPr lvl="2"/>
            <a:r>
              <a:rPr lang="el-GR" dirty="0" smtClean="0"/>
              <a:t>Αν χάσουμε ένα μήνυμα, πώς ξέρουμε τι έγινε;</a:t>
            </a:r>
          </a:p>
          <a:p>
            <a:pPr lvl="2"/>
            <a:r>
              <a:rPr lang="el-GR" dirty="0" smtClean="0"/>
              <a:t>Μπορεί οι άλλοι συμμετέχοντες να καταρρεύσουν</a:t>
            </a:r>
          </a:p>
          <a:p>
            <a:pPr lvl="2"/>
            <a:r>
              <a:rPr lang="el-GR" dirty="0" smtClean="0"/>
              <a:t>Άρα δεν έχουμε κάποιον να ρωτήσουμε</a:t>
            </a:r>
          </a:p>
          <a:p>
            <a:pPr lvl="1"/>
            <a:r>
              <a:rPr lang="el-GR" dirty="0" smtClean="0"/>
              <a:t>Εναλλακτικές μέθοδοι αντιμετώπισης</a:t>
            </a:r>
          </a:p>
          <a:p>
            <a:pPr lvl="2"/>
            <a:r>
              <a:rPr lang="el-GR" dirty="0" smtClean="0"/>
              <a:t>Κάθε συμμετέχων αναμεταδίδει το &lt;</a:t>
            </a:r>
            <a:r>
              <a:rPr lang="en-US" dirty="0" smtClean="0"/>
              <a:t>vote commit&gt;</a:t>
            </a:r>
            <a:endParaRPr lang="el-GR" dirty="0" smtClean="0"/>
          </a:p>
          <a:p>
            <a:pPr lvl="2"/>
            <a:r>
              <a:rPr lang="el-GR" dirty="0" smtClean="0"/>
              <a:t>Μετά δεσμεύει το δικό του τμήμα της συναλλαγής</a:t>
            </a:r>
          </a:p>
          <a:p>
            <a:pPr lvl="2"/>
            <a:r>
              <a:rPr lang="el-GR" dirty="0" smtClean="0"/>
              <a:t>Δύο φάσεις, αλλά προσθήκη πολλών μηνυμάτων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89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 3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/>
              <a:t>Ενότητα </a:t>
            </a:r>
            <a:r>
              <a:rPr lang="en-US" b="1" dirty="0" smtClean="0"/>
              <a:t># 3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Ατομικές συναλλαγές</a:t>
            </a:r>
          </a:p>
          <a:p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Τι είναι οι συναλλαγές;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Ακύρωση: ακύρωση όλων</a:t>
            </a:r>
            <a:r>
              <a:rPr lang="en-US" altLang="el-GR" dirty="0" smtClean="0"/>
              <a:t> </a:t>
            </a:r>
            <a:r>
              <a:rPr lang="el-GR" altLang="el-GR" dirty="0" smtClean="0"/>
              <a:t>των πράξεων</a:t>
            </a:r>
            <a:endParaRPr lang="el-GR" altLang="el-GR" dirty="0"/>
          </a:p>
          <a:p>
            <a:pPr lvl="1"/>
            <a:r>
              <a:rPr lang="el-GR" altLang="el-GR" dirty="0"/>
              <a:t>Αρκεί να αποτύχει έστω και μία πράξη</a:t>
            </a:r>
          </a:p>
          <a:p>
            <a:pPr lvl="1"/>
            <a:r>
              <a:rPr lang="el-GR" altLang="el-GR" dirty="0"/>
              <a:t>Αναίρεση όλων των ενδιάμεσων πράξεων</a:t>
            </a:r>
          </a:p>
          <a:p>
            <a:pPr lvl="1"/>
            <a:r>
              <a:rPr lang="el-GR" altLang="el-GR" dirty="0"/>
              <a:t>Επαναφορά </a:t>
            </a:r>
            <a:r>
              <a:rPr lang="el-GR" altLang="el-GR" dirty="0" smtClean="0"/>
              <a:t>αρχικής </a:t>
            </a:r>
            <a:r>
              <a:rPr lang="el-GR" altLang="el-GR" dirty="0"/>
              <a:t>κατάστασης </a:t>
            </a:r>
            <a:r>
              <a:rPr lang="el-GR" altLang="el-GR" dirty="0" smtClean="0"/>
              <a:t>συστήματος</a:t>
            </a:r>
          </a:p>
          <a:p>
            <a:r>
              <a:rPr lang="el-GR" altLang="el-GR" dirty="0"/>
              <a:t>Καταγωγή των </a:t>
            </a:r>
            <a:r>
              <a:rPr lang="el-GR" altLang="el-GR" dirty="0" smtClean="0"/>
              <a:t>συναλλαγών</a:t>
            </a:r>
          </a:p>
          <a:p>
            <a:pPr lvl="1"/>
            <a:r>
              <a:rPr lang="el-GR" altLang="el-GR" dirty="0" smtClean="0"/>
              <a:t>Συστήματα με ταινίες (δεκαετία 1960!)</a:t>
            </a:r>
            <a:endParaRPr lang="el-GR" altLang="el-GR" dirty="0"/>
          </a:p>
          <a:p>
            <a:pPr lvl="1"/>
            <a:r>
              <a:rPr lang="el-GR" altLang="el-GR" dirty="0" smtClean="0"/>
              <a:t>Ταινία 1: κατάσταση προηγούμενης </a:t>
            </a:r>
            <a:r>
              <a:rPr lang="el-GR" altLang="el-GR" dirty="0"/>
              <a:t>ημέρας</a:t>
            </a:r>
          </a:p>
          <a:p>
            <a:pPr lvl="1"/>
            <a:r>
              <a:rPr lang="el-GR" altLang="el-GR" dirty="0" smtClean="0"/>
              <a:t>Ταινία 2: συναλλαγές τρέχουσας </a:t>
            </a:r>
            <a:r>
              <a:rPr lang="el-GR" altLang="el-GR" dirty="0"/>
              <a:t>ημέρας</a:t>
            </a:r>
          </a:p>
          <a:p>
            <a:pPr lvl="1"/>
            <a:r>
              <a:rPr lang="el-GR" altLang="el-GR" dirty="0" smtClean="0"/>
              <a:t>Ταινία 3: κατάσταση τρέχουσας ημέρας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96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FDC081C4-4848-40C8-BF6C-9B911ACBB0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3721</TotalTime>
  <Words>4067</Words>
  <Application>Microsoft Office PowerPoint</Application>
  <PresentationFormat>On-screen Show (4:3)</PresentationFormat>
  <Paragraphs>943</Paragraphs>
  <Slides>81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Θέμα του Office</vt:lpstr>
      <vt:lpstr>Κατανεμημένα Συστήματα</vt:lpstr>
      <vt:lpstr>Χρηματοδότηση</vt:lpstr>
      <vt:lpstr>Άδειες Χρήσης</vt:lpstr>
      <vt:lpstr>Σκοποί ενότητας</vt:lpstr>
      <vt:lpstr>Περιεχόμενα ενότητας</vt:lpstr>
      <vt:lpstr>Εισαγωγή</vt:lpstr>
      <vt:lpstr>Τι είναι οι συναλλαγές; (1 από 3)</vt:lpstr>
      <vt:lpstr>Τι είναι οι συναλλαγές; (2 από 3)</vt:lpstr>
      <vt:lpstr>Τι είναι οι συναλλαγές; (3 από 3)</vt:lpstr>
      <vt:lpstr>Χρήση συναλλαγών (1 από 2)</vt:lpstr>
      <vt:lpstr>Χρήση συναλλαγών (2 από 2)</vt:lpstr>
      <vt:lpstr>Ιδιότητες συναλλαγών (1 από 4)</vt:lpstr>
      <vt:lpstr>Ιδιότητες συναλλαγών (2 από 4)</vt:lpstr>
      <vt:lpstr>Ιδιότητες συναλλαγών (3 από 4)</vt:lpstr>
      <vt:lpstr>Ιδιότητες συναλλαγών (4 από 4)</vt:lpstr>
      <vt:lpstr>Μοντέλο συναλλαγών</vt:lpstr>
      <vt:lpstr>Κατηγορίες συναλλαγών</vt:lpstr>
      <vt:lpstr>Κατηγορίες συναλλαγών (1 από 4)</vt:lpstr>
      <vt:lpstr>Κατηγορίες συναλλαγών (2 από 4)</vt:lpstr>
      <vt:lpstr>Κατηγορίες συναλλαγών (3 από 4)</vt:lpstr>
      <vt:lpstr>Κατηγορίες συναλλαγών (4 από 4)</vt:lpstr>
      <vt:lpstr>Έλεγχος ταυτοχρονισμού</vt:lpstr>
      <vt:lpstr>Γιατί έλεγχος ταυτοχρονισμού;</vt:lpstr>
      <vt:lpstr>Πρόβλημα 1: χαμένη ενημέρωση</vt:lpstr>
      <vt:lpstr>Πρόβλημα 2: ασυνεπής ανάκτηση</vt:lpstr>
      <vt:lpstr>Πρόβλημα 3: αλλοιωμένη ανάγνωση</vt:lpstr>
      <vt:lpstr>Πρόβλημα 4: πρόωρη εγγραφή</vt:lpstr>
      <vt:lpstr>Αντιμετώπιση προβλημάτων</vt:lpstr>
      <vt:lpstr>Μέθοδοι ελέγχου ταυτοχρονισμού</vt:lpstr>
      <vt:lpstr>Έλεγχος ταυτοχρονισμού (1 από 3)</vt:lpstr>
      <vt:lpstr>Έλεγχος ταυτοχρονισμού (2 από 3)</vt:lpstr>
      <vt:lpstr>Έλεγχος ταυτοχρονισμού (3 από 3)</vt:lpstr>
      <vt:lpstr>Κλείδωμα</vt:lpstr>
      <vt:lpstr>Αποκλειστική κλειδαριά (1 από 5)</vt:lpstr>
      <vt:lpstr>Αποκλειστική κλειδαριά (2 από 5)</vt:lpstr>
      <vt:lpstr>Αποκλειστική κλειδαριά (3 από 5)</vt:lpstr>
      <vt:lpstr>Αποκλειστική κλειδαριά (4 από 5)</vt:lpstr>
      <vt:lpstr>Αποκλειστική κλειδαριά (5 από 5)</vt:lpstr>
      <vt:lpstr>Καταμεριζόμενη κλειδαριά (1 από 3)</vt:lpstr>
      <vt:lpstr>Καταμεριζόμενη κλειδαριά (2 από 3)</vt:lpstr>
      <vt:lpstr>Καταμεριζόμενη κλειδαριά (3 από 3)</vt:lpstr>
      <vt:lpstr>Μειονεκτήματα κλειδαριών</vt:lpstr>
      <vt:lpstr>Παραλληλισμός κλειδαριών</vt:lpstr>
      <vt:lpstr>Αισιόδοξος έλεγχος ταυτοχρονισμού</vt:lpstr>
      <vt:lpstr>Αισιόδοξος έλεγχος (1 από 5)</vt:lpstr>
      <vt:lpstr>Αισιόδοξος έλεγχος (2 από 5)</vt:lpstr>
      <vt:lpstr>Αισιόδοξος έλεγχος (3 από 5)</vt:lpstr>
      <vt:lpstr>Αισιόδοξος έλεγχος (4 από 5)</vt:lpstr>
      <vt:lpstr>Αισιόδοξος έλεγχος (5 από 5)</vt:lpstr>
      <vt:lpstr>Επικύρωση συναλλαγών (1 από 8)</vt:lpstr>
      <vt:lpstr>Επικύρωση συναλλαγών (2 από 8)</vt:lpstr>
      <vt:lpstr>Επικύρωση συναλλαγών (3 από 8)</vt:lpstr>
      <vt:lpstr>Επικύρωση συναλλαγών (4 από 8)</vt:lpstr>
      <vt:lpstr>Επικύρωση συναλλαγών (5 από 8)</vt:lpstr>
      <vt:lpstr>Επικύρωση συναλλαγών (6 από 8)</vt:lpstr>
      <vt:lpstr>Επικύρωση συναλλαγών (7 από 8)</vt:lpstr>
      <vt:lpstr>Επικύρωση συναλλαγών (8 από 8)</vt:lpstr>
      <vt:lpstr>Ευθεία ή αντίστροφη επικύρωση;</vt:lpstr>
      <vt:lpstr>Υποσιτισμός και αδιέξοδα</vt:lpstr>
      <vt:lpstr>Διάταξη χρονοσφραγίδων</vt:lpstr>
      <vt:lpstr>Χρονοσφραγίδες (1 από 9)</vt:lpstr>
      <vt:lpstr>Χρονοσφραγίδες (2 από 9)</vt:lpstr>
      <vt:lpstr>Χρονοσφραγίδες (3 από 9)</vt:lpstr>
      <vt:lpstr>Χρονοσφραγίδες (4 από 9)</vt:lpstr>
      <vt:lpstr>Χρονοσφραγίδες (5 από 9)</vt:lpstr>
      <vt:lpstr>Χρονοσφραγίδες (6 από 9)</vt:lpstr>
      <vt:lpstr>Χρονοσφραγίδες (7 από 9)</vt:lpstr>
      <vt:lpstr>Χρονοσφραγίδες (8 από 9)</vt:lpstr>
      <vt:lpstr>Χρονοσφραγίδες (9 από 9)</vt:lpstr>
      <vt:lpstr>Κατανεμημένες συναλλαγές</vt:lpstr>
      <vt:lpstr>Κατανεμημένος έλεγχος</vt:lpstr>
      <vt:lpstr>Κατανεμημένη δέσμευση (1 από 9)</vt:lpstr>
      <vt:lpstr>Κατανεμημένη δέσμευση (2 από 9)</vt:lpstr>
      <vt:lpstr>Κατανεμημένη δέσμευση (3 από 9)</vt:lpstr>
      <vt:lpstr>Κατανεμημένη δέσμευση (4 από 9)</vt:lpstr>
      <vt:lpstr>Κατανεμημένη δέσμευση (5 από 9)</vt:lpstr>
      <vt:lpstr>Κατανεμημένη δέσμευση (6 από 9)</vt:lpstr>
      <vt:lpstr>Κατανεμημένη δέσμευση (7 από 9)</vt:lpstr>
      <vt:lpstr>Κατανεμημένη δέσμευση (8 από 9)</vt:lpstr>
      <vt:lpstr>Κατανεμημένη δέσμευση (9 από 9)</vt:lpstr>
      <vt:lpstr>Τέλος Ενότητας #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Ατομικές συναλλαγές</dc:title>
  <dc:subject>Κατανεμημένα Συστήματα</dc:subject>
  <dc:creator>Γεώργιος Ξυλωμένος</dc:creator>
  <cp:keywords>Ατομικές συναλλαγές; έλεγχος ταυτοχρονισμού; κλείδωμα; αισιόδοξος έλεγχος; διάταξη χρονοσφραγίδων; κατανεμημένη δέσμευση</cp:keywords>
  <cp:lastModifiedBy>georgex</cp:lastModifiedBy>
  <cp:revision>410</cp:revision>
  <cp:lastPrinted>2014-02-16T13:16:25Z</cp:lastPrinted>
  <dcterms:created xsi:type="dcterms:W3CDTF">2012-09-06T09:03:05Z</dcterms:created>
  <dcterms:modified xsi:type="dcterms:W3CDTF">2015-05-08T19:54:20Z</dcterms:modified>
</cp:coreProperties>
</file>