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1"/>
  </p:sldMasterIdLst>
  <p:sldIdLst>
    <p:sldId id="256" r:id="rId2"/>
    <p:sldId id="293" r:id="rId3"/>
    <p:sldId id="294" r:id="rId4"/>
    <p:sldId id="295" r:id="rId5"/>
    <p:sldId id="292" r:id="rId6"/>
    <p:sldId id="258" r:id="rId7"/>
    <p:sldId id="274" r:id="rId8"/>
    <p:sldId id="275" r:id="rId9"/>
    <p:sldId id="276" r:id="rId10"/>
    <p:sldId id="277" r:id="rId11"/>
    <p:sldId id="298" r:id="rId12"/>
    <p:sldId id="307" r:id="rId13"/>
    <p:sldId id="308" r:id="rId14"/>
    <p:sldId id="273" r:id="rId15"/>
    <p:sldId id="299" r:id="rId16"/>
    <p:sldId id="300" r:id="rId17"/>
    <p:sldId id="272" r:id="rId18"/>
    <p:sldId id="301" r:id="rId19"/>
    <p:sldId id="263" r:id="rId20"/>
    <p:sldId id="306" r:id="rId21"/>
    <p:sldId id="264" r:id="rId22"/>
    <p:sldId id="265" r:id="rId23"/>
    <p:sldId id="26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517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914;&#953;&#946;&#955;&#943;&#959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AGE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4.1884816753926704E-2"/>
                  <c:y val="2.203399828585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100-486D-A78A-1890CC21D9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Φύλλο1!$A$2:$A$6</c:f>
              <c:strCache>
                <c:ptCount val="5"/>
                <c:pt idx="0">
                  <c:v>Cluster 0</c:v>
                </c:pt>
                <c:pt idx="1">
                  <c:v>Cluster 1</c:v>
                </c:pt>
                <c:pt idx="2">
                  <c:v>Cluster 2</c:v>
                </c:pt>
                <c:pt idx="3">
                  <c:v>Cluster 3</c:v>
                </c:pt>
                <c:pt idx="4">
                  <c:v>Cluster 4</c:v>
                </c:pt>
              </c:strCache>
            </c:strRef>
          </c:cat>
          <c:val>
            <c:numRef>
              <c:f>Φύλλο1!$B$2:$B$6</c:f>
              <c:numCache>
                <c:formatCode>General</c:formatCode>
                <c:ptCount val="5"/>
                <c:pt idx="0">
                  <c:v>25.27</c:v>
                </c:pt>
                <c:pt idx="1">
                  <c:v>42.72</c:v>
                </c:pt>
                <c:pt idx="2">
                  <c:v>41.11</c:v>
                </c:pt>
                <c:pt idx="3">
                  <c:v>32.69</c:v>
                </c:pt>
                <c:pt idx="4">
                  <c:v>45.22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00-486D-A78A-1890CC21D9A9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ANNUAL INCOME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221640488656195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100-486D-A78A-1890CC21D9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Φύλλο1!$A$2:$A$6</c:f>
              <c:strCache>
                <c:ptCount val="5"/>
                <c:pt idx="0">
                  <c:v>Cluster 0</c:v>
                </c:pt>
                <c:pt idx="1">
                  <c:v>Cluster 1</c:v>
                </c:pt>
                <c:pt idx="2">
                  <c:v>Cluster 2</c:v>
                </c:pt>
                <c:pt idx="3">
                  <c:v>Cluster 3</c:v>
                </c:pt>
                <c:pt idx="4">
                  <c:v>Cluster 4</c:v>
                </c:pt>
              </c:strCache>
            </c:strRef>
          </c:cat>
          <c:val>
            <c:numRef>
              <c:f>Φύλλο1!$C$2:$C$6</c:f>
              <c:numCache>
                <c:formatCode>General</c:formatCode>
                <c:ptCount val="5"/>
                <c:pt idx="0">
                  <c:v>25.73</c:v>
                </c:pt>
                <c:pt idx="1">
                  <c:v>55.3</c:v>
                </c:pt>
                <c:pt idx="2">
                  <c:v>88.2</c:v>
                </c:pt>
                <c:pt idx="3">
                  <c:v>86.54</c:v>
                </c:pt>
                <c:pt idx="4">
                  <c:v>26.3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00-486D-A78A-1890CC21D9A9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SPENDING SCORE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Φύλλο1!$A$2:$A$6</c:f>
              <c:strCache>
                <c:ptCount val="5"/>
                <c:pt idx="0">
                  <c:v>Cluster 0</c:v>
                </c:pt>
                <c:pt idx="1">
                  <c:v>Cluster 1</c:v>
                </c:pt>
                <c:pt idx="2">
                  <c:v>Cluster 2</c:v>
                </c:pt>
                <c:pt idx="3">
                  <c:v>Cluster 3</c:v>
                </c:pt>
                <c:pt idx="4">
                  <c:v>Cluster 4</c:v>
                </c:pt>
              </c:strCache>
            </c:strRef>
          </c:cat>
          <c:val>
            <c:numRef>
              <c:f>Φύλλο1!$D$2:$D$6</c:f>
              <c:numCache>
                <c:formatCode>General</c:formatCode>
                <c:ptCount val="5"/>
                <c:pt idx="0">
                  <c:v>79.36</c:v>
                </c:pt>
                <c:pt idx="1">
                  <c:v>49.52</c:v>
                </c:pt>
                <c:pt idx="2">
                  <c:v>17.11</c:v>
                </c:pt>
                <c:pt idx="3">
                  <c:v>82.13</c:v>
                </c:pt>
                <c:pt idx="4">
                  <c:v>20.91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00-486D-A78A-1890CC21D9A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03064800"/>
        <c:axId val="598635104"/>
        <c:axId val="0"/>
      </c:bar3DChart>
      <c:catAx>
        <c:axId val="603064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8635104"/>
        <c:crosses val="autoZero"/>
        <c:auto val="1"/>
        <c:lblAlgn val="ctr"/>
        <c:lblOffset val="100"/>
        <c:noMultiLvlLbl val="0"/>
      </c:catAx>
      <c:valAx>
        <c:axId val="598635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3064800"/>
        <c:crosses val="autoZero"/>
        <c:crossBetween val="between"/>
      </c:valAx>
      <c:spPr>
        <a:solidFill>
          <a:schemeClr val="bg1">
            <a:lumMod val="65000"/>
            <a:lumOff val="35000"/>
            <a:alpha val="52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45412-3C7E-4941-B1EE-EE26A5F0C9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01AC2E-A078-404C-BC4A-40A0A1ED74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8F254E-8BE0-4E2D-B2C1-F74003110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68E9A-39BC-43EC-B40B-EA9E78DCCAD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D3352-854A-4A04-825B-E37E2BAF7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98A36-3158-4186-AD0C-DE5000E19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0565-4390-4705-8FB8-C1A3EC8AD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8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296EC-FD51-4990-BD2D-A40B55169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54D63D-F20D-436B-B5D4-22E94E6AB7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56884-0733-4A2B-9CBF-F1CA66F54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68E9A-39BC-43EC-B40B-EA9E78DCCAD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DB2BE-51A4-471B-AC9A-67FC4DF73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2E1F9-7A66-444F-B719-7D9FEB41A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0565-4390-4705-8FB8-C1A3EC8AD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775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5A84C7-40E9-4920-9EF2-9348E7C267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A406C3-2175-4769-A909-03F47432D7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BD409-A467-4732-848D-188407BF0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68E9A-39BC-43EC-B40B-EA9E78DCCAD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99A1A-A755-44A6-8143-21CB5C48C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A466F-A407-42EC-956C-EC4286B7D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0565-4390-4705-8FB8-C1A3EC8AD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03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C7601-3315-4BA4-82AD-AA7C72B5B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DB8BC-BC64-4CD3-8EB0-8778560AA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DCD17-D530-4D8C-A4B9-BDAA98C40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68E9A-39BC-43EC-B40B-EA9E78DCCAD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3F5B8-6E48-4256-A0FB-0CD9E3FA4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72468-2D9C-4018-9688-F04B4DAD1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0565-4390-4705-8FB8-C1A3EC8AD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25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7AB3-E30E-416E-90CE-67ABF3F26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B713A-6530-4C94-B7BC-D1C9FAB41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B058BF-7ADD-4EF4-9BA9-3AB9CA056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68E9A-39BC-43EC-B40B-EA9E78DCCAD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80206-31BB-4697-806C-A24A4E2F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F1D7C-E54F-4DF6-BA72-9D57E026A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0565-4390-4705-8FB8-C1A3EC8AD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70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FB375-B217-460C-923E-45C7F380B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3422D-2628-4B22-98A1-50D9ACD9BD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70B3BB-774F-4D25-ACCB-45A1A5F7B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600AB5-8231-45B8-8224-37AF0EC9B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68E9A-39BC-43EC-B40B-EA9E78DCCAD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E5EFED-AA8F-48EC-A9B4-CA03E6040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D3F8C6-DA0D-4553-8E9D-94C67E6DD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0565-4390-4705-8FB8-C1A3EC8AD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615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35A10-3F16-412F-8A0E-E6A87D4EB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A5AFC3-C19A-44AB-B959-6C2BF481A8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B33507-F8C8-41FE-A974-434EB66944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EEEF65-CD4F-4A54-A74C-2725C8D2AD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5E3139-4D43-45B8-A298-43351D4EA5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322662-5444-4B4D-A25A-EDA79E45F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68E9A-39BC-43EC-B40B-EA9E78DCCAD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E496D8-ABEF-45E7-A7E1-6BDFE4543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0BE0E9-2DBF-43E0-A2F9-BC98A1B8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0565-4390-4705-8FB8-C1A3EC8AD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52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D4537-0D34-43FA-927A-C3209187C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06A7A7-3F55-4F5C-80C2-018761A09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68E9A-39BC-43EC-B40B-EA9E78DCCAD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5B7782-9C24-4333-A4A3-3FFCAEE3A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7B2ABC-C933-4892-9CE3-66CC8199E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0565-4390-4705-8FB8-C1A3EC8AD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432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89FCEE-B4C2-442B-A207-F69F0D265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68E9A-39BC-43EC-B40B-EA9E78DCCAD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425FA6-84EC-40A7-9428-0A659CB85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87602-348D-4D95-9CB4-8BDC8DD83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0565-4390-4705-8FB8-C1A3EC8AD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25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671CE-AAE4-4D42-8492-3A3331BC8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520D1-E04D-4410-867B-3FDDBF075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17B3BB-7323-466B-B308-BA917643AE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70C40E-6AC9-45DB-BBD2-60DEF1CF8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68E9A-39BC-43EC-B40B-EA9E78DCCAD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0417FB-0D08-43D5-9CB8-CD9248392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165C22-3234-4E6B-8D94-2B29284C9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0565-4390-4705-8FB8-C1A3EC8AD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8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5E7DB-CD92-44C4-B44A-EBC7E4069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260D84-EEF7-432A-A630-23A0B53C77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57639B-C90E-4C5F-AF25-4D49225915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372232-9B42-4117-BE35-53F3567A3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68E9A-39BC-43EC-B40B-EA9E78DCCAD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833353-7FE6-429C-A22F-BC29BF083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B17753-B510-4846-9AFE-007585997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0565-4390-4705-8FB8-C1A3EC8AD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25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B4712A-BD50-421E-82DF-0D816D532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ACC033-FE3A-4CFB-AD65-9828EBB39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59976-6AD3-46DB-B68B-60DC1E96E2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68E9A-39BC-43EC-B40B-EA9E78DCCAD7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74138-63D8-4C70-9E1D-5EFCC5A7AF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ABBED-F023-4E26-A888-424415C3F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10565-4390-4705-8FB8-C1A3EC8AD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60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789FB0-1D6F-4AFC-9D58-C4D0F03718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n-US" sz="4700" dirty="0">
                <a:solidFill>
                  <a:srgbClr val="FFFFFF"/>
                </a:solidFill>
              </a:rPr>
              <a:t>Clustering Mall Customers</a:t>
            </a:r>
            <a:br>
              <a:rPr lang="en-US" sz="4700" dirty="0">
                <a:solidFill>
                  <a:srgbClr val="FFFFFF"/>
                </a:solidFill>
              </a:rPr>
            </a:br>
            <a:endParaRPr lang="en-US" sz="47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8EF6E1-348D-42F4-BD69-84160479D8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en-US" cap="none">
                <a:solidFill>
                  <a:srgbClr val="FFFFFF"/>
                </a:solidFill>
              </a:rPr>
              <a:t>Dr. Panagiotis Repoussis</a:t>
            </a:r>
            <a:endParaRPr lang="el-GR" cap="none">
              <a:solidFill>
                <a:srgbClr val="FFFFFF"/>
              </a:solidFill>
            </a:endParaRPr>
          </a:p>
          <a:p>
            <a:endParaRPr lang="en-US" cap="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121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A075964-501C-43EC-B098-CE769916D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k-means clustering in SPSS</a:t>
            </a:r>
            <a:endParaRPr lang="el-G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A6D962-44A6-4BC2-96AB-9ED22B003483}"/>
              </a:ext>
            </a:extLst>
          </p:cNvPr>
          <p:cNvSpPr txBox="1"/>
          <p:nvPr/>
        </p:nvSpPr>
        <p:spPr>
          <a:xfrm>
            <a:off x="1271464" y="1994342"/>
            <a:ext cx="2160240" cy="369332"/>
          </a:xfrm>
          <a:prstGeom prst="rect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/>
              <a:t>Results:</a:t>
            </a:r>
            <a:endParaRPr lang="el-GR" dirty="0"/>
          </a:p>
        </p:txBody>
      </p:sp>
      <p:pic>
        <p:nvPicPr>
          <p:cNvPr id="10" name="Θέση περιεχομένου 9">
            <a:extLst>
              <a:ext uri="{FF2B5EF4-FFF2-40B4-BE49-F238E27FC236}">
                <a16:creationId xmlns:a16="http://schemas.microsoft.com/office/drawing/2014/main" id="{78CE530B-E497-4554-82B4-38B76BFDF3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4485" y="2606120"/>
            <a:ext cx="4203405" cy="1168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30C6921C-B556-4CD2-9354-0830700E6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3020" y="1844824"/>
            <a:ext cx="4065097" cy="3360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5F5B4C52-F66B-4589-B653-712F511384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903" y="3933057"/>
            <a:ext cx="4203405" cy="1228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C7D402A-245E-4A7F-B472-A6B5EB94579D}"/>
              </a:ext>
            </a:extLst>
          </p:cNvPr>
          <p:cNvSpPr txBox="1"/>
          <p:nvPr/>
        </p:nvSpPr>
        <p:spPr>
          <a:xfrm>
            <a:off x="1447369" y="5344737"/>
            <a:ext cx="669674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200" b="1" dirty="0"/>
              <a:t>Initial interpretation of the clusters</a:t>
            </a:r>
            <a:r>
              <a:rPr lang="en-US" sz="1200" dirty="0"/>
              <a:t>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Cluster 1: Customers with an average Income spending at an average pace.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Cluster 2: Customers with high income but spending less than expected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Cluster 3: Customers with low income spending less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Cluster 4: Customers with high income spending accordingly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Cluster 5: Customers with low income spending unconsciously more than they can afford.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3417926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0FEA45E-3A1A-4EB7-866E-68C478F451CB}"/>
              </a:ext>
            </a:extLst>
          </p:cNvPr>
          <p:cNvSpPr txBox="1">
            <a:spLocks/>
          </p:cNvSpPr>
          <p:nvPr/>
        </p:nvSpPr>
        <p:spPr>
          <a:xfrm>
            <a:off x="3352800" y="811998"/>
            <a:ext cx="8153400" cy="12930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i="1" dirty="0"/>
              <a:t>Mall Customers Segmentation</a:t>
            </a:r>
            <a:br>
              <a:rPr lang="el-GR" dirty="0"/>
            </a:br>
            <a:endParaRPr lang="el-GR" dirty="0"/>
          </a:p>
        </p:txBody>
      </p:sp>
      <p:sp>
        <p:nvSpPr>
          <p:cNvPr id="3" name="Τίτλος 1">
            <a:extLst>
              <a:ext uri="{FF2B5EF4-FFF2-40B4-BE49-F238E27FC236}">
                <a16:creationId xmlns:a16="http://schemas.microsoft.com/office/drawing/2014/main" id="{A0FF36D2-A245-4133-A489-9C40B478E60C}"/>
              </a:ext>
            </a:extLst>
          </p:cNvPr>
          <p:cNvSpPr txBox="1">
            <a:spLocks/>
          </p:cNvSpPr>
          <p:nvPr/>
        </p:nvSpPr>
        <p:spPr>
          <a:xfrm>
            <a:off x="685800" y="1458512"/>
            <a:ext cx="4338044" cy="4469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Clustering K-Means</a:t>
            </a:r>
            <a:endParaRPr lang="el-GR" sz="3200" dirty="0"/>
          </a:p>
        </p:txBody>
      </p:sp>
      <p:pic>
        <p:nvPicPr>
          <p:cNvPr id="5" name="Εικόνα 4" descr="Εικόνα που περιέχει χάρτης,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000D13C7-02ED-4AB3-B1ED-7B174227D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72" y="2105026"/>
            <a:ext cx="5041900" cy="4059711"/>
          </a:xfrm>
          <a:prstGeom prst="rect">
            <a:avLst/>
          </a:prstGeom>
        </p:spPr>
      </p:pic>
      <p:pic>
        <p:nvPicPr>
          <p:cNvPr id="7" name="Εικόνα 6" descr="Εικόνα που περιέχει στιγμιότυπο οθόνης&#10;&#10;Περιγραφή που δημιουργήθηκε αυτόματα">
            <a:extLst>
              <a:ext uri="{FF2B5EF4-FFF2-40B4-BE49-F238E27FC236}">
                <a16:creationId xmlns:a16="http://schemas.microsoft.com/office/drawing/2014/main" id="{5DACF7AF-8BE4-4522-BC40-9B215802C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799" y="2095501"/>
            <a:ext cx="6466011" cy="405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012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6FA01-163C-4A8B-83D7-2DF6F097A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clustering results with 4 and 5 clusters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73B47-E9AE-49DC-9FF0-1E780C6E3A4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4CD6C8-A186-4CEA-9C10-03DA10A0F5F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1BABA5-637A-43A7-8500-F7C175E20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69" y="1825625"/>
            <a:ext cx="4418406" cy="42952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F5B6FA-0C06-41AE-9E5E-DBA370999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25625"/>
            <a:ext cx="4242162" cy="427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943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CBD96-16A3-4255-A3BF-2F75C1AB6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clustering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5DDA4-6400-44E8-9566-E5EFEEF8A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also try other methods such as Hierarchical clustering using Ward linkage. Results are very similar.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1134A3-D262-4D81-86DE-F16A274E4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7580" y="2712104"/>
            <a:ext cx="7564420" cy="33055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1EC6FB-F6A1-493B-BC2F-883660308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19" y="3081303"/>
            <a:ext cx="5848350" cy="302895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5BDC8E8-03E5-46DB-BBB0-7C9BC1DAD31D}"/>
              </a:ext>
            </a:extLst>
          </p:cNvPr>
          <p:cNvSpPr/>
          <p:nvPr/>
        </p:nvSpPr>
        <p:spPr>
          <a:xfrm>
            <a:off x="8337176" y="4636725"/>
            <a:ext cx="182880" cy="1739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859200D-E80C-4248-B8F7-48CCE86E45B2}"/>
              </a:ext>
            </a:extLst>
          </p:cNvPr>
          <p:cNvSpPr/>
          <p:nvPr/>
        </p:nvSpPr>
        <p:spPr>
          <a:xfrm>
            <a:off x="8080788" y="4799883"/>
            <a:ext cx="182880" cy="1739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E5EFBB6-A833-4B1C-B48C-1C113E318B1A}"/>
              </a:ext>
            </a:extLst>
          </p:cNvPr>
          <p:cNvSpPr/>
          <p:nvPr/>
        </p:nvSpPr>
        <p:spPr>
          <a:xfrm>
            <a:off x="7146660" y="3876516"/>
            <a:ext cx="182880" cy="1739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49E2987-E452-4FD7-B0DF-83214FC62642}"/>
              </a:ext>
            </a:extLst>
          </p:cNvPr>
          <p:cNvCxnSpPr/>
          <p:nvPr/>
        </p:nvCxnSpPr>
        <p:spPr>
          <a:xfrm flipV="1">
            <a:off x="6788075" y="4050490"/>
            <a:ext cx="358585" cy="21437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BD50DA0-FD2F-4FE3-B8FA-497ED904FD41}"/>
              </a:ext>
            </a:extLst>
          </p:cNvPr>
          <p:cNvCxnSpPr>
            <a:endCxn id="7" idx="3"/>
          </p:cNvCxnSpPr>
          <p:nvPr/>
        </p:nvCxnSpPr>
        <p:spPr>
          <a:xfrm flipV="1">
            <a:off x="7057016" y="4948379"/>
            <a:ext cx="1050554" cy="12458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7438808-BB9C-4449-B036-E3940AA8EF0D}"/>
              </a:ext>
            </a:extLst>
          </p:cNvPr>
          <p:cNvCxnSpPr/>
          <p:nvPr/>
        </p:nvCxnSpPr>
        <p:spPr>
          <a:xfrm flipV="1">
            <a:off x="7329540" y="4810700"/>
            <a:ext cx="1104455" cy="13835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C1D433C-2740-4740-9971-8EC98D7C82CA}"/>
              </a:ext>
            </a:extLst>
          </p:cNvPr>
          <p:cNvSpPr txBox="1"/>
          <p:nvPr/>
        </p:nvSpPr>
        <p:spPr>
          <a:xfrm>
            <a:off x="6400800" y="6194232"/>
            <a:ext cx="271092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Differences with </a:t>
            </a:r>
            <a:r>
              <a:rPr lang="en-US" dirty="0" err="1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KMeans</a:t>
            </a:r>
            <a:endParaRPr lang="el-GR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688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0FEA45E-3A1A-4EB7-866E-68C478F451CB}"/>
              </a:ext>
            </a:extLst>
          </p:cNvPr>
          <p:cNvSpPr txBox="1">
            <a:spLocks/>
          </p:cNvSpPr>
          <p:nvPr/>
        </p:nvSpPr>
        <p:spPr>
          <a:xfrm>
            <a:off x="3352800" y="811998"/>
            <a:ext cx="8153400" cy="12930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i="1" dirty="0"/>
              <a:t>Mall Customers Segmentation</a:t>
            </a:r>
            <a:br>
              <a:rPr lang="el-GR" dirty="0"/>
            </a:br>
            <a:endParaRPr lang="el-GR" dirty="0"/>
          </a:p>
        </p:txBody>
      </p:sp>
      <p:sp>
        <p:nvSpPr>
          <p:cNvPr id="3" name="Τίτλος 1">
            <a:extLst>
              <a:ext uri="{FF2B5EF4-FFF2-40B4-BE49-F238E27FC236}">
                <a16:creationId xmlns:a16="http://schemas.microsoft.com/office/drawing/2014/main" id="{9BE92C7C-BA32-4A58-968C-0DEC9FCA68F7}"/>
              </a:ext>
            </a:extLst>
          </p:cNvPr>
          <p:cNvSpPr txBox="1">
            <a:spLocks/>
          </p:cNvSpPr>
          <p:nvPr/>
        </p:nvSpPr>
        <p:spPr>
          <a:xfrm>
            <a:off x="789847" y="2050350"/>
            <a:ext cx="4338044" cy="4469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Clustering K-Means</a:t>
            </a:r>
            <a:endParaRPr lang="el-GR" sz="3200" dirty="0"/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C12314D3-3320-4EC0-98F3-59D764E30917}"/>
              </a:ext>
            </a:extLst>
          </p:cNvPr>
          <p:cNvSpPr txBox="1">
            <a:spLocks/>
          </p:cNvSpPr>
          <p:nvPr/>
        </p:nvSpPr>
        <p:spPr>
          <a:xfrm>
            <a:off x="6045427" y="2002722"/>
            <a:ext cx="4754236" cy="5401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HIERARCHICAL Clustering</a:t>
            </a:r>
            <a:endParaRPr lang="el-GR" sz="3200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19EA7743-5447-4912-9EE3-33CAC59C51CD}"/>
              </a:ext>
            </a:extLst>
          </p:cNvPr>
          <p:cNvSpPr/>
          <p:nvPr/>
        </p:nvSpPr>
        <p:spPr>
          <a:xfrm>
            <a:off x="789847" y="2612821"/>
            <a:ext cx="6294550" cy="3662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Cluster 0 , Size: 22 , Center: [25.72  79.36]</a:t>
            </a:r>
          </a:p>
          <a:p>
            <a:pPr indent="-228600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Cluster 1 , Size: 81 , Center: [55.29  49.51]</a:t>
            </a:r>
          </a:p>
          <a:p>
            <a:pPr indent="-228600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Cluster 2 , Size: 35 , Center: [88.2  17.11]</a:t>
            </a:r>
          </a:p>
          <a:p>
            <a:pPr indent="-228600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Cluster 3 , Size: 39 , Center: [86.53   82.12]</a:t>
            </a:r>
          </a:p>
          <a:p>
            <a:pPr indent="-228600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Cluster 4 , Size: 23 , Center: [26.30   20.91]</a:t>
            </a:r>
          </a:p>
          <a:p>
            <a:pPr indent="-228600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indent="-228600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Silhouette score: 0.55393</a:t>
            </a: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CE969D86-7F69-4473-B161-F7137CE12604}"/>
              </a:ext>
            </a:extLst>
          </p:cNvPr>
          <p:cNvSpPr/>
          <p:nvPr/>
        </p:nvSpPr>
        <p:spPr>
          <a:xfrm>
            <a:off x="6183106" y="2665347"/>
            <a:ext cx="4896382" cy="2999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Cluster 0 , Size: 32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Cluster 1 , Size: 85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Cluster 2 , Size: 39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Cluster 3 , Size: 21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Cluster 4 , Size: 23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/>
              <a:t>Silhouette score: 0.55299</a:t>
            </a:r>
            <a:endParaRPr lang="el-GR" sz="1600" b="1" dirty="0"/>
          </a:p>
        </p:txBody>
      </p:sp>
      <p:cxnSp>
        <p:nvCxnSpPr>
          <p:cNvPr id="7" name="Ευθεία γραμμή σύνδεσης 6">
            <a:extLst>
              <a:ext uri="{FF2B5EF4-FFF2-40B4-BE49-F238E27FC236}">
                <a16:creationId xmlns:a16="http://schemas.microsoft.com/office/drawing/2014/main" id="{A1F7C561-2660-4786-8989-7EC82C534FE3}"/>
              </a:ext>
            </a:extLst>
          </p:cNvPr>
          <p:cNvCxnSpPr>
            <a:cxnSpLocks/>
          </p:cNvCxnSpPr>
          <p:nvPr/>
        </p:nvCxnSpPr>
        <p:spPr>
          <a:xfrm>
            <a:off x="5607794" y="2051431"/>
            <a:ext cx="0" cy="3652240"/>
          </a:xfrm>
          <a:prstGeom prst="line">
            <a:avLst/>
          </a:prstGeom>
          <a:ln w="31750">
            <a:solidFill>
              <a:schemeClr val="tx1">
                <a:lumMod val="85000"/>
              </a:schemeClr>
            </a:solidFill>
            <a:head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923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0FEA45E-3A1A-4EB7-866E-68C478F451CB}"/>
              </a:ext>
            </a:extLst>
          </p:cNvPr>
          <p:cNvSpPr txBox="1">
            <a:spLocks/>
          </p:cNvSpPr>
          <p:nvPr/>
        </p:nvSpPr>
        <p:spPr>
          <a:xfrm>
            <a:off x="3352800" y="811998"/>
            <a:ext cx="8153400" cy="12930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i="1" dirty="0"/>
              <a:t>Mall Customers Segmentation</a:t>
            </a:r>
            <a:br>
              <a:rPr lang="el-GR" dirty="0"/>
            </a:br>
            <a:endParaRPr lang="el-G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1629F3-774B-4E52-AECA-745A58078FF7}"/>
              </a:ext>
            </a:extLst>
          </p:cNvPr>
          <p:cNvSpPr txBox="1"/>
          <p:nvPr/>
        </p:nvSpPr>
        <p:spPr>
          <a:xfrm>
            <a:off x="241300" y="1469224"/>
            <a:ext cx="55118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Cluster 0</a:t>
            </a:r>
          </a:p>
          <a:p>
            <a:r>
              <a:rPr lang="en-US" sz="1400" i="1" dirty="0"/>
              <a:t>Mean Age:  </a:t>
            </a:r>
            <a:r>
              <a:rPr lang="en-US" b="1" dirty="0"/>
              <a:t>25.27</a:t>
            </a:r>
          </a:p>
          <a:p>
            <a:r>
              <a:rPr lang="en-US" sz="1400" i="1" dirty="0"/>
              <a:t>Annual Income Mean</a:t>
            </a:r>
            <a:r>
              <a:rPr lang="en-US" sz="1600" i="1" dirty="0"/>
              <a:t>:  </a:t>
            </a:r>
            <a:r>
              <a:rPr lang="en-US" b="1" i="1" dirty="0"/>
              <a:t>25.73 </a:t>
            </a:r>
            <a:r>
              <a:rPr lang="en-US" i="1" dirty="0"/>
              <a:t> </a:t>
            </a:r>
            <a:r>
              <a:rPr lang="en-US" sz="1400" i="1" dirty="0"/>
              <a:t>min: 15  max: 39</a:t>
            </a:r>
          </a:p>
          <a:p>
            <a:r>
              <a:rPr lang="en-US" sz="1400" i="1" dirty="0"/>
              <a:t>Spending Score Mean: </a:t>
            </a:r>
            <a:r>
              <a:rPr lang="en-US" sz="1600" i="1" dirty="0"/>
              <a:t> </a:t>
            </a:r>
            <a:r>
              <a:rPr lang="en-US" b="1" i="1" dirty="0"/>
              <a:t>79.36</a:t>
            </a:r>
            <a:r>
              <a:rPr lang="en-US" i="1" dirty="0"/>
              <a:t>  </a:t>
            </a:r>
            <a:r>
              <a:rPr lang="en-US" sz="1400" i="1" dirty="0"/>
              <a:t>min: 61  max: 99</a:t>
            </a:r>
          </a:p>
          <a:p>
            <a:r>
              <a:rPr lang="en-US" sz="1600" i="1" dirty="0"/>
              <a:t>Size: 22</a:t>
            </a:r>
          </a:p>
          <a:p>
            <a:endParaRPr lang="en-US" dirty="0"/>
          </a:p>
          <a:p>
            <a:r>
              <a:rPr lang="en-US" b="1" dirty="0"/>
              <a:t>Cluster 1</a:t>
            </a:r>
          </a:p>
          <a:p>
            <a:r>
              <a:rPr lang="en-US" sz="1400" i="1" dirty="0"/>
              <a:t>Mean Age:  </a:t>
            </a:r>
            <a:r>
              <a:rPr lang="en-US" b="1" i="1" dirty="0"/>
              <a:t>42.72</a:t>
            </a:r>
          </a:p>
          <a:p>
            <a:r>
              <a:rPr lang="en-US" sz="1400" i="1" dirty="0"/>
              <a:t>Annual Income Mean:  </a:t>
            </a:r>
            <a:r>
              <a:rPr lang="en-US" b="1" i="1" dirty="0"/>
              <a:t>55.3</a:t>
            </a:r>
            <a:r>
              <a:rPr lang="en-US" sz="1400" i="1" dirty="0"/>
              <a:t>  min: 39  max: 76</a:t>
            </a:r>
          </a:p>
          <a:p>
            <a:r>
              <a:rPr lang="en-US" sz="1400" i="1" dirty="0"/>
              <a:t>Spending Score Mean:  </a:t>
            </a:r>
            <a:r>
              <a:rPr lang="en-US" i="1" dirty="0"/>
              <a:t>4</a:t>
            </a:r>
            <a:r>
              <a:rPr lang="en-US" b="1" i="1" dirty="0"/>
              <a:t>9.52</a:t>
            </a:r>
            <a:r>
              <a:rPr lang="en-US" sz="1400" i="1" dirty="0"/>
              <a:t>  min: 34  max: 61</a:t>
            </a:r>
          </a:p>
          <a:p>
            <a:r>
              <a:rPr lang="en-US" sz="1400" i="1" dirty="0"/>
              <a:t>Size: 81</a:t>
            </a:r>
          </a:p>
          <a:p>
            <a:endParaRPr lang="en-US" dirty="0"/>
          </a:p>
          <a:p>
            <a:r>
              <a:rPr lang="en-US" b="1" dirty="0"/>
              <a:t>Cluster 2</a:t>
            </a:r>
          </a:p>
          <a:p>
            <a:r>
              <a:rPr lang="en-US" sz="1400" i="1" dirty="0"/>
              <a:t>Mean Age:  </a:t>
            </a:r>
            <a:r>
              <a:rPr lang="en-US" b="1" i="1" dirty="0"/>
              <a:t>41.11</a:t>
            </a:r>
          </a:p>
          <a:p>
            <a:r>
              <a:rPr lang="en-US" sz="1400" i="1" dirty="0"/>
              <a:t>Annual Income  Mean:  </a:t>
            </a:r>
            <a:r>
              <a:rPr lang="en-US" b="1" i="1" dirty="0"/>
              <a:t>88.2</a:t>
            </a:r>
            <a:r>
              <a:rPr lang="en-US" sz="1400" i="1" dirty="0"/>
              <a:t>  min: 70  max: 137</a:t>
            </a:r>
          </a:p>
          <a:p>
            <a:r>
              <a:rPr lang="en-US" sz="1400" i="1" dirty="0"/>
              <a:t>Spending Score Mean:  </a:t>
            </a:r>
            <a:r>
              <a:rPr lang="en-US" b="1" i="1" dirty="0"/>
              <a:t>17.11</a:t>
            </a:r>
            <a:r>
              <a:rPr lang="en-US" sz="1400" i="1" dirty="0"/>
              <a:t>  min: 1  max: 39</a:t>
            </a:r>
          </a:p>
          <a:p>
            <a:r>
              <a:rPr lang="en-US" sz="1400" i="1" dirty="0"/>
              <a:t>Size: 35</a:t>
            </a:r>
            <a:endParaRPr lang="el-GR" sz="14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B0D77E-EF89-4352-A7D1-EF0D4C887713}"/>
              </a:ext>
            </a:extLst>
          </p:cNvPr>
          <p:cNvSpPr txBox="1"/>
          <p:nvPr/>
        </p:nvSpPr>
        <p:spPr>
          <a:xfrm>
            <a:off x="6438902" y="1469224"/>
            <a:ext cx="56642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Cluster 3</a:t>
            </a:r>
          </a:p>
          <a:p>
            <a:r>
              <a:rPr lang="en-US" sz="1400" i="1" dirty="0"/>
              <a:t>Mean Age:  </a:t>
            </a:r>
            <a:r>
              <a:rPr lang="en-US" b="1" i="1" dirty="0"/>
              <a:t>32.69</a:t>
            </a:r>
          </a:p>
          <a:p>
            <a:r>
              <a:rPr lang="en-US" sz="1400" i="1" dirty="0"/>
              <a:t>Annual Income Mean:  </a:t>
            </a:r>
            <a:r>
              <a:rPr lang="en-US" b="1" i="1" dirty="0"/>
              <a:t>86.54</a:t>
            </a:r>
            <a:r>
              <a:rPr lang="en-US" sz="1400" i="1" dirty="0"/>
              <a:t>  min: 69  max: 137</a:t>
            </a:r>
          </a:p>
          <a:p>
            <a:r>
              <a:rPr lang="en-US" sz="1400" i="1" dirty="0"/>
              <a:t>Spending Score Mean:  </a:t>
            </a:r>
            <a:r>
              <a:rPr lang="en-US" b="1" i="1" dirty="0"/>
              <a:t>82.13</a:t>
            </a:r>
            <a:r>
              <a:rPr lang="en-US" sz="1400" i="1" dirty="0"/>
              <a:t>  min: 63  max: 97</a:t>
            </a:r>
          </a:p>
          <a:p>
            <a:r>
              <a:rPr lang="en-US" sz="1400" i="1" dirty="0"/>
              <a:t>Size: 39</a:t>
            </a:r>
          </a:p>
          <a:p>
            <a:endParaRPr lang="en-US" b="1" dirty="0"/>
          </a:p>
          <a:p>
            <a:r>
              <a:rPr lang="en-US" b="1" dirty="0"/>
              <a:t>Cluster 4</a:t>
            </a:r>
          </a:p>
          <a:p>
            <a:r>
              <a:rPr lang="en-US" sz="1400" i="1" dirty="0"/>
              <a:t>Mean Age:  </a:t>
            </a:r>
            <a:r>
              <a:rPr lang="en-US" b="1" i="1" dirty="0"/>
              <a:t>45.22</a:t>
            </a:r>
          </a:p>
          <a:p>
            <a:r>
              <a:rPr lang="en-US" sz="1400" i="1" dirty="0"/>
              <a:t>Annual Income Mean:  </a:t>
            </a:r>
            <a:r>
              <a:rPr lang="en-US" b="1" i="1" dirty="0"/>
              <a:t>26.3</a:t>
            </a:r>
            <a:r>
              <a:rPr lang="en-US" sz="1400" i="1" dirty="0"/>
              <a:t>  min: 15  max: 39</a:t>
            </a:r>
          </a:p>
          <a:p>
            <a:r>
              <a:rPr lang="en-US" sz="1400" i="1" dirty="0"/>
              <a:t>Spending Score Mean:  </a:t>
            </a:r>
            <a:r>
              <a:rPr lang="en-US" b="1" i="1" dirty="0"/>
              <a:t>20.91</a:t>
            </a:r>
            <a:r>
              <a:rPr lang="en-US" sz="1400" i="1" dirty="0"/>
              <a:t>  min: 3  max: 40</a:t>
            </a:r>
          </a:p>
          <a:p>
            <a:r>
              <a:rPr lang="en-US" sz="1400" i="1" dirty="0"/>
              <a:t>Size: 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3B8E00-1513-4CAA-99F4-18BA838CECB1}"/>
              </a:ext>
            </a:extLst>
          </p:cNvPr>
          <p:cNvSpPr txBox="1"/>
          <p:nvPr/>
        </p:nvSpPr>
        <p:spPr>
          <a:xfrm>
            <a:off x="241299" y="955945"/>
            <a:ext cx="3811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Descriptive Statistics per cluster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2536179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0FEA45E-3A1A-4EB7-866E-68C478F451CB}"/>
              </a:ext>
            </a:extLst>
          </p:cNvPr>
          <p:cNvSpPr txBox="1">
            <a:spLocks/>
          </p:cNvSpPr>
          <p:nvPr/>
        </p:nvSpPr>
        <p:spPr>
          <a:xfrm>
            <a:off x="3352800" y="811998"/>
            <a:ext cx="8153400" cy="12930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i="1" dirty="0"/>
              <a:t>Mall Customers Segmentation</a:t>
            </a:r>
            <a:br>
              <a:rPr lang="el-GR" dirty="0"/>
            </a:br>
            <a:endParaRPr lang="el-GR" dirty="0"/>
          </a:p>
        </p:txBody>
      </p:sp>
      <p:pic>
        <p:nvPicPr>
          <p:cNvPr id="4" name="Εικόνα 3" descr="Εικόνα που περιέχει φαγητό&#10;&#10;Περιγραφή που δημιουργήθηκε αυτόματα">
            <a:extLst>
              <a:ext uri="{FF2B5EF4-FFF2-40B4-BE49-F238E27FC236}">
                <a16:creationId xmlns:a16="http://schemas.microsoft.com/office/drawing/2014/main" id="{34935D49-6579-4B14-8C1C-5B1E0951A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467" y="1601237"/>
            <a:ext cx="3161466" cy="2268000"/>
          </a:xfrm>
          <a:prstGeom prst="rect">
            <a:avLst/>
          </a:prstGeom>
          <a:solidFill>
            <a:schemeClr val="tx1">
              <a:lumMod val="85000"/>
              <a:alpha val="59000"/>
            </a:schemeClr>
          </a:solidFill>
        </p:spPr>
      </p:pic>
      <p:pic>
        <p:nvPicPr>
          <p:cNvPr id="6" name="Εικόνα 5" descr="Εικόνα που περιέχει φαγητό&#10;&#10;Περιγραφή που δημιουργήθηκε αυτόματα">
            <a:extLst>
              <a:ext uri="{FF2B5EF4-FFF2-40B4-BE49-F238E27FC236}">
                <a16:creationId xmlns:a16="http://schemas.microsoft.com/office/drawing/2014/main" id="{22077535-747C-417F-9757-F12ACA8E5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331" y="3869237"/>
            <a:ext cx="3247335" cy="2268000"/>
          </a:xfrm>
          <a:prstGeom prst="rect">
            <a:avLst/>
          </a:prstGeom>
          <a:solidFill>
            <a:schemeClr val="tx1">
              <a:lumMod val="85000"/>
              <a:alpha val="59000"/>
            </a:schemeClr>
          </a:solidFill>
        </p:spPr>
      </p:pic>
      <p:pic>
        <p:nvPicPr>
          <p:cNvPr id="8" name="Εικόνα 7" descr="Εικόνα που περιέχει φαγητό&#10;&#10;Περιγραφή που δημιουργήθηκε αυτόματα">
            <a:extLst>
              <a:ext uri="{FF2B5EF4-FFF2-40B4-BE49-F238E27FC236}">
                <a16:creationId xmlns:a16="http://schemas.microsoft.com/office/drawing/2014/main" id="{A055A8B5-D390-4BFF-BDB2-3893E551E3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4666" y="3869237"/>
            <a:ext cx="3161466" cy="2268000"/>
          </a:xfrm>
          <a:prstGeom prst="rect">
            <a:avLst/>
          </a:prstGeom>
          <a:solidFill>
            <a:schemeClr val="tx1">
              <a:lumMod val="85000"/>
              <a:alpha val="59000"/>
            </a:schemeClr>
          </a:solidFill>
        </p:spPr>
      </p:pic>
      <p:pic>
        <p:nvPicPr>
          <p:cNvPr id="10" name="Εικόνα 9" descr="Εικόνα που περιέχει φαγητό&#10;&#10;Περιγραφή που δημιουργήθηκε αυτόματα">
            <a:extLst>
              <a:ext uri="{FF2B5EF4-FFF2-40B4-BE49-F238E27FC236}">
                <a16:creationId xmlns:a16="http://schemas.microsoft.com/office/drawing/2014/main" id="{ECBE4161-4DD8-4621-B338-DD0939254A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5399" y="1601237"/>
            <a:ext cx="3247335" cy="2268000"/>
          </a:xfrm>
          <a:prstGeom prst="rect">
            <a:avLst/>
          </a:prstGeom>
          <a:solidFill>
            <a:schemeClr val="tx1">
              <a:lumMod val="85000"/>
              <a:alpha val="59000"/>
            </a:schemeClr>
          </a:solidFill>
        </p:spPr>
      </p:pic>
      <p:pic>
        <p:nvPicPr>
          <p:cNvPr id="12" name="Εικόνα 11" descr="Εικόνα που περιέχει φαγητό&#10;&#10;Περιγραφή που δημιουργήθηκε αυτόματα">
            <a:extLst>
              <a:ext uri="{FF2B5EF4-FFF2-40B4-BE49-F238E27FC236}">
                <a16:creationId xmlns:a16="http://schemas.microsoft.com/office/drawing/2014/main" id="{D96F7667-2C81-4A3F-B6B5-B00DDEDFD6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3933" y="1601237"/>
            <a:ext cx="3161466" cy="2268000"/>
          </a:xfrm>
          <a:prstGeom prst="rect">
            <a:avLst/>
          </a:prstGeom>
          <a:solidFill>
            <a:schemeClr val="tx1">
              <a:lumMod val="85000"/>
              <a:alpha val="59000"/>
            </a:schemeClr>
          </a:solidFill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A669108-7AB4-4CBC-999C-98D8B42FAB30}"/>
              </a:ext>
            </a:extLst>
          </p:cNvPr>
          <p:cNvSpPr txBox="1"/>
          <p:nvPr/>
        </p:nvSpPr>
        <p:spPr>
          <a:xfrm>
            <a:off x="241299" y="955945"/>
            <a:ext cx="4062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Descriptive Statistics per cluster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2259700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0FEA45E-3A1A-4EB7-866E-68C478F451CB}"/>
              </a:ext>
            </a:extLst>
          </p:cNvPr>
          <p:cNvSpPr txBox="1">
            <a:spLocks/>
          </p:cNvSpPr>
          <p:nvPr/>
        </p:nvSpPr>
        <p:spPr>
          <a:xfrm>
            <a:off x="3352800" y="811998"/>
            <a:ext cx="8153400" cy="12930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i="1" dirty="0"/>
              <a:t>Mall Customers Segmentation</a:t>
            </a:r>
            <a:br>
              <a:rPr lang="el-GR" dirty="0"/>
            </a:br>
            <a:endParaRPr lang="el-GR" dirty="0"/>
          </a:p>
        </p:txBody>
      </p:sp>
      <p:graphicFrame>
        <p:nvGraphicFramePr>
          <p:cNvPr id="4" name="Γράφημα 3">
            <a:extLst>
              <a:ext uri="{FF2B5EF4-FFF2-40B4-BE49-F238E27FC236}">
                <a16:creationId xmlns:a16="http://schemas.microsoft.com/office/drawing/2014/main" id="{5BF7335E-B231-466B-8F56-87D6E80ACFC1}"/>
              </a:ext>
            </a:extLst>
          </p:cNvPr>
          <p:cNvGraphicFramePr>
            <a:graphicFrameLocks/>
          </p:cNvGraphicFramePr>
          <p:nvPr/>
        </p:nvGraphicFramePr>
        <p:xfrm>
          <a:off x="2032000" y="1827844"/>
          <a:ext cx="7277100" cy="4611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FF2C6F9-1524-45E8-90C5-51FEEE114BAD}"/>
              </a:ext>
            </a:extLst>
          </p:cNvPr>
          <p:cNvSpPr txBox="1"/>
          <p:nvPr/>
        </p:nvSpPr>
        <p:spPr>
          <a:xfrm>
            <a:off x="241300" y="955945"/>
            <a:ext cx="3752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Descriptive Statistics per cluster</a:t>
            </a:r>
            <a:endParaRPr lang="el-GR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495EC7-67AC-4A29-B347-EA39C51F9711}"/>
              </a:ext>
            </a:extLst>
          </p:cNvPr>
          <p:cNvSpPr txBox="1"/>
          <p:nvPr/>
        </p:nvSpPr>
        <p:spPr>
          <a:xfrm>
            <a:off x="215900" y="1273846"/>
            <a:ext cx="363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 Values of each Cluster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03929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0FEA45E-3A1A-4EB7-866E-68C478F451CB}"/>
              </a:ext>
            </a:extLst>
          </p:cNvPr>
          <p:cNvSpPr txBox="1">
            <a:spLocks/>
          </p:cNvSpPr>
          <p:nvPr/>
        </p:nvSpPr>
        <p:spPr>
          <a:xfrm>
            <a:off x="3352800" y="811998"/>
            <a:ext cx="8153400" cy="12930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i="1" dirty="0"/>
              <a:t>Mall Customers Segmentation</a:t>
            </a:r>
            <a:br>
              <a:rPr lang="el-GR" dirty="0"/>
            </a:br>
            <a:endParaRPr lang="el-G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C74300-C8A2-4693-9329-DD6C81780C5E}"/>
              </a:ext>
            </a:extLst>
          </p:cNvPr>
          <p:cNvSpPr txBox="1"/>
          <p:nvPr/>
        </p:nvSpPr>
        <p:spPr>
          <a:xfrm>
            <a:off x="222250" y="1612900"/>
            <a:ext cx="1196975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K-means clustering interpretation</a:t>
            </a:r>
          </a:p>
          <a:p>
            <a:endParaRPr lang="en-US" sz="20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Most customers are women in every case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Young customers (mean age &lt;= 35) have the highest spending score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Cluster 0 - high spending score, very young women even with low annual income (</a:t>
            </a:r>
            <a:r>
              <a:rPr lang="en-US" sz="2400" b="1" dirty="0"/>
              <a:t>mass consumers</a:t>
            </a:r>
            <a:r>
              <a:rPr lang="en-US" sz="2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Cluster 1 - middle aged (mean age &gt;= 35) customers with balanced income and spending score (</a:t>
            </a:r>
            <a:r>
              <a:rPr lang="en-US" sz="2400" b="1" dirty="0"/>
              <a:t>mainstream</a:t>
            </a:r>
            <a:r>
              <a:rPr lang="en-US" sz="2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Cluster 2 - middle aged men with high annual income but low spending Score (</a:t>
            </a:r>
            <a:r>
              <a:rPr lang="en-US" sz="2400" b="1" dirty="0"/>
              <a:t>careful buyers</a:t>
            </a:r>
            <a:r>
              <a:rPr lang="en-US" sz="2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Cluster 3 - young women with high income and high spending score (</a:t>
            </a:r>
            <a:r>
              <a:rPr lang="en-US" sz="2400" b="1" dirty="0"/>
              <a:t>big spenders</a:t>
            </a:r>
            <a:r>
              <a:rPr lang="en-US" sz="2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Cluster 4 - low income, low spending older women (</a:t>
            </a:r>
            <a:r>
              <a:rPr lang="en-US" sz="2400" b="1" dirty="0"/>
              <a:t>hesitant - conservatives</a:t>
            </a:r>
            <a:r>
              <a:rPr lang="en-US" sz="2400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858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C51D3-EA41-4256-93B3-4C36AD1CE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37420"/>
          </a:xfrm>
        </p:spPr>
        <p:txBody>
          <a:bodyPr>
            <a:normAutofit/>
          </a:bodyPr>
          <a:lstStyle/>
          <a:p>
            <a:r>
              <a:rPr lang="en-US" dirty="0"/>
              <a:t>Two step cluster analysis with SPSS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1EA345E-9251-4393-BF08-BEB9882E3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5786" y="5474476"/>
            <a:ext cx="3604333" cy="6169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Silhouette score: 0,7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8F07F7-E348-428F-8977-16B06C3EAA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75" b="25079"/>
          <a:stretch/>
        </p:blipFill>
        <p:spPr>
          <a:xfrm>
            <a:off x="1141413" y="1455938"/>
            <a:ext cx="4580554" cy="34896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4A8191-B534-4A02-94CF-8182650B98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60" b="28792"/>
          <a:stretch/>
        </p:blipFill>
        <p:spPr>
          <a:xfrm>
            <a:off x="6391922" y="1455938"/>
            <a:ext cx="4839642" cy="4467165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0E1019DF-A0D8-48E6-A67B-0849A556B70D}"/>
              </a:ext>
            </a:extLst>
          </p:cNvPr>
          <p:cNvSpPr/>
          <p:nvPr/>
        </p:nvSpPr>
        <p:spPr>
          <a:xfrm>
            <a:off x="3293616" y="4802819"/>
            <a:ext cx="168675" cy="5992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53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0FEA45E-3A1A-4EB7-866E-68C478F451CB}"/>
              </a:ext>
            </a:extLst>
          </p:cNvPr>
          <p:cNvSpPr txBox="1">
            <a:spLocks/>
          </p:cNvSpPr>
          <p:nvPr/>
        </p:nvSpPr>
        <p:spPr>
          <a:xfrm>
            <a:off x="3352800" y="811998"/>
            <a:ext cx="8153400" cy="12930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i="1" dirty="0"/>
              <a:t>Mall Customers Segmentation</a:t>
            </a:r>
            <a:br>
              <a:rPr lang="el-GR" dirty="0"/>
            </a:br>
            <a:endParaRPr lang="el-GR" dirty="0"/>
          </a:p>
        </p:txBody>
      </p:sp>
      <p:pic>
        <p:nvPicPr>
          <p:cNvPr id="3" name="Εικόνα 2" descr="Εικόνα που περιέχει στιγμιότυπο οθόνης&#10;&#10;Περιγραφή που δημιουργήθηκε αυτόματα">
            <a:extLst>
              <a:ext uri="{FF2B5EF4-FFF2-40B4-BE49-F238E27FC236}">
                <a16:creationId xmlns:a16="http://schemas.microsoft.com/office/drawing/2014/main" id="{D24F8B32-8B99-4E24-B3FD-EF75D7065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458512"/>
            <a:ext cx="8153400" cy="47423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A04FBE-3442-46ED-9A97-9D27FE1D67DF}"/>
              </a:ext>
            </a:extLst>
          </p:cNvPr>
          <p:cNvSpPr txBox="1"/>
          <p:nvPr/>
        </p:nvSpPr>
        <p:spPr>
          <a:xfrm>
            <a:off x="482600" y="1458512"/>
            <a:ext cx="2019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Dataset view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816880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6C49F3E-CF4A-46CA-B7DF-FC2D679E4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825"/>
            <a:ext cx="10515600" cy="434975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SPSS results – Two step clustering</a:t>
            </a:r>
            <a:endParaRPr lang="el-GR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FDC1F973-BD8C-47DE-B5CE-203CEACCC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80" y="998426"/>
            <a:ext cx="9390959" cy="571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817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C51D3-EA41-4256-93B3-4C36AD1CE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37420"/>
          </a:xfrm>
        </p:spPr>
        <p:txBody>
          <a:bodyPr>
            <a:normAutofit/>
          </a:bodyPr>
          <a:lstStyle/>
          <a:p>
            <a:r>
              <a:rPr lang="en-US" dirty="0"/>
              <a:t>SPSS results – Clusters (centers)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E0C10D-903D-4048-8DE3-31A2A95ECE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8" r="20438" b="24100"/>
          <a:stretch/>
        </p:blipFill>
        <p:spPr>
          <a:xfrm>
            <a:off x="2400596" y="1313895"/>
            <a:ext cx="7480251" cy="522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39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C51D3-EA41-4256-93B3-4C36AD1CE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37420"/>
          </a:xfrm>
        </p:spPr>
        <p:txBody>
          <a:bodyPr>
            <a:normAutofit/>
          </a:bodyPr>
          <a:lstStyle/>
          <a:p>
            <a:r>
              <a:rPr lang="en-US" dirty="0"/>
              <a:t>SPSS results – Clusters (distributions)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C4481D-8D0D-47B9-9E9F-21942AA6B9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9" r="22805" b="23625"/>
          <a:stretch/>
        </p:blipFill>
        <p:spPr>
          <a:xfrm>
            <a:off x="2388209" y="1198485"/>
            <a:ext cx="7412406" cy="547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091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C51D3-EA41-4256-93B3-4C36AD1CE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37420"/>
          </a:xfrm>
        </p:spPr>
        <p:txBody>
          <a:bodyPr>
            <a:normAutofit fontScale="90000"/>
          </a:bodyPr>
          <a:lstStyle/>
          <a:p>
            <a:r>
              <a:rPr lang="en-US" dirty="0"/>
              <a:t>SPSS results – Cluster comparison and predictor importance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A13BD6-F251-4085-8A7D-7FDCBE0D98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9" r="20399" b="21972"/>
          <a:stretch/>
        </p:blipFill>
        <p:spPr>
          <a:xfrm>
            <a:off x="1010159" y="2024704"/>
            <a:ext cx="6235931" cy="44905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ACD588-1535-4E6A-B17C-0CC326E8F6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485" y="2472785"/>
            <a:ext cx="4099568" cy="316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399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0FEA45E-3A1A-4EB7-866E-68C478F451CB}"/>
              </a:ext>
            </a:extLst>
          </p:cNvPr>
          <p:cNvSpPr txBox="1">
            <a:spLocks/>
          </p:cNvSpPr>
          <p:nvPr/>
        </p:nvSpPr>
        <p:spPr>
          <a:xfrm>
            <a:off x="3352800" y="811998"/>
            <a:ext cx="8153400" cy="12930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i="1" dirty="0"/>
              <a:t>Mall Customers Segmentation</a:t>
            </a:r>
            <a:br>
              <a:rPr lang="el-GR" dirty="0"/>
            </a:br>
            <a:endParaRPr lang="el-G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6A7BDE-0D49-4E04-A6B7-1259F913BA98}"/>
              </a:ext>
            </a:extLst>
          </p:cNvPr>
          <p:cNvSpPr txBox="1"/>
          <p:nvPr/>
        </p:nvSpPr>
        <p:spPr>
          <a:xfrm>
            <a:off x="482600" y="1458512"/>
            <a:ext cx="22124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Descriptive Statistics</a:t>
            </a:r>
            <a:endParaRPr lang="el-GR" sz="3200" dirty="0"/>
          </a:p>
        </p:txBody>
      </p:sp>
      <p:pic>
        <p:nvPicPr>
          <p:cNvPr id="5" name="Εικόνα 4" descr="Εικόνα που περιέχει στιγμιότυπο οθόνης&#10;&#10;Περιγραφή που δημιουργήθηκε αυτόματα">
            <a:extLst>
              <a:ext uri="{FF2B5EF4-FFF2-40B4-BE49-F238E27FC236}">
                <a16:creationId xmlns:a16="http://schemas.microsoft.com/office/drawing/2014/main" id="{39481F83-5DD2-42A3-BE40-887793B52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738" y="1458512"/>
            <a:ext cx="8670562" cy="463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613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0FEA45E-3A1A-4EB7-866E-68C478F451CB}"/>
              </a:ext>
            </a:extLst>
          </p:cNvPr>
          <p:cNvSpPr txBox="1">
            <a:spLocks/>
          </p:cNvSpPr>
          <p:nvPr/>
        </p:nvSpPr>
        <p:spPr>
          <a:xfrm>
            <a:off x="3352800" y="811998"/>
            <a:ext cx="8153400" cy="12930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i="1" dirty="0"/>
              <a:t>Mall Customers Segmentation</a:t>
            </a:r>
            <a:br>
              <a:rPr lang="el-GR" dirty="0"/>
            </a:br>
            <a:endParaRPr lang="el-G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406331-18AD-4A62-ABE0-87694DD7CCA5}"/>
              </a:ext>
            </a:extLst>
          </p:cNvPr>
          <p:cNvSpPr txBox="1"/>
          <p:nvPr/>
        </p:nvSpPr>
        <p:spPr>
          <a:xfrm>
            <a:off x="482599" y="1458512"/>
            <a:ext cx="5196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Descriptive Statistics</a:t>
            </a:r>
            <a:endParaRPr lang="el-GR" sz="3200" dirty="0"/>
          </a:p>
        </p:txBody>
      </p:sp>
      <p:pic>
        <p:nvPicPr>
          <p:cNvPr id="5" name="Εικόνα 4" descr="Εικόνα που περιέχει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A1E2A346-9B91-496B-8E7C-C027B3DA9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888" y="2754816"/>
            <a:ext cx="5578883" cy="2923335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  <a:effectLst>
            <a:outerShdw blurRad="50800" dist="50800" dir="5400000" algn="ctr" rotWithShape="0">
              <a:schemeClr val="tx1">
                <a:lumMod val="95000"/>
              </a:schemeClr>
            </a:outerShdw>
          </a:effectLst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E80D18A1-8FC9-4E01-B2A6-E53337899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0870" y="2774587"/>
            <a:ext cx="5257800" cy="2923336"/>
          </a:xfrm>
          <a:prstGeom prst="rect">
            <a:avLst/>
          </a:prstGeom>
          <a:solidFill>
            <a:schemeClr val="tx1">
              <a:alpha val="42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1801018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B0E0098-14E5-42B7-B78A-80BBB797B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Preprocessing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(features selection and exclusion)</a:t>
            </a:r>
            <a:endParaRPr lang="el-GR" dirty="0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5BEC24EC-8788-421B-B922-0383AE7D2C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9493" y="1828800"/>
            <a:ext cx="7101416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793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FC7A3AA1-44C4-4CBE-8808-D86A411AD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3032449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FDAB746-A9A3-4EC2-8997-5EB71BC96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33968"/>
          <a:stretch/>
        </p:blipFill>
        <p:spPr>
          <a:xfrm>
            <a:off x="0" y="1584458"/>
            <a:ext cx="12192000" cy="1393277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26C49F3E-CF4A-46CA-B7DF-FC2D679E4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38328"/>
            <a:ext cx="5011473" cy="17739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Preprocessing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C93C7A-4C8C-4783-BC9D-3961133E1906}"/>
              </a:ext>
            </a:extLst>
          </p:cNvPr>
          <p:cNvSpPr txBox="1"/>
          <p:nvPr/>
        </p:nvSpPr>
        <p:spPr>
          <a:xfrm>
            <a:off x="6355641" y="338328"/>
            <a:ext cx="5029200" cy="1773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</a:rPr>
              <a:t>We don’t need to include demographics (gender and age), but we can gain valuable insight by referencing them at our analysis.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91C9E05-1ED5-4438-8E0F-382199749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2805364"/>
            <a:ext cx="12188952" cy="40526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F515D887-3EEF-43C6-BB74-9DAB874BAC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34" y="3032449"/>
            <a:ext cx="4457290" cy="3108960"/>
          </a:xfrm>
          <a:prstGeom prst="rect">
            <a:avLst/>
          </a:prstGeom>
        </p:spPr>
      </p:pic>
      <p:pic>
        <p:nvPicPr>
          <p:cNvPr id="6" name="Εικόνα 4">
            <a:extLst>
              <a:ext uri="{FF2B5EF4-FFF2-40B4-BE49-F238E27FC236}">
                <a16:creationId xmlns:a16="http://schemas.microsoft.com/office/drawing/2014/main" id="{E888B2E3-9794-4D25-9F67-62F215DCFC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685951" y="3032449"/>
            <a:ext cx="4505739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938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44B8F6-B71F-49B3-B28E-9354D6958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data in SPSS</a:t>
            </a:r>
            <a:endParaRPr lang="el-GR" dirty="0"/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CA4398D9-65FC-42D1-85AE-24842E4218B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118" y="2492896"/>
            <a:ext cx="2767728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DBF9AA-DB5F-4D54-BFED-5AF1B0BF9463}"/>
              </a:ext>
            </a:extLst>
          </p:cNvPr>
          <p:cNvSpPr txBox="1"/>
          <p:nvPr/>
        </p:nvSpPr>
        <p:spPr>
          <a:xfrm>
            <a:off x="926350" y="1988840"/>
            <a:ext cx="2912497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/>
              <a:t>Dataset Preview</a:t>
            </a:r>
            <a:endParaRPr lang="el-GR" dirty="0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B026334B-6816-4927-8C44-C85FF04A46B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367808" y="2673291"/>
            <a:ext cx="5904656" cy="1331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C2E5E1-02B9-44FB-8C05-1FE10F5B7B62}"/>
              </a:ext>
            </a:extLst>
          </p:cNvPr>
          <p:cNvSpPr txBox="1"/>
          <p:nvPr/>
        </p:nvSpPr>
        <p:spPr>
          <a:xfrm>
            <a:off x="4367808" y="1988840"/>
            <a:ext cx="5904656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/>
              <a:t>Attribute Description</a:t>
            </a:r>
            <a:endParaRPr lang="el-G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F1CE87-D4B5-4D5B-A707-38767A411F30}"/>
              </a:ext>
            </a:extLst>
          </p:cNvPr>
          <p:cNvSpPr txBox="1"/>
          <p:nvPr/>
        </p:nvSpPr>
        <p:spPr>
          <a:xfrm>
            <a:off x="4439816" y="4490538"/>
            <a:ext cx="4896544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200 Customers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Both Males and Females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Ages ranges from 18 to 70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Annual Income varies from 15K to 137K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Spending Score from 1 to 99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22631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253954E-B663-43CA-928A-0BE56B2A1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data in SPSS</a:t>
            </a:r>
            <a:endParaRPr lang="el-GR" dirty="0"/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DFA614FB-D5A6-4D7A-9D5E-1C457D9D5F4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/>
              <a:t>K-means Clustering using attributes:</a:t>
            </a:r>
            <a:endParaRPr lang="el-GR" dirty="0"/>
          </a:p>
          <a:p>
            <a:pPr lvl="0"/>
            <a:r>
              <a:rPr lang="en-US" dirty="0" err="1"/>
              <a:t>AnnualIncome</a:t>
            </a:r>
            <a:r>
              <a:rPr lang="en-US" dirty="0"/>
              <a:t>$ </a:t>
            </a:r>
            <a:endParaRPr lang="el-GR" dirty="0"/>
          </a:p>
          <a:p>
            <a:pPr lvl="0"/>
            <a:r>
              <a:rPr lang="en-US" dirty="0"/>
              <a:t>SpendingScore1100</a:t>
            </a:r>
            <a:endParaRPr lang="el-GR" dirty="0"/>
          </a:p>
          <a:p>
            <a:pPr marL="45720" indent="0">
              <a:buNone/>
            </a:pPr>
            <a:endParaRPr lang="el-GR" dirty="0"/>
          </a:p>
        </p:txBody>
      </p:sp>
      <p:sp>
        <p:nvSpPr>
          <p:cNvPr id="7" name="Θέση περιεχομένου 6">
            <a:extLst>
              <a:ext uri="{FF2B5EF4-FFF2-40B4-BE49-F238E27FC236}">
                <a16:creationId xmlns:a16="http://schemas.microsoft.com/office/drawing/2014/main" id="{30B15290-B626-4A50-BFCF-17D9EC0C0F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/>
              <a:t>K-Means Algorithm</a:t>
            </a:r>
            <a:endParaRPr lang="el-GR"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92201442-1580-4C98-91DC-7EDA608776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591944" y="2276872"/>
            <a:ext cx="3888432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6531F0FD-B574-496E-B2E5-32DCA9E36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4293097"/>
            <a:ext cx="4680520" cy="659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8891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D04174B-8317-432B-989E-C1F0658D8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data in SPSS</a:t>
            </a:r>
            <a:endParaRPr lang="el-GR" dirty="0"/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8CC13C8D-440E-4A3D-9712-A244F9E8F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66186" y="1828800"/>
            <a:ext cx="4251960" cy="2248272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Variables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AnnualIncomek</a:t>
            </a:r>
            <a:r>
              <a:rPr lang="en-US" dirty="0"/>
              <a:t>$</a:t>
            </a:r>
          </a:p>
          <a:p>
            <a:pPr lvl="1"/>
            <a:r>
              <a:rPr lang="en-US" dirty="0"/>
              <a:t>SpendingScore1100</a:t>
            </a:r>
          </a:p>
          <a:p>
            <a:r>
              <a:rPr lang="en-US" b="1" dirty="0"/>
              <a:t>Method:</a:t>
            </a:r>
            <a:r>
              <a:rPr lang="en-US" dirty="0"/>
              <a:t> Iterate and Classify</a:t>
            </a:r>
          </a:p>
          <a:p>
            <a:r>
              <a:rPr lang="en-US" b="1" dirty="0"/>
              <a:t>Number of Clusters:</a:t>
            </a:r>
            <a:r>
              <a:rPr lang="en-US" dirty="0"/>
              <a:t>  4 </a:t>
            </a:r>
            <a:r>
              <a:rPr lang="el-GR" dirty="0"/>
              <a:t>ή</a:t>
            </a:r>
            <a:r>
              <a:rPr lang="en-US" dirty="0"/>
              <a:t> 5</a:t>
            </a:r>
          </a:p>
          <a:p>
            <a:pPr lvl="1"/>
            <a:endParaRPr lang="en-US" dirty="0"/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9152302C-9B3F-4CCB-8846-1D46C5A5264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64291" y="1595616"/>
            <a:ext cx="4251325" cy="3666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5227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688</Words>
  <Application>Microsoft Office PowerPoint</Application>
  <PresentationFormat>Widescreen</PresentationFormat>
  <Paragraphs>116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Segoe UI</vt:lpstr>
      <vt:lpstr>Office Theme</vt:lpstr>
      <vt:lpstr>Clustering Mall Customers </vt:lpstr>
      <vt:lpstr>PowerPoint Presentation</vt:lpstr>
      <vt:lpstr>PowerPoint Presentation</vt:lpstr>
      <vt:lpstr>PowerPoint Presentation</vt:lpstr>
      <vt:lpstr>Preprocessing  (features selection and exclusion)</vt:lpstr>
      <vt:lpstr>Preprocessing</vt:lpstr>
      <vt:lpstr>Putting data in SPSS</vt:lpstr>
      <vt:lpstr>Putting data in SPSS</vt:lpstr>
      <vt:lpstr>Putting data in SPSS</vt:lpstr>
      <vt:lpstr>Results of k-means clustering in SPSS</vt:lpstr>
      <vt:lpstr>PowerPoint Presentation</vt:lpstr>
      <vt:lpstr>K-means clustering results with 4 and 5 clusters</vt:lpstr>
      <vt:lpstr>Hierarchical clustering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Two step cluster analysis with SPSS</vt:lpstr>
      <vt:lpstr>SPSS results – Two step clustering</vt:lpstr>
      <vt:lpstr>SPSS results – Clusters (centers)</vt:lpstr>
      <vt:lpstr>SPSS results – Clusters (distributions)</vt:lpstr>
      <vt:lpstr>SPSS results – Cluster comparison and predictor importance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Clustering Mall Customers </dc:title>
  <dc:creator>Panagiotis Repoussis</dc:creator>
  <cp:lastModifiedBy>Panagiotis Repoussis</cp:lastModifiedBy>
  <cp:revision>6</cp:revision>
  <dcterms:created xsi:type="dcterms:W3CDTF">2020-06-02T08:13:43Z</dcterms:created>
  <dcterms:modified xsi:type="dcterms:W3CDTF">2020-06-02T11:32:24Z</dcterms:modified>
</cp:coreProperties>
</file>