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7" r:id="rId4"/>
    <p:sldId id="261" r:id="rId5"/>
    <p:sldId id="262" r:id="rId6"/>
    <p:sldId id="410" r:id="rId7"/>
    <p:sldId id="375" r:id="rId8"/>
    <p:sldId id="411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354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A2AEE2-B75F-44CF-9291-EA457CBE1875}" type="datetimeFigureOut">
              <a:rPr lang="el-GR" altLang="en-US"/>
              <a:pPr/>
              <a:t>22/11/2015</a:t>
            </a:fld>
            <a:endParaRPr lang="el-GR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743A0E-E4FB-47E2-8D8D-99FE6ADB74F3}" type="slidenum">
              <a:rPr lang="el-GR" altLang="en-US"/>
              <a:pPr/>
              <a:t>0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010BED-BEDF-44DE-9B62-A567D9FF6708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F338F2-DD57-4CD4-A160-9DA88880C3B6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8D3163-F3A0-4E53-B343-17CCE7156E35}" type="slidenum">
              <a:rPr lang="el-GR" altLang="en-US"/>
              <a:pPr/>
              <a:t>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91B014-1FDE-4EEA-9467-9DDD40505015}" type="slidenum">
              <a:rPr lang="el-GR" altLang="en-US"/>
              <a:pPr/>
              <a:t>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54531A-138C-452C-8714-350FB31157C8}" type="slidenum">
              <a:rPr lang="el-GR" altLang="en-US"/>
              <a:pPr/>
              <a:t>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F8C821-3C85-454C-AF2B-5ABD254676BF}" type="slidenum">
              <a:rPr lang="el-GR" altLang="en-US"/>
              <a:pPr/>
              <a:t>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3EFC7F-B7C8-4B95-8E62-91A1216D1F07}" type="slidenum">
              <a:rPr lang="el-GR" altLang="en-US"/>
              <a:pPr/>
              <a:t>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67AC328-EA5A-49A1-80D4-23754305B384}" type="slidenum">
              <a:rPr lang="el-GR" altLang="en-US" sz="1200"/>
              <a:pPr algn="r"/>
              <a:t>6</a:t>
            </a:fld>
            <a:endParaRPr lang="el-G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DEC67C-336D-4892-B0F5-E40AF362FBFE}" type="slidenum">
              <a:rPr lang="el-GR" altLang="en-US"/>
              <a:pPr/>
              <a:t>19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6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BEAEA8-7D0D-49DB-9A94-04F3F2E10D5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685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30B23-01A4-4EE3-BE04-E5DB261816D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028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24F747-0C63-4D8B-90EF-2A0E043C1B7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3915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10995B-77D0-4A2A-BAF2-84EBACBD0BE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895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4F27BF-DD4F-410A-A0EC-3C9D5A0DCB2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7114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A9BE3-8160-4C4A-8248-23F945392AD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03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9258AB-991B-453E-9CA3-D994934DF42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0110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24CB4-EEC5-4294-BACB-44E40AF1823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4545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C045CB-1EF8-4500-AC25-0FC277C3501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048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υποδείγματος κειμένου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448644D9-5992-4A5C-9FE8-1F4027228B11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en-US" sz="2800" b="1" smtClean="0"/>
              <a:t>Ενότητα </a:t>
            </a:r>
            <a:r>
              <a:rPr lang="en-US" altLang="en-US" sz="2800" b="1" smtClean="0"/>
              <a:t># 5</a:t>
            </a:r>
            <a:r>
              <a:rPr lang="el-GR" altLang="en-US" sz="2800" b="1" smtClean="0"/>
              <a:t>:</a:t>
            </a:r>
            <a:r>
              <a:rPr lang="en-US" altLang="en-US" sz="2800" smtClean="0"/>
              <a:t> </a:t>
            </a:r>
            <a:r>
              <a:rPr lang="el-GR" altLang="en-US" sz="2800" smtClean="0"/>
              <a:t>Συμπαράγωγα</a:t>
            </a:r>
            <a:endParaRPr lang="en-US" altLang="en-US" sz="2800" smtClean="0"/>
          </a:p>
          <a:p>
            <a:r>
              <a:rPr lang="el-GR" altLang="en-US" sz="2800" b="1" smtClean="0"/>
              <a:t>Διδάσκουσα: </a:t>
            </a:r>
            <a:r>
              <a:rPr lang="el-GR" altLang="en-US" sz="2800" smtClean="0"/>
              <a:t>Σάνδρα Κοέν</a:t>
            </a:r>
          </a:p>
          <a:p>
            <a:r>
              <a:rPr lang="el-GR" altLang="en-US" sz="2800" b="1" smtClean="0"/>
              <a:t>Τμήμα: </a:t>
            </a:r>
            <a:r>
              <a:rPr lang="el-GR" altLang="en-US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E3C2-D44F-4080-AAA5-4AB5C4376347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174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Συσχέτιση του από κοινού κόστους με τα συμπαράγωγα</a:t>
            </a:r>
          </a:p>
        </p:txBody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b="1" smtClean="0"/>
              <a:t>Αυθαίρετος</a:t>
            </a:r>
            <a:r>
              <a:rPr lang="el-GR" altLang="en-US" sz="2800" smtClean="0"/>
              <a:t> επιμερισμός του κόστους της κοινής παραγωγικής διαδικασίας.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Τότε γιατί να επιμερίσουμε το κόστος;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Αποτίμηση των αποθεμάτων καθώς και υπολογισμός του χρηματοοικονομικού αποτελέσματος από την πώλησή τους.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Αξιολόγηση της τμηματικής απόδοσης καθώς και των στελεχών που είναι υπεύθυνοι για τα τμήματα αυτά.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Τιμολόγηση προϊόντων στο πλαίσιο συμβάσεων cost plus.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Αποζημίωση αποθεμάτων στην περίπτωση καταστροφών από τις ασφαλιστικές εταιρίες.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Επιβολή καθεστώτος ρύθμισης τιμών σε κλάδους που τελούν υπό ρύθμιση.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1B04-CE42-4CF2-B125-CE0E3F1EA302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Διαδικασία επιμερισμού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Βήματα επιμερισμού:</a:t>
            </a:r>
          </a:p>
          <a:p>
            <a:pPr lvl="1">
              <a:spcBef>
                <a:spcPct val="20000"/>
              </a:spcBef>
            </a:pPr>
            <a:r>
              <a:rPr lang="el-GR" altLang="en-US" b="1" smtClean="0"/>
              <a:t>Βήμα 1ο:</a:t>
            </a:r>
            <a:r>
              <a:rPr lang="el-GR" altLang="en-US" smtClean="0"/>
              <a:t> Διάκριση σε κύρια προϊόντα και υποπαράγωγα.</a:t>
            </a:r>
          </a:p>
          <a:p>
            <a:pPr lvl="1">
              <a:spcBef>
                <a:spcPct val="20000"/>
              </a:spcBef>
            </a:pPr>
            <a:r>
              <a:rPr lang="el-GR" altLang="en-US" b="1" smtClean="0"/>
              <a:t>Βήμα 2ο:</a:t>
            </a:r>
            <a:r>
              <a:rPr lang="el-GR" altLang="en-US" smtClean="0"/>
              <a:t> Επιλογή μεθόδου επιμερισμού: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Μέθοδος της παραχθείσας ποσότητας.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Μέθοδος της σχετικής αξίας πώλησης στο σημείο διαχωρισμού.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Μέθοδος της καθαρής πραγματοποιήσιμης αξίας.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F0C-F92A-425D-800F-007348EEF7B1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Μέθοδος της παραχθείσας ποσότητας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800" smtClean="0"/>
              <a:t>T</a:t>
            </a:r>
            <a:r>
              <a:rPr lang="el-GR" altLang="en-US" sz="2800" smtClean="0"/>
              <a:t>ο από κοινού κόστος επιμερίζεται στα συμπαράγωγα προϊόντα </a:t>
            </a:r>
            <a:r>
              <a:rPr lang="el-GR" altLang="en-US" sz="2800" b="1" smtClean="0"/>
              <a:t>βάσει</a:t>
            </a:r>
            <a:r>
              <a:rPr lang="el-GR" altLang="en-US" sz="2800" smtClean="0"/>
              <a:t> των </a:t>
            </a:r>
            <a:r>
              <a:rPr lang="el-GR" altLang="en-US" sz="2800" b="1" smtClean="0"/>
              <a:t>μονάδων</a:t>
            </a:r>
            <a:r>
              <a:rPr lang="el-GR" altLang="en-US" sz="2800" smtClean="0"/>
              <a:t>, του </a:t>
            </a:r>
            <a:r>
              <a:rPr lang="el-GR" altLang="en-US" sz="2800" b="1" smtClean="0"/>
              <a:t>βάρους</a:t>
            </a:r>
            <a:r>
              <a:rPr lang="el-GR" altLang="en-US" sz="2800" smtClean="0"/>
              <a:t> ή του </a:t>
            </a:r>
            <a:r>
              <a:rPr lang="el-GR" altLang="en-US" sz="2800" b="1" smtClean="0"/>
              <a:t>όγκου</a:t>
            </a:r>
            <a:r>
              <a:rPr lang="el-GR" altLang="en-US" sz="2800" smtClean="0"/>
              <a:t> του κάθε παραγόμενου συμπαράγωγου προϊόντος σε σχέση με το σύνολο των παραγομένων συμπαράγωγων προϊόντων στο σημείο διαχωρισμού.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631C-D909-4FC6-88AF-CAE9D53E9E25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177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Μέθοδος της σχετικής αξίας πώλησης στο σημείο διαχωρισμού</a:t>
            </a:r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Η μέθοδος αυτή μπορεί να εφαρμοστεί στην περίπτωση που τα συμπαράγωγα </a:t>
            </a:r>
            <a:r>
              <a:rPr lang="el-GR" altLang="en-US" sz="2800" b="1" smtClean="0"/>
              <a:t>έχουν τιμή πώλησης στο σημείο διαχωρισμού.</a:t>
            </a:r>
            <a:endParaRPr lang="en-GB" altLang="en-US" sz="2800" b="1" smtClean="0"/>
          </a:p>
          <a:p>
            <a:pPr>
              <a:spcBef>
                <a:spcPct val="20000"/>
              </a:spcBef>
            </a:pPr>
            <a:r>
              <a:rPr lang="en-US" altLang="en-US" sz="2800" smtClean="0"/>
              <a:t>T</a:t>
            </a:r>
            <a:r>
              <a:rPr lang="el-GR" altLang="en-US" sz="2800" smtClean="0"/>
              <a:t>ο από κοινού κόστος επιμερίζεται στα συμπαράγωγα προϊόντα </a:t>
            </a:r>
            <a:r>
              <a:rPr lang="el-GR" altLang="en-US" sz="2800" b="1" smtClean="0"/>
              <a:t>βάσει της αξίας</a:t>
            </a:r>
            <a:r>
              <a:rPr lang="el-GR" altLang="en-US" sz="2800" smtClean="0"/>
              <a:t> </a:t>
            </a:r>
            <a:r>
              <a:rPr lang="el-GR" altLang="en-US" sz="2800" b="1" smtClean="0"/>
              <a:t>πώλησης</a:t>
            </a:r>
            <a:r>
              <a:rPr lang="el-GR" altLang="en-US" sz="2800" smtClean="0"/>
              <a:t> του κάθε παραγόμενου συμπαράγωγου προϊόντος σε σχέση με το σύνολο της αξίας πώλησης όλων των παραγόμενων συμπαραγώγων προϊόντων στο σημείο διαχωρισμού.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EB59-6425-45CE-9E2D-C16A95B5378C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178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Μέθοδος της καθαρής πραγματοποιήσιμης αξίας</a:t>
            </a:r>
          </a:p>
        </p:txBody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Εφαρμόζεται όταν: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Η</a:t>
            </a:r>
            <a:r>
              <a:rPr lang="el-GR" altLang="en-US" sz="2000" smtClean="0">
                <a:cs typeface="Times New Roman" panose="02020603050405020304" pitchFamily="18" charset="0"/>
              </a:rPr>
              <a:t> </a:t>
            </a:r>
            <a:r>
              <a:rPr lang="el-GR" altLang="en-US" sz="2000" smtClean="0"/>
              <a:t>τιμή πώλησης δεν είναι γνωστή ή δεν υπάρχει στο σημείο διαχωρισμού.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000" smtClean="0"/>
              <a:t>Υπάρχει τιμή πώλησης στο σημείο διαχωρισμού αλλά η επιχείρηση να επιθυμεί να επιμερίσει το από κοινού κόστος τους με βάση τη μέθοδο αυτή.</a:t>
            </a:r>
            <a:r>
              <a:rPr lang="el-GR" altLang="en-US" sz="2400" smtClean="0"/>
              <a:t> </a:t>
            </a:r>
            <a:endParaRPr lang="en-GB" altLang="en-US" sz="24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Η καθαρή πραγματοποιήσιμη αξία είναι η </a:t>
            </a:r>
            <a:r>
              <a:rPr lang="el-GR" altLang="en-US" sz="2400" b="1" smtClean="0"/>
              <a:t>υποθετική</a:t>
            </a:r>
            <a:r>
              <a:rPr lang="el-GR" altLang="en-US" sz="2400" smtClean="0"/>
              <a:t> αγοραία αξία που θα είχε κάθε τελικό προϊόν στο σημείο διαχωρισμού.</a:t>
            </a:r>
            <a:endParaRPr lang="en-GB" altLang="en-US" sz="24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Αφαιρείται από τη συνολική τελική αξία πώλησης κάθε συμπαραγώγου το οποιοδήποτε </a:t>
            </a:r>
            <a:r>
              <a:rPr lang="el-GR" altLang="en-US" sz="2400" b="1" smtClean="0"/>
              <a:t>άμεσο</a:t>
            </a:r>
            <a:r>
              <a:rPr lang="el-GR" altLang="en-US" sz="2400" smtClean="0"/>
              <a:t> κόστος που σχετίζεται με την επεξεργασία και τη διάθεσή του.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196E-E2E3-485B-9D1D-622E3AF299DD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Πλεονεκτήματα μεθόδου αξίας πώλησης στο σημείο διαχωρισμού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Υπολογίζει</a:t>
            </a:r>
            <a:r>
              <a:rPr lang="el-GR" altLang="en-US" smtClean="0">
                <a:cs typeface="Times New Roman" panose="02020603050405020304" pitchFamily="18" charset="0"/>
              </a:rPr>
              <a:t> </a:t>
            </a:r>
            <a:r>
              <a:rPr lang="el-GR" altLang="en-US" smtClean="0"/>
              <a:t>την αξία των συμπαραγώγων αμέσως μετά την κοινή παραγωγική διαδικασία. </a:t>
            </a:r>
            <a:endParaRPr lang="en-GB" altLang="en-US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Δεν απαιτείται η πρόβλεψη των αποφάσεων που κάνει η διοίκηση αναφορικά με την επεξεργασία των συμπαραγώγων. </a:t>
            </a:r>
            <a:endParaRPr lang="en-GB" altLang="en-US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Υπάρχει διαθέσιμη μια λογική βάση για τον επιμερισμό του από κοινού κόστους.</a:t>
            </a:r>
            <a:endParaRPr lang="en-GB" altLang="en-US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Χαρακτηρίζεται από ευκολία.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D436-26FC-48FC-ADB2-4EB27C26BF89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Λογιστική αντιμετώπιση των υποπροϊόντων (1 από 2)</a:t>
            </a:r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Αντιμετώπιση υποπροϊόντων κατά την πώληση: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Τα υποπροϊόντα </a:t>
            </a:r>
            <a:r>
              <a:rPr lang="el-GR" altLang="en-US" b="1" smtClean="0"/>
              <a:t>δεν επιβαρύνονται</a:t>
            </a:r>
            <a:r>
              <a:rPr lang="el-GR" altLang="en-US" smtClean="0"/>
              <a:t> με από κοινού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Το καθαρό εισόδημα από την πώλησή τους: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Αυξητικό στοιχείο των εσόδων.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Μειωτικό στοιχείο του κόστους των πωληθέντων.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1966-1DE8-4D9D-81BF-0129AAE6FDA7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181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Λογιστική αντιμετώπιση των υποπροϊόντων (</a:t>
            </a:r>
            <a:r>
              <a:rPr lang="en-US" altLang="en-US" sz="4000" smtClean="0"/>
              <a:t>2</a:t>
            </a:r>
            <a:r>
              <a:rPr lang="el-GR" altLang="en-US" sz="4000" smtClean="0"/>
              <a:t> από 2)</a:t>
            </a:r>
          </a:p>
        </p:txBody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Αντιμετώπιση υποπροϊόντων κατά την παραγωγή: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Τα υποπροϊόντα </a:t>
            </a:r>
            <a:r>
              <a:rPr lang="el-GR" altLang="en-US" b="1" smtClean="0"/>
              <a:t>επιβαρύνονται</a:t>
            </a:r>
            <a:r>
              <a:rPr lang="el-GR" altLang="en-US" smtClean="0"/>
              <a:t> με από κοινού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Το καθαρό εισόδημα από την πώλησή τους αποτελεί μειωτικό στοιχείο του κόστους παραγωγής του κύριου προϊόντος: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Μέθοδος της καθαρής πραγματοποιήσιμης αξίας.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Μέθοδος του αντίθετου κόστους.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6C864-E550-4621-87F7-E4DFB6F36B47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Επιμερισμένο από κοινού κόστος και λήψη αποφάσεων</a:t>
            </a:r>
          </a:p>
        </p:txBody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Το επιμερισμένο από κοινού κόστος είναι </a:t>
            </a:r>
            <a:r>
              <a:rPr lang="el-GR" altLang="en-US" sz="2800" b="1" smtClean="0"/>
              <a:t>μη</a:t>
            </a:r>
            <a:r>
              <a:rPr lang="el-GR" altLang="en-US" sz="2800" smtClean="0"/>
              <a:t> </a:t>
            </a:r>
            <a:r>
              <a:rPr lang="el-GR" altLang="en-US" sz="2800" b="1" smtClean="0"/>
              <a:t>σχετικό κόστος</a:t>
            </a:r>
            <a:r>
              <a:rPr lang="el-GR" altLang="en-US" sz="2800" smtClean="0"/>
              <a:t> για τη λήψη διοικητικών αποφάσεων.</a:t>
            </a:r>
            <a:endParaRPr lang="en-GB" altLang="en-US" sz="2800" smtClean="0"/>
          </a:p>
          <a:p>
            <a:pPr>
              <a:spcBef>
                <a:spcPct val="20000"/>
              </a:spcBef>
            </a:pPr>
            <a:r>
              <a:rPr lang="en-US" altLang="en-US" sz="2800" smtClean="0"/>
              <a:t>H </a:t>
            </a:r>
            <a:r>
              <a:rPr lang="el-GR" altLang="en-US" sz="2800" smtClean="0"/>
              <a:t>απόφαση λαμβάνεται συγκρίνοντας αποκλειστικά </a:t>
            </a:r>
            <a:r>
              <a:rPr lang="el-GR" altLang="en-US" sz="2800" b="1" smtClean="0"/>
              <a:t>το επιπλέον έσοδο</a:t>
            </a:r>
            <a:r>
              <a:rPr lang="el-GR" altLang="en-US" sz="2800" smtClean="0"/>
              <a:t> από την πώληση του  προϊόντος στη νέα μορφή μετά την περαιτέρω επεξεργασία </a:t>
            </a:r>
            <a:r>
              <a:rPr lang="el-GR" altLang="en-US" sz="2800" b="1" smtClean="0"/>
              <a:t>με το κόστος της επιπλέον αυτής επεξεργασίας</a:t>
            </a:r>
            <a:r>
              <a:rPr lang="el-GR" altLang="en-US" sz="280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mtClean="0"/>
              <a:t>Τέλος Ενότητας #</a:t>
            </a:r>
            <a:r>
              <a:rPr lang="en-US" altLang="en-US" smtClean="0"/>
              <a:t> </a:t>
            </a:r>
            <a:r>
              <a:rPr lang="el-GR" altLang="en-US" smtClean="0"/>
              <a:t>5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l-GR" altLang="en-US" sz="2400" b="1" smtClean="0"/>
              <a:t>Μάθημα: </a:t>
            </a:r>
            <a:r>
              <a:rPr lang="el-GR" altLang="en-US" sz="2400" smtClean="0"/>
              <a:t>Λογιστική Κόστους, </a:t>
            </a:r>
            <a:r>
              <a:rPr lang="el-GR" altLang="en-US" sz="2400" b="1" smtClean="0"/>
              <a:t>Ενότητα </a:t>
            </a:r>
            <a:r>
              <a:rPr lang="en-US" altLang="en-US" sz="2400" b="1" smtClean="0"/>
              <a:t># </a:t>
            </a:r>
            <a:r>
              <a:rPr lang="el-GR" altLang="en-US" sz="2400" b="1" smtClean="0"/>
              <a:t>5:</a:t>
            </a:r>
            <a:r>
              <a:rPr lang="en-US" altLang="en-US" sz="2400" b="1" smtClean="0"/>
              <a:t> </a:t>
            </a:r>
            <a:r>
              <a:rPr lang="el-GR" altLang="en-US" sz="2400" smtClean="0"/>
              <a:t>Συμπαράγωγα</a:t>
            </a:r>
            <a:r>
              <a:rPr lang="el-GR" altLang="en-US" sz="2400" b="1" smtClean="0"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l-GR" altLang="en-US" sz="2400" b="1" smtClean="0"/>
              <a:t>Διδάσκουσα: </a:t>
            </a:r>
            <a:r>
              <a:rPr lang="el-GR" altLang="en-US" sz="2400" smtClean="0"/>
              <a:t>Σάνδρα Κοέν, </a:t>
            </a:r>
            <a:r>
              <a:rPr lang="el-GR" altLang="en-US" sz="2400" b="1" smtClean="0"/>
              <a:t>Τμήμα: </a:t>
            </a:r>
            <a:r>
              <a:rPr lang="el-GR" altLang="en-US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3830-ADD0-4E38-B1D8-7E361BC33519}" type="slidenum">
              <a:rPr lang="el-GR" altLang="en-US"/>
              <a:pPr/>
              <a:t>2</a:t>
            </a:fld>
            <a:endParaRPr lang="el-GR" alt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n-US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smtClean="0"/>
          </a:p>
          <a:p>
            <a:r>
              <a:rPr lang="el-GR" altLang="en-US" sz="2400" smtClean="0"/>
              <a:t>Το έργο «</a:t>
            </a:r>
            <a:r>
              <a:rPr lang="el-GR" altLang="en-US" sz="2400" b="1" smtClean="0"/>
              <a:t>Ανοικτά Ακαδημαϊκά Μαθήματα στο Οικονομικό Πανεπιστήμιο Αθηνών</a:t>
            </a:r>
            <a:r>
              <a:rPr lang="el-GR" altLang="en-US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en-US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6C2DB8B-B273-4F0C-BF00-3A33E2F4C22D}" type="slidenum">
              <a:rPr lang="el-GR" altLang="en-US" sz="1400"/>
              <a:pPr algn="r"/>
              <a:t>2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280BE-F949-40C3-9A61-49DFFB9C41EB}" type="slidenum">
              <a:rPr lang="el-GR" altLang="en-US"/>
              <a:pPr/>
              <a:t>3</a:t>
            </a:fld>
            <a:endParaRPr lang="el-GR" altLang="en-US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smtClean="0"/>
              <a:t>Το παρόν εκπαιδευτικό υλικό υπόκειται σε</a:t>
            </a:r>
            <a:r>
              <a:rPr lang="en-US" altLang="en-US" sz="2800" smtClean="0"/>
              <a:t> </a:t>
            </a:r>
            <a:r>
              <a:rPr lang="el-GR" altLang="en-US" sz="2800" smtClean="0"/>
              <a:t>άδειες χρήσης </a:t>
            </a:r>
            <a:r>
              <a:rPr lang="en-US" altLang="en-US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0E78B76-3611-4B8A-9C6E-D5EB64348C17}" type="slidenum">
              <a:rPr lang="el-GR" altLang="en-US" sz="1400"/>
              <a:pPr algn="r"/>
              <a:t>3</a:t>
            </a:fld>
            <a:endParaRPr lang="el-GR" altLang="en-US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E633-D896-4419-8015-A8706281A715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Εξοικείωση με τα συμπαράγωγα προϊόντα</a:t>
            </a:r>
            <a:r>
              <a:rPr lang="en-US" altLang="en-US" smtClean="0"/>
              <a:t>.</a:t>
            </a:r>
          </a:p>
          <a:p>
            <a:r>
              <a:rPr lang="el-GR" altLang="en-US" smtClean="0"/>
              <a:t>Εξοικείωση με τα υποπαράγωγα προϊόντα</a:t>
            </a:r>
            <a:r>
              <a:rPr lang="en-US" altLang="en-US" smtClean="0"/>
              <a:t>.</a:t>
            </a:r>
            <a:endParaRPr lang="el-GR" altLang="en-US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29F18C2-8F90-46C1-AE69-9FF5546A9431}" type="slidenum">
              <a:rPr lang="el-GR" altLang="en-US" sz="1400"/>
              <a:pPr algn="r"/>
              <a:t>4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CE1E-B880-4748-90FE-DCA49A957F39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Συμπαράγωγα.</a:t>
            </a:r>
            <a:endParaRPr lang="en-US" alt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140111F-B808-4A2C-A995-D97DAA0F73E9}" type="slidenum">
              <a:rPr lang="el-GR" altLang="en-US" sz="1400"/>
              <a:pPr algn="r"/>
              <a:t>5</a:t>
            </a:fld>
            <a:endParaRPr lang="el-G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D5451-34F0-42E3-BDA2-9A83C9E7DDBA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en-US" smtClean="0"/>
              <a:t>Συμπαράγωγα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n-US" sz="2400" b="1" smtClean="0"/>
              <a:t>Μάθημα: </a:t>
            </a:r>
            <a:r>
              <a:rPr lang="el-GR" altLang="en-US" sz="2400" smtClean="0"/>
              <a:t>Λογιστική Κόστους, </a:t>
            </a:r>
            <a:r>
              <a:rPr lang="el-GR" altLang="en-US" sz="2400" b="1" smtClean="0"/>
              <a:t>Ενότητα </a:t>
            </a:r>
            <a:r>
              <a:rPr lang="en-US" altLang="en-US" sz="2400" b="1" smtClean="0"/>
              <a:t># </a:t>
            </a:r>
            <a:r>
              <a:rPr lang="el-GR" altLang="en-US" sz="2400" b="1" smtClean="0"/>
              <a:t>5:</a:t>
            </a:r>
            <a:r>
              <a:rPr lang="en-US" altLang="en-US" sz="2400" b="1" smtClean="0"/>
              <a:t> </a:t>
            </a:r>
            <a:r>
              <a:rPr lang="el-GR" altLang="en-US" sz="2400" smtClean="0"/>
              <a:t>Συμπαράγωγα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n-US" sz="2400" b="1" smtClean="0"/>
              <a:t>Διδάσκουσα: </a:t>
            </a:r>
            <a:r>
              <a:rPr lang="el-GR" altLang="en-US" sz="2400" smtClean="0"/>
              <a:t>Σάνδρα Κοέν, </a:t>
            </a:r>
            <a:r>
              <a:rPr lang="el-GR" altLang="en-US" sz="2400" b="1" smtClean="0"/>
              <a:t>Τμήμα: </a:t>
            </a:r>
            <a:r>
              <a:rPr lang="el-GR" altLang="en-US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1965-9C49-4A58-BDEC-4F8513924AF4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Κοινή διαδικασία παραγωγής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Μετατροπή μιας εισροής σε πολλαπλές εκροές: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Προϊόντα ξύλου (σανίδες, πριονίδι).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Προϊόντα πετρελαίου (βενζίνη, πετρέλαιο, κηροζίνη, πετροχημικά προϊόντα).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b="1" smtClean="0"/>
              <a:t>Σημείο διαχωρισμού (split -off point):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Το σημείο διαμόρφωσης των συμπαραγώγων προϊόντων.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Στο σημείο διαχωρισμού τα συμπαράγωγα μπορεί να είναι: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Έτοιμα προς πώληση προϊόντα στον τελικό καταναλωτή.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Ενδιάμεσα προϊόντα (απαιτείται επιπλέον επεξεργασία).</a:t>
            </a:r>
            <a:endParaRPr lang="el-GR" altLang="en-US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B560-2FB7-4A4B-BAAF-8C9A37A213EA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Διαχωρισμός προϊόντων στο πλαίσιο κοινής παραγωγικής διαδικασίας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Τα προϊόντα διαχωρίζονται σε δύο βασικές κατηγορίες: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Συμπαράγωγα: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Εάν τα παραγόμενα προϊόντα έχουν μεταξύ τους ίσες ή περίπου ίσες σχετικές αξίες πώλησης χαρακτηρίζονται ως συμπαράγωγα προϊόντα.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Υποπαράγωγα ή υποπροϊόντα: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Εάν από τα προϊόντα που παράγονται ορισμένα έχουν πολύ μικρότερη αξία πώλησης σε σύγκριση με τα υπόλοιπα, τότε τα προϊόντα αυτά χαρακτηρίζονται ως υποπροϊόντα.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5E37D-5476-4809-B32F-BDB2D7413EE2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Από κοινού κόστος – Κοινό κόστος</a:t>
            </a:r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Με τον όρο από </a:t>
            </a:r>
            <a:r>
              <a:rPr lang="el-GR" altLang="en-US" sz="2800" b="1" smtClean="0"/>
              <a:t>κοινού κόστος </a:t>
            </a:r>
            <a:r>
              <a:rPr lang="el-GR" altLang="en-US" sz="2800" smtClean="0"/>
              <a:t>ή αλλιώς ομαδικό κόστος εννοείται το κόστος το οποίο δημιουργείται κατά τη διάρκεια μιας παραγωγικής διαδικασίας η οποία καταλήγει στην παραγωγή διαφόρων προϊόντων </a:t>
            </a:r>
            <a:r>
              <a:rPr lang="el-GR" altLang="en-US" sz="2800" b="1" smtClean="0"/>
              <a:t>ταυτόχρονα</a:t>
            </a:r>
            <a:r>
              <a:rPr lang="el-GR" altLang="en-US" sz="2800" smtClean="0"/>
              <a:t>. Τα προϊόντα αυτά δεν μπορούν να παραχθούν μεμονωμένα.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altLang="en-US" sz="280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Με τον όρο </a:t>
            </a:r>
            <a:r>
              <a:rPr lang="el-GR" altLang="en-US" sz="2800" b="1" smtClean="0"/>
              <a:t>κοινό κόστος</a:t>
            </a:r>
            <a:r>
              <a:rPr lang="el-GR" altLang="en-US" sz="2800" smtClean="0"/>
              <a:t> εννοείται το κόστος το οποίο αφορά μεν την παραγωγή πολλών προϊόντων αλλά η επιχείρηση θα μπορούσε να παράγει κάθε ένα από αυτά ανεξάρτητα.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242</TotalTime>
  <Words>789</Words>
  <Application>Microsoft Office PowerPoint</Application>
  <PresentationFormat>On-screen Show (4:3)</PresentationFormat>
  <Paragraphs>97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Συμπαράγωγα</vt:lpstr>
      <vt:lpstr>Κοινή διαδικασία παραγωγής</vt:lpstr>
      <vt:lpstr>Διαχωρισμός προϊόντων στο πλαίσιο κοινής παραγωγικής διαδικασίας</vt:lpstr>
      <vt:lpstr>Από κοινού κόστος – Κοινό κόστος</vt:lpstr>
      <vt:lpstr>Συσχέτιση του από κοινού κόστους με τα συμπαράγωγα</vt:lpstr>
      <vt:lpstr>Διαδικασία επιμερισμού</vt:lpstr>
      <vt:lpstr>Μέθοδος της παραχθείσας ποσότητας</vt:lpstr>
      <vt:lpstr>Μέθοδος της σχετικής αξίας πώλησης στο σημείο διαχωρισμού</vt:lpstr>
      <vt:lpstr>Μέθοδος της καθαρής πραγματοποιήσιμης αξίας</vt:lpstr>
      <vt:lpstr>Πλεονεκτήματα μεθόδου αξίας πώλησης στο σημείο διαχωρισμού</vt:lpstr>
      <vt:lpstr>Λογιστική αντιμετώπιση των υποπροϊόντων (1 από 2)</vt:lpstr>
      <vt:lpstr>Λογιστική αντιμετώπιση των υποπροϊόντων (2 από 2)</vt:lpstr>
      <vt:lpstr>Επιμερισμένο από κοινού κόστος και λήψη αποφάσεων</vt:lpstr>
      <vt:lpstr>Τέλος Ενότητας # 5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27</cp:revision>
  <dcterms:created xsi:type="dcterms:W3CDTF">2015-05-11T15:26:45Z</dcterms:created>
  <dcterms:modified xsi:type="dcterms:W3CDTF">2015-11-22T08:29:45Z</dcterms:modified>
</cp:coreProperties>
</file>