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6" r:id="rId3"/>
    <p:sldId id="259" r:id="rId4"/>
    <p:sldId id="257" r:id="rId5"/>
    <p:sldId id="261" r:id="rId6"/>
    <p:sldId id="262" r:id="rId7"/>
    <p:sldId id="538" r:id="rId8"/>
    <p:sldId id="524" r:id="rId9"/>
    <p:sldId id="525" r:id="rId10"/>
    <p:sldId id="526" r:id="rId11"/>
    <p:sldId id="539" r:id="rId12"/>
    <p:sldId id="527" r:id="rId13"/>
    <p:sldId id="528" r:id="rId14"/>
    <p:sldId id="540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498" r:id="rId25"/>
    <p:sldId id="444" r:id="rId26"/>
    <p:sldId id="483" r:id="rId27"/>
    <p:sldId id="445" r:id="rId28"/>
    <p:sldId id="484" r:id="rId29"/>
    <p:sldId id="446" r:id="rId30"/>
    <p:sldId id="447" r:id="rId31"/>
    <p:sldId id="448" r:id="rId32"/>
    <p:sldId id="485" r:id="rId33"/>
    <p:sldId id="449" r:id="rId34"/>
    <p:sldId id="450" r:id="rId35"/>
    <p:sldId id="451" r:id="rId36"/>
    <p:sldId id="452" r:id="rId37"/>
    <p:sldId id="453" r:id="rId38"/>
    <p:sldId id="487" r:id="rId39"/>
    <p:sldId id="486" r:id="rId40"/>
    <p:sldId id="454" r:id="rId41"/>
    <p:sldId id="488" r:id="rId42"/>
    <p:sldId id="455" r:id="rId43"/>
    <p:sldId id="489" r:id="rId44"/>
    <p:sldId id="456" r:id="rId45"/>
    <p:sldId id="490" r:id="rId46"/>
    <p:sldId id="457" r:id="rId47"/>
    <p:sldId id="491" r:id="rId48"/>
    <p:sldId id="458" r:id="rId49"/>
    <p:sldId id="459" r:id="rId50"/>
    <p:sldId id="354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18" Type="http://schemas.openxmlformats.org/officeDocument/2006/relationships/slide" Target="slides/slide39.xml"/><Relationship Id="rId3" Type="http://schemas.openxmlformats.org/officeDocument/2006/relationships/slide" Target="slides/slide9.xml"/><Relationship Id="rId21" Type="http://schemas.openxmlformats.org/officeDocument/2006/relationships/slide" Target="slides/slide45.xml"/><Relationship Id="rId7" Type="http://schemas.openxmlformats.org/officeDocument/2006/relationships/slide" Target="slides/slide15.xml"/><Relationship Id="rId12" Type="http://schemas.openxmlformats.org/officeDocument/2006/relationships/slide" Target="slides/slide21.xml"/><Relationship Id="rId17" Type="http://schemas.openxmlformats.org/officeDocument/2006/relationships/slide" Target="slides/slide32.xml"/><Relationship Id="rId2" Type="http://schemas.openxmlformats.org/officeDocument/2006/relationships/slide" Target="slides/slide8.xml"/><Relationship Id="rId16" Type="http://schemas.openxmlformats.org/officeDocument/2006/relationships/slide" Target="slides/slide30.xml"/><Relationship Id="rId20" Type="http://schemas.openxmlformats.org/officeDocument/2006/relationships/slide" Target="slides/slide43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0.xml"/><Relationship Id="rId5" Type="http://schemas.openxmlformats.org/officeDocument/2006/relationships/slide" Target="slides/slide12.xml"/><Relationship Id="rId15" Type="http://schemas.openxmlformats.org/officeDocument/2006/relationships/slide" Target="slides/slide29.xml"/><Relationship Id="rId23" Type="http://schemas.openxmlformats.org/officeDocument/2006/relationships/slide" Target="slides/slide48.xml"/><Relationship Id="rId10" Type="http://schemas.openxmlformats.org/officeDocument/2006/relationships/slide" Target="slides/slide19.xml"/><Relationship Id="rId19" Type="http://schemas.openxmlformats.org/officeDocument/2006/relationships/slide" Target="slides/slide41.xml"/><Relationship Id="rId4" Type="http://schemas.openxmlformats.org/officeDocument/2006/relationships/slide" Target="slides/slide11.xml"/><Relationship Id="rId9" Type="http://schemas.openxmlformats.org/officeDocument/2006/relationships/slide" Target="slides/slide18.xml"/><Relationship Id="rId14" Type="http://schemas.openxmlformats.org/officeDocument/2006/relationships/slide" Target="slides/slide24.xml"/><Relationship Id="rId22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7501-E47F-4A4D-AA95-D689CCB83E30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8263F-A900-4564-A55F-3349C5C2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38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Απομακρυσμένα αντικείμενα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Διεπαφές</a:t>
            </a:r>
            <a:r>
              <a:rPr lang="el-GR" dirty="0" smtClean="0"/>
              <a:t> και είδη αντικειμένων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Απομακρυσμένη </a:t>
            </a:r>
            <a:r>
              <a:rPr lang="el-GR" altLang="el-GR" dirty="0" err="1"/>
              <a:t>διεπαφή</a:t>
            </a:r>
            <a:r>
              <a:rPr lang="el-GR" altLang="el-GR" dirty="0"/>
              <a:t> (</a:t>
            </a:r>
            <a:r>
              <a:rPr lang="en-US" altLang="el-GR" dirty="0"/>
              <a:t>remote interface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Υποσύνολο των </a:t>
            </a:r>
            <a:r>
              <a:rPr lang="el-GR" altLang="el-GR" dirty="0" err="1" smtClean="0"/>
              <a:t>διεπαφών</a:t>
            </a:r>
            <a:r>
              <a:rPr lang="el-GR" altLang="el-GR" dirty="0" smtClean="0"/>
              <a:t> του αντικειμένου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</a:t>
            </a:r>
            <a:r>
              <a:rPr lang="el-GR" altLang="el-GR" dirty="0"/>
              <a:t>παράμετροι μπορεί να </a:t>
            </a:r>
            <a:r>
              <a:rPr lang="el-GR" altLang="el-GR" dirty="0" smtClean="0"/>
              <a:t>είναι αντικείμενα</a:t>
            </a:r>
            <a:endParaRPr lang="el-GR" altLang="el-GR" dirty="0"/>
          </a:p>
          <a:p>
            <a:r>
              <a:rPr lang="el-GR" altLang="el-GR" dirty="0" smtClean="0"/>
              <a:t>Διάρκεια </a:t>
            </a:r>
            <a:r>
              <a:rPr lang="el-GR" altLang="el-GR" dirty="0"/>
              <a:t>ζωής αντικειμένων</a:t>
            </a:r>
          </a:p>
          <a:p>
            <a:pPr lvl="1"/>
            <a:r>
              <a:rPr lang="el-GR" altLang="el-GR" dirty="0" smtClean="0"/>
              <a:t>Παροδικά: </a:t>
            </a:r>
            <a:r>
              <a:rPr lang="el-GR" altLang="el-GR" dirty="0"/>
              <a:t>δημιουργία από αρχική κατάσταση</a:t>
            </a:r>
          </a:p>
          <a:p>
            <a:pPr lvl="2"/>
            <a:r>
              <a:rPr lang="el-GR" altLang="el-GR" dirty="0"/>
              <a:t>Καταστροφή κατάστασης όταν δεν χρειάζονται πια</a:t>
            </a:r>
          </a:p>
          <a:p>
            <a:pPr lvl="1"/>
            <a:r>
              <a:rPr lang="el-GR" altLang="el-GR" dirty="0" smtClean="0"/>
              <a:t>Διατηρούμενα: </a:t>
            </a:r>
            <a:r>
              <a:rPr lang="el-GR" altLang="el-GR" dirty="0"/>
              <a:t>δημιουργία από παλιά κατάσταση</a:t>
            </a:r>
          </a:p>
          <a:p>
            <a:pPr lvl="2"/>
            <a:r>
              <a:rPr lang="el-GR" altLang="el-GR" dirty="0"/>
              <a:t>Αποθήκευση κατάστασης όταν δεν χρειάζονται πια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43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Απομακρυσμένες κλήσεις</a:t>
            </a:r>
            <a:endParaRPr lang="en-GB" alt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Στατικές απομακρυσμένες κλήσεις</a:t>
            </a:r>
          </a:p>
          <a:p>
            <a:pPr lvl="1"/>
            <a:r>
              <a:rPr lang="el-GR" altLang="el-GR" dirty="0" smtClean="0"/>
              <a:t>Γνωστές </a:t>
            </a:r>
            <a:r>
              <a:rPr lang="el-GR" altLang="el-GR" dirty="0" err="1" smtClean="0"/>
              <a:t>διεπαφές</a:t>
            </a:r>
            <a:r>
              <a:rPr lang="el-GR" altLang="el-GR" dirty="0" smtClean="0"/>
              <a:t> κατά τη μεταγλώττιση</a:t>
            </a:r>
          </a:p>
          <a:p>
            <a:r>
              <a:rPr lang="el-GR" altLang="el-GR" dirty="0" smtClean="0"/>
              <a:t>Δυναμικές απομακρυσμένες κλήσεις</a:t>
            </a:r>
          </a:p>
          <a:p>
            <a:pPr lvl="1"/>
            <a:r>
              <a:rPr lang="el-GR" altLang="el-GR" dirty="0" smtClean="0"/>
              <a:t>Δυναμική ανακάλυψη </a:t>
            </a:r>
            <a:r>
              <a:rPr lang="el-GR" altLang="el-GR" dirty="0" err="1" smtClean="0"/>
              <a:t>διεπαφών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Τα αντικείμενα καταχωρούν τις </a:t>
            </a:r>
            <a:r>
              <a:rPr lang="el-GR" altLang="el-GR" dirty="0" err="1" smtClean="0"/>
              <a:t>διεπαφές</a:t>
            </a:r>
            <a:r>
              <a:rPr lang="el-GR" altLang="el-GR" dirty="0" smtClean="0"/>
              <a:t> τους</a:t>
            </a:r>
          </a:p>
          <a:p>
            <a:pPr lvl="1"/>
            <a:r>
              <a:rPr lang="el-GR" altLang="el-GR" dirty="0" smtClean="0"/>
              <a:t>Χρήση γενικευμένων κλήσεων μεθόδων</a:t>
            </a:r>
          </a:p>
          <a:p>
            <a:pPr lvl="2"/>
            <a:r>
              <a:rPr lang="el-GR" altLang="el-GR" dirty="0" smtClean="0"/>
              <a:t>Αναγνωριστικά αντικειμένου και μεθόδου</a:t>
            </a:r>
          </a:p>
          <a:p>
            <a:pPr lvl="2"/>
            <a:r>
              <a:rPr lang="el-GR" altLang="el-GR" dirty="0" smtClean="0"/>
              <a:t>Πίνακες παραμέτρων εισόδου και εξόδου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4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Αναφορές αντικειμένων (1 από 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Χρήσεις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απομακρυσμένων) αναφορών</a:t>
            </a:r>
          </a:p>
          <a:p>
            <a:pPr lvl="1"/>
            <a:r>
              <a:rPr lang="el-GR" altLang="el-GR" dirty="0" smtClean="0"/>
              <a:t>Προσδιορισμός αντικειμένου που θα κληθεί</a:t>
            </a:r>
          </a:p>
          <a:p>
            <a:pPr lvl="1"/>
            <a:r>
              <a:rPr lang="el-GR" altLang="el-GR" dirty="0" smtClean="0"/>
              <a:t>Μεταβίβαση αντικειμένων ως παραμέτρων</a:t>
            </a:r>
          </a:p>
          <a:p>
            <a:r>
              <a:rPr lang="el-GR" altLang="el-GR" dirty="0" smtClean="0"/>
              <a:t>Περιεχόμενο απομακρυσμένης αναφοράς</a:t>
            </a:r>
          </a:p>
          <a:p>
            <a:pPr lvl="1"/>
            <a:r>
              <a:rPr lang="el-GR" altLang="el-GR" dirty="0" smtClean="0"/>
              <a:t>Άμεση αναφορά: διεύθυνση, θύρα, αντικείμενο</a:t>
            </a:r>
          </a:p>
          <a:p>
            <a:pPr lvl="2"/>
            <a:r>
              <a:rPr lang="el-GR" altLang="el-GR" dirty="0" smtClean="0"/>
              <a:t>Δεν επιτρέπει τη μετακίνηση αντικειμένων</a:t>
            </a:r>
          </a:p>
          <a:p>
            <a:pPr lvl="1"/>
            <a:r>
              <a:rPr lang="el-GR" altLang="el-GR" dirty="0" smtClean="0"/>
              <a:t>Έμμεση αναφορά: μέσω μεταφραστή σε διευθύνσεις</a:t>
            </a:r>
          </a:p>
          <a:p>
            <a:pPr lvl="2"/>
            <a:r>
              <a:rPr lang="el-GR" altLang="el-GR" dirty="0" smtClean="0"/>
              <a:t>Μόνο ο μεταφραστής είναι σε σταθερό σημείο</a:t>
            </a:r>
          </a:p>
          <a:p>
            <a:pPr lvl="2"/>
            <a:r>
              <a:rPr lang="el-GR" altLang="el-GR" dirty="0" smtClean="0"/>
              <a:t>Πιθανόν με πληροφορίες για πρωτόκολλα επικοινωνίας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8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Αναφορές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Εντοπισμός αντικειμένων</a:t>
            </a:r>
          </a:p>
          <a:p>
            <a:pPr lvl="1"/>
            <a:r>
              <a:rPr lang="el-GR" altLang="el-GR" dirty="0" err="1" smtClean="0"/>
              <a:t>Δεσμευτής</a:t>
            </a:r>
            <a:r>
              <a:rPr lang="el-GR" altLang="el-GR" dirty="0" smtClean="0"/>
              <a:t>: </a:t>
            </a:r>
            <a:r>
              <a:rPr lang="el-GR" altLang="el-GR" dirty="0"/>
              <a:t>μετάφραση ονόματος σε αναφορά</a:t>
            </a:r>
          </a:p>
          <a:p>
            <a:pPr lvl="1"/>
            <a:r>
              <a:rPr lang="el-GR" altLang="el-GR" dirty="0"/>
              <a:t>Εγγραφή αντικειμένων στο </a:t>
            </a:r>
            <a:r>
              <a:rPr lang="el-GR" altLang="el-GR" dirty="0" err="1" smtClean="0"/>
              <a:t>δεσμευτή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Γίνεται από τον εξυπηρετητή</a:t>
            </a:r>
            <a:endParaRPr lang="el-GR" altLang="el-GR" dirty="0"/>
          </a:p>
          <a:p>
            <a:r>
              <a:rPr lang="el-GR" altLang="el-GR" dirty="0" smtClean="0"/>
              <a:t>Εξειδικευμένοι </a:t>
            </a:r>
            <a:r>
              <a:rPr lang="el-GR" altLang="el-GR" dirty="0"/>
              <a:t>πληρεξούσιοι</a:t>
            </a:r>
          </a:p>
          <a:p>
            <a:pPr lvl="1"/>
            <a:r>
              <a:rPr lang="el-GR" altLang="el-GR" dirty="0"/>
              <a:t>Αναφορά σε πληρεξούσιο αντί στο αντικείμενο</a:t>
            </a:r>
          </a:p>
          <a:p>
            <a:pPr lvl="1"/>
            <a:r>
              <a:rPr lang="el-GR" altLang="el-GR" dirty="0"/>
              <a:t>Κατέβασμα και εκτέλεση </a:t>
            </a:r>
            <a:r>
              <a:rPr lang="el-GR" altLang="el-GR" dirty="0" smtClean="0"/>
              <a:t>πληρεξούσιου</a:t>
            </a:r>
            <a:endParaRPr lang="en-US" altLang="el-GR" dirty="0"/>
          </a:p>
          <a:p>
            <a:pPr lvl="1"/>
            <a:r>
              <a:rPr lang="el-GR" altLang="el-GR" dirty="0"/>
              <a:t>Απαιτεί τυποποίηση αναφορών σε </a:t>
            </a:r>
            <a:r>
              <a:rPr lang="el-GR" altLang="el-GR" dirty="0" smtClean="0"/>
              <a:t>πληρεξούσιους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8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Αναφορές αντικειμένων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Μεταβίβαση αντικειμένων σε μεθόδους</a:t>
            </a:r>
          </a:p>
          <a:p>
            <a:pPr lvl="1"/>
            <a:r>
              <a:rPr lang="el-GR" altLang="el-GR" dirty="0" smtClean="0"/>
              <a:t>Χρήση απομακρυσμένης αναφοράς</a:t>
            </a:r>
          </a:p>
          <a:p>
            <a:pPr lvl="2"/>
            <a:r>
              <a:rPr lang="el-GR" altLang="el-GR" dirty="0" smtClean="0"/>
              <a:t>Αντιοικονομική όταν τα πάντα είναι αντικείμενα</a:t>
            </a:r>
          </a:p>
          <a:p>
            <a:pPr lvl="1"/>
            <a:r>
              <a:rPr lang="el-GR" altLang="el-GR" dirty="0" smtClean="0"/>
              <a:t>Διάκριση αντικειμένων</a:t>
            </a:r>
          </a:p>
          <a:p>
            <a:pPr lvl="2"/>
            <a:r>
              <a:rPr lang="el-GR" altLang="el-GR" dirty="0" smtClean="0"/>
              <a:t>Απομακρυσμένα αντικείμενα: με αναφορά</a:t>
            </a:r>
          </a:p>
          <a:p>
            <a:pPr lvl="2"/>
            <a:r>
              <a:rPr lang="el-GR" altLang="el-GR" dirty="0" smtClean="0"/>
              <a:t>Ενσωματωμένοι τύποι: με τιμή</a:t>
            </a:r>
          </a:p>
          <a:p>
            <a:pPr lvl="2"/>
            <a:r>
              <a:rPr lang="el-GR" altLang="el-GR" dirty="0" smtClean="0"/>
              <a:t>Απαγόρευση μεταβίβασης άλλων τύπων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επιτρέπει μεταβίβαση όλων των αντικειμένων</a:t>
            </a:r>
          </a:p>
          <a:p>
            <a:pPr lvl="2"/>
            <a:r>
              <a:rPr lang="el-GR" altLang="el-GR" dirty="0" smtClean="0"/>
              <a:t>Δυνατότητα </a:t>
            </a:r>
            <a:r>
              <a:rPr lang="el-GR" altLang="el-GR" dirty="0" err="1" smtClean="0"/>
              <a:t>σειριακοποίησης</a:t>
            </a:r>
            <a:r>
              <a:rPr lang="el-GR" altLang="el-GR" dirty="0" smtClean="0"/>
              <a:t> σύνθετων αντικειμένων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1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Εξυπηρετητές αντικειμένων (1 από 4)</a:t>
            </a:r>
            <a:endParaRPr lang="en-GB" altLang="el-GR" dirty="0" smtClean="0"/>
          </a:p>
        </p:txBody>
      </p:sp>
      <p:pic>
        <p:nvPicPr>
          <p:cNvPr id="12294" name="Picture 6" descr="Εξυπηρετητής αντικειμέν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8956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1989"/>
            <a:ext cx="8382000" cy="26688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και καταστροφή αντικειμένων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αναφορών και διανομή κλήσεων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Πολιτικές ενεργοποίησης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Χρόνος δημιουργίας και καταστροφής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(</a:t>
            </a:r>
            <a:r>
              <a:rPr lang="el-GR" altLang="el-GR" dirty="0" err="1" smtClean="0"/>
              <a:t>Κατα)μερισμός</a:t>
            </a:r>
            <a:r>
              <a:rPr lang="el-GR" altLang="el-GR" dirty="0" smtClean="0"/>
              <a:t> μνήμης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Διαχείριση νημάτων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3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Χρόνος δημιουργίας και καταστροφής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Πόσο μένει ενεργό ένα διατηρούμενο αντικείμενο;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Θα δημιουργηθούν αντικείμενα προκαταβολικά;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(</a:t>
            </a:r>
            <a:r>
              <a:rPr lang="el-GR" altLang="el-GR" dirty="0" err="1" smtClean="0"/>
              <a:t>Κατα)μερισμός</a:t>
            </a:r>
            <a:r>
              <a:rPr lang="el-GR" altLang="el-GR" dirty="0" smtClean="0"/>
              <a:t> μνήμης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Κοινή ή ανεξάρτητη μνήμη ανά αντικείμενο;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Διαχείριση νημάτων</a:t>
            </a:r>
          </a:p>
          <a:p>
            <a:pPr lvl="1"/>
            <a:r>
              <a:rPr lang="el-GR" altLang="el-GR" dirty="0" smtClean="0"/>
              <a:t>Νήμα ανά εξυπηρετητή;</a:t>
            </a:r>
          </a:p>
          <a:p>
            <a:pPr lvl="1"/>
            <a:r>
              <a:rPr lang="el-GR" altLang="el-GR" dirty="0" smtClean="0"/>
              <a:t>Νήμα ανά αντικείμενο;</a:t>
            </a:r>
          </a:p>
          <a:p>
            <a:pPr lvl="1"/>
            <a:r>
              <a:rPr lang="el-GR" altLang="el-GR" dirty="0" smtClean="0"/>
              <a:t>Νήμα ανά κλήση;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3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αντικειμένων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pic>
        <p:nvPicPr>
          <p:cNvPr id="14342" name="Picture 6" descr="Προσαρμογέας και εξυπηρετητής αντικειμέν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1544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err="1" smtClean="0"/>
              <a:t>Προσαρμογείς</a:t>
            </a:r>
            <a:r>
              <a:rPr lang="el-GR" altLang="el-GR" dirty="0" smtClean="0"/>
              <a:t> αντικειμένων</a:t>
            </a:r>
          </a:p>
          <a:p>
            <a:pPr lvl="1"/>
            <a:r>
              <a:rPr lang="el-GR" altLang="el-GR" dirty="0" smtClean="0"/>
              <a:t>Υλοποίηση (και) των πολιτικών ενεργοποίησης</a:t>
            </a:r>
          </a:p>
          <a:p>
            <a:pPr lvl="1"/>
            <a:r>
              <a:rPr lang="el-GR" altLang="el-GR" dirty="0" smtClean="0"/>
              <a:t>Ο εξυπηρετητής υποστηρίζει πολλούς </a:t>
            </a:r>
            <a:r>
              <a:rPr lang="el-GR" altLang="el-GR" dirty="0" err="1" smtClean="0"/>
              <a:t>προσαρμογείς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 err="1" smtClean="0"/>
              <a:t>προσαρμογέας</a:t>
            </a:r>
            <a:r>
              <a:rPr lang="el-GR" altLang="el-GR" dirty="0" smtClean="0"/>
              <a:t> υποστηρίζει πολλά αντικείμενα</a:t>
            </a:r>
          </a:p>
          <a:p>
            <a:r>
              <a:rPr lang="el-GR" altLang="el-GR" dirty="0" smtClean="0"/>
              <a:t>Επικοινωνία </a:t>
            </a:r>
            <a:r>
              <a:rPr lang="el-GR" altLang="el-GR" dirty="0" err="1" smtClean="0"/>
              <a:t>προσαρμογέα</a:t>
            </a:r>
            <a:r>
              <a:rPr lang="el-GR" altLang="el-GR" dirty="0" smtClean="0"/>
              <a:t> με αντικείμενα</a:t>
            </a:r>
          </a:p>
          <a:p>
            <a:pPr lvl="1"/>
            <a:r>
              <a:rPr lang="el-GR" altLang="el-GR" dirty="0" smtClean="0"/>
              <a:t>Χρήση γενικευμένων / δυναμικών κλήσεων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8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αντικειμένων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Υποτακτικές τάξεις (</a:t>
            </a:r>
            <a:r>
              <a:rPr lang="en-US" altLang="el-GR" dirty="0" smtClean="0"/>
              <a:t>servant classes)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Υλοποιήσεις των απομακρυσμένων αντικειμένων</a:t>
            </a:r>
          </a:p>
          <a:p>
            <a:pPr lvl="1"/>
            <a:r>
              <a:rPr lang="el-GR" altLang="el-GR" dirty="0" smtClean="0"/>
              <a:t>Καλούνται από τους σκελετούς των αντικειμένων</a:t>
            </a:r>
          </a:p>
          <a:p>
            <a:r>
              <a:rPr lang="el-GR" altLang="el-GR" dirty="0" smtClean="0"/>
              <a:t>Αρχικοποίηση εξυπηρετητή</a:t>
            </a:r>
          </a:p>
          <a:p>
            <a:pPr lvl="1"/>
            <a:r>
              <a:rPr lang="el-GR" altLang="el-GR" dirty="0" smtClean="0"/>
              <a:t>Δημιουργία ενός τουλάχιστον αντικειμένου</a:t>
            </a:r>
          </a:p>
          <a:p>
            <a:pPr lvl="1"/>
            <a:r>
              <a:rPr lang="el-GR" altLang="el-GR" dirty="0" smtClean="0"/>
              <a:t>Δημιουργία πρόσθετων αντικειμένων μέσω </a:t>
            </a:r>
            <a:r>
              <a:rPr lang="en-US" altLang="el-GR" dirty="0" smtClean="0"/>
              <a:t>RMI</a:t>
            </a:r>
            <a:endParaRPr lang="el-GR" altLang="el-GR" dirty="0" smtClean="0"/>
          </a:p>
          <a:p>
            <a:r>
              <a:rPr lang="el-GR" altLang="el-GR" dirty="0" smtClean="0"/>
              <a:t>Κατασκευή απομακρυσμένων αντικειμένων</a:t>
            </a:r>
          </a:p>
          <a:p>
            <a:pPr lvl="1"/>
            <a:r>
              <a:rPr lang="el-GR" altLang="el-GR" dirty="0" smtClean="0"/>
              <a:t>Εργοστασιακές μέθοδοι: κατασκευάζουν αντικείμενα</a:t>
            </a:r>
          </a:p>
          <a:p>
            <a:pPr lvl="1"/>
            <a:r>
              <a:rPr lang="el-GR" altLang="el-GR" dirty="0" smtClean="0"/>
              <a:t>Εργοστασιακά αντικείμενα: για εργοστασιακές μεθόδους</a:t>
            </a:r>
          </a:p>
          <a:p>
            <a:pPr lvl="2"/>
            <a:r>
              <a:rPr lang="el-GR" altLang="el-GR" dirty="0" smtClean="0"/>
              <a:t>Δημιουργούνται κατά την αρχικοποίηση των εξυπηρετητών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Εκκαθάριση αντικειμένων (1 από 2)</a:t>
            </a:r>
            <a:endParaRPr lang="en-GB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Κατανεμημένη αποκομιδή απορριμμάτων</a:t>
            </a:r>
          </a:p>
          <a:p>
            <a:pPr lvl="1"/>
            <a:r>
              <a:rPr lang="el-GR" altLang="el-GR" dirty="0" smtClean="0"/>
              <a:t>Εντοπισμός αντικειμένων χωρίς αναφορές</a:t>
            </a:r>
          </a:p>
          <a:p>
            <a:pPr lvl="1"/>
            <a:r>
              <a:rPr lang="el-GR" altLang="el-GR" dirty="0" smtClean="0"/>
              <a:t>Κάθε αναφορά είναι ζεύγος πληρεξούσιου-σκελετού</a:t>
            </a:r>
          </a:p>
          <a:p>
            <a:pPr lvl="2"/>
            <a:r>
              <a:rPr lang="el-GR" altLang="el-GR" dirty="0" smtClean="0"/>
              <a:t>Υποθέτουμε μόνο απομακρυσμένες αναφορές</a:t>
            </a:r>
          </a:p>
          <a:p>
            <a:pPr lvl="1"/>
            <a:r>
              <a:rPr lang="el-GR" altLang="el-GR" dirty="0" smtClean="0"/>
              <a:t>Οι αναφορές μπορεί να έχουν καταστραφεί</a:t>
            </a:r>
          </a:p>
          <a:p>
            <a:pPr lvl="2"/>
            <a:r>
              <a:rPr lang="el-GR" altLang="el-GR" dirty="0" smtClean="0"/>
              <a:t>Αποτυχία διεργασιών που περιέχουν αναφορές</a:t>
            </a:r>
          </a:p>
          <a:p>
            <a:r>
              <a:rPr lang="el-GR" altLang="el-GR" dirty="0" smtClean="0"/>
              <a:t>Πότε μπορεί να διαγραφεί ένα αντικείμενο;</a:t>
            </a:r>
          </a:p>
          <a:p>
            <a:pPr lvl="1"/>
            <a:r>
              <a:rPr lang="el-GR" altLang="el-GR" dirty="0" smtClean="0"/>
              <a:t>Όταν δεν έχει απομακρυσμένες αναφορές</a:t>
            </a:r>
          </a:p>
          <a:p>
            <a:pPr lvl="2"/>
            <a:r>
              <a:rPr lang="el-GR" altLang="el-GR" dirty="0" smtClean="0"/>
              <a:t>Οι κυκλικές αναφορές αγνοούνται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1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Εκκαθάριση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pic>
        <p:nvPicPr>
          <p:cNvPr id="17414" name="Picture 6" descr="Γράφημα αντικειμένων και αναφορ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3923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42457"/>
            <a:ext cx="8382000" cy="3258343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Γράφημα αντικειμένων και αναφορών</a:t>
            </a:r>
          </a:p>
          <a:p>
            <a:pPr lvl="1"/>
            <a:r>
              <a:rPr lang="el-GR" altLang="el-GR" dirty="0" smtClean="0"/>
              <a:t>Κόμβοι: αντικείμενα</a:t>
            </a:r>
          </a:p>
          <a:p>
            <a:pPr lvl="1"/>
            <a:r>
              <a:rPr lang="el-GR" altLang="el-GR" dirty="0" smtClean="0"/>
              <a:t>Ακμές: αναφορές</a:t>
            </a:r>
          </a:p>
          <a:p>
            <a:pPr lvl="1"/>
            <a:r>
              <a:rPr lang="el-GR" altLang="el-GR" dirty="0" smtClean="0"/>
              <a:t>Ριζικό σύνολο: αντικείμενα προσπελάσιμα χωρίς αναφορές</a:t>
            </a:r>
          </a:p>
          <a:p>
            <a:pPr lvl="2"/>
            <a:r>
              <a:rPr lang="el-GR" altLang="el-GR" dirty="0" smtClean="0"/>
              <a:t>Χρήστες, υπηρεσίες, μηχανές</a:t>
            </a:r>
          </a:p>
          <a:p>
            <a:pPr lvl="1"/>
            <a:r>
              <a:rPr lang="el-GR" altLang="el-GR" dirty="0" smtClean="0"/>
              <a:t>Παράδειγμα: Το ριζικό σύνολο είναι το αντικείμενο 1</a:t>
            </a:r>
          </a:p>
          <a:p>
            <a:pPr lvl="2"/>
            <a:r>
              <a:rPr lang="el-GR" altLang="el-GR" dirty="0" smtClean="0"/>
              <a:t>Μόνο τα αντικείμενα 3, 7 και 8 είναι προσπελάσιμα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77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Μετρητές αναφορών</a:t>
            </a:r>
            <a:endParaRPr lang="en-GB" altLang="el-G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Πλήθος αναφορών προς αντικείμενο</a:t>
            </a:r>
          </a:p>
          <a:p>
            <a:pPr lvl="1"/>
            <a:r>
              <a:rPr lang="el-GR" altLang="el-GR" dirty="0" smtClean="0"/>
              <a:t>Αύξηση σε κάθε δημιουργία αναφοράς</a:t>
            </a:r>
          </a:p>
          <a:p>
            <a:pPr lvl="1"/>
            <a:r>
              <a:rPr lang="el-GR" altLang="el-GR" dirty="0" smtClean="0"/>
              <a:t>Μείωση σε κάθε διαγραφή αναφοράς</a:t>
            </a:r>
          </a:p>
          <a:p>
            <a:pPr lvl="1"/>
            <a:r>
              <a:rPr lang="el-GR" altLang="el-GR" dirty="0" smtClean="0"/>
              <a:t>Διαγραφή αντικειμένου κατά το μηδενισμό</a:t>
            </a:r>
          </a:p>
          <a:p>
            <a:r>
              <a:rPr lang="el-GR" altLang="el-GR" dirty="0" smtClean="0"/>
              <a:t>Εφαρμογή σε απομακρυσμένα αντικείμενα</a:t>
            </a:r>
          </a:p>
          <a:p>
            <a:pPr lvl="1"/>
            <a:r>
              <a:rPr lang="el-GR" altLang="el-GR" dirty="0" smtClean="0"/>
              <a:t>Αποθήκευση μετρητή αναφορών στο σκελετό</a:t>
            </a:r>
          </a:p>
          <a:p>
            <a:pPr lvl="1"/>
            <a:r>
              <a:rPr lang="el-GR" altLang="el-GR" dirty="0" smtClean="0"/>
              <a:t>Οι πληρεξούσιοι ενημερώνουν το σκελετό με μηνύματα</a:t>
            </a:r>
          </a:p>
          <a:p>
            <a:r>
              <a:rPr lang="el-GR" altLang="el-GR" dirty="0" smtClean="0"/>
              <a:t>Μεταβίβαση απομακρυσμένων αναφορών</a:t>
            </a:r>
          </a:p>
          <a:p>
            <a:pPr lvl="1"/>
            <a:r>
              <a:rPr lang="el-GR" altLang="el-GR" dirty="0" smtClean="0"/>
              <a:t>Δημιουργία νέου πληρεξούσιου στον καλούμενο</a:t>
            </a:r>
          </a:p>
          <a:p>
            <a:pPr lvl="1"/>
            <a:r>
              <a:rPr lang="el-GR" altLang="el-GR" dirty="0" smtClean="0"/>
              <a:t>Ο καλών δεν πρέπει να διαγραφεί άμεσα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3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Λίστες αναφορών</a:t>
            </a:r>
            <a:endParaRPr lang="en-GB" altLang="el-GR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Παρακολούθηση των πηγών των αναφορών</a:t>
            </a:r>
          </a:p>
          <a:p>
            <a:pPr lvl="1"/>
            <a:r>
              <a:rPr lang="el-GR" altLang="el-GR" dirty="0" smtClean="0"/>
              <a:t>Καταγραφή όλων των πληρεξούσιων του αντικειμένου</a:t>
            </a:r>
          </a:p>
          <a:p>
            <a:r>
              <a:rPr lang="el-GR" altLang="el-GR" dirty="0" smtClean="0"/>
              <a:t>Μεταβίβαση αναφορών</a:t>
            </a:r>
          </a:p>
          <a:p>
            <a:pPr lvl="1"/>
            <a:r>
              <a:rPr lang="el-GR" altLang="el-GR" dirty="0" smtClean="0"/>
              <a:t>Πρώτα ενημερώνεται ο σκελετός από τον καλούντα</a:t>
            </a:r>
          </a:p>
          <a:p>
            <a:r>
              <a:rPr lang="el-GR" altLang="el-GR" dirty="0" smtClean="0"/>
              <a:t>Ιδιότητες λίστας αναφορών</a:t>
            </a:r>
          </a:p>
          <a:p>
            <a:pPr lvl="1"/>
            <a:r>
              <a:rPr lang="el-GR" altLang="el-GR" dirty="0" smtClean="0"/>
              <a:t>Ο σκελετός ελέγχει περιοδικά τους πληρεξούσιους</a:t>
            </a:r>
          </a:p>
          <a:p>
            <a:pPr lvl="1"/>
            <a:r>
              <a:rPr lang="el-GR" altLang="el-GR" dirty="0" smtClean="0"/>
              <a:t>Κάθε πράξη απαιτεί επικοινωνία με το σκελετό</a:t>
            </a:r>
          </a:p>
          <a:p>
            <a:r>
              <a:rPr lang="el-GR" altLang="el-GR" dirty="0" smtClean="0"/>
              <a:t>Παραχώρηση αναφορών (</a:t>
            </a:r>
            <a:r>
              <a:rPr lang="en-US" altLang="el-GR" dirty="0" smtClean="0"/>
              <a:t>lease)</a:t>
            </a:r>
          </a:p>
          <a:p>
            <a:pPr lvl="1"/>
            <a:r>
              <a:rPr lang="el-GR" altLang="el-GR" dirty="0" smtClean="0"/>
              <a:t>Διαγραφή των αναφορών αν δεν ανανεωθούν ρητά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9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Java RMI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/>
              <a:t>Απομακρυσμένα αντικείμενα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RMI </a:t>
            </a:r>
            <a:r>
              <a:rPr lang="el-GR" altLang="el-GR" dirty="0" smtClean="0"/>
              <a:t>(1 από 2)</a:t>
            </a:r>
            <a:endParaRPr lang="en-US" altLang="el-G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Java RMI</a:t>
            </a:r>
          </a:p>
          <a:p>
            <a:pPr lvl="1"/>
            <a:r>
              <a:rPr lang="el-GR" altLang="el-GR" dirty="0" smtClean="0"/>
              <a:t>Υλοποίηση </a:t>
            </a:r>
            <a:r>
              <a:rPr lang="en-US" altLang="el-GR" dirty="0" smtClean="0"/>
              <a:t>RMI</a:t>
            </a:r>
            <a:r>
              <a:rPr lang="el-GR" altLang="el-GR" dirty="0" smtClean="0"/>
              <a:t> ειδικά για την </a:t>
            </a:r>
            <a:r>
              <a:rPr lang="en-US" altLang="el-GR" dirty="0" smtClean="0"/>
              <a:t>Java</a:t>
            </a:r>
          </a:p>
          <a:p>
            <a:pPr lvl="1"/>
            <a:r>
              <a:rPr lang="el-GR" altLang="el-GR" dirty="0" smtClean="0"/>
              <a:t>Κλήση μεθόδων από απομακρυσμένη </a:t>
            </a:r>
            <a:r>
              <a:rPr lang="en-US" altLang="el-GR" dirty="0" smtClean="0"/>
              <a:t>JVM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Πληρεξούσιος στον πελάτη</a:t>
            </a:r>
          </a:p>
          <a:p>
            <a:pPr lvl="2"/>
            <a:r>
              <a:rPr lang="el-GR" altLang="el-GR" dirty="0" smtClean="0"/>
              <a:t>Σκελετός στον εξυπηρετητή</a:t>
            </a:r>
            <a:endParaRPr lang="en-US" altLang="el-GR" dirty="0"/>
          </a:p>
          <a:p>
            <a:pPr lvl="2"/>
            <a:r>
              <a:rPr lang="el-GR" altLang="el-GR" dirty="0" smtClean="0"/>
              <a:t>Στον ίδιο ή σε διαφορετικό υπολογιστή</a:t>
            </a:r>
          </a:p>
          <a:p>
            <a:pPr lvl="1"/>
            <a:r>
              <a:rPr lang="el-GR" altLang="el-GR" dirty="0" smtClean="0"/>
              <a:t>Παρόμοιες με τοπικές κλήσεις</a:t>
            </a:r>
          </a:p>
          <a:p>
            <a:pPr lvl="2"/>
            <a:r>
              <a:rPr lang="el-GR" altLang="el-GR" dirty="0" smtClean="0"/>
              <a:t>Διαφοροποιήσεις για λόγους απόδοσης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7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RMI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Απομακρυσμένα αντικείμενα στην </a:t>
            </a:r>
            <a:r>
              <a:rPr lang="en-US" altLang="el-GR" dirty="0"/>
              <a:t>Java</a:t>
            </a:r>
          </a:p>
          <a:p>
            <a:pPr lvl="1"/>
            <a:r>
              <a:rPr lang="el-GR" altLang="el-GR" dirty="0" smtClean="0"/>
              <a:t>Υλοποιούν μία </a:t>
            </a:r>
            <a:r>
              <a:rPr lang="el-GR" altLang="el-GR" dirty="0"/>
              <a:t>απομακρυσμένη </a:t>
            </a:r>
            <a:r>
              <a:rPr lang="el-GR" altLang="el-GR" dirty="0" err="1"/>
              <a:t>διεπαφή</a:t>
            </a:r>
            <a:endParaRPr lang="el-GR" altLang="el-GR" dirty="0"/>
          </a:p>
          <a:p>
            <a:pPr lvl="1"/>
            <a:r>
              <a:rPr lang="el-GR" altLang="el-GR" dirty="0" smtClean="0"/>
              <a:t>Εξάγονται </a:t>
            </a:r>
            <a:r>
              <a:rPr lang="el-GR" altLang="el-GR" dirty="0"/>
              <a:t>για να μπορούν να δεχτούν κλήσεις</a:t>
            </a:r>
          </a:p>
          <a:p>
            <a:r>
              <a:rPr lang="el-GR" altLang="el-GR" dirty="0"/>
              <a:t>Μειονεκτήματα και πλεονεκτήματα</a:t>
            </a:r>
          </a:p>
          <a:p>
            <a:pPr lvl="1"/>
            <a:r>
              <a:rPr lang="el-GR" altLang="el-GR" dirty="0"/>
              <a:t>Κλειστό σύστημα (καλύπτει μόνο την </a:t>
            </a:r>
            <a:r>
              <a:rPr lang="en-US" altLang="el-GR" dirty="0"/>
              <a:t>Java)</a:t>
            </a:r>
            <a:endParaRPr lang="el-GR" altLang="el-GR" dirty="0"/>
          </a:p>
          <a:p>
            <a:pPr lvl="1"/>
            <a:r>
              <a:rPr lang="el-GR" altLang="el-GR" dirty="0"/>
              <a:t>Αξιοποίηση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</a:t>
            </a:r>
            <a:r>
              <a:rPr lang="el-GR" altLang="el-GR" dirty="0"/>
              <a:t>(π.χ. </a:t>
            </a:r>
            <a:r>
              <a:rPr lang="el-GR" altLang="el-GR" dirty="0" err="1"/>
              <a:t>σειριακοποίηση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/>
              <a:t>Ολοκληρωμένο περιβάλλον (δεν χρειάζεται </a:t>
            </a:r>
            <a:r>
              <a:rPr lang="en-US" altLang="el-GR" dirty="0" smtClean="0"/>
              <a:t>IDL)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69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Επικοινωνία με αντικείμενα (1 από 4)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Ορισμός απομακρυσμένων αντικειμένων</a:t>
            </a:r>
          </a:p>
          <a:p>
            <a:pPr lvl="1"/>
            <a:r>
              <a:rPr lang="el-GR" altLang="el-GR" dirty="0" smtClean="0"/>
              <a:t>Υποστάσεις τάξεων με απομακρυσμένη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Επεκτείνουν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java.rmi.Remote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Τάξη υλοποίησης απομακρυσμένου αντικειμένου</a:t>
            </a:r>
          </a:p>
          <a:p>
            <a:pPr lvl="1"/>
            <a:r>
              <a:rPr lang="el-GR" altLang="el-GR" dirty="0" smtClean="0"/>
              <a:t>Μπορεί να έχουν και μη απομακρυσμένες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Δημιουργία με (μη απομακρυσμένο) κατασκευαστή</a:t>
            </a:r>
          </a:p>
          <a:p>
            <a:pPr lvl="1"/>
            <a:r>
              <a:rPr lang="el-GR" altLang="el-GR" dirty="0" smtClean="0"/>
              <a:t>Εξαγωγή </a:t>
            </a:r>
            <a:r>
              <a:rPr lang="en-US" altLang="el-GR" dirty="0" smtClean="0"/>
              <a:t>(export)</a:t>
            </a:r>
            <a:r>
              <a:rPr lang="el-GR" altLang="el-GR" dirty="0" smtClean="0"/>
              <a:t> για να μπορεί να δεχθεί </a:t>
            </a:r>
            <a:r>
              <a:rPr lang="en-US" altLang="el-GR" dirty="0" smtClean="0"/>
              <a:t>RMI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Είτε με </a:t>
            </a:r>
            <a:r>
              <a:rPr lang="en-US" altLang="el-GR" dirty="0" err="1" smtClean="0"/>
              <a:t>java.rmi.server.UnicastRemoteObject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Είτε με </a:t>
            </a:r>
            <a:r>
              <a:rPr lang="en-US" altLang="el-GR" dirty="0" err="1" smtClean="0"/>
              <a:t>Java.rmi.activation.Activatable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75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αντικείμενα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Τάξη </a:t>
            </a:r>
            <a:r>
              <a:rPr lang="en-US" altLang="el-GR" dirty="0" err="1"/>
              <a:t>UnicastRemoteObject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Static Remote </a:t>
            </a:r>
            <a:r>
              <a:rPr lang="en-US" altLang="el-GR" dirty="0" err="1"/>
              <a:t>exportObject</a:t>
            </a:r>
            <a:r>
              <a:rPr lang="el-GR" altLang="el-GR" dirty="0"/>
              <a:t> </a:t>
            </a:r>
            <a:r>
              <a:rPr lang="en-US" altLang="el-GR" dirty="0"/>
              <a:t>(Remote </a:t>
            </a:r>
            <a:r>
              <a:rPr lang="en-US" altLang="el-GR" dirty="0" err="1"/>
              <a:t>obj</a:t>
            </a:r>
            <a:r>
              <a:rPr lang="en-US" altLang="el-GR" dirty="0"/>
              <a:t>, </a:t>
            </a:r>
            <a:r>
              <a:rPr lang="en-US" altLang="el-GR" dirty="0" err="1"/>
              <a:t>int</a:t>
            </a:r>
            <a:r>
              <a:rPr lang="en-US" altLang="el-GR" dirty="0"/>
              <a:t> port)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Εξάγει το αντικείμενο </a:t>
            </a:r>
            <a:r>
              <a:rPr lang="en-US" altLang="el-GR" dirty="0" err="1"/>
              <a:t>obj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</a:t>
            </a:r>
            <a:r>
              <a:rPr lang="el-GR" altLang="el-GR" dirty="0" smtClean="0"/>
              <a:t>έχεται </a:t>
            </a:r>
            <a:r>
              <a:rPr lang="el-GR" altLang="el-GR" dirty="0"/>
              <a:t>κλήσεις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port</a:t>
            </a:r>
            <a:r>
              <a:rPr lang="el-GR" altLang="el-GR" dirty="0" smtClean="0"/>
              <a:t> (τυχαίο αν</a:t>
            </a:r>
            <a:r>
              <a:rPr lang="en-US" altLang="el-GR" dirty="0" smtClean="0"/>
              <a:t> </a:t>
            </a:r>
            <a:r>
              <a:rPr lang="en-US" altLang="el-GR" dirty="0"/>
              <a:t>port=0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r>
              <a:rPr lang="el-GR" altLang="el-GR" dirty="0"/>
              <a:t>Εξαγωγή αντικειμένου</a:t>
            </a:r>
          </a:p>
          <a:p>
            <a:pPr lvl="1"/>
            <a:r>
              <a:rPr lang="el-GR" altLang="el-GR" dirty="0"/>
              <a:t>Δημιουργία αντικειμένου</a:t>
            </a:r>
          </a:p>
          <a:p>
            <a:pPr lvl="1"/>
            <a:r>
              <a:rPr lang="el-GR" altLang="el-GR" dirty="0"/>
              <a:t>Εξαγωγή μέσω της </a:t>
            </a:r>
            <a:r>
              <a:rPr lang="en-US" altLang="el-GR" dirty="0" err="1"/>
              <a:t>exportObject</a:t>
            </a:r>
            <a:endParaRPr lang="el-GR" altLang="el-GR" dirty="0"/>
          </a:p>
          <a:p>
            <a:pPr lvl="1"/>
            <a:r>
              <a:rPr lang="el-GR" altLang="el-GR" dirty="0"/>
              <a:t>Επιστρέφεται </a:t>
            </a:r>
            <a:r>
              <a:rPr lang="el-GR" altLang="el-GR" dirty="0" smtClean="0"/>
              <a:t>αναφορά </a:t>
            </a:r>
            <a:r>
              <a:rPr lang="el-GR" altLang="el-GR" dirty="0"/>
              <a:t>στον </a:t>
            </a:r>
            <a:r>
              <a:rPr lang="el-GR" altLang="el-GR" dirty="0" smtClean="0"/>
              <a:t>πληρεξούσιο (</a:t>
            </a:r>
            <a:r>
              <a:rPr lang="en-US" altLang="el-GR" dirty="0" smtClean="0"/>
              <a:t>proxy)</a:t>
            </a: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04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αντικείμενα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Πληρεξούσιος αντικειμένου</a:t>
            </a:r>
          </a:p>
          <a:p>
            <a:pPr lvl="1"/>
            <a:r>
              <a:rPr lang="el-GR" altLang="el-GR" dirty="0" smtClean="0"/>
              <a:t>Μπορεί να μεταβιβαστεί (</a:t>
            </a:r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!)</a:t>
            </a:r>
          </a:p>
          <a:p>
            <a:pPr lvl="1"/>
            <a:r>
              <a:rPr lang="el-GR" altLang="el-GR" dirty="0" smtClean="0"/>
              <a:t>Οι κλήσεις μεταφράζονται σε κλήσεις </a:t>
            </a:r>
            <a:r>
              <a:rPr lang="en-US" altLang="el-GR" dirty="0" smtClean="0"/>
              <a:t>RMI</a:t>
            </a:r>
          </a:p>
          <a:p>
            <a:pPr lvl="1"/>
            <a:r>
              <a:rPr lang="el-GR" altLang="el-GR" dirty="0" smtClean="0"/>
              <a:t>Περιέχει αναφορά </a:t>
            </a:r>
            <a:r>
              <a:rPr lang="el-GR" altLang="el-GR" dirty="0"/>
              <a:t>σε αντικείμενο</a:t>
            </a:r>
          </a:p>
          <a:p>
            <a:pPr lvl="2"/>
            <a:r>
              <a:rPr lang="el-GR" altLang="el-GR" dirty="0"/>
              <a:t>Διεύθυνση δικτύου και θύρα</a:t>
            </a:r>
          </a:p>
          <a:p>
            <a:r>
              <a:rPr lang="el-GR" altLang="el-GR" dirty="0" smtClean="0"/>
              <a:t>Δημιουργία </a:t>
            </a:r>
            <a:r>
              <a:rPr lang="el-GR" altLang="el-GR" dirty="0"/>
              <a:t>πληρεξούσιων αντικειμένων</a:t>
            </a:r>
          </a:p>
          <a:p>
            <a:pPr lvl="1"/>
            <a:r>
              <a:rPr lang="el-GR" altLang="el-GR" dirty="0"/>
              <a:t>Κατά τη μεταγλώττιση με το εργαλείο </a:t>
            </a:r>
            <a:r>
              <a:rPr lang="en-US" altLang="el-GR" dirty="0" err="1"/>
              <a:t>rmic</a:t>
            </a:r>
            <a:endParaRPr lang="el-GR" altLang="el-GR" dirty="0"/>
          </a:p>
          <a:p>
            <a:pPr lvl="2"/>
            <a:r>
              <a:rPr lang="el-GR" altLang="el-GR" dirty="0"/>
              <a:t>Χρησιμοποιείται μόνο για λόγους συμβατότητας</a:t>
            </a:r>
          </a:p>
          <a:p>
            <a:pPr lvl="1"/>
            <a:r>
              <a:rPr lang="el-GR" altLang="el-GR" dirty="0"/>
              <a:t>Κατά την εξαγωγή του αντικειμένου</a:t>
            </a:r>
          </a:p>
          <a:p>
            <a:pPr lvl="2"/>
            <a:r>
              <a:rPr lang="el-GR" altLang="el-GR" dirty="0"/>
              <a:t>Δυναμική δημιουργία κατά την </a:t>
            </a:r>
            <a:r>
              <a:rPr lang="el-GR" altLang="el-GR" dirty="0" smtClean="0"/>
              <a:t>εκτέλεση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αντικείμενα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Πρωτόκολλο επικοινωνίας</a:t>
            </a:r>
            <a:r>
              <a:rPr lang="en-US" altLang="el-GR" dirty="0" smtClean="0"/>
              <a:t> RMI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Αρχικά δοκιμή απευθείας σύνδεσης μέσω </a:t>
            </a:r>
            <a:r>
              <a:rPr lang="en-US" altLang="el-GR" dirty="0" smtClean="0"/>
              <a:t>TCP</a:t>
            </a:r>
          </a:p>
          <a:p>
            <a:pPr lvl="1"/>
            <a:r>
              <a:rPr lang="el-GR" altLang="el-GR" dirty="0" smtClean="0"/>
              <a:t>Σε περίπτωση αποτυχίας δοκιμή σύνδεσης μέσω </a:t>
            </a:r>
            <a:r>
              <a:rPr lang="en-US" altLang="el-GR" dirty="0" smtClean="0"/>
              <a:t>HTTP</a:t>
            </a:r>
            <a:endParaRPr lang="el-GR" altLang="el-GR" dirty="0" smtClean="0"/>
          </a:p>
          <a:p>
            <a:r>
              <a:rPr lang="el-GR" altLang="el-GR" dirty="0" smtClean="0"/>
              <a:t>Σύγχρονες κλήσεις</a:t>
            </a:r>
          </a:p>
          <a:p>
            <a:pPr lvl="1"/>
            <a:r>
              <a:rPr lang="el-GR" altLang="el-GR" dirty="0" smtClean="0"/>
              <a:t>Εμποδισμός πελάτη κατά τη διάρκεια της κλήσης</a:t>
            </a:r>
          </a:p>
          <a:p>
            <a:pPr lvl="1"/>
            <a:r>
              <a:rPr lang="el-GR" altLang="el-GR" dirty="0" smtClean="0"/>
              <a:t>Σημασιολογία: κλήση το πολύ μία φορά</a:t>
            </a:r>
          </a:p>
          <a:p>
            <a:r>
              <a:rPr lang="el-GR" altLang="el-GR" dirty="0" smtClean="0"/>
              <a:t>Χρήση πρόσθετων ευκολιών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Ασύγχρονες κλήσεις: χρήση πολλών νημάτων</a:t>
            </a:r>
          </a:p>
          <a:p>
            <a:pPr lvl="1"/>
            <a:r>
              <a:rPr lang="el-GR" altLang="el-GR" dirty="0" smtClean="0"/>
              <a:t>Γεγονότα: χρήση </a:t>
            </a:r>
            <a:r>
              <a:rPr lang="el-GR" altLang="el-GR" dirty="0" err="1" smtClean="0"/>
              <a:t>παρατηρήσιμων</a:t>
            </a:r>
            <a:r>
              <a:rPr lang="el-GR" altLang="el-GR" dirty="0" smtClean="0"/>
              <a:t> αντικειμένων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31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Μεταβίβαση παραμέτρων (1 από 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Τιμές ενυπαρχόντων τύπων</a:t>
            </a:r>
          </a:p>
          <a:p>
            <a:pPr lvl="1"/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smtClean="0"/>
              <a:t>Δημιουργία αντιγράφου στον παραλήπτη</a:t>
            </a:r>
          </a:p>
          <a:p>
            <a:r>
              <a:rPr lang="el-GR" altLang="el-GR" dirty="0" smtClean="0"/>
              <a:t>Τοπικά αντικείμενα</a:t>
            </a:r>
          </a:p>
          <a:p>
            <a:pPr lvl="1"/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και αποστολή</a:t>
            </a:r>
          </a:p>
          <a:p>
            <a:pPr lvl="1"/>
            <a:r>
              <a:rPr lang="el-GR" altLang="el-GR" dirty="0" smtClean="0"/>
              <a:t>Λήψη και </a:t>
            </a:r>
            <a:r>
              <a:rPr lang="el-GR" altLang="el-GR" dirty="0" err="1" smtClean="0"/>
              <a:t>αποσειριακοποίηση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Πρέπει να υλοποιείται 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io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Serializable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Μεταβίβαση παραμέτρων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Απομακρυσμένα </a:t>
            </a:r>
            <a:r>
              <a:rPr lang="el-GR" altLang="el-GR" dirty="0" smtClean="0"/>
              <a:t>αντικείμενα</a:t>
            </a:r>
          </a:p>
          <a:p>
            <a:pPr lvl="1"/>
            <a:r>
              <a:rPr lang="el-GR" altLang="el-GR" dirty="0" smtClean="0"/>
              <a:t>Δεν μπορούμε να τα </a:t>
            </a:r>
            <a:r>
              <a:rPr lang="el-GR" altLang="el-GR" dirty="0" err="1" smtClean="0"/>
              <a:t>σειριακοποιήσουμε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είναι τοπικά</a:t>
            </a:r>
          </a:p>
          <a:p>
            <a:pPr lvl="2"/>
            <a:r>
              <a:rPr lang="el-GR" altLang="el-GR" dirty="0" smtClean="0"/>
              <a:t>Ο πληρεξούσιός τους όμως είναι τοπικός</a:t>
            </a:r>
            <a:endParaRPr lang="el-GR" altLang="el-GR" dirty="0"/>
          </a:p>
          <a:p>
            <a:pPr lvl="1"/>
            <a:r>
              <a:rPr lang="el-GR" altLang="el-GR" dirty="0"/>
              <a:t>Μεταβίβαση με αναφορά</a:t>
            </a:r>
          </a:p>
          <a:p>
            <a:pPr lvl="1"/>
            <a:r>
              <a:rPr lang="el-GR" altLang="el-GR" dirty="0"/>
              <a:t>Αντιγραφή </a:t>
            </a:r>
            <a:r>
              <a:rPr lang="el-GR" altLang="el-GR" dirty="0" smtClean="0"/>
              <a:t>απομακρυσμένης </a:t>
            </a:r>
            <a:r>
              <a:rPr lang="el-GR" altLang="el-GR" dirty="0"/>
              <a:t>αναφοράς</a:t>
            </a:r>
          </a:p>
          <a:p>
            <a:pPr lvl="2"/>
            <a:r>
              <a:rPr lang="el-GR" altLang="el-GR" dirty="0"/>
              <a:t>Στην πραγματικότητα αντιγραφή του πληρεξούσιου</a:t>
            </a:r>
          </a:p>
          <a:p>
            <a:pPr lvl="2"/>
            <a:r>
              <a:rPr lang="el-GR" altLang="el-GR" dirty="0"/>
              <a:t>Ο πληρεξούσιος περιέχει και την αναφορά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451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Εντοπισμός αντικειμένων (1 από 7)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Μητρώο συστήματος </a:t>
            </a:r>
            <a:r>
              <a:rPr lang="en-US" altLang="el-GR" dirty="0" smtClean="0"/>
              <a:t>RMI (</a:t>
            </a:r>
            <a:r>
              <a:rPr lang="en-US" altLang="el-GR" dirty="0" err="1" smtClean="0"/>
              <a:t>rmiregistry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Διαχειριστής αντικειμένων - υπηρεσία ονομασίας</a:t>
            </a:r>
          </a:p>
          <a:p>
            <a:pPr lvl="1"/>
            <a:r>
              <a:rPr lang="el-GR" altLang="el-GR" dirty="0" smtClean="0"/>
              <a:t>Λειτουργεί ως </a:t>
            </a:r>
            <a:r>
              <a:rPr lang="el-GR" altLang="el-GR" dirty="0" err="1" smtClean="0"/>
              <a:t>δεσμευτής</a:t>
            </a:r>
            <a:r>
              <a:rPr lang="el-GR" altLang="el-GR" dirty="0" smtClean="0"/>
              <a:t> του συστήματος</a:t>
            </a:r>
          </a:p>
          <a:p>
            <a:pPr lvl="1"/>
            <a:r>
              <a:rPr lang="el-GR" altLang="el-GR" dirty="0" smtClean="0"/>
              <a:t>Απεικόνιση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σε αναφορές αντικειμένων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ξεκινάει με 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://</a:t>
            </a:r>
          </a:p>
          <a:p>
            <a:r>
              <a:rPr lang="el-GR" altLang="el-GR" dirty="0" smtClean="0"/>
              <a:t>Εμβέλεια μητρώου</a:t>
            </a:r>
          </a:p>
          <a:p>
            <a:pPr lvl="1"/>
            <a:r>
              <a:rPr lang="el-GR" altLang="el-GR" dirty="0" smtClean="0"/>
              <a:t>Το μητρώο κάθε μηχανής είναι ανεξάρτητο</a:t>
            </a:r>
          </a:p>
          <a:p>
            <a:pPr lvl="1"/>
            <a:r>
              <a:rPr lang="el-GR" altLang="el-GR" dirty="0" smtClean="0"/>
              <a:t>Ο πελάτης πρέπει να γνωρίζει που να ρωτήσει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85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Πολλαπλά μητρώα ανά μηχανή</a:t>
            </a:r>
          </a:p>
          <a:p>
            <a:pPr lvl="1"/>
            <a:r>
              <a:rPr lang="el-GR" altLang="el-GR" dirty="0"/>
              <a:t>Αρκεί να εκτελούνται σε διαφορετικές θύρες</a:t>
            </a:r>
          </a:p>
          <a:p>
            <a:pPr lvl="2"/>
            <a:r>
              <a:rPr lang="el-GR" altLang="el-GR" dirty="0"/>
              <a:t>Η προεπιλεγμένη θύρα είναι η 1099</a:t>
            </a:r>
          </a:p>
          <a:p>
            <a:pPr lvl="1"/>
            <a:r>
              <a:rPr lang="el-GR" altLang="el-GR" dirty="0"/>
              <a:t>Πολλοί εξυπηρετητές ανά μητρώο</a:t>
            </a:r>
          </a:p>
          <a:p>
            <a:pPr lvl="1"/>
            <a:r>
              <a:rPr lang="el-GR" altLang="el-GR" dirty="0"/>
              <a:t>Πολλά μητρώα ανά εξυπηρετητή</a:t>
            </a:r>
          </a:p>
          <a:p>
            <a:r>
              <a:rPr lang="el-GR" altLang="el-GR" dirty="0" smtClean="0"/>
              <a:t>Εντοπισμός μητρώου</a:t>
            </a:r>
          </a:p>
          <a:p>
            <a:pPr lvl="1"/>
            <a:r>
              <a:rPr lang="el-GR" altLang="el-GR" dirty="0" smtClean="0"/>
              <a:t>Το μητρώο είναι απομακρυσμένο αντικείμενο</a:t>
            </a:r>
          </a:p>
          <a:p>
            <a:pPr lvl="1"/>
            <a:r>
              <a:rPr lang="el-GR" altLang="el-GR" dirty="0" smtClean="0"/>
              <a:t>Απλά είναι πιο εύκολο να το εντοπίσουμε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397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 err="1"/>
              <a:t>java.rmi.registry.Registry</a:t>
            </a:r>
            <a:endParaRPr lang="en-US" altLang="el-GR" dirty="0"/>
          </a:p>
          <a:p>
            <a:pPr lvl="1"/>
            <a:r>
              <a:rPr lang="el-GR" altLang="el-GR" dirty="0"/>
              <a:t>Υλοποιείται από το μητρώο</a:t>
            </a:r>
          </a:p>
          <a:p>
            <a:r>
              <a:rPr lang="en-US" altLang="el-GR" dirty="0"/>
              <a:t>void bind(String name,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</a:p>
          <a:p>
            <a:r>
              <a:rPr lang="en-US" altLang="el-GR" dirty="0"/>
              <a:t>void rebind(String name,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Συσχέτιση του </a:t>
            </a:r>
            <a:r>
              <a:rPr lang="en-US" altLang="el-GR" dirty="0" smtClean="0"/>
              <a:t>name</a:t>
            </a:r>
            <a:r>
              <a:rPr lang="el-GR" altLang="el-GR" dirty="0" smtClean="0"/>
              <a:t> </a:t>
            </a:r>
            <a:r>
              <a:rPr lang="el-GR" altLang="el-GR" dirty="0"/>
              <a:t>με το αντικείμενο </a:t>
            </a:r>
            <a:r>
              <a:rPr lang="en-US" altLang="el-GR" dirty="0" err="1"/>
              <a:t>obj</a:t>
            </a:r>
            <a:endParaRPr lang="en-US" altLang="el-GR" dirty="0"/>
          </a:p>
          <a:p>
            <a:r>
              <a:rPr lang="en-US" altLang="el-GR" dirty="0" smtClean="0"/>
              <a:t>void </a:t>
            </a:r>
            <a:r>
              <a:rPr lang="en-US" altLang="el-GR" dirty="0"/>
              <a:t>unbind(String name)</a:t>
            </a:r>
          </a:p>
          <a:p>
            <a:pPr lvl="1"/>
            <a:r>
              <a:rPr lang="el-GR" altLang="el-GR" dirty="0"/>
              <a:t>Διαγραφή συσχέτισης από το </a:t>
            </a:r>
            <a:r>
              <a:rPr lang="el-GR" altLang="el-GR" dirty="0" smtClean="0"/>
              <a:t>μητρώο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765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(4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l-GR" dirty="0"/>
              <a:t>String[] list()</a:t>
            </a:r>
          </a:p>
          <a:p>
            <a:pPr lvl="1"/>
            <a:r>
              <a:rPr lang="el-GR" altLang="el-GR" dirty="0"/>
              <a:t>Επιστρέφει πίνακα με τα ονόματα του μητρώου</a:t>
            </a:r>
          </a:p>
          <a:p>
            <a:r>
              <a:rPr lang="en-US" altLang="el-GR" dirty="0" smtClean="0"/>
              <a:t>Remote </a:t>
            </a:r>
            <a:r>
              <a:rPr lang="en-US" altLang="el-GR" dirty="0"/>
              <a:t>lookup(String name)</a:t>
            </a:r>
          </a:p>
          <a:p>
            <a:pPr lvl="1"/>
            <a:r>
              <a:rPr lang="el-GR" altLang="el-GR" dirty="0"/>
              <a:t>Επιστρέφει </a:t>
            </a:r>
            <a:r>
              <a:rPr lang="el-GR" altLang="el-GR" dirty="0" smtClean="0"/>
              <a:t>αναφορά </a:t>
            </a:r>
            <a:r>
              <a:rPr lang="el-GR" altLang="el-GR" dirty="0"/>
              <a:t>που σχετίζεται με το όνομα</a:t>
            </a:r>
          </a:p>
          <a:p>
            <a:pPr lvl="2"/>
            <a:r>
              <a:rPr lang="el-GR" altLang="el-GR" dirty="0"/>
              <a:t>Στην πραγματικότητα, αναφορά προς </a:t>
            </a:r>
            <a:r>
              <a:rPr lang="el-GR" altLang="el-GR" dirty="0" smtClean="0"/>
              <a:t>πληρεξούσιο</a:t>
            </a:r>
            <a:endParaRPr lang="el-GR" altLang="el-GR" dirty="0"/>
          </a:p>
          <a:p>
            <a:r>
              <a:rPr lang="el-GR" altLang="el-GR" dirty="0"/>
              <a:t>Οι </a:t>
            </a:r>
            <a:r>
              <a:rPr lang="en-US" altLang="el-GR" dirty="0"/>
              <a:t>bind, rebind, unbind </a:t>
            </a:r>
            <a:r>
              <a:rPr lang="el-GR" altLang="el-GR" dirty="0"/>
              <a:t>καλούνται </a:t>
            </a:r>
            <a:r>
              <a:rPr lang="el-GR" altLang="el-GR" dirty="0" smtClean="0"/>
              <a:t>τοπικά</a:t>
            </a:r>
            <a:endParaRPr lang="el-GR" altLang="el-GR" dirty="0"/>
          </a:p>
          <a:p>
            <a:pPr lvl="1"/>
            <a:r>
              <a:rPr lang="el-GR" altLang="el-GR" dirty="0"/>
              <a:t>Από τον εξυπηρετητή αντικειμένων</a:t>
            </a:r>
          </a:p>
          <a:p>
            <a:r>
              <a:rPr lang="el-GR" altLang="el-GR" dirty="0"/>
              <a:t>Οι </a:t>
            </a:r>
            <a:r>
              <a:rPr lang="en-US" altLang="el-GR" dirty="0"/>
              <a:t>list</a:t>
            </a:r>
            <a:r>
              <a:rPr lang="el-GR" altLang="el-GR" dirty="0"/>
              <a:t>, </a:t>
            </a:r>
            <a:r>
              <a:rPr lang="en-US" altLang="el-GR" dirty="0"/>
              <a:t>lookup</a:t>
            </a:r>
            <a:r>
              <a:rPr lang="el-GR" altLang="el-GR" dirty="0"/>
              <a:t> καλούνται και απομακρυσμένα</a:t>
            </a:r>
          </a:p>
          <a:p>
            <a:pPr lvl="1"/>
            <a:r>
              <a:rPr lang="el-GR" altLang="el-GR" dirty="0"/>
              <a:t>Από τους πελάτες των </a:t>
            </a:r>
            <a:r>
              <a:rPr lang="el-GR" altLang="el-GR" dirty="0" smtClean="0"/>
              <a:t>αντικειμένων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092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(5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Δύο τρόποι απόκτησης αναφοράς σε αντικείμενο</a:t>
            </a:r>
          </a:p>
          <a:p>
            <a:pPr lvl="1"/>
            <a:r>
              <a:rPr lang="el-GR" altLang="el-GR" dirty="0"/>
              <a:t>Λήψη της ως παραμέτρου κλήσης</a:t>
            </a:r>
          </a:p>
          <a:p>
            <a:pPr lvl="1"/>
            <a:r>
              <a:rPr lang="el-GR" altLang="el-GR" dirty="0"/>
              <a:t>Χρήση της μεθόδου </a:t>
            </a:r>
            <a:r>
              <a:rPr lang="en-US" altLang="el-GR" dirty="0"/>
              <a:t>lookup</a:t>
            </a:r>
            <a:endParaRPr lang="el-GR" altLang="el-GR" dirty="0"/>
          </a:p>
          <a:p>
            <a:r>
              <a:rPr lang="el-GR" altLang="el-GR" dirty="0" smtClean="0"/>
              <a:t>Τάξη </a:t>
            </a:r>
            <a:r>
              <a:rPr lang="en-US" altLang="el-GR" dirty="0" err="1"/>
              <a:t>java.rmi.registry.LocateRegistry</a:t>
            </a:r>
            <a:endParaRPr lang="en-US" altLang="el-GR" dirty="0"/>
          </a:p>
          <a:p>
            <a:pPr lvl="1"/>
            <a:r>
              <a:rPr lang="el-GR" altLang="el-GR" dirty="0"/>
              <a:t>Επιτρέπει τον εντοπισμό ενός μητρώου</a:t>
            </a:r>
          </a:p>
          <a:p>
            <a:r>
              <a:rPr lang="en-US" altLang="el-GR" dirty="0"/>
              <a:t>static Registry </a:t>
            </a:r>
            <a:r>
              <a:rPr lang="en-US" altLang="el-GR" dirty="0" err="1"/>
              <a:t>getRegistry</a:t>
            </a:r>
            <a:r>
              <a:rPr lang="en-US" altLang="el-GR" dirty="0"/>
              <a:t>(String host, </a:t>
            </a:r>
            <a:r>
              <a:rPr lang="en-US" altLang="el-GR" dirty="0" err="1"/>
              <a:t>int</a:t>
            </a:r>
            <a:r>
              <a:rPr lang="en-US" altLang="el-GR" dirty="0"/>
              <a:t> port)</a:t>
            </a:r>
          </a:p>
          <a:p>
            <a:pPr lvl="1"/>
            <a:r>
              <a:rPr lang="el-GR" altLang="el-GR" dirty="0"/>
              <a:t>Επιστρέφει απομακρυσμένη αναφορά σε </a:t>
            </a:r>
            <a:r>
              <a:rPr lang="el-GR" altLang="el-GR" dirty="0" smtClean="0"/>
              <a:t>μητρώο</a:t>
            </a:r>
            <a:endParaRPr lang="el-GR" altLang="el-GR" dirty="0"/>
          </a:p>
          <a:p>
            <a:pPr lvl="1"/>
            <a:r>
              <a:rPr lang="el-GR" altLang="el-GR" dirty="0"/>
              <a:t>Εκτελείται στη θύρα </a:t>
            </a:r>
            <a:r>
              <a:rPr lang="en-US" altLang="el-GR" dirty="0"/>
              <a:t>port</a:t>
            </a:r>
            <a:r>
              <a:rPr lang="el-GR" altLang="el-GR" dirty="0"/>
              <a:t> της μηχανής </a:t>
            </a:r>
            <a:r>
              <a:rPr lang="en-US" altLang="el-GR" dirty="0" smtClean="0"/>
              <a:t>host</a:t>
            </a:r>
            <a:endParaRPr lang="en-US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670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(6 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rmi</a:t>
            </a:r>
            <a:r>
              <a:rPr lang="el-GR" altLang="el-GR" dirty="0"/>
              <a:t>.</a:t>
            </a:r>
            <a:r>
              <a:rPr lang="en-US" altLang="el-GR" dirty="0"/>
              <a:t>Naming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Συνδυάζει </a:t>
            </a:r>
            <a:r>
              <a:rPr lang="en-US" altLang="el-GR" dirty="0"/>
              <a:t>Registry </a:t>
            </a:r>
            <a:r>
              <a:rPr lang="el-GR" altLang="el-GR" dirty="0"/>
              <a:t>και </a:t>
            </a:r>
            <a:r>
              <a:rPr lang="en-US" altLang="el-GR" dirty="0" err="1"/>
              <a:t>LocateRegistry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void bind(String </a:t>
            </a:r>
            <a:r>
              <a:rPr lang="en-US" altLang="el-GR" dirty="0" err="1"/>
              <a:t>url</a:t>
            </a:r>
            <a:r>
              <a:rPr lang="en-US" altLang="el-GR" dirty="0"/>
              <a:t>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void rebind(String </a:t>
            </a:r>
            <a:r>
              <a:rPr lang="en-US" altLang="el-GR" dirty="0" err="1"/>
              <a:t>url</a:t>
            </a:r>
            <a:r>
              <a:rPr lang="en-US" altLang="el-GR" dirty="0"/>
              <a:t>, Remote </a:t>
            </a:r>
            <a:r>
              <a:rPr lang="en-US" altLang="el-GR" dirty="0" err="1"/>
              <a:t>obj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Remote lookup (String </a:t>
            </a:r>
            <a:r>
              <a:rPr lang="en-US" altLang="el-GR" dirty="0" err="1"/>
              <a:t>url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void unbind (String </a:t>
            </a:r>
            <a:r>
              <a:rPr lang="en-US" altLang="el-GR" dirty="0" err="1"/>
              <a:t>url</a:t>
            </a:r>
            <a:r>
              <a:rPr lang="en-US" altLang="el-GR" dirty="0"/>
              <a:t>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String[] list (String </a:t>
            </a:r>
            <a:r>
              <a:rPr lang="en-US" altLang="el-GR" dirty="0" err="1"/>
              <a:t>url</a:t>
            </a:r>
            <a:r>
              <a:rPr lang="en-US" altLang="el-GR" dirty="0"/>
              <a:t>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053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Εντοπισμός αντικειμένων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Διαφορά </a:t>
            </a:r>
            <a:r>
              <a:rPr lang="en-US" altLang="el-GR" dirty="0"/>
              <a:t>Naming </a:t>
            </a:r>
            <a:r>
              <a:rPr lang="el-GR" altLang="el-GR" dirty="0"/>
              <a:t>από </a:t>
            </a:r>
            <a:r>
              <a:rPr lang="en-US" altLang="el-GR" dirty="0"/>
              <a:t>Registry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Η ερμηνεία του ονόματος είναι διαφορετική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Registry:</a:t>
            </a:r>
            <a:r>
              <a:rPr lang="el-GR" altLang="el-GR" dirty="0"/>
              <a:t> &lt;όνομα&gt;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Πρέπει να έχει εντοπιστεί πρώτα το μητρώο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Χρήση της </a:t>
            </a:r>
            <a:r>
              <a:rPr lang="en-US" altLang="el-GR" dirty="0" err="1"/>
              <a:t>LocateRegistry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n-US" altLang="el-GR" dirty="0"/>
              <a:t>Naming: </a:t>
            </a:r>
            <a:r>
              <a:rPr lang="el-GR" altLang="el-GR" dirty="0"/>
              <a:t>//&lt;</a:t>
            </a:r>
            <a:r>
              <a:rPr lang="el-GR" altLang="el-GR" dirty="0" err="1"/>
              <a:t>διεύθυνση&gt;:&lt;θύρα</a:t>
            </a:r>
            <a:r>
              <a:rPr lang="el-GR" altLang="el-GR" dirty="0"/>
              <a:t>&gt;/&lt;όνομα&gt;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Το μητρώο υπονοείται από την παράμετρο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Δεν χρειάζεται χωριστό βήμα </a:t>
            </a:r>
            <a:r>
              <a:rPr lang="el-GR" altLang="el-GR" dirty="0" smtClean="0"/>
              <a:t>εντοπισμού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506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Δυναμική φόρτωση κώδικα</a:t>
            </a:r>
            <a:endParaRPr lang="en-US" altLang="el-GR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Επέκταση κώδικα</a:t>
            </a:r>
            <a:r>
              <a:rPr lang="en-US" altLang="el-GR" dirty="0" smtClean="0"/>
              <a:t> 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Αυτόματη φόρτωση πληρεξούσιου</a:t>
            </a:r>
          </a:p>
          <a:p>
            <a:pPr lvl="2"/>
            <a:r>
              <a:rPr lang="el-GR" altLang="el-GR" dirty="0" smtClean="0"/>
              <a:t>Δεν απαιτείται ο ίδιος κώδικας παντού</a:t>
            </a:r>
          </a:p>
          <a:p>
            <a:pPr lvl="1"/>
            <a:r>
              <a:rPr lang="el-GR" altLang="el-GR" dirty="0" smtClean="0"/>
              <a:t>Χρήση βάσης κώδικα (</a:t>
            </a:r>
            <a:r>
              <a:rPr lang="en-US" altLang="el-GR" dirty="0" smtClean="0"/>
              <a:t>codebase)</a:t>
            </a:r>
          </a:p>
          <a:p>
            <a:pPr lvl="1"/>
            <a:r>
              <a:rPr lang="el-GR" altLang="el-GR" dirty="0" smtClean="0"/>
              <a:t>Ιδιότητα </a:t>
            </a:r>
            <a:r>
              <a:rPr lang="en-US" altLang="el-GR" dirty="0" err="1" smtClean="0"/>
              <a:t>java.rmi.server.codebase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Προσδιορίζει τι είναι ορατό σε άλλες </a:t>
            </a:r>
            <a:r>
              <a:rPr lang="en-US" altLang="el-GR" dirty="0" smtClean="0"/>
              <a:t>JVM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Αποτελείται από μια λίστα </a:t>
            </a:r>
            <a:r>
              <a:rPr lang="en-US" altLang="el-GR" dirty="0" smtClean="0"/>
              <a:t>URL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Από πελάτη σε εξυπηρετητή </a:t>
            </a:r>
          </a:p>
          <a:p>
            <a:pPr lvl="2"/>
            <a:r>
              <a:rPr lang="el-GR" altLang="el-GR" dirty="0" smtClean="0"/>
              <a:t>Από εξυπηρετητή σε πελάτη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28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 στα μοντέλα απομακρυσμένων αντικειμένων.</a:t>
            </a:r>
          </a:p>
          <a:p>
            <a:r>
              <a:rPr lang="el-GR" altLang="el-GR" dirty="0" smtClean="0"/>
              <a:t>Κατανόηση του μοντέλου </a:t>
            </a:r>
            <a:r>
              <a:rPr lang="en-US" altLang="el-GR" dirty="0" smtClean="0"/>
              <a:t>Java RMI</a:t>
            </a:r>
            <a:r>
              <a:rPr lang="el-GR" altLang="el-GR" dirty="0" smtClean="0"/>
              <a:t> και του τρόπου με τον οποίο χρησιμοποιείται.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Διαχειριστής ασφαλείας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Διαχειριστής ασφαλείας </a:t>
            </a:r>
            <a:r>
              <a:rPr lang="en-US" altLang="el-GR" dirty="0"/>
              <a:t>RMI</a:t>
            </a:r>
            <a:endParaRPr lang="el-GR" altLang="el-GR" dirty="0"/>
          </a:p>
          <a:p>
            <a:pPr lvl="1"/>
            <a:r>
              <a:rPr lang="el-GR" altLang="el-GR" dirty="0"/>
              <a:t>Επιβάλλει πολιτική ασφαλείας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Ισχύει για </a:t>
            </a:r>
            <a:r>
              <a:rPr lang="el-GR" altLang="el-GR" dirty="0"/>
              <a:t>τον εξωτερικό κώδικα</a:t>
            </a:r>
            <a:endParaRPr lang="en-US" altLang="el-GR" dirty="0"/>
          </a:p>
          <a:p>
            <a:pPr lvl="1"/>
            <a:r>
              <a:rPr lang="el-GR" altLang="el-GR" dirty="0"/>
              <a:t>Η εξ ορισμού τάξη είναι πολύ </a:t>
            </a:r>
            <a:r>
              <a:rPr lang="el-GR" altLang="el-GR" dirty="0" smtClean="0"/>
              <a:t>συντηρητική</a:t>
            </a:r>
          </a:p>
          <a:p>
            <a:pPr lvl="2"/>
            <a:r>
              <a:rPr lang="el-GR" altLang="el-GR" dirty="0" smtClean="0"/>
              <a:t>Δεν επιτρέπει καμία πρόσβαση!</a:t>
            </a:r>
            <a:endParaRPr lang="el-GR" altLang="el-GR" dirty="0"/>
          </a:p>
          <a:p>
            <a:pPr lvl="2"/>
            <a:r>
              <a:rPr lang="el-GR" altLang="el-GR" dirty="0" smtClean="0"/>
              <a:t>Ασφαλής από προεπιλογή</a:t>
            </a:r>
            <a:endParaRPr lang="el-GR" altLang="el-GR" dirty="0"/>
          </a:p>
          <a:p>
            <a:pPr lvl="1"/>
            <a:r>
              <a:rPr lang="el-GR" altLang="el-GR" dirty="0"/>
              <a:t>Υλοποίηση </a:t>
            </a:r>
            <a:r>
              <a:rPr lang="el-GR" altLang="el-GR" dirty="0" smtClean="0"/>
              <a:t>τάξης </a:t>
            </a:r>
            <a:r>
              <a:rPr lang="el-GR" altLang="el-GR" dirty="0"/>
              <a:t>ανάλογα με την εφαρμογή</a:t>
            </a:r>
          </a:p>
          <a:p>
            <a:pPr lvl="2"/>
            <a:r>
              <a:rPr lang="el-GR" altLang="el-GR" dirty="0"/>
              <a:t>Επιβολή </a:t>
            </a:r>
            <a:r>
              <a:rPr lang="el-GR" altLang="el-GR" dirty="0" smtClean="0"/>
              <a:t>κανόνων </a:t>
            </a:r>
            <a:r>
              <a:rPr lang="el-GR" altLang="el-GR" dirty="0"/>
              <a:t>που ταιριάζουν στο </a:t>
            </a:r>
            <a:r>
              <a:rPr lang="el-GR" altLang="el-GR" dirty="0" smtClean="0"/>
              <a:t>περιβάλλον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2826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εφαρμογών (1 από 4)</a:t>
            </a:r>
            <a:endParaRPr lang="en-US" altLang="el-GR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Σχεδιασμός απομακρυσμένης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Επεκτείνει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.</a:t>
            </a:r>
            <a:r>
              <a:rPr lang="en-US" altLang="el-GR" dirty="0" smtClean="0"/>
              <a:t>Remote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μέθοδοι ρίχνουν εξαιρέσεις </a:t>
            </a:r>
            <a:r>
              <a:rPr lang="en-US" altLang="el-GR" dirty="0" err="1" smtClean="0"/>
              <a:t>RemoteException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Ορίζονται μόνο οι απομακρυσμένες μέθοδοι</a:t>
            </a:r>
          </a:p>
          <a:p>
            <a:r>
              <a:rPr lang="el-GR" altLang="el-GR" dirty="0" smtClean="0"/>
              <a:t>Υλοποίηση της απομακρυσμένης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κώδικας ανήκει σε μία υποτακτική τάξη</a:t>
            </a:r>
          </a:p>
          <a:p>
            <a:pPr lvl="1"/>
            <a:r>
              <a:rPr lang="el-GR" altLang="el-GR" dirty="0" smtClean="0"/>
              <a:t>Υλοποιεί και τις απομακρυσμένες μεθόδους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16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εφαρμογών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Σχεδιασμός και εκτέλεση εξυπηρετητή</a:t>
            </a:r>
          </a:p>
          <a:p>
            <a:pPr lvl="1"/>
            <a:r>
              <a:rPr lang="el-GR" altLang="el-GR" dirty="0"/>
              <a:t>Δημιουργία απομακρυσμένου αντικειμένου</a:t>
            </a:r>
          </a:p>
          <a:p>
            <a:pPr lvl="1"/>
            <a:r>
              <a:rPr lang="el-GR" altLang="el-GR" dirty="0"/>
              <a:t>Εξαγωγή αντικειμένου</a:t>
            </a:r>
          </a:p>
          <a:p>
            <a:pPr lvl="2"/>
            <a:r>
              <a:rPr lang="en-US" altLang="el-GR" dirty="0"/>
              <a:t>stub=</a:t>
            </a:r>
            <a:r>
              <a:rPr lang="en-US" altLang="el-GR" dirty="0" err="1"/>
              <a:t>UnicastRemoteObject.exportObject</a:t>
            </a:r>
            <a:r>
              <a:rPr lang="en-US" altLang="el-GR" dirty="0"/>
              <a:t>(</a:t>
            </a:r>
            <a:r>
              <a:rPr lang="en-US" altLang="el-GR" dirty="0" err="1"/>
              <a:t>obj,port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Δημιουργεί τον πληρεξούσιο</a:t>
            </a:r>
            <a:endParaRPr lang="en-US" altLang="el-GR" dirty="0"/>
          </a:p>
          <a:p>
            <a:pPr lvl="1"/>
            <a:r>
              <a:rPr lang="el-GR" altLang="el-GR" dirty="0"/>
              <a:t>Καταγραφή αντικειμένου στο μητρώο</a:t>
            </a:r>
          </a:p>
          <a:p>
            <a:pPr lvl="2"/>
            <a:r>
              <a:rPr lang="en-US" altLang="el-GR" dirty="0" err="1"/>
              <a:t>Naming.bind</a:t>
            </a:r>
            <a:r>
              <a:rPr lang="en-US" altLang="el-GR" dirty="0"/>
              <a:t>(“</a:t>
            </a:r>
            <a:r>
              <a:rPr lang="en-US" altLang="el-GR" dirty="0" err="1"/>
              <a:t>name”,stub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Κάνει τον πληρεξούσιο ορατό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311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Υλοποίηση εφαρμογών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Σχεδιασμός και εκτέλεση εξυπηρετητή</a:t>
            </a:r>
          </a:p>
          <a:p>
            <a:pPr lvl="1"/>
            <a:r>
              <a:rPr lang="el-GR" altLang="el-GR" dirty="0" smtClean="0"/>
              <a:t>Μεταγλώττιση όλων των τάξεων</a:t>
            </a:r>
          </a:p>
          <a:p>
            <a:pPr lvl="2"/>
            <a:r>
              <a:rPr lang="el-GR" altLang="el-GR" dirty="0" err="1" smtClean="0"/>
              <a:t>Διεπαφή</a:t>
            </a:r>
            <a:r>
              <a:rPr lang="el-GR" altLang="el-GR" dirty="0" smtClean="0"/>
              <a:t>, εξυπηρετητής και υποτακτικές τάξεις</a:t>
            </a:r>
          </a:p>
          <a:p>
            <a:pPr lvl="1"/>
            <a:r>
              <a:rPr lang="el-GR" altLang="el-GR" dirty="0" smtClean="0"/>
              <a:t>Δημιουργία αρχείου </a:t>
            </a:r>
            <a:r>
              <a:rPr lang="en-US" altLang="el-GR" dirty="0" smtClean="0"/>
              <a:t>JAR</a:t>
            </a:r>
            <a:r>
              <a:rPr lang="el-GR" altLang="el-GR" dirty="0" smtClean="0"/>
              <a:t> με κώδικα προς διάθεση</a:t>
            </a:r>
          </a:p>
          <a:p>
            <a:pPr lvl="2"/>
            <a:r>
              <a:rPr lang="el-GR" altLang="el-GR" dirty="0" smtClean="0"/>
              <a:t>Π.χ. τάξη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Εκκίνηση μητρώου</a:t>
            </a:r>
          </a:p>
          <a:p>
            <a:pPr lvl="2"/>
            <a:r>
              <a:rPr lang="en-US" altLang="el-GR" dirty="0" err="1" smtClean="0"/>
              <a:t>rmiregistry</a:t>
            </a:r>
            <a:r>
              <a:rPr lang="en-US" altLang="el-GR" dirty="0" smtClean="0"/>
              <a:t> &amp;</a:t>
            </a:r>
          </a:p>
          <a:p>
            <a:pPr lvl="1"/>
            <a:r>
              <a:rPr lang="el-GR" altLang="el-GR" dirty="0" smtClean="0"/>
              <a:t>Εκτέλεση εξυπηρετητή</a:t>
            </a:r>
          </a:p>
          <a:p>
            <a:pPr lvl="2"/>
            <a:r>
              <a:rPr lang="el-GR" altLang="el-GR" dirty="0" smtClean="0"/>
              <a:t>Προσδιορισμός ιδιότητας </a:t>
            </a:r>
            <a:r>
              <a:rPr lang="en-US" altLang="el-GR" dirty="0" smtClean="0"/>
              <a:t>codebase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035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εφαρμογών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Σχεδιασμός και εκτέλεση πελάτη</a:t>
            </a:r>
          </a:p>
          <a:p>
            <a:pPr lvl="1"/>
            <a:r>
              <a:rPr lang="el-GR" altLang="el-GR" dirty="0"/>
              <a:t>Ρύθμιση διαχειριστή </a:t>
            </a:r>
            <a:r>
              <a:rPr lang="el-GR" altLang="el-GR" dirty="0" smtClean="0"/>
              <a:t>ασφάλειας</a:t>
            </a:r>
          </a:p>
          <a:p>
            <a:pPr lvl="2"/>
            <a:r>
              <a:rPr lang="el-GR" altLang="el-GR" dirty="0" smtClean="0"/>
              <a:t>Αλλιώς δεν εκτελείται ο ξένος κώδικας</a:t>
            </a:r>
            <a:endParaRPr lang="el-GR" altLang="el-GR" dirty="0"/>
          </a:p>
          <a:p>
            <a:pPr lvl="1"/>
            <a:r>
              <a:rPr lang="el-GR" altLang="el-GR" dirty="0"/>
              <a:t>Απόκτηση αναφοράς προς το αντικείμενο</a:t>
            </a:r>
          </a:p>
          <a:p>
            <a:pPr lvl="2"/>
            <a:r>
              <a:rPr lang="en-US" altLang="el-GR" dirty="0"/>
              <a:t>stub</a:t>
            </a:r>
            <a:r>
              <a:rPr lang="el-GR" altLang="el-GR" dirty="0"/>
              <a:t> </a:t>
            </a:r>
            <a:r>
              <a:rPr lang="en-US" altLang="el-GR" dirty="0"/>
              <a:t>=</a:t>
            </a:r>
            <a:r>
              <a:rPr lang="el-GR" altLang="el-GR" dirty="0"/>
              <a:t> </a:t>
            </a:r>
            <a:r>
              <a:rPr lang="en-US" altLang="el-GR" dirty="0" err="1"/>
              <a:t>Naming.lookup</a:t>
            </a:r>
            <a:r>
              <a:rPr lang="el-GR" altLang="el-GR" dirty="0"/>
              <a:t>("</a:t>
            </a:r>
            <a:r>
              <a:rPr lang="en-US" altLang="el-GR" dirty="0" err="1"/>
              <a:t>rmi</a:t>
            </a:r>
            <a:r>
              <a:rPr lang="el-GR" altLang="el-GR" dirty="0"/>
              <a:t>://διεύθυνση/όνομα");</a:t>
            </a:r>
          </a:p>
          <a:p>
            <a:pPr lvl="2"/>
            <a:r>
              <a:rPr lang="el-GR" dirty="0" smtClean="0"/>
              <a:t>Αυτόματη προσκόμιση κώδικα που λείπει</a:t>
            </a:r>
          </a:p>
          <a:p>
            <a:pPr lvl="2"/>
            <a:r>
              <a:rPr lang="el-GR" dirty="0" smtClean="0"/>
              <a:t>Χρήση του </a:t>
            </a:r>
            <a:r>
              <a:rPr lang="en-US" dirty="0" smtClean="0"/>
              <a:t>codebase</a:t>
            </a:r>
            <a:r>
              <a:rPr lang="el-GR" dirty="0" smtClean="0"/>
              <a:t> στον εξυπηρετητή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438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Ενεργοποίηση (1 από 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Παροδικά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Εξάγονται μέσω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UnicastRemoteObject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Επεκτείνουν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rmi</a:t>
            </a:r>
            <a:r>
              <a:rPr lang="el-GR" altLang="el-GR" dirty="0" smtClean="0"/>
              <a:t>.</a:t>
            </a:r>
            <a:r>
              <a:rPr lang="en-US" altLang="el-GR" dirty="0" err="1" smtClean="0"/>
              <a:t>UnicastRemoteObject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Ξεκινούν πάντα με την ίδια αρχική κατάσταση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Διατηρούμενα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Επεκτείνουν την </a:t>
            </a:r>
            <a:r>
              <a:rPr lang="el-GR" altLang="el-GR" dirty="0" err="1" smtClean="0"/>
              <a:t>java.rmi.activation.Activatable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Ενεργοποιούνται όταν γίνεται αναφορά σε αυτά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Ειδικός κατασκευαστής ενεργοποίησης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59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Ενεργοποίηση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pic>
        <p:nvPicPr>
          <p:cNvPr id="5" name="Picture 6" descr="Δαίμονας ενεργοποίησης αντικειμένων (rmid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6163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4248"/>
            <a:ext cx="8229600" cy="2861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Αναφορές </a:t>
            </a:r>
            <a:r>
              <a:rPr lang="el-GR" altLang="el-GR" dirty="0" err="1"/>
              <a:t>ενεργοποιήσιμων</a:t>
            </a:r>
            <a:r>
              <a:rPr lang="el-GR" altLang="el-GR" dirty="0"/>
              <a:t>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Αναγνωριστικό ενεργοποίησης (όνομα)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Ενεργή αναφορά (πραγματική αναφορά)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Κενή αναφορά: ανενεργό αντικείμενο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Μη κενή αναφορά: ενεργό αντικείμενο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Ενεργοποίηση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Δαίμονας ενεργοποίησης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err="1" smtClean="0"/>
              <a:t>rmid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Αντιστοιχίζει αναγνωριστικά σε περιγραφείς</a:t>
            </a:r>
          </a:p>
          <a:p>
            <a:r>
              <a:rPr lang="el-GR" altLang="el-GR" dirty="0" err="1" smtClean="0"/>
              <a:t>Περιγραφέας</a:t>
            </a:r>
            <a:r>
              <a:rPr lang="el-GR" altLang="el-GR" dirty="0" smtClean="0"/>
              <a:t> ενεργοποίησης</a:t>
            </a:r>
          </a:p>
          <a:p>
            <a:pPr lvl="1"/>
            <a:r>
              <a:rPr lang="el-GR" altLang="el-GR" dirty="0" smtClean="0"/>
              <a:t>Ομάδα ενεργοποίησης αντικειμένου</a:t>
            </a:r>
          </a:p>
          <a:p>
            <a:pPr lvl="1"/>
            <a:r>
              <a:rPr lang="el-GR" altLang="el-GR" dirty="0" smtClean="0"/>
              <a:t>Όνομα τάξης και τοποθεσία κώδικα τάξης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Προταγμένο αντικείμενο για αρχικοποίηση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Κλήση </a:t>
            </a:r>
            <a:r>
              <a:rPr lang="el-GR" altLang="el-GR" dirty="0"/>
              <a:t>ανενεργού αντικειμένου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Ανάκτηση </a:t>
            </a:r>
            <a:r>
              <a:rPr lang="el-GR" altLang="el-GR" dirty="0" err="1"/>
              <a:t>περιγραφέα</a:t>
            </a:r>
            <a:r>
              <a:rPr lang="el-GR" altLang="el-GR" dirty="0"/>
              <a:t> από δαίμονα ενεργοποίησης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Μεταβίβαση </a:t>
            </a:r>
            <a:r>
              <a:rPr lang="el-GR" altLang="el-GR" dirty="0" err="1"/>
              <a:t>περιγραφέα</a:t>
            </a:r>
            <a:r>
              <a:rPr lang="el-GR" altLang="el-GR" dirty="0"/>
              <a:t> σε ομάδα </a:t>
            </a:r>
            <a:r>
              <a:rPr lang="el-GR" altLang="el-GR" dirty="0" smtClean="0"/>
              <a:t>ενεργοποίησης</a:t>
            </a:r>
          </a:p>
          <a:p>
            <a:pPr lvl="1"/>
            <a:endParaRPr lang="el-GR" altLang="el-GR" dirty="0"/>
          </a:p>
          <a:p>
            <a:pPr lvl="1"/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247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Ενεργοποίηση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pic>
        <p:nvPicPr>
          <p:cNvPr id="55301" name="Picture 6" descr="Τρόπος ενεργοποίησης αντικειμέν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196752"/>
            <a:ext cx="32543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24498"/>
            <a:ext cx="8229600" cy="34016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Ομάδα ενεργοποίησης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Ομαδοποιεί </a:t>
            </a:r>
            <a:r>
              <a:rPr lang="el-GR" altLang="el-GR" dirty="0" err="1" smtClean="0"/>
              <a:t>ενεργοποιήσιμα</a:t>
            </a:r>
            <a:r>
              <a:rPr lang="el-GR" altLang="el-GR" dirty="0" smtClean="0"/>
              <a:t> αντικείμενα </a:t>
            </a:r>
            <a:r>
              <a:rPr lang="en-US" altLang="el-GR" dirty="0" smtClean="0"/>
              <a:t>JVM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Ξεκινάει αυτόματα αν δεν είναι ήδη ενεργή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Φορτώνει την τάξη από την τοποθεσία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Καλεί τον κατασκευαστή ενεργοποίησης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Μεταβιβάζει το προταγμένο αντικείμενο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Κωδικοποιεί την αποθηκευμένη κατάσταση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Απομακρυσμένα αντικείμενα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Συστήματα αντικειμένων</a:t>
            </a:r>
          </a:p>
          <a:p>
            <a:r>
              <a:rPr lang="en-US" altLang="el-GR" dirty="0" smtClean="0"/>
              <a:t>Java RMI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Συστήματα αντικειμένων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/>
              <a:t>Απομακρυσμένα αντικείμενα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και υλοποίηση</a:t>
            </a:r>
            <a:endParaRPr lang="en-GB" altLang="el-GR" dirty="0" smtClean="0"/>
          </a:p>
        </p:txBody>
      </p:sp>
      <p:pic>
        <p:nvPicPr>
          <p:cNvPr id="6150" name="Picture 6" descr="Αντικείμενα και διεπαφέ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7146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52491"/>
            <a:ext cx="8382000" cy="374831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interface</a:t>
            </a:r>
            <a:r>
              <a:rPr lang="el-GR" altLang="el-GR" dirty="0" smtClean="0"/>
              <a:t>) αντικειμένου </a:t>
            </a:r>
          </a:p>
          <a:p>
            <a:pPr lvl="1"/>
            <a:r>
              <a:rPr lang="el-GR" altLang="el-GR" dirty="0" smtClean="0"/>
              <a:t>Περιγραφή </a:t>
            </a:r>
            <a:r>
              <a:rPr lang="en-US" altLang="el-GR" dirty="0" smtClean="0"/>
              <a:t>(</a:t>
            </a:r>
            <a:r>
              <a:rPr lang="el-GR" altLang="el-GR" dirty="0" smtClean="0"/>
              <a:t>υπογραφών) μεθόδων αντικειμένου</a:t>
            </a:r>
          </a:p>
          <a:p>
            <a:pPr lvl="1"/>
            <a:r>
              <a:rPr lang="el-GR" altLang="el-GR" dirty="0" smtClean="0"/>
              <a:t>Παράμετροι εισόδου και εξόδου κάθε μεθόδου</a:t>
            </a:r>
          </a:p>
          <a:p>
            <a:pPr lvl="1"/>
            <a:r>
              <a:rPr lang="el-GR" altLang="el-GR" dirty="0" smtClean="0"/>
              <a:t>Το αντικείμενο μπορεί να υλοποιεί πολλές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r>
              <a:rPr lang="el-GR" altLang="el-GR" dirty="0" smtClean="0"/>
              <a:t>Υλοποίηση (</a:t>
            </a:r>
            <a:r>
              <a:rPr lang="en-US" altLang="el-GR" dirty="0" smtClean="0"/>
              <a:t>implementation) </a:t>
            </a:r>
            <a:r>
              <a:rPr lang="el-GR" altLang="el-GR" dirty="0" smtClean="0"/>
              <a:t>αντικειμένου</a:t>
            </a:r>
          </a:p>
          <a:p>
            <a:pPr lvl="1"/>
            <a:r>
              <a:rPr lang="el-GR" altLang="el-GR" dirty="0" smtClean="0"/>
              <a:t>Μέθοδοι: κοινές σε όλα τα αντικείμενα</a:t>
            </a:r>
          </a:p>
          <a:p>
            <a:pPr lvl="1"/>
            <a:r>
              <a:rPr lang="el-GR" altLang="el-GR" dirty="0" smtClean="0"/>
              <a:t>Κατάσταση: ιδιωτική σε κάθε αντικείμενο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8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Απομακρυσμένα αντικείμενα</a:t>
            </a:r>
            <a:endParaRPr lang="en-GB" altLang="el-GR" dirty="0" smtClean="0"/>
          </a:p>
        </p:txBody>
      </p:sp>
      <p:pic>
        <p:nvPicPr>
          <p:cNvPr id="7174" name="Picture 6" descr="Απομακρυσμένο αντικείμενο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6147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80928"/>
            <a:ext cx="8382000" cy="3619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Απομακρυσμένα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και υλοποίηση σε διαφορετικές μηχανές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Υλοποίηση σε μία μόνο μηχανή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Απομακρυσμένη Κλήση Μεθόδων (</a:t>
            </a:r>
            <a:r>
              <a:rPr lang="en-US" altLang="el-GR" dirty="0" smtClean="0"/>
              <a:t>RMI)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Πληρεξούσιος (</a:t>
            </a:r>
            <a:r>
              <a:rPr lang="en-US" altLang="el-GR" dirty="0" smtClean="0"/>
              <a:t>proxy)</a:t>
            </a:r>
            <a:r>
              <a:rPr lang="el-GR" altLang="el-GR" dirty="0" smtClean="0"/>
              <a:t> και σκελετός (</a:t>
            </a:r>
            <a:r>
              <a:rPr lang="en-US" altLang="el-GR" dirty="0" smtClean="0"/>
              <a:t>skeleton)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Παραλήπτης </a:t>
            </a:r>
            <a:r>
              <a:rPr lang="en-US" altLang="el-GR" dirty="0" smtClean="0"/>
              <a:t>(receiver) </a:t>
            </a:r>
            <a:r>
              <a:rPr lang="el-GR" altLang="el-GR" dirty="0" smtClean="0"/>
              <a:t>ή στόχος (</a:t>
            </a:r>
            <a:r>
              <a:rPr lang="en-US" altLang="el-GR" dirty="0" smtClean="0"/>
              <a:t>target)</a:t>
            </a:r>
            <a:r>
              <a:rPr lang="el-GR" altLang="el-GR" dirty="0" smtClean="0"/>
              <a:t> κλήσης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3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αντικειμένων</a:t>
            </a:r>
            <a:endParaRPr lang="en-GB" altLang="el-GR" dirty="0" smtClean="0"/>
          </a:p>
        </p:txBody>
      </p:sp>
      <p:pic>
        <p:nvPicPr>
          <p:cNvPr id="8198" name="Picture 6" descr="Προσαρμογέας αντικειμέν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1748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31877"/>
            <a:ext cx="8382000" cy="3568923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Απομακρυσμένα αντικείμενα </a:t>
            </a:r>
            <a:r>
              <a:rPr lang="en-US" altLang="el-GR" dirty="0" smtClean="0"/>
              <a:t>C++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Εμπεριέχουν διάκριση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και υλοποίησης</a:t>
            </a:r>
          </a:p>
          <a:p>
            <a:pPr lvl="1"/>
            <a:r>
              <a:rPr lang="el-GR" altLang="el-GR" dirty="0" smtClean="0"/>
              <a:t>Αυτόματη παραγωγή πληρεξούσιου και σκελετού</a:t>
            </a:r>
          </a:p>
          <a:p>
            <a:r>
              <a:rPr lang="el-GR" altLang="el-GR" dirty="0" smtClean="0"/>
              <a:t>Απομακρυσμένα αντικείμενα άλλων γλωσσών</a:t>
            </a:r>
          </a:p>
          <a:p>
            <a:pPr lvl="1"/>
            <a:r>
              <a:rPr lang="el-GR" altLang="el-GR" dirty="0" smtClean="0"/>
              <a:t>Διατίθεται μόνο η υλοποίηση, όχι 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Προσθήκη </a:t>
            </a:r>
            <a:r>
              <a:rPr lang="el-GR" altLang="el-GR" dirty="0" err="1" smtClean="0"/>
              <a:t>προσαρμογέα</a:t>
            </a:r>
            <a:r>
              <a:rPr lang="el-GR" altLang="el-GR" dirty="0" smtClean="0"/>
              <a:t> </a:t>
            </a:r>
            <a:r>
              <a:rPr lang="en-US" altLang="el-GR" dirty="0" smtClean="0"/>
              <a:t>(adapter) </a:t>
            </a:r>
            <a:r>
              <a:rPr lang="el-GR" altLang="el-GR" dirty="0" smtClean="0"/>
              <a:t>αντικειμένων</a:t>
            </a:r>
          </a:p>
          <a:p>
            <a:pPr lvl="1"/>
            <a:r>
              <a:rPr lang="el-GR" altLang="el-GR" dirty="0" err="1" smtClean="0"/>
              <a:t>Αντικειμενοστρεφής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για τυχαίο κώδικα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07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531813B-1E22-473B-92D4-07C54F695B5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2124</Words>
  <Application>Microsoft Office PowerPoint</Application>
  <PresentationFormat>On-screen Show (4:3)</PresentationFormat>
  <Paragraphs>447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Συστήματα αντικειμένων</vt:lpstr>
      <vt:lpstr>Διεπαφή και υλοποίηση</vt:lpstr>
      <vt:lpstr>Απομακρυσμένα αντικείμενα</vt:lpstr>
      <vt:lpstr>Τύποι αντικειμένων</vt:lpstr>
      <vt:lpstr>Διεπαφές και είδη αντικειμένων</vt:lpstr>
      <vt:lpstr>Απομακρυσμένες κλήσεις</vt:lpstr>
      <vt:lpstr>Αναφορές αντικειμένων (1 από 3)</vt:lpstr>
      <vt:lpstr>Αναφορές αντικειμένων (2 από 3)</vt:lpstr>
      <vt:lpstr>Αναφορές αντικειμένων (3 από 3)</vt:lpstr>
      <vt:lpstr>Εξυπηρετητές αντικειμένων (1 από 4)</vt:lpstr>
      <vt:lpstr>Εξυπηρετητές αντικειμένων (2 από 4)</vt:lpstr>
      <vt:lpstr>Εξυπηρετητές αντικειμένων (3 από 4)</vt:lpstr>
      <vt:lpstr>Εξυπηρετητές αντικειμένων (4 από 4)</vt:lpstr>
      <vt:lpstr>Εκκαθάριση αντικειμένων (1 από 2)</vt:lpstr>
      <vt:lpstr>Εκκαθάριση αντικειμένων (2 από 2)</vt:lpstr>
      <vt:lpstr>Μετρητές αναφορών</vt:lpstr>
      <vt:lpstr>Λίστες αναφορών</vt:lpstr>
      <vt:lpstr>Java RMI</vt:lpstr>
      <vt:lpstr>RMI (1 από 2)</vt:lpstr>
      <vt:lpstr>RMI (2 από 2)</vt:lpstr>
      <vt:lpstr>Επικοινωνία με αντικείμενα (1 από 4)</vt:lpstr>
      <vt:lpstr>Επικοινωνία με αντικείμενα (2 από 4)</vt:lpstr>
      <vt:lpstr>Επικοινωνία με αντικείμενα (3 από 4)</vt:lpstr>
      <vt:lpstr>Επικοινωνία με αντικείμενα (4 από 4)</vt:lpstr>
      <vt:lpstr>Μεταβίβαση παραμέτρων (1 από 2)</vt:lpstr>
      <vt:lpstr>Μεταβίβαση παραμέτρων (2 από 2)</vt:lpstr>
      <vt:lpstr>Εντοπισμός αντικειμένων (1 από 7)</vt:lpstr>
      <vt:lpstr>Εντοπισμός αντικειμένων (2 από 7)</vt:lpstr>
      <vt:lpstr>Εντοπισμός αντικειμένων (3 από 7)</vt:lpstr>
      <vt:lpstr>Εντοπισμός αντικειμένων (4 από 7)</vt:lpstr>
      <vt:lpstr>Εντοπισμός αντικειμένων (5 από 7)</vt:lpstr>
      <vt:lpstr>Εντοπισμός αντικειμένων (6 από 7)</vt:lpstr>
      <vt:lpstr>Εντοπισμός αντικειμένων (7 από 7)</vt:lpstr>
      <vt:lpstr>Δυναμική φόρτωση κώδικα</vt:lpstr>
      <vt:lpstr>Διαχειριστής ασφαλείας</vt:lpstr>
      <vt:lpstr>Υλοποίηση εφαρμογών (1 από 4)</vt:lpstr>
      <vt:lpstr>Υλοποίηση εφαρμογών (2 από 4)</vt:lpstr>
      <vt:lpstr>Υλοποίηση εφαρμογών (3 από 4)</vt:lpstr>
      <vt:lpstr>Υλοποίηση εφαρμογών (4 από 4)</vt:lpstr>
      <vt:lpstr>Ενεργοποίηση (1 από 4)</vt:lpstr>
      <vt:lpstr>Ενεργοποίηση (2 από 4)</vt:lpstr>
      <vt:lpstr>Ενεργοποίηση (3 από 4)</vt:lpstr>
      <vt:lpstr>Ενεργοποίηση (4 από 4)</vt:lpstr>
      <vt:lpstr>Τέλος Ενότητας #4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Απομακρυσμένα αντικείμενα</dc:title>
  <dc:subject>Κινητά και Διάχυτα Συστήματα</dc:subject>
  <dc:creator>Γεώργιος Ξυλωμένος</dc:creator>
  <cp:keywords>Αντικείμενα; Java RMI</cp:keywords>
  <cp:lastModifiedBy>George Xylomenos</cp:lastModifiedBy>
  <cp:revision>244</cp:revision>
  <cp:lastPrinted>2014-02-16T13:16:25Z</cp:lastPrinted>
  <dcterms:created xsi:type="dcterms:W3CDTF">2012-09-06T09:03:05Z</dcterms:created>
  <dcterms:modified xsi:type="dcterms:W3CDTF">2015-03-29T22:25:32Z</dcterms:modified>
</cp:coreProperties>
</file>