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7"/>
  </p:notesMasterIdLst>
  <p:sldIdLst>
    <p:sldId id="447" r:id="rId3"/>
    <p:sldId id="448" r:id="rId4"/>
    <p:sldId id="449" r:id="rId5"/>
    <p:sldId id="450" r:id="rId6"/>
    <p:sldId id="451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5" r:id="rId21"/>
    <p:sldId id="466" r:id="rId22"/>
    <p:sldId id="467" r:id="rId23"/>
    <p:sldId id="468" r:id="rId24"/>
    <p:sldId id="469" r:id="rId25"/>
    <p:sldId id="470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9309" autoAdjust="0"/>
  </p:normalViewPr>
  <p:slideViewPr>
    <p:cSldViewPr>
      <p:cViewPr>
        <p:scale>
          <a:sx n="124" d="100"/>
          <a:sy n="124" d="100"/>
        </p:scale>
        <p:origin x="-1260" y="-30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23/7/2015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E93FFC3-6FE1-4637-BF18-2539850A3899}" type="slidenum">
              <a:rPr lang="el-GR" altLang="en-US"/>
              <a:pPr/>
              <a:t>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11343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1741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A9F936E-BBE7-4A82-A437-96C46AFA8F70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34068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5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F2820D6-A23C-4429-B261-BB56531A001A}" type="slidenum">
              <a:rPr lang="el-GR" altLang="en-US"/>
              <a:pPr/>
              <a:t>3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901503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6D28936-84F4-4C80-8809-AE9461E04B73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92074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4B2F2A4-D54C-4E68-B7E4-C459AA339CDE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2863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8612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A91FF0AD-ABFD-437D-B571-3616806C985C}" type="slidenum">
              <a:rPr lang="el-GR" altLang="en-US" sz="1200"/>
              <a:pPr algn="r"/>
              <a:t>6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val="557593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4684998-E8FE-446D-80B9-7DF6F1CB77F6}" type="slidenum">
              <a:rPr lang="el-GR" altLang="en-US"/>
              <a:pPr/>
              <a:t>24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94405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B728DF3-E20D-4736-AAD6-FE1C072C2D2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98342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  <p:sldLayoutId id="214748366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Διοικητική Λογιστική</a:t>
            </a:r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r>
              <a:rPr lang="el-GR" altLang="en-US" sz="2800" b="1" smtClean="0"/>
              <a:t>Ενότητα </a:t>
            </a:r>
            <a:r>
              <a:rPr lang="en-US" altLang="en-US" sz="2800" b="1" smtClean="0"/>
              <a:t># </a:t>
            </a:r>
            <a:r>
              <a:rPr lang="el-GR" altLang="en-US" sz="2800" b="1" smtClean="0"/>
              <a:t>5:</a:t>
            </a:r>
            <a:r>
              <a:rPr lang="en-US" altLang="en-US" sz="2800" smtClean="0"/>
              <a:t> </a:t>
            </a:r>
            <a:r>
              <a:rPr lang="el-GR" altLang="en-US" sz="2800" smtClean="0"/>
              <a:t>Στατικοί</a:t>
            </a:r>
            <a:r>
              <a:rPr lang="el-GR" altLang="en-US" sz="2800" smtClean="0">
                <a:latin typeface="Arial" panose="020B0604020202020204" pitchFamily="34" charset="0"/>
              </a:rPr>
              <a:t>-</a:t>
            </a:r>
            <a:r>
              <a:rPr lang="el-GR" altLang="en-US" sz="2800" smtClean="0"/>
              <a:t>ελαστικοί προϋπολογισμοί</a:t>
            </a:r>
            <a:endParaRPr lang="en-US" altLang="en-US" sz="2800" smtClean="0"/>
          </a:p>
          <a:p>
            <a:r>
              <a:rPr lang="el-GR" altLang="en-US" sz="2800" b="1" smtClean="0"/>
              <a:t>Διδάσκουσα: </a:t>
            </a:r>
            <a:r>
              <a:rPr lang="el-GR" altLang="en-US" sz="2800" smtClean="0"/>
              <a:t>Σάνδρα Κοέν</a:t>
            </a:r>
          </a:p>
          <a:p>
            <a:r>
              <a:rPr lang="el-GR" altLang="en-US" sz="2800" b="1" smtClean="0"/>
              <a:t>Τμήμα: </a:t>
            </a:r>
            <a:r>
              <a:rPr lang="el-GR" altLang="en-US" sz="2800" smtClean="0"/>
              <a:t>Οργάνωση και Διοίκηση Επιχειρήσεων</a:t>
            </a:r>
          </a:p>
        </p:txBody>
      </p:sp>
      <p:pic>
        <p:nvPicPr>
          <p:cNvPr id="14339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386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Χρησιμότητα ελαστικών προϋπολογισμών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Οι ελαστικοί προϋπολογισμοί χρησιμοποιούνται κυρίως: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Προϋπολογιστικά στα πλαίσια σεναρίων και αναλύσεων ευαισθησίας.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Απολογιστικά για την αξιολόγηση της αποδοτικότητας: 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Σύγκριση πραγματικού κόστους - «κανονικού  κόστους».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Σε όλα τα τμήματα της επιχείρησης</a:t>
            </a:r>
            <a:r>
              <a:rPr lang="el-GR" altLang="en-US" dirty="0" smtClean="0">
                <a:latin typeface="Arial" panose="020B0604020202020204" pitchFamily="34" charset="0"/>
              </a:rPr>
              <a:t>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7152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Παράδειγμα διοργάνωση μουσικής συναυλίας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smtClean="0"/>
              <a:t>Η ορχήστρα θέλει αμοιβή € 20.000 και 15% ποσοστό επί των εσόδων από τα εισιτήρια της παράστασης. </a:t>
            </a:r>
            <a:endParaRPr lang="el-GR" altLang="en-US" sz="2000" smtClean="0"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smtClean="0"/>
              <a:t>Το ενοίκιο του χώρου της συναυλίας είναι €50.000 πλέον 5% επί των εσόδων από τα εισιτήρια.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smtClean="0"/>
              <a:t>Η εταιρία για την εξασφάλιση της ασφάλειας των παρευρισκομένων σκοπεύει να προσλάβει ιδιωτικούς αστυνομικούς σε αναλογία ένα ιδιωτικό αστυνομικό ανά 200 άτομα. Η αμοιβή είναι € 80/ αστυνομικό.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smtClean="0"/>
              <a:t>Δαπάνες δημοσιοποίησης και ασφάλειας για λοιπούς κινδύνους οι οποίες ανέρχονται σε 28.000.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smtClean="0"/>
              <a:t>Η τιμή του εισιτηρίου σε € </a:t>
            </a:r>
            <a:r>
              <a:rPr lang="en-US" altLang="en-US" sz="2000" smtClean="0"/>
              <a:t>32.</a:t>
            </a:r>
            <a:endParaRPr lang="el-GR" altLang="en-US" sz="2000" smtClean="0"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l-GR" altLang="en-US" sz="2000" b="1" smtClean="0"/>
              <a:t>Ζητείται: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smtClean="0"/>
              <a:t>Να καταρτίσετε ελαστικούς προϋπολογισμούς για 3.000, 4.000 και 5.000 εισιτήρια.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8489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Λύση (1 από 3)</a:t>
            </a:r>
          </a:p>
        </p:txBody>
      </p:sp>
      <p:graphicFrame>
        <p:nvGraphicFramePr>
          <p:cNvPr id="75034" name="Group 282" descr="Πίνακας Έσοδα. Πωλήσεις εισιτηρίων. 3.000 εισιτήρι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789477"/>
              </p:ext>
            </p:extLst>
          </p:nvPr>
        </p:nvGraphicFramePr>
        <p:xfrm>
          <a:off x="457200" y="1600200"/>
          <a:ext cx="8229600" cy="4527554"/>
        </p:xfrm>
        <a:graphic>
          <a:graphicData uri="http://schemas.openxmlformats.org/drawingml/2006/table">
            <a:tbl>
              <a:tblPr firstRow="1"/>
              <a:tblGrid>
                <a:gridCol w="2890838"/>
                <a:gridCol w="2952750"/>
                <a:gridCol w="2386012"/>
              </a:tblGrid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Πωλήσεις εισιτηρίων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Αλγόριθμος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3.000 εισιτήρια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Έσοδα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32 Χ 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Ορχήστρα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20.000 + 15%32ΧΝ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 αίθουσας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30.000 + 5%32ΧΝ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Εταιρεία ασφαλείας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80Χ(Ν/200)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1.200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Λοιπές δαπάνες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 δαπανών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118.400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Κέρδος / (Ζημία)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(22.400)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Τα ποσά σε </a:t>
                      </a: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7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Ν = αριθμός εισιτηρίων που αναμένεται να πωληθούν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017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Λύση (2 από 3)</a:t>
            </a:r>
          </a:p>
        </p:txBody>
      </p:sp>
      <p:graphicFrame>
        <p:nvGraphicFramePr>
          <p:cNvPr id="75780" name="Group 4" descr="Πίνακας Έσοδα. Πωλήσεις εισιτηρίων. 4.000 εισιτήρι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359495"/>
              </p:ext>
            </p:extLst>
          </p:nvPr>
        </p:nvGraphicFramePr>
        <p:xfrm>
          <a:off x="457200" y="1600200"/>
          <a:ext cx="8229600" cy="4525966"/>
        </p:xfrm>
        <a:graphic>
          <a:graphicData uri="http://schemas.openxmlformats.org/drawingml/2006/table">
            <a:tbl>
              <a:tblPr firstRow="1"/>
              <a:tblGrid>
                <a:gridCol w="2890838"/>
                <a:gridCol w="2952750"/>
                <a:gridCol w="2386012"/>
              </a:tblGrid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Πωλήσεις εισιτηρίων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Αλγόριθμος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4.000 εισιτήρια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Έσοδα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32 Χ 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Ορχήστρα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20.000 + 15%32ΧΝ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 αίθουσας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30.000 + 5%32ΧΝ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Εταιρεία ασφαλείας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80Χ(Ν/200)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Λοιπές δαπάνες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 δαπανών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125.200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Κέρδος / (Ζημία)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Τα ποσά σε </a:t>
                      </a: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7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Ν = αριθμός εισιτηρίων που αναμένεται να πωληθούν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28DF3-E20D-4736-AAD6-FE1C072C2D2D}" type="slidenum">
              <a:rPr lang="el-GR" altLang="en-US" smtClean="0"/>
              <a:pPr/>
              <a:t>13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899874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Λύση (3 από 3)</a:t>
            </a:r>
          </a:p>
        </p:txBody>
      </p:sp>
      <p:graphicFrame>
        <p:nvGraphicFramePr>
          <p:cNvPr id="76804" name="Group 4" descr="Πίνακας Έσοδα. Πωλήσεις εισιτηρίων. 5.000 εισιτήρι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987466"/>
              </p:ext>
            </p:extLst>
          </p:nvPr>
        </p:nvGraphicFramePr>
        <p:xfrm>
          <a:off x="457200" y="1600200"/>
          <a:ext cx="8229600" cy="4525966"/>
        </p:xfrm>
        <a:graphic>
          <a:graphicData uri="http://schemas.openxmlformats.org/drawingml/2006/table">
            <a:tbl>
              <a:tblPr firstRow="1"/>
              <a:tblGrid>
                <a:gridCol w="2890838"/>
                <a:gridCol w="2952750"/>
                <a:gridCol w="2386012"/>
              </a:tblGrid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Πωλήσεις εισιτηρίων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Αλγόριθμος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5.000 εισιτήρια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Έσοδα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32 Χ 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Ορχήστρα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20.000 + 15%32ΧΝ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 αίθουσας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30.000 + 5%32ΧΝ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Εταιρεία ασφαλείας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80Χ(Ν/200)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Λοιπές δαπάνες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 δαπανών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Κέρδος / (Ζημία)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Τα ποσά σε </a:t>
                      </a: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7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Ν = αριθμός εισιτηρίων που αναμένεται να πωληθούν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28DF3-E20D-4736-AAD6-FE1C072C2D2D}" type="slidenum">
              <a:rPr lang="el-GR" altLang="en-US" smtClean="0"/>
              <a:pPr/>
              <a:t>14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000604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Αποκλίσεις Προϋπολογισμών</a:t>
            </a:r>
          </a:p>
        </p:txBody>
      </p:sp>
      <p:sp>
        <p:nvSpPr>
          <p:cNvPr id="80900" name="Rectangle 1027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Arrowheads="1"/>
          </p:cNvSpPr>
          <p:nvPr/>
        </p:nvSpPr>
        <p:spPr bwMode="auto">
          <a:xfrm>
            <a:off x="892175" y="1947863"/>
            <a:ext cx="1828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A2FB37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r>
              <a:rPr lang="el-GR" altLang="en-US" dirty="0">
                <a:latin typeface="Arial" panose="020B0604020202020204" pitchFamily="34" charset="0"/>
              </a:rPr>
              <a:t>Απολογισμός</a:t>
            </a:r>
          </a:p>
        </p:txBody>
      </p:sp>
      <p:sp>
        <p:nvSpPr>
          <p:cNvPr id="80902" name="Rectangle 1029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Arrowheads="1"/>
          </p:cNvSpPr>
          <p:nvPr/>
        </p:nvSpPr>
        <p:spPr bwMode="auto">
          <a:xfrm>
            <a:off x="3830638" y="1700213"/>
            <a:ext cx="1828800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E1F73B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l-GR" altLang="en-US" dirty="0">
                <a:latin typeface="Arial" panose="020B0604020202020204" pitchFamily="34" charset="0"/>
              </a:rPr>
              <a:t>Ελαστικός </a:t>
            </a:r>
          </a:p>
          <a:p>
            <a:pPr algn="ctr"/>
            <a:r>
              <a:rPr lang="el-GR" altLang="en-US" dirty="0">
                <a:latin typeface="Arial" panose="020B0604020202020204" pitchFamily="34" charset="0"/>
              </a:rPr>
              <a:t>προϋπολογισμός</a:t>
            </a:r>
          </a:p>
          <a:p>
            <a:pPr algn="ctr"/>
            <a:r>
              <a:rPr lang="el-GR" altLang="en-US" dirty="0">
                <a:latin typeface="Arial" panose="020B0604020202020204" pitchFamily="34" charset="0"/>
              </a:rPr>
              <a:t>στο πραγματικό </a:t>
            </a:r>
          </a:p>
          <a:p>
            <a:pPr algn="ctr"/>
            <a:r>
              <a:rPr lang="el-GR" altLang="en-US" dirty="0">
                <a:latin typeface="Arial" panose="020B0604020202020204" pitchFamily="34" charset="0"/>
              </a:rPr>
              <a:t>επίπεδο</a:t>
            </a:r>
          </a:p>
          <a:p>
            <a:pPr algn="ctr"/>
            <a:r>
              <a:rPr lang="el-GR" altLang="en-US" dirty="0">
                <a:latin typeface="Arial" panose="020B0604020202020204" pitchFamily="34" charset="0"/>
              </a:rPr>
              <a:t>δραστηριότητας</a:t>
            </a:r>
          </a:p>
        </p:txBody>
      </p:sp>
      <p:sp>
        <p:nvSpPr>
          <p:cNvPr id="80904" name="Rectangle 1031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Arrowheads="1"/>
          </p:cNvSpPr>
          <p:nvPr/>
        </p:nvSpPr>
        <p:spPr bwMode="auto">
          <a:xfrm>
            <a:off x="6726238" y="1947863"/>
            <a:ext cx="1828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4DE1E5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l-GR" altLang="en-US">
                <a:latin typeface="Arial" panose="020B0604020202020204" pitchFamily="34" charset="0"/>
              </a:rPr>
              <a:t>Στατικός</a:t>
            </a:r>
          </a:p>
          <a:p>
            <a:pPr algn="ctr"/>
            <a:r>
              <a:rPr lang="el-GR" altLang="en-US">
                <a:latin typeface="Arial" panose="020B0604020202020204" pitchFamily="34" charset="0"/>
              </a:rPr>
              <a:t>προϋπολογισμός</a:t>
            </a:r>
          </a:p>
        </p:txBody>
      </p:sp>
      <p:grpSp>
        <p:nvGrpSpPr>
          <p:cNvPr id="2" name="Group 1053" descr="Σχήμα Αποκλίσεις προϋπολογισμών. Απολογισμός. Ελαστικός προϋπολογισμός. Στατικός προϋπολογισμός. Απόκλιση δαπάνης. Απόκλιση όγκου. "/>
          <p:cNvGrpSpPr>
            <a:grpSpLocks/>
          </p:cNvGrpSpPr>
          <p:nvPr/>
        </p:nvGrpSpPr>
        <p:grpSpPr bwMode="auto">
          <a:xfrm>
            <a:off x="2132013" y="2997200"/>
            <a:ext cx="2152650" cy="1449388"/>
            <a:chOff x="1447" y="2378"/>
            <a:chExt cx="1356" cy="913"/>
          </a:xfrm>
        </p:grpSpPr>
        <p:sp>
          <p:nvSpPr>
            <p:cNvPr id="80908" name="Rectangle 1035"/>
            <p:cNvSpPr>
              <a:spLocks noChangeArrowheads="1"/>
            </p:cNvSpPr>
            <p:nvPr/>
          </p:nvSpPr>
          <p:spPr bwMode="auto">
            <a:xfrm>
              <a:off x="1447" y="2811"/>
              <a:ext cx="135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E7944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l-GR" altLang="en-US">
                  <a:latin typeface="Arial" panose="020B0604020202020204" pitchFamily="34" charset="0"/>
                </a:rPr>
                <a:t>Απόκλιση</a:t>
              </a:r>
              <a:r>
                <a:rPr lang="el-GR" altLang="en-US" b="1">
                  <a:latin typeface="Arial" panose="020B0604020202020204" pitchFamily="34" charset="0"/>
                </a:rPr>
                <a:t> </a:t>
              </a:r>
            </a:p>
            <a:p>
              <a:pPr algn="ctr"/>
              <a:r>
                <a:rPr lang="el-GR" altLang="en-US">
                  <a:latin typeface="Arial" panose="020B0604020202020204" pitchFamily="34" charset="0"/>
                </a:rPr>
                <a:t>Δαπάνης</a:t>
              </a:r>
            </a:p>
          </p:txBody>
        </p:sp>
        <p:sp>
          <p:nvSpPr>
            <p:cNvPr id="80909" name="Text Box 1036"/>
            <p:cNvSpPr txBox="1">
              <a:spLocks noChangeArrowheads="1"/>
            </p:cNvSpPr>
            <p:nvPr/>
          </p:nvSpPr>
          <p:spPr bwMode="auto">
            <a:xfrm>
              <a:off x="2068" y="2378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hangingPunct="0"/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1054" descr="Σχήμα Αποκλίσεις προϋπολογισμών. Απολογισμός. Ελαστικός προϋπολογισμός. Στατικός προϋπολογισμός. Απόκλιση δαπάνης. Απόκλιση όγκου. "/>
          <p:cNvGrpSpPr>
            <a:grpSpLocks/>
          </p:cNvGrpSpPr>
          <p:nvPr/>
        </p:nvGrpSpPr>
        <p:grpSpPr bwMode="auto">
          <a:xfrm>
            <a:off x="5292725" y="2997200"/>
            <a:ext cx="2152650" cy="1449388"/>
            <a:chOff x="3354" y="2378"/>
            <a:chExt cx="1356" cy="913"/>
          </a:xfrm>
        </p:grpSpPr>
        <p:sp>
          <p:nvSpPr>
            <p:cNvPr id="80911" name="Rectangle 1037"/>
            <p:cNvSpPr>
              <a:spLocks noChangeArrowheads="1"/>
            </p:cNvSpPr>
            <p:nvPr/>
          </p:nvSpPr>
          <p:spPr bwMode="auto">
            <a:xfrm>
              <a:off x="3354" y="2811"/>
              <a:ext cx="135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l-GR" altLang="en-US">
                  <a:latin typeface="Arial" panose="020B0604020202020204" pitchFamily="34" charset="0"/>
                </a:rPr>
                <a:t>Απόκλιση</a:t>
              </a:r>
              <a:r>
                <a:rPr lang="el-GR" altLang="en-US" b="1">
                  <a:latin typeface="Arial" panose="020B0604020202020204" pitchFamily="34" charset="0"/>
                </a:rPr>
                <a:t> </a:t>
              </a:r>
            </a:p>
            <a:p>
              <a:pPr algn="ctr"/>
              <a:r>
                <a:rPr lang="el-GR" altLang="en-US">
                  <a:latin typeface="Arial" panose="020B0604020202020204" pitchFamily="34" charset="0"/>
                </a:rPr>
                <a:t>όγκου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80912" name="Text Box 1038"/>
            <p:cNvSpPr txBox="1">
              <a:spLocks noChangeArrowheads="1"/>
            </p:cNvSpPr>
            <p:nvPr/>
          </p:nvSpPr>
          <p:spPr bwMode="auto">
            <a:xfrm>
              <a:off x="3976" y="2378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hangingPunct="0"/>
              <a:endParaRPr lang="en-US" altLang="en-US" b="1">
                <a:latin typeface="Arial" panose="020B0604020202020204" pitchFamily="34" charset="0"/>
              </a:endParaRPr>
            </a:p>
          </p:txBody>
        </p:sp>
      </p:grpSp>
      <p:sp>
        <p:nvSpPr>
          <p:cNvPr id="80913" name="Text Box 1041" descr="Σχήμα Αποκλίσεις προϋπολογισμών. Απολογισμός. Ελαστικός προϋπολογισμός. Στατικός προϋπολογισμός. Απόκλιση δαπάνης. Απόκλιση όγκου. "/>
          <p:cNvSpPr txBox="1">
            <a:spLocks noChangeArrowheads="1"/>
          </p:cNvSpPr>
          <p:nvPr/>
        </p:nvSpPr>
        <p:spPr bwMode="auto">
          <a:xfrm>
            <a:off x="4278313" y="5149850"/>
            <a:ext cx="12779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hangingPunct="0"/>
            <a:r>
              <a:rPr lang="el-GR" altLang="en-US" b="1">
                <a:latin typeface="Arial" panose="020B0604020202020204" pitchFamily="34" charset="0"/>
              </a:rPr>
              <a:t>Συνολική </a:t>
            </a:r>
          </a:p>
          <a:p>
            <a:pPr algn="r" eaLnBrk="0" hangingPunct="0"/>
            <a:r>
              <a:rPr lang="el-GR" altLang="en-US" b="1">
                <a:latin typeface="Arial" panose="020B0604020202020204" pitchFamily="34" charset="0"/>
              </a:rPr>
              <a:t>Απόκλιση</a:t>
            </a:r>
          </a:p>
        </p:txBody>
      </p:sp>
      <p:sp>
        <p:nvSpPr>
          <p:cNvPr id="80914" name="Line 1042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ShapeType="1"/>
          </p:cNvSpPr>
          <p:nvPr/>
        </p:nvSpPr>
        <p:spPr bwMode="auto">
          <a:xfrm>
            <a:off x="3243263" y="3141663"/>
            <a:ext cx="0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5" name="Line 1043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ShapeType="1"/>
          </p:cNvSpPr>
          <p:nvPr/>
        </p:nvSpPr>
        <p:spPr bwMode="auto">
          <a:xfrm>
            <a:off x="6324600" y="3141663"/>
            <a:ext cx="0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AutoShape 1044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Arrowheads="1"/>
          </p:cNvSpPr>
          <p:nvPr/>
        </p:nvSpPr>
        <p:spPr bwMode="auto">
          <a:xfrm>
            <a:off x="2895600" y="2057400"/>
            <a:ext cx="762000" cy="533400"/>
          </a:xfrm>
          <a:prstGeom prst="leftRightArrow">
            <a:avLst>
              <a:gd name="adj1" fmla="val 50000"/>
              <a:gd name="adj2" fmla="val 28571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0917" name="AutoShape 1045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Arrowheads="1"/>
          </p:cNvSpPr>
          <p:nvPr/>
        </p:nvSpPr>
        <p:spPr bwMode="auto">
          <a:xfrm>
            <a:off x="5867400" y="2133600"/>
            <a:ext cx="762000" cy="533400"/>
          </a:xfrm>
          <a:prstGeom prst="leftRightArrow">
            <a:avLst>
              <a:gd name="adj1" fmla="val 50000"/>
              <a:gd name="adj2" fmla="val 28571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0918" name="AutoShape 1046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Arrowheads="1"/>
          </p:cNvSpPr>
          <p:nvPr/>
        </p:nvSpPr>
        <p:spPr bwMode="auto">
          <a:xfrm>
            <a:off x="4495800" y="3789363"/>
            <a:ext cx="762000" cy="533400"/>
          </a:xfrm>
          <a:prstGeom prst="leftRightArrow">
            <a:avLst>
              <a:gd name="adj1" fmla="val 50000"/>
              <a:gd name="adj2" fmla="val 28571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1058" descr="Σχήμα Αποκλίσεις προϋπολογισμών. Απολογισμός. Ελαστικός προϋπολογισμός. Στατικός προϋπολογισμός. Απόκλιση δαπάνης. Απόκλιση όγκου. "/>
          <p:cNvGrpSpPr>
            <a:grpSpLocks/>
          </p:cNvGrpSpPr>
          <p:nvPr/>
        </p:nvGrpSpPr>
        <p:grpSpPr bwMode="auto">
          <a:xfrm>
            <a:off x="609600" y="4437063"/>
            <a:ext cx="3124200" cy="1371600"/>
            <a:chOff x="384" y="3312"/>
            <a:chExt cx="1968" cy="864"/>
          </a:xfrm>
        </p:grpSpPr>
        <p:sp>
          <p:nvSpPr>
            <p:cNvPr id="80920" name="Rectangle 1048"/>
            <p:cNvSpPr>
              <a:spLocks noChangeArrowheads="1"/>
            </p:cNvSpPr>
            <p:nvPr/>
          </p:nvSpPr>
          <p:spPr bwMode="auto">
            <a:xfrm>
              <a:off x="384" y="3552"/>
              <a:ext cx="1968" cy="6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4DE54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hangingPunct="0"/>
              <a:r>
                <a:rPr lang="el-GR" altLang="en-US" sz="2000" b="1">
                  <a:latin typeface="Arial" panose="020B0604020202020204" pitchFamily="34" charset="0"/>
                </a:rPr>
                <a:t>Κοινό: Όγκος</a:t>
              </a:r>
              <a:r>
                <a:rPr lang="el-GR" altLang="en-US" sz="2000">
                  <a:latin typeface="Arial" panose="020B0604020202020204" pitchFamily="34" charset="0"/>
                </a:rPr>
                <a:t> </a:t>
              </a:r>
            </a:p>
            <a:p>
              <a:pPr algn="ctr" eaLnBrk="0" hangingPunct="0"/>
              <a:r>
                <a:rPr lang="el-GR" altLang="en-US" sz="2000">
                  <a:latin typeface="Arial" panose="020B0604020202020204" pitchFamily="34" charset="0"/>
                </a:rPr>
                <a:t>Οι αποκλίσεις οφείλονται</a:t>
              </a:r>
            </a:p>
            <a:p>
              <a:pPr algn="ctr" eaLnBrk="0" hangingPunct="0"/>
              <a:r>
                <a:rPr lang="el-GR" altLang="en-US" sz="2000">
                  <a:latin typeface="Arial" panose="020B0604020202020204" pitchFamily="34" charset="0"/>
                </a:rPr>
                <a:t>σε τιμές</a:t>
              </a:r>
            </a:p>
          </p:txBody>
        </p:sp>
        <p:sp>
          <p:nvSpPr>
            <p:cNvPr id="80921" name="Line 1055"/>
            <p:cNvSpPr>
              <a:spLocks noChangeShapeType="1"/>
            </p:cNvSpPr>
            <p:nvPr/>
          </p:nvSpPr>
          <p:spPr bwMode="auto">
            <a:xfrm flipV="1">
              <a:off x="1632" y="3312"/>
              <a:ext cx="192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057" descr="Σχήμα Αποκλίσεις προϋπολογισμών. Απολογισμός. Ελαστικός προϋπολογισμός. Στατικός προϋπολογισμός. Απόκλιση δαπάνης. Απόκλιση όγκου. "/>
          <p:cNvGrpSpPr>
            <a:grpSpLocks/>
          </p:cNvGrpSpPr>
          <p:nvPr/>
        </p:nvGrpSpPr>
        <p:grpSpPr bwMode="auto">
          <a:xfrm>
            <a:off x="5580063" y="4437063"/>
            <a:ext cx="3048000" cy="1447800"/>
            <a:chOff x="3840" y="3264"/>
            <a:chExt cx="1920" cy="912"/>
          </a:xfrm>
        </p:grpSpPr>
        <p:sp>
          <p:nvSpPr>
            <p:cNvPr id="80923" name="Rectangle 1049"/>
            <p:cNvSpPr>
              <a:spLocks noChangeArrowheads="1"/>
            </p:cNvSpPr>
            <p:nvPr/>
          </p:nvSpPr>
          <p:spPr bwMode="auto">
            <a:xfrm>
              <a:off x="3840" y="3552"/>
              <a:ext cx="1920" cy="6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2F6F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hangingPunct="0"/>
              <a:r>
                <a:rPr lang="el-GR" altLang="en-US" sz="2000" b="1">
                  <a:latin typeface="Arial" panose="020B0604020202020204" pitchFamily="34" charset="0"/>
                </a:rPr>
                <a:t>Κοινό: Τιμές</a:t>
              </a:r>
              <a:r>
                <a:rPr lang="el-GR" altLang="en-US" sz="2000">
                  <a:solidFill>
                    <a:srgbClr val="321CD8"/>
                  </a:solidFill>
                  <a:latin typeface="Arial" panose="020B0604020202020204" pitchFamily="34" charset="0"/>
                </a:rPr>
                <a:t> </a:t>
              </a:r>
            </a:p>
            <a:p>
              <a:pPr algn="ctr" eaLnBrk="0" hangingPunct="0"/>
              <a:r>
                <a:rPr lang="el-GR" altLang="en-US" sz="2000">
                  <a:latin typeface="Arial" panose="020B0604020202020204" pitchFamily="34" charset="0"/>
                </a:rPr>
                <a:t>Οι αποκλίσεις οφείλονται</a:t>
              </a:r>
            </a:p>
            <a:p>
              <a:pPr algn="ctr" eaLnBrk="0" hangingPunct="0"/>
              <a:r>
                <a:rPr lang="el-GR" altLang="en-US" sz="2000">
                  <a:latin typeface="Arial" panose="020B0604020202020204" pitchFamily="34" charset="0"/>
                </a:rPr>
                <a:t>σε όγκους</a:t>
              </a:r>
            </a:p>
          </p:txBody>
        </p:sp>
        <p:sp>
          <p:nvSpPr>
            <p:cNvPr id="80924" name="Line 1056"/>
            <p:cNvSpPr>
              <a:spLocks noChangeShapeType="1"/>
            </p:cNvSpPr>
            <p:nvPr/>
          </p:nvSpPr>
          <p:spPr bwMode="auto">
            <a:xfrm flipH="1" flipV="1">
              <a:off x="4176" y="3264"/>
              <a:ext cx="336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25" name="Line 29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ShapeType="1"/>
          </p:cNvSpPr>
          <p:nvPr/>
        </p:nvSpPr>
        <p:spPr bwMode="auto">
          <a:xfrm>
            <a:off x="1692275" y="27082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6" name="Line 30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ShapeType="1"/>
          </p:cNvSpPr>
          <p:nvPr/>
        </p:nvSpPr>
        <p:spPr bwMode="auto">
          <a:xfrm>
            <a:off x="1692275" y="3141663"/>
            <a:ext cx="5903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7" name="Line 31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ShapeType="1"/>
          </p:cNvSpPr>
          <p:nvPr/>
        </p:nvSpPr>
        <p:spPr bwMode="auto">
          <a:xfrm>
            <a:off x="7596188" y="27082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0928" name="AutoShape 1039" descr="Σχήμα Αποκλίσεις προϋπολογισμών. Απολογισμός. Ελαστικός προϋπολογισμός. Στατικός προϋπολογισμός. Απόκλιση δαπάνης. Απόκλιση όγκου. "/>
          <p:cNvCxnSpPr>
            <a:cxnSpLocks noChangeShapeType="1"/>
          </p:cNvCxnSpPr>
          <p:nvPr/>
        </p:nvCxnSpPr>
        <p:spPr bwMode="auto">
          <a:xfrm rot="10800000" flipH="1" flipV="1">
            <a:off x="892175" y="2328863"/>
            <a:ext cx="7662863" cy="1587"/>
          </a:xfrm>
          <a:prstGeom prst="bentConnector5">
            <a:avLst>
              <a:gd name="adj1" fmla="val -2981"/>
              <a:gd name="adj2" fmla="val 147200000"/>
              <a:gd name="adj3" fmla="val 1029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929" name="Line 1040" descr="Σχήμα Αποκλίσεις προϋπολογισμών. Απολογισμός. Ελαστικός προϋπολογισμός. Στατικός προϋπολογισμός. Απόκλιση δαπάνης. Απόκλιση όγκου. "/>
          <p:cNvSpPr>
            <a:spLocks noChangeShapeType="1"/>
          </p:cNvSpPr>
          <p:nvPr/>
        </p:nvSpPr>
        <p:spPr bwMode="auto">
          <a:xfrm>
            <a:off x="4940300" y="4652963"/>
            <a:ext cx="0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914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Χαρακτηρισμοί Αποκλίσεων</a:t>
            </a:r>
          </a:p>
        </p:txBody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Ευμενείς αποκλίσεις (</a:t>
            </a:r>
            <a:r>
              <a:rPr lang="en-US" altLang="en-US" dirty="0" smtClean="0"/>
              <a:t>Favorable Variances - F)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Αφορούν: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Μείωση κόστους. 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Αύξηση εσόδων.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Δυσμενείς αποκλίσεις (</a:t>
            </a:r>
            <a:r>
              <a:rPr lang="en-US" altLang="en-US" dirty="0" smtClean="0"/>
              <a:t>Unfavorable Variances -U)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Αφορούν: 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Αύξηση κόστους. 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Μείωση εσόδων.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453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Συνέχεια παραδείγματος</a:t>
            </a:r>
          </a:p>
        </p:txBody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000" dirty="0" smtClean="0"/>
              <a:t>Το ρεαλιστικό σενάριο που αποφασίστηκε αφορούσε 4.000 άτομα.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000" dirty="0" smtClean="0"/>
              <a:t>Στην συναυλία παραβρέθηκαν 4.500 άτομα.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dirty="0" smtClean="0"/>
              <a:t>Τα έσοδα από την συναυλία ήταν € 135.000 (δόθηκαν και φοιτητικά εισιτήρια με έκπτωση και προσκλήσεις).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dirty="0" smtClean="0"/>
              <a:t>Η επιχείρηση πλήρωσε την ορχήστρα και το ενοίκιο σύμφωνα με την αρχική συμφωνία. 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dirty="0" smtClean="0"/>
              <a:t>Η επιχείρηση χρησιμοποίησε τελικά 25 ιδιωτικούς αστυνομικούς.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000" dirty="0" smtClean="0"/>
              <a:t>Οι δαπάνες δημοσιοποίησης και ασφάλειας ανήλθαν σε 29.500.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l-GR" altLang="en-US" sz="2000" b="1" dirty="0" smtClean="0"/>
              <a:t>Ζητείται:</a:t>
            </a:r>
            <a:endParaRPr lang="el-GR" altLang="en-US" sz="2000" dirty="0" smtClean="0"/>
          </a:p>
          <a:p>
            <a:pPr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000" dirty="0" smtClean="0"/>
              <a:t>1. Να καταρτίσετε έναν ελαστικό προϋπολογισμό για 4.500 εισιτήρια.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000" dirty="0" smtClean="0"/>
              <a:t>2. Να υπολογίσετε τη συνολική απόκλιση.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000" dirty="0" smtClean="0"/>
              <a:t>3. Να υπολογίσετε και να χαρακτηρίσετε τις </a:t>
            </a:r>
            <a:r>
              <a:rPr lang="el-GR" altLang="en-US" sz="2000" b="1" dirty="0" smtClean="0"/>
              <a:t>αποκλίσεις δαπάνης και όγκου. </a:t>
            </a:r>
            <a:endParaRPr lang="el-GR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6683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Ελαστικός για 4.500 εισιτήρια</a:t>
            </a:r>
          </a:p>
        </p:txBody>
      </p:sp>
      <p:graphicFrame>
        <p:nvGraphicFramePr>
          <p:cNvPr id="87091" name="Group 51" descr="Πίνακας Ελαστικός προϋπολογισμός. Έσοδα. Δαπάνες. Πωλήσεις εισιτηρίων. 4.500 εισιτήρι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860218"/>
              </p:ext>
            </p:extLst>
          </p:nvPr>
        </p:nvGraphicFramePr>
        <p:xfrm>
          <a:off x="457200" y="1600200"/>
          <a:ext cx="8229600" cy="4113216"/>
        </p:xfrm>
        <a:graphic>
          <a:graphicData uri="http://schemas.openxmlformats.org/drawingml/2006/table">
            <a:tbl>
              <a:tblPr firstRow="1"/>
              <a:tblGrid>
                <a:gridCol w="2890838"/>
                <a:gridCol w="2952750"/>
                <a:gridCol w="2386012"/>
              </a:tblGrid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Πωλήσεις εισιτηρίων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Αλγόριθμος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4.500 εισιτήρια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Έσοδα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32 Χ 4.500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Ορχήστρα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20.000 + 15%32Χ4.500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 αίθουσας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30.000 + 5%32Χ4.500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Εταιρεία ασφαλείας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80Χ(4.500/200)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1.840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Λοιπές δαπάνες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 δαπανών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128.640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Κέρδος / (Ζημία)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Τα ποσά σε </a:t>
                      </a: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28DF3-E20D-4736-AAD6-FE1C072C2D2D}" type="slidenum">
              <a:rPr lang="el-GR" altLang="en-US" smtClean="0"/>
              <a:pPr/>
              <a:t>18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8935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Συνολική Απόκλιση</a:t>
            </a:r>
          </a:p>
        </p:txBody>
      </p:sp>
      <p:graphicFrame>
        <p:nvGraphicFramePr>
          <p:cNvPr id="88277" name="Group 213" descr="Πίνακας συνολική απόκλιση εσόδων και δαπανών μεταξύ απολογισμού 4500 εισιτήρια και προϋπολογισμού 4000 εισιτήρι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491485"/>
              </p:ext>
            </p:extLst>
          </p:nvPr>
        </p:nvGraphicFramePr>
        <p:xfrm>
          <a:off x="457200" y="1600200"/>
          <a:ext cx="8362950" cy="4625343"/>
        </p:xfrm>
        <a:graphic>
          <a:graphicData uri="http://schemas.openxmlformats.org/drawingml/2006/table">
            <a:tbl>
              <a:tblPr firstRow="1"/>
              <a:tblGrid>
                <a:gridCol w="2386013"/>
                <a:gridCol w="1873250"/>
                <a:gridCol w="2016125"/>
                <a:gridCol w="2087562"/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Απολογισμός 4.500 άτομα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Στατικός προϋπολογισμός 4.000 άτομα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Συνολική απόκλιση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Έσοδα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7.000 (Ε)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Ορχήστρα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40.250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1.050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 αίθουσας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56.750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Εταιρεία ασφαλείας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400 (Δ)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Λοιπές δαπάνες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1.500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 δαπανών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128.500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125.200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3.300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Κέρδος / (Ζημία)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3.700 (Ε)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Ο</a:t>
                      </a: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ρχήστρα 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20.000 + 15% x 135.000</a:t>
                      </a: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και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50.000 + 5%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 </a:t>
                      </a: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135.000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28DF3-E20D-4736-AAD6-FE1C072C2D2D}" type="slidenum">
              <a:rPr lang="el-GR" altLang="en-US" smtClean="0"/>
              <a:pPr/>
              <a:t>19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75459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Χρηματοδότηση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l-GR" altLang="en-US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smtClean="0"/>
          </a:p>
          <a:p>
            <a:r>
              <a:rPr lang="el-GR" altLang="en-US" sz="2400" smtClean="0"/>
              <a:t>Το έργο «</a:t>
            </a:r>
            <a:r>
              <a:rPr lang="el-GR" altLang="en-US" sz="2400" b="1" smtClean="0"/>
              <a:t>Ανοικτά Ακαδημαϊκά Μαθήματα στο Οικονομικό Πανεπιστήμιο Αθηνών</a:t>
            </a:r>
            <a:r>
              <a:rPr lang="el-GR" altLang="en-US" sz="2400" smtClean="0"/>
              <a:t>» έχει χρηματοδοτήσει μόνο τη αναδιαμόρφωση του εκπαιδευτικού υλικού. </a:t>
            </a:r>
          </a:p>
          <a:p>
            <a:r>
              <a:rPr lang="el-GR" altLang="en-US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6387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FF6070A-E41E-42B4-B4DB-B2C491C12380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60969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Απόκλιση δαπάνης</a:t>
            </a:r>
          </a:p>
        </p:txBody>
      </p:sp>
      <p:graphicFrame>
        <p:nvGraphicFramePr>
          <p:cNvPr id="89147" name="Group 59" descr="Πίνακας απόκλιση δαπάνης μεταξύ απολογισμού 4500 εισιτήρια και προϋπολογισμού 4000 εισιτήρι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023107"/>
              </p:ext>
            </p:extLst>
          </p:nvPr>
        </p:nvGraphicFramePr>
        <p:xfrm>
          <a:off x="457200" y="1600200"/>
          <a:ext cx="8229600" cy="4547555"/>
        </p:xfrm>
        <a:graphic>
          <a:graphicData uri="http://schemas.openxmlformats.org/drawingml/2006/table">
            <a:tbl>
              <a:tblPr firstRow="1"/>
              <a:tblGrid>
                <a:gridCol w="2347913"/>
                <a:gridCol w="1843087"/>
                <a:gridCol w="1984375"/>
                <a:gridCol w="2054225"/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Απολογισμός 4.500 άτομα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Ελαστικός προϋπολογισμός 4.000 άτομα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Απόκλιση δαπάνης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Έσοδα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-9.000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Ορχήστρα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40.250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-1.350 (Ε)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 αίθουσας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56.750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-450 (Ε)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Εταιρεία ασφαλείας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Λοιπές δαπάνες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1.500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 δαπανών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128.500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128.640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-140 (Ε)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Κέρδος / (Ζημία)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-8.860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Budget 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Ο</a:t>
                      </a: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ρχήστρα 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20.000 + 15% x 32x 4.500</a:t>
                      </a:r>
                      <a:endParaRPr kumimoji="0" lang="el-G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28DF3-E20D-4736-AAD6-FE1C072C2D2D}" type="slidenum">
              <a:rPr lang="el-GR" altLang="en-US" smtClean="0"/>
              <a:pPr/>
              <a:t>20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817267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Απόκλιση όγκου</a:t>
            </a:r>
          </a:p>
        </p:txBody>
      </p:sp>
      <p:graphicFrame>
        <p:nvGraphicFramePr>
          <p:cNvPr id="92219" name="Group 59" descr="Πίνακας απόκλιση όγκου μεταξύ απολογισμού 4500 εισιτήρια και προϋπολογισμού 4000 εισιτήρι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101672"/>
              </p:ext>
            </p:extLst>
          </p:nvPr>
        </p:nvGraphicFramePr>
        <p:xfrm>
          <a:off x="457200" y="1600200"/>
          <a:ext cx="8229600" cy="4088767"/>
        </p:xfrm>
        <a:graphic>
          <a:graphicData uri="http://schemas.openxmlformats.org/drawingml/2006/table">
            <a:tbl>
              <a:tblPr firstRow="1"/>
              <a:tblGrid>
                <a:gridCol w="2314575"/>
                <a:gridCol w="1944688"/>
                <a:gridCol w="2016125"/>
                <a:gridCol w="1954212"/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Ελαστικός προϋπολογισμός 4.500 άτομα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Στατικός προϋπολογισμός 4.000 άτομα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Απόκλιση όγκου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Έσοδα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16.000 (Ε)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Ορχήστρα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2.400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 αίθουσας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Εταιρεία ασφαλείας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Λοιπές δαπάνες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 δαπανών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128.640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125.200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3.440 (Δ)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Κέρδος / (Ζημία)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12.560 (Ε)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28DF3-E20D-4736-AAD6-FE1C072C2D2D}" type="slidenum">
              <a:rPr lang="el-GR" altLang="en-US" smtClean="0"/>
              <a:pPr/>
              <a:t>21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60715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Ανάλυση</a:t>
            </a:r>
            <a:r>
              <a:rPr lang="el-GR" altLang="en-US" b="0" smtClean="0"/>
              <a:t> </a:t>
            </a:r>
            <a:r>
              <a:rPr lang="el-GR" altLang="en-US" smtClean="0"/>
              <a:t>απόκλισης</a:t>
            </a:r>
            <a:r>
              <a:rPr lang="el-GR" altLang="en-US" b="0" smtClean="0"/>
              <a:t> </a:t>
            </a:r>
            <a:r>
              <a:rPr lang="el-GR" altLang="en-US" smtClean="0"/>
              <a:t>κερδών</a:t>
            </a:r>
          </a:p>
        </p:txBody>
      </p:sp>
      <p:sp>
        <p:nvSpPr>
          <p:cNvPr id="93188" name="Rectangle 1027" descr="Σχήμα ανάλυση απόκλισης κερδών. Πραγματοποιημένα ποσά. Ευέλικτος προϋπολογισμός. Στατικός προϋπολογισμός."/>
          <p:cNvSpPr>
            <a:spLocks noChangeArrowheads="1"/>
          </p:cNvSpPr>
          <p:nvPr/>
        </p:nvSpPr>
        <p:spPr bwMode="auto">
          <a:xfrm>
            <a:off x="827088" y="1700213"/>
            <a:ext cx="2016125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A2FB37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l-GR" altLang="en-US" dirty="0">
                <a:latin typeface="Arial" panose="020B0604020202020204" pitchFamily="34" charset="0"/>
              </a:rPr>
              <a:t>Πραγματοποιούμενα</a:t>
            </a:r>
          </a:p>
          <a:p>
            <a:pPr algn="ctr"/>
            <a:r>
              <a:rPr lang="el-GR" altLang="en-US" dirty="0">
                <a:latin typeface="Arial" panose="020B0604020202020204" pitchFamily="34" charset="0"/>
              </a:rPr>
              <a:t>ποσά </a:t>
            </a:r>
          </a:p>
          <a:p>
            <a:pPr algn="ctr"/>
            <a:r>
              <a:rPr lang="el-GR" altLang="en-US" dirty="0">
                <a:latin typeface="Arial" panose="020B0604020202020204" pitchFamily="34" charset="0"/>
              </a:rPr>
              <a:t>€6.500</a:t>
            </a:r>
          </a:p>
        </p:txBody>
      </p:sp>
      <p:sp>
        <p:nvSpPr>
          <p:cNvPr id="93190" name="Rectangle 1029" descr="Σχήμα ανάλυση απόκλισης κερδών. Πραγματοποιημένα ποσά. Ευέλικτος προϋπολογισμός. Στατικός προϋπολογισμός."/>
          <p:cNvSpPr>
            <a:spLocks noChangeArrowheads="1"/>
          </p:cNvSpPr>
          <p:nvPr/>
        </p:nvSpPr>
        <p:spPr bwMode="auto">
          <a:xfrm>
            <a:off x="3276600" y="1700213"/>
            <a:ext cx="3024188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E1F73B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l-GR" altLang="en-US" sz="2400" dirty="0">
                <a:latin typeface="Arial" panose="020B0604020202020204" pitchFamily="34" charset="0"/>
              </a:rPr>
              <a:t> </a:t>
            </a:r>
            <a:r>
              <a:rPr lang="el-GR" altLang="en-US" dirty="0">
                <a:latin typeface="Arial" panose="020B0604020202020204" pitchFamily="34" charset="0"/>
              </a:rPr>
              <a:t>Ευέλικτος προϋπολογισμός </a:t>
            </a:r>
          </a:p>
          <a:p>
            <a:pPr algn="ctr"/>
            <a:r>
              <a:rPr lang="el-GR" altLang="en-US" dirty="0">
                <a:latin typeface="Arial" panose="020B0604020202020204" pitchFamily="34" charset="0"/>
              </a:rPr>
              <a:t>στο πραγματικό επίπεδο </a:t>
            </a:r>
          </a:p>
          <a:p>
            <a:pPr algn="ctr"/>
            <a:r>
              <a:rPr lang="el-GR" altLang="en-US" dirty="0">
                <a:latin typeface="Arial" panose="020B0604020202020204" pitchFamily="34" charset="0"/>
              </a:rPr>
              <a:t>δραστηριότητας </a:t>
            </a:r>
            <a:r>
              <a:rPr lang="en-US" altLang="en-US" dirty="0">
                <a:latin typeface="Arial" panose="020B0604020202020204" pitchFamily="34" charset="0"/>
              </a:rPr>
              <a:t>€15.360</a:t>
            </a:r>
            <a:endParaRPr lang="el-GR" altLang="en-US" dirty="0">
              <a:latin typeface="Arial" panose="020B0604020202020204" pitchFamily="34" charset="0"/>
            </a:endParaRPr>
          </a:p>
        </p:txBody>
      </p:sp>
      <p:sp>
        <p:nvSpPr>
          <p:cNvPr id="93192" name="Rectangle 1031" descr="Σχήμα ανάλυση απόκλισης κερδών. Πραγματοποιημένα ποσά. Ευέλικτος προϋπολογισμός. Στατικός προϋπολογισμός."/>
          <p:cNvSpPr>
            <a:spLocks noChangeArrowheads="1"/>
          </p:cNvSpPr>
          <p:nvPr/>
        </p:nvSpPr>
        <p:spPr bwMode="auto">
          <a:xfrm>
            <a:off x="6726238" y="1700213"/>
            <a:ext cx="1828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4DE1E5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l-GR" altLang="en-US" sz="2400">
                <a:latin typeface="Arial" panose="020B0604020202020204" pitchFamily="34" charset="0"/>
              </a:rPr>
              <a:t> </a:t>
            </a:r>
            <a:r>
              <a:rPr lang="el-GR" altLang="en-US">
                <a:latin typeface="Arial" panose="020B0604020202020204" pitchFamily="34" charset="0"/>
              </a:rPr>
              <a:t>Στατικός</a:t>
            </a:r>
          </a:p>
          <a:p>
            <a:pPr algn="ctr"/>
            <a:r>
              <a:rPr lang="el-GR" altLang="en-US">
                <a:latin typeface="Arial" panose="020B0604020202020204" pitchFamily="34" charset="0"/>
              </a:rPr>
              <a:t>προϋπολογισμός </a:t>
            </a:r>
          </a:p>
          <a:p>
            <a:pPr algn="ctr"/>
            <a:r>
              <a:rPr lang="el-GR" altLang="en-US">
                <a:latin typeface="Arial" panose="020B0604020202020204" pitchFamily="34" charset="0"/>
              </a:rPr>
              <a:t>€</a:t>
            </a:r>
            <a:r>
              <a:rPr lang="en-US" altLang="en-US">
                <a:latin typeface="Arial" panose="020B0604020202020204" pitchFamily="34" charset="0"/>
              </a:rPr>
              <a:t>2.800</a:t>
            </a:r>
            <a:endParaRPr lang="el-GR" altLang="en-US">
              <a:latin typeface="Arial" panose="020B0604020202020204" pitchFamily="34" charset="0"/>
            </a:endParaRPr>
          </a:p>
        </p:txBody>
      </p:sp>
      <p:sp>
        <p:nvSpPr>
          <p:cNvPr id="93195" name="Rectangle 1035" descr="Σχήμα ανάλυση απόκλισης κερδών. Πραγματοποιημένα ποσά. Ευέλικτος προϋπολογισμός. Στατικός προϋπολογισμός."/>
          <p:cNvSpPr>
            <a:spLocks noChangeArrowheads="1"/>
          </p:cNvSpPr>
          <p:nvPr/>
        </p:nvSpPr>
        <p:spPr bwMode="auto">
          <a:xfrm>
            <a:off x="2132013" y="3716338"/>
            <a:ext cx="215265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EE7944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l-GR" altLang="en-US">
                <a:latin typeface="Arial" panose="020B0604020202020204" pitchFamily="34" charset="0"/>
              </a:rPr>
              <a:t>Απόκλιση δαπάνης</a:t>
            </a:r>
            <a:endParaRPr lang="el-GR" altLang="en-US" sz="2400">
              <a:latin typeface="Arial" panose="020B0604020202020204" pitchFamily="34" charset="0"/>
            </a:endParaRPr>
          </a:p>
          <a:p>
            <a:pPr algn="ctr" eaLnBrk="0" hangingPunct="0"/>
            <a:r>
              <a:rPr lang="el-GR" altLang="en-US">
                <a:latin typeface="Arial" panose="020B0604020202020204" pitchFamily="34" charset="0"/>
              </a:rPr>
              <a:t>€ </a:t>
            </a:r>
            <a:r>
              <a:rPr lang="en-US" altLang="en-US">
                <a:latin typeface="Arial" panose="020B0604020202020204" pitchFamily="34" charset="0"/>
              </a:rPr>
              <a:t>8.860 (U)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endParaRPr lang="el-GR" altLang="en-US" sz="2400">
              <a:latin typeface="Arial" panose="020B0604020202020204" pitchFamily="34" charset="0"/>
            </a:endParaRPr>
          </a:p>
        </p:txBody>
      </p:sp>
      <p:sp>
        <p:nvSpPr>
          <p:cNvPr id="93197" name="Rectangle 1037" descr="Σχήμα ανάλυση απόκλισης κερδών. Πραγματοποιημένα ποσά. Ευέλικτος προϋπολογισμός. Στατικός προϋπολογισμός."/>
          <p:cNvSpPr>
            <a:spLocks noChangeArrowheads="1"/>
          </p:cNvSpPr>
          <p:nvPr/>
        </p:nvSpPr>
        <p:spPr bwMode="auto">
          <a:xfrm>
            <a:off x="5299075" y="3716338"/>
            <a:ext cx="215265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l-GR" altLang="en-US">
                <a:latin typeface="Arial" panose="020B0604020202020204" pitchFamily="34" charset="0"/>
              </a:rPr>
              <a:t>Απόκλιση όγκου</a:t>
            </a:r>
          </a:p>
          <a:p>
            <a:pPr algn="ctr" eaLnBrk="0" hangingPunct="0"/>
            <a:r>
              <a:rPr lang="el-GR" altLang="en-US">
                <a:latin typeface="Arial" panose="020B0604020202020204" pitchFamily="34" charset="0"/>
              </a:rPr>
              <a:t>€ </a:t>
            </a:r>
            <a:r>
              <a:rPr lang="en-US" altLang="en-US">
                <a:latin typeface="Arial" panose="020B0604020202020204" pitchFamily="34" charset="0"/>
              </a:rPr>
              <a:t>12.560 (F)</a:t>
            </a:r>
            <a:endParaRPr lang="el-GR" altLang="en-US">
              <a:latin typeface="Arial" panose="020B0604020202020204" pitchFamily="34" charset="0"/>
            </a:endParaRPr>
          </a:p>
        </p:txBody>
      </p:sp>
      <p:cxnSp>
        <p:nvCxnSpPr>
          <p:cNvPr id="93199" name="AutoShape 1039" descr="Σχήμα ανάλυση απόκλισης κερδών. Πραγματοποιημένα ποσά. Ευέλικτος προϋπολογισμός. Στατικός προϋπολογισμός."/>
          <p:cNvCxnSpPr>
            <a:cxnSpLocks noChangeShapeType="1"/>
          </p:cNvCxnSpPr>
          <p:nvPr/>
        </p:nvCxnSpPr>
        <p:spPr bwMode="auto">
          <a:xfrm rot="10800000" flipH="1" flipV="1">
            <a:off x="892175" y="2209800"/>
            <a:ext cx="7662863" cy="1588"/>
          </a:xfrm>
          <a:prstGeom prst="bentConnector5">
            <a:avLst>
              <a:gd name="adj1" fmla="val -2981"/>
              <a:gd name="adj2" fmla="val 200100032"/>
              <a:gd name="adj3" fmla="val 1029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201" name="Line 1042" descr="Σχήμα ανάλυση απόκλισης κερδών. Πραγματοποιημένα ποσά. Ευέλικτος προϋπολογισμός. Στατικός προϋπολογισμός."/>
          <p:cNvSpPr>
            <a:spLocks noChangeShapeType="1"/>
          </p:cNvSpPr>
          <p:nvPr/>
        </p:nvSpPr>
        <p:spPr bwMode="auto">
          <a:xfrm>
            <a:off x="3243263" y="3141663"/>
            <a:ext cx="0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2" name="Line 1043" descr="Σχήμα ανάλυση απόκλισης κερδών. Πραγματοποιημένα ποσά. Ευέλικτος προϋπολογισμός. Στατικός προϋπολογισμός."/>
          <p:cNvSpPr>
            <a:spLocks noChangeShapeType="1"/>
          </p:cNvSpPr>
          <p:nvPr/>
        </p:nvSpPr>
        <p:spPr bwMode="auto">
          <a:xfrm>
            <a:off x="6324600" y="3141663"/>
            <a:ext cx="0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3" name="Line 1044" descr="Σχήμα ανάλυση απόκλισης κερδών. Πραγματοποιημένα ποσά. Ευέλικτος προϋπολογισμός. Στατικός προϋπολογισμός."/>
          <p:cNvSpPr>
            <a:spLocks noChangeShapeType="1"/>
          </p:cNvSpPr>
          <p:nvPr/>
        </p:nvSpPr>
        <p:spPr bwMode="auto">
          <a:xfrm>
            <a:off x="2913063" y="2276475"/>
            <a:ext cx="363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4" name="Line 1045" descr="Σχήμα ανάλυση απόκλισης κερδών. Πραγματοποιημένα ποσά. Ευέλικτος προϋπολογισμός. Στατικός προϋπολογισμός."/>
          <p:cNvSpPr>
            <a:spLocks noChangeShapeType="1"/>
          </p:cNvSpPr>
          <p:nvPr/>
        </p:nvSpPr>
        <p:spPr bwMode="auto">
          <a:xfrm>
            <a:off x="6296025" y="2276475"/>
            <a:ext cx="3635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5" name="Line 1046" descr="Σχήμα ανάλυση απόκλισης κερδών. Πραγματοποιημένα ποσά. Ευέλικτος προϋπολογισμός. Στατικός προϋπολογισμός."/>
          <p:cNvSpPr>
            <a:spLocks noChangeShapeType="1"/>
          </p:cNvSpPr>
          <p:nvPr/>
        </p:nvSpPr>
        <p:spPr bwMode="auto">
          <a:xfrm>
            <a:off x="4640263" y="4076700"/>
            <a:ext cx="363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6" name="Rectangle 1047" descr="Σχήμα ανάλυση απόκλισης κερδών. Πραγματοποιημένα ποσά. Ευέλικτος προϋπολογισμός. Στατικός προϋπολογισμός."/>
          <p:cNvSpPr>
            <a:spLocks noChangeArrowheads="1"/>
          </p:cNvSpPr>
          <p:nvPr/>
        </p:nvSpPr>
        <p:spPr bwMode="auto">
          <a:xfrm>
            <a:off x="3714750" y="5403850"/>
            <a:ext cx="215265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9CBCD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r>
              <a:rPr lang="el-GR" altLang="en-US">
                <a:latin typeface="Arial" panose="020B0604020202020204" pitchFamily="34" charset="0"/>
              </a:rPr>
              <a:t>Συνολική Απόκλιση</a:t>
            </a:r>
            <a:endParaRPr lang="el-GR" altLang="en-US" sz="2400">
              <a:latin typeface="Arial" panose="020B0604020202020204" pitchFamily="34" charset="0"/>
            </a:endParaRPr>
          </a:p>
          <a:p>
            <a:pPr algn="ctr" eaLnBrk="0" hangingPunct="0"/>
            <a:r>
              <a:rPr lang="el-GR" altLang="en-US">
                <a:latin typeface="Arial" panose="020B0604020202020204" pitchFamily="34" charset="0"/>
              </a:rPr>
              <a:t>€</a:t>
            </a:r>
            <a:r>
              <a:rPr lang="en-US" altLang="en-US">
                <a:latin typeface="Arial" panose="020B0604020202020204" pitchFamily="34" charset="0"/>
              </a:rPr>
              <a:t>3.700 (F)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endParaRPr lang="el-GR" altLang="en-US" sz="2400">
              <a:latin typeface="Arial" panose="020B0604020202020204" pitchFamily="34" charset="0"/>
            </a:endParaRPr>
          </a:p>
        </p:txBody>
      </p:sp>
      <p:sp>
        <p:nvSpPr>
          <p:cNvPr id="93207" name="Line 23" descr="Σχήμα ανάλυση απόκλισης κερδών. Πραγματοποιημένα ποσά. Ευέλικτος προϋπολογισμός. Στατικός προϋπολογισμός."/>
          <p:cNvSpPr>
            <a:spLocks noChangeShapeType="1"/>
          </p:cNvSpPr>
          <p:nvPr/>
        </p:nvSpPr>
        <p:spPr bwMode="auto">
          <a:xfrm>
            <a:off x="1835150" y="27082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8" name="Line 24" descr="Σχήμα ανάλυση απόκλισης κερδών. Πραγματοποιημένα ποσά. Ευέλικτος προϋπολογισμός. Στατικός προϋπολογισμός."/>
          <p:cNvSpPr>
            <a:spLocks noChangeShapeType="1"/>
          </p:cNvSpPr>
          <p:nvPr/>
        </p:nvSpPr>
        <p:spPr bwMode="auto">
          <a:xfrm>
            <a:off x="1835150" y="3141663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9" name="Line 25" descr="Σχήμα ανάλυση απόκλισης κερδών. Πραγματοποιημένα ποσά. Ευέλικτος προϋπολογισμός. Στατικός προϋπολογισμός."/>
          <p:cNvSpPr>
            <a:spLocks noChangeShapeType="1"/>
          </p:cNvSpPr>
          <p:nvPr/>
        </p:nvSpPr>
        <p:spPr bwMode="auto">
          <a:xfrm>
            <a:off x="7667625" y="27082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379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Παρακολούθηση προϋπολογισμών</a:t>
            </a:r>
          </a:p>
        </p:txBody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Τακτά χρονικά διαστήματα.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Έμφαση στις αποκλίσεις που αφορούν: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Σημαντικό ποσοστό.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Σημαντικό απόλυτο ποσό.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i="1" dirty="0" smtClean="0"/>
              <a:t>Τόσο ευμενείς όσο και δυσμενείς.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Λήψη αποφάσεων: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Διορθωτικές ενέργειες.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Αναμόρφωση.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Απόδοση ευθυνών.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Επιβράβευση.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b="1" dirty="0" smtClean="0"/>
              <a:t>Management by exception</a:t>
            </a:r>
            <a:r>
              <a:rPr lang="el-GR" altLang="en-US" sz="2400" b="1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2615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Τέλος Ενότητας #</a:t>
            </a:r>
            <a:r>
              <a:rPr lang="en-US" altLang="en-US" smtClean="0"/>
              <a:t> </a:t>
            </a:r>
            <a:r>
              <a:rPr lang="el-GR" altLang="en-US" smtClean="0"/>
              <a:t>5</a:t>
            </a:r>
          </a:p>
        </p:txBody>
      </p:sp>
      <p:sp>
        <p:nvSpPr>
          <p:cNvPr id="26626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pPr algn="l"/>
            <a:r>
              <a:rPr lang="el-GR" altLang="en-US" b="1" smtClean="0"/>
              <a:t>Μάθημα: </a:t>
            </a:r>
            <a:r>
              <a:rPr lang="el-GR" altLang="en-US" smtClean="0"/>
              <a:t>Διοικητική Λογιστική, </a:t>
            </a:r>
            <a:r>
              <a:rPr lang="el-GR" altLang="en-US" b="1" smtClean="0"/>
              <a:t>Ενότητα </a:t>
            </a:r>
            <a:r>
              <a:rPr lang="en-US" altLang="en-US" b="1" smtClean="0"/>
              <a:t># </a:t>
            </a:r>
            <a:r>
              <a:rPr lang="el-GR" altLang="en-US" b="1" smtClean="0"/>
              <a:t>5:</a:t>
            </a:r>
            <a:r>
              <a:rPr lang="en-US" altLang="en-US" b="1" smtClean="0"/>
              <a:t> </a:t>
            </a:r>
            <a:r>
              <a:rPr lang="el-GR" altLang="en-US" smtClean="0"/>
              <a:t>Στατικοί</a:t>
            </a:r>
            <a:r>
              <a:rPr lang="el-GR" altLang="en-US" smtClean="0">
                <a:latin typeface="Arial" panose="020B0604020202020204" pitchFamily="34" charset="0"/>
              </a:rPr>
              <a:t>-</a:t>
            </a:r>
            <a:r>
              <a:rPr lang="el-GR" altLang="en-US" smtClean="0"/>
              <a:t>ελαστικοί προϋπολογισμοί</a:t>
            </a:r>
          </a:p>
          <a:p>
            <a:pPr algn="l"/>
            <a:r>
              <a:rPr lang="el-GR" altLang="en-US" b="1" smtClean="0"/>
              <a:t>Διδάσκουσα: </a:t>
            </a:r>
            <a:r>
              <a:rPr lang="el-GR" altLang="en-US" smtClean="0"/>
              <a:t>Σάνδρα Κοέν, </a:t>
            </a:r>
            <a:r>
              <a:rPr lang="el-GR" altLang="en-US" b="1" smtClean="0"/>
              <a:t>Τμήμα: </a:t>
            </a:r>
            <a:r>
              <a:rPr lang="el-GR" altLang="en-US" smtClean="0"/>
              <a:t>Οργάνωση και Διοίκηση Επιχειρήσεων</a:t>
            </a:r>
          </a:p>
          <a:p>
            <a:endParaRPr lang="el-GR" altLang="en-US" smtClean="0"/>
          </a:p>
        </p:txBody>
      </p:sp>
      <p:pic>
        <p:nvPicPr>
          <p:cNvPr id="26627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2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Άδειες Χρήσης</a:t>
            </a:r>
          </a:p>
        </p:txBody>
      </p:sp>
      <p:sp>
        <p:nvSpPr>
          <p:cNvPr id="18434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sz="2800" smtClean="0"/>
              <a:t>Το παρόν εκπαιδευτικό υλικό υπόκειται σε</a:t>
            </a:r>
            <a:r>
              <a:rPr lang="en-US" altLang="en-US" sz="2800" smtClean="0"/>
              <a:t> </a:t>
            </a:r>
            <a:r>
              <a:rPr lang="el-GR" altLang="en-US" sz="2800" smtClean="0"/>
              <a:t>άδειες χρήσης </a:t>
            </a:r>
            <a:r>
              <a:rPr lang="en-US" altLang="en-US" sz="2800" smtClean="0"/>
              <a:t>Creative Commons. </a:t>
            </a:r>
            <a:endParaRPr lang="el-GR" altLang="en-US" sz="280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90F3E8-9533-41A5-A80C-D5DA20E12161}" type="slidenum">
              <a:rPr lang="el-GR" altLang="en-US"/>
              <a:pPr/>
              <a:t>3</a:t>
            </a:fld>
            <a:endParaRPr lang="el-GR" altLang="en-US"/>
          </a:p>
        </p:txBody>
      </p:sp>
      <p:pic>
        <p:nvPicPr>
          <p:cNvPr id="1843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06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Σκοποί ενότητας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Κατανόηση των διαφορετικών ειδών προϋπολογισμού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Εξοικείωση με τη χρήση ελαστικών προϋπολογισμών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Κατανόηση των αποκλίσεων των προϋπολογισμών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endParaRPr lang="el-GR" alt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1A957C7-1621-4A64-9E7E-6CC14A1268EB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2180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Περιεχόμενα ενότητας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Στατικοί και Ελαστικοί Προϋπολογισμοί</a:t>
            </a:r>
            <a:r>
              <a:rPr lang="en-US" altLang="en-US" dirty="0" smtClean="0"/>
              <a:t>.</a:t>
            </a:r>
            <a:endParaRPr lang="el-GR" altLang="el-GR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8211851-DAF6-4C8F-973F-C5CB7A235CFA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39501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/>
            <a:r>
              <a:rPr lang="el-GR" altLang="el-GR" sz="4000" smtClean="0"/>
              <a:t>Στατικοί και ελαστικοί προϋπολογισμοί</a:t>
            </a:r>
            <a:endParaRPr lang="el-GR" altLang="en-US" sz="4000" smtClean="0"/>
          </a:p>
        </p:txBody>
      </p:sp>
      <p:sp>
        <p:nvSpPr>
          <p:cNvPr id="67587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449763"/>
            <a:ext cx="7772400" cy="1500187"/>
          </a:xfrm>
        </p:spPr>
        <p:txBody>
          <a:bodyPr anchor="b"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5: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Στατικοί</a:t>
            </a:r>
            <a:r>
              <a:rPr lang="el-GR" altLang="en-US" sz="2000" smtClean="0">
                <a:latin typeface="Arial" panose="020B0604020202020204" pitchFamily="34" charset="0"/>
              </a:rPr>
              <a:t>-</a:t>
            </a:r>
            <a:r>
              <a:rPr lang="el-GR" altLang="en-US" sz="2000" smtClean="0"/>
              <a:t>ελαστικοί προϋπολογισμοί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67588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0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96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Είδη προϋπολογισμών</a:t>
            </a:r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b="1" dirty="0" smtClean="0"/>
              <a:t>Στατικοί προϋπολογισμοί</a:t>
            </a:r>
            <a:r>
              <a:rPr lang="el-GR" altLang="en-US" dirty="0" smtClean="0"/>
              <a:t> (S</a:t>
            </a:r>
            <a:r>
              <a:rPr lang="en-US" altLang="en-US" dirty="0" err="1" smtClean="0"/>
              <a:t>tatic</a:t>
            </a:r>
            <a:r>
              <a:rPr lang="en-US" altLang="en-US" dirty="0" smtClean="0"/>
              <a:t> Budgets).</a:t>
            </a:r>
            <a:endParaRPr lang="el-GR" altLang="en-US" dirty="0" smtClean="0"/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Αναφέρονται σε συγκεκριμένο επίπεδο δραστηριότητας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Ελαστικοί προϋπολογισμοί</a:t>
            </a:r>
            <a:r>
              <a:rPr lang="el-GR" altLang="en-US" dirty="0" smtClean="0"/>
              <a:t> (Flexible Budgets)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Αναφέρονται σε εναλλακτικά  επίπεδα δραστηριότητας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Αλγόριθμος προϋπολογισμού (Budget Formula)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pPr>
              <a:spcBef>
                <a:spcPct val="20000"/>
              </a:spcBef>
            </a:pP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3218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mtClean="0"/>
              <a:t>Χρήση ελαστικών προϋπολογισμών</a:t>
            </a:r>
            <a:r>
              <a:rPr lang="el-GR" altLang="en-US" smtClean="0">
                <a:latin typeface="Arial" panose="020B0604020202020204" pitchFamily="34" charset="0"/>
              </a:rPr>
              <a:t> </a:t>
            </a:r>
            <a:r>
              <a:rPr lang="el-GR" altLang="en-US" smtClean="0"/>
              <a:t>(1 από 2)</a:t>
            </a:r>
          </a:p>
        </p:txBody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3600" dirty="0" smtClean="0"/>
              <a:t>Έλεγχος εναλλακτικών σεναρίων</a:t>
            </a:r>
            <a:r>
              <a:rPr lang="el-GR" altLang="en-US" sz="3600" dirty="0"/>
              <a:t>:</a:t>
            </a:r>
            <a:r>
              <a:rPr lang="el-GR" altLang="en-US" sz="3600" dirty="0" smtClean="0"/>
              <a:t> </a:t>
            </a:r>
          </a:p>
          <a:p>
            <a:pPr lvl="1">
              <a:spcBef>
                <a:spcPct val="20000"/>
              </a:spcBef>
            </a:pPr>
            <a:r>
              <a:rPr lang="el-GR" altLang="en-US" sz="3200" dirty="0" smtClean="0"/>
              <a:t>εκ των προτέρων ανάλυση,</a:t>
            </a:r>
          </a:p>
          <a:p>
            <a:pPr lvl="1">
              <a:spcBef>
                <a:spcPct val="20000"/>
              </a:spcBef>
            </a:pPr>
            <a:r>
              <a:rPr lang="en-US" altLang="en-US" sz="3200" dirty="0" smtClean="0"/>
              <a:t>π.χ. </a:t>
            </a:r>
            <a:r>
              <a:rPr lang="en-US" altLang="en-US" sz="3200" i="1" dirty="0" err="1" smtClean="0"/>
              <a:t>Εν</a:t>
            </a:r>
            <a:r>
              <a:rPr lang="en-US" altLang="en-US" sz="3200" i="1" dirty="0" smtClean="0"/>
              <a:t>αλλακτικά επίπεδα κέρδους για εναλλακτικά επίπεδα πωλήσεων</a:t>
            </a:r>
            <a:r>
              <a:rPr lang="el-GR" altLang="en-US" sz="3200" i="1" dirty="0" smtClean="0"/>
              <a:t>,</a:t>
            </a:r>
            <a:endParaRPr lang="en-US" altLang="en-US" sz="3200" i="1" dirty="0" smtClean="0"/>
          </a:p>
          <a:p>
            <a:pPr lvl="1">
              <a:spcBef>
                <a:spcPct val="20000"/>
              </a:spcBef>
            </a:pPr>
            <a:r>
              <a:rPr lang="en-US" altLang="en-US" sz="3200" i="1" dirty="0" err="1" smtClean="0"/>
              <a:t>Σενάρι</a:t>
            </a:r>
            <a:r>
              <a:rPr lang="en-US" altLang="en-US" sz="3200" i="1" dirty="0" smtClean="0"/>
              <a:t>α: </a:t>
            </a:r>
            <a:r>
              <a:rPr lang="en-US" altLang="en-US" sz="3200" dirty="0" smtClean="0"/>
              <a:t>Απαισιόδοξο, αισιόδοξο, αναμενόμενο</a:t>
            </a:r>
            <a:r>
              <a:rPr lang="el-GR" altLang="en-US" sz="3200" dirty="0"/>
              <a:t>.</a:t>
            </a:r>
            <a:endParaRPr lang="el-GR" altLang="en-US" sz="3200" dirty="0" smtClean="0"/>
          </a:p>
          <a:p>
            <a:pPr lvl="1">
              <a:spcBef>
                <a:spcPct val="20000"/>
              </a:spcBef>
            </a:pPr>
            <a:r>
              <a:rPr lang="el-GR" altLang="en-US" sz="3200" dirty="0" smtClean="0"/>
              <a:t>Απόδοση πιθανοτήτων σε κάθε εναλλακτικό σενάριο.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2406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mtClean="0"/>
              <a:t>Χρήση ελαστικών προϋπολογισμών (2 από 2)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Αξιολόγηση της απόκλισης από τις αρχικές εκτιμήσεις (το σενάριο που έχει προκριθεί) λαμβάνοντας υπόψη τον πραγματικό όγκο δραστηριότητας: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Εκ των υστέρων ανάλυση.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Προϋπολογισμένο κόστος τμήματος παραγωγής για 2.000 μονάδες = € 25.000.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Πραγματικό κόστος παραγωγής για 2.500 μονάδες = € 30.000.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Απόδοση ευθυνών – επιβράβευση.</a:t>
            </a:r>
            <a:endParaRPr lang="el-GR" altLang="en-US" sz="2400" dirty="0" smtClean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Μέσο κόστος </a:t>
            </a:r>
            <a:r>
              <a:rPr lang="en-GB" altLang="en-US" sz="2400" dirty="0" smtClean="0"/>
              <a:t>12,5/</a:t>
            </a:r>
            <a:r>
              <a:rPr lang="en-GB" altLang="en-US" sz="2400" dirty="0" err="1" smtClean="0"/>
              <a:t>μονάδ</a:t>
            </a:r>
            <a:r>
              <a:rPr lang="en-GB" altLang="en-US" sz="2400" dirty="0" smtClean="0"/>
              <a:t>α</a:t>
            </a:r>
            <a:r>
              <a:rPr lang="el-GR" altLang="en-US" sz="2400" dirty="0" smtClean="0"/>
              <a:t> (€ 25.000: 2.000).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Άρα επιτρεπτό κόστος </a:t>
            </a:r>
            <a:r>
              <a:rPr lang="en-GB" altLang="en-US" sz="2400" dirty="0" smtClean="0"/>
              <a:t>€ 31.250</a:t>
            </a:r>
            <a:r>
              <a:rPr lang="el-GR" altLang="en-US" sz="2400" dirty="0" smtClean="0"/>
              <a:t> = 12,5 </a:t>
            </a:r>
            <a:r>
              <a:rPr lang="en-US" altLang="en-US" sz="2400" dirty="0" smtClean="0"/>
              <a:t>x 2.500 </a:t>
            </a:r>
            <a:r>
              <a:rPr lang="el-GR" altLang="en-US" sz="2400" dirty="0" smtClean="0"/>
              <a:t>μονάδες.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539316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Template_CC_BY_NC_ND_0" id="{A3626A32-DEE5-4D23-AADE-03C16163E383}" vid="{A6957CB1-EB5A-4838-8376-9B0B5C1A180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Template_CC_BY_NC_ND_0</Template>
  <TotalTime>0</TotalTime>
  <Words>1222</Words>
  <Application>Microsoft Office PowerPoint</Application>
  <PresentationFormat>On-screen Show (4:3)</PresentationFormat>
  <Paragraphs>351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Θέμα του Office</vt:lpstr>
      <vt:lpstr>Διοικητική Λογιστική</vt:lpstr>
      <vt:lpstr>Χρηματοδότηση</vt:lpstr>
      <vt:lpstr>Άδειες Χρήσης</vt:lpstr>
      <vt:lpstr>Σκοποί ενότητας</vt:lpstr>
      <vt:lpstr>Περιεχόμενα ενότητας</vt:lpstr>
      <vt:lpstr>Στατικοί και ελαστικοί προϋπολογισμοί</vt:lpstr>
      <vt:lpstr>Είδη προϋπολογισμών</vt:lpstr>
      <vt:lpstr>Χρήση ελαστικών προϋπολογισμών (1 από 2)</vt:lpstr>
      <vt:lpstr>Χρήση ελαστικών προϋπολογισμών (2 από 2)</vt:lpstr>
      <vt:lpstr>Χρησιμότητα ελαστικών προϋπολογισμών</vt:lpstr>
      <vt:lpstr>Παράδειγμα διοργάνωση μουσικής συναυλίας</vt:lpstr>
      <vt:lpstr>Λύση (1 από 3)</vt:lpstr>
      <vt:lpstr>Λύση (2 από 3)</vt:lpstr>
      <vt:lpstr>Λύση (3 από 3)</vt:lpstr>
      <vt:lpstr>Αποκλίσεις Προϋπολογισμών</vt:lpstr>
      <vt:lpstr>Χαρακτηρισμοί Αποκλίσεων</vt:lpstr>
      <vt:lpstr>Συνέχεια παραδείγματος</vt:lpstr>
      <vt:lpstr>Ελαστικός για 4.500 εισιτήρια</vt:lpstr>
      <vt:lpstr>Συνολική Απόκλιση</vt:lpstr>
      <vt:lpstr>Απόκλιση δαπάνης</vt:lpstr>
      <vt:lpstr>Απόκλιση όγκου</vt:lpstr>
      <vt:lpstr>Ανάλυση απόκλισης κερδών</vt:lpstr>
      <vt:lpstr>Παρακολούθηση προϋπολογισμών</vt:lpstr>
      <vt:lpstr>Τέλος Ενότητας #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2015-05-23T09:35:55Z</dcterms:created>
  <dcterms:modified xsi:type="dcterms:W3CDTF">2015-07-23T11:48:28Z</dcterms:modified>
</cp:coreProperties>
</file>