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268" r:id="rId3"/>
    <p:sldId id="269" r:id="rId4"/>
    <p:sldId id="281" r:id="rId5"/>
    <p:sldId id="270" r:id="rId6"/>
    <p:sldId id="271" r:id="rId7"/>
    <p:sldId id="282" r:id="rId8"/>
    <p:sldId id="272" r:id="rId9"/>
    <p:sldId id="283" r:id="rId10"/>
    <p:sldId id="273" r:id="rId11"/>
    <p:sldId id="274" r:id="rId12"/>
    <p:sldId id="275" r:id="rId13"/>
    <p:sldId id="284" r:id="rId14"/>
    <p:sldId id="276" r:id="rId15"/>
    <p:sldId id="292" r:id="rId16"/>
    <p:sldId id="294" r:id="rId17"/>
    <p:sldId id="285" r:id="rId18"/>
    <p:sldId id="293" r:id="rId19"/>
    <p:sldId id="295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L." initials="A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FFF"/>
    <a:srgbClr val="EAB200"/>
    <a:srgbClr val="3496F0"/>
    <a:srgbClr val="68B1F4"/>
    <a:srgbClr val="C9B5E9"/>
    <a:srgbClr val="5E8CC2"/>
    <a:srgbClr val="663300"/>
    <a:srgbClr val="996633"/>
    <a:srgbClr val="F269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2" autoAdjust="0"/>
    <p:restoredTop sz="98936" autoAdjust="0"/>
  </p:normalViewPr>
  <p:slideViewPr>
    <p:cSldViewPr>
      <p:cViewPr varScale="1">
        <p:scale>
          <a:sx n="110" d="100"/>
          <a:sy n="110" d="100"/>
        </p:scale>
        <p:origin x="18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252536" y="-99392"/>
            <a:ext cx="9649390" cy="3816424"/>
          </a:xfrm>
          <a:prstGeom prst="rect">
            <a:avLst/>
          </a:prstGeom>
          <a:solidFill>
            <a:srgbClr val="2D61A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323528" y="1333636"/>
            <a:ext cx="8918359" cy="693954"/>
          </a:xfrm>
        </p:spPr>
        <p:txBody>
          <a:bodyPr anchor="t" anchorCtr="0"/>
          <a:lstStyle>
            <a:lvl1pPr>
              <a:defRPr sz="4400" baseline="0">
                <a:solidFill>
                  <a:srgbClr val="FFCF37"/>
                </a:solidFill>
              </a:defRPr>
            </a:lvl1pPr>
          </a:lstStyle>
          <a:p>
            <a:r>
              <a:rPr lang="en-US" dirty="0"/>
              <a:t>PART TITLE – FIRST LINE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8272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PART #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8844" y="1187120"/>
            <a:ext cx="89780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3019" y="2031970"/>
            <a:ext cx="8928100" cy="1295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</a:rPr>
              <a:t>PART</a:t>
            </a:r>
            <a:r>
              <a:rPr lang="en-US" sz="4400" baseline="0" dirty="0">
                <a:solidFill>
                  <a:schemeClr val="bg1"/>
                </a:solidFill>
              </a:rPr>
              <a:t> TITLE – THE REST OF IT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DBBD810-43E6-459C-859B-BCAE0238A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77072"/>
            <a:ext cx="1689397" cy="2457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721918-B81F-4247-9FD6-E6C557E9721B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882450DF-18DE-438E-9EEA-81DD9520EF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330170" y="4293096"/>
            <a:ext cx="9649390" cy="1482758"/>
            <a:chOff x="-330170" y="3933056"/>
            <a:chExt cx="9649390" cy="213083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330170" y="3933056"/>
              <a:ext cx="9649390" cy="2130830"/>
            </a:xfrm>
            <a:prstGeom prst="rect">
              <a:avLst/>
            </a:prstGeom>
            <a:solidFill>
              <a:srgbClr val="2D61A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330169" y="3933056"/>
              <a:ext cx="648072" cy="213083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4796" y="4284470"/>
            <a:ext cx="702828" cy="1482758"/>
          </a:xfrm>
        </p:spPr>
        <p:txBody>
          <a:bodyPr anchor="ctr"/>
          <a:lstStyle>
            <a:lvl1pPr marL="0" indent="0" algn="l">
              <a:buFontTx/>
              <a:buNone/>
              <a:defRPr sz="6600" b="0">
                <a:solidFill>
                  <a:srgbClr val="FFCF37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009076" y="6396410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20</a:t>
            </a:r>
          </a:p>
        </p:txBody>
      </p:sp>
      <p:sp>
        <p:nvSpPr>
          <p:cNvPr id="14" name="Title 41"/>
          <p:cNvSpPr txBox="1">
            <a:spLocks/>
          </p:cNvSpPr>
          <p:nvPr userDrawn="1"/>
        </p:nvSpPr>
        <p:spPr>
          <a:xfrm>
            <a:off x="1251754" y="4293096"/>
            <a:ext cx="6741752" cy="14827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FE9B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516216" y="6396410"/>
            <a:ext cx="1483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 1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4293096"/>
            <a:ext cx="8064327" cy="1482757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D0761E78-4111-4A64-A06A-65BD6E3157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72" y="252927"/>
            <a:ext cx="1689397" cy="2457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B8CF1BC-2DD9-4441-83ED-A833DD7424CC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D0C48CA6-8421-4F16-B3B2-3C20B1A306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783637" cy="525780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defRPr sz="2800"/>
            </a:lvl1pPr>
            <a:lvl2pPr marL="625475" indent="-285750">
              <a:buClr>
                <a:srgbClr val="203FFF"/>
              </a:buClr>
              <a:buFont typeface="Arial" pitchFamily="34" charset="0"/>
              <a:buChar char="•"/>
              <a:defRPr sz="2400"/>
            </a:lvl2pPr>
            <a:lvl4pPr marL="6302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34670" y="6396410"/>
            <a:ext cx="101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88224" y="6396410"/>
            <a:ext cx="144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C5A298-435D-4AC1-9A0D-B35D204F5874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6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2692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FFCF37"/>
        </a:buClr>
        <a:buSzPct val="150000"/>
        <a:buFont typeface="Wingdings" pitchFamily="2" charset="2"/>
        <a:buChar char="§"/>
        <a:defRPr lang="en-US" sz="28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203FFF"/>
        </a:buClr>
        <a:buFont typeface="Arial" pitchFamily="34" charset="0"/>
        <a:buChar char="•"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0" algn="l" defTabSz="914400" rtl="0" eaLnBrk="1" latinLnBrk="0" hangingPunct="1">
        <a:spcBef>
          <a:spcPct val="20000"/>
        </a:spcBef>
        <a:buClr>
          <a:srgbClr val="F26922"/>
        </a:buClr>
        <a:buFont typeface="Arial" pitchFamily="34" charset="0"/>
        <a:buNone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84163" algn="l" defTabSz="914400" rtl="0" eaLnBrk="1" latinLnBrk="0" hangingPunct="1">
        <a:spcBef>
          <a:spcPct val="20000"/>
        </a:spcBef>
        <a:buClr>
          <a:srgbClr val="F29122"/>
        </a:buClr>
        <a:buFont typeface="Wingdings" pitchFamily="2" charset="2"/>
        <a:buChar char="ü"/>
        <a:tabLst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500" y="4221088"/>
            <a:ext cx="1818116" cy="1546140"/>
          </a:xfrm>
        </p:spPr>
        <p:txBody>
          <a:bodyPr/>
          <a:lstStyle/>
          <a:p>
            <a:r>
              <a:rPr lang="en-US" sz="8800" dirty="0"/>
              <a:t>13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07704" y="4293096"/>
            <a:ext cx="7115655" cy="1482757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/>
              <a:t>ΑΛΛΕΣ ΜΟΡΦΕΣ ΑΤΕΛΟΥΣ ΑΝΤΑΓΩΝΙΣΜΟΥ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Ολιγοπώλιο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l-GR" sz="2600" b="1" dirty="0">
                <a:solidFill>
                  <a:srgbClr val="000000"/>
                </a:solidFill>
                <a:ea typeface="ＭＳ Ｐゴシック" pitchFamily="-112" charset="-128"/>
              </a:rPr>
              <a:t>Ολιγοπώλιο </a:t>
            </a:r>
            <a:r>
              <a:rPr lang="el-GR" sz="2600" dirty="0">
                <a:solidFill>
                  <a:srgbClr val="000000"/>
                </a:solidFill>
                <a:ea typeface="ＭＳ Ｐゴシック" pitchFamily="-112" charset="-128"/>
              </a:rPr>
              <a:t>όπου ο ανταγωνισμός είναι μεταξύ λίγων</a:t>
            </a:r>
            <a:r>
              <a:rPr lang="en-US" sz="2600" dirty="0">
                <a:solidFill>
                  <a:srgbClr val="000000"/>
                </a:solidFill>
                <a:ea typeface="ＭＳ Ｐゴシック" pitchFamily="-112" charset="-128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el-GR" sz="2600" b="1" dirty="0">
                <a:solidFill>
                  <a:srgbClr val="000000"/>
                </a:solidFill>
                <a:ea typeface="ＭＳ Ｐゴシック" pitchFamily="-112" charset="-128"/>
              </a:rPr>
              <a:t>Δυοπώλιο </a:t>
            </a:r>
            <a:r>
              <a:rPr lang="el-GR" sz="2600" dirty="0">
                <a:solidFill>
                  <a:srgbClr val="000000"/>
                </a:solidFill>
                <a:ea typeface="ＭＳ Ｐゴシック" pitchFamily="-112" charset="-128"/>
              </a:rPr>
              <a:t>είναι ένα ολιγοπώλιο με μόλις δύο μέλη</a:t>
            </a:r>
            <a:br>
              <a:rPr lang="en-US" sz="2600" dirty="0">
                <a:solidFill>
                  <a:srgbClr val="000000"/>
                </a:solidFill>
                <a:ea typeface="ＭＳ Ｐゴシック" pitchFamily="-112" charset="-128"/>
              </a:rPr>
            </a:br>
            <a:endParaRPr lang="en-US" sz="26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>
              <a:buNone/>
            </a:pPr>
            <a:r>
              <a:rPr lang="el-GR" sz="2600" i="1" dirty="0">
                <a:solidFill>
                  <a:srgbClr val="203FFF"/>
                </a:solidFill>
                <a:ea typeface="ＭＳ Ｐゴシック" pitchFamily="-112" charset="-128"/>
              </a:rPr>
              <a:t>Ανταγωνισμός, Μονοπώλια και Καρτέλ</a:t>
            </a:r>
            <a:endParaRPr lang="en-US" sz="26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>
              <a:spcAft>
                <a:spcPts val="1000"/>
              </a:spcAft>
            </a:pPr>
            <a:r>
              <a:rPr lang="el-GR" sz="2600" dirty="0">
                <a:ea typeface="ＭＳ Ｐゴシック" pitchFamily="-112" charset="-128"/>
              </a:rPr>
              <a:t>Ομάδες επιχειρήσεων μπορεί να αποφασίσουν να ενεργούν από κοινού και να συμπεριφέρονται σαν μονοπώλιο συμφωνώντας μεταξύ τους τις τιμές ή τις ποσότητες που θα παράγουν. Κάνουν </a:t>
            </a:r>
            <a:r>
              <a:rPr lang="el-GR" sz="2600" b="1" dirty="0">
                <a:ea typeface="ＭＳ Ｐゴシック" pitchFamily="-112" charset="-128"/>
              </a:rPr>
              <a:t>«αθέμιτη συμπαιγνία»</a:t>
            </a:r>
            <a:endParaRPr lang="en-US" sz="2600" dirty="0">
              <a:ea typeface="ＭＳ Ｐゴシック" pitchFamily="-112" charset="-128"/>
            </a:endParaRPr>
          </a:p>
          <a:p>
            <a:pPr>
              <a:spcAft>
                <a:spcPts val="1000"/>
              </a:spcAft>
            </a:pPr>
            <a:r>
              <a:rPr lang="el-GR" sz="2600" dirty="0">
                <a:ea typeface="ＭＳ Ｐゴシック" pitchFamily="-112" charset="-128"/>
              </a:rPr>
              <a:t>Η ομάδα των επιχειρήσεων με κοινή δράση λέγεται </a:t>
            </a:r>
            <a:r>
              <a:rPr lang="el-GR" sz="2600" b="1" dirty="0">
                <a:ea typeface="ＭＳ Ｐゴシック" pitchFamily="-112" charset="-128"/>
              </a:rPr>
              <a:t>καρτέλ</a:t>
            </a:r>
            <a:endParaRPr lang="en-US" sz="260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42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Η ισορροπία ενός ολιγοπωλίου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l-GR" sz="2400" dirty="0">
                <a:ea typeface="ＭＳ Ｐゴシック" pitchFamily="-112" charset="-128"/>
              </a:rPr>
              <a:t>Η νομοθεσία περί ανταγωνισμού απαγορεύει ρητώς συμφωνίες μεταξύ ολιγοπωλιακών επιχειρήσεων</a:t>
            </a:r>
            <a:r>
              <a:rPr lang="en-US" sz="2400" dirty="0">
                <a:ea typeface="ＭＳ Ｐゴシック" pitchFamily="-112" charset="-128"/>
              </a:rPr>
              <a:t> </a:t>
            </a:r>
          </a:p>
          <a:p>
            <a:r>
              <a:rPr lang="el-GR" sz="2400" dirty="0">
                <a:ea typeface="ＭＳ Ｐゴシック" pitchFamily="-112" charset="-128"/>
              </a:rPr>
              <a:t>Μια </a:t>
            </a:r>
            <a:r>
              <a:rPr lang="el-GR" sz="2400" b="1" dirty="0">
                <a:ea typeface="ＭＳ Ｐゴシック" pitchFamily="-112" charset="-128"/>
              </a:rPr>
              <a:t>ισορροπία Nash </a:t>
            </a:r>
            <a:r>
              <a:rPr lang="el-GR" sz="2400" dirty="0">
                <a:ea typeface="ＭＳ Ｐゴシック" pitchFamily="-112" charset="-128"/>
              </a:rPr>
              <a:t>είναι μια κατάσταση στην οποία τα ολιγοπώλια επιλέγουν την καλύτερη στρατηγική τους με δεδομένο τις στρατηγικές που έχουν επιλέξει οι άλλοι</a:t>
            </a:r>
            <a:endParaRPr lang="en-US" sz="2400" dirty="0">
              <a:ea typeface="ＭＳ Ｐゴシック" pitchFamily="-112" charset="-128"/>
            </a:endParaRPr>
          </a:p>
          <a:p>
            <a:pPr lvl="1"/>
            <a:r>
              <a:rPr lang="el-GR" sz="2000" dirty="0">
                <a:ea typeface="ＭＳ Ｐゴシック" pitchFamily="-112" charset="-128"/>
              </a:rPr>
              <a:t>Τα ολιγοπώλια θα ήταν καλύτερα αν συνεργάζονταν</a:t>
            </a:r>
            <a:endParaRPr lang="en-US" sz="2000" dirty="0">
              <a:ea typeface="ＭＳ Ｐゴシック" pitchFamily="-112" charset="-128"/>
            </a:endParaRPr>
          </a:p>
          <a:p>
            <a:pPr lvl="1"/>
            <a:r>
              <a:rPr lang="el-GR" sz="2000" dirty="0">
                <a:ea typeface="ＭＳ Ｐゴシック" pitchFamily="-112" charset="-128"/>
              </a:rPr>
              <a:t>Αντίθετα, τα ολιγοπώλια επιλέγουν ιδιοτελώς σε βάρος της μεγιστοποίησης του κοινού κέρδους</a:t>
            </a:r>
            <a:endParaRPr lang="en-US" sz="2000" dirty="0">
              <a:ea typeface="ＭＳ Ｐゴシック" pitchFamily="-112" charset="-128"/>
            </a:endParaRPr>
          </a:p>
          <a:p>
            <a:pPr lvl="1">
              <a:spcAft>
                <a:spcPts val="1500"/>
              </a:spcAft>
            </a:pPr>
            <a:r>
              <a:rPr lang="el-GR" sz="2000" dirty="0">
                <a:ea typeface="ＭＳ Ｐゴシック" pitchFamily="-112" charset="-128"/>
              </a:rPr>
              <a:t>Η αύξηση του μεριδίου αγοράς είναι σημαντική, αλλά σε τιμή υψηλότερη από το οριακό κόστος</a:t>
            </a:r>
            <a:endParaRPr lang="en-US" sz="2000" dirty="0">
              <a:ea typeface="ＭＳ Ｐゴシック" pitchFamily="-112" charset="-128"/>
            </a:endParaRPr>
          </a:p>
          <a:p>
            <a:r>
              <a:rPr lang="el-GR" sz="2400" dirty="0">
                <a:ea typeface="ＭＳ Ｐゴシック" pitchFamily="-112" charset="-128"/>
              </a:rPr>
              <a:t>Η ολιγοπωλιακή τιμή είναι μικρότερη από τη μονοπωλιακή αλλά μεγαλύτερη από την ανταγωνιστική</a:t>
            </a:r>
            <a:endParaRPr lang="en-US" sz="24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1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968921"/>
          </a:xfrm>
        </p:spPr>
        <p:txBody>
          <a:bodyPr/>
          <a:lstStyle/>
          <a:p>
            <a:r>
              <a:rPr lang="el-GR" sz="3200" dirty="0"/>
              <a:t>Πώς επηρεάζει το μέγεθος ενός ολιγοπωλίου το αγοραίο αποτέλεσμα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15896"/>
            <a:ext cx="8568183" cy="5185122"/>
          </a:xfrm>
        </p:spPr>
        <p:txBody>
          <a:bodyPr/>
          <a:lstStyle/>
          <a:p>
            <a:r>
              <a:rPr lang="el-GR" sz="2000" dirty="0">
                <a:ea typeface="ＭＳ Ｐゴシック" pitchFamily="-112" charset="-128"/>
              </a:rPr>
              <a:t>Αν οι ολιγοπωλιακές επιχειρήσεις δε σχηματίσουν καρτέλ – ίσως εξαιτίας της νομοθεσίας περί ανταγωνισμού – πρέπει να αποφασίσει η κάθε μία ατομικά για την παραγόμενη ποσότητα νερού</a:t>
            </a:r>
            <a:endParaRPr lang="en-US" sz="2000" dirty="0">
              <a:ea typeface="ＭＳ Ｐゴシック" pitchFamily="-112" charset="-128"/>
            </a:endParaRPr>
          </a:p>
          <a:p>
            <a:r>
              <a:rPr lang="el-GR" sz="2000" dirty="0">
                <a:ea typeface="ＭＳ Ｐゴシック" pitchFamily="-112" charset="-128"/>
              </a:rPr>
              <a:t>Υπάρχουν δύο αποτελέσματα που πρέπει να ληφθούν υπόψη</a:t>
            </a:r>
            <a:endParaRPr lang="en-US" sz="2000" dirty="0">
              <a:ea typeface="ＭＳ Ｐゴシック" pitchFamily="-112" charset="-128"/>
            </a:endParaRPr>
          </a:p>
          <a:p>
            <a:pPr lvl="1">
              <a:spcBef>
                <a:spcPts val="0"/>
              </a:spcBef>
            </a:pPr>
            <a:r>
              <a:rPr lang="el-GR" sz="2000" b="1" dirty="0">
                <a:solidFill>
                  <a:srgbClr val="000000"/>
                </a:solidFill>
                <a:ea typeface="ＭＳ Ｐゴシック" pitchFamily="-112" charset="-128"/>
              </a:rPr>
              <a:t>Το αποτέλεσμα παραγωγής</a:t>
            </a:r>
            <a:endParaRPr lang="en-US" sz="2000" b="1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2">
              <a:spcBef>
                <a:spcPts val="0"/>
              </a:spcBef>
            </a:pP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Επειδή η τιμή είναι μεγαλύτερη από το οριακό κόστος, η πώληση</a:t>
            </a:r>
            <a:r>
              <a:rPr lang="el-GR" sz="1800" dirty="0">
                <a:ea typeface="ＭＳ Ｐゴシック" pitchFamily="-112" charset="-128"/>
              </a:rPr>
              <a:t> μιας επιπρόσθετης μονάδας προϊόντος</a:t>
            </a:r>
            <a:r>
              <a:rPr lang="el-GR" sz="1800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στην τρέχουσα τιμή θα αυξήσει το κέρδος</a:t>
            </a:r>
            <a:endParaRPr lang="en-US" sz="18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>
              <a:spcBef>
                <a:spcPts val="0"/>
              </a:spcBef>
            </a:pPr>
            <a:r>
              <a:rPr lang="el-GR" sz="2000" b="1" dirty="0">
                <a:solidFill>
                  <a:srgbClr val="000000"/>
                </a:solidFill>
                <a:ea typeface="ＭＳ Ｐゴシック" pitchFamily="-112" charset="-128"/>
              </a:rPr>
              <a:t>Το αποτέλεσμα τιμής</a:t>
            </a:r>
            <a:endParaRPr lang="en-US" sz="2000" b="1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2">
              <a:spcBef>
                <a:spcPts val="0"/>
              </a:spcBef>
            </a:pP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Η αύξηση της παραγωγής θα αυξήσει τη συνολική ποσότητα που πωλείται, γεγονός που θα μειώσει την τιμή και το κέρδος στο σύνολο των πωλήσεων</a:t>
            </a:r>
            <a:endParaRPr lang="en-US" sz="18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>
              <a:spcBef>
                <a:spcPts val="0"/>
              </a:spcBef>
            </a:pPr>
            <a:r>
              <a:rPr lang="el-GR" sz="2000" dirty="0">
                <a:solidFill>
                  <a:srgbClr val="000000"/>
                </a:solidFill>
                <a:ea typeface="ＭＳ Ｐゴシック" pitchFamily="-112" charset="-128"/>
              </a:rPr>
              <a:t>αποτέλεσμα παραγωγής </a:t>
            </a:r>
            <a:r>
              <a:rPr lang="en-US" sz="2000" dirty="0">
                <a:solidFill>
                  <a:srgbClr val="000000"/>
                </a:solidFill>
                <a:ea typeface="ＭＳ Ｐゴシック" pitchFamily="-112" charset="-128"/>
              </a:rPr>
              <a:t>&gt; </a:t>
            </a:r>
            <a:r>
              <a:rPr lang="el-GR" sz="2000" dirty="0">
                <a:solidFill>
                  <a:srgbClr val="000000"/>
                </a:solidFill>
                <a:ea typeface="ＭＳ Ｐゴシック" pitchFamily="-112" charset="-128"/>
              </a:rPr>
              <a:t>αποτέλεσμα τιμής </a:t>
            </a:r>
            <a:r>
              <a:rPr lang="en-US" sz="2000" dirty="0">
                <a:solidFill>
                  <a:srgbClr val="000000"/>
                </a:solidFill>
                <a:ea typeface="ＭＳ Ｐゴシック" pitchFamily="-112" charset="-128"/>
              </a:rPr>
              <a:t>= </a:t>
            </a:r>
            <a:r>
              <a:rPr lang="el-GR" sz="2000" dirty="0">
                <a:solidFill>
                  <a:srgbClr val="000000"/>
                </a:solidFill>
                <a:ea typeface="ＭＳ Ｐゴシック" pitchFamily="-112" charset="-128"/>
              </a:rPr>
              <a:t>αύξηση της παραγωγής μέχρι </a:t>
            </a:r>
            <a:r>
              <a:rPr lang="el-GR" sz="2000" dirty="0"/>
              <a:t>να ισορροπήσουν τα οριακά αποτελέσματα</a:t>
            </a:r>
            <a:endParaRPr lang="en-US" sz="20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>
              <a:spcBef>
                <a:spcPts val="0"/>
              </a:spcBef>
            </a:pPr>
            <a:r>
              <a:rPr lang="el-GR" sz="2000" dirty="0">
                <a:solidFill>
                  <a:srgbClr val="000000"/>
                </a:solidFill>
                <a:ea typeface="ＭＳ Ｐゴシック" pitchFamily="-112" charset="-128"/>
              </a:rPr>
              <a:t>αποτέλεσμα τιμής </a:t>
            </a:r>
            <a:r>
              <a:rPr lang="en-US" sz="2000" dirty="0">
                <a:solidFill>
                  <a:srgbClr val="000000"/>
                </a:solidFill>
                <a:ea typeface="ＭＳ Ｐゴシック" pitchFamily="-112" charset="-128"/>
              </a:rPr>
              <a:t>&gt; </a:t>
            </a:r>
            <a:r>
              <a:rPr lang="el-GR" sz="2000" dirty="0">
                <a:solidFill>
                  <a:srgbClr val="000000"/>
                </a:solidFill>
                <a:ea typeface="ＭＳ Ｐゴシック" pitchFamily="-112" charset="-128"/>
              </a:rPr>
              <a:t>αποτέλεσμα παραγωγής </a:t>
            </a:r>
            <a:r>
              <a:rPr lang="en-US" sz="2000" dirty="0">
                <a:solidFill>
                  <a:srgbClr val="000000"/>
                </a:solidFill>
                <a:ea typeface="ＭＳ Ｐゴシック" pitchFamily="-112" charset="-128"/>
              </a:rPr>
              <a:t>= </a:t>
            </a:r>
            <a:r>
              <a:rPr lang="el-GR" sz="2000" dirty="0">
                <a:solidFill>
                  <a:srgbClr val="000000"/>
                </a:solidFill>
                <a:ea typeface="ＭＳ Ｐゴシック" pitchFamily="-112" charset="-128"/>
              </a:rPr>
              <a:t>όχι μόνο δεν θα αυξήσει την παραγωγή αλλά πιθανότατα να την μειώσει</a:t>
            </a:r>
            <a:endParaRPr lang="en-US" sz="20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r>
              <a:rPr lang="el-GR" sz="2000" dirty="0">
                <a:ea typeface="ＭＳ Ｐゴシック" pitchFamily="-112" charset="-128"/>
              </a:rPr>
              <a:t>Ο αυξημένος ανταγωνισμός με περισσότερους προμηθευτές μειώνει το αποτέλεσμα τιμής  κι έτσι παραμένει μόνο το αποτέλεσμα παραγωγής</a:t>
            </a:r>
            <a:endParaRPr lang="en-US" sz="20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35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7272808" cy="1466156"/>
          </a:xfrm>
        </p:spPr>
        <p:txBody>
          <a:bodyPr/>
          <a:lstStyle/>
          <a:p>
            <a:pPr marL="457200" indent="-457200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5.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Θεωρία παιγνίων και Οικονομικά του ανταγωνισμού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608881"/>
          </a:xfrm>
        </p:spPr>
        <p:txBody>
          <a:bodyPr/>
          <a:lstStyle/>
          <a:p>
            <a:r>
              <a:rPr lang="el-GR" sz="3600" dirty="0"/>
              <a:t>Δίλημμα των φυλακισμένων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620688"/>
            <a:ext cx="8675687" cy="2448272"/>
          </a:xfrm>
        </p:spPr>
        <p:txBody>
          <a:bodyPr/>
          <a:lstStyle/>
          <a:p>
            <a:r>
              <a:rPr lang="el-GR" sz="1700" b="1" dirty="0">
                <a:ea typeface="ＭＳ Ｐゴシック" pitchFamily="-112" charset="-128"/>
              </a:rPr>
              <a:t>Θεωρία παιγνίων </a:t>
            </a:r>
            <a:r>
              <a:rPr lang="el-GR" sz="1700" dirty="0">
                <a:ea typeface="ＭＳ Ｐゴシック" pitchFamily="-112" charset="-128"/>
              </a:rPr>
              <a:t>η μελέτη της συμπεριφοράς των ανθρώπων σε στρατηγικές καταστάσεις</a:t>
            </a:r>
            <a:r>
              <a:rPr lang="en-US" sz="1700" dirty="0">
                <a:solidFill>
                  <a:srgbClr val="00FFCD"/>
                </a:solidFill>
                <a:ea typeface="ＭＳ Ｐゴシック" pitchFamily="-112" charset="-128"/>
              </a:rPr>
              <a:t> </a:t>
            </a:r>
          </a:p>
          <a:p>
            <a:r>
              <a:rPr lang="el-GR" sz="1700" b="1" dirty="0">
                <a:solidFill>
                  <a:srgbClr val="000000"/>
                </a:solidFill>
                <a:ea typeface="ＭＳ Ｐゴシック" pitchFamily="-112" charset="-128"/>
              </a:rPr>
              <a:t>Δίλημμα των φυλακισμένων </a:t>
            </a:r>
            <a:r>
              <a:rPr lang="el-GR" sz="1700" dirty="0">
                <a:solidFill>
                  <a:srgbClr val="000000"/>
                </a:solidFill>
                <a:ea typeface="ＭＳ Ｐゴシック" pitchFamily="-112" charset="-128"/>
              </a:rPr>
              <a:t>είναι ένα «παίγνιο» μεταξύ δύο κρατουμένων που καταδεικνύει γιατί είναι δύσκολο να διασφαλιστεί η συνεργασία ακόμα και όταν είναι ωφέλιμη και για τα δύο μέρη</a:t>
            </a:r>
            <a:endParaRPr lang="en-US" sz="17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/>
            <a:r>
              <a:rPr lang="el-GR" sz="1550" dirty="0">
                <a:ea typeface="ＭＳ Ｐゴシック" pitchFamily="-112" charset="-128"/>
              </a:rPr>
              <a:t>Σε αυτό το παιχνίδι μεταξύ δύο εγκληματιών που είναι ύποπτοι ότι διέπραξαν ένα έγκλημα</a:t>
            </a:r>
            <a:endParaRPr lang="en-US" sz="1550" dirty="0">
              <a:ea typeface="ＭＳ Ｐゴシック" pitchFamily="-112" charset="-128"/>
            </a:endParaRPr>
          </a:p>
          <a:p>
            <a:pPr lvl="1"/>
            <a:r>
              <a:rPr lang="el-GR" sz="1550" dirty="0">
                <a:ea typeface="ＭＳ Ｐゴシック" pitchFamily="-112" charset="-128"/>
              </a:rPr>
              <a:t>Η ποινή για κάθε φυλακισμένο θα εξαρτηθεί από την απόφαση του να ομολογήσει ή να παραμείνει σιωπηλός σε συνδιασμό με την απόφαση του άλλου.</a:t>
            </a:r>
            <a:r>
              <a:rPr lang="en-US" sz="1550" dirty="0">
                <a:ea typeface="ＭＳ Ｐゴシック" pitchFamily="-112" charset="-128"/>
              </a:rPr>
              <a:t>.</a:t>
            </a:r>
            <a:endParaRPr lang="en-US" sz="155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3429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9848" y="3068960"/>
            <a:ext cx="3654152" cy="315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sz="1700" b="1" dirty="0">
                <a:latin typeface="+mj-lt"/>
              </a:rPr>
              <a:t>Κυρίαρχη στρατηγική </a:t>
            </a:r>
            <a:r>
              <a:rPr lang="el-GR" sz="1700" dirty="0">
                <a:latin typeface="+mj-lt"/>
              </a:rPr>
              <a:t>μια στρατηγική που είναι η καλύτερη για έναν παίκτη ενός παιγνίου, άσχετα με τις στρατηγικές που επέλεξαν οι άλλοι παίκτες</a:t>
            </a:r>
            <a:endParaRPr lang="en-US" sz="17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n-US" sz="17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l-GR" sz="1700" dirty="0">
                <a:latin typeface="+mj-lt"/>
              </a:rPr>
              <a:t>Τόσο ο </a:t>
            </a:r>
            <a:r>
              <a:rPr lang="en-US" sz="1700" dirty="0">
                <a:latin typeface="+mj-lt"/>
              </a:rPr>
              <a:t>Mr. Green </a:t>
            </a:r>
            <a:r>
              <a:rPr lang="el-GR" sz="1700" dirty="0">
                <a:latin typeface="+mj-lt"/>
              </a:rPr>
              <a:t>όσο και ο </a:t>
            </a:r>
            <a:br>
              <a:rPr lang="el-GR" sz="1700" dirty="0">
                <a:latin typeface="+mj-lt"/>
              </a:rPr>
            </a:br>
            <a:r>
              <a:rPr lang="en-US" sz="1700" dirty="0">
                <a:latin typeface="+mj-lt"/>
              </a:rPr>
              <a:t>Mr. Blue </a:t>
            </a:r>
            <a:r>
              <a:rPr lang="el-GR" sz="1700" dirty="0">
                <a:latin typeface="+mj-lt"/>
              </a:rPr>
              <a:t>ομολογούν και περνούν 8 χρόνια στη φυλακή</a:t>
            </a:r>
            <a:r>
              <a:rPr lang="en-US" sz="1700" dirty="0">
                <a:latin typeface="+mj-lt"/>
              </a:rPr>
              <a:t> </a:t>
            </a:r>
          </a:p>
          <a:p>
            <a:pPr>
              <a:lnSpc>
                <a:spcPct val="90000"/>
              </a:lnSpc>
            </a:pPr>
            <a:endParaRPr lang="en-US" sz="17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l-GR" sz="1700" dirty="0">
                <a:latin typeface="+mj-lt"/>
              </a:rPr>
              <a:t>Αν είχαν παραμείνει και οι δύο σιωπηλοί, θα βρίσκονταν και οι δύο σε καλύτερη θέση</a:t>
            </a:r>
            <a:endParaRPr lang="en-US" sz="17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8" y="3160224"/>
            <a:ext cx="4987976" cy="25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608881"/>
          </a:xfrm>
        </p:spPr>
        <p:txBody>
          <a:bodyPr/>
          <a:lstStyle/>
          <a:p>
            <a:r>
              <a:rPr lang="el-GR" sz="3050" dirty="0"/>
              <a:t>Το ολιγοπώλιο ως ένα δίλημμα φυλακισμένων</a:t>
            </a:r>
            <a:endParaRPr lang="en-US" sz="30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620688"/>
            <a:ext cx="8675687" cy="2160240"/>
          </a:xfrm>
        </p:spPr>
        <p:txBody>
          <a:bodyPr/>
          <a:lstStyle/>
          <a:p>
            <a:r>
              <a:rPr lang="el-GR" sz="1600" dirty="0">
                <a:ea typeface="ＭＳ Ｐゴシック" pitchFamily="-112" charset="-128"/>
              </a:rPr>
              <a:t>Ας σκεφτούμε ένα ολιγοπώλιο με δύο επιχειρήσεις, την BP και την Shell. Και οι δύο επιχειρήσεις διυλίζουν το αργό πετρέλαιο</a:t>
            </a:r>
            <a:endParaRPr lang="en-US" sz="1600" dirty="0">
              <a:ea typeface="ＭＳ Ｐゴシック" pitchFamily="-112" charset="-128"/>
            </a:endParaRPr>
          </a:p>
          <a:p>
            <a:r>
              <a:rPr lang="el-GR" sz="1600" dirty="0">
                <a:ea typeface="ＭＳ Ｐゴシック" pitchFamily="-112" charset="-128"/>
              </a:rPr>
              <a:t>Και οι δύο επιχειρήσεις αποφασίζουν να διατηρήσουν χαμηλή την παραγωγή διυλισμένου πετρελαίου για να διατηρηθεί η παγκόσμια τιμή του προϊόντος υψηλά</a:t>
            </a:r>
            <a:endParaRPr lang="en-US" sz="1600" dirty="0">
              <a:ea typeface="ＭＳ Ｐゴシック" pitchFamily="-112" charset="-128"/>
            </a:endParaRPr>
          </a:p>
          <a:p>
            <a:r>
              <a:rPr lang="el-GR" sz="1600" dirty="0">
                <a:ea typeface="ＭＳ Ｐゴシック" pitchFamily="-112" charset="-128"/>
              </a:rPr>
              <a:t>Θα πρέπει να αποφασίσουν αν θα την τηρήσουν ή θα την αγνοήσουν</a:t>
            </a:r>
            <a:endParaRPr lang="en-US" sz="1600" dirty="0">
              <a:ea typeface="ＭＳ Ｐゴシック" pitchFamily="-112" charset="-128"/>
            </a:endParaRPr>
          </a:p>
          <a:p>
            <a:r>
              <a:rPr lang="el-GR" sz="1600" dirty="0">
                <a:ea typeface="ＭＳ Ｐゴシック" pitchFamily="-112" charset="-128"/>
              </a:rPr>
              <a:t>Το κέρδος κάθε επιχείρησης εξαρτάται τόσο από την δική της απόφαση για τη παραγωγή όσο και από την απόφαση του άλλου ολιγοπωλητή</a:t>
            </a:r>
            <a:br>
              <a:rPr lang="en-US" sz="1600" dirty="0">
                <a:ea typeface="ＭＳ Ｐゴシック" pitchFamily="-112" charset="-128"/>
              </a:rPr>
            </a:br>
            <a:br>
              <a:rPr lang="en-US" sz="1600" dirty="0">
                <a:ea typeface="ＭＳ Ｐゴシック" pitchFamily="-112" charset="-128"/>
              </a:rPr>
            </a:br>
            <a:br>
              <a:rPr lang="en-US" sz="1600" dirty="0">
                <a:ea typeface="ＭＳ Ｐゴシック" pitchFamily="-112" charset="-128"/>
              </a:rPr>
            </a:br>
            <a:endParaRPr lang="en-US" sz="1600" dirty="0">
              <a:ea typeface="ＭＳ Ｐゴシック" pitchFamily="-112" charset="-128"/>
            </a:endParaRPr>
          </a:p>
          <a:p>
            <a:pPr>
              <a:buClr>
                <a:srgbClr val="203FFF"/>
              </a:buClr>
              <a:buFont typeface="Arial" pitchFamily="34" charset="0"/>
              <a:buChar char="•"/>
            </a:pPr>
            <a:r>
              <a:rPr lang="el-GR" sz="1600" dirty="0">
                <a:ea typeface="ＭＳ Ｐゴシック" pitchFamily="-112" charset="-128"/>
              </a:rPr>
              <a:t>Η </a:t>
            </a:r>
            <a:r>
              <a:rPr lang="el-GR" sz="1600" b="1" dirty="0">
                <a:ea typeface="ＭＳ Ｐゴシック" pitchFamily="-112" charset="-128"/>
              </a:rPr>
              <a:t>κυρίαρχη στρατηγική </a:t>
            </a:r>
            <a:r>
              <a:rPr lang="el-GR" sz="1600" dirty="0">
                <a:ea typeface="ＭＳ Ｐゴシック" pitchFamily="-112" charset="-128"/>
              </a:rPr>
              <a:t>και για της </a:t>
            </a:r>
            <a:br>
              <a:rPr lang="el-GR" sz="1600" dirty="0">
                <a:ea typeface="ＭＳ Ｐゴシック" pitchFamily="-112" charset="-128"/>
              </a:rPr>
            </a:br>
            <a:r>
              <a:rPr lang="el-GR" sz="1600" dirty="0">
                <a:ea typeface="ＭＳ Ｐゴシック" pitchFamily="-112" charset="-128"/>
              </a:rPr>
              <a:t>δυο είναι να αγνοήσουν την </a:t>
            </a:r>
            <a:br>
              <a:rPr lang="el-GR" sz="1600" dirty="0">
                <a:ea typeface="ＭＳ Ｐゴシック" pitchFamily="-112" charset="-128"/>
              </a:rPr>
            </a:br>
            <a:r>
              <a:rPr lang="el-GR" sz="1600" dirty="0">
                <a:ea typeface="ＭＳ Ｐゴシック" pitchFamily="-112" charset="-128"/>
              </a:rPr>
              <a:t>συμφωνία και να καταλήξουν </a:t>
            </a:r>
            <a:br>
              <a:rPr lang="el-GR" sz="1600" dirty="0">
                <a:ea typeface="ＭＳ Ｐゴシック" pitchFamily="-112" charset="-128"/>
              </a:rPr>
            </a:br>
            <a:r>
              <a:rPr lang="el-GR" sz="1600" dirty="0">
                <a:ea typeface="ＭＳ Ｐゴシック" pitchFamily="-112" charset="-128"/>
              </a:rPr>
              <a:t>σε υψηλό επίπεδο παραγωγής</a:t>
            </a:r>
            <a:endParaRPr lang="en-US" sz="1600" dirty="0">
              <a:ea typeface="ＭＳ Ｐゴシック" pitchFamily="-112" charset="-128"/>
            </a:endParaRPr>
          </a:p>
          <a:p>
            <a:pPr>
              <a:buClr>
                <a:srgbClr val="203FFF"/>
              </a:buClr>
              <a:buFont typeface="Arial" pitchFamily="34" charset="0"/>
              <a:buChar char="•"/>
            </a:pPr>
            <a:r>
              <a:rPr lang="el-GR" sz="1600" dirty="0"/>
              <a:t>Το αποτέλεσμα είναι κατώτερο από </a:t>
            </a:r>
            <a:br>
              <a:rPr lang="el-GR" sz="1600" dirty="0"/>
            </a:br>
            <a:r>
              <a:rPr lang="el-GR" sz="1600" dirty="0"/>
              <a:t>ότι αν τηρούσαν την αρχική συμφωνία  </a:t>
            </a:r>
            <a:br>
              <a:rPr lang="el-GR" sz="1600" dirty="0"/>
            </a:br>
            <a:br>
              <a:rPr lang="en-US" sz="1600" dirty="0">
                <a:ea typeface="ＭＳ Ｐゴシック" pitchFamily="-112" charset="-128"/>
              </a:rPr>
            </a:br>
            <a:endParaRPr lang="en-US" sz="1600" dirty="0">
              <a:ea typeface="ＭＳ Ｐゴシック" pitchFamily="-112" charset="-128"/>
            </a:endParaRPr>
          </a:p>
          <a:p>
            <a:pPr marL="342900" indent="0">
              <a:buClr>
                <a:srgbClr val="203FFF"/>
              </a:buClr>
              <a:buNone/>
            </a:pPr>
            <a:r>
              <a:rPr lang="el-GR" sz="1600" i="1" dirty="0">
                <a:ea typeface="ＭＳ Ｐゴシック" pitchFamily="-112" charset="-128"/>
              </a:rPr>
              <a:t>Η ίδια λογική ισχύει επίσης για τη </a:t>
            </a:r>
            <a:br>
              <a:rPr lang="el-GR" sz="1600" i="1" dirty="0">
                <a:ea typeface="ＭＳ Ｐゴシック" pitchFamily="-112" charset="-128"/>
              </a:rPr>
            </a:br>
            <a:r>
              <a:rPr lang="el-GR" sz="1600" i="1" dirty="0">
                <a:ea typeface="ＭＳ Ｐゴシック" pitchFamily="-112" charset="-128"/>
              </a:rPr>
              <a:t>διαφήμιση και τους κοινούς πόρους</a:t>
            </a:r>
            <a:endParaRPr lang="en-US" sz="1600" i="1" dirty="0">
              <a:ea typeface="ＭＳ Ｐゴシック" pitchFamily="-112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3429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04" y="2600072"/>
            <a:ext cx="5041524" cy="261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34654" y="1124744"/>
            <a:ext cx="5057626" cy="1466156"/>
          </a:xfrm>
        </p:spPr>
        <p:txBody>
          <a:bodyPr/>
          <a:lstStyle/>
          <a:p>
            <a:pPr marL="457200" indent="-457200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6.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Μοντέλα Ολιγοπωλίων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608881"/>
          </a:xfrm>
        </p:spPr>
        <p:txBody>
          <a:bodyPr/>
          <a:lstStyle/>
          <a:p>
            <a:r>
              <a:rPr lang="el-GR" sz="3050" dirty="0"/>
              <a:t>Περιορισμένοι πόροι</a:t>
            </a:r>
            <a:endParaRPr lang="en-US" sz="30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811338"/>
            <a:ext cx="6047903" cy="5257800"/>
          </a:xfrm>
        </p:spPr>
        <p:txBody>
          <a:bodyPr/>
          <a:lstStyle/>
          <a:p>
            <a:r>
              <a:rPr lang="el-GR" sz="1800" b="1" dirty="0">
                <a:solidFill>
                  <a:srgbClr val="000000"/>
                </a:solidFill>
                <a:ea typeface="ＭＳ Ｐゴシック" pitchFamily="-112" charset="-128"/>
              </a:rPr>
              <a:t>Η υπολειμματική ζήτηση </a:t>
            </a: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είναι η </a:t>
            </a:r>
            <a:b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διαφορά μεταξύ της καμπύλης ζήτησης </a:t>
            </a:r>
            <a:b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της αγόράς και της προσφοράς των </a:t>
            </a:r>
            <a:br>
              <a:rPr lang="en-US" sz="180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άλλων επιχειρήσεων στην αγορά</a:t>
            </a:r>
            <a:endParaRPr lang="en-US" sz="18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r>
              <a:rPr lang="el-GR" sz="1800" b="1" dirty="0">
                <a:solidFill>
                  <a:srgbClr val="000000"/>
                </a:solidFill>
                <a:ea typeface="ＭＳ Ｐゴシック" pitchFamily="-112" charset="-128"/>
              </a:rPr>
              <a:t>Συνάρτηση βέλτιστης απόκρισης </a:t>
            </a:r>
            <a:br>
              <a:rPr lang="el-GR" sz="1800" b="1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η παραγώμενη ποσότητα που </a:t>
            </a:r>
            <a:b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μεγιστοποιεί τα κέρδη της επιχείρησης </a:t>
            </a:r>
            <a:b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δεδομένης της παραγωγής των άλλων</a:t>
            </a:r>
            <a:endParaRPr lang="en-US" sz="18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/>
            <a:r>
              <a:rPr lang="el-GR" sz="1800" b="1" dirty="0">
                <a:solidFill>
                  <a:srgbClr val="C00000"/>
                </a:solidFill>
                <a:ea typeface="ＭＳ Ｐゴシック" pitchFamily="-112" charset="-128"/>
              </a:rPr>
              <a:t>Κόκκινη γραμμή</a:t>
            </a:r>
            <a:r>
              <a:rPr lang="en-US" sz="1800" b="1" dirty="0">
                <a:solidFill>
                  <a:srgbClr val="C00000"/>
                </a:solidFill>
                <a:ea typeface="ＭＳ Ｐゴシック" pitchFamily="-112" charset="-128"/>
              </a:rPr>
              <a:t> </a:t>
            </a: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ＭＳ Ｐゴシック" pitchFamily="-112" charset="-128"/>
              </a:rPr>
              <a:t>= </a:t>
            </a: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τα επίπεδα </a:t>
            </a:r>
            <a:b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παραγωγής της επιχείρησης </a:t>
            </a:r>
            <a:r>
              <a:rPr lang="el-GR" sz="1800" b="1" dirty="0">
                <a:solidFill>
                  <a:srgbClr val="000000"/>
                </a:solidFill>
                <a:ea typeface="ＭＳ Ｐゴシック" pitchFamily="-112" charset="-128"/>
              </a:rPr>
              <a:t>Α</a:t>
            </a: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 </a:t>
            </a:r>
            <a:b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συναρτήσει της παραγωγής της </a:t>
            </a:r>
            <a:r>
              <a:rPr lang="el-GR" sz="1800" b="1" dirty="0">
                <a:solidFill>
                  <a:srgbClr val="000000"/>
                </a:solidFill>
                <a:ea typeface="ＭＳ Ｐゴシック" pitchFamily="-112" charset="-128"/>
              </a:rPr>
              <a:t>Β</a:t>
            </a:r>
            <a:endParaRPr lang="en-US" sz="1800" b="1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/>
            <a:r>
              <a:rPr lang="el-GR" sz="1800" b="1" dirty="0">
                <a:solidFill>
                  <a:srgbClr val="203FFF"/>
                </a:solidFill>
                <a:ea typeface="ＭＳ Ｐゴシック" pitchFamily="-112" charset="-128"/>
              </a:rPr>
              <a:t>Μπλέ γραμμή </a:t>
            </a:r>
            <a:r>
              <a:rPr lang="en-US" sz="1800" dirty="0">
                <a:solidFill>
                  <a:srgbClr val="000000"/>
                </a:solidFill>
                <a:ea typeface="ＭＳ Ｐゴシック" pitchFamily="-112" charset="-128"/>
              </a:rPr>
              <a:t>= </a:t>
            </a: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τα επίπεδα παραγωγής της επιχείρησης </a:t>
            </a:r>
            <a:r>
              <a:rPr lang="el-GR" sz="1800" b="1" dirty="0">
                <a:solidFill>
                  <a:srgbClr val="000000"/>
                </a:solidFill>
                <a:ea typeface="ＭＳ Ｐゴシック" pitchFamily="-112" charset="-128"/>
              </a:rPr>
              <a:t>Α</a:t>
            </a: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 συναρτήσει της παραγωγής της </a:t>
            </a:r>
            <a:r>
              <a:rPr lang="el-GR" sz="1800" b="1" dirty="0">
                <a:solidFill>
                  <a:srgbClr val="000000"/>
                </a:solidFill>
                <a:ea typeface="ＭＳ Ｐゴシック" pitchFamily="-112" charset="-128"/>
              </a:rPr>
              <a:t>Β</a:t>
            </a:r>
            <a:endParaRPr lang="en-US" sz="1800" b="1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/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Αν η επιχείρηση Β δεν παράγει τίποτε τότε η επιχείρηση Α θα παράγει C2</a:t>
            </a:r>
            <a:endParaRPr lang="en-US" sz="1800" b="1" baseline="-250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/>
            <a:r>
              <a:rPr lang="el-GR" sz="1800" b="1" dirty="0">
                <a:solidFill>
                  <a:srgbClr val="000000"/>
                </a:solidFill>
                <a:ea typeface="ＭＳ Ｐゴシック" pitchFamily="-112" charset="-128"/>
              </a:rPr>
              <a:t>Ισορροπία </a:t>
            </a:r>
            <a:r>
              <a:rPr lang="en-US" sz="1800" b="1" dirty="0">
                <a:solidFill>
                  <a:srgbClr val="000000"/>
                </a:solidFill>
                <a:ea typeface="ＭＳ Ｐゴシック" pitchFamily="-112" charset="-128"/>
              </a:rPr>
              <a:t>Nash </a:t>
            </a: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είναι το σημείο τομής των </a:t>
            </a:r>
            <a:b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δύο καμπυλών</a:t>
            </a:r>
            <a:endParaRPr lang="en-US" sz="180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16" y="749168"/>
            <a:ext cx="4572000" cy="32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29144" y="1124744"/>
            <a:ext cx="8136904" cy="1466156"/>
          </a:xfrm>
        </p:spPr>
        <p:txBody>
          <a:bodyPr/>
          <a:lstStyle/>
          <a:p>
            <a:pPr marL="457200" indent="-457200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7.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Δημόσια πολιτική προς τα ολιγοπώλια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Περιορισμός του εμπορίου </a:t>
            </a:r>
            <a:r>
              <a:rPr lang="en-US" sz="3200" dirty="0"/>
              <a:t>&amp; </a:t>
            </a:r>
            <a:r>
              <a:rPr lang="el-GR" sz="3200" dirty="0"/>
              <a:t>νομοθεσία περί ανταγωνισμού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75687" cy="5257800"/>
          </a:xfrm>
        </p:spPr>
        <p:txBody>
          <a:bodyPr/>
          <a:lstStyle/>
          <a:p>
            <a:r>
              <a:rPr lang="el-GR" dirty="0">
                <a:ea typeface="ＭＳ Ｐゴシック" pitchFamily="-112" charset="-128"/>
              </a:rPr>
              <a:t>Σχεδιασμένο για να </a:t>
            </a:r>
            <a:r>
              <a:rPr lang="el-GR" dirty="0"/>
              <a:t>αποθαρρύνεται η συνεργασία</a:t>
            </a:r>
            <a:endParaRPr lang="en-US" dirty="0">
              <a:ea typeface="ＭＳ Ｐゴシック" pitchFamily="-112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b="1" i="1" dirty="0">
                <a:solidFill>
                  <a:srgbClr val="203FFF"/>
                </a:solidFill>
              </a:rPr>
              <a:t>Αντιφάσεις στην πολιτική ανταγωνισμού</a:t>
            </a:r>
            <a:endParaRPr lang="en-US" b="1" i="1" dirty="0">
              <a:solidFill>
                <a:srgbClr val="203FFF"/>
              </a:solidFill>
              <a:ea typeface="ＭＳ Ｐゴシック" pitchFamily="-112" charset="-128"/>
            </a:endParaRPr>
          </a:p>
          <a:p>
            <a:r>
              <a:rPr lang="el-GR" dirty="0">
                <a:ea typeface="ＭＳ Ｐゴシック" pitchFamily="-112" charset="-128"/>
              </a:rPr>
              <a:t>Καθορισμός τιμών μεταπώλησης</a:t>
            </a:r>
            <a:endParaRPr lang="en-US" dirty="0">
              <a:ea typeface="ＭＳ Ｐゴシック" pitchFamily="-112" charset="-128"/>
            </a:endParaRPr>
          </a:p>
          <a:p>
            <a:pPr lvl="1"/>
            <a:r>
              <a:rPr lang="el-GR" sz="2000" dirty="0">
                <a:ea typeface="ＭＳ Ｐゴシック" pitchFamily="-112" charset="-128"/>
              </a:rPr>
              <a:t>Μια επιχείρηση μπορεί να επιθυμεί να προστατεύσει την εικόνα της όπου μια υψηλή τιμή αποτελεί μέρος της στρατηγικού της μάρκετινγκ</a:t>
            </a:r>
            <a:endParaRPr lang="en-US" sz="2000" dirty="0">
              <a:ea typeface="ＭＳ Ｐゴシック" pitchFamily="-112" charset="-128"/>
            </a:endParaRPr>
          </a:p>
          <a:p>
            <a:r>
              <a:rPr lang="el-GR" dirty="0">
                <a:solidFill>
                  <a:srgbClr val="000000"/>
                </a:solidFill>
                <a:ea typeface="ＭＳ Ｐゴシック" pitchFamily="-112" charset="-128"/>
              </a:rPr>
              <a:t>Αρπακτική τιμολόγηση</a:t>
            </a:r>
            <a:endParaRPr lang="en-US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/>
            <a:r>
              <a:rPr lang="el-GR" sz="2000" dirty="0">
                <a:solidFill>
                  <a:srgbClr val="000000"/>
                </a:solidFill>
                <a:ea typeface="ＭＳ Ｐゴシック" pitchFamily="-112" charset="-128"/>
              </a:rPr>
              <a:t>Ποίο το όριο μεταξύ της αρπακτικής και ανταγωνιστικής τιμολόγησης;</a:t>
            </a:r>
            <a:endParaRPr lang="en-US" sz="20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r>
              <a:rPr lang="el-GR" dirty="0">
                <a:solidFill>
                  <a:srgbClr val="000000"/>
                </a:solidFill>
                <a:ea typeface="ＭＳ Ｐゴシック" pitchFamily="-112" charset="-128"/>
              </a:rPr>
              <a:t>Αλληλένδετη πώληση προϊόντων</a:t>
            </a:r>
            <a:endParaRPr lang="en-US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/>
            <a:r>
              <a:rPr lang="el-GR" sz="2000" dirty="0">
                <a:ea typeface="ＭＳ Ｐゴシック" pitchFamily="-112" charset="-128"/>
              </a:rPr>
              <a:t>Ένας πελάτης υποχρεούται να αγοράσει κάτι που δεν θέλει ως προϋπόθεση για να αγοράσει αυτό που θέλει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10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22486" y="1124744"/>
            <a:ext cx="8082538" cy="1466156"/>
          </a:xfrm>
        </p:spPr>
        <p:txBody>
          <a:bodyPr/>
          <a:lstStyle/>
          <a:p>
            <a:pPr marL="625475" indent="-625475" algn="ctr"/>
            <a:r>
              <a:rPr lang="en-US" sz="4000" i="1" dirty="0">
                <a:solidFill>
                  <a:srgbClr val="193EF7"/>
                </a:solidFill>
                <a:latin typeface="Calibri" pitchFamily="34" charset="0"/>
              </a:rPr>
              <a:t>1.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Μονοπωλιακός Ανταγωνισμός</a:t>
            </a:r>
            <a:endParaRPr lang="en-US" sz="4000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"/>
            <a:ext cx="9144000" cy="6250781"/>
          </a:xfrm>
          <a:prstGeom prst="rect">
            <a:avLst/>
          </a:prstGeom>
        </p:spPr>
      </p:pic>
      <p:sp>
        <p:nvSpPr>
          <p:cNvPr id="8" name="Title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91680" y="1703187"/>
            <a:ext cx="5544616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182880" tIns="91440" rIns="182880" bIns="182880">
            <a:spAutoFit/>
          </a:bodyPr>
          <a:lstStyle/>
          <a:p>
            <a:pPr marL="627063" indent="-627063">
              <a:defRPr/>
            </a:pPr>
            <a:r>
              <a:rPr lang="el-GR" sz="4400" b="1" i="1" dirty="0">
                <a:solidFill>
                  <a:schemeClr val="bg1"/>
                </a:solidFill>
                <a:latin typeface="Calibri" pitchFamily="29" charset="0"/>
              </a:rPr>
              <a:t>Τέλος </a:t>
            </a:r>
            <a:r>
              <a:rPr lang="en-US" sz="4400" b="1" i="1" dirty="0">
                <a:solidFill>
                  <a:schemeClr val="bg1"/>
                </a:solidFill>
                <a:latin typeface="Calibri" pitchFamily="29" charset="0"/>
              </a:rPr>
              <a:t>13</a:t>
            </a:r>
            <a:r>
              <a:rPr lang="el-GR" sz="4400" b="1" i="1" baseline="30000" dirty="0">
                <a:solidFill>
                  <a:schemeClr val="bg1"/>
                </a:solidFill>
                <a:latin typeface="Calibri" pitchFamily="29" charset="0"/>
              </a:rPr>
              <a:t>ου</a:t>
            </a:r>
            <a:r>
              <a:rPr lang="el-GR" sz="4400" b="1" i="1" dirty="0">
                <a:solidFill>
                  <a:schemeClr val="bg1"/>
                </a:solidFill>
                <a:latin typeface="Calibri" pitchFamily="29" charset="0"/>
              </a:rPr>
              <a:t> κεφαλαίου</a:t>
            </a:r>
            <a:endParaRPr lang="en-US" sz="4400" b="1" i="1" dirty="0">
              <a:solidFill>
                <a:schemeClr val="bg1"/>
              </a:solidFill>
              <a:latin typeface="Calibri" pitchFamily="29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67C46D3-BD6E-4E0C-B175-72ADC68AE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72" y="252927"/>
            <a:ext cx="1689397" cy="24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680889"/>
          </a:xfrm>
        </p:spPr>
        <p:txBody>
          <a:bodyPr/>
          <a:lstStyle/>
          <a:p>
            <a:r>
              <a:rPr lang="el-GR" sz="2800" dirty="0"/>
              <a:t>Χαρακτηριστικά του μονοπωλιακού ανταγωνισμού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075"/>
              </a:spcBef>
            </a:pPr>
            <a:r>
              <a:rPr lang="el-GR" sz="2300" b="1" dirty="0">
                <a:solidFill>
                  <a:srgbClr val="000000"/>
                </a:solidFill>
                <a:ea typeface="ＭＳ Ｐゴシック" pitchFamily="-112" charset="-128"/>
              </a:rPr>
              <a:t>Μονοπωλιακός ανταγωνισμός </a:t>
            </a:r>
            <a:r>
              <a:rPr lang="el-GR" sz="2300" dirty="0">
                <a:solidFill>
                  <a:srgbClr val="000000"/>
                </a:solidFill>
                <a:ea typeface="ＭＳ Ｐゴシック" pitchFamily="-112" charset="-128"/>
              </a:rPr>
              <a:t>μια αγοραία δομή όπου πολλές επιχειρήσεις πωλούν παρόμοια αλλά όχι πανομοιότυπα προϊόντα</a:t>
            </a:r>
            <a:endParaRPr lang="en-US" sz="23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2300" dirty="0">
                <a:solidFill>
                  <a:srgbClr val="000000"/>
                </a:solidFill>
                <a:ea typeface="ＭＳ Ｐゴシック" pitchFamily="-112" charset="-128"/>
              </a:rPr>
              <a:t>Χαρακτηριστικά</a:t>
            </a:r>
            <a:endParaRPr lang="en-US" sz="23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>
              <a:spcBef>
                <a:spcPts val="700"/>
              </a:spcBef>
            </a:pPr>
            <a:r>
              <a:rPr lang="el-GR" sz="1750" dirty="0">
                <a:ea typeface="ＭＳ Ｐゴシック" pitchFamily="-112" charset="-128"/>
              </a:rPr>
              <a:t>Πολλοί πωλητές</a:t>
            </a:r>
            <a:endParaRPr lang="en-US" sz="1750" dirty="0">
              <a:ea typeface="ＭＳ Ｐゴシック" pitchFamily="-112" charset="-128"/>
            </a:endParaRPr>
          </a:p>
          <a:p>
            <a:pPr lvl="1">
              <a:spcBef>
                <a:spcPts val="700"/>
              </a:spcBef>
            </a:pPr>
            <a:r>
              <a:rPr lang="el-GR" sz="1750" dirty="0">
                <a:ea typeface="ＭＳ Ｐゴシック" pitchFamily="-112" charset="-128"/>
              </a:rPr>
              <a:t>Διαφοροποίηση προϊόντων </a:t>
            </a:r>
            <a:endParaRPr lang="en-US" sz="1750" dirty="0">
              <a:ea typeface="ＭＳ Ｐゴシック" pitchFamily="-112" charset="-128"/>
            </a:endParaRPr>
          </a:p>
          <a:p>
            <a:pPr lvl="1">
              <a:spcBef>
                <a:spcPts val="700"/>
              </a:spcBef>
            </a:pPr>
            <a:r>
              <a:rPr lang="el-GR" sz="1750" dirty="0">
                <a:ea typeface="ＭＳ Ｐゴシック" pitchFamily="-112" charset="-128"/>
              </a:rPr>
              <a:t>Ελεύθερη είσοδος</a:t>
            </a:r>
            <a:endParaRPr lang="en-US" sz="175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2300" dirty="0">
                <a:solidFill>
                  <a:srgbClr val="000000"/>
                </a:solidFill>
                <a:ea typeface="ＭＳ Ｐゴシック" pitchFamily="-112" charset="-128"/>
              </a:rPr>
              <a:t>Παραδείγματα αγορών με χαρακτηριστικά μονοπωλιακού ανταγωνισμού</a:t>
            </a:r>
            <a:endParaRPr lang="en-US" sz="23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>
              <a:spcBef>
                <a:spcPts val="700"/>
              </a:spcBef>
            </a:pPr>
            <a:r>
              <a:rPr lang="el-GR" sz="1750" dirty="0">
                <a:solidFill>
                  <a:srgbClr val="000000"/>
                </a:solidFill>
                <a:ea typeface="ＭＳ Ｐゴシック" pitchFamily="-112" charset="-128"/>
              </a:rPr>
              <a:t>Εστιατόρια</a:t>
            </a:r>
            <a:endParaRPr lang="en-US" sz="175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>
              <a:spcBef>
                <a:spcPts val="700"/>
              </a:spcBef>
            </a:pPr>
            <a:r>
              <a:rPr lang="el-GR" sz="1750" dirty="0">
                <a:solidFill>
                  <a:srgbClr val="000000"/>
                </a:solidFill>
                <a:ea typeface="ＭＳ Ｐゴシック" pitchFamily="-112" charset="-128"/>
              </a:rPr>
              <a:t>Ηλεκτρονικά παιχνίδια</a:t>
            </a:r>
            <a:endParaRPr lang="en-US" sz="175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>
              <a:spcBef>
                <a:spcPts val="700"/>
              </a:spcBef>
            </a:pPr>
            <a:r>
              <a:rPr lang="el-GR" sz="1750" dirty="0"/>
              <a:t>Ξενοδοχεία</a:t>
            </a:r>
            <a:endParaRPr lang="en-US" sz="175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>
              <a:spcBef>
                <a:spcPts val="700"/>
              </a:spcBef>
            </a:pPr>
            <a:r>
              <a:rPr lang="el-GR" sz="1750" dirty="0">
                <a:solidFill>
                  <a:srgbClr val="000000"/>
                </a:solidFill>
                <a:ea typeface="ＭＳ Ｐゴシック" pitchFamily="-112" charset="-128"/>
              </a:rPr>
              <a:t>Σύμβουλοι ομορφιάς</a:t>
            </a:r>
            <a:endParaRPr lang="en-US" sz="175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>
              <a:spcBef>
                <a:spcPts val="700"/>
              </a:spcBef>
            </a:pPr>
            <a:r>
              <a:rPr lang="el-GR" sz="1750" dirty="0">
                <a:solidFill>
                  <a:srgbClr val="000000"/>
                </a:solidFill>
                <a:ea typeface="ＭＳ Ｐゴシック" pitchFamily="-112" charset="-128"/>
              </a:rPr>
              <a:t>Οπτικοί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4669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674614" y="1124744"/>
            <a:ext cx="5777706" cy="1466156"/>
          </a:xfrm>
        </p:spPr>
        <p:txBody>
          <a:bodyPr/>
          <a:lstStyle/>
          <a:p>
            <a:pPr marL="457200" indent="-457200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2.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Ανταγωνισμός με διαφοροποιημένα προϊόντα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</p:spPr>
        <p:txBody>
          <a:bodyPr/>
          <a:lstStyle/>
          <a:p>
            <a:r>
              <a:rPr lang="el-GR" sz="2800" dirty="0"/>
              <a:t>Η μονοπωλιακά ανταγωνιστική επιχείρηση βραχυπρόθεσμα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783637" cy="1512838"/>
          </a:xfrm>
        </p:spPr>
        <p:txBody>
          <a:bodyPr/>
          <a:lstStyle/>
          <a:p>
            <a:pPr marL="285750" lvl="1"/>
            <a:r>
              <a:rPr lang="el-GR" sz="2000" dirty="0">
                <a:ea typeface="ＭＳ Ｐゴシック" pitchFamily="-112" charset="-128"/>
              </a:rPr>
              <a:t>Η επιχείρηση στη γραφική παράσταση </a:t>
            </a:r>
            <a:r>
              <a:rPr lang="en-US" sz="2000" dirty="0">
                <a:ea typeface="ＭＳ Ｐゴシック" pitchFamily="-112" charset="-128"/>
              </a:rPr>
              <a:t>(a) </a:t>
            </a:r>
            <a:r>
              <a:rPr lang="el-GR" sz="2000" dirty="0"/>
              <a:t>έχει κέρδος γιατί σε αυτό το επίπεδο παραγωγής, η τιμή είναι μεγαλύτερη από </a:t>
            </a:r>
            <a:r>
              <a:rPr lang="en-US" sz="2000" b="1" dirty="0">
                <a:ea typeface="ＭＳ Ｐゴシック" pitchFamily="-112" charset="-128"/>
              </a:rPr>
              <a:t>ATC</a:t>
            </a:r>
            <a:r>
              <a:rPr lang="en-US" sz="2000" dirty="0">
                <a:ea typeface="ＭＳ Ｐゴシック" pitchFamily="-112" charset="-128"/>
              </a:rPr>
              <a:t> </a:t>
            </a:r>
          </a:p>
          <a:p>
            <a:pPr marL="285750" lvl="1"/>
            <a:r>
              <a:rPr lang="el-GR" sz="2000" dirty="0">
                <a:ea typeface="ＭＳ Ｐゴシック" pitchFamily="-112" charset="-128"/>
              </a:rPr>
              <a:t>Η επιχείρηση στη γραφική παράσταση </a:t>
            </a:r>
            <a:r>
              <a:rPr lang="en-US" sz="2000" dirty="0">
                <a:ea typeface="ＭＳ Ｐゴシック" pitchFamily="-112" charset="-128"/>
              </a:rPr>
              <a:t>(b) </a:t>
            </a:r>
            <a:r>
              <a:rPr lang="el-GR" sz="2000" dirty="0">
                <a:ea typeface="ＭＳ Ｐゴシック" pitchFamily="-112" charset="-128"/>
              </a:rPr>
              <a:t>καταγράφει ζημίες γιατί σε αυτό το επίπεδο παραγωγής, η τιμή είναι μικρότερη από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b="1" dirty="0">
                <a:ea typeface="ＭＳ Ｐゴシック" pitchFamily="-112" charset="-128"/>
              </a:rPr>
              <a:t>ATC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0" y="2340750"/>
            <a:ext cx="3528392" cy="372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84" y="2340750"/>
            <a:ext cx="3528392" cy="37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μακροπρόθεσμη ισορροπία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4247703" cy="5257800"/>
          </a:xfrm>
        </p:spPr>
        <p:txBody>
          <a:bodyPr/>
          <a:lstStyle/>
          <a:p>
            <a:r>
              <a:rPr lang="el-GR" sz="1700" dirty="0">
                <a:ea typeface="ＭＳ Ｐゴシック" pitchFamily="-112" charset="-128"/>
              </a:rPr>
              <a:t>Όταν οι επιχειρήσεις καταγράφουν κέρδη, νέες επιχειρήσεις έχουν κίνητρο εισόδου στην αγορά</a:t>
            </a:r>
            <a:endParaRPr lang="en-US" sz="1700" dirty="0">
              <a:ea typeface="ＭＳ Ｐゴシック" pitchFamily="-112" charset="-128"/>
            </a:endParaRPr>
          </a:p>
          <a:p>
            <a:pPr lvl="1">
              <a:spcAft>
                <a:spcPts val="500"/>
              </a:spcAft>
            </a:pPr>
            <a:r>
              <a:rPr lang="el-GR" sz="1500" dirty="0">
                <a:ea typeface="ＭＳ Ｐゴシック" pitchFamily="-112" charset="-128"/>
              </a:rPr>
              <a:t>Αυξάνεται η προσφορά</a:t>
            </a:r>
            <a:endParaRPr lang="en-US" sz="1500" dirty="0">
              <a:ea typeface="ＭＳ Ｐゴシック" pitchFamily="-112" charset="-128"/>
            </a:endParaRPr>
          </a:p>
          <a:p>
            <a:pPr lvl="1">
              <a:spcAft>
                <a:spcPts val="500"/>
              </a:spcAft>
            </a:pPr>
            <a:r>
              <a:rPr lang="el-GR" sz="1500" dirty="0">
                <a:ea typeface="ＭＳ Ｐゴシック" pitchFamily="-112" charset="-128"/>
              </a:rPr>
              <a:t>Μειώνονται οι τιμές</a:t>
            </a:r>
            <a:endParaRPr lang="en-US" sz="1500" dirty="0">
              <a:ea typeface="ＭＳ Ｐゴシック" pitchFamily="-112" charset="-128"/>
            </a:endParaRPr>
          </a:p>
          <a:p>
            <a:pPr lvl="1">
              <a:spcAft>
                <a:spcPts val="500"/>
              </a:spcAft>
            </a:pPr>
            <a:r>
              <a:rPr lang="el-GR" sz="1500" dirty="0">
                <a:ea typeface="ＭＳ Ｐゴシック" pitchFamily="-112" charset="-128"/>
              </a:rPr>
              <a:t>Οι υπάρχουσες επιχειρήσεις που επιθυμούν να πουλήσουν περισσότερο, πρέπει να μειώσουν τις τιμές τους</a:t>
            </a:r>
            <a:endParaRPr lang="en-US" sz="1500" dirty="0">
              <a:ea typeface="ＭＳ Ｐゴシック" pitchFamily="-112" charset="-128"/>
            </a:endParaRPr>
          </a:p>
          <a:p>
            <a:pPr lvl="1">
              <a:spcAft>
                <a:spcPts val="500"/>
              </a:spcAft>
            </a:pPr>
            <a:r>
              <a:rPr lang="el-GR" sz="1500" dirty="0">
                <a:ea typeface="ＭＳ Ｐゴシック" pitchFamily="-112" charset="-128"/>
              </a:rPr>
              <a:t>Η ύπαρξη περισσότερων υποκατάστατων μετατοπίζει τις ατομικές καμπύλες ζήτησης των επιχειρήσεων προς τα αριστερά</a:t>
            </a:r>
            <a:endParaRPr lang="en-US" sz="1500" dirty="0">
              <a:ea typeface="ＭＳ Ｐゴシック" pitchFamily="-112" charset="-128"/>
            </a:endParaRPr>
          </a:p>
          <a:p>
            <a:pPr lvl="1">
              <a:spcAft>
                <a:spcPts val="500"/>
              </a:spcAft>
            </a:pPr>
            <a:r>
              <a:rPr lang="el-GR" sz="1500" dirty="0">
                <a:ea typeface="ＭＳ Ｐゴシック" pitchFamily="-112" charset="-128"/>
              </a:rPr>
              <a:t>Οι επιχειρήσεις που καταγράφουν ζημίες θα εξέλθουν της αγοράς</a:t>
            </a:r>
            <a:endParaRPr lang="en-US" sz="1500" dirty="0">
              <a:ea typeface="ＭＳ Ｐゴシック" pitchFamily="-112" charset="-128"/>
            </a:endParaRPr>
          </a:p>
          <a:p>
            <a:pPr lvl="1">
              <a:spcAft>
                <a:spcPts val="500"/>
              </a:spcAft>
            </a:pPr>
            <a:r>
              <a:rPr lang="el-GR" sz="1500" dirty="0">
                <a:ea typeface="ＭＳ Ｐゴシック" pitchFamily="-112" charset="-128"/>
              </a:rPr>
              <a:t>Μειώνεται η προσφορά και αυξάνονται οι τιμές</a:t>
            </a:r>
            <a:endParaRPr lang="en-US" sz="1500" dirty="0">
              <a:ea typeface="ＭＳ Ｐゴシック" pitchFamily="-112" charset="-128"/>
            </a:endParaRPr>
          </a:p>
          <a:p>
            <a:pPr lvl="1">
              <a:spcAft>
                <a:spcPts val="500"/>
              </a:spcAft>
            </a:pPr>
            <a:r>
              <a:rPr lang="el-GR" sz="1500" dirty="0"/>
              <a:t>η διαδικασία συνεχίζεται έως ότου οι επιχειρήσεις καταγράφουν μηδενικό κέρδος</a:t>
            </a:r>
            <a:endParaRPr lang="en-US" sz="1500" dirty="0">
              <a:ea typeface="ＭＳ Ｐゴシック" pitchFamily="-112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93" y="980728"/>
            <a:ext cx="448000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674613" y="1124744"/>
            <a:ext cx="5417667" cy="1466156"/>
          </a:xfrm>
        </p:spPr>
        <p:txBody>
          <a:bodyPr/>
          <a:lstStyle/>
          <a:p>
            <a:pPr marL="457200" indent="-457200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3.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Μονοπωλιακός </a:t>
            </a:r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vs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τέλειος ανταγωνισμός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807"/>
            <a:ext cx="8579296" cy="608881"/>
          </a:xfrm>
        </p:spPr>
        <p:txBody>
          <a:bodyPr/>
          <a:lstStyle/>
          <a:p>
            <a:r>
              <a:rPr lang="el-GR" sz="3400" dirty="0"/>
              <a:t>Μονοπωλιακός </a:t>
            </a:r>
            <a:r>
              <a:rPr lang="en-US" sz="3400" dirty="0"/>
              <a:t>vs </a:t>
            </a:r>
            <a:r>
              <a:rPr lang="el-GR" sz="3400" dirty="0"/>
              <a:t>τέλειος ανταγωνισμός</a:t>
            </a:r>
            <a:endParaRPr lang="en-US" sz="3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620688"/>
            <a:ext cx="8783637" cy="2088232"/>
          </a:xfrm>
        </p:spPr>
        <p:txBody>
          <a:bodyPr/>
          <a:lstStyle/>
          <a:p>
            <a:pPr marL="176213" lvl="1" indent="-176213"/>
            <a:r>
              <a:rPr lang="el-GR" sz="1630" dirty="0">
                <a:ea typeface="ＭＳ Ｐゴシック" pitchFamily="-112" charset="-128"/>
              </a:rPr>
              <a:t>Η </a:t>
            </a:r>
            <a:r>
              <a:rPr lang="en-US" sz="1630" dirty="0">
                <a:ea typeface="ＭＳ Ｐゴシック" pitchFamily="-112" charset="-128"/>
              </a:rPr>
              <a:t>(a) </a:t>
            </a:r>
            <a:r>
              <a:rPr lang="el-GR" sz="1630" dirty="0">
                <a:ea typeface="ＭＳ Ｐゴシック" pitchFamily="-112" charset="-128"/>
              </a:rPr>
              <a:t>παρουσιάζει τη μακροπρόθεσμη ισορροπία σε μια μονοπωλιακά ανταγωνιστική αγορά</a:t>
            </a:r>
            <a:endParaRPr lang="en-US" sz="1630" dirty="0">
              <a:ea typeface="ＭＳ Ｐゴシック" pitchFamily="-112" charset="-128"/>
            </a:endParaRPr>
          </a:p>
          <a:p>
            <a:pPr marL="176213" lvl="1" indent="-176213"/>
            <a:r>
              <a:rPr lang="el-GR" sz="1630" dirty="0">
                <a:ea typeface="ＭＳ Ｐゴシック" pitchFamily="-112" charset="-128"/>
              </a:rPr>
              <a:t>Η </a:t>
            </a:r>
            <a:r>
              <a:rPr lang="en-US" sz="1630" dirty="0">
                <a:ea typeface="ＭＳ Ｐゴシック" pitchFamily="-112" charset="-128"/>
              </a:rPr>
              <a:t>(b) </a:t>
            </a:r>
            <a:r>
              <a:rPr lang="el-GR" sz="1630" dirty="0">
                <a:ea typeface="ＭＳ Ｐゴシック" pitchFamily="-112" charset="-128"/>
              </a:rPr>
              <a:t>παρουσιάζει τη μακροπρόθεσμη ισορροπία σε μια τέλεια ανταγωνιστική αγορά</a:t>
            </a:r>
            <a:endParaRPr lang="en-US" sz="1630" dirty="0">
              <a:ea typeface="ＭＳ Ｐゴシック" pitchFamily="-112" charset="-128"/>
            </a:endParaRPr>
          </a:p>
          <a:p>
            <a:pPr marL="176213" lvl="1" indent="-176213"/>
            <a:r>
              <a:rPr lang="el-GR" sz="1630" dirty="0">
                <a:ea typeface="ＭＳ Ｐゴシック" pitchFamily="-112" charset="-128"/>
              </a:rPr>
              <a:t>Μόνο η τέλεια ανταγωνιστική επιχείρηση παράγει στην αποτελεσματική κλίμακα</a:t>
            </a:r>
            <a:endParaRPr lang="en-US" sz="1630" dirty="0">
              <a:ea typeface="ＭＳ Ｐゴシック" pitchFamily="-112" charset="-128"/>
            </a:endParaRPr>
          </a:p>
          <a:p>
            <a:pPr marL="176213" lvl="1" indent="-176213"/>
            <a:r>
              <a:rPr lang="el-GR" sz="1630" dirty="0">
                <a:ea typeface="ＭＳ Ｐゴシック" pitchFamily="-112" charset="-128"/>
              </a:rPr>
              <a:t>Η τιμή ισούται με το οριακό κόστος υπό συνθήκες τέλειου ανταγωνισμού, αλλά η τιμή είναι μεγαλύτερη από το οριακό κόστος υπό συνθήκες μονοπωλιακού ανταγωνισμού</a:t>
            </a:r>
            <a:endParaRPr lang="en-US" sz="1630" dirty="0">
              <a:ea typeface="ＭＳ Ｐゴシック" pitchFamily="-112" charset="-128"/>
            </a:endParaRPr>
          </a:p>
          <a:p>
            <a:pPr marL="176213" lvl="1" indent="-176213"/>
            <a:r>
              <a:rPr lang="el-GR" sz="1630" dirty="0">
                <a:ea typeface="ＭＳ Ｐゴシック" pitchFamily="-112" charset="-128"/>
              </a:rPr>
              <a:t>Στο μονοπωλιακό ανταγωνισμό οι επιχειρήσεις επιδίδονται σε διαφημιστικές στρατηγικές και προσπαθούν να χτίσουν ένα εμπορικό όνομα</a:t>
            </a:r>
            <a:endParaRPr lang="en-US" sz="1630" dirty="0">
              <a:ea typeface="ＭＳ Ｐゴシック" pitchFamily="-112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61616"/>
            <a:ext cx="3560786" cy="3548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57" y="2661616"/>
            <a:ext cx="3114675" cy="32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34654" y="1124744"/>
            <a:ext cx="5057626" cy="1466156"/>
          </a:xfrm>
        </p:spPr>
        <p:txBody>
          <a:bodyPr/>
          <a:lstStyle/>
          <a:p>
            <a:pPr marL="457200" indent="-457200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4.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Ολιγοπώλιο 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19004</TotalTime>
  <Words>821</Words>
  <Application>Microsoft Office PowerPoint</Application>
  <PresentationFormat>Προβολή στην οθόνη (4:3)</PresentationFormat>
  <Paragraphs>98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Tahoma</vt:lpstr>
      <vt:lpstr>Wingdings</vt:lpstr>
      <vt:lpstr>Office Theme</vt:lpstr>
      <vt:lpstr>Παρουσίαση του PowerPoint</vt:lpstr>
      <vt:lpstr>1. Μονοπωλιακός Ανταγωνισμός</vt:lpstr>
      <vt:lpstr>Χαρακτηριστικά του μονοπωλιακού ανταγωνισμού</vt:lpstr>
      <vt:lpstr>2. Ανταγωνισμός με διαφοροποιημένα προϊόντα</vt:lpstr>
      <vt:lpstr>Η μονοπωλιακά ανταγωνιστική επιχείρηση βραχυπρόθεσμα</vt:lpstr>
      <vt:lpstr>Η μακροπρόθεσμη ισορροπία</vt:lpstr>
      <vt:lpstr>3. Μονοπωλιακός vs τέλειος ανταγωνισμός</vt:lpstr>
      <vt:lpstr>Μονοπωλιακός vs τέλειος ανταγωνισμός</vt:lpstr>
      <vt:lpstr>4. Ολιγοπώλιο </vt:lpstr>
      <vt:lpstr>Ολιγοπώλιο </vt:lpstr>
      <vt:lpstr>Η ισορροπία ενός ολιγοπωλίου</vt:lpstr>
      <vt:lpstr>Πώς επηρεάζει το μέγεθος ενός ολιγοπωλίου το αγοραίο αποτέλεσμα</vt:lpstr>
      <vt:lpstr>5. Θεωρία παιγνίων και Οικονομικά του ανταγωνισμού</vt:lpstr>
      <vt:lpstr>Δίλημμα των φυλακισμένων</vt:lpstr>
      <vt:lpstr>Το ολιγοπώλιο ως ένα δίλημμα φυλακισμένων</vt:lpstr>
      <vt:lpstr>6. Μοντέλα Ολιγοπωλίων</vt:lpstr>
      <vt:lpstr>Περιορισμένοι πόροι</vt:lpstr>
      <vt:lpstr>7. Δημόσια πολιτική προς τα ολιγοπώλια</vt:lpstr>
      <vt:lpstr>Περιορισμός του εμπορίου &amp; νομοθεσία περί ανταγωνισμού</vt:lpstr>
      <vt:lpstr>Τέλος 13ου κεφαλαίου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PCUser</cp:lastModifiedBy>
  <cp:revision>721</cp:revision>
  <dcterms:created xsi:type="dcterms:W3CDTF">2011-07-28T14:21:34Z</dcterms:created>
  <dcterms:modified xsi:type="dcterms:W3CDTF">2017-11-22T11:49:04Z</dcterms:modified>
</cp:coreProperties>
</file>