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57" r:id="rId4"/>
    <p:sldId id="261" r:id="rId5"/>
    <p:sldId id="262" r:id="rId6"/>
    <p:sldId id="410" r:id="rId7"/>
    <p:sldId id="375" r:id="rId8"/>
    <p:sldId id="452" r:id="rId9"/>
    <p:sldId id="432" r:id="rId10"/>
    <p:sldId id="433" r:id="rId11"/>
    <p:sldId id="434" r:id="rId12"/>
    <p:sldId id="435" r:id="rId13"/>
    <p:sldId id="418" r:id="rId14"/>
    <p:sldId id="438" r:id="rId15"/>
    <p:sldId id="439" r:id="rId16"/>
    <p:sldId id="421" r:id="rId17"/>
    <p:sldId id="442" r:id="rId18"/>
    <p:sldId id="443" r:id="rId19"/>
    <p:sldId id="444" r:id="rId20"/>
    <p:sldId id="445" r:id="rId21"/>
    <p:sldId id="446" r:id="rId22"/>
    <p:sldId id="449" r:id="rId23"/>
    <p:sldId id="447" r:id="rId24"/>
    <p:sldId id="448" r:id="rId25"/>
    <p:sldId id="450" r:id="rId26"/>
    <p:sldId id="451" r:id="rId27"/>
    <p:sldId id="354" r:id="rId2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9309" autoAdjust="0"/>
  </p:normalViewPr>
  <p:slideViewPr>
    <p:cSldViewPr>
      <p:cViewPr varScale="1">
        <p:scale>
          <a:sx n="77" d="100"/>
          <a:sy n="77" d="100"/>
        </p:scale>
        <p:origin x="-966" y="-84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tr-T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C339E74-7924-43F0-B009-CB6907EAA448}" type="datetimeFigureOut">
              <a:rPr lang="el-GR" altLang="tr-TR"/>
              <a:pPr/>
              <a:t>22/11/2015</a:t>
            </a:fld>
            <a:endParaRPr lang="el-GR" altLang="tr-T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tr-T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112BD46-CBA1-4A2E-9741-20667F54D76A}" type="slidenum">
              <a:rPr lang="el-GR" altLang="tr-TR"/>
              <a:pPr/>
              <a:t>0</a:t>
            </a:fld>
            <a:endParaRPr lang="el-G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45F198-95AD-4070-81B7-909553DD4F4A}" type="datetimeFigureOut">
              <a:rPr lang="el-GR"/>
              <a:pPr>
                <a:defRPr/>
              </a:pPr>
              <a:t>22/11/2015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9FBD25D-8A5F-4715-9D1E-13949456616C}" type="slidenum">
              <a:rPr lang="el-GR" altLang="tr-TR"/>
              <a:pPr/>
              <a:t>‹#›</a:t>
            </a:fld>
            <a:endParaRPr lang="el-G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tr-TR" altLang="tr-T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9A88C7-91D2-43EE-A3DB-131736439BAA}" type="slidenum">
              <a:rPr lang="el-GR" altLang="tr-TR"/>
              <a:pPr/>
              <a:t>1</a:t>
            </a:fld>
            <a:endParaRPr lang="el-G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tr-TR" altLang="tr-TR" smtClean="0"/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C581C9-2992-49C4-9BD3-F2B229D68045}" type="slidenum">
              <a:rPr lang="el-GR" altLang="tr-TR"/>
              <a:pPr/>
              <a:t>2</a:t>
            </a:fld>
            <a:endParaRPr lang="el-G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9CD4DF-1EB1-4B29-AC94-D0DE9B211591}" type="slidenum">
              <a:rPr lang="el-GR" altLang="tr-TR"/>
              <a:pPr/>
              <a:t>3</a:t>
            </a:fld>
            <a:endParaRPr lang="el-G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BE2EDDD-772F-4F11-AC8F-30C6D4D3571D}" type="slidenum">
              <a:rPr lang="el-GR" altLang="tr-TR"/>
              <a:pPr/>
              <a:t>4</a:t>
            </a:fld>
            <a:endParaRPr lang="el-G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A6DB249-0752-4174-80E5-8DE631F1830F}" type="slidenum">
              <a:rPr lang="el-GR" altLang="tr-TR"/>
              <a:pPr/>
              <a:t>5</a:t>
            </a:fld>
            <a:endParaRPr lang="el-G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3428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164CFDD8-51B4-46E1-8500-BD946DCAF117}" type="slidenum">
              <a:rPr lang="el-GR" altLang="tr-TR" sz="1200"/>
              <a:pPr algn="r"/>
              <a:t>6</a:t>
            </a:fld>
            <a:endParaRPr lang="el-GR" altLang="tr-T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3890963" y="8712200"/>
            <a:ext cx="29972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hangingPunct="0"/>
            <a:fld id="{21C3B09B-EB4A-42B6-AE2D-B94A658BF3B7}" type="slidenum">
              <a:rPr lang="el-GR" altLang="en-US" sz="1000" i="1">
                <a:latin typeface="Times New Roman" panose="02020603050405020304" pitchFamily="18" charset="0"/>
              </a:rPr>
              <a:pPr algn="r" eaLnBrk="0" hangingPunct="0"/>
              <a:t>16</a:t>
            </a:fld>
            <a:endParaRPr lang="el-GR" altLang="en-US" sz="1000" i="1">
              <a:latin typeface="Times New Roman" panose="02020603050405020304" pitchFamily="18" charset="0"/>
            </a:endParaRPr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0625" y="715963"/>
            <a:ext cx="4476750" cy="3357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92175" y="4360863"/>
            <a:ext cx="5073650" cy="4070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762000"/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5268EB-D21C-4796-9E0C-D6E02F3A028C}" type="slidenum">
              <a:rPr lang="el-GR" altLang="tr-TR"/>
              <a:pPr/>
              <a:t>27</a:t>
            </a:fld>
            <a:endParaRPr lang="el-G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74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4A4E24-F65E-48A0-B903-AFE8ABE533E0}" type="slidenum">
              <a:rPr lang="el-GR" altLang="tr-TR"/>
              <a:pPr/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412368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BC073EB-9EFD-4B0A-BE91-481F3C835FCC}" type="slidenum">
              <a:rPr lang="el-GR" altLang="tr-TR"/>
              <a:pPr/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152740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191C59-E2D5-4425-A879-FB53718B515E}" type="slidenum">
              <a:rPr lang="el-GR" altLang="tr-TR"/>
              <a:pPr/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172175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EEC70F-32E8-4679-8B5F-609FE2B7254C}" type="slidenum">
              <a:rPr lang="el-GR" altLang="tr-TR"/>
              <a:pPr/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137634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2ECF59-0EDB-4C91-88DA-2AF171E92816}" type="slidenum">
              <a:rPr lang="el-GR" altLang="tr-TR"/>
              <a:pPr/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109198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0EDA00-F2BC-46BF-A0D7-1EF3F68D35BF}" type="slidenum">
              <a:rPr lang="el-GR" altLang="tr-TR"/>
              <a:pPr/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324381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3D1C5E-90C2-48CB-A2A8-7BE30D783D87}" type="slidenum">
              <a:rPr lang="el-GR" altLang="tr-TR"/>
              <a:pPr/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287281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079E5-FB28-4B57-ADE9-63EE59AAE084}" type="slidenum">
              <a:rPr lang="el-GR" altLang="tr-TR"/>
              <a:pPr/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158608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62D110-C27F-4FBF-9AB8-88469834ABA8}" type="slidenum">
              <a:rPr lang="el-GR" altLang="tr-TR"/>
              <a:pPr/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394550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8E153F-6CD2-435A-91BB-C90A63773DDA}" type="slidenum">
              <a:rPr lang="el-GR" altLang="tr-TR"/>
              <a:pPr/>
              <a:t>‹#›</a:t>
            </a:fld>
            <a:endParaRPr lang="el-GR" altLang="tr-TR"/>
          </a:p>
        </p:txBody>
      </p:sp>
    </p:spTree>
    <p:extLst>
      <p:ext uri="{BB962C8B-B14F-4D97-AF65-F5344CB8AC3E}">
        <p14:creationId xmlns:p14="http://schemas.microsoft.com/office/powerpoint/2010/main" val="54084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tr-T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tr-TR" smtClean="0"/>
              <a:t>Στυλ υποδείγματος κειμένου</a:t>
            </a:r>
          </a:p>
          <a:p>
            <a:pPr lvl="1"/>
            <a:r>
              <a:rPr lang="el-GR" altLang="tr-TR" smtClean="0"/>
              <a:t>Δεύτερου επιπέδου</a:t>
            </a:r>
          </a:p>
          <a:p>
            <a:pPr lvl="2"/>
            <a:r>
              <a:rPr lang="el-GR" altLang="tr-TR" smtClean="0"/>
              <a:t>Τρίτου επιπέδου</a:t>
            </a:r>
          </a:p>
          <a:p>
            <a:pPr lvl="3"/>
            <a:r>
              <a:rPr lang="el-GR" altLang="tr-TR" smtClean="0"/>
              <a:t>Τέταρτου επιπέδου</a:t>
            </a:r>
          </a:p>
          <a:p>
            <a:pPr lvl="4"/>
            <a:r>
              <a:rPr lang="el-GR" altLang="tr-T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D39BFF43-64FD-4716-9983-6E38748C1311}" type="slidenum">
              <a:rPr lang="el-GR" altLang="tr-TR"/>
              <a:pPr/>
              <a:t>‹#›</a:t>
            </a:fld>
            <a:endParaRPr lang="el-G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tr-TR" smtClean="0"/>
              <a:t>Λογιστική Κόστους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4076700"/>
            <a:ext cx="7775575" cy="1408113"/>
          </a:xfrm>
        </p:spPr>
        <p:txBody>
          <a:bodyPr/>
          <a:lstStyle/>
          <a:p>
            <a:r>
              <a:rPr lang="el-GR" altLang="tr-TR" sz="2800" b="1" smtClean="0"/>
              <a:t>Ενότητα </a:t>
            </a:r>
            <a:r>
              <a:rPr lang="en-US" altLang="tr-TR" sz="2800" b="1" smtClean="0"/>
              <a:t># 3</a:t>
            </a:r>
            <a:r>
              <a:rPr lang="el-GR" altLang="tr-TR" sz="2800" b="1" smtClean="0"/>
              <a:t>:</a:t>
            </a:r>
            <a:r>
              <a:rPr lang="en-US" altLang="tr-TR" sz="2800" smtClean="0"/>
              <a:t> </a:t>
            </a:r>
            <a:r>
              <a:rPr lang="el-GR" altLang="tr-TR" sz="2800" smtClean="0"/>
              <a:t>Κατά Παραγγελία Κοστολόγηση</a:t>
            </a:r>
            <a:endParaRPr lang="en-US" altLang="tr-TR" sz="2800" smtClean="0"/>
          </a:p>
          <a:p>
            <a:r>
              <a:rPr lang="el-GR" altLang="tr-TR" sz="2800" b="1" smtClean="0"/>
              <a:t>Διδάσκουσα: </a:t>
            </a:r>
            <a:r>
              <a:rPr lang="el-GR" altLang="tr-TR" sz="2800" smtClean="0"/>
              <a:t>Σάνδρα Κοέν</a:t>
            </a:r>
          </a:p>
          <a:p>
            <a:r>
              <a:rPr lang="el-GR" altLang="tr-TR" sz="2800" b="1" smtClean="0"/>
              <a:t>Τμήμα: </a:t>
            </a:r>
            <a:r>
              <a:rPr lang="el-GR" altLang="tr-TR" sz="2800" smtClean="0"/>
              <a:t>Οργάνωση και Διοίκηση Επιχειρήσεων</a:t>
            </a:r>
          </a:p>
        </p:txBody>
      </p:sp>
      <p:pic>
        <p:nvPicPr>
          <p:cNvPr id="1433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B6CC0-D71A-418B-BA64-8C1BBD0D1545}" type="slidenum">
              <a:rPr lang="el-GR" altLang="tr-TR"/>
              <a:pPr/>
              <a:t>10</a:t>
            </a:fld>
            <a:endParaRPr lang="el-GR" altLang="tr-TR"/>
          </a:p>
        </p:txBody>
      </p:sp>
      <p:sp>
        <p:nvSpPr>
          <p:cNvPr id="185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Κοστολόγηση εξατομικευμένης  παραγωγής (</a:t>
            </a:r>
            <a:r>
              <a:rPr lang="en-US" altLang="en-US" sz="4000" smtClean="0"/>
              <a:t>2</a:t>
            </a:r>
            <a:r>
              <a:rPr lang="el-GR" altLang="en-US" sz="4000" smtClean="0"/>
              <a:t> από 2)</a:t>
            </a:r>
            <a:endParaRPr lang="el-GR" altLang="tr-TR" sz="4000" smtClean="0"/>
          </a:p>
        </p:txBody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z="2800" smtClean="0"/>
              <a:t>Φύλλο υπολογισμού κόστους παραγγελίας.</a:t>
            </a:r>
            <a:r>
              <a:rPr lang="el-GR" altLang="en-US" sz="2400" smtClean="0"/>
              <a:t>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z="2800" smtClean="0"/>
              <a:t>Πληροφορίες: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l-GR" altLang="en-US" smtClean="0"/>
              <a:t>Α/Α παραγγελίας (έναρξη - λήξη).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l-GR" altLang="en-US" smtClean="0"/>
              <a:t>Πελάτης. 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l-GR" altLang="en-US" smtClean="0"/>
              <a:t>Ποσότητα παραγγελίας.</a:t>
            </a:r>
            <a:r>
              <a:rPr lang="el-GR" altLang="en-US" sz="1800" smtClean="0"/>
              <a:t>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z="2800" smtClean="0"/>
              <a:t>Στοιχεία κόστους: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l-GR" altLang="en-US" smtClean="0"/>
              <a:t>Άμεσα υλικά. 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l-GR" altLang="en-US" smtClean="0"/>
              <a:t>Άμεση εργασία.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l-GR" altLang="en-US" smtClean="0"/>
              <a:t>Γ.Β.Ε.</a:t>
            </a:r>
            <a:endParaRPr lang="el-GR" altLang="tr-TR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750AD-050C-4518-B8EE-BCD49764F80C}" type="slidenum">
              <a:rPr lang="el-GR" altLang="tr-TR"/>
              <a:pPr/>
              <a:t>11</a:t>
            </a:fld>
            <a:endParaRPr lang="el-GR" altLang="tr-TR"/>
          </a:p>
        </p:txBody>
      </p:sp>
      <p:sp>
        <p:nvSpPr>
          <p:cNvPr id="186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Πρόβλημα</a:t>
            </a:r>
            <a:endParaRPr lang="el-GR" altLang="tr-TR" smtClean="0"/>
          </a:p>
        </p:txBody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Ποια είναι τα Γ.Β.Ε. που σχετίζονται με μια παραγγελία;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E</a:t>
            </a:r>
            <a:r>
              <a:rPr lang="el-GR" altLang="en-US" smtClean="0"/>
              <a:t>τεροχρονισμός εξόδων.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Δεν έχουν έρθει τα παραστατικά.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Εκτέλεση πολλών παραγγελιών μαζί.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Έχουν έρθει τα παραστατικά.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Ακόμα και εάν υπολογίσω τα Γ.Β.Ε. μιας περιόδου πώς θα τα συσχετίσω με τα προϊόντα;</a:t>
            </a:r>
            <a:endParaRPr lang="el-GR" altLang="tr-TR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F2055-ABA0-47C3-92AF-7C4485587960}" type="slidenum">
              <a:rPr lang="el-GR" altLang="tr-TR"/>
              <a:pPr/>
              <a:t>12</a:t>
            </a:fld>
            <a:endParaRPr lang="el-GR" altLang="tr-TR"/>
          </a:p>
        </p:txBody>
      </p:sp>
      <p:sp>
        <p:nvSpPr>
          <p:cNvPr id="187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Καταλογισμός Γ.Β.Ε.</a:t>
            </a:r>
            <a:endParaRPr lang="el-GR" altLang="tr-TR" smtClean="0"/>
          </a:p>
        </p:txBody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Συντελεστής καταλογισμού ΓΒΕ = </a:t>
            </a:r>
            <a:r>
              <a:rPr lang="el-GR" altLang="en-US" sz="2700" smtClean="0"/>
              <a:t>Προϋπολογισμένα ΓΒΕ (για μια περίοδο) /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700" smtClean="0"/>
              <a:t>	Προϋπολογισμένο μέγεθος βάσης καταλογισμού.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Η βάση καταλογισμού επιλέγεται από την επιχείρηση, π.χ.: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z="2700" smtClean="0"/>
              <a:t>Ώρες άμεσης εργασίας.  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z="2700" smtClean="0"/>
              <a:t>Ώρες λειτουργίας μηχανημάτων.</a:t>
            </a:r>
            <a:endParaRPr lang="el-GR" altLang="tr-TR" sz="27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48914-109C-45F5-A4F1-C55759006E5C}" type="slidenum">
              <a:rPr lang="el-GR" altLang="tr-TR"/>
              <a:pPr/>
              <a:t>13</a:t>
            </a:fld>
            <a:endParaRPr lang="el-GR" altLang="tr-TR"/>
          </a:p>
        </p:txBody>
      </p:sp>
      <p:sp>
        <p:nvSpPr>
          <p:cNvPr id="74" name="Slide Number Placeholder 5"/>
          <p:cNvSpPr txBox="1">
            <a:spLocks noGrp="1"/>
          </p:cNvSpPr>
          <p:nvPr/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fld id="{8E40CE45-AFB6-4BC8-9C38-1610D85274BE}" type="slidenum">
              <a:rPr lang="el-GR" altLang="en-US" sz="1400">
                <a:solidFill>
                  <a:schemeClr val="bg2"/>
                </a:solidFill>
                <a:latin typeface="Times New Roman" panose="02020603050405020304" pitchFamily="18" charset="0"/>
              </a:rPr>
              <a:pPr algn="r" eaLnBrk="0" hangingPunct="0">
                <a:spcBef>
                  <a:spcPct val="50000"/>
                </a:spcBef>
              </a:pPr>
              <a:t>13</a:t>
            </a:fld>
            <a:endParaRPr lang="el-GR" altLang="en-US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n-US" sz="4000" smtClean="0"/>
              <a:t>Συνολικός Συντελεστής Καταλογισμού  ΓΒΕ</a:t>
            </a:r>
          </a:p>
        </p:txBody>
      </p:sp>
      <p:grpSp>
        <p:nvGrpSpPr>
          <p:cNvPr id="167940" name="Group 76"/>
          <p:cNvGrpSpPr>
            <a:grpSpLocks/>
          </p:cNvGrpSpPr>
          <p:nvPr/>
        </p:nvGrpSpPr>
        <p:grpSpPr bwMode="auto">
          <a:xfrm>
            <a:off x="914400" y="1981200"/>
            <a:ext cx="7772400" cy="4251325"/>
            <a:chOff x="576" y="1248"/>
            <a:chExt cx="4896" cy="2678"/>
          </a:xfrm>
        </p:grpSpPr>
        <p:sp>
          <p:nvSpPr>
            <p:cNvPr id="167941" name="Rectangle 9"/>
            <p:cNvSpPr>
              <a:spLocks noChangeArrowheads="1"/>
            </p:cNvSpPr>
            <p:nvPr/>
          </p:nvSpPr>
          <p:spPr bwMode="auto">
            <a:xfrm>
              <a:off x="2976" y="1258"/>
              <a:ext cx="64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ΤΜΗΜΑ Α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42" name="Rectangle 10"/>
            <p:cNvSpPr>
              <a:spLocks noChangeArrowheads="1"/>
            </p:cNvSpPr>
            <p:nvPr/>
          </p:nvSpPr>
          <p:spPr bwMode="auto">
            <a:xfrm>
              <a:off x="3801" y="1258"/>
              <a:ext cx="64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ΤΜΗΜΑ Β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43" name="Rectangle 11"/>
            <p:cNvSpPr>
              <a:spLocks noChangeArrowheads="1"/>
            </p:cNvSpPr>
            <p:nvPr/>
          </p:nvSpPr>
          <p:spPr bwMode="auto">
            <a:xfrm>
              <a:off x="4524" y="1258"/>
              <a:ext cx="5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ΣΥΝΟΛΟ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44" name="Rectangle 12"/>
            <p:cNvSpPr>
              <a:spLocks noChangeArrowheads="1"/>
            </p:cNvSpPr>
            <p:nvPr/>
          </p:nvSpPr>
          <p:spPr bwMode="auto">
            <a:xfrm>
              <a:off x="797" y="1429"/>
              <a:ext cx="13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Μεταβλητές δαπάνες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45" name="Rectangle 13"/>
            <p:cNvSpPr>
              <a:spLocks noChangeArrowheads="1"/>
            </p:cNvSpPr>
            <p:nvPr/>
          </p:nvSpPr>
          <p:spPr bwMode="auto">
            <a:xfrm>
              <a:off x="797" y="1604"/>
              <a:ext cx="88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Έμμεσα υλικά 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46" name="Rectangle 14"/>
            <p:cNvSpPr>
              <a:spLocks noChangeArrowheads="1"/>
            </p:cNvSpPr>
            <p:nvPr/>
          </p:nvSpPr>
          <p:spPr bwMode="auto">
            <a:xfrm>
              <a:off x="3235" y="1604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2.500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47" name="Rectangle 15"/>
            <p:cNvSpPr>
              <a:spLocks noChangeArrowheads="1"/>
            </p:cNvSpPr>
            <p:nvPr/>
          </p:nvSpPr>
          <p:spPr bwMode="auto">
            <a:xfrm>
              <a:off x="4105" y="1604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1.700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48" name="Rectangle 16"/>
            <p:cNvSpPr>
              <a:spLocks noChangeArrowheads="1"/>
            </p:cNvSpPr>
            <p:nvPr/>
          </p:nvSpPr>
          <p:spPr bwMode="auto">
            <a:xfrm>
              <a:off x="4715" y="1604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4.200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49" name="Rectangle 17"/>
            <p:cNvSpPr>
              <a:spLocks noChangeArrowheads="1"/>
            </p:cNvSpPr>
            <p:nvPr/>
          </p:nvSpPr>
          <p:spPr bwMode="auto">
            <a:xfrm>
              <a:off x="797" y="1776"/>
              <a:ext cx="60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Φωτισμός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50" name="Rectangle 18"/>
            <p:cNvSpPr>
              <a:spLocks noChangeArrowheads="1"/>
            </p:cNvSpPr>
            <p:nvPr/>
          </p:nvSpPr>
          <p:spPr bwMode="auto">
            <a:xfrm>
              <a:off x="3168" y="1776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12.000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51" name="Rectangle 19"/>
            <p:cNvSpPr>
              <a:spLocks noChangeArrowheads="1"/>
            </p:cNvSpPr>
            <p:nvPr/>
          </p:nvSpPr>
          <p:spPr bwMode="auto">
            <a:xfrm>
              <a:off x="4105" y="1776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7.000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52" name="Rectangle 20"/>
            <p:cNvSpPr>
              <a:spLocks noChangeArrowheads="1"/>
            </p:cNvSpPr>
            <p:nvPr/>
          </p:nvSpPr>
          <p:spPr bwMode="auto">
            <a:xfrm>
              <a:off x="4649" y="1776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19.000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53" name="Rectangle 21"/>
            <p:cNvSpPr>
              <a:spLocks noChangeArrowheads="1"/>
            </p:cNvSpPr>
            <p:nvPr/>
          </p:nvSpPr>
          <p:spPr bwMode="auto">
            <a:xfrm>
              <a:off x="797" y="1947"/>
              <a:ext cx="154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Συντήρηση μηχανημάτων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54" name="Rectangle 22"/>
            <p:cNvSpPr>
              <a:spLocks noChangeArrowheads="1"/>
            </p:cNvSpPr>
            <p:nvPr/>
          </p:nvSpPr>
          <p:spPr bwMode="auto">
            <a:xfrm>
              <a:off x="3228" y="1947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3.450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55" name="Rectangle 23"/>
            <p:cNvSpPr>
              <a:spLocks noChangeArrowheads="1"/>
            </p:cNvSpPr>
            <p:nvPr/>
          </p:nvSpPr>
          <p:spPr bwMode="auto">
            <a:xfrm>
              <a:off x="4207" y="1947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850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56" name="Rectangle 24"/>
            <p:cNvSpPr>
              <a:spLocks noChangeArrowheads="1"/>
            </p:cNvSpPr>
            <p:nvPr/>
          </p:nvSpPr>
          <p:spPr bwMode="auto">
            <a:xfrm>
              <a:off x="4715" y="1947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4.300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57" name="Rectangle 25"/>
            <p:cNvSpPr>
              <a:spLocks noChangeArrowheads="1"/>
            </p:cNvSpPr>
            <p:nvPr/>
          </p:nvSpPr>
          <p:spPr bwMode="auto">
            <a:xfrm>
              <a:off x="797" y="2115"/>
              <a:ext cx="118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Σταθερές δαπάνες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58" name="Rectangle 26"/>
            <p:cNvSpPr>
              <a:spLocks noChangeArrowheads="1"/>
            </p:cNvSpPr>
            <p:nvPr/>
          </p:nvSpPr>
          <p:spPr bwMode="auto">
            <a:xfrm>
              <a:off x="797" y="2290"/>
              <a:ext cx="4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Ενοίκιο 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59" name="Rectangle 27"/>
            <p:cNvSpPr>
              <a:spLocks noChangeArrowheads="1"/>
            </p:cNvSpPr>
            <p:nvPr/>
          </p:nvSpPr>
          <p:spPr bwMode="auto">
            <a:xfrm>
              <a:off x="3235" y="2290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8.000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60" name="Rectangle 28"/>
            <p:cNvSpPr>
              <a:spLocks noChangeArrowheads="1"/>
            </p:cNvSpPr>
            <p:nvPr/>
          </p:nvSpPr>
          <p:spPr bwMode="auto">
            <a:xfrm>
              <a:off x="4038" y="2290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12.000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61" name="Rectangle 29"/>
            <p:cNvSpPr>
              <a:spLocks noChangeArrowheads="1"/>
            </p:cNvSpPr>
            <p:nvPr/>
          </p:nvSpPr>
          <p:spPr bwMode="auto">
            <a:xfrm>
              <a:off x="4649" y="2290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20.000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62" name="Rectangle 30"/>
            <p:cNvSpPr>
              <a:spLocks noChangeArrowheads="1"/>
            </p:cNvSpPr>
            <p:nvPr/>
          </p:nvSpPr>
          <p:spPr bwMode="auto">
            <a:xfrm>
              <a:off x="797" y="2462"/>
              <a:ext cx="7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Ασφάλιστρα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63" name="Rectangle 31"/>
            <p:cNvSpPr>
              <a:spLocks noChangeArrowheads="1"/>
            </p:cNvSpPr>
            <p:nvPr/>
          </p:nvSpPr>
          <p:spPr bwMode="auto">
            <a:xfrm>
              <a:off x="3235" y="2462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5.400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64" name="Rectangle 32"/>
            <p:cNvSpPr>
              <a:spLocks noChangeArrowheads="1"/>
            </p:cNvSpPr>
            <p:nvPr/>
          </p:nvSpPr>
          <p:spPr bwMode="auto">
            <a:xfrm>
              <a:off x="4105" y="2462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5.400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65" name="Rectangle 33"/>
            <p:cNvSpPr>
              <a:spLocks noChangeArrowheads="1"/>
            </p:cNvSpPr>
            <p:nvPr/>
          </p:nvSpPr>
          <p:spPr bwMode="auto">
            <a:xfrm>
              <a:off x="4649" y="2462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10.800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66" name="Rectangle 34"/>
            <p:cNvSpPr>
              <a:spLocks noChangeArrowheads="1"/>
            </p:cNvSpPr>
            <p:nvPr/>
          </p:nvSpPr>
          <p:spPr bwMode="auto">
            <a:xfrm>
              <a:off x="797" y="2633"/>
              <a:ext cx="7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Αποσβέσεις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67" name="Rectangle 35"/>
            <p:cNvSpPr>
              <a:spLocks noChangeArrowheads="1"/>
            </p:cNvSpPr>
            <p:nvPr/>
          </p:nvSpPr>
          <p:spPr bwMode="auto">
            <a:xfrm>
              <a:off x="3235" y="2633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u="sng">
                  <a:solidFill>
                    <a:srgbClr val="000000"/>
                  </a:solidFill>
                  <a:latin typeface="Arial" panose="020B0604020202020204" pitchFamily="34" charset="0"/>
                </a:rPr>
                <a:t>2.000</a:t>
              </a:r>
              <a:endParaRPr lang="el-GR" altLang="en-US" sz="3200" u="sng">
                <a:latin typeface="Arial Unicode MS" panose="020B0604020202020204" pitchFamily="34" charset="-128"/>
              </a:endParaRPr>
            </a:p>
          </p:txBody>
        </p:sp>
        <p:sp>
          <p:nvSpPr>
            <p:cNvPr id="167968" name="Rectangle 36"/>
            <p:cNvSpPr>
              <a:spLocks noChangeArrowheads="1"/>
            </p:cNvSpPr>
            <p:nvPr/>
          </p:nvSpPr>
          <p:spPr bwMode="auto">
            <a:xfrm>
              <a:off x="4105" y="2633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u="sng">
                  <a:solidFill>
                    <a:srgbClr val="000000"/>
                  </a:solidFill>
                  <a:latin typeface="Arial" panose="020B0604020202020204" pitchFamily="34" charset="0"/>
                </a:rPr>
                <a:t>5.000</a:t>
              </a:r>
              <a:endParaRPr lang="el-GR" altLang="en-US" sz="3200" u="sng">
                <a:latin typeface="Arial Unicode MS" panose="020B0604020202020204" pitchFamily="34" charset="-128"/>
              </a:endParaRPr>
            </a:p>
          </p:txBody>
        </p:sp>
        <p:sp>
          <p:nvSpPr>
            <p:cNvPr id="167969" name="Rectangle 37"/>
            <p:cNvSpPr>
              <a:spLocks noChangeArrowheads="1"/>
            </p:cNvSpPr>
            <p:nvPr/>
          </p:nvSpPr>
          <p:spPr bwMode="auto">
            <a:xfrm>
              <a:off x="4715" y="2633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u="sng">
                  <a:solidFill>
                    <a:srgbClr val="000000"/>
                  </a:solidFill>
                  <a:latin typeface="Arial" panose="020B0604020202020204" pitchFamily="34" charset="0"/>
                </a:rPr>
                <a:t>7.000</a:t>
              </a:r>
              <a:endParaRPr lang="el-GR" altLang="en-US" sz="3200" u="sng">
                <a:latin typeface="Arial Unicode MS" panose="020B0604020202020204" pitchFamily="34" charset="-128"/>
              </a:endParaRPr>
            </a:p>
          </p:txBody>
        </p:sp>
        <p:sp>
          <p:nvSpPr>
            <p:cNvPr id="167970" name="Rectangle 38"/>
            <p:cNvSpPr>
              <a:spLocks noChangeArrowheads="1"/>
            </p:cNvSpPr>
            <p:nvPr/>
          </p:nvSpPr>
          <p:spPr bwMode="auto">
            <a:xfrm>
              <a:off x="797" y="2805"/>
              <a:ext cx="44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Σύνολο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71" name="Rectangle 39"/>
            <p:cNvSpPr>
              <a:spLocks noChangeArrowheads="1"/>
            </p:cNvSpPr>
            <p:nvPr/>
          </p:nvSpPr>
          <p:spPr bwMode="auto">
            <a:xfrm>
              <a:off x="3168" y="2801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33.350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72" name="Rectangle 40"/>
            <p:cNvSpPr>
              <a:spLocks noChangeArrowheads="1"/>
            </p:cNvSpPr>
            <p:nvPr/>
          </p:nvSpPr>
          <p:spPr bwMode="auto">
            <a:xfrm>
              <a:off x="4038" y="2801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31.950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73" name="Rectangle 41"/>
            <p:cNvSpPr>
              <a:spLocks noChangeArrowheads="1"/>
            </p:cNvSpPr>
            <p:nvPr/>
          </p:nvSpPr>
          <p:spPr bwMode="auto">
            <a:xfrm>
              <a:off x="4649" y="2801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65.300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74" name="Line 42"/>
            <p:cNvSpPr>
              <a:spLocks noChangeShapeType="1"/>
            </p:cNvSpPr>
            <p:nvPr/>
          </p:nvSpPr>
          <p:spPr bwMode="auto">
            <a:xfrm>
              <a:off x="768" y="1248"/>
              <a:ext cx="1" cy="1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7975" name="Rectangle 43"/>
            <p:cNvSpPr>
              <a:spLocks noChangeArrowheads="1"/>
            </p:cNvSpPr>
            <p:nvPr/>
          </p:nvSpPr>
          <p:spPr bwMode="auto">
            <a:xfrm>
              <a:off x="768" y="1248"/>
              <a:ext cx="12" cy="17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76" name="Line 44"/>
            <p:cNvSpPr>
              <a:spLocks noChangeShapeType="1"/>
            </p:cNvSpPr>
            <p:nvPr/>
          </p:nvSpPr>
          <p:spPr bwMode="auto">
            <a:xfrm>
              <a:off x="2929" y="1261"/>
              <a:ext cx="1" cy="17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7977" name="Rectangle 45"/>
            <p:cNvSpPr>
              <a:spLocks noChangeArrowheads="1"/>
            </p:cNvSpPr>
            <p:nvPr/>
          </p:nvSpPr>
          <p:spPr bwMode="auto">
            <a:xfrm>
              <a:off x="2929" y="1261"/>
              <a:ext cx="11" cy="17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78" name="Line 46"/>
            <p:cNvSpPr>
              <a:spLocks noChangeShapeType="1"/>
            </p:cNvSpPr>
            <p:nvPr/>
          </p:nvSpPr>
          <p:spPr bwMode="auto">
            <a:xfrm>
              <a:off x="3644" y="1261"/>
              <a:ext cx="1" cy="17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7979" name="Rectangle 47"/>
            <p:cNvSpPr>
              <a:spLocks noChangeArrowheads="1"/>
            </p:cNvSpPr>
            <p:nvPr/>
          </p:nvSpPr>
          <p:spPr bwMode="auto">
            <a:xfrm>
              <a:off x="3644" y="1261"/>
              <a:ext cx="12" cy="17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80" name="Line 48"/>
            <p:cNvSpPr>
              <a:spLocks noChangeShapeType="1"/>
            </p:cNvSpPr>
            <p:nvPr/>
          </p:nvSpPr>
          <p:spPr bwMode="auto">
            <a:xfrm>
              <a:off x="4514" y="1261"/>
              <a:ext cx="1" cy="17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7981" name="Rectangle 49"/>
            <p:cNvSpPr>
              <a:spLocks noChangeArrowheads="1"/>
            </p:cNvSpPr>
            <p:nvPr/>
          </p:nvSpPr>
          <p:spPr bwMode="auto">
            <a:xfrm>
              <a:off x="4514" y="1261"/>
              <a:ext cx="11" cy="17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82" name="Line 50"/>
            <p:cNvSpPr>
              <a:spLocks noChangeShapeType="1"/>
            </p:cNvSpPr>
            <p:nvPr/>
          </p:nvSpPr>
          <p:spPr bwMode="auto">
            <a:xfrm>
              <a:off x="5124" y="1261"/>
              <a:ext cx="1" cy="17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7983" name="Rectangle 51"/>
            <p:cNvSpPr>
              <a:spLocks noChangeArrowheads="1"/>
            </p:cNvSpPr>
            <p:nvPr/>
          </p:nvSpPr>
          <p:spPr bwMode="auto">
            <a:xfrm>
              <a:off x="5124" y="1261"/>
              <a:ext cx="12" cy="17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84" name="Line 52"/>
            <p:cNvSpPr>
              <a:spLocks noChangeShapeType="1"/>
            </p:cNvSpPr>
            <p:nvPr/>
          </p:nvSpPr>
          <p:spPr bwMode="auto">
            <a:xfrm>
              <a:off x="780" y="1248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7985" name="Rectangle 53"/>
            <p:cNvSpPr>
              <a:spLocks noChangeArrowheads="1"/>
            </p:cNvSpPr>
            <p:nvPr/>
          </p:nvSpPr>
          <p:spPr bwMode="auto">
            <a:xfrm>
              <a:off x="780" y="1248"/>
              <a:ext cx="435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86" name="Line 54"/>
            <p:cNvSpPr>
              <a:spLocks noChangeShapeType="1"/>
            </p:cNvSpPr>
            <p:nvPr/>
          </p:nvSpPr>
          <p:spPr bwMode="auto">
            <a:xfrm>
              <a:off x="780" y="1419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7987" name="Rectangle 55"/>
            <p:cNvSpPr>
              <a:spLocks noChangeArrowheads="1"/>
            </p:cNvSpPr>
            <p:nvPr/>
          </p:nvSpPr>
          <p:spPr bwMode="auto">
            <a:xfrm>
              <a:off x="780" y="1419"/>
              <a:ext cx="435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88" name="Line 56"/>
            <p:cNvSpPr>
              <a:spLocks noChangeShapeType="1"/>
            </p:cNvSpPr>
            <p:nvPr/>
          </p:nvSpPr>
          <p:spPr bwMode="auto">
            <a:xfrm>
              <a:off x="780" y="1591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7989" name="Rectangle 57"/>
            <p:cNvSpPr>
              <a:spLocks noChangeArrowheads="1"/>
            </p:cNvSpPr>
            <p:nvPr/>
          </p:nvSpPr>
          <p:spPr bwMode="auto">
            <a:xfrm>
              <a:off x="780" y="1591"/>
              <a:ext cx="435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90" name="Line 58"/>
            <p:cNvSpPr>
              <a:spLocks noChangeShapeType="1"/>
            </p:cNvSpPr>
            <p:nvPr/>
          </p:nvSpPr>
          <p:spPr bwMode="auto">
            <a:xfrm>
              <a:off x="780" y="1762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7991" name="Rectangle 59"/>
            <p:cNvSpPr>
              <a:spLocks noChangeArrowheads="1"/>
            </p:cNvSpPr>
            <p:nvPr/>
          </p:nvSpPr>
          <p:spPr bwMode="auto">
            <a:xfrm>
              <a:off x="780" y="1762"/>
              <a:ext cx="435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92" name="Line 60"/>
            <p:cNvSpPr>
              <a:spLocks noChangeShapeType="1"/>
            </p:cNvSpPr>
            <p:nvPr/>
          </p:nvSpPr>
          <p:spPr bwMode="auto">
            <a:xfrm>
              <a:off x="780" y="1934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7993" name="Rectangle 61"/>
            <p:cNvSpPr>
              <a:spLocks noChangeArrowheads="1"/>
            </p:cNvSpPr>
            <p:nvPr/>
          </p:nvSpPr>
          <p:spPr bwMode="auto">
            <a:xfrm>
              <a:off x="780" y="1934"/>
              <a:ext cx="435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94" name="Line 62"/>
            <p:cNvSpPr>
              <a:spLocks noChangeShapeType="1"/>
            </p:cNvSpPr>
            <p:nvPr/>
          </p:nvSpPr>
          <p:spPr bwMode="auto">
            <a:xfrm>
              <a:off x="780" y="2105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7995" name="Rectangle 63"/>
            <p:cNvSpPr>
              <a:spLocks noChangeArrowheads="1"/>
            </p:cNvSpPr>
            <p:nvPr/>
          </p:nvSpPr>
          <p:spPr bwMode="auto">
            <a:xfrm>
              <a:off x="780" y="2105"/>
              <a:ext cx="435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96" name="Line 64"/>
            <p:cNvSpPr>
              <a:spLocks noChangeShapeType="1"/>
            </p:cNvSpPr>
            <p:nvPr/>
          </p:nvSpPr>
          <p:spPr bwMode="auto">
            <a:xfrm>
              <a:off x="780" y="2277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7997" name="Rectangle 65"/>
            <p:cNvSpPr>
              <a:spLocks noChangeArrowheads="1"/>
            </p:cNvSpPr>
            <p:nvPr/>
          </p:nvSpPr>
          <p:spPr bwMode="auto">
            <a:xfrm>
              <a:off x="780" y="2277"/>
              <a:ext cx="435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7998" name="Line 66"/>
            <p:cNvSpPr>
              <a:spLocks noChangeShapeType="1"/>
            </p:cNvSpPr>
            <p:nvPr/>
          </p:nvSpPr>
          <p:spPr bwMode="auto">
            <a:xfrm>
              <a:off x="780" y="2448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7999" name="Rectangle 67"/>
            <p:cNvSpPr>
              <a:spLocks noChangeArrowheads="1"/>
            </p:cNvSpPr>
            <p:nvPr/>
          </p:nvSpPr>
          <p:spPr bwMode="auto">
            <a:xfrm>
              <a:off x="780" y="2448"/>
              <a:ext cx="435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8000" name="Line 68"/>
            <p:cNvSpPr>
              <a:spLocks noChangeShapeType="1"/>
            </p:cNvSpPr>
            <p:nvPr/>
          </p:nvSpPr>
          <p:spPr bwMode="auto">
            <a:xfrm>
              <a:off x="780" y="2620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8001" name="Rectangle 69"/>
            <p:cNvSpPr>
              <a:spLocks noChangeArrowheads="1"/>
            </p:cNvSpPr>
            <p:nvPr/>
          </p:nvSpPr>
          <p:spPr bwMode="auto">
            <a:xfrm>
              <a:off x="780" y="2620"/>
              <a:ext cx="435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8002" name="Line 70"/>
            <p:cNvSpPr>
              <a:spLocks noChangeShapeType="1"/>
            </p:cNvSpPr>
            <p:nvPr/>
          </p:nvSpPr>
          <p:spPr bwMode="auto">
            <a:xfrm>
              <a:off x="780" y="2791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8003" name="Rectangle 71"/>
            <p:cNvSpPr>
              <a:spLocks noChangeArrowheads="1"/>
            </p:cNvSpPr>
            <p:nvPr/>
          </p:nvSpPr>
          <p:spPr bwMode="auto">
            <a:xfrm>
              <a:off x="780" y="2791"/>
              <a:ext cx="435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68004" name="Line 72"/>
            <p:cNvSpPr>
              <a:spLocks noChangeShapeType="1"/>
            </p:cNvSpPr>
            <p:nvPr/>
          </p:nvSpPr>
          <p:spPr bwMode="auto">
            <a:xfrm>
              <a:off x="780" y="2963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8005" name="Rectangle 73"/>
            <p:cNvSpPr>
              <a:spLocks noChangeArrowheads="1"/>
            </p:cNvSpPr>
            <p:nvPr/>
          </p:nvSpPr>
          <p:spPr bwMode="auto">
            <a:xfrm>
              <a:off x="780" y="2963"/>
              <a:ext cx="435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graphicFrame>
          <p:nvGraphicFramePr>
            <p:cNvPr id="168006" name="Object 4"/>
            <p:cNvGraphicFramePr>
              <a:graphicFrameLocks noChangeAspect="1"/>
            </p:cNvGraphicFramePr>
            <p:nvPr/>
          </p:nvGraphicFramePr>
          <p:xfrm>
            <a:off x="720" y="3246"/>
            <a:ext cx="427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11" name="Φύλλο εργασίας" r:id="rId3" imgW="4353357" imgH="181258" progId="Excel.Sheet.8">
                    <p:embed/>
                  </p:oleObj>
                </mc:Choice>
                <mc:Fallback>
                  <p:oleObj name="Φύλλο εργασίας" r:id="rId3" imgW="4353357" imgH="181258" progId="Excel.Shee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246"/>
                          <a:ext cx="427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007" name="Object 5"/>
            <p:cNvGraphicFramePr>
              <a:graphicFrameLocks noChangeAspect="1"/>
            </p:cNvGraphicFramePr>
            <p:nvPr/>
          </p:nvGraphicFramePr>
          <p:xfrm>
            <a:off x="576" y="3726"/>
            <a:ext cx="446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12" name="Φύλλο εργασίας" r:id="rId5" imgW="4353357" imgH="181258" progId="Excel.Sheet.8">
                    <p:embed/>
                  </p:oleObj>
                </mc:Choice>
                <mc:Fallback>
                  <p:oleObj name="Φύλλο εργασίας" r:id="rId5" imgW="4353357" imgH="181258" progId="Excel.Sheet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726"/>
                          <a:ext cx="4464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8008" name="Line 6"/>
            <p:cNvSpPr>
              <a:spLocks noChangeShapeType="1"/>
            </p:cNvSpPr>
            <p:nvPr/>
          </p:nvSpPr>
          <p:spPr bwMode="auto">
            <a:xfrm>
              <a:off x="5184" y="2880"/>
              <a:ext cx="28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68009" name="Line 7"/>
            <p:cNvSpPr>
              <a:spLocks noChangeShapeType="1"/>
            </p:cNvSpPr>
            <p:nvPr/>
          </p:nvSpPr>
          <p:spPr bwMode="auto">
            <a:xfrm flipH="1">
              <a:off x="5040" y="3216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68010" name="Line 8"/>
            <p:cNvSpPr>
              <a:spLocks noChangeShapeType="1"/>
            </p:cNvSpPr>
            <p:nvPr/>
          </p:nvSpPr>
          <p:spPr bwMode="auto">
            <a:xfrm flipH="1">
              <a:off x="5088" y="3216"/>
              <a:ext cx="336" cy="5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FDFF2-7536-44AD-8CA4-41DB0646D776}" type="slidenum">
              <a:rPr lang="el-GR" altLang="tr-TR"/>
              <a:pPr/>
              <a:t>14</a:t>
            </a:fld>
            <a:endParaRPr lang="el-GR" altLang="tr-TR"/>
          </a:p>
        </p:txBody>
      </p:sp>
      <p:sp>
        <p:nvSpPr>
          <p:cNvPr id="190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Προϋπολογισμένο Μέγεθος Βάσης;</a:t>
            </a:r>
            <a:endParaRPr lang="el-GR" altLang="tr-TR" sz="4000" smtClean="0">
              <a:latin typeface="Arial Unicode MS" panose="020B0604020202020204" pitchFamily="34" charset="-128"/>
            </a:endParaRPr>
          </a:p>
        </p:txBody>
      </p:sp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b="1" smtClean="0"/>
              <a:t>Θεωρητική δυναμικότητα: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Αποτελεί τη μέγιστη δυναμικότητα της διαδικασίας όταν δεν υπάρχουν απώλειες και η διαδικασία χρησιμοποιηθεί πλήρως.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b="1" smtClean="0"/>
              <a:t>Κανονική δυναμικότητα: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Αποτελεί τη διαφορά μεταξύ της θεωρητικής δυναμικότητας και προγραμματισμένων και αναπόφευκτων διακοπών στη διενέργεια της παραγωγικής διαδικασίας για επανακινήσεις μηχανών, κτλ.</a:t>
            </a:r>
            <a:endParaRPr lang="el-GR" altLang="tr-TR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7948-D693-485B-B107-7DA59411BCB3}" type="slidenum">
              <a:rPr lang="el-GR" altLang="tr-TR"/>
              <a:pPr/>
              <a:t>15</a:t>
            </a:fld>
            <a:endParaRPr lang="el-GR" altLang="tr-TR"/>
          </a:p>
        </p:txBody>
      </p:sp>
      <p:sp>
        <p:nvSpPr>
          <p:cNvPr id="191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Συντελεστής καταλογισμού Γ.Β.Ε.</a:t>
            </a:r>
            <a:endParaRPr lang="el-GR" altLang="tr-TR" smtClean="0"/>
          </a:p>
        </p:txBody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600" smtClean="0"/>
              <a:t>Παραμένει σταθερός για μεγάλες χρονικές περιόδους.</a:t>
            </a:r>
            <a:r>
              <a:rPr lang="el-GR" altLang="en-US" sz="2800" smtClean="0"/>
              <a:t> </a:t>
            </a:r>
            <a:endParaRPr lang="el-GR" altLang="en-US" sz="2400" b="1" smtClean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200" smtClean="0"/>
              <a:t>Επιτρέπει </a:t>
            </a:r>
            <a:r>
              <a:rPr lang="el-GR" altLang="en-US" sz="2200" b="1" smtClean="0"/>
              <a:t>ευκολία</a:t>
            </a:r>
            <a:r>
              <a:rPr lang="el-GR" altLang="en-US" sz="2200" smtClean="0"/>
              <a:t> στη διαχείριση.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200" smtClean="0"/>
              <a:t>Αναγκαία η τακτοποίηση των αποκλίσεων περιοδικά.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600" smtClean="0"/>
              <a:t>Επικαιροποιείται όταν υπάρχουν σημαντικές αποκλίσεις στον τρόπο διαμόρφωσης των Γ.Β.Ε. και τον όγκο της βάσης επιμερισμού.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600" smtClean="0"/>
              <a:t>Δυνατότητα εφαρμογής τμηματικών  συντελεστών καταλογισμού Γ.Β.Ε. ή συνολικού συντελεστή καταλογισμού Γ.Β.Ε.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200" smtClean="0"/>
              <a:t>Ξεχωριστός συντελεστής ανά τμήμα.</a:t>
            </a:r>
            <a:endParaRPr lang="el-GR" altLang="tr-TR" sz="22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F7DFD-A0D8-40C0-B29C-60611E770468}" type="slidenum">
              <a:rPr lang="el-GR" altLang="tr-TR"/>
              <a:pPr/>
              <a:t>16</a:t>
            </a:fld>
            <a:endParaRPr lang="el-GR" altLang="tr-TR"/>
          </a:p>
        </p:txBody>
      </p:sp>
      <p:sp>
        <p:nvSpPr>
          <p:cNvPr id="77" name="Slide Number Placeholder 5"/>
          <p:cNvSpPr txBox="1">
            <a:spLocks noGrp="1"/>
          </p:cNvSpPr>
          <p:nvPr/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fld id="{BEBB323C-7FD1-4945-9FCF-6664824C3ADA}" type="slidenum">
              <a:rPr lang="el-GR" altLang="en-US" sz="1400">
                <a:solidFill>
                  <a:schemeClr val="bg2"/>
                </a:solidFill>
                <a:latin typeface="Times New Roman" panose="02020603050405020304" pitchFamily="18" charset="0"/>
              </a:rPr>
              <a:pPr algn="r" eaLnBrk="0" hangingPunct="0">
                <a:spcBef>
                  <a:spcPct val="50000"/>
                </a:spcBef>
              </a:pPr>
              <a:t>16</a:t>
            </a:fld>
            <a:endParaRPr lang="el-GR" altLang="en-US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n-US" sz="4000" smtClean="0"/>
              <a:t>Τμηματικοί Συντελεστές Καταλογισμού  ΓΒΕ</a:t>
            </a:r>
          </a:p>
        </p:txBody>
      </p:sp>
      <p:grpSp>
        <p:nvGrpSpPr>
          <p:cNvPr id="171012" name="Group 77"/>
          <p:cNvGrpSpPr>
            <a:grpSpLocks/>
          </p:cNvGrpSpPr>
          <p:nvPr/>
        </p:nvGrpSpPr>
        <p:grpSpPr bwMode="auto">
          <a:xfrm>
            <a:off x="914400" y="2133600"/>
            <a:ext cx="7772400" cy="4343400"/>
            <a:chOff x="576" y="1344"/>
            <a:chExt cx="4896" cy="2736"/>
          </a:xfrm>
        </p:grpSpPr>
        <p:sp>
          <p:nvSpPr>
            <p:cNvPr id="171013" name="Rectangle 12"/>
            <p:cNvSpPr>
              <a:spLocks noChangeArrowheads="1"/>
            </p:cNvSpPr>
            <p:nvPr/>
          </p:nvSpPr>
          <p:spPr bwMode="auto">
            <a:xfrm>
              <a:off x="2980" y="1354"/>
              <a:ext cx="64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ΤΜΗΜΑ Α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14" name="Rectangle 13"/>
            <p:cNvSpPr>
              <a:spLocks noChangeArrowheads="1"/>
            </p:cNvSpPr>
            <p:nvPr/>
          </p:nvSpPr>
          <p:spPr bwMode="auto">
            <a:xfrm>
              <a:off x="3801" y="1354"/>
              <a:ext cx="66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ΤΜΗΜΑ Β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15" name="Rectangle 14"/>
            <p:cNvSpPr>
              <a:spLocks noChangeArrowheads="1"/>
            </p:cNvSpPr>
            <p:nvPr/>
          </p:nvSpPr>
          <p:spPr bwMode="auto">
            <a:xfrm>
              <a:off x="4542" y="1354"/>
              <a:ext cx="5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ΣΥΝΟΛΟ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16" name="Rectangle 15"/>
            <p:cNvSpPr>
              <a:spLocks noChangeArrowheads="1"/>
            </p:cNvSpPr>
            <p:nvPr/>
          </p:nvSpPr>
          <p:spPr bwMode="auto">
            <a:xfrm>
              <a:off x="797" y="1525"/>
              <a:ext cx="135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Μεταβλητές δαπάνες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17" name="Rectangle 16"/>
            <p:cNvSpPr>
              <a:spLocks noChangeArrowheads="1"/>
            </p:cNvSpPr>
            <p:nvPr/>
          </p:nvSpPr>
          <p:spPr bwMode="auto">
            <a:xfrm>
              <a:off x="797" y="1700"/>
              <a:ext cx="88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Έμμεσα υλικά 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18" name="Rectangle 17"/>
            <p:cNvSpPr>
              <a:spLocks noChangeArrowheads="1"/>
            </p:cNvSpPr>
            <p:nvPr/>
          </p:nvSpPr>
          <p:spPr bwMode="auto">
            <a:xfrm>
              <a:off x="3235" y="1700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2.500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19" name="Rectangle 18"/>
            <p:cNvSpPr>
              <a:spLocks noChangeArrowheads="1"/>
            </p:cNvSpPr>
            <p:nvPr/>
          </p:nvSpPr>
          <p:spPr bwMode="auto">
            <a:xfrm>
              <a:off x="4105" y="1700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1.700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20" name="Rectangle 19"/>
            <p:cNvSpPr>
              <a:spLocks noChangeArrowheads="1"/>
            </p:cNvSpPr>
            <p:nvPr/>
          </p:nvSpPr>
          <p:spPr bwMode="auto">
            <a:xfrm>
              <a:off x="4715" y="1700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4.200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21" name="Rectangle 20"/>
            <p:cNvSpPr>
              <a:spLocks noChangeArrowheads="1"/>
            </p:cNvSpPr>
            <p:nvPr/>
          </p:nvSpPr>
          <p:spPr bwMode="auto">
            <a:xfrm>
              <a:off x="797" y="1872"/>
              <a:ext cx="61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Φωτισμός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22" name="Rectangle 21"/>
            <p:cNvSpPr>
              <a:spLocks noChangeArrowheads="1"/>
            </p:cNvSpPr>
            <p:nvPr/>
          </p:nvSpPr>
          <p:spPr bwMode="auto">
            <a:xfrm>
              <a:off x="3168" y="1872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12.000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23" name="Rectangle 22"/>
            <p:cNvSpPr>
              <a:spLocks noChangeArrowheads="1"/>
            </p:cNvSpPr>
            <p:nvPr/>
          </p:nvSpPr>
          <p:spPr bwMode="auto">
            <a:xfrm>
              <a:off x="4105" y="1872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7.000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24" name="Rectangle 23"/>
            <p:cNvSpPr>
              <a:spLocks noChangeArrowheads="1"/>
            </p:cNvSpPr>
            <p:nvPr/>
          </p:nvSpPr>
          <p:spPr bwMode="auto">
            <a:xfrm>
              <a:off x="4649" y="1872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19.000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25" name="Rectangle 24"/>
            <p:cNvSpPr>
              <a:spLocks noChangeArrowheads="1"/>
            </p:cNvSpPr>
            <p:nvPr/>
          </p:nvSpPr>
          <p:spPr bwMode="auto">
            <a:xfrm>
              <a:off x="797" y="2043"/>
              <a:ext cx="149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Συντήρηση μηχανημάτων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26" name="Rectangle 25"/>
            <p:cNvSpPr>
              <a:spLocks noChangeArrowheads="1"/>
            </p:cNvSpPr>
            <p:nvPr/>
          </p:nvSpPr>
          <p:spPr bwMode="auto">
            <a:xfrm>
              <a:off x="3235" y="2043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3.450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27" name="Rectangle 26"/>
            <p:cNvSpPr>
              <a:spLocks noChangeArrowheads="1"/>
            </p:cNvSpPr>
            <p:nvPr/>
          </p:nvSpPr>
          <p:spPr bwMode="auto">
            <a:xfrm>
              <a:off x="4207" y="2043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850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28" name="Rectangle 27"/>
            <p:cNvSpPr>
              <a:spLocks noChangeArrowheads="1"/>
            </p:cNvSpPr>
            <p:nvPr/>
          </p:nvSpPr>
          <p:spPr bwMode="auto">
            <a:xfrm>
              <a:off x="4715" y="2043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4.300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29" name="Rectangle 28"/>
            <p:cNvSpPr>
              <a:spLocks noChangeArrowheads="1"/>
            </p:cNvSpPr>
            <p:nvPr/>
          </p:nvSpPr>
          <p:spPr bwMode="auto">
            <a:xfrm>
              <a:off x="797" y="2211"/>
              <a:ext cx="118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Σταθερές δαπάνες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30" name="Rectangle 29"/>
            <p:cNvSpPr>
              <a:spLocks noChangeArrowheads="1"/>
            </p:cNvSpPr>
            <p:nvPr/>
          </p:nvSpPr>
          <p:spPr bwMode="auto">
            <a:xfrm>
              <a:off x="797" y="2386"/>
              <a:ext cx="50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Ενοίκιο 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31" name="Rectangle 30"/>
            <p:cNvSpPr>
              <a:spLocks noChangeArrowheads="1"/>
            </p:cNvSpPr>
            <p:nvPr/>
          </p:nvSpPr>
          <p:spPr bwMode="auto">
            <a:xfrm>
              <a:off x="3235" y="2386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8.000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32" name="Rectangle 31"/>
            <p:cNvSpPr>
              <a:spLocks noChangeArrowheads="1"/>
            </p:cNvSpPr>
            <p:nvPr/>
          </p:nvSpPr>
          <p:spPr bwMode="auto">
            <a:xfrm>
              <a:off x="4038" y="2386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12.000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33" name="Rectangle 32"/>
            <p:cNvSpPr>
              <a:spLocks noChangeArrowheads="1"/>
            </p:cNvSpPr>
            <p:nvPr/>
          </p:nvSpPr>
          <p:spPr bwMode="auto">
            <a:xfrm>
              <a:off x="4649" y="2386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20.000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34" name="Rectangle 33"/>
            <p:cNvSpPr>
              <a:spLocks noChangeArrowheads="1"/>
            </p:cNvSpPr>
            <p:nvPr/>
          </p:nvSpPr>
          <p:spPr bwMode="auto">
            <a:xfrm>
              <a:off x="797" y="2558"/>
              <a:ext cx="74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Ασφάλιστρα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35" name="Rectangle 34"/>
            <p:cNvSpPr>
              <a:spLocks noChangeArrowheads="1"/>
            </p:cNvSpPr>
            <p:nvPr/>
          </p:nvSpPr>
          <p:spPr bwMode="auto">
            <a:xfrm>
              <a:off x="3235" y="2558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5.400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36" name="Rectangle 35"/>
            <p:cNvSpPr>
              <a:spLocks noChangeArrowheads="1"/>
            </p:cNvSpPr>
            <p:nvPr/>
          </p:nvSpPr>
          <p:spPr bwMode="auto">
            <a:xfrm>
              <a:off x="4105" y="2558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5.400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37" name="Rectangle 36"/>
            <p:cNvSpPr>
              <a:spLocks noChangeArrowheads="1"/>
            </p:cNvSpPr>
            <p:nvPr/>
          </p:nvSpPr>
          <p:spPr bwMode="auto">
            <a:xfrm>
              <a:off x="4649" y="2558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10.800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38" name="Rectangle 37"/>
            <p:cNvSpPr>
              <a:spLocks noChangeArrowheads="1"/>
            </p:cNvSpPr>
            <p:nvPr/>
          </p:nvSpPr>
          <p:spPr bwMode="auto">
            <a:xfrm>
              <a:off x="797" y="2729"/>
              <a:ext cx="73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Αποσβέσεις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39" name="Rectangle 38"/>
            <p:cNvSpPr>
              <a:spLocks noChangeArrowheads="1"/>
            </p:cNvSpPr>
            <p:nvPr/>
          </p:nvSpPr>
          <p:spPr bwMode="auto">
            <a:xfrm>
              <a:off x="3235" y="2729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u="sng">
                  <a:solidFill>
                    <a:srgbClr val="000000"/>
                  </a:solidFill>
                  <a:latin typeface="Arial" panose="020B0604020202020204" pitchFamily="34" charset="0"/>
                </a:rPr>
                <a:t>2.000</a:t>
              </a:r>
              <a:endParaRPr lang="el-GR" altLang="en-US" sz="3200" u="sng">
                <a:latin typeface="Arial Unicode MS" panose="020B0604020202020204" pitchFamily="34" charset="-128"/>
              </a:endParaRPr>
            </a:p>
          </p:txBody>
        </p:sp>
        <p:sp>
          <p:nvSpPr>
            <p:cNvPr id="171040" name="Rectangle 39"/>
            <p:cNvSpPr>
              <a:spLocks noChangeArrowheads="1"/>
            </p:cNvSpPr>
            <p:nvPr/>
          </p:nvSpPr>
          <p:spPr bwMode="auto">
            <a:xfrm>
              <a:off x="4105" y="2729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u="sng">
                  <a:solidFill>
                    <a:srgbClr val="000000"/>
                  </a:solidFill>
                  <a:latin typeface="Arial" panose="020B0604020202020204" pitchFamily="34" charset="0"/>
                </a:rPr>
                <a:t>5.000</a:t>
              </a:r>
              <a:endParaRPr lang="el-GR" altLang="en-US" sz="3200" u="sng">
                <a:latin typeface="Arial Unicode MS" panose="020B0604020202020204" pitchFamily="34" charset="-128"/>
              </a:endParaRPr>
            </a:p>
          </p:txBody>
        </p:sp>
        <p:sp>
          <p:nvSpPr>
            <p:cNvPr id="171041" name="Rectangle 40"/>
            <p:cNvSpPr>
              <a:spLocks noChangeArrowheads="1"/>
            </p:cNvSpPr>
            <p:nvPr/>
          </p:nvSpPr>
          <p:spPr bwMode="auto">
            <a:xfrm>
              <a:off x="4715" y="2729"/>
              <a:ext cx="34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u="sng">
                  <a:solidFill>
                    <a:srgbClr val="000000"/>
                  </a:solidFill>
                  <a:latin typeface="Arial" panose="020B0604020202020204" pitchFamily="34" charset="0"/>
                </a:rPr>
                <a:t>7.000</a:t>
              </a:r>
              <a:endParaRPr lang="el-GR" altLang="en-US" sz="3200" u="sng">
                <a:latin typeface="Arial Unicode MS" panose="020B0604020202020204" pitchFamily="34" charset="-128"/>
              </a:endParaRPr>
            </a:p>
          </p:txBody>
        </p:sp>
        <p:sp>
          <p:nvSpPr>
            <p:cNvPr id="171042" name="Rectangle 41"/>
            <p:cNvSpPr>
              <a:spLocks noChangeArrowheads="1"/>
            </p:cNvSpPr>
            <p:nvPr/>
          </p:nvSpPr>
          <p:spPr bwMode="auto">
            <a:xfrm>
              <a:off x="797" y="2901"/>
              <a:ext cx="47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Σύνολο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43" name="Rectangle 42"/>
            <p:cNvSpPr>
              <a:spLocks noChangeArrowheads="1"/>
            </p:cNvSpPr>
            <p:nvPr/>
          </p:nvSpPr>
          <p:spPr bwMode="auto">
            <a:xfrm>
              <a:off x="3168" y="2897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33.350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44" name="Rectangle 43"/>
            <p:cNvSpPr>
              <a:spLocks noChangeArrowheads="1"/>
            </p:cNvSpPr>
            <p:nvPr/>
          </p:nvSpPr>
          <p:spPr bwMode="auto">
            <a:xfrm>
              <a:off x="4038" y="2897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31.950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45" name="Rectangle 44"/>
            <p:cNvSpPr>
              <a:spLocks noChangeArrowheads="1"/>
            </p:cNvSpPr>
            <p:nvPr/>
          </p:nvSpPr>
          <p:spPr bwMode="auto">
            <a:xfrm>
              <a:off x="4649" y="2897"/>
              <a:ext cx="41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l-GR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65.300</a:t>
              </a:r>
              <a:endParaRPr lang="el-GR" altLang="en-US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46" name="Line 45"/>
            <p:cNvSpPr>
              <a:spLocks noChangeShapeType="1"/>
            </p:cNvSpPr>
            <p:nvPr/>
          </p:nvSpPr>
          <p:spPr bwMode="auto">
            <a:xfrm>
              <a:off x="768" y="1344"/>
              <a:ext cx="1" cy="1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47" name="Rectangle 46"/>
            <p:cNvSpPr>
              <a:spLocks noChangeArrowheads="1"/>
            </p:cNvSpPr>
            <p:nvPr/>
          </p:nvSpPr>
          <p:spPr bwMode="auto">
            <a:xfrm>
              <a:off x="768" y="1344"/>
              <a:ext cx="12" cy="17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48" name="Line 47"/>
            <p:cNvSpPr>
              <a:spLocks noChangeShapeType="1"/>
            </p:cNvSpPr>
            <p:nvPr/>
          </p:nvSpPr>
          <p:spPr bwMode="auto">
            <a:xfrm>
              <a:off x="2929" y="1357"/>
              <a:ext cx="1" cy="17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49" name="Rectangle 48"/>
            <p:cNvSpPr>
              <a:spLocks noChangeArrowheads="1"/>
            </p:cNvSpPr>
            <p:nvPr/>
          </p:nvSpPr>
          <p:spPr bwMode="auto">
            <a:xfrm>
              <a:off x="2929" y="1357"/>
              <a:ext cx="11" cy="17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50" name="Line 49"/>
            <p:cNvSpPr>
              <a:spLocks noChangeShapeType="1"/>
            </p:cNvSpPr>
            <p:nvPr/>
          </p:nvSpPr>
          <p:spPr bwMode="auto">
            <a:xfrm>
              <a:off x="3644" y="1357"/>
              <a:ext cx="1" cy="17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51" name="Rectangle 50"/>
            <p:cNvSpPr>
              <a:spLocks noChangeArrowheads="1"/>
            </p:cNvSpPr>
            <p:nvPr/>
          </p:nvSpPr>
          <p:spPr bwMode="auto">
            <a:xfrm>
              <a:off x="3644" y="1357"/>
              <a:ext cx="12" cy="17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52" name="Line 51"/>
            <p:cNvSpPr>
              <a:spLocks noChangeShapeType="1"/>
            </p:cNvSpPr>
            <p:nvPr/>
          </p:nvSpPr>
          <p:spPr bwMode="auto">
            <a:xfrm>
              <a:off x="4514" y="1357"/>
              <a:ext cx="1" cy="17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53" name="Rectangle 52"/>
            <p:cNvSpPr>
              <a:spLocks noChangeArrowheads="1"/>
            </p:cNvSpPr>
            <p:nvPr/>
          </p:nvSpPr>
          <p:spPr bwMode="auto">
            <a:xfrm>
              <a:off x="4514" y="1357"/>
              <a:ext cx="11" cy="17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54" name="Line 53"/>
            <p:cNvSpPr>
              <a:spLocks noChangeShapeType="1"/>
            </p:cNvSpPr>
            <p:nvPr/>
          </p:nvSpPr>
          <p:spPr bwMode="auto">
            <a:xfrm>
              <a:off x="5124" y="1357"/>
              <a:ext cx="1" cy="17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55" name="Rectangle 54"/>
            <p:cNvSpPr>
              <a:spLocks noChangeArrowheads="1"/>
            </p:cNvSpPr>
            <p:nvPr/>
          </p:nvSpPr>
          <p:spPr bwMode="auto">
            <a:xfrm>
              <a:off x="5124" y="1357"/>
              <a:ext cx="12" cy="17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56" name="Line 55"/>
            <p:cNvSpPr>
              <a:spLocks noChangeShapeType="1"/>
            </p:cNvSpPr>
            <p:nvPr/>
          </p:nvSpPr>
          <p:spPr bwMode="auto">
            <a:xfrm>
              <a:off x="780" y="1344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57" name="Rectangle 56"/>
            <p:cNvSpPr>
              <a:spLocks noChangeArrowheads="1"/>
            </p:cNvSpPr>
            <p:nvPr/>
          </p:nvSpPr>
          <p:spPr bwMode="auto">
            <a:xfrm>
              <a:off x="780" y="1344"/>
              <a:ext cx="435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58" name="Line 57"/>
            <p:cNvSpPr>
              <a:spLocks noChangeShapeType="1"/>
            </p:cNvSpPr>
            <p:nvPr/>
          </p:nvSpPr>
          <p:spPr bwMode="auto">
            <a:xfrm>
              <a:off x="780" y="1515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59" name="Rectangle 58"/>
            <p:cNvSpPr>
              <a:spLocks noChangeArrowheads="1"/>
            </p:cNvSpPr>
            <p:nvPr/>
          </p:nvSpPr>
          <p:spPr bwMode="auto">
            <a:xfrm>
              <a:off x="780" y="1515"/>
              <a:ext cx="435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60" name="Line 59"/>
            <p:cNvSpPr>
              <a:spLocks noChangeShapeType="1"/>
            </p:cNvSpPr>
            <p:nvPr/>
          </p:nvSpPr>
          <p:spPr bwMode="auto">
            <a:xfrm>
              <a:off x="780" y="1687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61" name="Rectangle 60"/>
            <p:cNvSpPr>
              <a:spLocks noChangeArrowheads="1"/>
            </p:cNvSpPr>
            <p:nvPr/>
          </p:nvSpPr>
          <p:spPr bwMode="auto">
            <a:xfrm>
              <a:off x="780" y="1687"/>
              <a:ext cx="435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62" name="Line 61"/>
            <p:cNvSpPr>
              <a:spLocks noChangeShapeType="1"/>
            </p:cNvSpPr>
            <p:nvPr/>
          </p:nvSpPr>
          <p:spPr bwMode="auto">
            <a:xfrm>
              <a:off x="780" y="1858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63" name="Rectangle 62"/>
            <p:cNvSpPr>
              <a:spLocks noChangeArrowheads="1"/>
            </p:cNvSpPr>
            <p:nvPr/>
          </p:nvSpPr>
          <p:spPr bwMode="auto">
            <a:xfrm>
              <a:off x="780" y="1858"/>
              <a:ext cx="435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64" name="Line 63"/>
            <p:cNvSpPr>
              <a:spLocks noChangeShapeType="1"/>
            </p:cNvSpPr>
            <p:nvPr/>
          </p:nvSpPr>
          <p:spPr bwMode="auto">
            <a:xfrm>
              <a:off x="780" y="2030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65" name="Rectangle 64"/>
            <p:cNvSpPr>
              <a:spLocks noChangeArrowheads="1"/>
            </p:cNvSpPr>
            <p:nvPr/>
          </p:nvSpPr>
          <p:spPr bwMode="auto">
            <a:xfrm>
              <a:off x="780" y="2030"/>
              <a:ext cx="435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66" name="Line 65"/>
            <p:cNvSpPr>
              <a:spLocks noChangeShapeType="1"/>
            </p:cNvSpPr>
            <p:nvPr/>
          </p:nvSpPr>
          <p:spPr bwMode="auto">
            <a:xfrm>
              <a:off x="780" y="2201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67" name="Rectangle 66"/>
            <p:cNvSpPr>
              <a:spLocks noChangeArrowheads="1"/>
            </p:cNvSpPr>
            <p:nvPr/>
          </p:nvSpPr>
          <p:spPr bwMode="auto">
            <a:xfrm>
              <a:off x="780" y="2201"/>
              <a:ext cx="435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68" name="Line 67"/>
            <p:cNvSpPr>
              <a:spLocks noChangeShapeType="1"/>
            </p:cNvSpPr>
            <p:nvPr/>
          </p:nvSpPr>
          <p:spPr bwMode="auto">
            <a:xfrm>
              <a:off x="780" y="2373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69" name="Rectangle 68"/>
            <p:cNvSpPr>
              <a:spLocks noChangeArrowheads="1"/>
            </p:cNvSpPr>
            <p:nvPr/>
          </p:nvSpPr>
          <p:spPr bwMode="auto">
            <a:xfrm>
              <a:off x="780" y="2373"/>
              <a:ext cx="435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70" name="Line 69"/>
            <p:cNvSpPr>
              <a:spLocks noChangeShapeType="1"/>
            </p:cNvSpPr>
            <p:nvPr/>
          </p:nvSpPr>
          <p:spPr bwMode="auto">
            <a:xfrm>
              <a:off x="780" y="2544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71" name="Rectangle 70"/>
            <p:cNvSpPr>
              <a:spLocks noChangeArrowheads="1"/>
            </p:cNvSpPr>
            <p:nvPr/>
          </p:nvSpPr>
          <p:spPr bwMode="auto">
            <a:xfrm>
              <a:off x="780" y="2544"/>
              <a:ext cx="435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72" name="Line 71"/>
            <p:cNvSpPr>
              <a:spLocks noChangeShapeType="1"/>
            </p:cNvSpPr>
            <p:nvPr/>
          </p:nvSpPr>
          <p:spPr bwMode="auto">
            <a:xfrm>
              <a:off x="780" y="2716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73" name="Rectangle 72"/>
            <p:cNvSpPr>
              <a:spLocks noChangeArrowheads="1"/>
            </p:cNvSpPr>
            <p:nvPr/>
          </p:nvSpPr>
          <p:spPr bwMode="auto">
            <a:xfrm>
              <a:off x="780" y="2716"/>
              <a:ext cx="435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74" name="Line 73"/>
            <p:cNvSpPr>
              <a:spLocks noChangeShapeType="1"/>
            </p:cNvSpPr>
            <p:nvPr/>
          </p:nvSpPr>
          <p:spPr bwMode="auto">
            <a:xfrm>
              <a:off x="780" y="2887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75" name="Rectangle 74"/>
            <p:cNvSpPr>
              <a:spLocks noChangeArrowheads="1"/>
            </p:cNvSpPr>
            <p:nvPr/>
          </p:nvSpPr>
          <p:spPr bwMode="auto">
            <a:xfrm>
              <a:off x="780" y="2887"/>
              <a:ext cx="435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sp>
          <p:nvSpPr>
            <p:cNvPr id="171076" name="Line 75"/>
            <p:cNvSpPr>
              <a:spLocks noChangeShapeType="1"/>
            </p:cNvSpPr>
            <p:nvPr/>
          </p:nvSpPr>
          <p:spPr bwMode="auto">
            <a:xfrm>
              <a:off x="780" y="3059"/>
              <a:ext cx="4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1077" name="Rectangle 76"/>
            <p:cNvSpPr>
              <a:spLocks noChangeArrowheads="1"/>
            </p:cNvSpPr>
            <p:nvPr/>
          </p:nvSpPr>
          <p:spPr bwMode="auto">
            <a:xfrm>
              <a:off x="780" y="3059"/>
              <a:ext cx="435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tr-TR" sz="3200">
                <a:latin typeface="Arial Unicode MS" panose="020B0604020202020204" pitchFamily="34" charset="-128"/>
              </a:endParaRPr>
            </a:p>
          </p:txBody>
        </p:sp>
        <p:graphicFrame>
          <p:nvGraphicFramePr>
            <p:cNvPr id="171078" name="Object 4"/>
            <p:cNvGraphicFramePr>
              <a:graphicFrameLocks noChangeAspect="1"/>
            </p:cNvGraphicFramePr>
            <p:nvPr/>
          </p:nvGraphicFramePr>
          <p:xfrm>
            <a:off x="768" y="3246"/>
            <a:ext cx="427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86" name="Φύλλο εργασίας" r:id="rId4" imgW="4353357" imgH="181258" progId="Excel.Sheet.8">
                    <p:embed/>
                  </p:oleObj>
                </mc:Choice>
                <mc:Fallback>
                  <p:oleObj name="Φύλλο εργασίας" r:id="rId4" imgW="4353357" imgH="181258" progId="Excel.Shee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246"/>
                          <a:ext cx="427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79" name="Object 5"/>
            <p:cNvGraphicFramePr>
              <a:graphicFrameLocks noChangeAspect="1"/>
            </p:cNvGraphicFramePr>
            <p:nvPr/>
          </p:nvGraphicFramePr>
          <p:xfrm>
            <a:off x="624" y="3552"/>
            <a:ext cx="446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87" name="Φύλλο εργασίας" r:id="rId6" imgW="4353357" imgH="181258" progId="Excel.Sheet.8">
                    <p:embed/>
                  </p:oleObj>
                </mc:Choice>
                <mc:Fallback>
                  <p:oleObj name="Φύλλο εργασίας" r:id="rId6" imgW="4353357" imgH="181258" progId="Excel.Sheet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552"/>
                          <a:ext cx="4464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80" name="Line 6"/>
            <p:cNvSpPr>
              <a:spLocks noChangeShapeType="1"/>
            </p:cNvSpPr>
            <p:nvPr/>
          </p:nvSpPr>
          <p:spPr bwMode="auto">
            <a:xfrm>
              <a:off x="5184" y="2880"/>
              <a:ext cx="28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1081" name="Line 7"/>
            <p:cNvSpPr>
              <a:spLocks noChangeShapeType="1"/>
            </p:cNvSpPr>
            <p:nvPr/>
          </p:nvSpPr>
          <p:spPr bwMode="auto">
            <a:xfrm flipH="1">
              <a:off x="5040" y="3216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1082" name="Line 8"/>
            <p:cNvSpPr>
              <a:spLocks noChangeShapeType="1"/>
            </p:cNvSpPr>
            <p:nvPr/>
          </p:nvSpPr>
          <p:spPr bwMode="auto">
            <a:xfrm flipH="1">
              <a:off x="5088" y="3216"/>
              <a:ext cx="336" cy="5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1083" name="Line 9"/>
            <p:cNvSpPr>
              <a:spLocks noChangeShapeType="1"/>
            </p:cNvSpPr>
            <p:nvPr/>
          </p:nvSpPr>
          <p:spPr bwMode="auto">
            <a:xfrm>
              <a:off x="3216" y="3036"/>
              <a:ext cx="0" cy="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1084" name="Line 10"/>
            <p:cNvSpPr>
              <a:spLocks noChangeShapeType="1"/>
            </p:cNvSpPr>
            <p:nvPr/>
          </p:nvSpPr>
          <p:spPr bwMode="auto">
            <a:xfrm>
              <a:off x="4080" y="3041"/>
              <a:ext cx="0" cy="7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aphicFrame>
          <p:nvGraphicFramePr>
            <p:cNvPr id="171085" name="Object 11"/>
            <p:cNvGraphicFramePr>
              <a:graphicFrameLocks noChangeAspect="1"/>
            </p:cNvGraphicFramePr>
            <p:nvPr/>
          </p:nvGraphicFramePr>
          <p:xfrm>
            <a:off x="576" y="3840"/>
            <a:ext cx="384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88" name="Worksheet" r:id="rId8" imgW="3743325" imgH="180975" progId="Excel.Sheet.8">
                    <p:embed/>
                  </p:oleObj>
                </mc:Choice>
                <mc:Fallback>
                  <p:oleObj name="Worksheet" r:id="rId8" imgW="3743325" imgH="180975" progId="Excel.Sheet.8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840"/>
                          <a:ext cx="3840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3E22D-CA53-48DA-A48D-6333FACA4FEE}" type="slidenum">
              <a:rPr lang="el-GR" altLang="tr-TR"/>
              <a:pPr/>
              <a:t>17</a:t>
            </a:fld>
            <a:endParaRPr lang="el-GR" altLang="tr-TR"/>
          </a:p>
        </p:txBody>
      </p:sp>
      <p:sp>
        <p:nvSpPr>
          <p:cNvPr id="194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Πλεονεκτήματα συντελεστή καταλογισμού Γ.Β.Ε.</a:t>
            </a:r>
            <a:endParaRPr lang="el-GR" altLang="tr-TR" sz="4000" smtClean="0"/>
          </a:p>
        </p:txBody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Άμεσος υπολογισμός συνολικού κόστους παραγγελίας με την ολοκλήρωσή της. 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Αποφυγή αλλοιώσεων στο κόστος λόγω απότομων βραχυχρόνιων αλλαγών: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Στην απασχόληση του προσωπικού. 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Στον όγκο παραγωγής.</a:t>
            </a:r>
            <a:endParaRPr lang="el-GR" altLang="tr-TR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AF140-DCE1-4570-B06D-88B0F39707DE}" type="slidenum">
              <a:rPr lang="el-GR" altLang="tr-TR"/>
              <a:pPr/>
              <a:t>18</a:t>
            </a:fld>
            <a:endParaRPr lang="el-GR" altLang="tr-TR"/>
          </a:p>
        </p:txBody>
      </p:sp>
      <p:sp>
        <p:nvSpPr>
          <p:cNvPr id="195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Υποκαταλογισμός και Υπερκαταλογισμός</a:t>
            </a:r>
            <a:endParaRPr lang="el-GR" altLang="tr-TR" sz="4000" smtClean="0"/>
          </a:p>
        </p:txBody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Στην περίπτωση που: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800" smtClean="0"/>
              <a:t>	Πραγματικά Γ.Β.Ε. &gt; Καταλογισμένα Γ.Β.Ε. έχουμε </a:t>
            </a:r>
            <a:r>
              <a:rPr lang="el-GR" altLang="en-US" sz="2800" b="1" i="1" smtClean="0"/>
              <a:t>υποκαταλογισμό </a:t>
            </a:r>
            <a:r>
              <a:rPr lang="el-GR" altLang="en-US" sz="2800" smtClean="0"/>
              <a:t>Γ.Β.Ε.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l-GR" altLang="en-US" sz="2800" smtClean="0"/>
          </a:p>
          <a:p>
            <a:pPr>
              <a:spcBef>
                <a:spcPct val="20000"/>
              </a:spcBef>
            </a:pPr>
            <a:r>
              <a:rPr lang="el-GR" altLang="en-US" sz="2800" smtClean="0"/>
              <a:t>Στην περίπτωση που: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800" smtClean="0"/>
              <a:t>	Πραγματικά Γ.Β.Ε. &lt; Καταλογισμένα Γ.Β.Ε. έχουμε </a:t>
            </a:r>
            <a:r>
              <a:rPr lang="el-GR" altLang="en-US" sz="2800" b="1" i="1" smtClean="0"/>
              <a:t>υπερκαταλογισμό </a:t>
            </a:r>
            <a:r>
              <a:rPr lang="el-GR" altLang="en-US" sz="2800" smtClean="0"/>
              <a:t>Γ.Β.Ε.</a:t>
            </a:r>
            <a:endParaRPr lang="el-GR" altLang="tr-TR" sz="28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9CE36-4F98-40FF-A830-3FF646E05BC8}" type="slidenum">
              <a:rPr lang="el-GR" altLang="tr-TR"/>
              <a:pPr/>
              <a:t>19</a:t>
            </a:fld>
            <a:endParaRPr lang="el-GR" altLang="tr-TR"/>
          </a:p>
        </p:txBody>
      </p:sp>
      <p:sp>
        <p:nvSpPr>
          <p:cNvPr id="196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Τακτοποίηση υπερ (υπο) καταλογισμών</a:t>
            </a:r>
            <a:endParaRPr lang="el-GR" altLang="tr-TR" sz="4000" smtClean="0"/>
          </a:p>
        </p:txBody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Η τακτοποίηση των υπερ (υπο) καταλογισμών γίνεται στους λογαριασμούς: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Παραγωγή σε εξέλιξη. 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Κόστος πωληθέντων.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Έτοιμα προϊόντα.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Η επιλογή του τρόπου τακτοποίησης επηρεάζει το αποτέλεσμα της περιόδου.</a:t>
            </a:r>
            <a:endParaRPr lang="el-GR" altLang="tr-TR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BFDA9-EA7E-41C8-85A1-240275027253}" type="slidenum">
              <a:rPr lang="el-GR" altLang="tr-TR"/>
              <a:pPr/>
              <a:t>2</a:t>
            </a:fld>
            <a:endParaRPr lang="el-GR" altLang="tr-TR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tr-TR" smtClean="0"/>
              <a:t>Χρηματοδότηση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tr-T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tr-TR" sz="2400" smtClean="0"/>
          </a:p>
          <a:p>
            <a:r>
              <a:rPr lang="el-GR" altLang="tr-TR" sz="2400" smtClean="0"/>
              <a:t>Το έργο «</a:t>
            </a:r>
            <a:r>
              <a:rPr lang="el-GR" altLang="tr-TR" sz="2400" b="1" smtClean="0"/>
              <a:t>Ανοικτά Ακαδημαϊκά Μαθήματα στο Οικονομικό Πανεπιστήμιο Αθηνών</a:t>
            </a:r>
            <a:r>
              <a:rPr lang="el-GR" altLang="tr-TR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altLang="tr-T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638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CA017874-1251-4250-8E56-4752A20ED620}" type="slidenum">
              <a:rPr lang="el-GR" altLang="tr-TR" sz="1400"/>
              <a:pPr algn="r"/>
              <a:t>2</a:t>
            </a:fld>
            <a:endParaRPr lang="el-G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F8D86-9D50-4E40-8320-06990EDD475C}" type="slidenum">
              <a:rPr lang="el-GR" altLang="tr-TR"/>
              <a:pPr/>
              <a:t>20</a:t>
            </a:fld>
            <a:endParaRPr lang="el-GR" altLang="tr-TR"/>
          </a:p>
        </p:txBody>
      </p:sp>
      <p:sp>
        <p:nvSpPr>
          <p:cNvPr id="197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Μέθοδοι τακτοποίησης διαφοράς καταλογισμού</a:t>
            </a:r>
            <a:endParaRPr lang="el-GR" altLang="tr-TR" sz="4000" smtClean="0"/>
          </a:p>
        </p:txBody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3600" smtClean="0"/>
              <a:t>Αναλογική μέθοδος:</a:t>
            </a:r>
          </a:p>
          <a:p>
            <a:pPr lvl="1">
              <a:lnSpc>
                <a:spcPct val="140000"/>
              </a:lnSpc>
              <a:spcBef>
                <a:spcPct val="20000"/>
              </a:spcBef>
            </a:pPr>
            <a:r>
              <a:rPr lang="el-GR" altLang="en-US" sz="3000" smtClean="0"/>
              <a:t>Αναλογικά με τα υπόλοιπα των λογαριασμών.</a:t>
            </a:r>
          </a:p>
          <a:p>
            <a:pPr lvl="1">
              <a:spcBef>
                <a:spcPct val="20000"/>
              </a:spcBef>
            </a:pPr>
            <a:r>
              <a:rPr lang="el-GR" altLang="en-US" sz="3000" smtClean="0"/>
              <a:t>Αναλογικά με τη συμμετοχή των καταλογισμένων ΓΒΕ  στα υπόλοιπά τους.</a:t>
            </a:r>
          </a:p>
          <a:p>
            <a:pPr>
              <a:spcBef>
                <a:spcPct val="20000"/>
              </a:spcBef>
            </a:pPr>
            <a:r>
              <a:rPr lang="el-GR" altLang="en-US" sz="3600" smtClean="0"/>
              <a:t>Τακτοποίηση αποκλειστικά στο κόστος πωληθέντων. </a:t>
            </a:r>
          </a:p>
          <a:p>
            <a:pPr>
              <a:spcBef>
                <a:spcPct val="20000"/>
              </a:spcBef>
            </a:pPr>
            <a:r>
              <a:rPr lang="el-GR" altLang="en-US" sz="3600" smtClean="0"/>
              <a:t>Προσαρμογή συντελεστή καταλογισμού.</a:t>
            </a:r>
            <a:endParaRPr lang="el-GR" altLang="tr-TR" sz="36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0111F-706C-447E-B682-8FADBBAB625E}" type="slidenum">
              <a:rPr lang="el-GR" altLang="tr-TR"/>
              <a:pPr/>
              <a:t>21</a:t>
            </a:fld>
            <a:endParaRPr lang="el-GR" altLang="tr-TR"/>
          </a:p>
        </p:txBody>
      </p:sp>
      <p:sp>
        <p:nvSpPr>
          <p:cNvPr id="198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Αιτίες αποκλίσεων – υπο (υπερ) καταλογισμών στα Γ.Β.Ε. (1 από 2)</a:t>
            </a:r>
            <a:endParaRPr lang="el-GR" altLang="tr-TR" sz="4000" smtClean="0"/>
          </a:p>
        </p:txBody>
      </p:sp>
      <p:sp>
        <p:nvSpPr>
          <p:cNvPr id="198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3100" b="1" smtClean="0"/>
              <a:t>Απόκλιση τιμών</a:t>
            </a:r>
            <a:r>
              <a:rPr lang="el-GR" altLang="en-US" sz="3100" smtClean="0"/>
              <a:t>: 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Οι πραγματικές δαπάνες για ΓΒΕ είναι μεγαλύτερες (μικρότερες) από τις προϋπολογισμένες.</a:t>
            </a:r>
          </a:p>
          <a:p>
            <a:pPr>
              <a:spcBef>
                <a:spcPct val="20000"/>
              </a:spcBef>
            </a:pPr>
            <a:r>
              <a:rPr lang="el-GR" altLang="en-US" sz="3100" b="1" smtClean="0"/>
              <a:t>Απόκλιση δραστηριότητας</a:t>
            </a:r>
            <a:r>
              <a:rPr lang="el-GR" altLang="en-US" sz="3100" smtClean="0"/>
              <a:t>: 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Οι εργαζόμενοι είναι λιγότερο (περισσότερο) αποδοτικοί και κατά συνέπεια επηρεάζουν και τα ΓΒΕ που έχουν σχέση με την εργασία (αύξηση ή μείωση αντίστοιχα).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87C94-0D8B-4945-B43E-A7BC6B5528B1}" type="slidenum">
              <a:rPr lang="el-GR" altLang="tr-TR"/>
              <a:pPr/>
              <a:t>22</a:t>
            </a:fld>
            <a:endParaRPr lang="el-GR" altLang="tr-TR"/>
          </a:p>
        </p:txBody>
      </p:sp>
      <p:sp>
        <p:nvSpPr>
          <p:cNvPr id="201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Αιτίες αποκλίσεων – υπο (υπερ) καταλογισμών στα Γ.Β.Ε. (1 από 2)</a:t>
            </a:r>
            <a:endParaRPr lang="el-GR" altLang="tr-TR" sz="4000" smtClean="0"/>
          </a:p>
        </p:txBody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3100" b="1" smtClean="0"/>
              <a:t>Απόκλιση όγκου</a:t>
            </a:r>
            <a:r>
              <a:rPr lang="el-GR" altLang="en-US" sz="3100" smtClean="0"/>
              <a:t>: </a:t>
            </a:r>
          </a:p>
          <a:p>
            <a:pPr lvl="1">
              <a:spcBef>
                <a:spcPct val="20000"/>
              </a:spcBef>
            </a:pPr>
            <a:r>
              <a:rPr lang="el-GR" altLang="en-US" smtClean="0">
                <a:solidFill>
                  <a:srgbClr val="000000"/>
                </a:solidFill>
              </a:rPr>
              <a:t>Πραγματοποιείται υψηλότερο (χαμηλότερο) επίπεδο παραγωγής σε σχέση με το προϋπολογισμένο και επομένως δεν έχει γίνει σωστός υπολογισμός του συντελεστή καταλογισμού σταθερών Γ.Β.Ε. ανά μονάδα βάσης επιμερισμού Γ.Β.Ε. (έχει υπολογιστεί μεγαλύτερος ή μικρότερος από τον σωστό, αντίστοιχα).</a:t>
            </a:r>
            <a:endParaRPr lang="el-GR" altLang="tr-T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6D297-DAB4-492E-BBFD-A21A8EB3F3C9}" type="slidenum">
              <a:rPr lang="el-GR" altLang="tr-TR"/>
              <a:pPr/>
              <a:t>23</a:t>
            </a:fld>
            <a:endParaRPr lang="el-GR" altLang="tr-TR"/>
          </a:p>
        </p:txBody>
      </p:sp>
      <p:sp>
        <p:nvSpPr>
          <p:cNvPr id="199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Φθαρμένες μονάδες</a:t>
            </a:r>
            <a:endParaRPr lang="el-GR" altLang="tr-TR" smtClean="0"/>
          </a:p>
        </p:txBody>
      </p:sp>
      <p:sp>
        <p:nvSpPr>
          <p:cNvPr id="199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400" smtClean="0"/>
              <a:t>Εκείνες πο</a:t>
            </a:r>
            <a:r>
              <a:rPr lang="en-US" altLang="en-US" sz="2400" smtClean="0"/>
              <a:t>υ</a:t>
            </a:r>
            <a:r>
              <a:rPr lang="el-GR" altLang="en-US" sz="2400" smtClean="0"/>
              <a:t> δεν επιδέχονται καμία διόρθωση με περαιτέρω επεξεργασία τους.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400" smtClean="0"/>
              <a:t>Από τη στιγμή που εντοπίζονται σταματά η παραγωγή τους και απομακρύνονται από αυτή: 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400" smtClean="0"/>
              <a:t>Σημεία ελέγχου.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400" smtClean="0"/>
              <a:t>Πώληση σε </a:t>
            </a:r>
            <a:r>
              <a:rPr lang="el-GR" altLang="en-US" sz="2400" b="1" smtClean="0"/>
              <a:t>τιμή διάσωσης</a:t>
            </a:r>
            <a:r>
              <a:rPr lang="el-GR" altLang="en-US" sz="2400" smtClean="0"/>
              <a:t>. </a:t>
            </a:r>
            <a:endParaRPr lang="en-US" altLang="en-US" sz="2400" smtClean="0"/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400" smtClean="0"/>
              <a:t>Η φθορά διακρίνεται σε: 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400" smtClean="0"/>
              <a:t>Κανονική φθορά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400" smtClean="0"/>
              <a:t>Έκτακτη φθορά</a:t>
            </a:r>
            <a:endParaRPr lang="el-GR" altLang="tr-TR" sz="24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57F75-B09F-4A40-8FE4-4B2DEEC39E14}" type="slidenum">
              <a:rPr lang="el-GR" altLang="tr-TR"/>
              <a:pPr/>
              <a:t>24</a:t>
            </a:fld>
            <a:endParaRPr lang="el-GR" altLang="tr-TR"/>
          </a:p>
        </p:txBody>
      </p:sp>
      <p:sp>
        <p:nvSpPr>
          <p:cNvPr id="200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Ελαττωματικές μονάδες</a:t>
            </a:r>
            <a:endParaRPr lang="el-GR" altLang="tr-TR" smtClean="0"/>
          </a:p>
        </p:txBody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Οι </a:t>
            </a:r>
            <a:r>
              <a:rPr lang="el-GR" altLang="en-US" b="1" smtClean="0"/>
              <a:t>ελαττωματικές μονάδες </a:t>
            </a:r>
            <a:r>
              <a:rPr lang="el-GR" altLang="en-US" smtClean="0"/>
              <a:t>επιδέχονται διόρθωση με περαιτέρω επεξεργασία τους.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Οι μονάδες αυτές μπορούν να γίνουν “κανονικές” ή δεύτερης διαλογής με περαιτέρω επεξεργασία.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Οι ελαττωματικές μονάδες διακρίνονται σε: </a:t>
            </a:r>
          </a:p>
          <a:p>
            <a:pPr lvl="1">
              <a:spcBef>
                <a:spcPct val="20000"/>
              </a:spcBef>
            </a:pPr>
            <a:r>
              <a:rPr lang="el-GR" altLang="en-US" sz="2600" smtClean="0"/>
              <a:t>Φυσιολογικές ελαττωματικές.</a:t>
            </a:r>
          </a:p>
          <a:p>
            <a:pPr lvl="1">
              <a:spcBef>
                <a:spcPct val="20000"/>
              </a:spcBef>
            </a:pPr>
            <a:r>
              <a:rPr lang="el-GR" altLang="en-US" sz="2600" smtClean="0"/>
              <a:t>Έκτακτες ελαττωματικές.</a:t>
            </a:r>
            <a:endParaRPr lang="el-GR" altLang="tr-TR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D7248-476B-4C95-90B7-DF7E48882D65}" type="slidenum">
              <a:rPr lang="el-GR" altLang="tr-TR"/>
              <a:pPr/>
              <a:t>25</a:t>
            </a:fld>
            <a:endParaRPr lang="el-GR" altLang="tr-TR"/>
          </a:p>
        </p:txBody>
      </p:sp>
      <p:sp>
        <p:nvSpPr>
          <p:cNvPr id="202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Υπολείμματα παραγωγής</a:t>
            </a:r>
            <a:endParaRPr lang="el-GR" altLang="tr-TR" smtClean="0"/>
          </a:p>
        </p:txBody>
      </p:sp>
      <p:sp>
        <p:nvSpPr>
          <p:cNvPr id="202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Τα </a:t>
            </a:r>
            <a:r>
              <a:rPr lang="el-GR" altLang="en-US" b="1" smtClean="0"/>
              <a:t>υπολείμματα παραγωγής</a:t>
            </a:r>
            <a:r>
              <a:rPr lang="el-GR" altLang="en-US" smtClean="0"/>
              <a:t> είναι το τμήμα αυτό κυρίως από τις πρώτες ύλες ή τα έτοιμα τα οποία παραμένουν στο τέλος της παραγωγικής διαδικασίας και τα οποία δεν μπορούν να χρησιμοποιηθούν για την παραγωγή του ίδιου προϊόντος.</a:t>
            </a:r>
            <a:endParaRPr lang="el-GR" altLang="tr-TR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B5AEF-21A3-4793-BFFC-1FB154A10630}" type="slidenum">
              <a:rPr lang="el-GR" altLang="tr-TR"/>
              <a:pPr/>
              <a:t>26</a:t>
            </a:fld>
            <a:endParaRPr lang="el-GR" altLang="tr-TR"/>
          </a:p>
        </p:txBody>
      </p:sp>
      <p:sp>
        <p:nvSpPr>
          <p:cNvPr id="203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Φύρα παραγωγής</a:t>
            </a:r>
            <a:endParaRPr lang="el-GR" altLang="tr-TR" smtClean="0"/>
          </a:p>
        </p:txBody>
      </p:sp>
      <p:sp>
        <p:nvSpPr>
          <p:cNvPr id="203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Η </a:t>
            </a:r>
            <a:r>
              <a:rPr lang="el-GR" altLang="en-US" b="1" smtClean="0"/>
              <a:t>φύρα παραγωγής </a:t>
            </a:r>
            <a:r>
              <a:rPr lang="el-GR" altLang="en-US" smtClean="0"/>
              <a:t>είναι το τμήμα εκείνο κυρίως των πρώτων υλών το οποίο στο τέλος της παραγωγικής διαδικασίας δεν έχει καμία περαιτέρω χρησιμότητα ή αξία.</a:t>
            </a:r>
            <a:endParaRPr lang="el-GR" altLang="tr-TR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tr-TR" smtClean="0"/>
              <a:t>Τέλος Ενότητας #</a:t>
            </a:r>
            <a:r>
              <a:rPr lang="en-US" altLang="tr-TR" smtClean="0"/>
              <a:t> </a:t>
            </a:r>
            <a:r>
              <a:rPr lang="el-GR" altLang="tr-TR" smtClean="0"/>
              <a:t>3</a:t>
            </a:r>
          </a:p>
        </p:txBody>
      </p:sp>
      <p:sp>
        <p:nvSpPr>
          <p:cNvPr id="26626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684213" y="4327525"/>
            <a:ext cx="7775575" cy="1408113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l-GR" altLang="tr-TR" sz="2400" b="1" smtClean="0"/>
              <a:t>Μάθημα: </a:t>
            </a:r>
            <a:r>
              <a:rPr lang="el-GR" altLang="tr-TR" sz="2400" smtClean="0"/>
              <a:t>Λογιστική Κόστους, </a:t>
            </a:r>
            <a:r>
              <a:rPr lang="el-GR" altLang="tr-TR" sz="2400" b="1" smtClean="0"/>
              <a:t>Ενότητα </a:t>
            </a:r>
            <a:r>
              <a:rPr lang="en-US" altLang="tr-TR" sz="2400" b="1" smtClean="0"/>
              <a:t># </a:t>
            </a:r>
            <a:r>
              <a:rPr lang="el-GR" altLang="tr-TR" sz="2400" b="1" smtClean="0"/>
              <a:t>3:</a:t>
            </a:r>
            <a:r>
              <a:rPr lang="en-US" altLang="tr-TR" sz="2400" b="1" smtClean="0"/>
              <a:t> </a:t>
            </a:r>
            <a:r>
              <a:rPr lang="el-GR" altLang="tr-TR" sz="2400" smtClean="0"/>
              <a:t>Κατά Παραγγελία Κοστολόγηση</a:t>
            </a:r>
          </a:p>
          <a:p>
            <a:pPr algn="l">
              <a:lnSpc>
                <a:spcPct val="80000"/>
              </a:lnSpc>
            </a:pPr>
            <a:r>
              <a:rPr lang="el-GR" altLang="tr-TR" sz="2400" b="1" smtClean="0"/>
              <a:t>Διδάσκουσα: </a:t>
            </a:r>
            <a:r>
              <a:rPr lang="el-GR" altLang="tr-TR" sz="2400" smtClean="0"/>
              <a:t>Σάνδρα Κοέν, </a:t>
            </a:r>
            <a:r>
              <a:rPr lang="el-GR" altLang="tr-TR" sz="2400" b="1" smtClean="0"/>
              <a:t>Τμήμα: </a:t>
            </a:r>
            <a:r>
              <a:rPr lang="el-GR" altLang="tr-TR" sz="2400" smtClean="0"/>
              <a:t>Οργάνωση και Διοίκηση Επιχειρήσεων</a:t>
            </a:r>
          </a:p>
        </p:txBody>
      </p:sp>
      <p:pic>
        <p:nvPicPr>
          <p:cNvPr id="2662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B78C-C38F-461F-B7F5-539A485A73B8}" type="slidenum">
              <a:rPr lang="el-GR" altLang="tr-TR"/>
              <a:pPr/>
              <a:t>3</a:t>
            </a:fld>
            <a:endParaRPr lang="el-GR" altLang="tr-TR"/>
          </a:p>
        </p:txBody>
      </p:sp>
      <p:sp>
        <p:nvSpPr>
          <p:cNvPr id="1843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tr-TR" smtClean="0"/>
              <a:t>Άδειες Χρήσης</a:t>
            </a:r>
          </a:p>
        </p:txBody>
      </p:sp>
      <p:sp>
        <p:nvSpPr>
          <p:cNvPr id="18434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tr-TR" sz="2800" smtClean="0"/>
              <a:t>Το παρόν εκπαιδευτικό υλικό υπόκειται σε</a:t>
            </a:r>
            <a:r>
              <a:rPr lang="en-US" altLang="tr-TR" sz="2800" smtClean="0"/>
              <a:t> </a:t>
            </a:r>
            <a:r>
              <a:rPr lang="el-GR" altLang="tr-TR" sz="2800" smtClean="0"/>
              <a:t>άδειες χρήσης </a:t>
            </a:r>
            <a:r>
              <a:rPr lang="en-US" altLang="tr-TR" sz="2800" smtClean="0"/>
              <a:t>Creative Commons. </a:t>
            </a:r>
          </a:p>
        </p:txBody>
      </p:sp>
      <p:sp>
        <p:nvSpPr>
          <p:cNvPr id="18435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8A8560D-F7A0-4118-AEC1-962F48C7E4B8}" type="slidenum">
              <a:rPr lang="el-GR" altLang="tr-TR" sz="1400"/>
              <a:pPr algn="r"/>
              <a:t>3</a:t>
            </a:fld>
            <a:endParaRPr lang="el-GR" altLang="tr-TR" sz="1400"/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AF4F3-E432-483F-B81B-D5870AB274DB}" type="slidenum">
              <a:rPr lang="el-GR" altLang="tr-TR"/>
              <a:pPr/>
              <a:t>4</a:t>
            </a:fld>
            <a:endParaRPr lang="el-GR" altLang="tr-TR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tr-TR" smtClean="0"/>
              <a:t>Σκοποί ενότητας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tr-TR" smtClean="0"/>
              <a:t>Κατανόηση της κοστολόγησης κατά παραγγελία</a:t>
            </a:r>
            <a:r>
              <a:rPr lang="en-US" altLang="tr-TR" smtClean="0"/>
              <a:t>.</a:t>
            </a:r>
          </a:p>
          <a:p>
            <a:pPr>
              <a:spcBef>
                <a:spcPct val="20000"/>
              </a:spcBef>
            </a:pPr>
            <a:r>
              <a:rPr lang="el-GR" altLang="tr-TR" smtClean="0"/>
              <a:t>Εξοικείωση με τμηματικούς και συγκεντρωτικούς συντελεστές καταλογισμού Γ.Β.Ε.</a:t>
            </a:r>
          </a:p>
          <a:p>
            <a:pPr>
              <a:spcBef>
                <a:spcPct val="20000"/>
              </a:spcBef>
            </a:pPr>
            <a:r>
              <a:rPr lang="el-GR" altLang="tr-TR" smtClean="0"/>
              <a:t>Κατανόηση του υπερκαταλογισμού και υποκαταλογισμού Γ.Β.Ε. </a:t>
            </a:r>
          </a:p>
          <a:p>
            <a:pPr>
              <a:spcBef>
                <a:spcPct val="20000"/>
              </a:spcBef>
            </a:pPr>
            <a:r>
              <a:rPr lang="el-GR" altLang="tr-TR" smtClean="0"/>
              <a:t>Τακτοποίηση Αποκλίσεων.</a:t>
            </a: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1E3DED4E-19EC-41CB-9981-CD65821A11D9}" type="slidenum">
              <a:rPr lang="el-GR" altLang="tr-TR" sz="1400"/>
              <a:pPr algn="r"/>
              <a:t>4</a:t>
            </a:fld>
            <a:endParaRPr lang="el-G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13F-5F32-4D38-84F5-94345959CCBF}" type="slidenum">
              <a:rPr lang="el-GR" altLang="tr-TR"/>
              <a:pPr/>
              <a:t>5</a:t>
            </a:fld>
            <a:endParaRPr lang="el-GR" altLang="tr-TR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tr-TR" smtClean="0"/>
              <a:t>Περιεχόμενα ενότητας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tr-TR" smtClean="0"/>
              <a:t>Κατά Παραγγελία Κοστολόγηση.</a:t>
            </a:r>
            <a:endParaRPr lang="en-US" altLang="tr-TR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17371EF-DF07-4024-8F09-283E5EE53903}" type="slidenum">
              <a:rPr lang="el-GR" altLang="tr-TR" sz="1400"/>
              <a:pPr algn="r"/>
              <a:t>5</a:t>
            </a:fld>
            <a:endParaRPr lang="el-GR" altLang="tr-T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36C45-2786-4CBC-9559-8CAFDDE22940}" type="slidenum">
              <a:rPr lang="el-GR" altLang="tr-TR"/>
              <a:pPr/>
              <a:t>6</a:t>
            </a:fld>
            <a:endParaRPr lang="el-GR" altLang="tr-TR"/>
          </a:p>
        </p:txBody>
      </p:sp>
      <p:sp>
        <p:nvSpPr>
          <p:cNvPr id="102402" name="Τίτλος 4"/>
          <p:cNvSpPr>
            <a:spLocks noGrp="1"/>
          </p:cNvSpPr>
          <p:nvPr>
            <p:ph type="title" idx="4294967295"/>
          </p:nvPr>
        </p:nvSpPr>
        <p:spPr>
          <a:xfrm>
            <a:off x="684213" y="2936875"/>
            <a:ext cx="7772400" cy="1362075"/>
          </a:xfrm>
        </p:spPr>
        <p:txBody>
          <a:bodyPr anchor="t"/>
          <a:lstStyle/>
          <a:p>
            <a:pPr algn="l"/>
            <a:r>
              <a:rPr lang="el-GR" altLang="tr-TR" smtClean="0"/>
              <a:t>Κατά Παραγγελία Κοστολόγηση</a:t>
            </a:r>
          </a:p>
        </p:txBody>
      </p:sp>
      <p:sp>
        <p:nvSpPr>
          <p:cNvPr id="102403" name="Θέση κειμένου 5"/>
          <p:cNvSpPr>
            <a:spLocks noGrp="1"/>
          </p:cNvSpPr>
          <p:nvPr>
            <p:ph type="body" idx="4294967295"/>
          </p:nvPr>
        </p:nvSpPr>
        <p:spPr>
          <a:xfrm>
            <a:off x="684213" y="4305300"/>
            <a:ext cx="7772400" cy="1500188"/>
          </a:xfrm>
        </p:spPr>
        <p:txBody>
          <a:bodyPr anchor="b"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tr-TR" sz="2400" b="1" smtClean="0"/>
              <a:t>Μάθημα: </a:t>
            </a:r>
            <a:r>
              <a:rPr lang="el-GR" altLang="tr-TR" sz="2400" smtClean="0"/>
              <a:t>Λογιστική Κόστους, </a:t>
            </a:r>
            <a:r>
              <a:rPr lang="el-GR" altLang="tr-TR" sz="2400" b="1" smtClean="0"/>
              <a:t>Ενότητα </a:t>
            </a:r>
            <a:r>
              <a:rPr lang="en-US" altLang="tr-TR" sz="2400" b="1" smtClean="0"/>
              <a:t># </a:t>
            </a:r>
            <a:r>
              <a:rPr lang="el-GR" altLang="tr-TR" sz="2400" b="1" smtClean="0"/>
              <a:t>3:</a:t>
            </a:r>
            <a:r>
              <a:rPr lang="en-US" altLang="tr-TR" sz="2400" b="1" smtClean="0"/>
              <a:t> </a:t>
            </a:r>
            <a:r>
              <a:rPr lang="el-GR" altLang="tr-TR" sz="2400" smtClean="0"/>
              <a:t>Κατά Παραγγελία Κοστολόγηση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tr-TR" sz="2400" b="1" smtClean="0"/>
              <a:t>Διδάσκουσα: </a:t>
            </a:r>
            <a:r>
              <a:rPr lang="el-GR" altLang="tr-TR" sz="2400" smtClean="0"/>
              <a:t>Σάνδρα Κοέν, </a:t>
            </a:r>
            <a:r>
              <a:rPr lang="el-GR" altLang="tr-TR" sz="2400" b="1" smtClean="0"/>
              <a:t>Τμήμα: </a:t>
            </a:r>
            <a:r>
              <a:rPr lang="el-GR" altLang="tr-TR" sz="2400" smtClean="0"/>
              <a:t>Οργάνωση και Διοίκηση Επιχειρήσεων</a:t>
            </a:r>
          </a:p>
        </p:txBody>
      </p:sp>
      <p:pic>
        <p:nvPicPr>
          <p:cNvPr id="10240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3" descr="Λογότυπο Οικονομικού Πανεπιστημίου Αθηνών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006BB-8969-4BE3-91F0-8B38C0AD61EF}" type="slidenum">
              <a:rPr lang="el-GR" altLang="tr-TR"/>
              <a:pPr/>
              <a:t>7</a:t>
            </a:fld>
            <a:endParaRPr lang="el-GR" altLang="tr-TR"/>
          </a:p>
        </p:txBody>
      </p:sp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Μέθοδοι κοστολόγησης</a:t>
            </a:r>
            <a:endParaRPr lang="el-GR" altLang="tr-TR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800" smtClean="0"/>
              <a:t>H μέθοδος κοστολόγησης ακολουθεί τη μορφή της παραγωγής διαδικασίας της επιχείρησης: 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Κοστολόγηση εξατομικευμένης παραγωγής: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Η επιχείρηση εκτελεί παραγγελίες.  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Κοστολόγηση συνεχούς παραγωγής: 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Η επιχείρηση παράγει ένα τυποποιημένο προϊόν, η παραγωγή του οποίου συνήθως γίνεται σε φάσεις. </a:t>
            </a:r>
            <a:endParaRPr lang="el-GR" altLang="tr-TR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9E658-0963-4D04-AE68-73501124D34C}" type="slidenum">
              <a:rPr lang="el-GR" altLang="tr-TR"/>
              <a:pPr/>
              <a:t>8</a:t>
            </a:fld>
            <a:endParaRPr lang="el-GR" altLang="tr-TR"/>
          </a:p>
        </p:txBody>
      </p:sp>
      <p:sp>
        <p:nvSpPr>
          <p:cNvPr id="2048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800" smtClean="0"/>
              <a:t>Σ</a:t>
            </a:r>
            <a:r>
              <a:rPr lang="el-GR" altLang="en-US" sz="38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χέση μεταξύ μεθόδου παραγωγής και μεθόδου κοστολόγησης</a:t>
            </a:r>
            <a:endParaRPr lang="el-GR" altLang="tr-TR" sz="38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04862" name="Group 6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22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424983842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022959742"/>
                    </a:ext>
                  </a:extLst>
                </a:gridCol>
              </a:tblGrid>
              <a:tr h="2263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Κατά παραγγελία</a:t>
                      </a:r>
                      <a:endParaRPr kumimoji="0" lang="el-G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κοστολόγηση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Κοστολόγηση</a:t>
                      </a:r>
                      <a:r>
                        <a:rPr kumimoji="0" lang="en-US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l-G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συνεχούς παραγωγής</a:t>
                      </a:r>
                      <a:endParaRPr kumimoji="0" lang="el-G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l-G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709323"/>
                  </a:ext>
                </a:extLst>
              </a:tr>
              <a:tr h="2262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Παραγωγή</a:t>
                      </a:r>
                      <a:r>
                        <a:rPr kumimoji="0" lang="en-US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l-G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διακριτών μονάδων προϊόντων</a:t>
                      </a:r>
                      <a:endParaRPr kumimoji="0" lang="el-G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l-G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Μαζική παραγωγή τυποποιημένων</a:t>
                      </a:r>
                      <a:r>
                        <a:rPr kumimoji="0" lang="en-US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l-G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προϊόντων</a:t>
                      </a:r>
                      <a:endParaRPr kumimoji="0" lang="el-G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l-G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467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B343-1908-4794-A374-FBC17B77E0CE}" type="slidenum">
              <a:rPr lang="el-GR" altLang="tr-TR"/>
              <a:pPr/>
              <a:t>9</a:t>
            </a:fld>
            <a:endParaRPr lang="el-GR" altLang="tr-TR"/>
          </a:p>
        </p:txBody>
      </p:sp>
      <p:sp>
        <p:nvSpPr>
          <p:cNvPr id="184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Κοστολόγηση εξατομικευμένης  παραγωγής (1 από 2)</a:t>
            </a:r>
            <a:endParaRPr lang="el-GR" altLang="tr-TR" sz="4000" smtClean="0"/>
          </a:p>
        </p:txBody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mtClean="0">
                <a:latin typeface="Arial" panose="020B0604020202020204" pitchFamily="34" charset="0"/>
              </a:rPr>
              <a:t>	</a:t>
            </a:r>
            <a:r>
              <a:rPr lang="el-GR" altLang="en-US" smtClean="0"/>
              <a:t>Κόστος ανά μονάδα προϊόντος</a:t>
            </a:r>
            <a:endParaRPr lang="en-US" altLang="en-US" smtClean="0"/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mtClean="0"/>
              <a:t>=	Συνολικό κόστος παραγγελίας /</a:t>
            </a:r>
            <a:r>
              <a:rPr lang="el-GR" altLang="en-US" b="1" i="1" smtClean="0"/>
              <a:t>      </a:t>
            </a:r>
            <a:endParaRPr lang="en-US" altLang="en-US" b="1" i="1" smtClean="0"/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b="1" i="1" smtClean="0"/>
              <a:t>   </a:t>
            </a:r>
            <a:r>
              <a:rPr lang="el-GR" altLang="en-US" smtClean="0"/>
              <a:t>Αριθμός μονάδων προϊόντος</a:t>
            </a:r>
            <a:endParaRPr lang="el-GR" altLang="tr-TR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0000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Ppt0000004</Template>
  <TotalTime>262</TotalTime>
  <Words>856</Words>
  <Application>Microsoft Office PowerPoint</Application>
  <PresentationFormat>On-screen Show (4:3)</PresentationFormat>
  <Paragraphs>209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Ppt0000004</vt:lpstr>
      <vt:lpstr>Λογιστική Κόστους</vt:lpstr>
      <vt:lpstr>Χρηματοδότηση</vt:lpstr>
      <vt:lpstr>Άδειες Χρήσης</vt:lpstr>
      <vt:lpstr>Σκοποί ενότητας</vt:lpstr>
      <vt:lpstr>Περιεχόμενα ενότητας</vt:lpstr>
      <vt:lpstr>Κατά Παραγγελία Κοστολόγηση</vt:lpstr>
      <vt:lpstr>Μέθοδοι κοστολόγησης</vt:lpstr>
      <vt:lpstr>Σχέση μεταξύ μεθόδου παραγωγής και μεθόδου κοστολόγησης</vt:lpstr>
      <vt:lpstr>Κοστολόγηση εξατομικευμένης  παραγωγής (1 από 2)</vt:lpstr>
      <vt:lpstr>Κοστολόγηση εξατομικευμένης  παραγωγής (2 από 2)</vt:lpstr>
      <vt:lpstr>Πρόβλημα</vt:lpstr>
      <vt:lpstr>Καταλογισμός Γ.Β.Ε.</vt:lpstr>
      <vt:lpstr>Συνολικός Συντελεστής Καταλογισμού  ΓΒΕ</vt:lpstr>
      <vt:lpstr>Προϋπολογισμένο Μέγεθος Βάσης;</vt:lpstr>
      <vt:lpstr>Συντελεστής καταλογισμού Γ.Β.Ε.</vt:lpstr>
      <vt:lpstr>Τμηματικοί Συντελεστές Καταλογισμού  ΓΒΕ</vt:lpstr>
      <vt:lpstr>Πλεονεκτήματα συντελεστή καταλογισμού Γ.Β.Ε.</vt:lpstr>
      <vt:lpstr>Υποκαταλογισμός και Υπερκαταλογισμός</vt:lpstr>
      <vt:lpstr>Τακτοποίηση υπερ (υπο) καταλογισμών</vt:lpstr>
      <vt:lpstr>Μέθοδοι τακτοποίησης διαφοράς καταλογισμού</vt:lpstr>
      <vt:lpstr>Αιτίες αποκλίσεων – υπο (υπερ) καταλογισμών στα Γ.Β.Ε. (1 από 2)</vt:lpstr>
      <vt:lpstr>Αιτίες αποκλίσεων – υπο (υπερ) καταλογισμών στα Γ.Β.Ε. (1 από 2)</vt:lpstr>
      <vt:lpstr>Φθαρμένες μονάδες</vt:lpstr>
      <vt:lpstr>Ελαττωματικές μονάδες</vt:lpstr>
      <vt:lpstr>Υπολείμματα παραγωγής</vt:lpstr>
      <vt:lpstr>Φύρα παραγωγής</vt:lpstr>
      <vt:lpstr>Τέλος Ενότητας # 3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/>
  <cp:lastModifiedBy/>
  <cp:revision>32</cp:revision>
  <dcterms:created xsi:type="dcterms:W3CDTF">2015-05-11T15:26:45Z</dcterms:created>
  <dcterms:modified xsi:type="dcterms:W3CDTF">2015-11-22T08:25:46Z</dcterms:modified>
</cp:coreProperties>
</file>