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34" r:id="rId3"/>
    <p:sldId id="312" r:id="rId4"/>
    <p:sldId id="437" r:id="rId5"/>
    <p:sldId id="438" r:id="rId6"/>
    <p:sldId id="439" r:id="rId7"/>
    <p:sldId id="440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  <p:sldId id="452" r:id="rId19"/>
    <p:sldId id="455" r:id="rId20"/>
    <p:sldId id="369" r:id="rId21"/>
  </p:sldIdLst>
  <p:sldSz cx="9144000" cy="6858000" type="screen4x3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Μεσαίο στυλ 1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Σκούρο στυλ 1 - Έμφαση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90394" autoAdjust="0"/>
  </p:normalViewPr>
  <p:slideViewPr>
    <p:cSldViewPr>
      <p:cViewPr varScale="1">
        <p:scale>
          <a:sx n="65" d="100"/>
          <a:sy n="65" d="100"/>
        </p:scale>
        <p:origin x="13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8.wmf"/><Relationship Id="rId4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8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74118-61BB-4397-9B91-F215E868AB4F}" type="datetimeFigureOut">
              <a:rPr lang="el-GR" smtClean="0"/>
              <a:pPr/>
              <a:t>21/5/2020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C176-0691-4B9E-9150-2DE98DC3A21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3035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6232B-CB59-4AC7-8542-AD2E7E4E2C20}" type="datetimeFigureOut">
              <a:rPr lang="el-GR" smtClean="0"/>
              <a:pPr/>
              <a:t>21/5/2020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F6D21-8347-41B1-BF19-36905E395A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000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3EBD-C836-4876-97DA-10C29C09013D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64D1-B2DC-4AB5-B92A-48A77CF29690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6003-28F9-411B-9112-4F2A20D13D71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D5DB-D0C8-4327-A6D9-B91DB867E2ED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39A-F00D-4FBF-A8A5-9CAFF643D7DE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4432-E71F-4C86-B56B-33BE1C00EC7A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C61DB-3B71-4C05-B081-6A019D4F75DC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4D88-2DAB-4AF6-915E-3865F46215AD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3A24-DBB6-4965-BE12-997510BA8B70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77B0-ECD0-4540-806A-9B5F603DF929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7731-DE46-4891-B40F-6D1D680782DF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36D88-53D0-47FD-B186-935FA737755D}" type="datetime1">
              <a:rPr lang="el-GR" smtClean="0"/>
              <a:pPr/>
              <a:t>21/5/2020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65FA7-0889-4D26-89D5-EBC22B797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5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46640" cy="29523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3000" i="1" dirty="0"/>
              <a:t>Διαφορικές Εξισώσεις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99592" y="4869160"/>
            <a:ext cx="7200800" cy="1417712"/>
          </a:xfrm>
        </p:spPr>
        <p:txBody>
          <a:bodyPr>
            <a:normAutofit/>
          </a:bodyPr>
          <a:lstStyle/>
          <a:p>
            <a:endParaRPr lang="el-GR" sz="72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10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77DC01FD-ED33-4261-9023-5EAF07A98E39}"/>
              </a:ext>
            </a:extLst>
          </p:cNvPr>
          <p:cNvSpPr/>
          <p:nvPr/>
        </p:nvSpPr>
        <p:spPr>
          <a:xfrm>
            <a:off x="457200" y="1700808"/>
            <a:ext cx="3771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Particular Solution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56775BB8-2581-485B-BA52-752086CE0C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33706"/>
              </p:ext>
            </p:extLst>
          </p:nvPr>
        </p:nvGraphicFramePr>
        <p:xfrm>
          <a:off x="439738" y="2378075"/>
          <a:ext cx="479901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4" name="Equation" r:id="rId3" imgW="1663560" imgH="482400" progId="Equation.DSMT4">
                  <p:embed/>
                </p:oleObj>
              </mc:Choice>
              <mc:Fallback>
                <p:oleObj name="Equation" r:id="rId3" imgW="1663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738" y="2378075"/>
                        <a:ext cx="4799012" cy="1173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C4C1EBC0-B73A-49D6-AA62-4713076ACE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165700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5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58385F49-191B-466A-8EA9-9068ABA14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526773"/>
              </p:ext>
            </p:extLst>
          </p:nvPr>
        </p:nvGraphicFramePr>
        <p:xfrm>
          <a:off x="107504" y="3768724"/>
          <a:ext cx="8996809" cy="246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6" name="Equation" r:id="rId7" imgW="3911400" imgH="812520" progId="Equation.DSMT4">
                  <p:embed/>
                </p:oleObj>
              </mc:Choice>
              <mc:Fallback>
                <p:oleObj name="Equation" r:id="rId7" imgW="39114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504" y="3768724"/>
                        <a:ext cx="8996809" cy="2468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054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A6B7E1-CDB9-4AC8-96C4-7928CC6FDEE8}"/>
              </a:ext>
            </a:extLst>
          </p:cNvPr>
          <p:cNvSpPr/>
          <p:nvPr/>
        </p:nvSpPr>
        <p:spPr>
          <a:xfrm>
            <a:off x="264946" y="4042338"/>
            <a:ext cx="3318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d</a:t>
            </a: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47935E65-6971-493E-9876-361DC003F5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895258"/>
              </p:ext>
            </p:extLst>
          </p:nvPr>
        </p:nvGraphicFramePr>
        <p:xfrm>
          <a:off x="457200" y="1700808"/>
          <a:ext cx="609600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2" name="Equation" r:id="rId3" imgW="2298600" imgH="393480" progId="Equation.DSMT4">
                  <p:embed/>
                </p:oleObj>
              </mc:Choice>
              <mc:Fallback>
                <p:oleObj name="Equation" r:id="rId3" imgW="229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700808"/>
                        <a:ext cx="6096000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367438A0-C469-4379-9A3C-364EB5C1B06D}"/>
              </a:ext>
            </a:extLst>
          </p:cNvPr>
          <p:cNvSpPr/>
          <p:nvPr/>
        </p:nvSpPr>
        <p:spPr>
          <a:xfrm>
            <a:off x="323528" y="3194496"/>
            <a:ext cx="630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So:</a:t>
            </a:r>
          </a:p>
        </p:txBody>
      </p:sp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7452A3BA-CD81-48AE-924F-86DC9CF7BE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430567"/>
              </p:ext>
            </p:extLst>
          </p:nvPr>
        </p:nvGraphicFramePr>
        <p:xfrm>
          <a:off x="1011238" y="2906713"/>
          <a:ext cx="6618287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3" name="Equation" r:id="rId5" imgW="2006280" imgH="431640" progId="Equation.DSMT4">
                  <p:embed/>
                </p:oleObj>
              </mc:Choice>
              <mc:Fallback>
                <p:oleObj name="Equation" r:id="rId5" imgW="2006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1238" y="2906713"/>
                        <a:ext cx="6618287" cy="103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2F9524EF-D64F-4D59-9368-3B3370AA1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365414"/>
              </p:ext>
            </p:extLst>
          </p:nvPr>
        </p:nvGraphicFramePr>
        <p:xfrm>
          <a:off x="662352" y="4624326"/>
          <a:ext cx="5661278" cy="874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4" name="Equation" r:id="rId7" imgW="2400120" imgH="431640" progId="Equation.DSMT4">
                  <p:embed/>
                </p:oleObj>
              </mc:Choice>
              <mc:Fallback>
                <p:oleObj name="Equation" r:id="rId7" imgW="2400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2352" y="4624326"/>
                        <a:ext cx="5661278" cy="874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81FA86FE-F5AE-4F7E-983D-A0F4C282B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470289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5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F0F24FB8-574F-48F9-9A23-733A01FF82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953689"/>
              </p:ext>
            </p:extLst>
          </p:nvPr>
        </p:nvGraphicFramePr>
        <p:xfrm>
          <a:off x="1612891" y="5697844"/>
          <a:ext cx="4756386" cy="841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66" name="Equation" r:id="rId11" imgW="1244520" imgH="431640" progId="Equation.DSMT4">
                  <p:embed/>
                </p:oleObj>
              </mc:Choice>
              <mc:Fallback>
                <p:oleObj name="Equation" r:id="rId11" imgW="124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2891" y="5697844"/>
                        <a:ext cx="4756386" cy="841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Ορθογώνιο 17">
            <a:extLst>
              <a:ext uri="{FF2B5EF4-FFF2-40B4-BE49-F238E27FC236}">
                <a16:creationId xmlns:a16="http://schemas.microsoft.com/office/drawing/2014/main" id="{CF9C8380-2D0E-4312-91DA-1302AD022594}"/>
              </a:ext>
            </a:extLst>
          </p:cNvPr>
          <p:cNvSpPr/>
          <p:nvPr/>
        </p:nvSpPr>
        <p:spPr>
          <a:xfrm>
            <a:off x="1428967" y="5619170"/>
            <a:ext cx="5492080" cy="1036637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374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12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93146"/>
              </p:ext>
            </p:extLst>
          </p:nvPr>
        </p:nvGraphicFramePr>
        <p:xfrm>
          <a:off x="2922588" y="1716087"/>
          <a:ext cx="254793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22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2588" y="1716087"/>
                        <a:ext cx="2547937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698452" y="2677050"/>
            <a:ext cx="4375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8CFE9A3-18C4-411D-8B0A-A27ACBFB6341}"/>
              </a:ext>
            </a:extLst>
          </p:cNvPr>
          <p:cNvSpPr/>
          <p:nvPr/>
        </p:nvSpPr>
        <p:spPr>
          <a:xfrm>
            <a:off x="698452" y="4141286"/>
            <a:ext cx="3771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2: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Particular Solution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44C87927-6AFD-490A-97F5-2C0198F9337C}"/>
              </a:ext>
            </a:extLst>
          </p:cNvPr>
          <p:cNvSpPr/>
          <p:nvPr/>
        </p:nvSpPr>
        <p:spPr>
          <a:xfrm>
            <a:off x="5606751" y="3247551"/>
            <a:ext cx="2297411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3D451379-D551-43FD-B706-D7C0B98939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966235"/>
              </p:ext>
            </p:extLst>
          </p:nvPr>
        </p:nvGraphicFramePr>
        <p:xfrm>
          <a:off x="990600" y="3230563"/>
          <a:ext cx="69611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23" name="Equation" r:id="rId5" imgW="2819160" imgH="241200" progId="Equation.DSMT4">
                  <p:embed/>
                </p:oleObj>
              </mc:Choice>
              <mc:Fallback>
                <p:oleObj name="Equation" r:id="rId5" imgW="281916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76B83716-B67A-4EC0-BF96-28F2E5A98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3230563"/>
                        <a:ext cx="6961188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9DBAD57A-FEEF-4D9A-9AAD-736A9870BC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359557"/>
              </p:ext>
            </p:extLst>
          </p:nvPr>
        </p:nvGraphicFramePr>
        <p:xfrm>
          <a:off x="636588" y="4951412"/>
          <a:ext cx="4872037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24" name="Equation" r:id="rId7" imgW="1688760" imgH="482400" progId="Equation.DSMT4">
                  <p:embed/>
                </p:oleObj>
              </mc:Choice>
              <mc:Fallback>
                <p:oleObj name="Equation" r:id="rId7" imgW="1688760" imgH="48240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56775BB8-2581-485B-BA52-752086CE0C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6588" y="4951412"/>
                        <a:ext cx="4872037" cy="1404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058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13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1E22D154-8B9F-454B-8038-1998949A18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18062"/>
              </p:ext>
            </p:extLst>
          </p:nvPr>
        </p:nvGraphicFramePr>
        <p:xfrm>
          <a:off x="103188" y="1581150"/>
          <a:ext cx="8937625" cy="1524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5" name="Equation" r:id="rId3" imgW="3670200" imgH="507960" progId="Equation.DSMT4">
                  <p:embed/>
                </p:oleObj>
              </mc:Choice>
              <mc:Fallback>
                <p:oleObj name="Equation" r:id="rId3" imgW="3670200" imgH="50796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58385F49-191B-466A-8EA9-9068ABA14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188" y="1581150"/>
                        <a:ext cx="8937625" cy="1524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1997886C-8162-4934-839E-31AA0319A6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10074"/>
              </p:ext>
            </p:extLst>
          </p:nvPr>
        </p:nvGraphicFramePr>
        <p:xfrm>
          <a:off x="16767" y="3243733"/>
          <a:ext cx="875833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6" name="Equation" r:id="rId5" imgW="3644640" imgH="507960" progId="Equation.DSMT4">
                  <p:embed/>
                </p:oleObj>
              </mc:Choice>
              <mc:Fallback>
                <p:oleObj name="Equation" r:id="rId5" imgW="36446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7" y="3243733"/>
                        <a:ext cx="8758337" cy="1169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2694F822-5D09-4663-895B-A8C223228B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781788"/>
              </p:ext>
            </p:extLst>
          </p:nvPr>
        </p:nvGraphicFramePr>
        <p:xfrm>
          <a:off x="134142" y="4770437"/>
          <a:ext cx="8875714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07" name="Equation" r:id="rId7" imgW="3797280" imgH="787320" progId="Equation.DSMT4">
                  <p:embed/>
                </p:oleObj>
              </mc:Choice>
              <mc:Fallback>
                <p:oleObj name="Equation" r:id="rId7" imgW="3797280" imgH="787320" progId="Equation.DSMT4">
                  <p:embed/>
                  <p:pic>
                    <p:nvPicPr>
                      <p:cNvPr id="3" name="Αντικείμενο 2">
                        <a:extLst>
                          <a:ext uri="{FF2B5EF4-FFF2-40B4-BE49-F238E27FC236}">
                            <a16:creationId xmlns:a16="http://schemas.microsoft.com/office/drawing/2014/main" id="{1997886C-8162-4934-839E-31AA0319A6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4142" y="4770437"/>
                        <a:ext cx="8875714" cy="181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07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2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14</a:t>
            </a:fld>
            <a:endParaRPr lang="el-GR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A6B7E1-CDB9-4AC8-96C4-7928CC6FDEE8}"/>
              </a:ext>
            </a:extLst>
          </p:cNvPr>
          <p:cNvSpPr/>
          <p:nvPr/>
        </p:nvSpPr>
        <p:spPr>
          <a:xfrm>
            <a:off x="481245" y="3986274"/>
            <a:ext cx="3270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Find value of c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193E7EDC-FE7E-42EC-B16D-99B81FC05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766178"/>
              </p:ext>
            </p:extLst>
          </p:nvPr>
        </p:nvGraphicFramePr>
        <p:xfrm>
          <a:off x="987153" y="4673242"/>
          <a:ext cx="6033119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80" name="Equation" r:id="rId3" imgW="2133360" imgH="228600" progId="Equation.DSMT4">
                  <p:embed/>
                </p:oleObj>
              </mc:Choice>
              <mc:Fallback>
                <p:oleObj name="Equation" r:id="rId3" imgW="2133360" imgH="22860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193E7EDC-FE7E-42EC-B16D-99B81FC051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7153" y="4673242"/>
                        <a:ext cx="6033119" cy="655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3077FB5D-85E1-476F-B591-54325AB00D9C}"/>
              </a:ext>
            </a:extLst>
          </p:cNvPr>
          <p:cNvSpPr/>
          <p:nvPr/>
        </p:nvSpPr>
        <p:spPr>
          <a:xfrm>
            <a:off x="457200" y="5894685"/>
            <a:ext cx="1059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Οπότε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CD4DA8CE-A477-4191-B3D5-97F7015E5E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960476"/>
              </p:ext>
            </p:extLst>
          </p:nvPr>
        </p:nvGraphicFramePr>
        <p:xfrm>
          <a:off x="2647950" y="5700713"/>
          <a:ext cx="314483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81" name="Equation" r:id="rId5" imgW="838080" imgH="241200" progId="Equation.DSMT4">
                  <p:embed/>
                </p:oleObj>
              </mc:Choice>
              <mc:Fallback>
                <p:oleObj name="Equation" r:id="rId5" imgW="838080" imgH="24120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CD4DA8CE-A477-4191-B3D5-97F7015E5E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7950" y="5700713"/>
                        <a:ext cx="3144838" cy="655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E2EB767C-D0D7-403B-BAAB-9A6D110EE8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892725"/>
              </p:ext>
            </p:extLst>
          </p:nvPr>
        </p:nvGraphicFramePr>
        <p:xfrm>
          <a:off x="435476" y="1647395"/>
          <a:ext cx="3178522" cy="64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82" name="Equation" r:id="rId7" imgW="901440" imgH="228600" progId="Equation.DSMT4">
                  <p:embed/>
                </p:oleObj>
              </mc:Choice>
              <mc:Fallback>
                <p:oleObj name="Equation" r:id="rId7" imgW="901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476" y="1647395"/>
                        <a:ext cx="3178522" cy="644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3F9267DA-F86C-4860-B4DD-996D0DA654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507092"/>
              </p:ext>
            </p:extLst>
          </p:nvPr>
        </p:nvGraphicFramePr>
        <p:xfrm>
          <a:off x="447614" y="2717441"/>
          <a:ext cx="7365485" cy="703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83" name="Equation" r:id="rId9" imgW="2666880" imgH="279360" progId="Equation.DSMT4">
                  <p:embed/>
                </p:oleObj>
              </mc:Choice>
              <mc:Fallback>
                <p:oleObj name="Equation" r:id="rId9" imgW="2666880" imgH="279360" progId="Equation.DSMT4">
                  <p:embed/>
                  <p:pic>
                    <p:nvPicPr>
                      <p:cNvPr id="9" name="Αντικείμενο 8">
                        <a:extLst>
                          <a:ext uri="{FF2B5EF4-FFF2-40B4-BE49-F238E27FC236}">
                            <a16:creationId xmlns:a16="http://schemas.microsoft.com/office/drawing/2014/main" id="{7452A3BA-CD81-48AE-924F-86DC9CF7BE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7614" y="2717441"/>
                        <a:ext cx="7365485" cy="703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484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15</a:t>
            </a:fld>
            <a:endParaRPr lang="el-GR" dirty="0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BD56A6C-7022-40E2-8D25-B0F2A4D80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73" y="50875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/>
              <a:t>General Form: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Step 1:</a:t>
            </a:r>
            <a:r>
              <a:rPr lang="en-US" sz="2400" dirty="0"/>
              <a:t>           </a:t>
            </a:r>
            <a:r>
              <a:rPr lang="en-US" sz="2400" u="sng" dirty="0">
                <a:solidFill>
                  <a:srgbClr val="FF0000"/>
                </a:solidFill>
              </a:rPr>
              <a:t>Solve the Homogenous Part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32935"/>
              </p:ext>
            </p:extLst>
          </p:nvPr>
        </p:nvGraphicFramePr>
        <p:xfrm>
          <a:off x="2071156" y="2263750"/>
          <a:ext cx="44211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32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1156" y="2263750"/>
                        <a:ext cx="4421187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04C8D82-0A6C-4855-9B13-6953F2EE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188559"/>
              </p:ext>
            </p:extLst>
          </p:nvPr>
        </p:nvGraphicFramePr>
        <p:xfrm>
          <a:off x="751943" y="3597195"/>
          <a:ext cx="7059612" cy="1083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33" name="Equation" r:id="rId5" imgW="3009600" imgH="431640" progId="Equation.DSMT4">
                  <p:embed/>
                </p:oleObj>
              </mc:Choice>
              <mc:Fallback>
                <p:oleObj name="Equation" r:id="rId5" imgW="3009600" imgH="43164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1943" y="3597195"/>
                        <a:ext cx="7059612" cy="1083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Οβάλ 10">
            <a:extLst>
              <a:ext uri="{FF2B5EF4-FFF2-40B4-BE49-F238E27FC236}">
                <a16:creationId xmlns:a16="http://schemas.microsoft.com/office/drawing/2014/main" id="{CC3830B1-2C14-4989-8622-B025BEC02F44}"/>
              </a:ext>
            </a:extLst>
          </p:cNvPr>
          <p:cNvSpPr/>
          <p:nvPr/>
        </p:nvSpPr>
        <p:spPr>
          <a:xfrm>
            <a:off x="1763825" y="3629334"/>
            <a:ext cx="517201" cy="1067621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11E37F32-F798-4C38-8A18-6D487A5F51C6}"/>
              </a:ext>
            </a:extLst>
          </p:cNvPr>
          <p:cNvSpPr/>
          <p:nvPr/>
        </p:nvSpPr>
        <p:spPr>
          <a:xfrm>
            <a:off x="5371763" y="3580954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756F0297-F200-4D21-B9ED-44363FF30FB1}"/>
              </a:ext>
            </a:extLst>
          </p:cNvPr>
          <p:cNvSpPr/>
          <p:nvPr/>
        </p:nvSpPr>
        <p:spPr>
          <a:xfrm>
            <a:off x="2917562" y="3613436"/>
            <a:ext cx="423691" cy="1143705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>
            <a:extLst>
              <a:ext uri="{FF2B5EF4-FFF2-40B4-BE49-F238E27FC236}">
                <a16:creationId xmlns:a16="http://schemas.microsoft.com/office/drawing/2014/main" id="{478E45C9-2A56-4703-BC42-93CE641A00CB}"/>
              </a:ext>
            </a:extLst>
          </p:cNvPr>
          <p:cNvSpPr/>
          <p:nvPr/>
        </p:nvSpPr>
        <p:spPr>
          <a:xfrm>
            <a:off x="6437711" y="3626053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Γραμμή σύνδεσης: Γωνιώδης 15">
            <a:extLst>
              <a:ext uri="{FF2B5EF4-FFF2-40B4-BE49-F238E27FC236}">
                <a16:creationId xmlns:a16="http://schemas.microsoft.com/office/drawing/2014/main" id="{512D8E1A-18FA-4AFA-AA1A-5C59A8EAC056}"/>
              </a:ext>
            </a:extLst>
          </p:cNvPr>
          <p:cNvCxnSpPr>
            <a:cxnSpLocks/>
            <a:stCxn id="12" idx="4"/>
            <a:endCxn id="13" idx="4"/>
          </p:cNvCxnSpPr>
          <p:nvPr/>
        </p:nvCxnSpPr>
        <p:spPr>
          <a:xfrm rot="5400000" flipH="1" flipV="1">
            <a:off x="4743552" y="2878683"/>
            <a:ext cx="264314" cy="3492602"/>
          </a:xfrm>
          <a:prstGeom prst="bentConnector3">
            <a:avLst>
              <a:gd name="adj1" fmla="val -86488"/>
            </a:avLst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Γραμμή σύνδεσης: Γωνιώδης 18">
            <a:extLst>
              <a:ext uri="{FF2B5EF4-FFF2-40B4-BE49-F238E27FC236}">
                <a16:creationId xmlns:a16="http://schemas.microsoft.com/office/drawing/2014/main" id="{84F54CFF-429D-4B16-8D47-F978C2B3EBEE}"/>
              </a:ext>
            </a:extLst>
          </p:cNvPr>
          <p:cNvCxnSpPr>
            <a:cxnSpLocks/>
            <a:stCxn id="11" idx="4"/>
            <a:endCxn id="14" idx="4"/>
          </p:cNvCxnSpPr>
          <p:nvPr/>
        </p:nvCxnSpPr>
        <p:spPr>
          <a:xfrm rot="5400000" flipH="1" flipV="1">
            <a:off x="3664630" y="2805524"/>
            <a:ext cx="249227" cy="3533636"/>
          </a:xfrm>
          <a:prstGeom prst="bentConnector3">
            <a:avLst>
              <a:gd name="adj1" fmla="val -91724"/>
            </a:avLst>
          </a:prstGeom>
          <a:ln>
            <a:headEnd type="triangle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606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Λύνουμε λοιπόν το πολυώνυμο δευτέρου βαθμού</a:t>
            </a:r>
            <a:r>
              <a:rPr lang="en-US" sz="2400" u="sng" dirty="0"/>
              <a:t>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The solution depends on the roots</a:t>
            </a:r>
          </a:p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1) If </a:t>
            </a:r>
            <a:r>
              <a:rPr lang="el-GR" sz="2400" dirty="0">
                <a:solidFill>
                  <a:srgbClr val="FF0000"/>
                </a:solidFill>
              </a:rPr>
              <a:t>Δ&gt;0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So, the solution is: 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A8348A33-9E26-4C08-93BC-07D3FC4D5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209600"/>
              </p:ext>
            </p:extLst>
          </p:nvPr>
        </p:nvGraphicFramePr>
        <p:xfrm>
          <a:off x="1535113" y="1468438"/>
          <a:ext cx="168116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53" name="Equation" r:id="rId3" imgW="507960" imgH="241200" progId="Equation.DSMT4">
                  <p:embed/>
                </p:oleObj>
              </mc:Choice>
              <mc:Fallback>
                <p:oleObj name="Equation" r:id="rId3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5113" y="1468438"/>
                        <a:ext cx="1681162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47E26A6C-C5A3-4416-99CB-AECB057070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792030"/>
              </p:ext>
            </p:extLst>
          </p:nvPr>
        </p:nvGraphicFramePr>
        <p:xfrm>
          <a:off x="2957513" y="2906713"/>
          <a:ext cx="27241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54" name="Equation" r:id="rId5" imgW="1155600" imgH="241200" progId="Equation.DSMT4">
                  <p:embed/>
                </p:oleObj>
              </mc:Choice>
              <mc:Fallback>
                <p:oleObj name="Equation" r:id="rId5" imgW="1155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7513" y="2906713"/>
                        <a:ext cx="2724150" cy="52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709907"/>
              </p:ext>
            </p:extLst>
          </p:nvPr>
        </p:nvGraphicFramePr>
        <p:xfrm>
          <a:off x="2231740" y="4112247"/>
          <a:ext cx="5509592" cy="882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55" name="Equation" r:id="rId7" imgW="2070000" imgH="431640" progId="Equation.DSMT4">
                  <p:embed/>
                </p:oleObj>
              </mc:Choice>
              <mc:Fallback>
                <p:oleObj name="Equation" r:id="rId7" imgW="2070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31740" y="4112247"/>
                        <a:ext cx="5509592" cy="882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658229"/>
              </p:ext>
            </p:extLst>
          </p:nvPr>
        </p:nvGraphicFramePr>
        <p:xfrm>
          <a:off x="2998788" y="5370513"/>
          <a:ext cx="4573587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56" name="Equation" r:id="rId9" imgW="1358640" imgH="241200" progId="Equation.DSMT4">
                  <p:embed/>
                </p:oleObj>
              </mc:Choice>
              <mc:Fallback>
                <p:oleObj name="Equation" r:id="rId9" imgW="1358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98788" y="5370513"/>
                        <a:ext cx="4573587" cy="615950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6B88C6D-497B-44E5-A0FF-041976AA0944}"/>
              </a:ext>
            </a:extLst>
          </p:cNvPr>
          <p:cNvSpPr/>
          <p:nvPr/>
        </p:nvSpPr>
        <p:spPr>
          <a:xfrm>
            <a:off x="2987824" y="5370358"/>
            <a:ext cx="4753508" cy="6785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8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17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2) If 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en-US" sz="2400" dirty="0">
                <a:solidFill>
                  <a:srgbClr val="FF0000"/>
                </a:solidFill>
              </a:rPr>
              <a:t>=</a:t>
            </a:r>
            <a:r>
              <a:rPr lang="el-GR" sz="2400" dirty="0">
                <a:solidFill>
                  <a:srgbClr val="FF0000"/>
                </a:solidFill>
              </a:rPr>
              <a:t>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Προφανώς η λύση είναι το</a:t>
            </a:r>
          </a:p>
          <a:p>
            <a:pPr algn="just"/>
            <a:endParaRPr lang="el-GR" sz="2400" u="sng" dirty="0"/>
          </a:p>
          <a:p>
            <a:pPr algn="just">
              <a:lnSpc>
                <a:spcPct val="150000"/>
              </a:lnSpc>
            </a:pPr>
            <a:r>
              <a:rPr lang="el-GR" sz="2400" u="sng" dirty="0"/>
              <a:t>Όμως έχουμε </a:t>
            </a:r>
            <a:r>
              <a:rPr lang="en-US" sz="2400" u="sng" dirty="0"/>
              <a:t>second-order</a:t>
            </a:r>
            <a:r>
              <a:rPr lang="el-GR" sz="2400" u="sng" dirty="0"/>
              <a:t> εξίσωση οπότε χρειαζόμαστε δύο ρίζες. Άρα η δεύτερη ρίζα θα είναι </a:t>
            </a:r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r>
              <a:rPr lang="en-US" sz="2400" u="sng" dirty="0"/>
              <a:t>So, the solution is: </a:t>
            </a:r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n-US" sz="2400" u="sng" dirty="0"/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578337"/>
              </p:ext>
            </p:extLst>
          </p:nvPr>
        </p:nvGraphicFramePr>
        <p:xfrm>
          <a:off x="2030413" y="1682750"/>
          <a:ext cx="5408612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6" name="Equation" r:id="rId3" imgW="2031840" imgH="393480" progId="Equation.DSMT4">
                  <p:embed/>
                </p:oleObj>
              </mc:Choice>
              <mc:Fallback>
                <p:oleObj name="Equation" r:id="rId3" imgW="2031840" imgH="39348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BA0CF63F-987C-4FAC-B07D-1DD12C766C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0413" y="1682750"/>
                        <a:ext cx="5408612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561161"/>
              </p:ext>
            </p:extLst>
          </p:nvPr>
        </p:nvGraphicFramePr>
        <p:xfrm>
          <a:off x="3049587" y="5370357"/>
          <a:ext cx="4787900" cy="67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7" name="Equation" r:id="rId5" imgW="1422360" imgH="241200" progId="Equation.DSMT4">
                  <p:embed/>
                </p:oleObj>
              </mc:Choice>
              <mc:Fallback>
                <p:oleObj name="Equation" r:id="rId5" imgW="142236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F50EF028-8889-426E-9104-276C92A0B1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9587" y="5370357"/>
                        <a:ext cx="4787900" cy="678526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66B88C6D-497B-44E5-A0FF-041976AA0944}"/>
              </a:ext>
            </a:extLst>
          </p:cNvPr>
          <p:cNvSpPr/>
          <p:nvPr/>
        </p:nvSpPr>
        <p:spPr>
          <a:xfrm>
            <a:off x="2866492" y="3108200"/>
            <a:ext cx="4753508" cy="6785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4D070E60-28AB-4E2D-A5BD-6F5CA6BE3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470576"/>
              </p:ext>
            </p:extLst>
          </p:nvPr>
        </p:nvGraphicFramePr>
        <p:xfrm>
          <a:off x="3884613" y="2843213"/>
          <a:ext cx="7731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8" name="Equation" r:id="rId7" imgW="228600" imgH="203040" progId="Equation.DSMT4">
                  <p:embed/>
                </p:oleObj>
              </mc:Choice>
              <mc:Fallback>
                <p:oleObj name="Equation" r:id="rId7" imgW="228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84613" y="2843213"/>
                        <a:ext cx="77311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4E3979B4-6B7E-45B2-BFF2-D0105B50E2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308359"/>
              </p:ext>
            </p:extLst>
          </p:nvPr>
        </p:nvGraphicFramePr>
        <p:xfrm>
          <a:off x="4724400" y="4332288"/>
          <a:ext cx="14382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9" name="Equation" r:id="rId9" imgW="342720" imgH="203040" progId="Equation.DSMT4">
                  <p:embed/>
                </p:oleObj>
              </mc:Choice>
              <mc:Fallback>
                <p:oleObj name="Equation" r:id="rId9" imgW="342720" imgH="20304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4D070E60-28AB-4E2D-A5BD-6F5CA6BE3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4332288"/>
                        <a:ext cx="1438275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22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Second-Order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18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181DD2B-439B-411A-8395-4937DCAAD5C0}"/>
              </a:ext>
            </a:extLst>
          </p:cNvPr>
          <p:cNvSpPr/>
          <p:nvPr/>
        </p:nvSpPr>
        <p:spPr>
          <a:xfrm>
            <a:off x="457200" y="152456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u="sng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3) If 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l-GR" sz="2400" dirty="0">
                <a:solidFill>
                  <a:srgbClr val="FF0000"/>
                </a:solidFill>
              </a:rPr>
              <a:t>0</a:t>
            </a:r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endParaRPr lang="el-GR" sz="2400" u="sng" dirty="0"/>
          </a:p>
          <a:p>
            <a:pPr algn="just"/>
            <a:r>
              <a:rPr lang="en-US" sz="2400" u="sng" dirty="0"/>
              <a:t>So, the solution is: </a:t>
            </a:r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BA0CF63F-987C-4FAC-B07D-1DD12C766C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308456"/>
              </p:ext>
            </p:extLst>
          </p:nvPr>
        </p:nvGraphicFramePr>
        <p:xfrm>
          <a:off x="2216150" y="1825625"/>
          <a:ext cx="503713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36" name="Equation" r:id="rId3" imgW="1892160" imgH="253800" progId="Equation.DSMT4">
                  <p:embed/>
                </p:oleObj>
              </mc:Choice>
              <mc:Fallback>
                <p:oleObj name="Equation" r:id="rId3" imgW="1892160" imgH="253800" progId="Equation.DSMT4">
                  <p:embed/>
                  <p:pic>
                    <p:nvPicPr>
                      <p:cNvPr id="10" name="Αντικείμενο 9">
                        <a:extLst>
                          <a:ext uri="{FF2B5EF4-FFF2-40B4-BE49-F238E27FC236}">
                            <a16:creationId xmlns:a16="http://schemas.microsoft.com/office/drawing/2014/main" id="{BA0CF63F-987C-4FAC-B07D-1DD12C766C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6150" y="1825625"/>
                        <a:ext cx="5037138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F50EF028-8889-426E-9104-276C92A0B1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472008"/>
              </p:ext>
            </p:extLst>
          </p:nvPr>
        </p:nvGraphicFramePr>
        <p:xfrm>
          <a:off x="2832100" y="5445125"/>
          <a:ext cx="61325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37" name="Equation" r:id="rId5" imgW="2133360" imgH="241200" progId="Equation.DSMT4">
                  <p:embed/>
                </p:oleObj>
              </mc:Choice>
              <mc:Fallback>
                <p:oleObj name="Equation" r:id="rId5" imgW="213336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F50EF028-8889-426E-9104-276C92A0B1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2100" y="5445125"/>
                        <a:ext cx="6132513" cy="561975"/>
                      </a:xfrm>
                      <a:prstGeom prst="rect">
                        <a:avLst/>
                      </a:prstGeom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D978D5D-FCEA-4366-B400-F03FB8DB1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51565"/>
              </p:ext>
            </p:extLst>
          </p:nvPr>
        </p:nvGraphicFramePr>
        <p:xfrm>
          <a:off x="3021012" y="2777515"/>
          <a:ext cx="3351187" cy="1665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38" name="Equation" r:id="rId7" imgW="1028520" imgH="812520" progId="Equation.DSMT4">
                  <p:embed/>
                </p:oleObj>
              </mc:Choice>
              <mc:Fallback>
                <p:oleObj name="Equation" r:id="rId7" imgW="10285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1012" y="2777515"/>
                        <a:ext cx="3351187" cy="1665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9753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1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19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899046"/>
              </p:ext>
            </p:extLst>
          </p:nvPr>
        </p:nvGraphicFramePr>
        <p:xfrm>
          <a:off x="2878138" y="1671638"/>
          <a:ext cx="32051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0" name="Equation" r:id="rId3" imgW="1130040" imgH="228600" progId="Equation.DSMT4">
                  <p:embed/>
                </p:oleObj>
              </mc:Choice>
              <mc:Fallback>
                <p:oleObj name="Equation" r:id="rId3" imgW="1130040" imgH="2286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8138" y="1671638"/>
                        <a:ext cx="3205162" cy="77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767381" y="2677050"/>
            <a:ext cx="423757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sz="2400" u="sng" dirty="0">
              <a:solidFill>
                <a:srgbClr val="FF0000"/>
              </a:solidFill>
            </a:endParaRP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l-GR" sz="2400" u="sng" dirty="0"/>
              <a:t>άρα</a:t>
            </a:r>
            <a:endParaRPr lang="en-US" sz="2400" u="sng" dirty="0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76B83716-B67A-4EC0-BF96-28F2E5A98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126822"/>
              </p:ext>
            </p:extLst>
          </p:nvPr>
        </p:nvGraphicFramePr>
        <p:xfrm>
          <a:off x="1157288" y="3298825"/>
          <a:ext cx="6592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1" name="Equation" r:id="rId5" imgW="2908080" imgH="241200" progId="Equation.DSMT4">
                  <p:embed/>
                </p:oleObj>
              </mc:Choice>
              <mc:Fallback>
                <p:oleObj name="Equation" r:id="rId5" imgW="2908080" imgH="241200" progId="Equation.DSMT4">
                  <p:embed/>
                  <p:pic>
                    <p:nvPicPr>
                      <p:cNvPr id="11" name="Αντικείμενο 10">
                        <a:extLst>
                          <a:ext uri="{FF2B5EF4-FFF2-40B4-BE49-F238E27FC236}">
                            <a16:creationId xmlns:a16="http://schemas.microsoft.com/office/drawing/2014/main" id="{76B83716-B67A-4EC0-BF96-28F2E5A98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7288" y="3298825"/>
                        <a:ext cx="6592887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8A234BE2-026C-4BF4-8892-26D98EE2F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480385"/>
              </p:ext>
            </p:extLst>
          </p:nvPr>
        </p:nvGraphicFramePr>
        <p:xfrm>
          <a:off x="1656419" y="4707128"/>
          <a:ext cx="56483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2" name="Equation" r:id="rId7" imgW="1726920" imgH="241200" progId="Equation.DSMT4">
                  <p:embed/>
                </p:oleObj>
              </mc:Choice>
              <mc:Fallback>
                <p:oleObj name="Equation" r:id="rId7" imgW="1726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56419" y="4707128"/>
                        <a:ext cx="5648325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00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Differential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17" name="Θέση περιεχομένου 16">
            <a:extLst>
              <a:ext uri="{FF2B5EF4-FFF2-40B4-BE49-F238E27FC236}">
                <a16:creationId xmlns:a16="http://schemas.microsoft.com/office/drawing/2014/main" id="{C49A39AB-B5C6-4734-92A2-03E3F8C0B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8" y="165062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u="sng" dirty="0"/>
              <a:t>General Form:</a:t>
            </a:r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endParaRPr lang="en-US" sz="2400" u="sng" dirty="0"/>
          </a:p>
          <a:p>
            <a:pPr algn="just"/>
            <a:r>
              <a:rPr lang="en-US" sz="2400" u="sng" dirty="0"/>
              <a:t>Step 1:</a:t>
            </a:r>
            <a:r>
              <a:rPr lang="en-US" sz="2400" dirty="0"/>
              <a:t>           </a:t>
            </a:r>
            <a:r>
              <a:rPr lang="en-US" sz="2400" u="sng" dirty="0">
                <a:solidFill>
                  <a:srgbClr val="FF0000"/>
                </a:solidFill>
              </a:rPr>
              <a:t>Solve the Homogenous Part </a:t>
            </a:r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  <a:p>
            <a:pPr marL="0" indent="0" algn="just">
              <a:buNone/>
            </a:pPr>
            <a:endParaRPr lang="en-US" sz="2400" u="sng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436185"/>
              </p:ext>
            </p:extLst>
          </p:nvPr>
        </p:nvGraphicFramePr>
        <p:xfrm>
          <a:off x="2510542" y="2239472"/>
          <a:ext cx="3181350" cy="613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8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>
                        <a:alphaModFix/>
                      </a:blip>
                      <a:stretch>
                        <a:fillRect/>
                      </a:stretch>
                    </p:blipFill>
                    <p:spPr>
                      <a:xfrm>
                        <a:off x="2510542" y="2239472"/>
                        <a:ext cx="3181350" cy="613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04C8D82-0A6C-4855-9B13-6953F2EE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029570"/>
              </p:ext>
            </p:extLst>
          </p:nvPr>
        </p:nvGraphicFramePr>
        <p:xfrm>
          <a:off x="1314450" y="4257675"/>
          <a:ext cx="5840413" cy="1165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9" name="Equation" r:id="rId5" imgW="2044440" imgH="431640" progId="Equation.DSMT4">
                  <p:embed/>
                </p:oleObj>
              </mc:Choice>
              <mc:Fallback>
                <p:oleObj name="Equation" r:id="rId5" imgW="2044440" imgH="43164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4450" y="4257675"/>
                        <a:ext cx="5840413" cy="1165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DA6B11F0-7E97-459A-B1EF-38DA0DFDC602}"/>
              </a:ext>
            </a:extLst>
          </p:cNvPr>
          <p:cNvCxnSpPr>
            <a:cxnSpLocks/>
          </p:cNvCxnSpPr>
          <p:nvPr/>
        </p:nvCxnSpPr>
        <p:spPr>
          <a:xfrm flipV="1">
            <a:off x="2933252" y="5222013"/>
            <a:ext cx="2790876" cy="8988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Οβάλ 10">
            <a:extLst>
              <a:ext uri="{FF2B5EF4-FFF2-40B4-BE49-F238E27FC236}">
                <a16:creationId xmlns:a16="http://schemas.microsoft.com/office/drawing/2014/main" id="{CC3830B1-2C14-4989-8622-B025BEC02F44}"/>
              </a:ext>
            </a:extLst>
          </p:cNvPr>
          <p:cNvSpPr/>
          <p:nvPr/>
        </p:nvSpPr>
        <p:spPr>
          <a:xfrm>
            <a:off x="2457744" y="4297968"/>
            <a:ext cx="547516" cy="1165322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βάλ 13">
            <a:extLst>
              <a:ext uri="{FF2B5EF4-FFF2-40B4-BE49-F238E27FC236}">
                <a16:creationId xmlns:a16="http://schemas.microsoft.com/office/drawing/2014/main" id="{11E37F32-F798-4C38-8A18-6D487A5F51C6}"/>
              </a:ext>
            </a:extLst>
          </p:cNvPr>
          <p:cNvSpPr/>
          <p:nvPr/>
        </p:nvSpPr>
        <p:spPr>
          <a:xfrm>
            <a:off x="5652120" y="4400179"/>
            <a:ext cx="368598" cy="86677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53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b="1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endParaRPr lang="el-GR" dirty="0"/>
          </a:p>
          <a:p>
            <a:pPr algn="r">
              <a:buNone/>
            </a:pPr>
            <a:r>
              <a:rPr lang="el-GR" dirty="0"/>
              <a:t>Σας Ευχαριστώ πολύ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20</a:t>
            </a:fld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3</a:t>
            </a:fld>
            <a:endParaRPr lang="el-GR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C615CF9-CEC8-434F-85E7-E20DBC002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269054"/>
              </p:ext>
            </p:extLst>
          </p:nvPr>
        </p:nvGraphicFramePr>
        <p:xfrm>
          <a:off x="968375" y="1770063"/>
          <a:ext cx="2333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6" name="Equation" r:id="rId3" imgW="774360" imgH="241200" progId="Equation.DSMT4">
                  <p:embed/>
                </p:oleObj>
              </mc:Choice>
              <mc:Fallback>
                <p:oleObj name="Equation" r:id="rId3" imgW="774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8375" y="1770063"/>
                        <a:ext cx="2333625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EA6FA66-AC70-4600-A4E6-441C34EFCCCF}"/>
              </a:ext>
            </a:extLst>
          </p:cNvPr>
          <p:cNvSpPr/>
          <p:nvPr/>
        </p:nvSpPr>
        <p:spPr>
          <a:xfrm>
            <a:off x="962943" y="1770063"/>
            <a:ext cx="2379409" cy="53369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l-GR" b="1">
              <a:ln/>
              <a:solidFill>
                <a:schemeClr val="accent4"/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9F6E4F6-38EE-4644-B931-CAC5F5621DBA}"/>
              </a:ext>
            </a:extLst>
          </p:cNvPr>
          <p:cNvSpPr/>
          <p:nvPr/>
        </p:nvSpPr>
        <p:spPr>
          <a:xfrm>
            <a:off x="457200" y="2657028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Step 2:</a:t>
            </a:r>
            <a:r>
              <a:rPr lang="en-US" sz="2400" dirty="0"/>
              <a:t>   </a:t>
            </a:r>
            <a:r>
              <a:rPr lang="en-US" sz="2400" u="sng" dirty="0">
                <a:solidFill>
                  <a:srgbClr val="FF0000"/>
                </a:solidFill>
              </a:rPr>
              <a:t>Solve for the non-Homogenous Part (Particular Solution) 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5994C049-7143-4097-AB16-307BCA0E4BDD}"/>
              </a:ext>
            </a:extLst>
          </p:cNvPr>
          <p:cNvSpPr/>
          <p:nvPr/>
        </p:nvSpPr>
        <p:spPr>
          <a:xfrm>
            <a:off x="457200" y="4005064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solidFill>
                  <a:srgbClr val="FF0000"/>
                </a:solidFill>
              </a:rPr>
              <a:t>Α) </a:t>
            </a:r>
            <a:r>
              <a:rPr lang="en-US" sz="2400" u="sng" dirty="0">
                <a:solidFill>
                  <a:srgbClr val="FF0000"/>
                </a:solidFill>
              </a:rPr>
              <a:t>First Case </a:t>
            </a:r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BAA0F6D3-69B3-477E-9CF7-DD7F1DD8AC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553337"/>
              </p:ext>
            </p:extLst>
          </p:nvPr>
        </p:nvGraphicFramePr>
        <p:xfrm>
          <a:off x="962943" y="4538289"/>
          <a:ext cx="15208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7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2943" y="4538289"/>
                        <a:ext cx="1520825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B36A64FE-7BA7-4AD3-A2C0-8BC74FC8D295}"/>
              </a:ext>
            </a:extLst>
          </p:cNvPr>
          <p:cNvSpPr/>
          <p:nvPr/>
        </p:nvSpPr>
        <p:spPr>
          <a:xfrm>
            <a:off x="2627784" y="4534359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(Where </a:t>
            </a:r>
            <a:r>
              <a:rPr lang="el-GR" sz="2400" dirty="0"/>
              <a:t>α </a:t>
            </a:r>
            <a:r>
              <a:rPr lang="en-US" sz="2400" dirty="0"/>
              <a:t>is a constant)</a:t>
            </a:r>
            <a:endParaRPr lang="en-US" sz="2400" u="sng" dirty="0"/>
          </a:p>
        </p:txBody>
      </p:sp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24F4FDD0-FAB9-4C71-A85F-00C46AB7C2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172701"/>
              </p:ext>
            </p:extLst>
          </p:nvPr>
        </p:nvGraphicFramePr>
        <p:xfrm>
          <a:off x="2469020" y="3320040"/>
          <a:ext cx="3181350" cy="613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8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>
                        <a:alphaModFix/>
                      </a:blip>
                      <a:stretch>
                        <a:fillRect/>
                      </a:stretch>
                    </p:blipFill>
                    <p:spPr>
                      <a:xfrm>
                        <a:off x="2469020" y="3320040"/>
                        <a:ext cx="3181350" cy="613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1DAE675F-66C7-49AD-88F1-69EC0679DF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768188"/>
              </p:ext>
            </p:extLst>
          </p:nvPr>
        </p:nvGraphicFramePr>
        <p:xfrm>
          <a:off x="2681288" y="5353050"/>
          <a:ext cx="27559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9" name="Equation" r:id="rId9" imgW="990360" imgH="228600" progId="Equation.DSMT4">
                  <p:embed/>
                </p:oleObj>
              </mc:Choice>
              <mc:Fallback>
                <p:oleObj name="Equation" r:id="rId9" imgW="990360" imgH="228600" progId="Equation.DSMT4">
                  <p:embed/>
                  <p:pic>
                    <p:nvPicPr>
                      <p:cNvPr id="15" name="Αντικείμενο 14">
                        <a:extLst>
                          <a:ext uri="{FF2B5EF4-FFF2-40B4-BE49-F238E27FC236}">
                            <a16:creationId xmlns:a16="http://schemas.microsoft.com/office/drawing/2014/main" id="{24F4FDD0-FAB9-4C71-A85F-00C46AB7C2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>
                        <a:alphaModFix/>
                      </a:blip>
                      <a:stretch>
                        <a:fillRect/>
                      </a:stretch>
                    </p:blipFill>
                    <p:spPr>
                      <a:xfrm>
                        <a:off x="2681288" y="5353050"/>
                        <a:ext cx="2755900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D9C7D22-709C-44E3-A11C-DB0848456717}"/>
              </a:ext>
            </a:extLst>
          </p:cNvPr>
          <p:cNvSpPr/>
          <p:nvPr/>
        </p:nvSpPr>
        <p:spPr>
          <a:xfrm>
            <a:off x="450971" y="1858046"/>
            <a:ext cx="1168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Guess:</a:t>
            </a:r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2F033AB0-55B4-4F02-A4F3-A4AC00B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280984"/>
              </p:ext>
            </p:extLst>
          </p:nvPr>
        </p:nvGraphicFramePr>
        <p:xfrm>
          <a:off x="1763713" y="1630363"/>
          <a:ext cx="1728167" cy="1174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5" name="Equation" r:id="rId3" imgW="545760" imgH="431640" progId="Equation.DSMT4">
                  <p:embed/>
                </p:oleObj>
              </mc:Choice>
              <mc:Fallback>
                <p:oleObj name="Equation" r:id="rId3" imgW="545760" imgH="4316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713" y="1630363"/>
                        <a:ext cx="1728167" cy="1174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DF6531E6-0220-462F-A139-D544CCA26C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494492"/>
              </p:ext>
            </p:extLst>
          </p:nvPr>
        </p:nvGraphicFramePr>
        <p:xfrm>
          <a:off x="1577181" y="2804583"/>
          <a:ext cx="5989637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6" name="Equation" r:id="rId5" imgW="2412720" imgH="431640" progId="Equation.DSMT4">
                  <p:embed/>
                </p:oleObj>
              </mc:Choice>
              <mc:Fallback>
                <p:oleObj name="Equation" r:id="rId5" imgW="2412720" imgH="431640" progId="Equation.DSMT4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DF6531E6-0220-462F-A139-D544CCA26C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77181" y="2804583"/>
                        <a:ext cx="5989637" cy="105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CE13BCA-443A-4039-8539-E425E7B945DA}"/>
              </a:ext>
            </a:extLst>
          </p:cNvPr>
          <p:cNvSpPr/>
          <p:nvPr/>
        </p:nvSpPr>
        <p:spPr>
          <a:xfrm>
            <a:off x="683568" y="3924608"/>
            <a:ext cx="7787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In order for </a:t>
            </a:r>
            <a:r>
              <a:rPr lang="el-GR" sz="2400" u="sng" dirty="0"/>
              <a:t>μ </a:t>
            </a:r>
            <a:r>
              <a:rPr lang="en-US" sz="2400" u="sng" dirty="0"/>
              <a:t>to be a solution we need               </a:t>
            </a:r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BE2DA6A-8FCF-44A4-BAC5-630A09885C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624750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7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D6654114-BC13-48F2-8ECB-DE0CE1200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744797"/>
              </p:ext>
            </p:extLst>
          </p:nvPr>
        </p:nvGraphicFramePr>
        <p:xfrm>
          <a:off x="5724128" y="3924310"/>
          <a:ext cx="10953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8" name="Equation" r:id="rId9" imgW="393480" imgH="228600" progId="Equation.DSMT4">
                  <p:embed/>
                </p:oleObj>
              </mc:Choice>
              <mc:Fallback>
                <p:oleObj name="Equation" r:id="rId9" imgW="393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24128" y="3924310"/>
                        <a:ext cx="1095375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1B8F6EC-CB7E-4EAB-BEAD-FC0FCEB52EDB}"/>
              </a:ext>
            </a:extLst>
          </p:cNvPr>
          <p:cNvSpPr/>
          <p:nvPr/>
        </p:nvSpPr>
        <p:spPr>
          <a:xfrm>
            <a:off x="683568" y="4572889"/>
            <a:ext cx="7787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If                 then this is not a solution and we have to multiply by t our guess.</a:t>
            </a:r>
          </a:p>
          <a:p>
            <a:pPr algn="just"/>
            <a:r>
              <a:rPr lang="en-US" sz="2400" u="sng" dirty="0"/>
              <a:t> </a:t>
            </a:r>
          </a:p>
        </p:txBody>
      </p:sp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C79DE237-3534-4B70-84E1-3C4569D6BC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106508"/>
              </p:ext>
            </p:extLst>
          </p:nvPr>
        </p:nvGraphicFramePr>
        <p:xfrm>
          <a:off x="1072778" y="4572889"/>
          <a:ext cx="10937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19" name="Equation" r:id="rId11" imgW="393480" imgH="228600" progId="Equation.DSMT4">
                  <p:embed/>
                </p:oleObj>
              </mc:Choice>
              <mc:Fallback>
                <p:oleObj name="Equation" r:id="rId11" imgW="393480" imgH="2286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D6654114-BC13-48F2-8ECB-DE0CE1200F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72778" y="4572889"/>
                        <a:ext cx="10937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911C3280-BD92-4973-8AB9-C7CB200B20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052465"/>
              </p:ext>
            </p:extLst>
          </p:nvPr>
        </p:nvGraphicFramePr>
        <p:xfrm>
          <a:off x="2524125" y="5476696"/>
          <a:ext cx="2047875" cy="1244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20" name="Equation" r:id="rId13" imgW="660240" imgH="431640" progId="Equation.DSMT4">
                  <p:embed/>
                </p:oleObj>
              </mc:Choice>
              <mc:Fallback>
                <p:oleObj name="Equation" r:id="rId13" imgW="660240" imgH="4316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2F033AB0-55B4-4F02-A4F3-A4AC00BC2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24125" y="5476696"/>
                        <a:ext cx="2047875" cy="1244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E35FEF58-4EC0-4FCA-B48E-0D199FB1256B}"/>
              </a:ext>
            </a:extLst>
          </p:cNvPr>
          <p:cNvSpPr/>
          <p:nvPr/>
        </p:nvSpPr>
        <p:spPr>
          <a:xfrm>
            <a:off x="450971" y="5773218"/>
            <a:ext cx="183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u="sng" dirty="0"/>
              <a:t>New Guess:</a:t>
            </a:r>
          </a:p>
        </p:txBody>
      </p:sp>
    </p:spTree>
    <p:extLst>
      <p:ext uri="{BB962C8B-B14F-4D97-AF65-F5344CB8AC3E}">
        <p14:creationId xmlns:p14="http://schemas.microsoft.com/office/powerpoint/2010/main" val="201374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7B7E75CA-4178-4E77-ACCA-60D2D26DDDDB}"/>
              </a:ext>
            </a:extLst>
          </p:cNvPr>
          <p:cNvSpPr/>
          <p:nvPr/>
        </p:nvSpPr>
        <p:spPr>
          <a:xfrm>
            <a:off x="463219" y="1589485"/>
            <a:ext cx="8895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B</a:t>
            </a:r>
            <a:r>
              <a:rPr lang="el-GR" sz="2400" dirty="0">
                <a:solidFill>
                  <a:srgbClr val="FF0000"/>
                </a:solidFill>
              </a:rPr>
              <a:t>) </a:t>
            </a:r>
            <a:r>
              <a:rPr lang="en-US" sz="2400" u="sng" dirty="0">
                <a:solidFill>
                  <a:srgbClr val="FF0000"/>
                </a:solidFill>
              </a:rPr>
              <a:t>Second Case </a:t>
            </a:r>
          </a:p>
        </p:txBody>
      </p:sp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0D0179C2-49BB-478A-BD09-EAD4414D02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847657"/>
              </p:ext>
            </p:extLst>
          </p:nvPr>
        </p:nvGraphicFramePr>
        <p:xfrm>
          <a:off x="838010" y="2222997"/>
          <a:ext cx="56943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95" name="Equation" r:id="rId3" imgW="2044440" imgH="203040" progId="Equation.DSMT4">
                  <p:embed/>
                </p:oleObj>
              </mc:Choice>
              <mc:Fallback>
                <p:oleObj name="Equation" r:id="rId3" imgW="2044440" imgH="203040" progId="Equation.DSMT4">
                  <p:embed/>
                  <p:pic>
                    <p:nvPicPr>
                      <p:cNvPr id="12" name="Αντικείμενο 11">
                        <a:extLst>
                          <a:ext uri="{FF2B5EF4-FFF2-40B4-BE49-F238E27FC236}">
                            <a16:creationId xmlns:a16="http://schemas.microsoft.com/office/drawing/2014/main" id="{BAA0F6D3-69B3-477E-9CF7-DD7F1DD8AC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010" y="2222997"/>
                        <a:ext cx="569436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666615F9-A033-4B5D-8A60-90DAD77FC7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280704"/>
              </p:ext>
            </p:extLst>
          </p:nvPr>
        </p:nvGraphicFramePr>
        <p:xfrm>
          <a:off x="739775" y="2981325"/>
          <a:ext cx="588962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96" name="Equation" r:id="rId5" imgW="1955520" imgH="482400" progId="Equation.DSMT4">
                  <p:embed/>
                </p:oleObj>
              </mc:Choice>
              <mc:Fallback>
                <p:oleObj name="Equation" r:id="rId5" imgW="1955520" imgH="48240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9775" y="2981325"/>
                        <a:ext cx="5889625" cy="117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>
                <a:extLst>
                  <a:ext uri="{FF2B5EF4-FFF2-40B4-BE49-F238E27FC236}">
                    <a16:creationId xmlns:a16="http://schemas.microsoft.com/office/drawing/2014/main" id="{5A47D6C6-350C-4D46-90E7-B1B5A4F42F22}"/>
                  </a:ext>
                </a:extLst>
              </p:cNvPr>
              <p:cNvSpPr/>
              <p:nvPr/>
            </p:nvSpPr>
            <p:spPr>
              <a:xfrm>
                <a:off x="678396" y="4576018"/>
                <a:ext cx="7787208" cy="505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l-GR" sz="2400" u="sng" dirty="0"/>
                  <a:t>Αντικαθιστώ τα </a:t>
                </a:r>
                <a:r>
                  <a:rPr lang="en-US" sz="2400" u="sng" dirty="0"/>
                  <a:t>y </a:t>
                </a:r>
                <a:r>
                  <a:rPr lang="el-GR" sz="2400" u="sng" dirty="0"/>
                  <a:t>και</a:t>
                </a:r>
                <a:r>
                  <a:rPr lang="el-GR" sz="2400" dirty="0"/>
                  <a:t>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l-GR" sz="2400" i="1" u="sng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r>
                          <a:rPr lang="el-GR" sz="2400" i="1" u="sng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lim>
                        <m:r>
                          <a:rPr lang="el-GR" sz="2400" u="sng">
                            <a:latin typeface="Cambria Math" panose="02040503050406030204" pitchFamily="18" charset="0"/>
                          </a:rPr>
                          <m:t>·</m:t>
                        </m:r>
                      </m:lim>
                    </m:limUpp>
                  </m:oMath>
                </a14:m>
                <a:r>
                  <a:rPr lang="el-GR" sz="2400" u="sng" dirty="0"/>
                  <a:t> </a:t>
                </a:r>
                <a:r>
                  <a:rPr lang="en-US" sz="2400" u="sng" dirty="0"/>
                  <a:t>:</a:t>
                </a:r>
              </a:p>
            </p:txBody>
          </p:sp>
        </mc:Choice>
        <mc:Fallback xmlns="">
          <p:sp>
            <p:nvSpPr>
              <p:cNvPr id="11" name="Ορθογώνιο 10">
                <a:extLst>
                  <a:ext uri="{FF2B5EF4-FFF2-40B4-BE49-F238E27FC236}">
                    <a16:creationId xmlns:a16="http://schemas.microsoft.com/office/drawing/2014/main" id="{5A47D6C6-350C-4D46-90E7-B1B5A4F42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96" y="4576018"/>
                <a:ext cx="7787208" cy="505716"/>
              </a:xfrm>
              <a:prstGeom prst="rect">
                <a:avLst/>
              </a:prstGeom>
              <a:blipFill>
                <a:blip r:embed="rId7"/>
                <a:stretch>
                  <a:fillRect l="-1174" t="-1205" b="-265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40DDF1B3-84E9-430F-89B2-7F7B5246A9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616413"/>
              </p:ext>
            </p:extLst>
          </p:nvPr>
        </p:nvGraphicFramePr>
        <p:xfrm>
          <a:off x="7938" y="5175250"/>
          <a:ext cx="91297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97" name="Equation" r:id="rId8" imgW="3987720" imgH="431640" progId="Equation.DSMT4">
                  <p:embed/>
                </p:oleObj>
              </mc:Choice>
              <mc:Fallback>
                <p:oleObj name="Equation" r:id="rId8" imgW="3987720" imgH="43164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FC615CF9-CEC8-434F-85E7-E20DBC0022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38" y="5175250"/>
                        <a:ext cx="9129712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916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6</a:t>
            </a:fld>
            <a:endParaRPr lang="el-GR" dirty="0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2BE2DA6A-8FCF-44A4-BAC5-630A09885C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5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2BE2DA6A-8FCF-44A4-BAC5-630A09885C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0CC9FEBF-FB2B-4ED1-90C7-D780FD781A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87773"/>
              </p:ext>
            </p:extLst>
          </p:nvPr>
        </p:nvGraphicFramePr>
        <p:xfrm>
          <a:off x="80963" y="1579563"/>
          <a:ext cx="909002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56" name="Equation" r:id="rId5" imgW="4305240" imgH="1295280" progId="Equation.DSMT4">
                  <p:embed/>
                </p:oleObj>
              </mc:Choice>
              <mc:Fallback>
                <p:oleObj name="Equation" r:id="rId5" imgW="430524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963" y="1579563"/>
                        <a:ext cx="9090025" cy="324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0B5B3BE3-7024-41CB-A81B-EAA550BB3608}"/>
              </a:ext>
            </a:extLst>
          </p:cNvPr>
          <p:cNvSpPr/>
          <p:nvPr/>
        </p:nvSpPr>
        <p:spPr>
          <a:xfrm>
            <a:off x="323528" y="5589240"/>
            <a:ext cx="9685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l-GR" sz="2400" u="sng" dirty="0">
                <a:solidFill>
                  <a:srgbClr val="FF0000"/>
                </a:solidFill>
              </a:rPr>
              <a:t>Όπου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B7B4D437-4EF7-422E-B66F-8B640DDE01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979075"/>
              </p:ext>
            </p:extLst>
          </p:nvPr>
        </p:nvGraphicFramePr>
        <p:xfrm>
          <a:off x="1475656" y="5249837"/>
          <a:ext cx="259228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57" name="Equation" r:id="rId7" imgW="863280" imgH="431640" progId="Equation.DSMT4">
                  <p:embed/>
                </p:oleObj>
              </mc:Choice>
              <mc:Fallback>
                <p:oleObj name="Equation" r:id="rId7" imgW="863280" imgH="431640" progId="Equation.DSMT4">
                  <p:embed/>
                  <p:pic>
                    <p:nvPicPr>
                      <p:cNvPr id="3" name="Αντικείμενο 2">
                        <a:extLst>
                          <a:ext uri="{FF2B5EF4-FFF2-40B4-BE49-F238E27FC236}">
                            <a16:creationId xmlns:a16="http://schemas.microsoft.com/office/drawing/2014/main" id="{0CC9FEBF-FB2B-4ED1-90C7-D780FD781A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5656" y="5249837"/>
                        <a:ext cx="2592288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026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7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615EAA91-1254-4C78-ADEC-73A38E2C21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635792"/>
              </p:ext>
            </p:extLst>
          </p:nvPr>
        </p:nvGraphicFramePr>
        <p:xfrm>
          <a:off x="390364" y="2348880"/>
          <a:ext cx="8363272" cy="2412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26" name="Equation" r:id="rId3" imgW="2869920" imgH="787320" progId="Equation.DSMT4">
                  <p:embed/>
                </p:oleObj>
              </mc:Choice>
              <mc:Fallback>
                <p:oleObj name="Equation" r:id="rId3" imgW="2869920" imgH="787320" progId="Equation.DSMT4">
                  <p:embed/>
                  <p:pic>
                    <p:nvPicPr>
                      <p:cNvPr id="5" name="Αντικείμενο 4">
                        <a:extLst>
                          <a:ext uri="{FF2B5EF4-FFF2-40B4-BE49-F238E27FC236}">
                            <a16:creationId xmlns:a16="http://schemas.microsoft.com/office/drawing/2014/main" id="{3BB5D4E8-3C59-4BAB-9B6A-3DA11979C8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364" y="2348880"/>
                        <a:ext cx="8363272" cy="2412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39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First-Order Difference Equation</a:t>
            </a:r>
            <a:endParaRPr lang="el-G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8</a:t>
            </a:fld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0064BA4E-9578-40E0-8C5B-CD32340665E6}"/>
              </a:ext>
            </a:extLst>
          </p:cNvPr>
          <p:cNvSpPr/>
          <p:nvPr/>
        </p:nvSpPr>
        <p:spPr>
          <a:xfrm>
            <a:off x="462382" y="3628533"/>
            <a:ext cx="82244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 order to find B we need an initial condition. If we know that for,                                    we substitute the initial condition into the general solution and we take B.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B97724ED-2434-491E-8011-FB83E886D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947566"/>
              </p:ext>
            </p:extLst>
          </p:nvPr>
        </p:nvGraphicFramePr>
        <p:xfrm>
          <a:off x="1115616" y="3963181"/>
          <a:ext cx="2448272" cy="479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6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3963181"/>
                        <a:ext cx="2448272" cy="4799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1B51B0F-50E8-4B74-8344-7E7CF1CF6241}"/>
              </a:ext>
            </a:extLst>
          </p:cNvPr>
          <p:cNvSpPr/>
          <p:nvPr/>
        </p:nvSpPr>
        <p:spPr>
          <a:xfrm>
            <a:off x="422462" y="1530603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3:</a:t>
            </a:r>
            <a:r>
              <a:rPr lang="en-US" sz="2400" dirty="0"/>
              <a:t> </a:t>
            </a:r>
            <a:r>
              <a:rPr lang="en-US" sz="2400" u="sng" dirty="0">
                <a:solidFill>
                  <a:srgbClr val="FF0000"/>
                </a:solidFill>
              </a:rPr>
              <a:t>Find the value of B</a:t>
            </a: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F9A60B0F-6062-4056-9EE2-DEA5D180D3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96444"/>
              </p:ext>
            </p:extLst>
          </p:nvPr>
        </p:nvGraphicFramePr>
        <p:xfrm>
          <a:off x="899592" y="2101045"/>
          <a:ext cx="6480720" cy="1327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7" name="Equation" r:id="rId5" imgW="2158920" imgH="457200" progId="Equation.DSMT4">
                  <p:embed/>
                </p:oleObj>
              </mc:Choice>
              <mc:Fallback>
                <p:oleObj name="Equation" r:id="rId5" imgW="2158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2101045"/>
                        <a:ext cx="6480720" cy="1327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329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+mj-lt"/>
              </a:rPr>
              <a:t>Άσκηση 1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65FA7-0889-4D26-89D5-EBC22B797683}" type="slidenum">
              <a:rPr lang="el-GR" smtClean="0"/>
              <a:pPr/>
              <a:t>9</a:t>
            </a:fld>
            <a:endParaRPr lang="el-GR" dirty="0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37BAB7F6-B7A0-4F0D-A198-DCEB7BF9E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29571"/>
              </p:ext>
            </p:extLst>
          </p:nvPr>
        </p:nvGraphicFramePr>
        <p:xfrm>
          <a:off x="1720850" y="1700213"/>
          <a:ext cx="49514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3" name="Equation" r:id="rId3" imgW="1777680" imgH="241200" progId="Equation.DSMT4">
                  <p:embed/>
                </p:oleObj>
              </mc:Choice>
              <mc:Fallback>
                <p:oleObj name="Equation" r:id="rId3" imgW="1777680" imgH="241200" progId="Equation.DSMT4">
                  <p:embed/>
                  <p:pic>
                    <p:nvPicPr>
                      <p:cNvPr id="7" name="Αντικείμενο 6">
                        <a:extLst>
                          <a:ext uri="{FF2B5EF4-FFF2-40B4-BE49-F238E27FC236}">
                            <a16:creationId xmlns:a16="http://schemas.microsoft.com/office/drawing/2014/main" id="{804C8D82-0A6C-4855-9B13-6953F2EECF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0850" y="1700213"/>
                        <a:ext cx="4951413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DF7353E-A7BF-4D64-94CD-CBAFC980702C}"/>
              </a:ext>
            </a:extLst>
          </p:cNvPr>
          <p:cNvSpPr/>
          <p:nvPr/>
        </p:nvSpPr>
        <p:spPr>
          <a:xfrm>
            <a:off x="409865" y="3653597"/>
            <a:ext cx="4375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/>
              <a:t>Step 1:</a:t>
            </a:r>
            <a:r>
              <a:rPr lang="en-US" sz="2400" dirty="0"/>
              <a:t>  </a:t>
            </a:r>
            <a:r>
              <a:rPr lang="en-US" sz="2400" u="sng" dirty="0">
                <a:solidFill>
                  <a:srgbClr val="FF0000"/>
                </a:solidFill>
              </a:rPr>
              <a:t>Homogenous Solution</a:t>
            </a:r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76B83716-B67A-4EC0-BF96-28F2E5A98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126591"/>
              </p:ext>
            </p:extLst>
          </p:nvPr>
        </p:nvGraphicFramePr>
        <p:xfrm>
          <a:off x="434200" y="4410501"/>
          <a:ext cx="71485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4" name="Equation" r:id="rId5" imgW="2895480" imgH="241200" progId="Equation.DSMT4">
                  <p:embed/>
                </p:oleObj>
              </mc:Choice>
              <mc:Fallback>
                <p:oleObj name="Equation" r:id="rId5" imgW="2895480" imgH="241200" progId="Equation.DSMT4">
                  <p:embed/>
                  <p:pic>
                    <p:nvPicPr>
                      <p:cNvPr id="8" name="Αντικείμενο 7">
                        <a:extLst>
                          <a:ext uri="{FF2B5EF4-FFF2-40B4-BE49-F238E27FC236}">
                            <a16:creationId xmlns:a16="http://schemas.microsoft.com/office/drawing/2014/main" id="{37BAB7F6-B7A0-4F0D-A198-DCEB7BF9E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200" y="4410501"/>
                        <a:ext cx="7148512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44C87927-6AFD-490A-97F5-2C0198F9337C}"/>
              </a:ext>
            </a:extLst>
          </p:cNvPr>
          <p:cNvSpPr/>
          <p:nvPr/>
        </p:nvSpPr>
        <p:spPr>
          <a:xfrm>
            <a:off x="5292080" y="4356774"/>
            <a:ext cx="2251720" cy="69483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F715F15A-C029-40FA-A158-A1B8D7245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17900"/>
              </p:ext>
            </p:extLst>
          </p:nvPr>
        </p:nvGraphicFramePr>
        <p:xfrm>
          <a:off x="1393313" y="2542825"/>
          <a:ext cx="5003800" cy="105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5" name="Equation" r:id="rId7" imgW="2044440" imgH="393480" progId="Equation.DSMT4">
                  <p:embed/>
                </p:oleObj>
              </mc:Choice>
              <mc:Fallback>
                <p:oleObj name="Equation" r:id="rId7" imgW="2044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3313" y="2542825"/>
                        <a:ext cx="5003800" cy="1054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77881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315</Words>
  <Application>Microsoft Office PowerPoint</Application>
  <PresentationFormat>Προβολή στην οθόνη (4:3)</PresentationFormat>
  <Paragraphs>123</Paragraphs>
  <Slides>20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Θέμα του Office</vt:lpstr>
      <vt:lpstr>MathType 6.0 Equation</vt:lpstr>
      <vt:lpstr>Equation</vt:lpstr>
      <vt:lpstr>Διαφορικές Εξισώσεις</vt:lpstr>
      <vt:lpstr>First-Order Differential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First-Order Difference Equation</vt:lpstr>
      <vt:lpstr>Άσκηση 1</vt:lpstr>
      <vt:lpstr>Άσκηση 1</vt:lpstr>
      <vt:lpstr>Άσκηση 1</vt:lpstr>
      <vt:lpstr>Άσκηση 2</vt:lpstr>
      <vt:lpstr>Άσκηση 2</vt:lpstr>
      <vt:lpstr>Άσκηση 2</vt:lpstr>
      <vt:lpstr>Second-Order Difference Equation</vt:lpstr>
      <vt:lpstr>Second-Order Difference Equation</vt:lpstr>
      <vt:lpstr>Second-Order Difference Equation</vt:lpstr>
      <vt:lpstr>Second-Order Difference Equation</vt:lpstr>
      <vt:lpstr>Άσκηση 1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Ιδιοτιμές και Ιδιοδιανύσματα</dc:title>
  <dc:creator>GEORGIOS GOUNARIS</dc:creator>
  <cp:lastModifiedBy>GEORGIOS GOUNARIS</cp:lastModifiedBy>
  <cp:revision>99</cp:revision>
  <dcterms:created xsi:type="dcterms:W3CDTF">2020-04-15T15:45:10Z</dcterms:created>
  <dcterms:modified xsi:type="dcterms:W3CDTF">2020-05-21T11:07:43Z</dcterms:modified>
</cp:coreProperties>
</file>