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6" r:id="rId2"/>
    <p:sldId id="266" r:id="rId3"/>
    <p:sldId id="268" r:id="rId4"/>
    <p:sldId id="301" r:id="rId5"/>
    <p:sldId id="300" r:id="rId6"/>
    <p:sldId id="298" r:id="rId7"/>
    <p:sldId id="297" r:id="rId8"/>
    <p:sldId id="299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2" r:id="rId18"/>
    <p:sldId id="311" r:id="rId19"/>
    <p:sldId id="315" r:id="rId20"/>
    <p:sldId id="332" r:id="rId21"/>
    <p:sldId id="314" r:id="rId22"/>
    <p:sldId id="317" r:id="rId23"/>
    <p:sldId id="316" r:id="rId24"/>
    <p:sldId id="318" r:id="rId25"/>
    <p:sldId id="335" r:id="rId26"/>
    <p:sldId id="322" r:id="rId27"/>
    <p:sldId id="324" r:id="rId28"/>
    <p:sldId id="325" r:id="rId29"/>
    <p:sldId id="334" r:id="rId30"/>
    <p:sldId id="336" r:id="rId31"/>
    <p:sldId id="323" r:id="rId32"/>
    <p:sldId id="333" r:id="rId33"/>
    <p:sldId id="329" r:id="rId34"/>
    <p:sldId id="330" r:id="rId35"/>
    <p:sldId id="331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F26922"/>
    <a:srgbClr val="EAB200"/>
    <a:srgbClr val="3496F0"/>
    <a:srgbClr val="68B1F4"/>
    <a:srgbClr val="C9B5E9"/>
    <a:srgbClr val="5E8CC2"/>
    <a:srgbClr val="6633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9" autoAdjust="0"/>
    <p:restoredTop sz="98936" autoAdjust="0"/>
  </p:normalViewPr>
  <p:slideViewPr>
    <p:cSldViewPr>
      <p:cViewPr varScale="1">
        <p:scale>
          <a:sx n="158" d="100"/>
          <a:sy n="158" d="100"/>
        </p:scale>
        <p:origin x="21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1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58384F6-A5E5-4874-867F-481191934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CC7EEF-C4DE-414D-ADA9-055427C1A2F1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0ABC9C02-1385-4805-ABD1-BC02180751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36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8224" y="6396410"/>
            <a:ext cx="141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16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D9670B4A-4F85-4A7F-8219-746878857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50" y="3544094"/>
            <a:ext cx="1689397" cy="24573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AA71B3-191A-46F2-AA22-173E4ABB4FCF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4D91E9BA-4C6D-43A3-9AB7-2780F114FB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8224" y="6396410"/>
            <a:ext cx="144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16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F3B79-0DA6-47E1-8642-F879844E0049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ΣΤΗ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/>
              <a:t>ΜΕΡΟΣ </a:t>
            </a:r>
            <a:r>
              <a:rPr lang="en-US" dirty="0"/>
              <a:t>6</a:t>
            </a:r>
            <a:r>
              <a:rPr lang="el-GR" baseline="30000"/>
              <a:t>ο</a:t>
            </a:r>
            <a:r>
              <a:rPr lang="el-GR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sz="4400" dirty="0">
                <a:solidFill>
                  <a:schemeClr val="bg1"/>
                </a:solidFill>
              </a:rPr>
              <a:t>ΜΑΚΡΟΟΙΚΟΝΟΜΙΚΗ</a:t>
            </a:r>
            <a:endParaRPr lang="en-US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0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71601" y="1124744"/>
            <a:ext cx="7704856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Μέτρηση του κόστους ζωής</a:t>
            </a:r>
            <a:br>
              <a:rPr lang="en-US" i="1" dirty="0">
                <a:solidFill>
                  <a:srgbClr val="193EF7"/>
                </a:solidFill>
                <a:latin typeface="Calibri" pitchFamily="34" charset="0"/>
              </a:rPr>
            </a:b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χρησιμοποιώντας τον Δείκτη Τιμών Καταναλωτή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Δείκτης Τιμών Καταναλωτή (ΔΤΚ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75687" cy="5113114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400" dirty="0">
                <a:ea typeface="ＭＳ Ｐゴシック" pitchFamily="-112" charset="-128"/>
              </a:rPr>
              <a:t>Ο </a:t>
            </a:r>
            <a:r>
              <a:rPr lang="el-GR" sz="2400" b="1" dirty="0">
                <a:ea typeface="ＭＳ Ｐゴシック" pitchFamily="-112" charset="-128"/>
              </a:rPr>
              <a:t>ρυθμός πληθωρισμού </a:t>
            </a:r>
            <a:r>
              <a:rPr lang="el-GR" sz="2400" dirty="0">
                <a:ea typeface="ＭＳ Ｐゴシック" pitchFamily="-112" charset="-128"/>
              </a:rPr>
              <a:t>είναι η ποσοστιαία μεταβολή του επιπέδου των τιμών από την προηγούμενη περίοδο</a:t>
            </a: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pPr>
              <a:spcAft>
                <a:spcPts val="2000"/>
              </a:spcAft>
            </a:pPr>
            <a:r>
              <a:rPr lang="el-GR" sz="2400" dirty="0">
                <a:ea typeface="ＭＳ Ｐゴシック" pitchFamily="-112" charset="-128"/>
              </a:rPr>
              <a:t>Ο </a:t>
            </a:r>
            <a:r>
              <a:rPr lang="el-GR" sz="2400" b="1" dirty="0">
                <a:ea typeface="ＭＳ Ｐゴシック" pitchFamily="-112" charset="-128"/>
              </a:rPr>
              <a:t>Δείκτης Τιμών Καταναλωτή (ΔΤΚ</a:t>
            </a:r>
            <a:r>
              <a:rPr lang="el-GR" sz="2400" dirty="0">
                <a:ea typeface="ＭＳ Ｐゴシック" pitchFamily="-112" charset="-128"/>
              </a:rPr>
              <a:t>) είναι ένα μέγεθος των συνολικών τιμών των αγαθών και των υπηρεσιών που αγοράζονται από έναν τυπικό καταναλωτή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Τα τέσσερα βήματα στον υπολογισμό του </a:t>
            </a:r>
            <a:r>
              <a:rPr lang="el-GR" sz="2400" b="1" dirty="0">
                <a:ea typeface="ＭＳ Ｐゴシック" pitchFamily="-112" charset="-128"/>
              </a:rPr>
              <a:t>ΔΤΚ</a:t>
            </a:r>
            <a:endParaRPr lang="en-US" sz="2400" b="1" dirty="0">
              <a:ea typeface="ＭＳ Ｐゴシック" pitchFamily="-112" charset="-128"/>
            </a:endParaRPr>
          </a:p>
          <a:p>
            <a:pPr marL="628650" lvl="1"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Σύνθεση του καλαθιού</a:t>
            </a:r>
            <a:endParaRPr lang="en-US" sz="2000" dirty="0">
              <a:ea typeface="ＭＳ Ｐゴシック" pitchFamily="-112" charset="-128"/>
            </a:endParaRPr>
          </a:p>
          <a:p>
            <a:pPr marL="628650" lvl="1"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Εύρεση τιμών</a:t>
            </a:r>
            <a:r>
              <a:rPr lang="en-US" sz="2000" dirty="0">
                <a:ea typeface="ＭＳ Ｐゴシック" pitchFamily="-112" charset="-128"/>
              </a:rPr>
              <a:t> </a:t>
            </a:r>
          </a:p>
          <a:p>
            <a:pPr marL="628650" lvl="1"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Υπολογισμός του κόστους του καλαθιού</a:t>
            </a:r>
            <a:endParaRPr lang="en-US" sz="2000" dirty="0">
              <a:ea typeface="ＭＳ Ｐゴシック" pitchFamily="-112" charset="-128"/>
            </a:endParaRPr>
          </a:p>
          <a:p>
            <a:pPr marL="628650" lvl="1">
              <a:buFont typeface="+mj-lt"/>
              <a:buAutoNum type="arabicPeriod"/>
            </a:pPr>
            <a:r>
              <a:rPr lang="el-GR" sz="2000" dirty="0">
                <a:ea typeface="ＭＳ Ｐゴシック" pitchFamily="-112" charset="-128"/>
              </a:rPr>
              <a:t>Επιλογή του έτους βάσης και υπολογισμός του δείκτη</a:t>
            </a:r>
            <a:endParaRPr lang="en-US" sz="2000" dirty="0"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100" dirty="0"/>
              <a:t>Προβλήματα στη Μέτρηση του Κόστους Ζωής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038"/>
              </a:spcBef>
            </a:pPr>
            <a:r>
              <a:rPr lang="el-GR" sz="2400" b="1" dirty="0">
                <a:ea typeface="ＭＳ Ｐゴシック" pitchFamily="-112" charset="-128"/>
              </a:rPr>
              <a:t>Μεροληψία υποκατάστασης</a:t>
            </a:r>
            <a:r>
              <a:rPr lang="en-US" sz="2400" b="1" dirty="0">
                <a:ea typeface="ＭＳ Ｐゴシック" pitchFamily="-112" charset="-128"/>
              </a:rPr>
              <a:t> </a:t>
            </a:r>
          </a:p>
          <a:p>
            <a:pPr lvl="1">
              <a:spcBef>
                <a:spcPts val="1038"/>
              </a:spcBef>
              <a:spcAft>
                <a:spcPts val="2000"/>
              </a:spcAft>
            </a:pPr>
            <a:r>
              <a:rPr lang="el-GR" sz="2000" dirty="0">
                <a:ea typeface="ＭＳ Ｐゴシック" pitchFamily="-112" charset="-128"/>
              </a:rPr>
              <a:t>Οι καταναλωτές προχωρούν σε υποκατάσταση αγαθών που έγιναν σχετικώς ακριβότερα οπότε το καλάθι δεν είναι σταθερό</a:t>
            </a:r>
            <a:endParaRPr lang="en-US" sz="2000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  <a:spcAft>
                <a:spcPts val="2000"/>
              </a:spcAft>
            </a:pPr>
            <a:r>
              <a:rPr lang="el-GR" sz="2400" b="1" dirty="0">
                <a:ea typeface="ＭＳ Ｐゴシック" pitchFamily="-112" charset="-128"/>
              </a:rPr>
              <a:t>Εισαγωγή νέων αγαθών</a:t>
            </a:r>
            <a:endParaRPr lang="en-US" sz="2400" b="1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</a:pPr>
            <a:r>
              <a:rPr lang="el-GR" sz="2400" b="1" dirty="0">
                <a:ea typeface="ＭＳ Ｐゴシック" pitchFamily="-112" charset="-128"/>
              </a:rPr>
              <a:t>Αλλαγή στην ποιότητα που δε μετρήθηκε</a:t>
            </a:r>
            <a:endParaRPr lang="en-US" sz="2400" b="1" dirty="0">
              <a:ea typeface="ＭＳ Ｐゴシック" pitchFamily="-112" charset="-128"/>
            </a:endParaRPr>
          </a:p>
          <a:p>
            <a:pPr lvl="1">
              <a:spcBef>
                <a:spcPts val="1038"/>
              </a:spcBef>
              <a:spcAft>
                <a:spcPts val="2000"/>
              </a:spcAft>
            </a:pPr>
            <a:r>
              <a:rPr lang="el-GR" sz="2000" dirty="0">
                <a:ea typeface="ＭＳ Ｐゴシック" pitchFamily="-112" charset="-128"/>
              </a:rPr>
              <a:t>Οι υπολογιστές κάθε χρόνο γίνονται πολύ ισχυρότεροι</a:t>
            </a:r>
            <a:endParaRPr lang="en-US" sz="2000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</a:pPr>
            <a:r>
              <a:rPr lang="el-GR" sz="2400" b="1" dirty="0">
                <a:ea typeface="ＭＳ Ｐゴシック" pitchFamily="-112" charset="-128"/>
              </a:rPr>
              <a:t>Οι άνθρωποι δεν είναι τυπικοί καταναλωτές</a:t>
            </a:r>
            <a:r>
              <a:rPr lang="en-US" sz="2400" b="1" dirty="0">
                <a:ea typeface="ＭＳ Ｐゴシック" pitchFamily="-112" charset="-128"/>
              </a:rPr>
              <a:t>. </a:t>
            </a:r>
            <a:r>
              <a:rPr lang="el-GR" sz="2400" dirty="0">
                <a:ea typeface="ＭＳ Ｐゴシック" pitchFamily="-112" charset="-128"/>
              </a:rPr>
              <a:t>Οι συνταξιούχοι έχουν διαφορετικές αγοραστικές συνήθειες από ότι οι νέοι και οι οικογένειες</a:t>
            </a:r>
            <a:endParaRPr lang="en-US" sz="24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Αποπληθωριστής του ΑΕΠ vs Δείκτης Τιμών Καταναλωτή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40191" cy="5257800"/>
          </a:xfrm>
        </p:spPr>
        <p:txBody>
          <a:bodyPr/>
          <a:lstStyle/>
          <a:p>
            <a:pPr>
              <a:buNone/>
            </a:pPr>
            <a:r>
              <a:rPr lang="el-GR" sz="2300" b="1" i="1" dirty="0">
                <a:solidFill>
                  <a:srgbClr val="203FFF"/>
                </a:solidFill>
                <a:ea typeface="ＭＳ Ｐゴシック" pitchFamily="-112" charset="-128"/>
              </a:rPr>
              <a:t>Αυτοί οι δείκτες μπορεί να αποκλίνουν</a:t>
            </a:r>
            <a:br>
              <a:rPr lang="en-US" sz="2400" dirty="0">
                <a:ea typeface="ＭＳ Ｐゴシック" pitchFamily="-112" charset="-128"/>
              </a:rPr>
            </a:br>
            <a:endParaRPr lang="en-US" sz="2400" dirty="0">
              <a:ea typeface="ＭＳ Ｐゴシック" pitchFamily="-112" charset="-128"/>
            </a:endParaRPr>
          </a:p>
          <a:p>
            <a:r>
              <a:rPr lang="el-GR" sz="2300" b="1" dirty="0">
                <a:ea typeface="ＭＳ Ｐゴシック" pitchFamily="-112" charset="-128"/>
              </a:rPr>
              <a:t>Πρώτη διαφορά</a:t>
            </a:r>
            <a:endParaRPr lang="en-US" sz="2300" b="1" dirty="0">
              <a:ea typeface="ＭＳ Ｐゴシック" pitchFamily="-112" charset="-128"/>
            </a:endParaRPr>
          </a:p>
          <a:p>
            <a:pPr lvl="1"/>
            <a:r>
              <a:rPr lang="el-GR" sz="1900" dirty="0"/>
              <a:t>Ο αποπληθωριστής ΑΕΠ αντανακλά τις τιμές όλων των αγαθών και των υπηρεσιών που παράγονται εγχώρια</a:t>
            </a:r>
            <a:endParaRPr lang="en-US" sz="1900" dirty="0">
              <a:ea typeface="ＭＳ Ｐゴシック" pitchFamily="-112" charset="-128"/>
            </a:endParaRPr>
          </a:p>
          <a:p>
            <a:pPr lvl="1"/>
            <a:r>
              <a:rPr lang="el-GR" sz="1900" dirty="0"/>
              <a:t>ο ΔΤΚ αντανακλά τις τιμές όλων των αγαθών και των υπηρεσιών που αγοράζονται από τους καταναλωτές ανεξάρτητα από το που παρήχθησαν</a:t>
            </a:r>
            <a:endParaRPr lang="en-US" sz="1900" dirty="0">
              <a:ea typeface="ＭＳ Ｐゴシック" pitchFamily="-112" charset="-128"/>
            </a:endParaRPr>
          </a:p>
          <a:p>
            <a:pPr lvl="1"/>
            <a:r>
              <a:rPr lang="el-GR" sz="1900" dirty="0">
                <a:ea typeface="ＭＳ Ｐゴシック" pitchFamily="-112" charset="-128"/>
              </a:rPr>
              <a:t>Μια μεγάλη αύξηση της τιμής των εισαγωγών θα επηρεάσει μόνο τον ΔΚΤ και όχι τον αποπληθωριστή του ΑΕΠ</a:t>
            </a:r>
            <a:br>
              <a:rPr lang="en-US" sz="2000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r>
              <a:rPr lang="el-GR" sz="2300" b="1" dirty="0">
                <a:ea typeface="ＭＳ Ｐゴシック" pitchFamily="-112" charset="-128"/>
              </a:rPr>
              <a:t>Δεύτερη διαφορά</a:t>
            </a:r>
            <a:endParaRPr lang="en-US" sz="2300" b="1" dirty="0">
              <a:ea typeface="ＭＳ Ｐゴシック" pitchFamily="-112" charset="-128"/>
            </a:endParaRPr>
          </a:p>
          <a:p>
            <a:pPr lvl="1"/>
            <a:r>
              <a:rPr lang="el-GR" sz="1900" dirty="0">
                <a:ea typeface="ＭＳ Ｐゴシック" pitchFamily="-112" charset="-128"/>
              </a:rPr>
              <a:t>Ο ΔΤΚ συγκρίνει την τιμή ενός σταθερού καλαθιού</a:t>
            </a:r>
            <a:endParaRPr lang="en-US" sz="1900" dirty="0">
              <a:ea typeface="ＭＳ Ｐゴシック" pitchFamily="-112" charset="-128"/>
            </a:endParaRPr>
          </a:p>
          <a:p>
            <a:pPr lvl="1"/>
            <a:r>
              <a:rPr lang="el-GR" sz="1900" dirty="0">
                <a:ea typeface="ＭＳ Ｐゴシック" pitchFamily="-112" charset="-128"/>
              </a:rPr>
              <a:t>Τα αγαθά και οι υπηρεσιές που χρησιμοποιούνται για να υπολογιστεί ο αποπληθωριστής ΑΕΠ αλλάζει αυτόματα με την πάροδο του χρόνου</a:t>
            </a:r>
            <a:endParaRPr lang="en-US" sz="19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39" y="116632"/>
            <a:ext cx="8815361" cy="896913"/>
          </a:xfrm>
        </p:spPr>
        <p:txBody>
          <a:bodyPr/>
          <a:lstStyle/>
          <a:p>
            <a:r>
              <a:rPr lang="el-GR" sz="3600" dirty="0"/>
              <a:t>Σύγκριση του πληθωρισμού με την πάροδο του χρόνου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12776"/>
            <a:ext cx="8783637" cy="4753074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el-GR" sz="3200" dirty="0">
                <a:ea typeface="ＭＳ Ｐゴシック" pitchFamily="-112" charset="-128"/>
              </a:rPr>
              <a:t>Η εξίσωση για τη μετατροπή των νομισμάτων από το έτος Τ σε σημερινό νόμισμα είναι</a:t>
            </a:r>
            <a:r>
              <a:rPr lang="en-US" sz="3200" dirty="0">
                <a:ea typeface="ＭＳ Ｐゴシック" pitchFamily="-112" charset="-128"/>
              </a:rPr>
              <a:t>: </a:t>
            </a:r>
          </a:p>
          <a:p>
            <a:pPr>
              <a:spcBef>
                <a:spcPts val="1038"/>
              </a:spcBef>
              <a:buFont typeface="Arial" charset="0"/>
              <a:buNone/>
            </a:pPr>
            <a:endParaRPr lang="en-US" sz="3200" dirty="0">
              <a:ea typeface="ＭＳ Ｐゴシック" pitchFamily="-112" charset="-128"/>
            </a:endParaRP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l-GR" sz="2800" b="1" dirty="0">
                <a:solidFill>
                  <a:srgbClr val="203FFF"/>
                </a:solidFill>
                <a:ea typeface="ＭＳ Ｐゴシック" pitchFamily="-112" charset="-128"/>
              </a:rPr>
              <a:t>ποσόστητα σε σημερινά €</a:t>
            </a:r>
            <a:r>
              <a:rPr lang="en-US" sz="2800" b="1" dirty="0">
                <a:solidFill>
                  <a:srgbClr val="203FFF"/>
                </a:solidFill>
                <a:ea typeface="ＭＳ Ｐゴシック" pitchFamily="-112" charset="-128"/>
              </a:rPr>
              <a:t> =  </a:t>
            </a:r>
          </a:p>
          <a:p>
            <a:pPr lvl="1">
              <a:spcBef>
                <a:spcPct val="0"/>
              </a:spcBef>
              <a:buFont typeface="Arial" charset="0"/>
              <a:buNone/>
              <a:tabLst>
                <a:tab pos="3948113" algn="l"/>
              </a:tabLst>
            </a:pPr>
            <a:r>
              <a:rPr lang="el-GR" sz="2800" b="1" dirty="0">
                <a:solidFill>
                  <a:srgbClr val="203FFF"/>
                </a:solidFill>
                <a:ea typeface="ＭＳ Ｐゴシック" pitchFamily="-112" charset="-128"/>
              </a:rPr>
              <a:t>ποσότητα</a:t>
            </a:r>
            <a:r>
              <a:rPr lang="en-US" sz="2800" b="1" dirty="0">
                <a:solidFill>
                  <a:srgbClr val="203FFF"/>
                </a:solidFill>
                <a:ea typeface="ＭＳ Ｐゴシック" pitchFamily="-112" charset="-128"/>
              </a:rPr>
              <a:t> €</a:t>
            </a:r>
            <a:r>
              <a:rPr lang="el-GR" sz="2800" b="1" dirty="0">
                <a:solidFill>
                  <a:srgbClr val="203FFF"/>
                </a:solidFill>
                <a:ea typeface="ＭＳ Ｐゴシック" pitchFamily="-112" charset="-128"/>
              </a:rPr>
              <a:t> στο έτος </a:t>
            </a:r>
            <a:r>
              <a:rPr lang="en-US" sz="2800" b="1" dirty="0">
                <a:solidFill>
                  <a:srgbClr val="203FFF"/>
                </a:solidFill>
                <a:ea typeface="ＭＳ Ｐゴシック" pitchFamily="-112" charset="-128"/>
              </a:rPr>
              <a:t>T x	</a:t>
            </a:r>
            <a:r>
              <a:rPr lang="el-GR" sz="2800" b="1" u="sng" dirty="0">
                <a:solidFill>
                  <a:srgbClr val="203FFF"/>
                </a:solidFill>
                <a:ea typeface="ＭＳ Ｐゴシック" pitchFamily="-112" charset="-128"/>
              </a:rPr>
              <a:t>επίπεδο τιμής σήμερα</a:t>
            </a:r>
            <a:r>
              <a:rPr lang="en-US" sz="2800" dirty="0">
                <a:solidFill>
                  <a:schemeClr val="bg1"/>
                </a:solidFill>
                <a:ea typeface="ＭＳ Ｐゴシック" pitchFamily="-112" charset="-128"/>
              </a:rPr>
              <a:t>.</a:t>
            </a:r>
            <a:br>
              <a:rPr lang="en-US" sz="2800" u="sng" dirty="0">
                <a:solidFill>
                  <a:srgbClr val="203FFF"/>
                </a:solidFill>
                <a:ea typeface="ＭＳ Ｐゴシック" pitchFamily="-112" charset="-128"/>
              </a:rPr>
            </a:br>
            <a:r>
              <a:rPr lang="en-US" sz="2800" dirty="0">
                <a:solidFill>
                  <a:srgbClr val="203FFF"/>
                </a:solidFill>
                <a:ea typeface="ＭＳ Ｐゴシック" pitchFamily="-112" charset="-128"/>
              </a:rPr>
              <a:t>	  </a:t>
            </a:r>
            <a:r>
              <a:rPr lang="el-GR" sz="2800" dirty="0">
                <a:solidFill>
                  <a:srgbClr val="203FFF"/>
                </a:solidFill>
                <a:ea typeface="ＭＳ Ｐゴシック" pitchFamily="-112" charset="-128"/>
              </a:rPr>
              <a:t>  </a:t>
            </a:r>
            <a:r>
              <a:rPr lang="el-GR" sz="2800" b="1" dirty="0">
                <a:solidFill>
                  <a:srgbClr val="203FFF"/>
                </a:solidFill>
                <a:ea typeface="ＭＳ Ｐゴシック" pitchFamily="-112" charset="-128"/>
              </a:rPr>
              <a:t>επίπεδο τιμής στο έτος Τ</a:t>
            </a:r>
            <a:endParaRPr lang="en-US" sz="2800" b="1" dirty="0">
              <a:solidFill>
                <a:srgbClr val="203FFF"/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Πραγματικό και ονομαστικό επιτόκιο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268760"/>
            <a:ext cx="8783637" cy="4897090"/>
          </a:xfrm>
        </p:spPr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Το επιτόκιο που πληρώνει η τράπεζα </a:t>
            </a:r>
            <a:br>
              <a:rPr lang="el-GR" dirty="0">
                <a:ea typeface="ＭＳ Ｐゴシック" pitchFamily="-112" charset="-128"/>
              </a:rPr>
            </a:br>
            <a:r>
              <a:rPr lang="el-GR" dirty="0">
                <a:ea typeface="ＭＳ Ｐゴシック" pitchFamily="-112" charset="-128"/>
              </a:rPr>
              <a:t>ονομάζεται </a:t>
            </a:r>
            <a:r>
              <a:rPr lang="el-GR" b="1" dirty="0">
                <a:ea typeface="ＭＳ Ｐゴシック" pitchFamily="-112" charset="-128"/>
              </a:rPr>
              <a:t>ονομαστικό επιτόκιο</a:t>
            </a:r>
            <a:endParaRPr lang="en-US" dirty="0">
              <a:ea typeface="ＭＳ Ｐゴシック" pitchFamily="-112" charset="-128"/>
            </a:endParaRPr>
          </a:p>
          <a:p>
            <a:r>
              <a:rPr lang="el-GR" dirty="0">
                <a:ea typeface="ＭＳ Ｐゴシック" pitchFamily="-112" charset="-128"/>
              </a:rPr>
              <a:t>Το επιτόκιο που είναι πληθωριστικά διορθωμένο ονομάζεται </a:t>
            </a:r>
            <a:r>
              <a:rPr lang="el-GR" b="1" dirty="0">
                <a:ea typeface="ＭＳ Ｐゴシック" pitchFamily="-112" charset="-128"/>
              </a:rPr>
              <a:t>πραγματικό επιτόκιο</a:t>
            </a:r>
            <a:r>
              <a:rPr lang="en-US" b="1" dirty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 </a:t>
            </a:r>
          </a:p>
          <a:p>
            <a:pPr>
              <a:buFont typeface="Arial" charset="0"/>
              <a:buNone/>
            </a:pPr>
            <a:endParaRPr lang="en-US" dirty="0">
              <a:ea typeface="ＭＳ Ｐゴシック" pitchFamily="-112" charset="-128"/>
            </a:endParaRPr>
          </a:p>
          <a:p>
            <a:pPr>
              <a:buFont typeface="Arial" charset="0"/>
              <a:buNone/>
            </a:pPr>
            <a:r>
              <a:rPr lang="el-GR" sz="2030" b="1" dirty="0">
                <a:solidFill>
                  <a:srgbClr val="203FFF"/>
                </a:solidFill>
                <a:ea typeface="ＭＳ Ｐゴシック" pitchFamily="-112" charset="-128"/>
              </a:rPr>
              <a:t>Πραγματικό επιτόκιο </a:t>
            </a:r>
            <a:r>
              <a:rPr lang="en-US" sz="2030" b="1" dirty="0">
                <a:solidFill>
                  <a:srgbClr val="203FFF"/>
                </a:solidFill>
                <a:ea typeface="ＭＳ Ｐゴシック" pitchFamily="-112" charset="-128"/>
              </a:rPr>
              <a:t>=  </a:t>
            </a:r>
            <a:r>
              <a:rPr lang="el-GR" sz="2030" b="1" dirty="0">
                <a:solidFill>
                  <a:srgbClr val="203FFF"/>
                </a:solidFill>
                <a:ea typeface="ＭＳ Ｐゴシック" pitchFamily="-112" charset="-128"/>
              </a:rPr>
              <a:t>Ονομαστικό επιτόκιο </a:t>
            </a:r>
            <a:r>
              <a:rPr lang="en-US" sz="2030" b="1" dirty="0">
                <a:solidFill>
                  <a:srgbClr val="203FFF"/>
                </a:solidFill>
                <a:ea typeface="ＭＳ Ｐゴシック" pitchFamily="-112" charset="-128"/>
              </a:rPr>
              <a:t>–  </a:t>
            </a:r>
            <a:r>
              <a:rPr lang="el-GR" sz="2030" b="1" dirty="0">
                <a:solidFill>
                  <a:srgbClr val="203FFF"/>
                </a:solidFill>
                <a:ea typeface="ＭＳ Ｐゴシック" pitchFamily="-112" charset="-128"/>
              </a:rPr>
              <a:t>ρυθμός πληθωρισμού</a:t>
            </a:r>
            <a:endParaRPr lang="en-US" sz="2030" b="1" dirty="0">
              <a:solidFill>
                <a:srgbClr val="203FFF"/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42816" y="1124744"/>
            <a:ext cx="5753520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Παραγωγή &amp; Ανάπτυξη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&amp; Ανάπτυξη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96752"/>
            <a:ext cx="8640191" cy="4969098"/>
          </a:xfrm>
        </p:spPr>
        <p:txBody>
          <a:bodyPr/>
          <a:lstStyle/>
          <a:p>
            <a:r>
              <a:rPr lang="el-GR" sz="2400" dirty="0">
                <a:ea typeface="ＭＳ Ｐゴシック" pitchFamily="-112" charset="-128"/>
              </a:rPr>
              <a:t>Παγκοσμίως υπάρχουν τεράστιες διαφορές στο βιοτικό επίπεδο</a:t>
            </a:r>
            <a:br>
              <a:rPr lang="en-US" sz="2400" dirty="0">
                <a:ea typeface="ＭＳ Ｐゴシック" pitchFamily="-112" charset="-128"/>
              </a:rPr>
            </a:b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Ακόμη, διαφέρουν και οι ρυθμοί ανάπτυξης μεταξύ χωρών</a:t>
            </a:r>
            <a:r>
              <a:rPr lang="en-US" sz="3200" dirty="0">
                <a:ea typeface="ＭＳ Ｐゴシック" pitchFamily="-112" charset="-128"/>
              </a:rPr>
              <a:t> </a:t>
            </a:r>
          </a:p>
          <a:p>
            <a:pPr lvl="1"/>
            <a:r>
              <a:rPr lang="el-GR" sz="2000" dirty="0">
                <a:ea typeface="ＭＳ Ｐゴシック" pitchFamily="-112" charset="-128"/>
              </a:rPr>
              <a:t>Οι αναδυόμενες οικονομίες έχουν υψηλούς ρυθμούς ανάπτυξης</a:t>
            </a:r>
            <a:endParaRPr lang="en-US" sz="2000" dirty="0">
              <a:ea typeface="ＭＳ Ｐゴシック" pitchFamily="-112" charset="-128"/>
            </a:endParaRPr>
          </a:p>
          <a:p>
            <a:pPr lvl="1"/>
            <a:r>
              <a:rPr lang="el-GR" sz="2000" dirty="0">
                <a:ea typeface="ＭＳ Ｐゴシック" pitchFamily="-112" charset="-128"/>
              </a:rPr>
              <a:t>Ο ρυθμός ανάπτυξης περίπου 7,5 ετησίως θα διπλασιάσει σε μια δεκαετία το μέσο βιοτικό επίπεδο του πληθυσμού</a:t>
            </a:r>
            <a:br>
              <a:rPr lang="en-US" sz="2000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2400" dirty="0">
                <a:ea typeface="ＭＳ Ｐゴシック" pitchFamily="-112" charset="-128"/>
              </a:rPr>
              <a:t>Η παραγωγικότητα είναι ένας βασικός παράγοντας του βιοτικού επιπέδου και της ανάπτυξης</a:t>
            </a:r>
            <a:endParaRPr lang="en-US" sz="24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3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76392" y="1124744"/>
            <a:ext cx="7992888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6.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Οικονομική Ανάπτυξη &amp; Δημόσια Πολιτική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07"/>
            <a:ext cx="8686800" cy="896913"/>
          </a:xfrm>
        </p:spPr>
        <p:txBody>
          <a:bodyPr/>
          <a:lstStyle/>
          <a:p>
            <a:r>
              <a:rPr lang="el-GR" sz="3200" dirty="0"/>
              <a:t>Οικονομική Ανάπτυξη &amp; Δημόσια Πολιτική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836712"/>
            <a:ext cx="8568183" cy="5329138"/>
          </a:xfrm>
        </p:spPr>
        <p:txBody>
          <a:bodyPr/>
          <a:lstStyle/>
          <a:p>
            <a:r>
              <a:rPr lang="el-GR" sz="1700" dirty="0">
                <a:ea typeface="ＭＳ Ｐゴシック" pitchFamily="-112" charset="-128"/>
              </a:rPr>
              <a:t>Για να μπορέσει μια κοινωνία να επενδύσει περισσότερο σε κεφάλαιο, πρέπει να καταναλώνει λιγότερο και να αποταμιεύει μεγαλύτερο μέρος του τρέχοντος εισοδήματος της</a:t>
            </a:r>
            <a:endParaRPr lang="en-US" sz="1700" dirty="0">
              <a:ea typeface="ＭＳ Ｐゴシック" pitchFamily="-112" charset="-128"/>
            </a:endParaRPr>
          </a:p>
          <a:p>
            <a:r>
              <a:rPr lang="el-GR" sz="1700" dirty="0">
                <a:ea typeface="ＭＳ Ｐゴシック" pitchFamily="-112" charset="-128"/>
              </a:rPr>
              <a:t>Θυσιάζοντας μέρος της κατανάλωσης αγαθών και υπηρεσιών στο παρόν επιτρέπει μεγαλύτερη κατανάλωση στο μέλλον</a:t>
            </a:r>
            <a:br>
              <a:rPr lang="en-US" sz="1700" dirty="0">
                <a:ea typeface="ＭＳ Ｐゴシック" pitchFamily="-112" charset="-128"/>
              </a:rPr>
            </a:br>
            <a:endParaRPr lang="en-US" sz="1700" dirty="0">
              <a:ea typeface="ＭＳ Ｐゴシック" pitchFamily="-112" charset="-128"/>
            </a:endParaRPr>
          </a:p>
          <a:p>
            <a:pPr>
              <a:buFont typeface="Arial" charset="0"/>
              <a:buNone/>
            </a:pPr>
            <a:r>
              <a:rPr lang="el-GR" sz="1700" b="1" dirty="0">
                <a:solidFill>
                  <a:srgbClr val="000000"/>
                </a:solidFill>
                <a:ea typeface="ＭＳ Ｐゴシック" pitchFamily="-112" charset="-128"/>
              </a:rPr>
              <a:t>Επενδύσεις από το εξωτερικό</a:t>
            </a:r>
            <a:endParaRPr lang="en-US" sz="1700" dirty="0">
              <a:ea typeface="ＭＳ Ｐゴシック" pitchFamily="-112" charset="-128"/>
            </a:endParaRPr>
          </a:p>
          <a:p>
            <a:r>
              <a:rPr lang="el-GR" sz="1500" dirty="0">
                <a:ea typeface="ＭＳ Ｐゴシック" pitchFamily="-112" charset="-128"/>
              </a:rPr>
              <a:t>Επενδύσεις από το εξωτερικόαάμεση ξένη επένδυση</a:t>
            </a:r>
            <a:endParaRPr lang="en-US" sz="1500" dirty="0">
              <a:ea typeface="ＭＳ Ｐゴシック" pitchFamily="-112" charset="-128"/>
            </a:endParaRPr>
          </a:p>
          <a:p>
            <a:pPr lvl="1"/>
            <a:r>
              <a:rPr lang="el-GR" sz="1350" dirty="0">
                <a:ea typeface="ＭＳ Ｐゴシック" pitchFamily="-112" charset="-128"/>
              </a:rPr>
              <a:t>Όπου μια ξένη εταιρεία κατασκευάζει ένα νέο εργοστάσιο</a:t>
            </a:r>
            <a:endParaRPr lang="en-US" sz="1350" dirty="0">
              <a:ea typeface="ＭＳ Ｐゴシック" pitchFamily="-112" charset="-128"/>
            </a:endParaRPr>
          </a:p>
          <a:p>
            <a:r>
              <a:rPr lang="el-GR" sz="1500" dirty="0">
                <a:ea typeface="ＭＳ Ｐゴシック" pitchFamily="-112" charset="-128"/>
              </a:rPr>
              <a:t>Ξένη επένδυση χαρτοφυλακίου</a:t>
            </a:r>
            <a:endParaRPr lang="en-US" sz="1500" dirty="0">
              <a:ea typeface="ＭＳ Ｐゴシック" pitchFamily="-112" charset="-128"/>
            </a:endParaRPr>
          </a:p>
          <a:p>
            <a:pPr lvl="1"/>
            <a:r>
              <a:rPr lang="el-GR" sz="1350" dirty="0">
                <a:ea typeface="ＭＳ Ｐゴシック" pitchFamily="-112" charset="-128"/>
              </a:rPr>
              <a:t>Όπου ξένες εταιρείες των ανθρώπων αγοράζουν μετοχές</a:t>
            </a:r>
            <a:endParaRPr lang="en-US" sz="1350" dirty="0">
              <a:ea typeface="ＭＳ Ｐゴシック" pitchFamily="-112" charset="-128"/>
            </a:endParaRPr>
          </a:p>
          <a:p>
            <a:pPr lvl="1"/>
            <a:r>
              <a:rPr lang="el-GR" sz="1350" dirty="0">
                <a:ea typeface="ＭＳ Ｐゴシック" pitchFamily="-112" charset="-128"/>
              </a:rPr>
              <a:t>Το μετοχικό κεφάλαιο μπορεί να χρησιμοποιηθεί για επενδύσεις στον παραγωγικό εξοπλισμό</a:t>
            </a:r>
            <a:endParaRPr lang="en-US" sz="1350" dirty="0">
              <a:solidFill>
                <a:srgbClr val="FF0000"/>
              </a:solidFill>
              <a:ea typeface="ＭＳ Ｐゴシック" pitchFamily="-112" charset="-128"/>
            </a:endParaRPr>
          </a:p>
          <a:p>
            <a:r>
              <a:rPr lang="el-GR" sz="1500" dirty="0">
                <a:ea typeface="ＭＳ Ｐゴシック" pitchFamily="-112" charset="-128"/>
              </a:rPr>
              <a:t>Αυξάνονται το αποθέμα κεφαλαίου της χώρας</a:t>
            </a:r>
            <a:endParaRPr lang="en-US" sz="1500" dirty="0">
              <a:ea typeface="ＭＳ Ｐゴシック" pitchFamily="-112" charset="-128"/>
            </a:endParaRPr>
          </a:p>
          <a:p>
            <a:r>
              <a:rPr lang="el-GR" sz="1500" dirty="0">
                <a:ea typeface="ＭＳ Ｐゴシック" pitchFamily="-112" charset="-128"/>
              </a:rPr>
              <a:t>Ωστόσο, ορισμένα οφέλη επανέρχονται στην αλλοδαπή εταιρεία με τη μορφή κερδών ή μερισμάτων</a:t>
            </a:r>
            <a:endParaRPr lang="en-US" sz="1500" dirty="0">
              <a:ea typeface="ＭＳ Ｐゴシック" pitchFamily="-112" charset="-128"/>
            </a:endParaRPr>
          </a:p>
          <a:p>
            <a:pPr>
              <a:buNone/>
            </a:pPr>
            <a:r>
              <a:rPr lang="el-GR" sz="1700" b="1" dirty="0">
                <a:ea typeface="ＭＳ Ｐゴシック" pitchFamily="-112" charset="-128"/>
              </a:rPr>
              <a:t>Εκπαίδευση</a:t>
            </a:r>
            <a:endParaRPr lang="en-US" sz="1700" b="1" dirty="0">
              <a:ea typeface="ＭＳ Ｐゴシック" pitchFamily="-112" charset="-128"/>
            </a:endParaRPr>
          </a:p>
          <a:p>
            <a:r>
              <a:rPr lang="el-GR" sz="1500" dirty="0">
                <a:ea typeface="ＭＳ Ｐゴシック" pitchFamily="-112" charset="-128"/>
              </a:rPr>
              <a:t>Ένα καλό επίπεδο εκπαίδευσης αυξάνει τα εισοδήματα των ανθρώπων. Η εκπαίδευση είναι ένα καλό πλεονέκτημα σε πολλές χώρες. Η εκπαίδευση, σε πολλές χώρες, είναι ένα αγαθό κοινής ωφέλειας</a:t>
            </a:r>
            <a:endParaRPr lang="en-US" sz="1500" dirty="0">
              <a:ea typeface="ＭＳ Ｐゴシック" pitchFamily="-112" charset="-128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10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500" y="4221088"/>
            <a:ext cx="1537204" cy="1546140"/>
          </a:xfrm>
        </p:spPr>
        <p:txBody>
          <a:bodyPr/>
          <a:lstStyle/>
          <a:p>
            <a:r>
              <a:rPr lang="en-US" sz="8800" dirty="0"/>
              <a:t>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35696" y="4293096"/>
            <a:ext cx="7187663" cy="148275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/>
              <a:t>ΤΟ ΜΑΚΡΟΟΙΚΟΝΟΜΙΚΟ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/>
              <a:t>ΠΕΡΙΒΑΛΛΟΝ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07"/>
            <a:ext cx="8686800" cy="896913"/>
          </a:xfrm>
        </p:spPr>
        <p:txBody>
          <a:bodyPr/>
          <a:lstStyle/>
          <a:p>
            <a:r>
              <a:rPr lang="el-GR" sz="3200" dirty="0"/>
              <a:t>Οικονομική Ανάπτυξη &amp; Δημόσια Πολιτική </a:t>
            </a:r>
            <a:r>
              <a:rPr lang="el-GR" sz="3200" b="0" i="1" dirty="0">
                <a:solidFill>
                  <a:srgbClr val="203FFF"/>
                </a:solidFill>
              </a:rPr>
              <a:t>συνέχεια</a:t>
            </a:r>
            <a:endParaRPr lang="en-US" sz="3200" dirty="0">
              <a:solidFill>
                <a:srgbClr val="203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836712"/>
            <a:ext cx="8568183" cy="5329138"/>
          </a:xfrm>
        </p:spPr>
        <p:txBody>
          <a:bodyPr/>
          <a:lstStyle/>
          <a:p>
            <a:pPr>
              <a:buNone/>
              <a:defRPr/>
            </a:pPr>
            <a:r>
              <a:rPr lang="el-GR" sz="2400" b="1" dirty="0">
                <a:ea typeface="ＭＳ Ｐゴシック" pitchFamily="-112" charset="-128"/>
                <a:cs typeface="ＭＳ Ｐゴシック" pitchFamily="-112" charset="-128"/>
              </a:rPr>
              <a:t>Υγεία και διατροφή</a:t>
            </a:r>
            <a:endParaRPr lang="en-US" sz="2400" b="1" dirty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Clr>
                <a:srgbClr val="203FFF"/>
              </a:buClr>
              <a:buFont typeface="Arial" pitchFamily="34" charset="0"/>
              <a:buChar char="•"/>
              <a:defRPr/>
            </a:pPr>
            <a:r>
              <a:rPr lang="el-GR" sz="2000" dirty="0"/>
              <a:t>Υγιέστεροι εργαζόμενοι είναι πιο παραγωγικοί</a:t>
            </a:r>
            <a:br>
              <a:rPr lang="en-US" sz="2000" dirty="0"/>
            </a:br>
            <a:endParaRPr lang="en-US" sz="2000" b="1" dirty="0"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>
              <a:buClr>
                <a:srgbClr val="203FFF"/>
              </a:buClr>
              <a:buNone/>
              <a:defRPr/>
            </a:pPr>
            <a:r>
              <a:rPr lang="el-GR" sz="2400" b="1" dirty="0">
                <a:solidFill>
                  <a:srgbClr val="000000"/>
                </a:solidFill>
              </a:rPr>
              <a:t>Περιουσιακά δικαιώματα, πολιτική σταθερότητα και καλή διακυβέρνηση</a:t>
            </a:r>
            <a:r>
              <a:rPr lang="en-US" sz="2400" dirty="0">
                <a:latin typeface=""/>
              </a:rPr>
              <a:t> </a:t>
            </a:r>
          </a:p>
          <a:p>
            <a:pPr marL="360000" indent="-367200">
              <a:buClr>
                <a:srgbClr val="203FFF"/>
              </a:buClr>
              <a:buFont typeface="Arial" pitchFamily="34" charset="0"/>
              <a:buChar char="•"/>
              <a:defRPr/>
            </a:pPr>
            <a:r>
              <a:rPr lang="el-GR" sz="2000" dirty="0"/>
              <a:t>Κακές συμβάσεις, διαφθορά, απάτη και πολιτική αστάθεια αποτελούν προβλήματα για τις επιχειρήσεις στις λιγότερο ανεπτυγμένες</a:t>
            </a:r>
            <a:br>
              <a:rPr lang="en-US" sz="2000" dirty="0"/>
            </a:br>
            <a:endParaRPr lang="en-US" sz="2000" dirty="0"/>
          </a:p>
          <a:p>
            <a:pPr marL="0" indent="0">
              <a:buClr>
                <a:srgbClr val="203FFF"/>
              </a:buClr>
              <a:buNone/>
              <a:defRPr/>
            </a:pPr>
            <a:r>
              <a:rPr lang="el-GR" sz="2000" b="1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Εναλλακτικές μεθόδοι </a:t>
            </a:r>
            <a:endParaRPr lang="en-US" sz="2000" b="1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marL="360000" indent="-367200">
              <a:buClr>
                <a:srgbClr val="203FFF"/>
              </a:buClr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Η εξάλειψη των εμπορικών περιορισμών προάγει την οικονομική ανάπτυξη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marL="360000" indent="-367200">
              <a:buClr>
                <a:srgbClr val="203FFF"/>
              </a:buClr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Ενθάρρυνση της έρευνας και της ανάπτυξης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marL="360000" indent="-367200">
              <a:buClr>
                <a:srgbClr val="203FFF"/>
              </a:buClr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Ανάπτυξη του πληθυσμού</a:t>
            </a:r>
            <a:br>
              <a:rPr lang="en-US" sz="20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αυξάνει το μέγεθος του </a:t>
            </a:r>
            <a:r>
              <a:rPr lang="el-GR" sz="2000" b="1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εργατικού δυναμικού </a:t>
            </a:r>
            <a:r>
              <a:rPr lang="el-GR" sz="2000" dirty="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και αυξάνει τη ζήτηση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9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33795" y="1124744"/>
            <a:ext cx="5273650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7.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Ανεργία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680889"/>
          </a:xfrm>
        </p:spPr>
        <p:txBody>
          <a:bodyPr/>
          <a:lstStyle/>
          <a:p>
            <a:r>
              <a:rPr lang="el-GR" sz="3600" dirty="0"/>
              <a:t>Ανεργία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692696"/>
            <a:ext cx="8640191" cy="5473154"/>
          </a:xfrm>
        </p:spPr>
        <p:txBody>
          <a:bodyPr/>
          <a:lstStyle/>
          <a:p>
            <a:pPr>
              <a:spcBef>
                <a:spcPts val="1038"/>
              </a:spcBef>
            </a:pPr>
            <a:r>
              <a:rPr lang="el-GR" sz="2250" b="1" dirty="0">
                <a:ea typeface="ＭＳ Ｐゴシック" pitchFamily="-112" charset="-128"/>
              </a:rPr>
              <a:t>Ανεργία </a:t>
            </a:r>
            <a:r>
              <a:rPr lang="el-GR" sz="1950" dirty="0">
                <a:ea typeface="ＭＳ Ｐゴシック" pitchFamily="-112" charset="-128"/>
              </a:rPr>
              <a:t>ο αριθμός των ατόμων που βρίσκονται σε κατάλληλη ηλικία για εργασία, είναι πρόθυμοι και μπορούν να εργαστούν στα υπάρχοντα επίπεδα μισθών και δεν έχουν θέση εργασίας</a:t>
            </a:r>
            <a:r>
              <a:rPr lang="en-US" sz="1950" dirty="0">
                <a:ea typeface="ＭＳ Ｐゴシック" pitchFamily="-112" charset="-128"/>
              </a:rPr>
              <a:t>.</a:t>
            </a:r>
          </a:p>
          <a:p>
            <a:pPr>
              <a:spcBef>
                <a:spcPts val="1038"/>
              </a:spcBef>
            </a:pPr>
            <a:r>
              <a:rPr lang="el-GR" sz="2250" b="1" dirty="0">
                <a:ea typeface="ＭＳ Ｐゴシック" pitchFamily="-112" charset="-128"/>
              </a:rPr>
              <a:t>Ανεργία μετράτε </a:t>
            </a:r>
            <a:r>
              <a:rPr lang="el-GR" sz="1950" dirty="0">
                <a:ea typeface="ＭＳ Ｐゴシック" pitchFamily="-112" charset="-128"/>
              </a:rPr>
              <a:t>από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>
              <a:spcBef>
                <a:spcPts val="1038"/>
              </a:spcBef>
            </a:pPr>
            <a:r>
              <a:rPr lang="el-GR" sz="1570" dirty="0">
                <a:solidFill>
                  <a:srgbClr val="000000"/>
                </a:solidFill>
                <a:ea typeface="ＭＳ Ｐゴシック" pitchFamily="-112" charset="-128"/>
              </a:rPr>
              <a:t>Καταμέτρηση αιτούντων</a:t>
            </a:r>
            <a:endParaRPr lang="en-US" sz="157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Bef>
                <a:spcPts val="1038"/>
              </a:spcBef>
            </a:pPr>
            <a:r>
              <a:rPr lang="el-GR" sz="1570" dirty="0">
                <a:solidFill>
                  <a:srgbClr val="000000"/>
                </a:solidFill>
                <a:ea typeface="ＭＳ Ｐゴシック" pitchFamily="-112" charset="-128"/>
              </a:rPr>
              <a:t>Έρευνες εργατικού δυναμικού</a:t>
            </a:r>
            <a:r>
              <a:rPr lang="en-US" sz="1570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  <a:endParaRPr lang="en-US" sz="1570" dirty="0">
              <a:ea typeface="ＭＳ Ｐゴシック" pitchFamily="-112" charset="-128"/>
            </a:endParaRPr>
          </a:p>
          <a:p>
            <a:pPr marL="914400" lvl="2" indent="-285750">
              <a:spcBef>
                <a:spcPts val="1038"/>
              </a:spcBef>
              <a:buFont typeface="Wingdings" pitchFamily="2" charset="2"/>
              <a:buChar char="ü"/>
            </a:pPr>
            <a:r>
              <a:rPr lang="el-GR" sz="1570" b="1" dirty="0">
                <a:ea typeface="ＭＳ Ｐゴシック" pitchFamily="-112" charset="-128"/>
              </a:rPr>
              <a:t>Εργατικό δυναμικό </a:t>
            </a:r>
            <a:r>
              <a:rPr lang="el-GR" sz="1570" dirty="0">
                <a:ea typeface="ＭＳ Ｐゴシック" pitchFamily="-112" charset="-128"/>
              </a:rPr>
              <a:t>= Αριθμός εργαζομένων + αριθμός ανέργων</a:t>
            </a:r>
            <a:endParaRPr lang="en-US" sz="1570" dirty="0">
              <a:ea typeface="ＭＳ Ｐゴシック" pitchFamily="-112" charset="-128"/>
            </a:endParaRPr>
          </a:p>
          <a:p>
            <a:pPr marL="914400" lvl="2" indent="-285750">
              <a:spcBef>
                <a:spcPts val="1038"/>
              </a:spcBef>
              <a:buFont typeface="Wingdings" pitchFamily="2" charset="2"/>
              <a:buChar char="ü"/>
            </a:pPr>
            <a:r>
              <a:rPr lang="el-GR" sz="1570" b="1" dirty="0">
                <a:ea typeface="ＭＳ Ｐゴシック" pitchFamily="-112" charset="-128"/>
              </a:rPr>
              <a:t>Ποσοστό ανεργίας </a:t>
            </a:r>
            <a:r>
              <a:rPr lang="en-US" sz="1570" dirty="0">
                <a:ea typeface="ＭＳ Ｐゴシック" pitchFamily="-112" charset="-128"/>
              </a:rPr>
              <a:t>= (Number of unemployed/</a:t>
            </a:r>
            <a:r>
              <a:rPr lang="en-US" sz="1570" dirty="0" err="1">
                <a:ea typeface="ＭＳ Ｐゴシック" pitchFamily="-112" charset="-128"/>
              </a:rPr>
              <a:t>Labour</a:t>
            </a:r>
            <a:r>
              <a:rPr lang="en-US" sz="1570" dirty="0">
                <a:ea typeface="ＭＳ Ｐゴシック" pitchFamily="-112" charset="-128"/>
              </a:rPr>
              <a:t> force x 100 </a:t>
            </a:r>
          </a:p>
          <a:p>
            <a:pPr marL="914400" lvl="2" indent="-285750">
              <a:spcBef>
                <a:spcPts val="1038"/>
              </a:spcBef>
              <a:buFont typeface="Wingdings" pitchFamily="2" charset="2"/>
              <a:buChar char="ü"/>
            </a:pPr>
            <a:r>
              <a:rPr lang="el-GR" sz="1570" b="1" dirty="0">
                <a:ea typeface="ＭＳ Ｐゴシック" pitchFamily="-112" charset="-128"/>
              </a:rPr>
              <a:t>Ποσοστό συμμετοχής στο εργατικό δυναμικό</a:t>
            </a:r>
            <a:r>
              <a:rPr lang="en-US" sz="1570" b="1" dirty="0">
                <a:ea typeface="ＭＳ Ｐゴシック" pitchFamily="-112" charset="-128"/>
              </a:rPr>
              <a:t> </a:t>
            </a:r>
            <a:r>
              <a:rPr lang="en-US" sz="1570" dirty="0">
                <a:ea typeface="ＭＳ Ｐゴシック" pitchFamily="-112" charset="-128"/>
              </a:rPr>
              <a:t>= (</a:t>
            </a:r>
            <a:r>
              <a:rPr lang="el-GR" sz="1570" dirty="0">
                <a:ea typeface="ＭＳ Ｐゴシック" pitchFamily="-112" charset="-128"/>
              </a:rPr>
              <a:t>Εργατικό δυναμικό / Ενήλικος πληθυσμός</a:t>
            </a:r>
            <a:r>
              <a:rPr lang="en-US" sz="1570" dirty="0">
                <a:ea typeface="ＭＳ Ｐゴシック" pitchFamily="-112" charset="-128"/>
              </a:rPr>
              <a:t>) x 100</a:t>
            </a:r>
            <a:br>
              <a:rPr lang="en-US" sz="1800" dirty="0">
                <a:ea typeface="ＭＳ Ｐゴシック" pitchFamily="-112" charset="-128"/>
              </a:rPr>
            </a:b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</a:pPr>
            <a:r>
              <a:rPr lang="el-GR" sz="2250" b="1" dirty="0">
                <a:solidFill>
                  <a:srgbClr val="000000"/>
                </a:solidFill>
                <a:ea typeface="ＭＳ Ｐゴシック" pitchFamily="-112" charset="-128"/>
              </a:rPr>
              <a:t>Φυσικό ποσοστό ανεργίας </a:t>
            </a:r>
            <a:r>
              <a:rPr lang="el-GR" sz="1950" dirty="0"/>
              <a:t>το κανονικό ποσοστό ανεργίας γύρω από τον οποίο διακυμαίνεται το ποσοστό ανεργίας</a:t>
            </a:r>
            <a:r>
              <a:rPr lang="en-US" sz="1950" dirty="0">
                <a:solidFill>
                  <a:srgbClr val="000000"/>
                </a:solidFill>
                <a:ea typeface="ＭＳ Ｐゴシック" pitchFamily="-112" charset="-128"/>
              </a:rPr>
              <a:t> </a:t>
            </a:r>
          </a:p>
          <a:p>
            <a:pPr>
              <a:spcBef>
                <a:spcPts val="1038"/>
              </a:spcBef>
            </a:pPr>
            <a:r>
              <a:rPr lang="el-GR" sz="2250" b="1" dirty="0">
                <a:solidFill>
                  <a:srgbClr val="000000"/>
                </a:solidFill>
                <a:ea typeface="ＭＳ Ｐゴシック" pitchFamily="-112" charset="-128"/>
              </a:rPr>
              <a:t>Κυκλική ανεργία </a:t>
            </a:r>
            <a:r>
              <a:rPr lang="el-GR" sz="1950" dirty="0"/>
              <a:t>η απόκλιση της ανεργίας από το φυσικό ποσοστό της 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15188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412440" y="1124744"/>
            <a:ext cx="6307853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8.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Εξειδίκευση και εμπόριο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Η αρχή του συγκριτικού πλεονάσματος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12776"/>
            <a:ext cx="8496175" cy="4753074"/>
          </a:xfrm>
        </p:spPr>
        <p:txBody>
          <a:bodyPr/>
          <a:lstStyle/>
          <a:p>
            <a:r>
              <a:rPr lang="el-GR" sz="2400" dirty="0"/>
              <a:t>Η αρχή του </a:t>
            </a:r>
            <a:r>
              <a:rPr lang="el-GR" sz="2400" b="1" dirty="0"/>
              <a:t>συγκριτικού πλεονάσματος </a:t>
            </a:r>
            <a:r>
              <a:rPr lang="el-GR" sz="2400" dirty="0"/>
              <a:t>υποδηλώνει η εξειδίκευση μπορεί και πάλι να προκύψει και το εμπόριο μπορεί επίσης να φέρει οφέλη</a:t>
            </a:r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Ο παραγωγός που απαιτεί τη μικρότερη ποσότητα παραγωγικών συντελεστών για να παράγει ένα αγαθό λέγεται ότι έχει το </a:t>
            </a:r>
            <a:r>
              <a:rPr lang="el-GR" sz="2400" b="1" dirty="0"/>
              <a:t>απόλυτο πλεονέκτημα </a:t>
            </a:r>
            <a:r>
              <a:rPr lang="el-GR" sz="2400" dirty="0"/>
              <a:t>στην παραγωγή αυτού του αγαθού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8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/>
              <a:t>Κόστος ευκαιρίας και συγκριτικό πλεονέκτημα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96206"/>
            <a:ext cx="8496175" cy="4753074"/>
          </a:xfrm>
        </p:spPr>
        <p:txBody>
          <a:bodyPr/>
          <a:lstStyle/>
          <a:p>
            <a:pPr>
              <a:spcBef>
                <a:spcPts val="1638"/>
              </a:spcBef>
            </a:pPr>
            <a:r>
              <a:rPr lang="el-GR" sz="2400" b="1" dirty="0">
                <a:ea typeface="ＭＳ Ｐゴシック" pitchFamily="-112" charset="-128"/>
              </a:rPr>
              <a:t>Συγκριτικό πλεονέκτημα </a:t>
            </a:r>
            <a:r>
              <a:rPr lang="el-GR" sz="2400" dirty="0">
                <a:ea typeface="ＭＳ Ｐゴシック" pitchFamily="-112" charset="-128"/>
              </a:rPr>
              <a:t>περιγράφει το κόστος ευκαιρίας των δύο παραγωγών</a:t>
            </a:r>
            <a:br>
              <a:rPr lang="en-US" sz="2400" dirty="0">
                <a:ea typeface="ＭＳ Ｐゴシック" pitchFamily="-112" charset="-128"/>
              </a:rPr>
            </a:br>
            <a:endParaRPr lang="en-US" sz="2400" dirty="0">
              <a:ea typeface="ＭＳ Ｐゴシック" pitchFamily="-112" charset="-128"/>
            </a:endParaRPr>
          </a:p>
          <a:p>
            <a:pPr>
              <a:spcBef>
                <a:spcPts val="1638"/>
              </a:spcBef>
            </a:pPr>
            <a:r>
              <a:rPr lang="el-GR" sz="2400" dirty="0">
                <a:ea typeface="ＭＳ Ｐゴシック" pitchFamily="-112" charset="-128"/>
              </a:rPr>
              <a:t>Το </a:t>
            </a:r>
            <a:r>
              <a:rPr lang="el-GR" sz="2400" b="1" dirty="0">
                <a:ea typeface="ＭＳ Ｐゴシック" pitchFamily="-112" charset="-128"/>
              </a:rPr>
              <a:t>κόστος ευκαιρίας </a:t>
            </a:r>
            <a:r>
              <a:rPr lang="el-GR" sz="2400" dirty="0">
                <a:ea typeface="ＭＳ Ｐゴシック" pitchFamily="-112" charset="-128"/>
              </a:rPr>
              <a:t>μετρά την αμοιβαία αντιστάθμιση μεταξύ των δύο αγαθών που αντιμετωπίζει κάθε παραγωγός</a:t>
            </a:r>
            <a:br>
              <a:rPr lang="en-US" sz="2400" dirty="0">
                <a:ea typeface="ＭＳ Ｐゴシック" pitchFamily="-112" charset="-128"/>
              </a:rPr>
            </a:br>
            <a:endParaRPr lang="en-US" sz="2400" dirty="0">
              <a:ea typeface="ＭＳ Ｐゴシック" pitchFamily="-112" charset="-128"/>
            </a:endParaRPr>
          </a:p>
          <a:p>
            <a:pPr>
              <a:spcBef>
                <a:spcPts val="1638"/>
              </a:spcBef>
            </a:pPr>
            <a:r>
              <a:rPr lang="el-GR" sz="2400" dirty="0">
                <a:ea typeface="ＭＳ Ｐゴシック" pitchFamily="-112" charset="-128"/>
              </a:rPr>
              <a:t>Αν κάθε επιχείρηση εξειδικευτεί στο προϊόν που κατέχει το συγκριτικό πλεονέκτημα και επιδοθούν σε εμπόριο, τότε και οι δύο θα βρεθούν σε καλύτερη θέση και η συνολική παγκόσμια παραγωγή μπορεί να αυξηθεί</a:t>
            </a:r>
            <a:endParaRPr lang="en-US" sz="24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4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11617" y="1124744"/>
            <a:ext cx="7704855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9.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Μακροοικονομικά της ανοιχτής οικονομίας: βασικές έννοιες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07"/>
            <a:ext cx="8507288" cy="896913"/>
          </a:xfrm>
        </p:spPr>
        <p:txBody>
          <a:bodyPr/>
          <a:lstStyle/>
          <a:p>
            <a:r>
              <a:rPr lang="el-GR" sz="3000" dirty="0"/>
              <a:t>Οι Διεθνείς Ροές Αγαθών και Κεφαλαίου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96752"/>
            <a:ext cx="8783637" cy="4969098"/>
          </a:xfrm>
        </p:spPr>
        <p:txBody>
          <a:bodyPr/>
          <a:lstStyle/>
          <a:p>
            <a:r>
              <a:rPr lang="el-GR" sz="2600" b="1" dirty="0">
                <a:ea typeface="ＭＳ Ｐゴシック" pitchFamily="-112" charset="-128"/>
              </a:rPr>
              <a:t>Εμπορικό ισοζύγιο </a:t>
            </a:r>
            <a:r>
              <a:rPr lang="en-US" sz="2600" dirty="0">
                <a:ea typeface="ＭＳ Ｐゴシック" pitchFamily="-112" charset="-128"/>
              </a:rPr>
              <a:t>=</a:t>
            </a:r>
            <a:br>
              <a:rPr lang="en-US" sz="2600" dirty="0">
                <a:ea typeface="ＭＳ Ｐゴシック" pitchFamily="-112" charset="-128"/>
              </a:rPr>
            </a:br>
            <a:r>
              <a:rPr lang="el-GR" sz="2600" dirty="0">
                <a:ea typeface="ＭＳ Ｐゴシック" pitchFamily="-112" charset="-128"/>
              </a:rPr>
              <a:t>η αξία των </a:t>
            </a:r>
            <a:r>
              <a:rPr lang="el-GR" sz="2600" b="1" dirty="0">
                <a:ea typeface="ＭＳ Ｐゴシック" pitchFamily="-112" charset="-128"/>
              </a:rPr>
              <a:t>εξαγωγών</a:t>
            </a:r>
            <a:r>
              <a:rPr lang="el-GR" sz="2600" dirty="0">
                <a:ea typeface="ＭＳ Ｐゴシック" pitchFamily="-112" charset="-128"/>
              </a:rPr>
              <a:t> ενός κράτους </a:t>
            </a:r>
            <a:r>
              <a:rPr lang="el-GR" sz="2600" i="1" dirty="0">
                <a:solidFill>
                  <a:srgbClr val="203FFF"/>
                </a:solidFill>
                <a:ea typeface="ＭＳ Ｐゴシック" pitchFamily="-112" charset="-128"/>
              </a:rPr>
              <a:t>μείον</a:t>
            </a:r>
            <a:r>
              <a:rPr lang="el-GR" sz="2600" dirty="0">
                <a:ea typeface="ＭＳ Ｐゴシック" pitchFamily="-112" charset="-128"/>
              </a:rPr>
              <a:t> την αξία των </a:t>
            </a:r>
            <a:r>
              <a:rPr lang="el-GR" sz="2600" b="1" dirty="0">
                <a:ea typeface="ＭＳ Ｐゴシック" pitchFamily="-112" charset="-128"/>
              </a:rPr>
              <a:t>εισαγωγών</a:t>
            </a:r>
            <a:r>
              <a:rPr lang="el-GR" sz="2600" dirty="0">
                <a:ea typeface="ＭＳ Ｐゴシック" pitchFamily="-112" charset="-128"/>
              </a:rPr>
              <a:t> του</a:t>
            </a:r>
            <a:br>
              <a:rPr lang="en-US" sz="2600" b="1" dirty="0">
                <a:ea typeface="ＭＳ Ｐゴシック" pitchFamily="-112" charset="-128"/>
              </a:rPr>
            </a:br>
            <a:br>
              <a:rPr lang="en-US" sz="2600" b="1" dirty="0">
                <a:ea typeface="ＭＳ Ｐゴシック" pitchFamily="-112" charset="-128"/>
              </a:rPr>
            </a:br>
            <a:r>
              <a:rPr lang="el-GR" sz="2600" dirty="0">
                <a:ea typeface="ＭＳ Ｐゴシック" pitchFamily="-112" charset="-128"/>
              </a:rPr>
              <a:t>Μπορεί να είναι σε</a:t>
            </a:r>
            <a:r>
              <a:rPr lang="en-US" sz="2600" dirty="0">
                <a:ea typeface="ＭＳ Ｐゴシック" pitchFamily="-112" charset="-128"/>
              </a:rPr>
              <a:t>:</a:t>
            </a:r>
          </a:p>
          <a:p>
            <a:pPr lvl="1"/>
            <a:r>
              <a:rPr lang="el-GR" sz="2600" b="1" dirty="0">
                <a:ea typeface="ＭＳ Ｐゴシック" pitchFamily="-112" charset="-128"/>
              </a:rPr>
              <a:t>Πλεόνασμα</a:t>
            </a:r>
            <a:endParaRPr lang="en-US" sz="2600" b="1" dirty="0">
              <a:ea typeface="ＭＳ Ｐゴシック" pitchFamily="-112" charset="-128"/>
            </a:endParaRPr>
          </a:p>
          <a:p>
            <a:pPr lvl="1"/>
            <a:r>
              <a:rPr lang="el-GR" sz="2600" b="1" dirty="0">
                <a:ea typeface="ＭＳ Ｐゴシック" pitchFamily="-112" charset="-128"/>
              </a:rPr>
              <a:t>Ελλειμμα</a:t>
            </a:r>
            <a:endParaRPr lang="en-US" sz="2600" b="1" dirty="0">
              <a:ea typeface="ＭＳ Ｐゴシック" pitchFamily="-112" charset="-128"/>
            </a:endParaRPr>
          </a:p>
          <a:p>
            <a:pPr lvl="1"/>
            <a:r>
              <a:rPr lang="el-GR" sz="2600" b="1" dirty="0">
                <a:ea typeface="ＭＳ Ｐゴシック" pitchFamily="-112" charset="-128"/>
              </a:rPr>
              <a:t>Ισορροπημένο εμπόριο</a:t>
            </a:r>
            <a:endParaRPr lang="en-US" sz="2600" b="1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3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Ροή των Χρηματοπιστωτικών Πηγών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40191" cy="5113114"/>
          </a:xfrm>
        </p:spPr>
        <p:txBody>
          <a:bodyPr/>
          <a:lstStyle/>
          <a:p>
            <a:r>
              <a:rPr lang="el-GR" sz="2000" b="1" dirty="0">
                <a:ea typeface="ＭＳ Ｐゴシック" pitchFamily="-112" charset="-128"/>
              </a:rPr>
              <a:t>Καθαρή εκροή κεφαλαίου </a:t>
            </a:r>
            <a:r>
              <a:rPr lang="el-GR" sz="2000" dirty="0">
                <a:ea typeface="ＭＳ Ｐゴシック" pitchFamily="-112" charset="-128"/>
              </a:rPr>
              <a:t>αναφέρεται στην αγορά ξένων περιουσιακών στοιχείων από εγχώριους κατοίκους μείον την αγορά εγχώριων περιουσιακών στοιχείων από ξένους κατοίκους</a:t>
            </a:r>
            <a:br>
              <a:rPr lang="en-US" sz="2000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>
              <a:spcAft>
                <a:spcPts val="1000"/>
              </a:spcAft>
            </a:pPr>
            <a:r>
              <a:rPr lang="el-GR" sz="2000" dirty="0">
                <a:ea typeface="ＭＳ Ｐゴシック" pitchFamily="-112" charset="-128"/>
              </a:rPr>
              <a:t>Σημαντικές μεταβλητές που επηρεάζουν την καθαρή εκροή κεφαλαίου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>
              <a:spcAft>
                <a:spcPts val="1000"/>
              </a:spcAft>
            </a:pP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Τα πραγματικά επιτόκια που καταβάλλονται για ξένα περιουσιακά στοιχεία.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Aft>
                <a:spcPts val="1000"/>
              </a:spcAft>
            </a:pP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Τα πραγματικά επιτόκια που καταβάλλονται για εγχώρια περιουσιακά στοιχεία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Aft>
                <a:spcPts val="1000"/>
              </a:spcAft>
            </a:pPr>
            <a:r>
              <a:rPr lang="el-GR" sz="1800" dirty="0"/>
              <a:t>Τους εκτιμώμενους οικονομικούς και πολιτικούς κινδύνους της κατοχής περιουσιακών στοιχείων στο εξωτερικό</a:t>
            </a:r>
            <a:endParaRPr lang="en-US" sz="18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1">
              <a:spcAft>
                <a:spcPts val="1000"/>
              </a:spcAft>
            </a:pPr>
            <a:r>
              <a:rPr lang="el-GR" sz="1800" dirty="0">
                <a:solidFill>
                  <a:srgbClr val="000000"/>
                </a:solidFill>
                <a:ea typeface="ＭＳ Ｐゴシック" pitchFamily="-112" charset="-128"/>
              </a:rPr>
              <a:t>Τις κρατικές πολιτικές που επηρεάζουν την ξένη ιδιοκτησία εγχώριων περιουσιακών στοιχείων</a:t>
            </a:r>
            <a:endParaRPr lang="en-US" sz="18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3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10409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200" dirty="0"/>
              <a:t>Η ισότητα των καθαρών εξαγωγών και της καθαρής εκροής κεφαλαίου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268760"/>
            <a:ext cx="8675687" cy="4968552"/>
          </a:xfrm>
        </p:spPr>
        <p:txBody>
          <a:bodyPr/>
          <a:lstStyle/>
          <a:p>
            <a:r>
              <a:rPr lang="el-GR" sz="2400" b="1" dirty="0">
                <a:ea typeface="ＭＳ Ｐゴシック" pitchFamily="-112" charset="-128"/>
              </a:rPr>
              <a:t>Καθαρές εξαγωγές </a:t>
            </a:r>
            <a:r>
              <a:rPr lang="el-GR" sz="2400" dirty="0">
                <a:ea typeface="ＭＳ Ｐゴシック" pitchFamily="-112" charset="-128"/>
              </a:rPr>
              <a:t>μετρούν μια ανισορροπία μεταξύ των εξαγωγών και των εισαγωγών μιας χώρας</a:t>
            </a:r>
            <a:br>
              <a:rPr lang="en-US" sz="2400" dirty="0">
                <a:ea typeface="ＭＳ Ｐゴシック" pitchFamily="-112" charset="-128"/>
              </a:rPr>
            </a:br>
            <a:r>
              <a:rPr lang="en-US" sz="2400" dirty="0">
                <a:ea typeface="ＭＳ Ｐゴシック" pitchFamily="-112" charset="-128"/>
              </a:rPr>
              <a:t> </a:t>
            </a:r>
          </a:p>
          <a:p>
            <a:r>
              <a:rPr lang="el-GR" sz="2400" b="1" dirty="0">
                <a:ea typeface="ＭＳ Ｐゴシック" pitchFamily="-112" charset="-128"/>
              </a:rPr>
              <a:t>Καθαρή εκροή κεφαλαίου </a:t>
            </a:r>
            <a:r>
              <a:rPr lang="el-GR" sz="2400" dirty="0">
                <a:ea typeface="ＭＳ Ｐゴシック" pitchFamily="-112" charset="-128"/>
              </a:rPr>
              <a:t>μετρά μια ανισορροπία μεταξύ της ποσότητας των ξένων περιουσιακών στοιχείων που αγοράζουν εγχώριοι κάτοικοι και της ποσότητας των εγχώριων περιουσιακών στοιχείων που αγοράζουν ξένοι</a:t>
            </a:r>
            <a:br>
              <a:rPr lang="en-US" sz="2400" dirty="0">
                <a:ea typeface="ＭＳ Ｐゴシック" pitchFamily="-112" charset="-128"/>
              </a:rPr>
            </a:b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>
                <a:ea typeface="ＭＳ Ｐゴシック" pitchFamily="-112" charset="-128"/>
              </a:rPr>
              <a:t>Αυτές οι δύο ανισορροπίες πρέπει να αντισταθμίζουν η μία την άλλη</a:t>
            </a:r>
            <a:endParaRPr lang="en-US" sz="2400" dirty="0">
              <a:ea typeface="ＭＳ Ｐゴシック" pitchFamily="-112" charset="-128"/>
            </a:endParaRPr>
          </a:p>
          <a:p>
            <a:pPr lvl="2" algn="ctr"/>
            <a:b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</a:b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NCO = NX</a:t>
            </a:r>
          </a:p>
        </p:txBody>
      </p:sp>
    </p:spTree>
    <p:extLst>
      <p:ext uri="{BB962C8B-B14F-4D97-AF65-F5344CB8AC3E}">
        <p14:creationId xmlns:p14="http://schemas.microsoft.com/office/powerpoint/2010/main" val="13082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798856" y="1124744"/>
            <a:ext cx="5797480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Το εισόδημα &amp; οι δαπάνες της οικονομίας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10409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200" dirty="0"/>
              <a:t>Αποταμίευση και επενδύσεις και η σχέση τους με τις διεθνείς ροές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75687" cy="5112568"/>
          </a:xfrm>
        </p:spPr>
        <p:txBody>
          <a:bodyPr/>
          <a:lstStyle/>
          <a:p>
            <a:pPr algn="ctr">
              <a:buNone/>
            </a:pPr>
            <a:r>
              <a:rPr lang="el-GR" sz="2000" b="1" dirty="0">
                <a:solidFill>
                  <a:srgbClr val="203FFF"/>
                </a:solidFill>
                <a:ea typeface="ＭＳ Ｐゴシック" pitchFamily="-112" charset="-128"/>
              </a:rPr>
              <a:t>ΑΕΠ </a:t>
            </a:r>
            <a:r>
              <a:rPr lang="el-GR" sz="2000" dirty="0">
                <a:ea typeface="ＭＳ Ｐゴシック" pitchFamily="-112" charset="-128"/>
              </a:rPr>
              <a:t>ή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Y = C +  I +  G +  NX</a:t>
            </a:r>
          </a:p>
          <a:p>
            <a:pPr algn="ctr">
              <a:buNone/>
            </a:pPr>
            <a:r>
              <a:rPr lang="el-GR" sz="2000" b="1" dirty="0">
                <a:solidFill>
                  <a:srgbClr val="203FFF"/>
                </a:solidFill>
                <a:ea typeface="ＭＳ Ｐゴシック" pitchFamily="-112" charset="-128"/>
              </a:rPr>
              <a:t>Εθνική αποταμίευση </a:t>
            </a: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S =  Y  - C – G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S= C + I + G + NX –C – G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S=I + NX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NX </a:t>
            </a:r>
            <a:r>
              <a:rPr lang="el-GR" sz="2000" dirty="0">
                <a:ea typeface="ＭＳ Ｐゴシック" pitchFamily="-112" charset="-128"/>
              </a:rPr>
              <a:t>επίσης </a:t>
            </a: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= NCO</a:t>
            </a:r>
          </a:p>
          <a:p>
            <a:pPr algn="ctr">
              <a:buNone/>
            </a:pPr>
            <a:r>
              <a:rPr lang="el-GR" sz="2000" dirty="0">
                <a:ea typeface="ＭＳ Ｐゴシック" pitchFamily="-112" charset="-128"/>
              </a:rPr>
              <a:t>Οπότε</a:t>
            </a:r>
            <a:endParaRPr lang="en-US" sz="2000" dirty="0">
              <a:ea typeface="ＭＳ Ｐゴシック" pitchFamily="-112" charset="-128"/>
            </a:endParaRPr>
          </a:p>
          <a:p>
            <a:pPr algn="ctr">
              <a:buNone/>
            </a:pP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S= I + NCO</a:t>
            </a:r>
          </a:p>
          <a:p>
            <a:pPr algn="ctr">
              <a:buNone/>
            </a:pPr>
            <a:r>
              <a:rPr lang="el-GR" sz="2000" dirty="0">
                <a:ea typeface="ＭＳ Ｐゴシック" pitchFamily="-112" charset="-128"/>
              </a:rPr>
              <a:t>ή</a:t>
            </a:r>
            <a:endParaRPr lang="en-US" sz="2000" dirty="0">
              <a:ea typeface="ＭＳ Ｐゴシック" pitchFamily="-112" charset="-128"/>
            </a:endParaRPr>
          </a:p>
          <a:p>
            <a:pPr algn="ctr">
              <a:buNone/>
            </a:pPr>
            <a:r>
              <a:rPr lang="el-GR" sz="2000" b="1" dirty="0">
                <a:solidFill>
                  <a:srgbClr val="203FFF"/>
                </a:solidFill>
                <a:ea typeface="ＭＳ Ｐゴシック" pitchFamily="-112" charset="-128"/>
              </a:rPr>
              <a:t>Αποταμίευση = Επενδύσεις + Καθαρή εκροή κεφαλαίου</a:t>
            </a:r>
            <a:br>
              <a:rPr lang="en-US" sz="2000" dirty="0">
                <a:ea typeface="ＭＳ Ｐゴシック" pitchFamily="-112" charset="-128"/>
              </a:rPr>
            </a:br>
            <a:endParaRPr lang="en-US" sz="2000" dirty="0">
              <a:ea typeface="ＭＳ Ｐゴシック" pitchFamily="-112" charset="-128"/>
            </a:endParaRPr>
          </a:p>
          <a:p>
            <a:pPr>
              <a:buFont typeface="Arial" charset="0"/>
              <a:buNone/>
            </a:pPr>
            <a:r>
              <a:rPr lang="en-US" sz="1800" i="1" dirty="0">
                <a:ea typeface="ＭＳ Ｐゴシック" pitchFamily="-112" charset="-128"/>
              </a:rPr>
              <a:t>	</a:t>
            </a:r>
            <a:r>
              <a:rPr lang="el-GR" sz="1800" i="1" dirty="0">
                <a:ea typeface="ＭＳ Ｐゴシック" pitchFamily="-112" charset="-128"/>
              </a:rPr>
              <a:t>Έτσι, όλες οι αποταμιεύσεις στην οικονομία του Ηνωμένου Βασιλείου εμφανίζονται ως επενδύσεις στην οικονομία του Η.Β. ή ως καθαρή εκροή κεφαλαίων του Η.Β.</a:t>
            </a:r>
            <a:endParaRPr lang="en-US" sz="200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33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9662" y="1124744"/>
            <a:ext cx="8724337" cy="1466156"/>
          </a:xfrm>
        </p:spPr>
        <p:txBody>
          <a:bodyPr/>
          <a:lstStyle/>
          <a:p>
            <a:pPr marL="685800" indent="-685800"/>
            <a:r>
              <a:rPr lang="en-US" sz="3600" i="1" dirty="0">
                <a:solidFill>
                  <a:srgbClr val="193EF7"/>
                </a:solidFill>
                <a:latin typeface="Calibri" pitchFamily="34" charset="0"/>
              </a:rPr>
              <a:t>10. </a:t>
            </a:r>
            <a:r>
              <a:rPr lang="el-GR" sz="3600" i="1" dirty="0">
                <a:solidFill>
                  <a:srgbClr val="193EF7"/>
                </a:solidFill>
                <a:latin typeface="Calibri" pitchFamily="34" charset="0"/>
              </a:rPr>
              <a:t>Οι Τιμές των Διεθνών Συναλλαγών: Πραγματική και Ονομαστική Συναλλαγματική Ισοτιμία</a:t>
            </a:r>
            <a:endParaRPr lang="en-US" sz="36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07"/>
            <a:ext cx="8507288" cy="896913"/>
          </a:xfrm>
        </p:spPr>
        <p:txBody>
          <a:bodyPr/>
          <a:lstStyle/>
          <a:p>
            <a:r>
              <a:rPr lang="el-GR" sz="3600" dirty="0"/>
              <a:t>Πραγματικές </a:t>
            </a:r>
            <a:r>
              <a:rPr lang="en-US" sz="3600" dirty="0"/>
              <a:t>&amp; O</a:t>
            </a:r>
            <a:r>
              <a:rPr lang="el-GR" sz="3600" dirty="0"/>
              <a:t>νομαστικές Συναλλαγματικές Ισοτιμίες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96752"/>
            <a:ext cx="8675687" cy="4969098"/>
          </a:xfrm>
        </p:spPr>
        <p:txBody>
          <a:bodyPr numCol="2" spcCol="0"/>
          <a:lstStyle/>
          <a:p>
            <a:pPr>
              <a:spcBef>
                <a:spcPts val="1038"/>
              </a:spcBef>
            </a:pPr>
            <a:r>
              <a:rPr lang="el-GR" sz="2000" dirty="0">
                <a:ea typeface="ＭＳ Ｐゴシック" pitchFamily="-112" charset="-128"/>
              </a:rPr>
              <a:t>Η </a:t>
            </a:r>
            <a:r>
              <a:rPr lang="el-GR" sz="2000" b="1" dirty="0">
                <a:ea typeface="ＭＳ Ｐゴシック" pitchFamily="-112" charset="-128"/>
              </a:rPr>
              <a:t>ονομαστική συναλλαγματική </a:t>
            </a:r>
            <a:r>
              <a:rPr lang="el-GR" sz="2000" dirty="0">
                <a:ea typeface="ＭＳ Ｐゴシック" pitchFamily="-112" charset="-128"/>
              </a:rPr>
              <a:t>ισοτιμία είναι η αναλογία που κάποιος μπορεί να ανταλλάξει το νόμισμα μιας χώρας με το νόμισμα μιας άλλης</a:t>
            </a:r>
            <a:endParaRPr lang="en-US" sz="2000" dirty="0">
              <a:ea typeface="ＭＳ Ｐゴシック" pitchFamily="-112" charset="-128"/>
            </a:endParaRPr>
          </a:p>
          <a:p>
            <a:pPr>
              <a:spcBef>
                <a:spcPts val="1038"/>
              </a:spcBef>
            </a:pPr>
            <a:r>
              <a:rPr lang="el-GR" sz="2000" dirty="0">
                <a:ea typeface="ＭＳ Ｐゴシック" pitchFamily="-112" charset="-128"/>
              </a:rPr>
              <a:t>Τα νομίσματα επηρεάζονται από την προσφορά και τη ζήτηση και μπορούν να έχουν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>
              <a:spcBef>
                <a:spcPts val="1038"/>
              </a:spcBef>
            </a:pPr>
            <a:r>
              <a:rPr lang="el-GR" sz="2000" b="1" dirty="0">
                <a:ea typeface="ＭＳ Ｐゴシック" pitchFamily="-112" charset="-128"/>
              </a:rPr>
              <a:t>Ανατίμηση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ανεβούν σε αξία</a:t>
            </a:r>
            <a:r>
              <a:rPr lang="en-US" sz="2000" dirty="0">
                <a:ea typeface="ＭＳ Ｐゴシック" pitchFamily="-112" charset="-128"/>
              </a:rPr>
              <a:t>)</a:t>
            </a:r>
          </a:p>
          <a:p>
            <a:pPr lvl="1">
              <a:spcBef>
                <a:spcPts val="1038"/>
              </a:spcBef>
            </a:pPr>
            <a:r>
              <a:rPr lang="el-GR" sz="2000" b="1" dirty="0">
                <a:ea typeface="ＭＳ Ｐゴシック" pitchFamily="-112" charset="-128"/>
              </a:rPr>
              <a:t>Υποτίμηση </a:t>
            </a:r>
            <a:r>
              <a:rPr lang="en-US" sz="2000" dirty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πέφτουν σε αξία</a:t>
            </a:r>
            <a:r>
              <a:rPr lang="en-US" sz="2000" dirty="0">
                <a:ea typeface="ＭＳ Ｐゴシック" pitchFamily="-112" charset="-128"/>
              </a:rPr>
              <a:t>)</a:t>
            </a:r>
            <a:br>
              <a:rPr lang="en-US" sz="2000" b="1" dirty="0">
                <a:ea typeface="ＭＳ Ｐゴシック" pitchFamily="-112" charset="-128"/>
              </a:rPr>
            </a:br>
            <a:br>
              <a:rPr lang="en-US" sz="2000" b="1" dirty="0">
                <a:ea typeface="ＭＳ Ｐゴシック" pitchFamily="-112" charset="-128"/>
              </a:rPr>
            </a:br>
            <a:br>
              <a:rPr lang="en-US" sz="2000" b="1" dirty="0">
                <a:ea typeface="ＭＳ Ｐゴシック" pitchFamily="-112" charset="-128"/>
              </a:rPr>
            </a:br>
            <a:endParaRPr lang="en-US" sz="2000" b="1" dirty="0">
              <a:ea typeface="ＭＳ Ｐゴシック" pitchFamily="-112" charset="-128"/>
            </a:endParaRPr>
          </a:p>
          <a:p>
            <a:r>
              <a:rPr lang="el-GR" sz="2000" dirty="0">
                <a:ea typeface="ＭＳ Ｐゴシック" pitchFamily="-112" charset="-128"/>
              </a:rPr>
              <a:t>Η </a:t>
            </a:r>
            <a:r>
              <a:rPr lang="el-GR" sz="2000" b="1" dirty="0">
                <a:ea typeface="ＭＳ Ｐゴシック" pitchFamily="-112" charset="-128"/>
              </a:rPr>
              <a:t>πραγματική συναλλαγματική ισοτιμία </a:t>
            </a:r>
            <a:r>
              <a:rPr lang="el-GR" sz="2000" dirty="0">
                <a:ea typeface="ＭＳ Ｐゴシック" pitchFamily="-112" charset="-128"/>
              </a:rPr>
              <a:t>είναι ο ρυθμός που κάποιος μπορεί να ανταλλάξει αγαθά και υπηρεσίες μιας χώρας με αγαθά και υπηρεσίες μιας άλλης</a:t>
            </a:r>
            <a:endParaRPr lang="en-US" sz="2000" dirty="0">
              <a:ea typeface="ＭＳ Ｐゴシック" pitchFamily="-112" charset="-128"/>
            </a:endParaRPr>
          </a:p>
          <a:p>
            <a:endParaRPr lang="en-US" sz="2000" b="1" dirty="0">
              <a:ea typeface="ＭＳ Ｐゴシック" pitchFamily="-112" charset="-128"/>
            </a:endParaRPr>
          </a:p>
          <a:p>
            <a:pPr>
              <a:buFont typeface="Arial" charset="0"/>
              <a:buNone/>
            </a:pPr>
            <a:r>
              <a:rPr lang="en-US" sz="2000" b="1" dirty="0">
                <a:ea typeface="ＭＳ Ｐゴシック" pitchFamily="-112" charset="-128"/>
              </a:rPr>
              <a:t> </a:t>
            </a:r>
            <a:r>
              <a:rPr lang="el-GR" sz="2000" b="1" dirty="0">
                <a:solidFill>
                  <a:srgbClr val="203FFF"/>
                </a:solidFill>
                <a:ea typeface="ＭＳ Ｐゴシック" pitchFamily="-112" charset="-128"/>
              </a:rPr>
              <a:t>Πραγματική συναλλαγματική ισοτιμία </a:t>
            </a:r>
            <a: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  <a:t>=</a:t>
            </a:r>
            <a:br>
              <a:rPr lang="en-US" sz="2000" b="1" dirty="0">
                <a:solidFill>
                  <a:srgbClr val="203FFF"/>
                </a:solidFill>
                <a:ea typeface="ＭＳ Ｐゴシック" pitchFamily="-112" charset="-128"/>
              </a:rPr>
            </a:br>
            <a:endParaRPr lang="en-US" sz="2000" b="1" dirty="0">
              <a:solidFill>
                <a:srgbClr val="203FFF"/>
              </a:solidFill>
              <a:ea typeface="ＭＳ Ｐゴシック" pitchFamily="-112" charset="-128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l-GR" sz="1400" b="1" u="sng" dirty="0">
                <a:solidFill>
                  <a:srgbClr val="203FFF"/>
                </a:solidFill>
                <a:ea typeface="ＭＳ Ｐゴシック" pitchFamily="-112" charset="-128"/>
              </a:rPr>
              <a:t>Ονομ. συναλλαγματική ισοτιμία </a:t>
            </a:r>
            <a:r>
              <a:rPr lang="en-US" sz="1400" b="1" u="sng" dirty="0">
                <a:solidFill>
                  <a:srgbClr val="203FFF"/>
                </a:solidFill>
                <a:ea typeface="ＭＳ Ｐゴシック" pitchFamily="-112" charset="-128"/>
              </a:rPr>
              <a:t>x </a:t>
            </a:r>
            <a:r>
              <a:rPr lang="el-GR" sz="1400" b="1" u="sng" dirty="0">
                <a:solidFill>
                  <a:srgbClr val="203FFF"/>
                </a:solidFill>
                <a:ea typeface="ＭＳ Ｐゴシック" pitchFamily="-112" charset="-128"/>
              </a:rPr>
              <a:t>Εγχώρια τιμή</a:t>
            </a:r>
            <a:endParaRPr lang="en-US" sz="1400" b="1" u="sng" dirty="0">
              <a:solidFill>
                <a:srgbClr val="203FFF"/>
              </a:solidFill>
              <a:ea typeface="ＭＳ Ｐゴシック" pitchFamily="-112" charset="-128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l-GR" sz="2000" b="1" dirty="0">
                <a:solidFill>
                  <a:srgbClr val="203FFF"/>
                </a:solidFill>
                <a:ea typeface="ＭＳ Ｐゴシック" pitchFamily="-112" charset="-128"/>
              </a:rPr>
              <a:t>Ξένη τιμή</a:t>
            </a:r>
            <a:endParaRPr lang="en-US" sz="2000" b="1" dirty="0">
              <a:ea typeface="ＭＳ Ｐゴシック" pitchFamily="-112" charset="-128"/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21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9662" y="1124744"/>
            <a:ext cx="8724337" cy="1466156"/>
          </a:xfrm>
        </p:spPr>
        <p:txBody>
          <a:bodyPr/>
          <a:lstStyle/>
          <a:p>
            <a:pPr marL="685800" indent="-685800"/>
            <a:r>
              <a:rPr lang="en-US" sz="3600" i="1" dirty="0">
                <a:solidFill>
                  <a:srgbClr val="193EF7"/>
                </a:solidFill>
                <a:latin typeface="Calibri" pitchFamily="34" charset="0"/>
              </a:rPr>
              <a:t>11. </a:t>
            </a:r>
            <a:r>
              <a:rPr lang="el-GR" sz="3600" i="1" dirty="0">
                <a:solidFill>
                  <a:srgbClr val="193EF7"/>
                </a:solidFill>
                <a:latin typeface="Calibri" pitchFamily="34" charset="0"/>
              </a:rPr>
              <a:t>Ισοτιμία Αγοραστικής Δύναμης: ένα Μοντέλο Καθορισμού Συναλλαγματικής Ισοτιμίας</a:t>
            </a:r>
            <a:endParaRPr lang="en-US" sz="3600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15361" cy="896913"/>
          </a:xfrm>
        </p:spPr>
        <p:txBody>
          <a:bodyPr/>
          <a:lstStyle/>
          <a:p>
            <a:r>
              <a:rPr lang="el-GR" sz="2700" dirty="0"/>
              <a:t>Η βασική λογική της ισοτιμίας αγοραστικής δύναμης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75687" cy="504110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000000"/>
                </a:solidFill>
                <a:ea typeface="ＭＳ Ｐゴシック" pitchFamily="-112" charset="-128"/>
              </a:rPr>
              <a:t>Ισοτιμία αγοραστικής δύναμης </a:t>
            </a:r>
            <a:r>
              <a:rPr lang="el-GR" sz="2400" dirty="0">
                <a:solidFill>
                  <a:srgbClr val="000000"/>
                </a:solidFill>
                <a:ea typeface="ＭＳ Ｐゴシック" pitchFamily="-112" charset="-128"/>
              </a:rPr>
              <a:t>μια μονάδα ενός νομίσματος θα πρέπει να είναι σε θέση να αγοράσει την ίδια ποσότητα αγαθών σε όλες τις χώρες</a:t>
            </a:r>
            <a:br>
              <a:rPr lang="en-US" sz="2400" dirty="0">
                <a:solidFill>
                  <a:srgbClr val="000000"/>
                </a:solidFill>
                <a:ea typeface="ＭＳ Ｐゴシック" pitchFamily="-112" charset="-128"/>
              </a:rPr>
            </a:br>
            <a:endParaRPr lang="en-US" sz="240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spcBef>
                <a:spcPts val="1200"/>
              </a:spcBef>
            </a:pPr>
            <a:r>
              <a:rPr lang="el-GR" sz="2400" b="1" dirty="0">
                <a:ea typeface="ＭＳ Ｐゴシック" pitchFamily="-112" charset="-128"/>
              </a:rPr>
              <a:t>Νόμος της μίας τιμής </a:t>
            </a:r>
            <a:r>
              <a:rPr lang="el-GR" sz="2400" dirty="0">
                <a:ea typeface="ＭＳ Ｐゴシック" pitchFamily="-112" charset="-128"/>
              </a:rPr>
              <a:t>όπου ένα αγαθό πρέπει να πωλείται στην ίδια τιμή σε όλες τις τοποθεσίες</a:t>
            </a:r>
            <a:br>
              <a:rPr lang="en-US" sz="2400" dirty="0">
                <a:ea typeface="ＭＳ Ｐゴシック" pitchFamily="-112" charset="-128"/>
              </a:rPr>
            </a:br>
            <a:endParaRPr lang="en-US" sz="2400" dirty="0">
              <a:ea typeface="ＭＳ Ｐゴシック" pitchFamily="-112" charset="-128"/>
            </a:endParaRPr>
          </a:p>
          <a:p>
            <a:pPr>
              <a:spcBef>
                <a:spcPts val="1200"/>
              </a:spcBef>
            </a:pPr>
            <a:r>
              <a:rPr lang="el-GR" sz="2400" b="1" dirty="0">
                <a:ea typeface="ＭＳ Ｐゴシック" pitchFamily="-112" charset="-128"/>
              </a:rPr>
              <a:t>Αρμπιτράζ </a:t>
            </a:r>
            <a:r>
              <a:rPr lang="el-GR" sz="2400" dirty="0">
                <a:ea typeface="ＭＳ Ｐゴシック" pitchFamily="-112" charset="-128"/>
              </a:rPr>
              <a:t>είναι η διαδικασία εκμετάλλευσης των τιμολογιακών διαφορών στις διάφορες αγορές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968921"/>
          </a:xfrm>
        </p:spPr>
        <p:txBody>
          <a:bodyPr/>
          <a:lstStyle/>
          <a:p>
            <a:r>
              <a:rPr lang="el-GR" sz="3000" dirty="0"/>
              <a:t>Συνέπειες &amp; Περιορισμοί της Ισοτιμίας Αγοραστικής Δύναμης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44451"/>
            <a:ext cx="8363272" cy="4969098"/>
          </a:xfrm>
        </p:spPr>
        <p:txBody>
          <a:bodyPr numCol="1" spcCol="91440"/>
          <a:lstStyle/>
          <a:p>
            <a:pPr marL="0" indent="0">
              <a:spcAft>
                <a:spcPts val="1000"/>
              </a:spcAft>
              <a:buNone/>
            </a:pPr>
            <a:r>
              <a:rPr lang="el-GR" sz="2300" b="1" dirty="0"/>
              <a:t>Συνέπειες</a:t>
            </a:r>
            <a:endParaRPr lang="en-US" sz="2300" b="1" dirty="0"/>
          </a:p>
          <a:p>
            <a:pPr>
              <a:spcAft>
                <a:spcPts val="1000"/>
              </a:spcAft>
            </a:pPr>
            <a:r>
              <a:rPr lang="el-GR" sz="1950" dirty="0">
                <a:ea typeface="ＭＳ Ｐゴシック" pitchFamily="-112" charset="-128"/>
              </a:rPr>
              <a:t>Η ονομαστική συναλλαγματική ισοτιμία μεταξύ των νομισμάτων δύο χωρών πρέπει να αντικατοπτρίζει τα διαφορετικά επίπεδα τιμών στις χώρες αυτές.</a:t>
            </a:r>
            <a:endParaRPr lang="en-US" sz="1950" dirty="0">
              <a:ea typeface="ＭＳ Ｐゴシック" pitchFamily="-112" charset="-128"/>
            </a:endParaRPr>
          </a:p>
          <a:p>
            <a:pPr>
              <a:spcAft>
                <a:spcPts val="1000"/>
              </a:spcAft>
            </a:pPr>
            <a:r>
              <a:rPr lang="el-GR" sz="1950" dirty="0">
                <a:ea typeface="ＭＳ Ｐゴシック" pitchFamily="-112" charset="-128"/>
              </a:rPr>
              <a:t>Για παράδειγμα, ένα κιλό καφέ με τιμή </a:t>
            </a:r>
            <a:r>
              <a:rPr lang="en-US" sz="1950" b="1" dirty="0">
                <a:ea typeface="ＭＳ Ｐゴシック" pitchFamily="-112" charset="-128"/>
              </a:rPr>
              <a:t>500 </a:t>
            </a:r>
            <a:r>
              <a:rPr lang="el-GR" sz="1950" b="1" dirty="0">
                <a:ea typeface="ＭＳ Ｐゴシック" pitchFamily="-112" charset="-128"/>
              </a:rPr>
              <a:t>γιεν </a:t>
            </a:r>
            <a:r>
              <a:rPr lang="el-GR" sz="1950" dirty="0">
                <a:ea typeface="ＭＳ Ｐゴシック" pitchFamily="-112" charset="-128"/>
              </a:rPr>
              <a:t>στην Ιαπωνία και</a:t>
            </a:r>
            <a:br>
              <a:rPr lang="en-US" sz="1950" dirty="0">
                <a:ea typeface="ＭＳ Ｐゴシック" pitchFamily="-112" charset="-128"/>
              </a:rPr>
            </a:br>
            <a:r>
              <a:rPr lang="en-US" sz="1950" b="1" dirty="0">
                <a:ea typeface="ＭＳ Ｐゴシック" pitchFamily="-112" charset="-128"/>
              </a:rPr>
              <a:t>5€ </a:t>
            </a:r>
            <a:r>
              <a:rPr lang="el-GR" sz="1950" dirty="0">
                <a:ea typeface="ＭＳ Ｐゴシック" pitchFamily="-112" charset="-128"/>
              </a:rPr>
              <a:t>στη Γερμανία σημαίνει ότι η συναλλαγματική ισοτιμία πρέπει να είναι </a:t>
            </a:r>
            <a:r>
              <a:rPr lang="en-US" sz="1950" b="1" dirty="0">
                <a:ea typeface="ＭＳ Ｐゴシック" pitchFamily="-112" charset="-128"/>
              </a:rPr>
              <a:t>110 </a:t>
            </a:r>
            <a:r>
              <a:rPr lang="el-GR" sz="1950" b="1" dirty="0">
                <a:ea typeface="ＭＳ Ｐゴシック" pitchFamily="-112" charset="-128"/>
              </a:rPr>
              <a:t>γιεν ανα </a:t>
            </a:r>
            <a:r>
              <a:rPr lang="en-US" sz="1950" b="1" dirty="0">
                <a:ea typeface="ＭＳ Ｐゴシック" pitchFamily="-112" charset="-128"/>
              </a:rPr>
              <a:t>€</a:t>
            </a:r>
          </a:p>
          <a:p>
            <a:pPr>
              <a:spcAft>
                <a:spcPts val="1000"/>
              </a:spcAft>
            </a:pPr>
            <a:endParaRPr lang="en-US" sz="2000" dirty="0">
              <a:ea typeface="ＭＳ Ｐゴシック" pitchFamily="-112" charset="-128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l-GR" sz="2300" b="1" dirty="0">
                <a:ea typeface="ＭＳ Ｐゴシック" pitchFamily="-112" charset="-128"/>
              </a:rPr>
              <a:t>Περιορισμοί</a:t>
            </a:r>
            <a:endParaRPr lang="en-US" sz="2300" b="1" dirty="0">
              <a:ea typeface="ＭＳ Ｐゴシック" pitchFamily="-112" charset="-128"/>
            </a:endParaRPr>
          </a:p>
          <a:p>
            <a:pPr>
              <a:spcAft>
                <a:spcPts val="1000"/>
              </a:spcAft>
            </a:pPr>
            <a:r>
              <a:rPr lang="el-GR" sz="1950" dirty="0">
                <a:ea typeface="ＭＳ Ｐゴシック" pitchFamily="-112" charset="-128"/>
              </a:rPr>
              <a:t>Πολλά αγαθά δεν είναι εύκολα εμπορεύσιμα οπότε δεν μπορεί να γίνει αρμπιτράζ</a:t>
            </a:r>
            <a:endParaRPr lang="en-US" sz="1950" dirty="0">
              <a:ea typeface="ＭＳ Ｐゴシック" pitchFamily="-112" charset="-128"/>
            </a:endParaRPr>
          </a:p>
          <a:p>
            <a:r>
              <a:rPr lang="el-GR" sz="1950" dirty="0">
                <a:ea typeface="ＭＳ Ｐゴシック" pitchFamily="-112" charset="-128"/>
              </a:rPr>
              <a:t>Ακόμα και τα εμπορεύσιμα αγαθά δεν είναι πάντα τέλεια υποκατάστατα 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17847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8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91680" y="1703187"/>
            <a:ext cx="5544616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82880" tIns="91440" rIns="182880" bIns="182880">
            <a:spAutoFit/>
          </a:bodyPr>
          <a:lstStyle/>
          <a:p>
            <a:pPr marL="627063" indent="-627063">
              <a:defRPr/>
            </a:pP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Τέλος </a:t>
            </a:r>
            <a:r>
              <a:rPr lang="en-US" sz="4400" b="1" i="1" dirty="0">
                <a:solidFill>
                  <a:schemeClr val="bg1"/>
                </a:solidFill>
                <a:latin typeface="Calibri" pitchFamily="29" charset="0"/>
              </a:rPr>
              <a:t>16</a:t>
            </a:r>
            <a:r>
              <a:rPr lang="el-GR" sz="4400" b="1" i="1" baseline="30000" dirty="0">
                <a:solidFill>
                  <a:schemeClr val="bg1"/>
                </a:solidFill>
                <a:latin typeface="Calibri" pitchFamily="29" charset="0"/>
              </a:rPr>
              <a:t>ου</a:t>
            </a: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 κεφαλαίου</a:t>
            </a:r>
            <a:endParaRPr lang="en-US" sz="4400" b="1" i="1" dirty="0">
              <a:solidFill>
                <a:schemeClr val="bg1"/>
              </a:solidFill>
              <a:latin typeface="Calibri" pitchFamily="29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C2FB326-C1DA-4D65-9434-8FF7E3DE5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28" y="192373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Το εισόδημα &amp; οι δαπάνες της οικονομίας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7" y="908050"/>
            <a:ext cx="4176464" cy="5257800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1700" dirty="0">
                <a:ea typeface="ＭＳ Ｐゴシック" pitchFamily="-112" charset="-128"/>
              </a:rPr>
              <a:t>Οι επιχειρήσεις εξετάζουν μακροοικονομικά δεδομένα προκειμένου να βρουν στοιχεία σχετικά με την κατεύθυνση της εθνικής και παγκόσμιας οικονομίας</a:t>
            </a:r>
            <a:endParaRPr lang="en-US" sz="1700" dirty="0">
              <a:ea typeface="ＭＳ Ｐゴシック" pitchFamily="-112" charset="-128"/>
            </a:endParaRPr>
          </a:p>
          <a:p>
            <a:r>
              <a:rPr lang="el-GR" sz="1700" dirty="0">
                <a:ea typeface="ＭＳ Ｐゴシック" pitchFamily="-112" charset="-128"/>
              </a:rPr>
              <a:t>Το ΑΕΠ μετρά</a:t>
            </a:r>
            <a:r>
              <a:rPr lang="en-US" sz="1700" dirty="0">
                <a:ea typeface="ＭＳ Ｐゴシック" pitchFamily="-112" charset="-128"/>
              </a:rPr>
              <a:t>:</a:t>
            </a:r>
          </a:p>
          <a:p>
            <a:pPr lvl="1">
              <a:spcAft>
                <a:spcPts val="500"/>
              </a:spcAft>
            </a:pPr>
            <a:r>
              <a:rPr lang="el-GR" sz="1500" dirty="0">
                <a:ea typeface="ＭＳ Ｐゴシック" pitchFamily="-112" charset="-128"/>
              </a:rPr>
              <a:t>το άθροισμα όλων των</a:t>
            </a:r>
            <a:br>
              <a:rPr lang="el-GR" sz="1500" dirty="0">
                <a:ea typeface="ＭＳ Ｐゴシック" pitchFamily="-112" charset="-128"/>
              </a:rPr>
            </a:br>
            <a:r>
              <a:rPr lang="el-GR" sz="1500" dirty="0">
                <a:ea typeface="ＭＳ Ｐゴシック" pitchFamily="-112" charset="-128"/>
              </a:rPr>
              <a:t>εισοδημάτων σε μια οικονομία</a:t>
            </a:r>
            <a:endParaRPr lang="en-US" sz="1500" dirty="0">
              <a:ea typeface="ＭＳ Ｐゴシック" pitchFamily="-112" charset="-128"/>
            </a:endParaRPr>
          </a:p>
          <a:p>
            <a:pPr lvl="1">
              <a:spcAft>
                <a:spcPts val="2000"/>
              </a:spcAft>
            </a:pPr>
            <a:r>
              <a:rPr lang="el-GR" sz="1500" dirty="0">
                <a:ea typeface="ＭＳ Ｐゴシック" pitchFamily="-112" charset="-128"/>
              </a:rPr>
              <a:t>τις συνολικές δαπάνες στην </a:t>
            </a:r>
            <a:br>
              <a:rPr lang="el-GR" sz="1500" dirty="0">
                <a:ea typeface="ＭＳ Ｐゴシック" pitchFamily="-112" charset="-128"/>
              </a:rPr>
            </a:br>
            <a:r>
              <a:rPr lang="el-GR" sz="1500" dirty="0">
                <a:ea typeface="ＭＳ Ｐゴシック" pitchFamily="-112" charset="-128"/>
              </a:rPr>
              <a:t>παραγωγή αγαθών και υπηρεσιών</a:t>
            </a:r>
            <a:endParaRPr lang="en-US" sz="1500" dirty="0">
              <a:ea typeface="ＭＳ Ｐゴシック" pitchFamily="-112" charset="-128"/>
            </a:endParaRPr>
          </a:p>
          <a:p>
            <a:r>
              <a:rPr lang="el-GR" sz="1700" dirty="0">
                <a:ea typeface="ＭＳ Ｐゴシック" pitchFamily="-112" charset="-128"/>
              </a:rPr>
              <a:t>Το διάγραμμα κυκλικής ροής</a:t>
            </a:r>
            <a:br>
              <a:rPr lang="en-US" sz="1700" dirty="0">
                <a:ea typeface="ＭＳ Ｐゴシック" pitchFamily="-112" charset="-128"/>
              </a:rPr>
            </a:br>
            <a:r>
              <a:rPr lang="el-GR" sz="1700" dirty="0">
                <a:ea typeface="ＭＳ Ｐゴシック" pitchFamily="-112" charset="-128"/>
              </a:rPr>
              <a:t>περιγράφει όλες τις συναλλαγές μεταξύ νοικοκυριών και </a:t>
            </a:r>
            <a:br>
              <a:rPr lang="el-GR" sz="1700" dirty="0">
                <a:ea typeface="ＭＳ Ｐゴシック" pitchFamily="-112" charset="-128"/>
              </a:rPr>
            </a:br>
            <a:r>
              <a:rPr lang="el-GR" sz="1700" dirty="0">
                <a:ea typeface="ＭＳ Ｐゴシック" pitchFamily="-112" charset="-128"/>
              </a:rPr>
              <a:t>επιχειρήσεων σε μια απλή οικονομία</a:t>
            </a:r>
            <a:endParaRPr lang="en-US" sz="1700" dirty="0">
              <a:ea typeface="ＭＳ Ｐゴシック" pitchFamily="-112" charset="-128"/>
            </a:endParaRPr>
          </a:p>
          <a:p>
            <a:pPr lvl="1"/>
            <a:r>
              <a:rPr lang="el-GR" sz="1500" b="1" dirty="0">
                <a:ea typeface="ＭＳ Ｐゴシック" pitchFamily="-112" charset="-128"/>
              </a:rPr>
              <a:t>συνολικό εισόδημα </a:t>
            </a:r>
            <a:r>
              <a:rPr lang="en-US" sz="1500" b="1" dirty="0">
                <a:ea typeface="ＭＳ Ｐゴシック" pitchFamily="-112" charset="-128"/>
              </a:rPr>
              <a:t>= </a:t>
            </a:r>
            <a:r>
              <a:rPr lang="el-GR" sz="1500" b="1" dirty="0">
                <a:ea typeface="ＭＳ Ｐゴシック" pitchFamily="-112" charset="-128"/>
              </a:rPr>
              <a:t>συνολικές δαπάνες</a:t>
            </a:r>
            <a:endParaRPr lang="en-US" sz="1500" b="1" dirty="0">
              <a:ea typeface="ＭＳ Ｐゴシック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30424"/>
            <a:ext cx="526491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303592" y="1124744"/>
            <a:ext cx="6796800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Η μέτρηση του ακαθάριστου εγχώριου προϊόντος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900" dirty="0"/>
              <a:t>Ακαθάριστο εγχώριο προϊόν (ΑΕΠ) </a:t>
            </a:r>
            <a:r>
              <a:rPr lang="en-US" sz="2900" dirty="0"/>
              <a:t>&amp; </a:t>
            </a:r>
            <a:r>
              <a:rPr lang="el-GR" sz="2900" dirty="0"/>
              <a:t>Συστατικά</a:t>
            </a:r>
            <a:endParaRPr lang="en-US" sz="2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 numCol="2"/>
          <a:lstStyle/>
          <a:p>
            <a:pPr marL="0" indent="0">
              <a:spcBef>
                <a:spcPts val="1075"/>
              </a:spcBef>
              <a:buNone/>
            </a:pPr>
            <a:r>
              <a:rPr lang="el-GR" sz="1800" i="1" dirty="0">
                <a:solidFill>
                  <a:srgbClr val="203FFF"/>
                </a:solidFill>
                <a:ea typeface="ＭＳ Ｐゴシック" pitchFamily="-112" charset="-128"/>
              </a:rPr>
              <a:t>Ακαθάριστο εγχώριο προϊόν</a:t>
            </a:r>
            <a:endParaRPr lang="en-US" sz="1800" i="1" dirty="0">
              <a:solidFill>
                <a:srgbClr val="203FFF"/>
              </a:solidFill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b="1" dirty="0">
                <a:ea typeface="ＭＳ Ｐゴシック" pitchFamily="-112" charset="-128"/>
              </a:rPr>
              <a:t>Ακαθάριστο εγχώριο προϊόν </a:t>
            </a:r>
            <a:r>
              <a:rPr lang="en-US" sz="1800" b="1" dirty="0">
                <a:ea typeface="ＭＳ Ｐゴシック" pitchFamily="-112" charset="-128"/>
              </a:rPr>
              <a:t>(</a:t>
            </a:r>
            <a:r>
              <a:rPr lang="el-GR" sz="1800" b="1" dirty="0">
                <a:ea typeface="ＭＳ Ｐゴシック" pitchFamily="-112" charset="-128"/>
              </a:rPr>
              <a:t>ΑΕΠ</a:t>
            </a:r>
            <a:r>
              <a:rPr lang="en-US" sz="1800" b="1" dirty="0">
                <a:ea typeface="ＭＳ Ｐゴシック" pitchFamily="-112" charset="-128"/>
              </a:rPr>
              <a:t>) </a:t>
            </a:r>
            <a:r>
              <a:rPr lang="el-GR" sz="1800" dirty="0">
                <a:ea typeface="ＭＳ Ｐゴシック" pitchFamily="-112" charset="-128"/>
              </a:rPr>
              <a:t>είναι η αγοραία αξία όλων των τελικών αγαθών και υπηρεσιών που παρήχθηκαν εγχώρια σε μια συγκεκριμένη χρονική περίοδο</a:t>
            </a: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dirty="0">
                <a:ea typeface="ＭＳ Ｐゴシック" pitchFamily="-112" charset="-128"/>
              </a:rPr>
              <a:t>Χρησιμοποιεί τις αγοραίες τιμές</a:t>
            </a: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dirty="0">
                <a:ea typeface="ＭＳ Ｐゴシック" pitchFamily="-112" charset="-128"/>
              </a:rPr>
              <a:t>Συμπεριλαμβάνει όλα τα αγαθά και υπηρεσίες που παρήχθηκαν και πωλήθηκαν νόμιμα στις αγορές</a:t>
            </a: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dirty="0">
                <a:ea typeface="ＭＳ Ｐゴシック" pitchFamily="-112" charset="-128"/>
              </a:rPr>
              <a:t>Βάσει των τελικών προϊόντων</a:t>
            </a:r>
            <a:r>
              <a:rPr lang="en-US" sz="1800" dirty="0">
                <a:ea typeface="ＭＳ Ｐゴシック" pitchFamily="-112" charset="-128"/>
              </a:rPr>
              <a:t> &amp; </a:t>
            </a:r>
            <a:r>
              <a:rPr lang="el-GR" sz="1800" dirty="0">
                <a:ea typeface="ＭＳ Ｐゴシック" pitchFamily="-112" charset="-128"/>
              </a:rPr>
              <a:t>υπηρεσιών</a:t>
            </a: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dirty="0">
                <a:ea typeface="ＭＳ Ｐゴシック" pitchFamily="-112" charset="-128"/>
              </a:rPr>
              <a:t>Δεν προσμετρώνται τα μεταχειρισμένα</a:t>
            </a: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dirty="0">
                <a:ea typeface="ＭＳ Ｐゴシック" pitchFamily="-112" charset="-128"/>
              </a:rPr>
              <a:t>Εξετάζεται διαχρονικά</a:t>
            </a:r>
            <a:br>
              <a:rPr lang="en-US" sz="1800" dirty="0">
                <a:ea typeface="ＭＳ Ｐゴシック" pitchFamily="-112" charset="-128"/>
              </a:rPr>
            </a:br>
            <a:r>
              <a:rPr lang="en-US" sz="1800" dirty="0">
                <a:ea typeface="ＭＳ Ｐゴシック" pitchFamily="-112" charset="-128"/>
              </a:rPr>
              <a:t>(</a:t>
            </a:r>
            <a:r>
              <a:rPr lang="el-GR" sz="1800" dirty="0">
                <a:ea typeface="ＭＳ Ｐゴシック" pitchFamily="-112" charset="-128"/>
              </a:rPr>
              <a:t>με κατάλληλη εποχιακή προσαρμογή</a:t>
            </a:r>
            <a:r>
              <a:rPr lang="en-US" sz="1800" dirty="0">
                <a:ea typeface="ＭＳ Ｐゴシック" pitchFamily="-112" charset="-128"/>
              </a:rPr>
              <a:t>)</a:t>
            </a:r>
          </a:p>
          <a:p>
            <a:pPr marL="0" indent="0">
              <a:spcBef>
                <a:spcPts val="1075"/>
              </a:spcBef>
              <a:buNone/>
            </a:pPr>
            <a:r>
              <a:rPr lang="el-GR" sz="1800" i="1" dirty="0">
                <a:solidFill>
                  <a:srgbClr val="203FFF"/>
                </a:solidFill>
                <a:ea typeface="ＭＳ Ｐゴシック" pitchFamily="-112" charset="-128"/>
              </a:rPr>
              <a:t>Συστατικά στοιχεία</a:t>
            </a:r>
            <a:endParaRPr lang="en-US" sz="1800" i="1" dirty="0">
              <a:solidFill>
                <a:srgbClr val="203FFF"/>
              </a:solidFill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b="1" dirty="0">
                <a:ea typeface="ＭＳ Ｐゴシック" pitchFamily="-112" charset="-128"/>
              </a:rPr>
              <a:t>Κατανάλωση</a:t>
            </a:r>
            <a:br>
              <a:rPr lang="en-US" sz="1800" dirty="0">
                <a:ea typeface="ＭＳ Ｐゴシック" pitchFamily="-112" charset="-128"/>
              </a:rPr>
            </a:br>
            <a:r>
              <a:rPr lang="en-US" sz="1800" dirty="0">
                <a:ea typeface="ＭＳ Ｐゴシック" pitchFamily="-112" charset="-128"/>
              </a:rPr>
              <a:t>(</a:t>
            </a:r>
            <a:r>
              <a:rPr lang="el-GR" sz="1800" dirty="0">
                <a:ea typeface="ＭＳ Ｐゴシック" pitchFamily="-112" charset="-128"/>
              </a:rPr>
              <a:t>δαπάνες των νοικοκυριών</a:t>
            </a:r>
            <a:r>
              <a:rPr lang="en-US" sz="1800" dirty="0">
                <a:ea typeface="ＭＳ Ｐゴシック" pitchFamily="-112" charset="-128"/>
              </a:rPr>
              <a:t>)</a:t>
            </a:r>
          </a:p>
          <a:p>
            <a:pPr>
              <a:spcBef>
                <a:spcPts val="1075"/>
              </a:spcBef>
            </a:pPr>
            <a:r>
              <a:rPr lang="el-GR" sz="1800" b="1" dirty="0">
                <a:ea typeface="ＭＳ Ｐゴシック" pitchFamily="-112" charset="-128"/>
              </a:rPr>
              <a:t>Επενδύσεις </a:t>
            </a:r>
            <a:r>
              <a:rPr lang="el-GR" sz="1800" dirty="0">
                <a:ea typeface="ＭＳ Ｐゴシック" pitchFamily="-112" charset="-128"/>
              </a:rPr>
              <a:t>στην αγορά κεφαλαιακού εξοπλισμού που θα χρησιμοποιηθεί στο μέλλον για την παραγωγή περισσότερων αγαθών και υπηρεσιών</a:t>
            </a: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b="1" dirty="0">
                <a:ea typeface="ＭＳ Ｐゴシック" pitchFamily="-112" charset="-128"/>
              </a:rPr>
              <a:t>Κρατικές αγορές </a:t>
            </a:r>
            <a:r>
              <a:rPr lang="el-GR" sz="1800" dirty="0">
                <a:ea typeface="ＭＳ Ｐゴシック" pitchFamily="-112" charset="-128"/>
              </a:rPr>
              <a:t>αλλά όχι μεταβιβαστικές πληρωμές </a:t>
            </a:r>
            <a:endParaRPr lang="en-US" sz="180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800" b="1" dirty="0">
                <a:ea typeface="ＭＳ Ｐゴシック" pitchFamily="-112" charset="-128"/>
              </a:rPr>
              <a:t>Καθαρές εξαγωγές </a:t>
            </a:r>
            <a:br>
              <a:rPr lang="el-GR" sz="1800" b="1" dirty="0">
                <a:ea typeface="ＭＳ Ｐゴシック" pitchFamily="-112" charset="-128"/>
              </a:rPr>
            </a:br>
            <a:r>
              <a:rPr lang="el-GR" sz="1800" dirty="0">
                <a:ea typeface="ＭＳ Ｐゴシック" pitchFamily="-112" charset="-128"/>
              </a:rPr>
              <a:t>(εξαγωγές μείον εισαγωγές)</a:t>
            </a:r>
            <a:endParaRPr lang="en-US" sz="1800" dirty="0">
              <a:ea typeface="ＭＳ Ｐゴシック" pitchFamily="-112" charset="-128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01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340432" y="1124744"/>
            <a:ext cx="6454630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Πραγματικό </a:t>
            </a:r>
            <a:br>
              <a:rPr lang="el-GR" i="1" dirty="0">
                <a:solidFill>
                  <a:srgbClr val="193EF7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vs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ονομαστικό ΑΕΠ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11807"/>
            <a:ext cx="9036496" cy="896913"/>
          </a:xfrm>
        </p:spPr>
        <p:txBody>
          <a:bodyPr/>
          <a:lstStyle/>
          <a:p>
            <a:r>
              <a:rPr lang="el-GR" sz="3000" dirty="0"/>
              <a:t>Η διαφορά μεταξύ Πραγματικού &amp; Ονομαστικού ΑΕΠ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568183" cy="5257800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el-GR" sz="1980" b="1" dirty="0">
                <a:solidFill>
                  <a:srgbClr val="000000"/>
                </a:solidFill>
                <a:ea typeface="ＭＳ Ｐゴシック" pitchFamily="-112" charset="-128"/>
              </a:rPr>
              <a:t>Ονομαστικό ΑΕΠ </a:t>
            </a:r>
            <a:r>
              <a:rPr lang="el-GR" sz="1980" dirty="0">
                <a:solidFill>
                  <a:srgbClr val="000000"/>
                </a:solidFill>
                <a:ea typeface="ＭＳ Ｐゴシック" pitchFamily="-112" charset="-128"/>
              </a:rPr>
              <a:t>η παραγωγή αγαθών και υπηρεσιών στις τρέχουσες τιμές</a:t>
            </a:r>
            <a:br>
              <a:rPr lang="en-US" sz="1980" dirty="0">
                <a:ea typeface="ＭＳ Ｐゴシック" pitchFamily="-112" charset="-128"/>
              </a:rPr>
            </a:br>
            <a:endParaRPr lang="en-US" sz="1980" dirty="0"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980" b="1" dirty="0">
                <a:ea typeface="ＭＳ Ｐゴシック" pitchFamily="-112" charset="-128"/>
              </a:rPr>
              <a:t>Πραγματικό ΑΕΠ </a:t>
            </a:r>
            <a:r>
              <a:rPr lang="el-GR" sz="1980" dirty="0">
                <a:ea typeface="ＭＳ Ｐゴシック" pitchFamily="-112" charset="-128"/>
              </a:rPr>
              <a:t>η παραγωγή αγαθών και υπηρεσιών με χρήση σταθερών τιμών</a:t>
            </a:r>
            <a:br>
              <a:rPr lang="en-US" sz="1980" dirty="0">
                <a:ea typeface="ＭＳ Ｐゴシック" pitchFamily="-112" charset="-128"/>
              </a:rPr>
            </a:br>
            <a:endParaRPr lang="en-US" sz="1980" b="1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980" b="1" dirty="0">
                <a:solidFill>
                  <a:srgbClr val="000000"/>
                </a:solidFill>
                <a:ea typeface="ＭＳ Ｐゴシック" pitchFamily="-112" charset="-128"/>
              </a:rPr>
              <a:t>Αποπληθωριστής ΑΕΠ </a:t>
            </a:r>
            <a:r>
              <a:rPr lang="el-GR" sz="1980" dirty="0">
                <a:solidFill>
                  <a:srgbClr val="000000"/>
                </a:solidFill>
                <a:ea typeface="ＭＳ Ｐゴシック" pitchFamily="-112" charset="-128"/>
              </a:rPr>
              <a:t>μέγεθος του επιπέδου τιμών που υπολογίζεται ως ο </a:t>
            </a:r>
            <a:r>
              <a:rPr lang="el-GR" sz="1980" b="1" dirty="0">
                <a:solidFill>
                  <a:srgbClr val="203FFF"/>
                </a:solidFill>
                <a:ea typeface="ＭＳ Ｐゴシック" pitchFamily="-112" charset="-128"/>
              </a:rPr>
              <a:t>λόγος του ονομαστικού ΑΕΠ προς το πραγματικό ΑΕΠ επί 100</a:t>
            </a:r>
            <a:br>
              <a:rPr lang="en-US" sz="1980" dirty="0">
                <a:solidFill>
                  <a:srgbClr val="000000"/>
                </a:solidFill>
                <a:ea typeface="ＭＳ Ｐゴシック" pitchFamily="-112" charset="-128"/>
              </a:rPr>
            </a:br>
            <a:endParaRPr lang="en-US" sz="198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spcBef>
                <a:spcPts val="1075"/>
              </a:spcBef>
            </a:pPr>
            <a:r>
              <a:rPr lang="el-GR" sz="1980" dirty="0">
                <a:ea typeface="ＭＳ Ｐゴシック" pitchFamily="-112" charset="-128"/>
              </a:rPr>
              <a:t>Το </a:t>
            </a:r>
            <a:r>
              <a:rPr lang="el-GR" sz="1980" b="1" dirty="0">
                <a:ea typeface="ＭＳ Ｐゴシック" pitchFamily="-112" charset="-128"/>
              </a:rPr>
              <a:t>Ονομαστικό </a:t>
            </a:r>
            <a:r>
              <a:rPr lang="el-GR" sz="1980" dirty="0">
                <a:ea typeface="ＭＳ Ｐゴシック" pitchFamily="-112" charset="-128"/>
              </a:rPr>
              <a:t>και </a:t>
            </a:r>
            <a:r>
              <a:rPr lang="el-GR" sz="1980" b="1" dirty="0">
                <a:ea typeface="ＭＳ Ｐゴシック" pitchFamily="-112" charset="-128"/>
              </a:rPr>
              <a:t>Πραγματικό ΑΕΠ </a:t>
            </a:r>
            <a:r>
              <a:rPr lang="el-GR" sz="1980" dirty="0">
                <a:ea typeface="ＭＳ Ｐゴシック" pitchFamily="-112" charset="-128"/>
              </a:rPr>
              <a:t>πρέπει να είναι τα ίδια κατά το έτος βάση</a:t>
            </a:r>
            <a:endParaRPr lang="en-US" sz="1980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5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a typeface="ＭＳ Ｐゴシック" pitchFamily="-112" charset="-128"/>
              </a:rPr>
              <a:t>Παράδειγμα Αποπληθωριστή ΑΕΠ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75687" cy="5041106"/>
          </a:xfrm>
        </p:spPr>
        <p:txBody>
          <a:bodyPr/>
          <a:lstStyle/>
          <a:p>
            <a:pPr>
              <a:spcBef>
                <a:spcPts val="1075"/>
              </a:spcBef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</a:rPr>
              <a:t>Ο αποπληθωριστής ΑΕΠ για το έτος βάσης είναι πάντα </a:t>
            </a:r>
            <a:r>
              <a:rPr lang="en-US" dirty="0">
                <a:ea typeface="ＭＳ Ｐゴシック" pitchFamily="-112" charset="-128"/>
              </a:rPr>
              <a:t>= 100 </a:t>
            </a:r>
          </a:p>
          <a:p>
            <a:pPr lvl="1">
              <a:spcBef>
                <a:spcPts val="1075"/>
              </a:spcBef>
              <a:spcAft>
                <a:spcPts val="2000"/>
              </a:spcAft>
            </a:pPr>
            <a:r>
              <a:rPr lang="en-US" dirty="0">
                <a:ea typeface="ＭＳ Ｐゴシック" pitchFamily="-112" charset="-128"/>
              </a:rPr>
              <a:t>2011, </a:t>
            </a:r>
            <a:r>
              <a:rPr lang="el-GR" dirty="0">
                <a:ea typeface="ＭＳ Ｐゴシック" pitchFamily="-112" charset="-128"/>
              </a:rPr>
              <a:t>ονομαστικό ΑΕΠ είναι</a:t>
            </a:r>
            <a:r>
              <a:rPr lang="en-US" dirty="0">
                <a:ea typeface="ＭＳ Ｐゴシック" pitchFamily="-112" charset="-128"/>
              </a:rPr>
              <a:t> 200€, </a:t>
            </a:r>
            <a:r>
              <a:rPr lang="el-GR" dirty="0">
                <a:ea typeface="ＭＳ Ｐゴシック" pitchFamily="-112" charset="-128"/>
              </a:rPr>
              <a:t>και το πραγματικό ΑΕΠ είναι</a:t>
            </a:r>
            <a:r>
              <a:rPr lang="en-US" dirty="0">
                <a:ea typeface="ＭＳ Ｐゴシック" pitchFamily="-112" charset="-128"/>
              </a:rPr>
              <a:t> </a:t>
            </a:r>
            <a:r>
              <a:rPr lang="el-GR" dirty="0">
                <a:ea typeface="ＭＳ Ｐゴシック" pitchFamily="-112" charset="-128"/>
              </a:rPr>
              <a:t>επίσης </a:t>
            </a:r>
            <a:r>
              <a:rPr lang="en-US" dirty="0">
                <a:ea typeface="ＭＳ Ｐゴシック" pitchFamily="-112" charset="-128"/>
              </a:rPr>
              <a:t>200 €,</a:t>
            </a:r>
            <a:r>
              <a:rPr lang="el-GR" dirty="0">
                <a:ea typeface="ＭＳ Ｐゴシック" pitchFamily="-112" charset="-128"/>
              </a:rPr>
              <a:t> άρα ο αποπληθωριστής ΑΕΠ είναι</a:t>
            </a:r>
            <a:r>
              <a:rPr lang="en-US" dirty="0">
                <a:ea typeface="ＭＳ Ｐゴシック" pitchFamily="-112" charset="-128"/>
              </a:rPr>
              <a:t> 100</a:t>
            </a:r>
          </a:p>
          <a:p>
            <a:pPr lvl="1">
              <a:spcBef>
                <a:spcPts val="1075"/>
              </a:spcBef>
              <a:spcAft>
                <a:spcPts val="2000"/>
              </a:spcAft>
            </a:pPr>
            <a:r>
              <a:rPr lang="en-US" dirty="0">
                <a:ea typeface="ＭＳ Ｐゴシック" pitchFamily="-112" charset="-128"/>
              </a:rPr>
              <a:t>2012, </a:t>
            </a:r>
            <a:r>
              <a:rPr lang="el-GR" dirty="0">
                <a:ea typeface="ＭＳ Ｐゴシック" pitchFamily="-112" charset="-128"/>
              </a:rPr>
              <a:t>ονομαστικό ΑΕΠ είναι</a:t>
            </a:r>
            <a:r>
              <a:rPr lang="en-US" dirty="0">
                <a:ea typeface="ＭＳ Ｐゴシック" pitchFamily="-112" charset="-128"/>
              </a:rPr>
              <a:t> 600€, </a:t>
            </a:r>
            <a:r>
              <a:rPr lang="el-GR" dirty="0">
                <a:ea typeface="ＭＳ Ｐゴシック" pitchFamily="-112" charset="-128"/>
              </a:rPr>
              <a:t>και το πραγματικό ΑΕΠ είναι </a:t>
            </a:r>
            <a:r>
              <a:rPr lang="en-US" dirty="0">
                <a:ea typeface="ＭＳ Ｐゴシック" pitchFamily="-112" charset="-128"/>
              </a:rPr>
              <a:t>350€,</a:t>
            </a:r>
            <a:r>
              <a:rPr lang="el-GR" dirty="0">
                <a:ea typeface="ＭＳ Ｐゴシック" pitchFamily="-112" charset="-128"/>
              </a:rPr>
              <a:t> άρα ο αποπληθωριστής ΑΕΠ είναι</a:t>
            </a:r>
            <a:r>
              <a:rPr lang="en-US" dirty="0">
                <a:ea typeface="ＭＳ Ｐゴシック" pitchFamily="-112" charset="-128"/>
              </a:rPr>
              <a:t> 171</a:t>
            </a:r>
          </a:p>
          <a:p>
            <a:pPr lvl="1">
              <a:spcBef>
                <a:spcPts val="1075"/>
              </a:spcBef>
              <a:spcAft>
                <a:spcPts val="2000"/>
              </a:spcAft>
            </a:pPr>
            <a:r>
              <a:rPr lang="el-GR" dirty="0">
                <a:ea typeface="ＭＳ Ｐゴシック" pitchFamily="-112" charset="-128"/>
              </a:rPr>
              <a:t>Το επίπεδο τιμών αυξήθηκε κατά 71%</a:t>
            </a:r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6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19911</TotalTime>
  <Words>915</Words>
  <Application>Microsoft Office PowerPoint</Application>
  <PresentationFormat>On-screen Show (4:3)</PresentationFormat>
  <Paragraphs>178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ΕΙΣΑΓΩΓΗ ΣΤΗ</vt:lpstr>
      <vt:lpstr>PowerPoint Presentation</vt:lpstr>
      <vt:lpstr>1. Το εισόδημα &amp; οι δαπάνες της οικονομίας</vt:lpstr>
      <vt:lpstr>Το εισόδημα &amp; οι δαπάνες της οικονομίας</vt:lpstr>
      <vt:lpstr>2. Η μέτρηση του ακαθάριστου εγχώριου προϊόντος</vt:lpstr>
      <vt:lpstr>Ακαθάριστο εγχώριο προϊόν (ΑΕΠ) &amp; Συστατικά</vt:lpstr>
      <vt:lpstr>3. Πραγματικό  vs ονομαστικό ΑΕΠ</vt:lpstr>
      <vt:lpstr>Η διαφορά μεταξύ Πραγματικού &amp; Ονομαστικού ΑΕΠ</vt:lpstr>
      <vt:lpstr>Παράδειγμα Αποπληθωριστή ΑΕΠ</vt:lpstr>
      <vt:lpstr>4. Μέτρηση του κόστους ζωής χρησιμοποιώντας τον Δείκτη Τιμών Καταναλωτή</vt:lpstr>
      <vt:lpstr>Δείκτης Τιμών Καταναλωτή (ΔΤΚ)</vt:lpstr>
      <vt:lpstr>Προβλήματα στη Μέτρηση του Κόστους Ζωής</vt:lpstr>
      <vt:lpstr>Αποπληθωριστής του ΑΕΠ vs Δείκτης Τιμών Καταναλωτή</vt:lpstr>
      <vt:lpstr>Σύγκριση του πληθωρισμού με την πάροδο του χρόνου</vt:lpstr>
      <vt:lpstr>Πραγματικό και ονομαστικό επιτόκιο</vt:lpstr>
      <vt:lpstr>5. Παραγωγή &amp; Ανάπτυξη</vt:lpstr>
      <vt:lpstr>Παραγωγή &amp; Ανάπτυξη</vt:lpstr>
      <vt:lpstr>6. Οικονομική Ανάπτυξη &amp; Δημόσια Πολιτική</vt:lpstr>
      <vt:lpstr>Οικονομική Ανάπτυξη &amp; Δημόσια Πολιτική</vt:lpstr>
      <vt:lpstr>Οικονομική Ανάπτυξη &amp; Δημόσια Πολιτική συνέχεια</vt:lpstr>
      <vt:lpstr>7. Ανεργία</vt:lpstr>
      <vt:lpstr>Ανεργία</vt:lpstr>
      <vt:lpstr>8. Εξειδίκευση και εμπόριο</vt:lpstr>
      <vt:lpstr>Η αρχή του συγκριτικού πλεονάσματος</vt:lpstr>
      <vt:lpstr>Κόστος ευκαιρίας και συγκριτικό πλεονέκτημα</vt:lpstr>
      <vt:lpstr>9. Μακροοικονομικά της ανοιχτής οικονομίας: βασικές έννοιες</vt:lpstr>
      <vt:lpstr>Οι Διεθνείς Ροές Αγαθών και Κεφαλαίου</vt:lpstr>
      <vt:lpstr>Ροή των Χρηματοπιστωτικών Πηγών</vt:lpstr>
      <vt:lpstr>Η ισότητα των καθαρών εξαγωγών και της καθαρής εκροής κεφαλαίου</vt:lpstr>
      <vt:lpstr>Αποταμίευση και επενδύσεις και η σχέση τους με τις διεθνείς ροές</vt:lpstr>
      <vt:lpstr>10. Οι Τιμές των Διεθνών Συναλλαγών: Πραγματική και Ονομαστική Συναλλαγματική Ισοτιμία</vt:lpstr>
      <vt:lpstr>Πραγματικές &amp; Oνομαστικές Συναλλαγματικές Ισοτιμίες</vt:lpstr>
      <vt:lpstr>11. Ισοτιμία Αγοραστικής Δύναμης: ένα Μοντέλο Καθορισμού Συναλλαγματικής Ισοτιμίας</vt:lpstr>
      <vt:lpstr>Η βασική λογική της ισοτιμίας αγοραστικής δύναμης</vt:lpstr>
      <vt:lpstr>Συνέπειες &amp; Περιορισμοί της Ισοτιμίας Αγοραστικής Δύναμης</vt:lpstr>
      <vt:lpstr>Τέλος 16ου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KONSTANTINOS DRAKOS</cp:lastModifiedBy>
  <cp:revision>797</cp:revision>
  <dcterms:created xsi:type="dcterms:W3CDTF">2011-07-28T14:21:34Z</dcterms:created>
  <dcterms:modified xsi:type="dcterms:W3CDTF">2019-09-16T09:18:33Z</dcterms:modified>
</cp:coreProperties>
</file>