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sldIdLst>
    <p:sldId id="375" r:id="rId3"/>
    <p:sldId id="259" r:id="rId4"/>
    <p:sldId id="257" r:id="rId5"/>
    <p:sldId id="261" r:id="rId6"/>
    <p:sldId id="262" r:id="rId7"/>
    <p:sldId id="376" r:id="rId8"/>
    <p:sldId id="377" r:id="rId9"/>
    <p:sldId id="391" r:id="rId10"/>
    <p:sldId id="378" r:id="rId11"/>
    <p:sldId id="392" r:id="rId12"/>
    <p:sldId id="395" r:id="rId13"/>
    <p:sldId id="379" r:id="rId14"/>
    <p:sldId id="380" r:id="rId15"/>
    <p:sldId id="381" r:id="rId16"/>
    <p:sldId id="396" r:id="rId17"/>
    <p:sldId id="393" r:id="rId18"/>
    <p:sldId id="385" r:id="rId19"/>
    <p:sldId id="382" r:id="rId20"/>
    <p:sldId id="387" r:id="rId21"/>
    <p:sldId id="384" r:id="rId22"/>
    <p:sldId id="394" r:id="rId23"/>
    <p:sldId id="388" r:id="rId24"/>
    <p:sldId id="397" r:id="rId25"/>
    <p:sldId id="389" r:id="rId26"/>
    <p:sldId id="390" r:id="rId27"/>
    <p:sldId id="354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17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72208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 smtClean="0"/>
              <a:t>Η εξέλιξη του Καπιταλισμού</a:t>
            </a:r>
            <a:endParaRPr lang="en-US" sz="2800" dirty="0" smtClean="0"/>
          </a:p>
          <a:p>
            <a:r>
              <a:rPr lang="el-GR" sz="2800" b="1" dirty="0" smtClean="0"/>
              <a:t>Διδάσκων: 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600" dirty="0" smtClean="0"/>
              <a:t>Μεταβατική φάση μεταξύ μεσαίωνα και Βιομηχανικής Επανάστασης (2 από 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 smtClean="0"/>
              <a:t>Ο θρησκευτικός χώρος που συνδέεται με τον καπιταλισμό είναι </a:t>
            </a:r>
            <a:r>
              <a:rPr lang="el-GR" b="1" dirty="0" smtClean="0"/>
              <a:t>ο προτεσταντισμός </a:t>
            </a:r>
            <a:r>
              <a:rPr lang="el-GR" dirty="0" smtClean="0"/>
              <a:t>που πιστεύει στην άμεση σχέση ανθρώπου – Θεού, στο άτομο (ατομικισμός) και στη λιτότητα </a:t>
            </a:r>
            <a:r>
              <a:rPr lang="el-GR" dirty="0" smtClean="0"/>
              <a:t>του τρόπου </a:t>
            </a:r>
            <a:r>
              <a:rPr lang="el-GR" dirty="0" smtClean="0"/>
              <a:t>ζωής.</a:t>
            </a:r>
          </a:p>
          <a:p>
            <a:pPr lvl="0"/>
            <a:r>
              <a:rPr lang="el-GR" dirty="0" smtClean="0"/>
              <a:t>Ο πλούτος δημιουργείται μέσω της σκληρής εργασίας.</a:t>
            </a:r>
          </a:p>
          <a:p>
            <a:pPr lvl="0"/>
            <a:r>
              <a:rPr lang="el-GR" dirty="0" smtClean="0"/>
              <a:t>Ο έμπορος είναι η κεντρική φιγούρα του καπιταλισμού μέχρι το 1750.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Οι φάσεις του Καπιταλισμού από τον </a:t>
            </a:r>
            <a:r>
              <a:rPr lang="el-GR" altLang="el-GR" dirty="0" smtClean="0"/>
              <a:t>Μεσαίωνα </a:t>
            </a:r>
            <a:r>
              <a:rPr lang="el-GR" altLang="el-GR" dirty="0" smtClean="0"/>
              <a:t>έως σήμερα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Η εξέλιξη του Καπιταλισμού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φάση του Καπιταλισμού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εμπορικός καπιταλισμός </a:t>
            </a:r>
            <a:r>
              <a:rPr lang="el-GR" dirty="0" smtClean="0"/>
              <a:t>είναι η πρώτη φάση του καπιταλισμού στη σύγχρονη εποχή.</a:t>
            </a:r>
          </a:p>
          <a:p>
            <a:r>
              <a:rPr lang="el-GR" dirty="0" smtClean="0"/>
              <a:t>Η  περίοδος 1780 – 1850 είναι συμβολική για τη γέννηση του εμπορικού καπιταλισμού στην Ευρώπη.</a:t>
            </a:r>
          </a:p>
          <a:p>
            <a:r>
              <a:rPr lang="el-GR" dirty="0" smtClean="0"/>
              <a:t>Εμβληματική φιγούρα είναι ο έμπορος.</a:t>
            </a:r>
          </a:p>
          <a:p>
            <a:r>
              <a:rPr lang="el-GR" dirty="0" smtClean="0"/>
              <a:t>Ταυτίστηκε με το πολιτικό σύστημα του μερκαντιλισμού.</a:t>
            </a:r>
          </a:p>
          <a:p>
            <a:pPr lvl="1"/>
            <a:r>
              <a:rPr lang="el-GR" dirty="0" smtClean="0"/>
              <a:t>Περιέχει στοιχεία της επιταγής και στο επίκεντρο βρίσκεται η συσσώρευση πλούτου και η ιδέα της χρήσης του κεφαλαίου για κέρδος.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Δεύτερη φάση του Καπιταλισμού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 </a:t>
            </a:r>
            <a:r>
              <a:rPr lang="el-GR" dirty="0" smtClean="0"/>
              <a:t>την </a:t>
            </a:r>
            <a:r>
              <a:rPr lang="el-GR" dirty="0" smtClean="0"/>
              <a:t>πάροδο του χρόνου γεννιέται ο </a:t>
            </a:r>
            <a:r>
              <a:rPr lang="el-GR" b="1" dirty="0" smtClean="0"/>
              <a:t>βιομηχανικός καπιταλισμός </a:t>
            </a:r>
            <a:r>
              <a:rPr lang="el-GR" dirty="0" smtClean="0"/>
              <a:t>στην Ευρώπη με τη </a:t>
            </a:r>
            <a:r>
              <a:rPr lang="el-GR" b="1" dirty="0" smtClean="0"/>
              <a:t>Βιομηχανική Επανάσταση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Εμβληματική φιγούρα είναι πλέον ο βιομήχανος και ο εργάτης. </a:t>
            </a:r>
          </a:p>
          <a:p>
            <a:r>
              <a:rPr lang="el-GR" dirty="0" smtClean="0"/>
              <a:t>Ο εμπορικός καπιταλισμός δεν </a:t>
            </a:r>
            <a:r>
              <a:rPr lang="el-GR" dirty="0" smtClean="0"/>
              <a:t>πεθαίνει αλλά </a:t>
            </a:r>
            <a:r>
              <a:rPr lang="el-GR" dirty="0" smtClean="0"/>
              <a:t>στοιχεία του εξακολουθούν να είναι ορατά.</a:t>
            </a:r>
          </a:p>
          <a:p>
            <a:r>
              <a:rPr lang="el-GR" dirty="0" smtClean="0"/>
              <a:t> Η εργατική τάξη δεν έχει ιδιοκτησία στα μέσα παραγωγής.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Τρίτη φάση του Καπιταλισμού: δεύτερη Βιομηχανική Επανάσταση (1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Εποχή της </a:t>
            </a:r>
            <a:r>
              <a:rPr lang="el-GR" b="1" dirty="0" smtClean="0"/>
              <a:t>Δεύτερης Βιομηχανικής Επανάστασης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Αύξηση της παγκοσμιοποίησης μέσω του εμπορίου, των άμεσων ξένων επενδύσεων και της μετανάστευσης του εργατικού δυναμικού.</a:t>
            </a:r>
          </a:p>
          <a:p>
            <a:r>
              <a:rPr lang="el-GR" dirty="0" smtClean="0"/>
              <a:t>1850-1914 είναι η εποχή του </a:t>
            </a:r>
            <a:r>
              <a:rPr lang="el-GR" b="1" dirty="0" smtClean="0"/>
              <a:t>μονοπωλιακού καπιταλισμού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Δημιουργία μεγάλων μονάδων παραγωγής, μονοπώλια.</a:t>
            </a:r>
          </a:p>
          <a:p>
            <a:r>
              <a:rPr lang="el-GR" sz="3200" dirty="0" smtClean="0"/>
              <a:t>Ανθίζουν οι πρώτες μεγάλες Ανώνυμες Εταιρίες.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Τρίτη φάση του Καπιταλισμού: δεύτερη Βιομηχανική Επανάσταση 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χώρα σύμβολο της δεύτερης </a:t>
            </a:r>
            <a:r>
              <a:rPr lang="el-GR" dirty="0" smtClean="0"/>
              <a:t>Βιομηχανικής </a:t>
            </a:r>
            <a:r>
              <a:rPr lang="el-GR" dirty="0" smtClean="0"/>
              <a:t>Ε</a:t>
            </a:r>
            <a:r>
              <a:rPr lang="el-GR" dirty="0" smtClean="0"/>
              <a:t>πανάστασης </a:t>
            </a:r>
            <a:r>
              <a:rPr lang="el-GR" dirty="0" smtClean="0"/>
              <a:t>ήταν οι ΗΠΑ. </a:t>
            </a:r>
          </a:p>
          <a:p>
            <a:pPr lvl="0"/>
            <a:r>
              <a:rPr lang="el-GR" dirty="0" smtClean="0"/>
              <a:t>Ο ιδιοκτήτης του εργοστασίου της δεύτερης βιομηχανικής επανάστασης είναι το </a:t>
            </a:r>
            <a:r>
              <a:rPr lang="el-GR" b="1" dirty="0" smtClean="0"/>
              <a:t>χρηματιστήριο</a:t>
            </a:r>
            <a:r>
              <a:rPr lang="el-GR" dirty="0" smtClean="0"/>
              <a:t>. </a:t>
            </a:r>
          </a:p>
          <a:p>
            <a:pPr lvl="0"/>
            <a:r>
              <a:rPr lang="el-GR" dirty="0" smtClean="0"/>
              <a:t>Το επάγγελμα που δημιουργήθηκε με τη δεύτερη βιομηχανική επανάσταση είναι του </a:t>
            </a:r>
            <a:r>
              <a:rPr lang="en-US" b="1" dirty="0" smtClean="0"/>
              <a:t>manager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sz="3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Τρίτη φάση του Καπιταλισμού: δεύτερη Βιομηχανική Επανάσταση (3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Τον </a:t>
            </a:r>
            <a:r>
              <a:rPr lang="el-GR" dirty="0" smtClean="0"/>
              <a:t>19ο αιώνα το παγκόσμιο χρηματοοικονομικό σύστημα βασιζόταν στον </a:t>
            </a:r>
            <a:r>
              <a:rPr lang="el-GR" b="1" dirty="0" smtClean="0"/>
              <a:t>Κ</a:t>
            </a:r>
            <a:r>
              <a:rPr lang="el-GR" b="1" dirty="0" smtClean="0"/>
              <a:t>ανόνα Χρυσού</a:t>
            </a:r>
            <a:r>
              <a:rPr lang="el-GR" b="1" dirty="0" smtClean="0"/>
              <a:t>.</a:t>
            </a:r>
          </a:p>
          <a:p>
            <a:pPr lvl="1"/>
            <a:r>
              <a:rPr lang="el-GR" dirty="0" smtClean="0"/>
              <a:t>Σύστημα</a:t>
            </a:r>
            <a:r>
              <a:rPr lang="el-GR" b="1" dirty="0" smtClean="0"/>
              <a:t> </a:t>
            </a:r>
            <a:r>
              <a:rPr lang="el-GR" dirty="0" smtClean="0"/>
              <a:t>σταθερής συναλλαγματικής ισοτιμίας.</a:t>
            </a:r>
          </a:p>
          <a:p>
            <a:r>
              <a:rPr lang="el-GR" dirty="0" smtClean="0"/>
              <a:t>Παρατηρείται συγκεντροποίηση του κεφαλαίου.</a:t>
            </a:r>
          </a:p>
          <a:p>
            <a:pPr lvl="1"/>
            <a:r>
              <a:rPr lang="el-GR" dirty="0" smtClean="0"/>
              <a:t>Έχουμε την πρώτη νομοθεσία εναντίον των </a:t>
            </a:r>
            <a:r>
              <a:rPr lang="el-GR" dirty="0" smtClean="0"/>
              <a:t>καρτέλ </a:t>
            </a:r>
            <a:r>
              <a:rPr lang="el-GR" dirty="0" smtClean="0"/>
              <a:t>στις Η.Π.Α.</a:t>
            </a:r>
          </a:p>
          <a:p>
            <a:pPr lvl="2"/>
            <a:r>
              <a:rPr lang="el-GR" dirty="0" smtClean="0"/>
              <a:t>Καρτέλ είναι λίγες </a:t>
            </a:r>
            <a:r>
              <a:rPr lang="el-GR" dirty="0" smtClean="0"/>
              <a:t>εταιρείες στην αγορά που ελέγχουν την τιμή του προϊόντος κατόπιν συνεννόησης.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εποχή του Μεσοπολέμου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Παρατηρείται αποπαγκοσμιοποίηση λόγω του </a:t>
            </a:r>
            <a:r>
              <a:rPr lang="el-GR" dirty="0" smtClean="0"/>
              <a:t>πρώτου</a:t>
            </a:r>
            <a:r>
              <a:rPr lang="el-GR" dirty="0" smtClean="0"/>
              <a:t> </a:t>
            </a:r>
            <a:r>
              <a:rPr lang="el-GR" dirty="0" smtClean="0"/>
              <a:t>παγκοσμίου πολέμου.</a:t>
            </a:r>
          </a:p>
          <a:p>
            <a:pPr lvl="1"/>
            <a:r>
              <a:rPr lang="el-GR" dirty="0" smtClean="0"/>
              <a:t>Μείωση του διεθνούς εμπορίου.</a:t>
            </a:r>
          </a:p>
          <a:p>
            <a:r>
              <a:rPr lang="el-GR" dirty="0" smtClean="0"/>
              <a:t>Μετά τον </a:t>
            </a:r>
            <a:r>
              <a:rPr lang="el-GR" dirty="0" smtClean="0"/>
              <a:t>πρώτο</a:t>
            </a:r>
            <a:r>
              <a:rPr lang="el-GR" dirty="0" smtClean="0"/>
              <a:t> </a:t>
            </a:r>
            <a:r>
              <a:rPr lang="el-GR" dirty="0" smtClean="0"/>
              <a:t>Παγκόσμιο πόλεμο </a:t>
            </a:r>
            <a:r>
              <a:rPr lang="el-GR" dirty="0" smtClean="0"/>
              <a:t>ο </a:t>
            </a:r>
            <a:r>
              <a:rPr lang="el-GR" b="1" dirty="0" smtClean="0"/>
              <a:t>Κανόνας </a:t>
            </a:r>
            <a:r>
              <a:rPr lang="el-GR" b="1" dirty="0" smtClean="0"/>
              <a:t>Χρυσού </a:t>
            </a:r>
            <a:r>
              <a:rPr lang="el-GR" b="1" dirty="0" smtClean="0"/>
              <a:t>Συναλλάγματος γίνεται </a:t>
            </a:r>
            <a:r>
              <a:rPr lang="el-GR" dirty="0" smtClean="0"/>
              <a:t>διάδοχος </a:t>
            </a:r>
            <a:r>
              <a:rPr lang="el-GR" dirty="0" smtClean="0"/>
              <a:t>του Κανόνα Χρυσού.</a:t>
            </a:r>
          </a:p>
          <a:p>
            <a:pPr lvl="1"/>
            <a:r>
              <a:rPr lang="el-GR" dirty="0" smtClean="0"/>
              <a:t>Τα νομίσματα δεν μετατρέπονται σε χρυσό αλλά σε λίρες Αγγλίας, οι οποίες έχουν </a:t>
            </a:r>
            <a:r>
              <a:rPr lang="el-GR" b="1" dirty="0" smtClean="0"/>
              <a:t>σταθερή ισοτιμία </a:t>
            </a:r>
            <a:r>
              <a:rPr lang="el-GR" dirty="0" smtClean="0"/>
              <a:t>με το χρυσό.</a:t>
            </a:r>
          </a:p>
          <a:p>
            <a:r>
              <a:rPr lang="el-GR" dirty="0" smtClean="0"/>
              <a:t>Ο κανόνας χρυσού συναλλάγματος καταρρέει λόγω της Μεγάλης Ύφεσης που προκλήθηκε από το κραχ του 1929. </a:t>
            </a:r>
          </a:p>
          <a:p>
            <a:pPr lvl="1"/>
            <a:r>
              <a:rPr lang="el-GR" dirty="0" smtClean="0"/>
              <a:t>Η πρώτη παγκόσμια οικονομική κρίση που θεωρείται και η μητέρα των κρίσεων στη σύγχρονη εποχή.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Τέταρτη φάση του Καπιταλισμού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Γέννηση του </a:t>
            </a:r>
            <a:r>
              <a:rPr lang="el-GR" b="1" dirty="0" smtClean="0"/>
              <a:t>χρηματοοικονομικού καπιταλισμού</a:t>
            </a:r>
            <a:endParaRPr lang="el-GR" dirty="0" smtClean="0"/>
          </a:p>
          <a:p>
            <a:r>
              <a:rPr lang="el-GR" dirty="0" smtClean="0"/>
              <a:t>Ποτέ πριν δεν ήταν τόσο διεθνοποιημένη και ενοποιημένη η κεφαλαιαγορά.</a:t>
            </a:r>
          </a:p>
          <a:p>
            <a:r>
              <a:rPr lang="el-GR" dirty="0" smtClean="0"/>
              <a:t>Κεντρική φιγούρα είναι η τράπεζα και η Ανώνυμη Εταιρεία.</a:t>
            </a:r>
          </a:p>
          <a:p>
            <a:r>
              <a:rPr lang="el-GR" dirty="0" smtClean="0"/>
              <a:t>Ο Α' Παγκόσμιος πόλεμος λειτουργεί καταστροφικά ως ένα βαθμό.</a:t>
            </a:r>
          </a:p>
          <a:p>
            <a:pPr lvl="1"/>
            <a:r>
              <a:rPr lang="el-GR" dirty="0" smtClean="0"/>
              <a:t>Η διεθνής κεφαλαιαγορά συνέρχεται μετά τον </a:t>
            </a:r>
            <a:r>
              <a:rPr lang="el-GR" dirty="0" smtClean="0"/>
              <a:t>πρώτο Παγκόσμιο </a:t>
            </a:r>
            <a:r>
              <a:rPr lang="el-GR" dirty="0" smtClean="0"/>
              <a:t>πόλεμο.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1950 (1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Ευρώπη ανοικοδομείται με το Σχέδιο Μάρσαλ. </a:t>
            </a:r>
          </a:p>
          <a:p>
            <a:r>
              <a:rPr lang="el-GR" dirty="0" smtClean="0"/>
              <a:t>Ανάδειξη των Ηνωμένων Πολιτειών ως παγκόσμιας δύναμης.</a:t>
            </a:r>
          </a:p>
          <a:p>
            <a:r>
              <a:rPr lang="el-GR" dirty="0" smtClean="0"/>
              <a:t>Ψυχρός Πόλεμος: ο κόσμος χωρίζεται σε δύο κύρια μπλοκ χωρών.</a:t>
            </a:r>
          </a:p>
          <a:p>
            <a:pPr lvl="1"/>
            <a:r>
              <a:rPr lang="el-GR" dirty="0" smtClean="0"/>
              <a:t>Το Δυτικό μπλοκ, με ηγέτιδα δύναμη τις ΗΠΑ.</a:t>
            </a:r>
          </a:p>
          <a:p>
            <a:pPr lvl="1"/>
            <a:r>
              <a:rPr lang="el-GR" dirty="0" smtClean="0"/>
              <a:t>Και το Ανατολικό μπλοκ με ηγέτιδα δύναμη τη Σοβιετική ένωση. </a:t>
            </a:r>
          </a:p>
          <a:p>
            <a:r>
              <a:rPr lang="el-GR" dirty="0" smtClean="0"/>
              <a:t>Το πετρέλαιο γίνεται η κύρια πηγή ενέργειας. </a:t>
            </a:r>
          </a:p>
          <a:p>
            <a:r>
              <a:rPr lang="el-GR" dirty="0" smtClean="0"/>
              <a:t>Ανάδειξη των Πολυεθνικών Εταιριών.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1950 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l-GR" dirty="0" smtClean="0"/>
              <a:t>Το πολιτικό σύστημα γίνεται πιο δημοκρατικό και αναδύεται η </a:t>
            </a:r>
            <a:r>
              <a:rPr lang="el-GR" b="1" dirty="0" smtClean="0"/>
              <a:t>μεικτή οικονομία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Το κράτος παρεμβαίνει στην οικονομία για δημιουργία πλήρους απασχόλησης.</a:t>
            </a:r>
          </a:p>
          <a:p>
            <a:pPr lvl="2"/>
            <a:r>
              <a:rPr lang="el-GR" dirty="0" smtClean="0"/>
              <a:t>Οικονομική θεωρία του </a:t>
            </a:r>
            <a:r>
              <a:rPr lang="el-GR" b="1" dirty="0" smtClean="0"/>
              <a:t>Τζων Κέυνς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Αναβιώνει και ο καθαρός βιομηχανικός καπιταλισμός με τη δημιουργία βαριάς βιομηχανίας.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1950 (3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Τεχνολογική επανάσταση που προέκυψε από τις έρευνες κατά τη διάρκεια του Δεύτερου Παγκοσμίου Πολέμου.</a:t>
            </a:r>
          </a:p>
          <a:p>
            <a:r>
              <a:rPr lang="el-GR" dirty="0" smtClean="0"/>
              <a:t>Ισχύει το διεθνές νομισματικό σύστημα του </a:t>
            </a:r>
            <a:r>
              <a:rPr lang="en-US" dirty="0" smtClean="0"/>
              <a:t>Bretton Woods</a:t>
            </a:r>
            <a:r>
              <a:rPr lang="el-GR" dirty="0" smtClean="0"/>
              <a:t>, το οποίο μοιάζει με </a:t>
            </a:r>
            <a:r>
              <a:rPr lang="el-GR" dirty="0" smtClean="0"/>
              <a:t>τον </a:t>
            </a:r>
            <a:r>
              <a:rPr lang="el-GR" dirty="0" smtClean="0"/>
              <a:t>κανόνα χρυσού συναλλάγματος αλλά αντί για λίρα έχουμε το δολάριο.</a:t>
            </a:r>
          </a:p>
          <a:p>
            <a:pPr lvl="1"/>
            <a:r>
              <a:rPr lang="el-GR" dirty="0" smtClean="0"/>
              <a:t>Σύστημα σταθερών ισοτιμιών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</a:t>
            </a:r>
            <a:r>
              <a:rPr lang="el-GR" dirty="0" smtClean="0"/>
              <a:t>1970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Κατάρρευση του συστήματος του </a:t>
            </a:r>
            <a:r>
              <a:rPr lang="en-US" dirty="0" smtClean="0"/>
              <a:t>Bretton Woods. </a:t>
            </a:r>
            <a:endParaRPr lang="el-GR" dirty="0" smtClean="0"/>
          </a:p>
          <a:p>
            <a:pPr lvl="1"/>
            <a:r>
              <a:rPr lang="el-GR" dirty="0" smtClean="0"/>
              <a:t>Εισαγωγή </a:t>
            </a:r>
            <a:r>
              <a:rPr lang="el-GR" dirty="0" smtClean="0"/>
              <a:t>κυμαινόμενων ισοτιμιών.</a:t>
            </a:r>
          </a:p>
          <a:p>
            <a:r>
              <a:rPr lang="el-GR" dirty="0" smtClean="0"/>
              <a:t>Πετρελαϊκές κρίσεις του 1973 και 1979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</a:t>
            </a:r>
            <a:r>
              <a:rPr lang="el-GR" dirty="0" smtClean="0"/>
              <a:t>1970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Φαινόμενο </a:t>
            </a:r>
            <a:r>
              <a:rPr lang="el-GR" dirty="0" smtClean="0"/>
              <a:t>του στασιμοπληθωρισμού.</a:t>
            </a:r>
          </a:p>
          <a:p>
            <a:r>
              <a:rPr lang="el-GR" dirty="0" smtClean="0"/>
              <a:t>Εφαρμογή νεοφιλελεύθερη οικονομικής πολιτικής (μονεταρισμός) για την αντιμετώπιση του πληθωρισμού.</a:t>
            </a:r>
          </a:p>
          <a:p>
            <a:r>
              <a:rPr lang="el-GR" dirty="0" smtClean="0"/>
              <a:t>Περιβαλλοντικά προβλήματα και φτώχεια στον Τρίτο Κόσμο.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1989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Τέλος Ψυχρού Πολέμου με την κατάρρευση του σοσιαλιστικού συστήματος στην Ανατολική και Κεντρική Ευρώπη.</a:t>
            </a:r>
          </a:p>
          <a:p>
            <a:r>
              <a:rPr lang="el-GR" dirty="0" smtClean="0"/>
              <a:t>Διάλυση της Σοβιετικής Ένωσης.</a:t>
            </a:r>
          </a:p>
          <a:p>
            <a:r>
              <a:rPr lang="el-GR" dirty="0" smtClean="0"/>
              <a:t>Παγκόσμιο πρόβλημα δημόσιου χρέους.</a:t>
            </a:r>
          </a:p>
          <a:p>
            <a:r>
              <a:rPr lang="el-GR" dirty="0" smtClean="0"/>
              <a:t>Ανάδειξη νέων οικονομικών δυνάμεων όπως οι Ασιατικές Τίγρεις</a:t>
            </a:r>
            <a:r>
              <a:rPr lang="en-US" dirty="0" smtClean="0"/>
              <a:t> (</a:t>
            </a:r>
            <a:r>
              <a:rPr lang="el-GR" dirty="0" smtClean="0"/>
              <a:t>Νότιος Κορέα, Σιγκαπούρη, Ταϊβάν και Χονγκ Κονγκ).</a:t>
            </a:r>
          </a:p>
          <a:p>
            <a:r>
              <a:rPr lang="el-GR" dirty="0" smtClean="0"/>
              <a:t>Παγκοσμιοποίηση. 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Τρίτη Βιομηχανική Επανάσταση (σήμερα)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Έκρηξη στην τεχνολογία των τηλεπικοινωνιών και του Διαδικτύου.</a:t>
            </a:r>
          </a:p>
          <a:p>
            <a:pPr lvl="0"/>
            <a:r>
              <a:rPr lang="el-GR" dirty="0" smtClean="0"/>
              <a:t>Συναλλαγές μέσω διαδικτύου.</a:t>
            </a:r>
          </a:p>
          <a:p>
            <a:pPr lvl="0"/>
            <a:r>
              <a:rPr lang="el-GR" dirty="0" smtClean="0"/>
              <a:t>Παραγωγή εκτός εργοστασίου (</a:t>
            </a:r>
            <a:r>
              <a:rPr lang="en-US" dirty="0" smtClean="0"/>
              <a:t>outsourcing).</a:t>
            </a:r>
            <a:endParaRPr lang="el-GR" dirty="0" smtClean="0"/>
          </a:p>
          <a:p>
            <a:pPr lvl="0"/>
            <a:r>
              <a:rPr lang="el-GR" dirty="0" smtClean="0"/>
              <a:t>Διάχυση πληροφορίας </a:t>
            </a:r>
            <a:r>
              <a:rPr lang="el-GR" dirty="0" smtClean="0"/>
              <a:t>και </a:t>
            </a:r>
            <a:r>
              <a:rPr lang="el-GR" dirty="0" smtClean="0"/>
              <a:t>μείωση ασύμμετρης πληροφόρησης.</a:t>
            </a:r>
          </a:p>
          <a:p>
            <a:pPr lvl="0"/>
            <a:r>
              <a:rPr lang="el-GR" dirty="0" smtClean="0"/>
              <a:t>Ανανεώσιμες πηγές ενέργειας.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Η εξέλιξη του Καπιταλισμού 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/>
              <a:t>Τμήμα: </a:t>
            </a:r>
            <a:r>
              <a:rPr lang="el-GR" dirty="0" smtClean="0"/>
              <a:t>Οικονομικής Επιστήμης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της </a:t>
            </a:r>
            <a:r>
              <a:rPr lang="el-GR" b="1" dirty="0" smtClean="0"/>
              <a:t>εξελικτικής πορείας </a:t>
            </a:r>
            <a:r>
              <a:rPr lang="el-GR" dirty="0" smtClean="0"/>
              <a:t>του οικονομικού συστήματος του Καπιταλισμού από τον Μεσαίωνα έως σήμερα και των ιδιαίτερων χαρακτηριστικών της </a:t>
            </a:r>
            <a:r>
              <a:rPr lang="el-GR" smtClean="0"/>
              <a:t>κάθε φάσης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μεταβατική περίοδος του Καπιταλισμού.</a:t>
            </a:r>
          </a:p>
          <a:p>
            <a:r>
              <a:rPr lang="el-GR" altLang="el-GR" dirty="0" smtClean="0"/>
              <a:t>Οι φάσεις του Καπιταλισμού από τον </a:t>
            </a:r>
            <a:r>
              <a:rPr lang="el-GR" altLang="el-GR" dirty="0" smtClean="0"/>
              <a:t>Μεσαίωνα </a:t>
            </a:r>
            <a:r>
              <a:rPr lang="el-GR" altLang="el-GR" dirty="0" smtClean="0"/>
              <a:t>έως σήμερα.</a:t>
            </a:r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μεταβατική περίοδος του Καπιταλισμού 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Η εξέλιξη του Καπιταλισμού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Συστατικά στοιχεία του Καπιταλισμού (1 από2)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Επιχειρηματικότητα.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Η ιδέα της εταιρίας.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Ιδιωτική ιδιοκτησία.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Συστατικά στοιχεία του καπιταλισμού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Η δραστηριότητα όπου το κεφάλαιο χρησιμοποιείται για κέρδος.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Η χρήση της μισθωτής εργασίας και το γεγονός ότι η εργασία και η γη γίνονται αντικείμενα αγοραπωλησίας.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Ο θεσμός της αγοράς.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>Μεταβατική φάση μεταξύ μεσαίωνα και Βιομηχανικής Επανάστασης  (1 από2)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Η σφαίρα της πολιτικής, της θρησκείας και του στρατού </a:t>
            </a:r>
            <a:r>
              <a:rPr lang="el-GR" b="1" dirty="0" smtClean="0"/>
              <a:t>παύει</a:t>
            </a:r>
            <a:r>
              <a:rPr lang="el-GR" dirty="0" smtClean="0"/>
              <a:t> να υπερέχει της σφαίρας της οικονομίας.</a:t>
            </a:r>
          </a:p>
          <a:p>
            <a:pPr lvl="1"/>
            <a:r>
              <a:rPr lang="el-GR" dirty="0" smtClean="0"/>
              <a:t>Μόνο όταν </a:t>
            </a:r>
            <a:r>
              <a:rPr lang="el-GR" b="1" dirty="0" smtClean="0"/>
              <a:t>η οικονομία της αγοράς </a:t>
            </a:r>
            <a:r>
              <a:rPr lang="el-GR" dirty="0" smtClean="0"/>
              <a:t>γίνεται κυρίαρχο στοιχείο της καθημερινής ζωής έχουμε καπιταλισμό.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1138</Words>
  <Application>Microsoft Office PowerPoint</Application>
  <PresentationFormat>Προβολή στην οθόνη (4:3)</PresentationFormat>
  <Paragraphs>146</Paragraphs>
  <Slides>26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Η μεταβατική περίοδος του Καπιταλισμού </vt:lpstr>
      <vt:lpstr>Συστατικά στοιχεία του Καπιταλισμού (1 από2)</vt:lpstr>
      <vt:lpstr>Συστατικά στοιχεία του καπιταλισμού (2 από 2)</vt:lpstr>
      <vt:lpstr>Μεταβατική φάση μεταξύ μεσαίωνα και Βιομηχανικής Επανάστασης  (1 από2)</vt:lpstr>
      <vt:lpstr>Μεταβατική φάση μεταξύ μεσαίωνα και Βιομηχανικής Επανάστασης (2 από 2)</vt:lpstr>
      <vt:lpstr>Οι φάσεις του Καπιταλισμού από τον Μεσαίωνα έως σήμερα</vt:lpstr>
      <vt:lpstr>Πρώτη φάση του Καπιταλισμού</vt:lpstr>
      <vt:lpstr>Δεύτερη φάση του Καπιταλισμού</vt:lpstr>
      <vt:lpstr>Τρίτη φάση του Καπιταλισμού: δεύτερη Βιομηχανική Επανάσταση (1 από 3)</vt:lpstr>
      <vt:lpstr>Τρίτη φάση του Καπιταλισμού: δεύτερη Βιομηχανική Επανάσταση (2 από 3)</vt:lpstr>
      <vt:lpstr>Τρίτη φάση του Καπιταλισμού: δεύτερη Βιομηχανική Επανάσταση (3 από 3)</vt:lpstr>
      <vt:lpstr>Η εποχή του Μεσοπολέμου</vt:lpstr>
      <vt:lpstr>Τέταρτη φάση του Καπιταλισμού</vt:lpstr>
      <vt:lpstr>Μετά το 1950 (1 από 3)</vt:lpstr>
      <vt:lpstr>Μετά το 1950 (2 από 3)</vt:lpstr>
      <vt:lpstr>Μετά το 1950 (3 από 3)</vt:lpstr>
      <vt:lpstr>Μετά το 1970 (1 από 2)</vt:lpstr>
      <vt:lpstr>Μετά το 1970 (2 από 2)</vt:lpstr>
      <vt:lpstr>Μετά το 1989</vt:lpstr>
      <vt:lpstr>Τρίτη Βιομηχανική Επανάσταση (σήμερα)</vt:lpstr>
      <vt:lpstr>Τέλος Ενότητας # 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2015-09-05T15:58:43Z</dcterms:created>
  <dcterms:modified xsi:type="dcterms:W3CDTF">2015-10-01T18:29:33Z</dcterms:modified>
</cp:coreProperties>
</file>