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313" r:id="rId2"/>
    <p:sldId id="314" r:id="rId3"/>
    <p:sldId id="315" r:id="rId4"/>
    <p:sldId id="316" r:id="rId5"/>
    <p:sldId id="317" r:id="rId6"/>
    <p:sldId id="318" r:id="rId7"/>
    <p:sldId id="31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309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303" r:id="rId51"/>
    <p:sldId id="304" r:id="rId52"/>
    <p:sldId id="312" r:id="rId53"/>
    <p:sldId id="319" r:id="rId5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9999FF"/>
    <a:srgbClr val="FF5050"/>
    <a:srgbClr val="FF66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  <c:txPr>
        <a:bodyPr/>
        <a:lstStyle/>
        <a:p>
          <a:pPr>
            <a:defRPr sz="1800"/>
          </a:pPr>
          <a:endParaRPr lang="el-G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Κυριότητα σαν ποσοστό του παγκόσμιου στόλου</c:v>
                </c:pt>
              </c:strCache>
            </c:strRef>
          </c:tx>
          <c:invertIfNegative val="0"/>
          <c:cat>
            <c:strRef>
              <c:f>Sheet1!$A$2:$A$22</c:f>
              <c:strCache>
                <c:ptCount val="21"/>
                <c:pt idx="0">
                  <c:v>Βέλγιο</c:v>
                </c:pt>
                <c:pt idx="1">
                  <c:v>Ιράν</c:v>
                </c:pt>
                <c:pt idx="2">
                  <c:v>Μαλαισία</c:v>
                </c:pt>
                <c:pt idx="3">
                  <c:v>Ινδία</c:v>
                </c:pt>
                <c:pt idx="4">
                  <c:v>Τουρκία</c:v>
                </c:pt>
                <c:pt idx="5">
                  <c:v>Ρωσία</c:v>
                </c:pt>
                <c:pt idx="6">
                  <c:v>Καναδάς</c:v>
                </c:pt>
                <c:pt idx="7">
                  <c:v>Ηνωμένο Βασίλειο</c:v>
                </c:pt>
                <c:pt idx="8">
                  <c:v>Ιταλία</c:v>
                </c:pt>
                <c:pt idx="9">
                  <c:v>Βερμούδες</c:v>
                </c:pt>
                <c:pt idx="10">
                  <c:v>Σινγκαπούρη</c:v>
                </c:pt>
                <c:pt idx="11">
                  <c:v>Ταϊβάν</c:v>
                </c:pt>
                <c:pt idx="12">
                  <c:v>Δανία</c:v>
                </c:pt>
                <c:pt idx="13">
                  <c:v>Χονγκ Κόνγκ</c:v>
                </c:pt>
                <c:pt idx="14">
                  <c:v>Νορβηγία</c:v>
                </c:pt>
                <c:pt idx="15">
                  <c:v>ΗΠΑ</c:v>
                </c:pt>
                <c:pt idx="16">
                  <c:v>Δημοκρατία της Κορέας</c:v>
                </c:pt>
                <c:pt idx="17">
                  <c:v>Κίνα</c:v>
                </c:pt>
                <c:pt idx="18">
                  <c:v>Γερμανία</c:v>
                </c:pt>
                <c:pt idx="19">
                  <c:v>Ιαπωνία</c:v>
                </c:pt>
                <c:pt idx="20">
                  <c:v>Ελλάδα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1.3</c:v>
                </c:pt>
                <c:pt idx="3">
                  <c:v>1.6</c:v>
                </c:pt>
                <c:pt idx="4">
                  <c:v>1.7000000000000075</c:v>
                </c:pt>
                <c:pt idx="5">
                  <c:v>1.7000000000000075</c:v>
                </c:pt>
                <c:pt idx="6">
                  <c:v>1.7000000000000075</c:v>
                </c:pt>
                <c:pt idx="7">
                  <c:v>1.8</c:v>
                </c:pt>
                <c:pt idx="8">
                  <c:v>1.9000000000000001</c:v>
                </c:pt>
                <c:pt idx="9">
                  <c:v>2.2000000000000002</c:v>
                </c:pt>
                <c:pt idx="10">
                  <c:v>2.2999999999999998</c:v>
                </c:pt>
                <c:pt idx="11">
                  <c:v>2.5</c:v>
                </c:pt>
                <c:pt idx="12">
                  <c:v>2.9</c:v>
                </c:pt>
                <c:pt idx="13">
                  <c:v>3</c:v>
                </c:pt>
                <c:pt idx="14">
                  <c:v>3.7</c:v>
                </c:pt>
                <c:pt idx="15">
                  <c:v>3.8</c:v>
                </c:pt>
                <c:pt idx="16">
                  <c:v>3.9</c:v>
                </c:pt>
                <c:pt idx="17">
                  <c:v>8.3000000000000007</c:v>
                </c:pt>
                <c:pt idx="18">
                  <c:v>9</c:v>
                </c:pt>
                <c:pt idx="19">
                  <c:v>15.8</c:v>
                </c:pt>
                <c:pt idx="20">
                  <c:v>16.2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9974232"/>
        <c:axId val="490150696"/>
      </c:barChart>
      <c:catAx>
        <c:axId val="4899742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l-GR"/>
          </a:p>
        </c:txPr>
        <c:crossAx val="490150696"/>
        <c:crosses val="autoZero"/>
        <c:auto val="1"/>
        <c:lblAlgn val="ctr"/>
        <c:lblOffset val="100"/>
        <c:noMultiLvlLbl val="0"/>
      </c:catAx>
      <c:valAx>
        <c:axId val="4901506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l-GR"/>
          </a:p>
        </c:txPr>
        <c:crossAx val="489974232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el-G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1E074-BC8C-4E19-9F37-B492BAA9D24D}" type="doc">
      <dgm:prSet loTypeId="urn:microsoft.com/office/officeart/2005/8/layout/default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96534211-5A49-4F10-996E-3C5D188F17A8}">
      <dgm:prSet/>
      <dgm:spPr/>
      <dgm:t>
        <a:bodyPr/>
        <a:lstStyle/>
        <a:p>
          <a:r>
            <a:rPr lang="el-GR" b="1" i="1" dirty="0" smtClean="0">
              <a:latin typeface="Century Gothic" pitchFamily="34" charset="0"/>
            </a:rPr>
            <a:t>Εξαγωγές</a:t>
          </a:r>
          <a:endParaRPr lang="en-US" b="1" i="1" dirty="0" smtClean="0">
            <a:latin typeface="Century Gothic" pitchFamily="34" charset="0"/>
          </a:endParaRPr>
        </a:p>
      </dgm:t>
    </dgm:pt>
    <dgm:pt modelId="{0F353AED-AB10-40DB-B389-23E0A3CE154B}" type="parTrans" cxnId="{E3B14E76-D2FD-4D37-BFCD-BA95F92A5F9B}">
      <dgm:prSet/>
      <dgm:spPr/>
      <dgm:t>
        <a:bodyPr/>
        <a:lstStyle/>
        <a:p>
          <a:endParaRPr lang="el-GR"/>
        </a:p>
      </dgm:t>
    </dgm:pt>
    <dgm:pt modelId="{B6499C94-7BCC-4239-B660-CDE02B27298F}" type="sibTrans" cxnId="{E3B14E76-D2FD-4D37-BFCD-BA95F92A5F9B}">
      <dgm:prSet/>
      <dgm:spPr/>
      <dgm:t>
        <a:bodyPr/>
        <a:lstStyle/>
        <a:p>
          <a:endParaRPr lang="el-GR"/>
        </a:p>
      </dgm:t>
    </dgm:pt>
    <dgm:pt modelId="{B0A15D29-EDC3-4A3F-A032-1123AB02F367}">
      <dgm:prSet/>
      <dgm:spPr/>
      <dgm:t>
        <a:bodyPr/>
        <a:lstStyle/>
        <a:p>
          <a:r>
            <a:rPr lang="el-GR" b="1" i="1" dirty="0" smtClean="0">
              <a:latin typeface="Century Gothic" pitchFamily="34" charset="0"/>
            </a:rPr>
            <a:t>Έρευνα Αγοράς</a:t>
          </a:r>
          <a:endParaRPr lang="en-US" b="1" i="1" dirty="0">
            <a:latin typeface="Century Gothic" pitchFamily="34" charset="0"/>
          </a:endParaRPr>
        </a:p>
      </dgm:t>
    </dgm:pt>
    <dgm:pt modelId="{869B983A-3A9F-4E83-8830-A024DBD46B73}" type="parTrans" cxnId="{60C11297-9C34-4C0F-90B3-C8C4A340F07D}">
      <dgm:prSet/>
      <dgm:spPr/>
      <dgm:t>
        <a:bodyPr/>
        <a:lstStyle/>
        <a:p>
          <a:endParaRPr lang="el-GR"/>
        </a:p>
      </dgm:t>
    </dgm:pt>
    <dgm:pt modelId="{36F4D3C3-5A2A-4292-B9D3-7C333EBE7195}" type="sibTrans" cxnId="{60C11297-9C34-4C0F-90B3-C8C4A340F07D}">
      <dgm:prSet/>
      <dgm:spPr/>
      <dgm:t>
        <a:bodyPr/>
        <a:lstStyle/>
        <a:p>
          <a:endParaRPr lang="el-GR"/>
        </a:p>
      </dgm:t>
    </dgm:pt>
    <dgm:pt modelId="{08E07CB6-C016-480B-A77C-1FC2ED04D6DD}">
      <dgm:prSet/>
      <dgm:spPr/>
      <dgm:t>
        <a:bodyPr/>
        <a:lstStyle/>
        <a:p>
          <a:r>
            <a:rPr lang="el-GR" b="1" i="1" dirty="0" smtClean="0">
              <a:latin typeface="Century Gothic" pitchFamily="34" charset="0"/>
            </a:rPr>
            <a:t>Διαφήμιση Επικοινωνία</a:t>
          </a:r>
          <a:endParaRPr lang="en-US" b="1" i="1" dirty="0">
            <a:latin typeface="Century Gothic" pitchFamily="34" charset="0"/>
          </a:endParaRPr>
        </a:p>
      </dgm:t>
    </dgm:pt>
    <dgm:pt modelId="{62874146-7E65-41DA-9E23-B78CCFF3C115}" type="parTrans" cxnId="{FF613FC0-4395-4BF3-AB47-758239D8F776}">
      <dgm:prSet/>
      <dgm:spPr/>
      <dgm:t>
        <a:bodyPr/>
        <a:lstStyle/>
        <a:p>
          <a:endParaRPr lang="el-GR"/>
        </a:p>
      </dgm:t>
    </dgm:pt>
    <dgm:pt modelId="{B46F40C5-1823-4E58-B6F7-53F3664AC0AB}" type="sibTrans" cxnId="{FF613FC0-4395-4BF3-AB47-758239D8F776}">
      <dgm:prSet/>
      <dgm:spPr/>
      <dgm:t>
        <a:bodyPr/>
        <a:lstStyle/>
        <a:p>
          <a:endParaRPr lang="el-GR"/>
        </a:p>
      </dgm:t>
    </dgm:pt>
    <dgm:pt modelId="{454DD8BF-7031-4A5A-ACA9-42B27947A04C}">
      <dgm:prSet/>
      <dgm:spPr>
        <a:ln>
          <a:solidFill>
            <a:schemeClr val="accent1"/>
          </a:solidFill>
        </a:ln>
      </dgm:spPr>
      <dgm:t>
        <a:bodyPr/>
        <a:lstStyle/>
        <a:p>
          <a:r>
            <a:rPr lang="el-GR" b="1" i="1" dirty="0" smtClean="0">
              <a:latin typeface="Century Gothic" pitchFamily="34" charset="0"/>
            </a:rPr>
            <a:t>Διοίκηση Υπηρεσιών</a:t>
          </a:r>
          <a:endParaRPr lang="en-US" b="1" i="1" dirty="0">
            <a:latin typeface="Century Gothic" pitchFamily="34" charset="0"/>
          </a:endParaRPr>
        </a:p>
      </dgm:t>
    </dgm:pt>
    <dgm:pt modelId="{F313A96D-651F-4CD0-8AD6-1F185F0D5E40}" type="parTrans" cxnId="{66E6A445-8BCC-49C5-9206-BC18B7EB4925}">
      <dgm:prSet/>
      <dgm:spPr/>
      <dgm:t>
        <a:bodyPr/>
        <a:lstStyle/>
        <a:p>
          <a:endParaRPr lang="el-GR"/>
        </a:p>
      </dgm:t>
    </dgm:pt>
    <dgm:pt modelId="{AD3EAB32-004B-42C4-86ED-DC9B8FFB2DEE}" type="sibTrans" cxnId="{66E6A445-8BCC-49C5-9206-BC18B7EB4925}">
      <dgm:prSet/>
      <dgm:spPr/>
      <dgm:t>
        <a:bodyPr/>
        <a:lstStyle/>
        <a:p>
          <a:endParaRPr lang="el-GR"/>
        </a:p>
      </dgm:t>
    </dgm:pt>
    <dgm:pt modelId="{38ACDFD1-C70A-4142-BB60-CD4AB39368A5}">
      <dgm:prSet/>
      <dgm:spPr/>
      <dgm:t>
        <a:bodyPr/>
        <a:lstStyle/>
        <a:p>
          <a:r>
            <a:rPr lang="el-GR" b="1" i="1" dirty="0" smtClean="0">
              <a:latin typeface="Century Gothic" pitchFamily="34" charset="0"/>
            </a:rPr>
            <a:t>Διοίκηση Διανομής</a:t>
          </a:r>
          <a:endParaRPr lang="en-US" b="1" i="1" dirty="0">
            <a:latin typeface="Century Gothic" pitchFamily="34" charset="0"/>
          </a:endParaRPr>
        </a:p>
      </dgm:t>
    </dgm:pt>
    <dgm:pt modelId="{834DE6EE-8FF4-47A1-82D7-C6203DF376D5}" type="parTrans" cxnId="{2F48B4AE-5CF6-4C1F-88C0-89E4F403827F}">
      <dgm:prSet/>
      <dgm:spPr/>
      <dgm:t>
        <a:bodyPr/>
        <a:lstStyle/>
        <a:p>
          <a:endParaRPr lang="el-GR"/>
        </a:p>
      </dgm:t>
    </dgm:pt>
    <dgm:pt modelId="{DF66074A-1307-4172-B4C1-391993FBB21E}" type="sibTrans" cxnId="{2F48B4AE-5CF6-4C1F-88C0-89E4F403827F}">
      <dgm:prSet/>
      <dgm:spPr/>
      <dgm:t>
        <a:bodyPr/>
        <a:lstStyle/>
        <a:p>
          <a:endParaRPr lang="el-GR"/>
        </a:p>
      </dgm:t>
    </dgm:pt>
    <dgm:pt modelId="{44F82B50-6B56-4564-8CCA-015E6E30FEA8}">
      <dgm:prSet/>
      <dgm:spPr/>
      <dgm:t>
        <a:bodyPr/>
        <a:lstStyle/>
        <a:p>
          <a:r>
            <a:rPr lang="el-GR" b="1" i="1" dirty="0" smtClean="0">
              <a:latin typeface="Century Gothic" pitchFamily="34" charset="0"/>
            </a:rPr>
            <a:t>Διοίκηση Επώνυμων προϊόντων</a:t>
          </a:r>
          <a:endParaRPr lang="en-US" b="1" i="1" dirty="0">
            <a:latin typeface="Century Gothic" pitchFamily="34" charset="0"/>
          </a:endParaRPr>
        </a:p>
      </dgm:t>
    </dgm:pt>
    <dgm:pt modelId="{18A70AB5-5BF0-43C3-9442-F1125D72D9DC}" type="parTrans" cxnId="{56DA1E68-6D3A-4D86-ADDD-9F23E2376640}">
      <dgm:prSet/>
      <dgm:spPr/>
      <dgm:t>
        <a:bodyPr/>
        <a:lstStyle/>
        <a:p>
          <a:endParaRPr lang="el-GR"/>
        </a:p>
      </dgm:t>
    </dgm:pt>
    <dgm:pt modelId="{70641000-5395-496A-A282-D3EF846317BF}" type="sibTrans" cxnId="{56DA1E68-6D3A-4D86-ADDD-9F23E2376640}">
      <dgm:prSet/>
      <dgm:spPr/>
      <dgm:t>
        <a:bodyPr/>
        <a:lstStyle/>
        <a:p>
          <a:endParaRPr lang="el-GR"/>
        </a:p>
      </dgm:t>
    </dgm:pt>
    <dgm:pt modelId="{D2018525-ADDC-44C8-A59D-6B4FA8E0D306}">
      <dgm:prSet/>
      <dgm:spPr/>
      <dgm:t>
        <a:bodyPr/>
        <a:lstStyle/>
        <a:p>
          <a:r>
            <a:rPr lang="el-GR" b="1" i="1" dirty="0" smtClean="0">
              <a:latin typeface="Century Gothic" pitchFamily="34" charset="0"/>
            </a:rPr>
            <a:t>Ανάπτυξη προϊόντων</a:t>
          </a:r>
          <a:endParaRPr lang="en-US" b="1" i="1" dirty="0">
            <a:latin typeface="Century Gothic" pitchFamily="34" charset="0"/>
          </a:endParaRPr>
        </a:p>
      </dgm:t>
    </dgm:pt>
    <dgm:pt modelId="{4C278CBA-B89A-4BA5-AD35-11C1CD6B281E}" type="parTrans" cxnId="{CB92A440-70FF-4004-A85E-BE893220918A}">
      <dgm:prSet/>
      <dgm:spPr/>
      <dgm:t>
        <a:bodyPr/>
        <a:lstStyle/>
        <a:p>
          <a:endParaRPr lang="el-GR"/>
        </a:p>
      </dgm:t>
    </dgm:pt>
    <dgm:pt modelId="{095DFD83-42BF-48F5-A33A-6D0448238ED1}" type="sibTrans" cxnId="{CB92A440-70FF-4004-A85E-BE893220918A}">
      <dgm:prSet/>
      <dgm:spPr/>
      <dgm:t>
        <a:bodyPr/>
        <a:lstStyle/>
        <a:p>
          <a:endParaRPr lang="el-GR"/>
        </a:p>
      </dgm:t>
    </dgm:pt>
    <dgm:pt modelId="{FEBE7C75-BAE1-4E8D-BD03-35E43072FE13}">
      <dgm:prSet/>
      <dgm:spPr/>
      <dgm:t>
        <a:bodyPr/>
        <a:lstStyle/>
        <a:p>
          <a:r>
            <a:rPr lang="el-GR" b="1" i="1" dirty="0" smtClean="0">
              <a:latin typeface="Century Gothic" pitchFamily="34" charset="0"/>
            </a:rPr>
            <a:t>Χονδρεμπόριο</a:t>
          </a:r>
        </a:p>
      </dgm:t>
    </dgm:pt>
    <dgm:pt modelId="{E083C63F-9945-4ED7-8056-1B44B3EED755}" type="parTrans" cxnId="{5D38A657-398F-41A9-82DE-05003BE6E7EE}">
      <dgm:prSet/>
      <dgm:spPr/>
      <dgm:t>
        <a:bodyPr/>
        <a:lstStyle/>
        <a:p>
          <a:endParaRPr lang="el-GR"/>
        </a:p>
      </dgm:t>
    </dgm:pt>
    <dgm:pt modelId="{37248FF4-2200-4290-BD9C-E07CA8B0AE23}" type="sibTrans" cxnId="{5D38A657-398F-41A9-82DE-05003BE6E7EE}">
      <dgm:prSet/>
      <dgm:spPr/>
      <dgm:t>
        <a:bodyPr/>
        <a:lstStyle/>
        <a:p>
          <a:endParaRPr lang="el-GR"/>
        </a:p>
      </dgm:t>
    </dgm:pt>
    <dgm:pt modelId="{65929FC3-83F7-4500-AA45-D0DAF22FD132}">
      <dgm:prSet/>
      <dgm:spPr/>
      <dgm:t>
        <a:bodyPr/>
        <a:lstStyle/>
        <a:p>
          <a:r>
            <a:rPr lang="el-GR" b="1" i="1" dirty="0" smtClean="0">
              <a:latin typeface="Century Gothic" pitchFamily="34" charset="0"/>
            </a:rPr>
            <a:t>Πωλήσεις</a:t>
          </a:r>
          <a:endParaRPr lang="en-US" b="1" i="1" dirty="0" smtClean="0">
            <a:latin typeface="Century Gothic" pitchFamily="34" charset="0"/>
          </a:endParaRPr>
        </a:p>
      </dgm:t>
    </dgm:pt>
    <dgm:pt modelId="{E2C7115A-0F1E-4881-9B12-00DD70B9AA79}" type="parTrans" cxnId="{6C0F4BD8-4704-4AB2-91E9-4B0815A71F21}">
      <dgm:prSet/>
      <dgm:spPr/>
      <dgm:t>
        <a:bodyPr/>
        <a:lstStyle/>
        <a:p>
          <a:endParaRPr lang="el-GR"/>
        </a:p>
      </dgm:t>
    </dgm:pt>
    <dgm:pt modelId="{3D93373A-5E4F-4465-B7DE-6D8DF100ED00}" type="sibTrans" cxnId="{6C0F4BD8-4704-4AB2-91E9-4B0815A71F21}">
      <dgm:prSet/>
      <dgm:spPr/>
      <dgm:t>
        <a:bodyPr/>
        <a:lstStyle/>
        <a:p>
          <a:endParaRPr lang="el-GR"/>
        </a:p>
      </dgm:t>
    </dgm:pt>
    <dgm:pt modelId="{B5DF2E71-4A4F-4DD8-8C70-C5A2D83118C1}" type="pres">
      <dgm:prSet presAssocID="{0EF1E074-BC8C-4E19-9F37-B492BAA9D2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D745889-9FB0-4CF6-8D5F-8188652071CC}" type="pres">
      <dgm:prSet presAssocID="{96534211-5A49-4F10-996E-3C5D188F17A8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3893258-896F-422C-B5D5-D38EA3F58378}" type="pres">
      <dgm:prSet presAssocID="{B6499C94-7BCC-4239-B660-CDE02B27298F}" presName="sibTrans" presStyleCnt="0"/>
      <dgm:spPr/>
    </dgm:pt>
    <dgm:pt modelId="{65E27B07-82CC-4D36-8171-A58B0F7AFB1F}" type="pres">
      <dgm:prSet presAssocID="{B0A15D29-EDC3-4A3F-A032-1123AB02F36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360C561-AE89-4FBA-AD86-13C6618DC9CF}" type="pres">
      <dgm:prSet presAssocID="{36F4D3C3-5A2A-4292-B9D3-7C333EBE7195}" presName="sibTrans" presStyleCnt="0"/>
      <dgm:spPr/>
    </dgm:pt>
    <dgm:pt modelId="{FACBB5E6-4AA5-4720-AB4D-FF39A315286C}" type="pres">
      <dgm:prSet presAssocID="{08E07CB6-C016-480B-A77C-1FC2ED04D6D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D809ADF-3EA0-462C-817B-F72DBA05BAB6}" type="pres">
      <dgm:prSet presAssocID="{B46F40C5-1823-4E58-B6F7-53F3664AC0AB}" presName="sibTrans" presStyleCnt="0"/>
      <dgm:spPr/>
    </dgm:pt>
    <dgm:pt modelId="{AFEDD2DA-57FB-4FA4-AF65-3EC380490BDD}" type="pres">
      <dgm:prSet presAssocID="{454DD8BF-7031-4A5A-ACA9-42B27947A04C}" presName="node" presStyleLbl="node1" presStyleIdx="3" presStyleCnt="9" custLinFactNeighborX="-3780" custLinFactNeighborY="-177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CBBCABC-96C2-4B92-AE59-FC4629F9D63B}" type="pres">
      <dgm:prSet presAssocID="{AD3EAB32-004B-42C4-86ED-DC9B8FFB2DEE}" presName="sibTrans" presStyleCnt="0"/>
      <dgm:spPr/>
    </dgm:pt>
    <dgm:pt modelId="{6B5C9FC3-B388-4FF0-BEAD-F0A5298F1DAF}" type="pres">
      <dgm:prSet presAssocID="{38ACDFD1-C70A-4142-BB60-CD4AB39368A5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36BF3BF-3A4F-4D29-83AE-8A535F9F6D28}" type="pres">
      <dgm:prSet presAssocID="{DF66074A-1307-4172-B4C1-391993FBB21E}" presName="sibTrans" presStyleCnt="0"/>
      <dgm:spPr/>
    </dgm:pt>
    <dgm:pt modelId="{8F79ECE7-9140-4C76-9231-391531836FE6}" type="pres">
      <dgm:prSet presAssocID="{44F82B50-6B56-4564-8CCA-015E6E30FEA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65E48F0-5D19-42F6-A331-2F692FC8F40C}" type="pres">
      <dgm:prSet presAssocID="{70641000-5395-496A-A282-D3EF846317BF}" presName="sibTrans" presStyleCnt="0"/>
      <dgm:spPr/>
    </dgm:pt>
    <dgm:pt modelId="{EDD5C540-02AC-4983-B7FF-1FD59BC4DD72}" type="pres">
      <dgm:prSet presAssocID="{D2018525-ADDC-44C8-A59D-6B4FA8E0D30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132EAB-6B8D-4194-91F1-8D232B65E034}" type="pres">
      <dgm:prSet presAssocID="{095DFD83-42BF-48F5-A33A-6D0448238ED1}" presName="sibTrans" presStyleCnt="0"/>
      <dgm:spPr/>
    </dgm:pt>
    <dgm:pt modelId="{3BD1D68A-DA24-4A76-94B4-85E5B8722DC3}" type="pres">
      <dgm:prSet presAssocID="{FEBE7C75-BAE1-4E8D-BD03-35E43072FE1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EA0CE0D-5EF9-4BDE-88FB-FBB69988ECD0}" type="pres">
      <dgm:prSet presAssocID="{37248FF4-2200-4290-BD9C-E07CA8B0AE23}" presName="sibTrans" presStyleCnt="0"/>
      <dgm:spPr/>
    </dgm:pt>
    <dgm:pt modelId="{3D646EE1-96F2-4260-91A9-1D7EB36546C7}" type="pres">
      <dgm:prSet presAssocID="{65929FC3-83F7-4500-AA45-D0DAF22FD13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B259A97-0FE1-4E9F-A58E-019006F21AC5}" type="presOf" srcId="{44F82B50-6B56-4564-8CCA-015E6E30FEA8}" destId="{8F79ECE7-9140-4C76-9231-391531836FE6}" srcOrd="0" destOrd="0" presId="urn:microsoft.com/office/officeart/2005/8/layout/default#1"/>
    <dgm:cxn modelId="{6C56EE0A-B4D6-46E9-9EE7-33B660D8681E}" type="presOf" srcId="{454DD8BF-7031-4A5A-ACA9-42B27947A04C}" destId="{AFEDD2DA-57FB-4FA4-AF65-3EC380490BDD}" srcOrd="0" destOrd="0" presId="urn:microsoft.com/office/officeart/2005/8/layout/default#1"/>
    <dgm:cxn modelId="{FF613FC0-4395-4BF3-AB47-758239D8F776}" srcId="{0EF1E074-BC8C-4E19-9F37-B492BAA9D24D}" destId="{08E07CB6-C016-480B-A77C-1FC2ED04D6DD}" srcOrd="2" destOrd="0" parTransId="{62874146-7E65-41DA-9E23-B78CCFF3C115}" sibTransId="{B46F40C5-1823-4E58-B6F7-53F3664AC0AB}"/>
    <dgm:cxn modelId="{B348EB20-7FBC-4F85-92A5-9B4FFF7D518C}" type="presOf" srcId="{FEBE7C75-BAE1-4E8D-BD03-35E43072FE13}" destId="{3BD1D68A-DA24-4A76-94B4-85E5B8722DC3}" srcOrd="0" destOrd="0" presId="urn:microsoft.com/office/officeart/2005/8/layout/default#1"/>
    <dgm:cxn modelId="{5D38A657-398F-41A9-82DE-05003BE6E7EE}" srcId="{0EF1E074-BC8C-4E19-9F37-B492BAA9D24D}" destId="{FEBE7C75-BAE1-4E8D-BD03-35E43072FE13}" srcOrd="7" destOrd="0" parTransId="{E083C63F-9945-4ED7-8056-1B44B3EED755}" sibTransId="{37248FF4-2200-4290-BD9C-E07CA8B0AE23}"/>
    <dgm:cxn modelId="{D2EC31C6-9F10-4043-A8C8-C508ADCB1DB8}" type="presOf" srcId="{0EF1E074-BC8C-4E19-9F37-B492BAA9D24D}" destId="{B5DF2E71-4A4F-4DD8-8C70-C5A2D83118C1}" srcOrd="0" destOrd="0" presId="urn:microsoft.com/office/officeart/2005/8/layout/default#1"/>
    <dgm:cxn modelId="{520D3D5B-579C-4057-AE3E-BB3F0A5BE7B2}" type="presOf" srcId="{D2018525-ADDC-44C8-A59D-6B4FA8E0D306}" destId="{EDD5C540-02AC-4983-B7FF-1FD59BC4DD72}" srcOrd="0" destOrd="0" presId="urn:microsoft.com/office/officeart/2005/8/layout/default#1"/>
    <dgm:cxn modelId="{56DA1E68-6D3A-4D86-ADDD-9F23E2376640}" srcId="{0EF1E074-BC8C-4E19-9F37-B492BAA9D24D}" destId="{44F82B50-6B56-4564-8CCA-015E6E30FEA8}" srcOrd="5" destOrd="0" parTransId="{18A70AB5-5BF0-43C3-9442-F1125D72D9DC}" sibTransId="{70641000-5395-496A-A282-D3EF846317BF}"/>
    <dgm:cxn modelId="{E3B14E76-D2FD-4D37-BFCD-BA95F92A5F9B}" srcId="{0EF1E074-BC8C-4E19-9F37-B492BAA9D24D}" destId="{96534211-5A49-4F10-996E-3C5D188F17A8}" srcOrd="0" destOrd="0" parTransId="{0F353AED-AB10-40DB-B389-23E0A3CE154B}" sibTransId="{B6499C94-7BCC-4239-B660-CDE02B27298F}"/>
    <dgm:cxn modelId="{66E6A445-8BCC-49C5-9206-BC18B7EB4925}" srcId="{0EF1E074-BC8C-4E19-9F37-B492BAA9D24D}" destId="{454DD8BF-7031-4A5A-ACA9-42B27947A04C}" srcOrd="3" destOrd="0" parTransId="{F313A96D-651F-4CD0-8AD6-1F185F0D5E40}" sibTransId="{AD3EAB32-004B-42C4-86ED-DC9B8FFB2DEE}"/>
    <dgm:cxn modelId="{DD8DE126-6B77-4A55-86FC-B933C3C88193}" type="presOf" srcId="{38ACDFD1-C70A-4142-BB60-CD4AB39368A5}" destId="{6B5C9FC3-B388-4FF0-BEAD-F0A5298F1DAF}" srcOrd="0" destOrd="0" presId="urn:microsoft.com/office/officeart/2005/8/layout/default#1"/>
    <dgm:cxn modelId="{8CBA9560-C721-428D-A61E-3F6C8ED2324D}" type="presOf" srcId="{65929FC3-83F7-4500-AA45-D0DAF22FD132}" destId="{3D646EE1-96F2-4260-91A9-1D7EB36546C7}" srcOrd="0" destOrd="0" presId="urn:microsoft.com/office/officeart/2005/8/layout/default#1"/>
    <dgm:cxn modelId="{2F48B4AE-5CF6-4C1F-88C0-89E4F403827F}" srcId="{0EF1E074-BC8C-4E19-9F37-B492BAA9D24D}" destId="{38ACDFD1-C70A-4142-BB60-CD4AB39368A5}" srcOrd="4" destOrd="0" parTransId="{834DE6EE-8FF4-47A1-82D7-C6203DF376D5}" sibTransId="{DF66074A-1307-4172-B4C1-391993FBB21E}"/>
    <dgm:cxn modelId="{CB92A440-70FF-4004-A85E-BE893220918A}" srcId="{0EF1E074-BC8C-4E19-9F37-B492BAA9D24D}" destId="{D2018525-ADDC-44C8-A59D-6B4FA8E0D306}" srcOrd="6" destOrd="0" parTransId="{4C278CBA-B89A-4BA5-AD35-11C1CD6B281E}" sibTransId="{095DFD83-42BF-48F5-A33A-6D0448238ED1}"/>
    <dgm:cxn modelId="{A0F53A13-5325-4B5F-AE86-874FD1899C78}" type="presOf" srcId="{96534211-5A49-4F10-996E-3C5D188F17A8}" destId="{0D745889-9FB0-4CF6-8D5F-8188652071CC}" srcOrd="0" destOrd="0" presId="urn:microsoft.com/office/officeart/2005/8/layout/default#1"/>
    <dgm:cxn modelId="{60C11297-9C34-4C0F-90B3-C8C4A340F07D}" srcId="{0EF1E074-BC8C-4E19-9F37-B492BAA9D24D}" destId="{B0A15D29-EDC3-4A3F-A032-1123AB02F367}" srcOrd="1" destOrd="0" parTransId="{869B983A-3A9F-4E83-8830-A024DBD46B73}" sibTransId="{36F4D3C3-5A2A-4292-B9D3-7C333EBE7195}"/>
    <dgm:cxn modelId="{6C0F4BD8-4704-4AB2-91E9-4B0815A71F21}" srcId="{0EF1E074-BC8C-4E19-9F37-B492BAA9D24D}" destId="{65929FC3-83F7-4500-AA45-D0DAF22FD132}" srcOrd="8" destOrd="0" parTransId="{E2C7115A-0F1E-4881-9B12-00DD70B9AA79}" sibTransId="{3D93373A-5E4F-4465-B7DE-6D8DF100ED00}"/>
    <dgm:cxn modelId="{6EF939A8-A32D-403B-9358-063574872921}" type="presOf" srcId="{08E07CB6-C016-480B-A77C-1FC2ED04D6DD}" destId="{FACBB5E6-4AA5-4720-AB4D-FF39A315286C}" srcOrd="0" destOrd="0" presId="urn:microsoft.com/office/officeart/2005/8/layout/default#1"/>
    <dgm:cxn modelId="{DF0CB826-178D-4EC0-8D81-0EFD37FB021C}" type="presOf" srcId="{B0A15D29-EDC3-4A3F-A032-1123AB02F367}" destId="{65E27B07-82CC-4D36-8171-A58B0F7AFB1F}" srcOrd="0" destOrd="0" presId="urn:microsoft.com/office/officeart/2005/8/layout/default#1"/>
    <dgm:cxn modelId="{269E40A3-ACD1-476E-A404-D5D32A6987D8}" type="presParOf" srcId="{B5DF2E71-4A4F-4DD8-8C70-C5A2D83118C1}" destId="{0D745889-9FB0-4CF6-8D5F-8188652071CC}" srcOrd="0" destOrd="0" presId="urn:microsoft.com/office/officeart/2005/8/layout/default#1"/>
    <dgm:cxn modelId="{522955BD-55E8-4ABC-9377-0AE6C6437481}" type="presParOf" srcId="{B5DF2E71-4A4F-4DD8-8C70-C5A2D83118C1}" destId="{63893258-896F-422C-B5D5-D38EA3F58378}" srcOrd="1" destOrd="0" presId="urn:microsoft.com/office/officeart/2005/8/layout/default#1"/>
    <dgm:cxn modelId="{46F5BB5D-F7D0-4692-BAC2-3424B61BFECD}" type="presParOf" srcId="{B5DF2E71-4A4F-4DD8-8C70-C5A2D83118C1}" destId="{65E27B07-82CC-4D36-8171-A58B0F7AFB1F}" srcOrd="2" destOrd="0" presId="urn:microsoft.com/office/officeart/2005/8/layout/default#1"/>
    <dgm:cxn modelId="{4CA76080-669D-44C6-842E-BA4A2E0D4845}" type="presParOf" srcId="{B5DF2E71-4A4F-4DD8-8C70-C5A2D83118C1}" destId="{F360C561-AE89-4FBA-AD86-13C6618DC9CF}" srcOrd="3" destOrd="0" presId="urn:microsoft.com/office/officeart/2005/8/layout/default#1"/>
    <dgm:cxn modelId="{421A3A12-6077-459C-AB8C-4B460A768E24}" type="presParOf" srcId="{B5DF2E71-4A4F-4DD8-8C70-C5A2D83118C1}" destId="{FACBB5E6-4AA5-4720-AB4D-FF39A315286C}" srcOrd="4" destOrd="0" presId="urn:microsoft.com/office/officeart/2005/8/layout/default#1"/>
    <dgm:cxn modelId="{F73CC9D5-30DC-434F-9149-E107637F4B20}" type="presParOf" srcId="{B5DF2E71-4A4F-4DD8-8C70-C5A2D83118C1}" destId="{BD809ADF-3EA0-462C-817B-F72DBA05BAB6}" srcOrd="5" destOrd="0" presId="urn:microsoft.com/office/officeart/2005/8/layout/default#1"/>
    <dgm:cxn modelId="{D0619B28-BD44-4BF3-975C-291BFE60FE5D}" type="presParOf" srcId="{B5DF2E71-4A4F-4DD8-8C70-C5A2D83118C1}" destId="{AFEDD2DA-57FB-4FA4-AF65-3EC380490BDD}" srcOrd="6" destOrd="0" presId="urn:microsoft.com/office/officeart/2005/8/layout/default#1"/>
    <dgm:cxn modelId="{FB9FBE5C-1BDC-4FD4-BAE0-9E613637C1E3}" type="presParOf" srcId="{B5DF2E71-4A4F-4DD8-8C70-C5A2D83118C1}" destId="{0CBBCABC-96C2-4B92-AE59-FC4629F9D63B}" srcOrd="7" destOrd="0" presId="urn:microsoft.com/office/officeart/2005/8/layout/default#1"/>
    <dgm:cxn modelId="{75731501-47EC-4D38-BF17-9F8FB9144F35}" type="presParOf" srcId="{B5DF2E71-4A4F-4DD8-8C70-C5A2D83118C1}" destId="{6B5C9FC3-B388-4FF0-BEAD-F0A5298F1DAF}" srcOrd="8" destOrd="0" presId="urn:microsoft.com/office/officeart/2005/8/layout/default#1"/>
    <dgm:cxn modelId="{0F944DB3-9A9D-4C4B-82C9-D7C3D61AD13E}" type="presParOf" srcId="{B5DF2E71-4A4F-4DD8-8C70-C5A2D83118C1}" destId="{C36BF3BF-3A4F-4D29-83AE-8A535F9F6D28}" srcOrd="9" destOrd="0" presId="urn:microsoft.com/office/officeart/2005/8/layout/default#1"/>
    <dgm:cxn modelId="{EF67DDCF-F138-4F63-85F0-8B3445FE352D}" type="presParOf" srcId="{B5DF2E71-4A4F-4DD8-8C70-C5A2D83118C1}" destId="{8F79ECE7-9140-4C76-9231-391531836FE6}" srcOrd="10" destOrd="0" presId="urn:microsoft.com/office/officeart/2005/8/layout/default#1"/>
    <dgm:cxn modelId="{BBB232E3-AFEB-4CE6-A95C-49B5048B6CDC}" type="presParOf" srcId="{B5DF2E71-4A4F-4DD8-8C70-C5A2D83118C1}" destId="{C65E48F0-5D19-42F6-A331-2F692FC8F40C}" srcOrd="11" destOrd="0" presId="urn:microsoft.com/office/officeart/2005/8/layout/default#1"/>
    <dgm:cxn modelId="{6D3823BD-A65C-4D76-BD7D-96F4079D2D92}" type="presParOf" srcId="{B5DF2E71-4A4F-4DD8-8C70-C5A2D83118C1}" destId="{EDD5C540-02AC-4983-B7FF-1FD59BC4DD72}" srcOrd="12" destOrd="0" presId="urn:microsoft.com/office/officeart/2005/8/layout/default#1"/>
    <dgm:cxn modelId="{90F6BB26-769D-4393-86E2-0D98C6593096}" type="presParOf" srcId="{B5DF2E71-4A4F-4DD8-8C70-C5A2D83118C1}" destId="{78132EAB-6B8D-4194-91F1-8D232B65E034}" srcOrd="13" destOrd="0" presId="urn:microsoft.com/office/officeart/2005/8/layout/default#1"/>
    <dgm:cxn modelId="{F5C0A74B-BAEF-4396-BD79-1C5C160D4004}" type="presParOf" srcId="{B5DF2E71-4A4F-4DD8-8C70-C5A2D83118C1}" destId="{3BD1D68A-DA24-4A76-94B4-85E5B8722DC3}" srcOrd="14" destOrd="0" presId="urn:microsoft.com/office/officeart/2005/8/layout/default#1"/>
    <dgm:cxn modelId="{D99C03C6-8D4F-4C1B-89E6-C67179EDA601}" type="presParOf" srcId="{B5DF2E71-4A4F-4DD8-8C70-C5A2D83118C1}" destId="{7EA0CE0D-5EF9-4BDE-88FB-FBB69988ECD0}" srcOrd="15" destOrd="0" presId="urn:microsoft.com/office/officeart/2005/8/layout/default#1"/>
    <dgm:cxn modelId="{4E974358-64FD-436C-A54B-96001AC32AB5}" type="presParOf" srcId="{B5DF2E71-4A4F-4DD8-8C70-C5A2D83118C1}" destId="{3D646EE1-96F2-4260-91A9-1D7EB36546C7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F945EC-C115-4A8D-B0AE-C24596679AA1}" type="doc">
      <dgm:prSet loTypeId="urn:microsoft.com/office/officeart/2005/8/layout/cycle6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99600723-C97B-43C7-A9DC-51A4123ED1C1}">
      <dgm:prSet phldrT="[Κείμενο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l-GR" sz="1800" dirty="0" smtClean="0">
              <a:solidFill>
                <a:schemeClr val="bg1"/>
              </a:solidFill>
              <a:latin typeface="Century Gothic" pitchFamily="34" charset="0"/>
            </a:rPr>
            <a:t>Η παρουσία των καταναλωτών στη διαδικασία παραγωγής της υπηρεσίας</a:t>
          </a:r>
          <a:endParaRPr lang="el-GR" sz="1800" dirty="0">
            <a:solidFill>
              <a:schemeClr val="bg1"/>
            </a:solidFill>
            <a:latin typeface="Century Gothic" pitchFamily="34" charset="0"/>
          </a:endParaRPr>
        </a:p>
      </dgm:t>
    </dgm:pt>
    <dgm:pt modelId="{2CFA01CF-B46F-4410-8847-E8DA90869A89}" type="parTrans" cxnId="{51A96B6D-B814-455C-B3AD-7DDF8371D36F}">
      <dgm:prSet/>
      <dgm:spPr/>
      <dgm:t>
        <a:bodyPr/>
        <a:lstStyle/>
        <a:p>
          <a:endParaRPr lang="el-GR"/>
        </a:p>
      </dgm:t>
    </dgm:pt>
    <dgm:pt modelId="{C0EF55F0-64EF-4614-8637-F0F7743736DF}" type="sibTrans" cxnId="{51A96B6D-B814-455C-B3AD-7DDF8371D36F}">
      <dgm:prSet/>
      <dgm:spPr/>
      <dgm:t>
        <a:bodyPr/>
        <a:lstStyle/>
        <a:p>
          <a:endParaRPr lang="el-GR">
            <a:latin typeface="Century Gothic" pitchFamily="34" charset="0"/>
          </a:endParaRPr>
        </a:p>
      </dgm:t>
    </dgm:pt>
    <dgm:pt modelId="{8EF80609-5723-4388-933B-E27C140D1565}">
      <dgm:prSet phldrT="[Κείμενο]" custT="1"/>
      <dgm:spPr/>
      <dgm:t>
        <a:bodyPr/>
        <a:lstStyle/>
        <a:p>
          <a:r>
            <a:rPr lang="el-GR" sz="2000" dirty="0" smtClean="0">
              <a:solidFill>
                <a:schemeClr val="bg1"/>
              </a:solidFill>
              <a:latin typeface="Century Gothic" pitchFamily="34" charset="0"/>
            </a:rPr>
            <a:t>Η άυλη φύση τους</a:t>
          </a:r>
          <a:endParaRPr lang="el-GR" sz="2000" dirty="0">
            <a:solidFill>
              <a:schemeClr val="bg1"/>
            </a:solidFill>
            <a:latin typeface="Century Gothic" pitchFamily="34" charset="0"/>
          </a:endParaRPr>
        </a:p>
      </dgm:t>
    </dgm:pt>
    <dgm:pt modelId="{99C94D02-46A0-4125-98D4-3A69FDDBB524}" type="parTrans" cxnId="{2838F124-240E-421B-B416-FB62181D8573}">
      <dgm:prSet/>
      <dgm:spPr/>
      <dgm:t>
        <a:bodyPr/>
        <a:lstStyle/>
        <a:p>
          <a:endParaRPr lang="el-GR"/>
        </a:p>
      </dgm:t>
    </dgm:pt>
    <dgm:pt modelId="{64A5723E-2FBF-4E57-92C5-17B1DF30BE32}" type="sibTrans" cxnId="{2838F124-240E-421B-B416-FB62181D8573}">
      <dgm:prSet/>
      <dgm:spPr/>
      <dgm:t>
        <a:bodyPr/>
        <a:lstStyle/>
        <a:p>
          <a:endParaRPr lang="el-GR">
            <a:latin typeface="Century Gothic" pitchFamily="34" charset="0"/>
          </a:endParaRPr>
        </a:p>
      </dgm:t>
    </dgm:pt>
    <dgm:pt modelId="{33EED36F-FE2F-4F85-9E83-E5279CF6DFF0}">
      <dgm:prSet phldrT="[Κείμενο]" custT="1"/>
      <dgm:spPr/>
      <dgm:t>
        <a:bodyPr/>
        <a:lstStyle/>
        <a:p>
          <a:r>
            <a:rPr lang="el-GR" sz="1800" dirty="0" smtClean="0">
              <a:latin typeface="Century Gothic" pitchFamily="34" charset="0"/>
            </a:rPr>
            <a:t>Η ετερογένεια</a:t>
          </a:r>
          <a:endParaRPr lang="el-GR" sz="1800" dirty="0">
            <a:latin typeface="Century Gothic" pitchFamily="34" charset="0"/>
          </a:endParaRPr>
        </a:p>
      </dgm:t>
    </dgm:pt>
    <dgm:pt modelId="{EEC4D40E-E763-4B0A-B55B-4B90ED93B7FA}" type="parTrans" cxnId="{E288A988-FCC4-4A95-943A-AE34EB6EB616}">
      <dgm:prSet/>
      <dgm:spPr/>
      <dgm:t>
        <a:bodyPr/>
        <a:lstStyle/>
        <a:p>
          <a:endParaRPr lang="el-GR"/>
        </a:p>
      </dgm:t>
    </dgm:pt>
    <dgm:pt modelId="{717BBB3F-E10C-4317-A5CC-413BFCFB1FEA}" type="sibTrans" cxnId="{E288A988-FCC4-4A95-943A-AE34EB6EB616}">
      <dgm:prSet/>
      <dgm:spPr/>
      <dgm:t>
        <a:bodyPr/>
        <a:lstStyle/>
        <a:p>
          <a:endParaRPr lang="el-GR">
            <a:latin typeface="Century Gothic" pitchFamily="34" charset="0"/>
          </a:endParaRPr>
        </a:p>
      </dgm:t>
    </dgm:pt>
    <dgm:pt modelId="{5715269E-1EF1-4E7D-956D-6D5FDB704246}">
      <dgm:prSet phldrT="[Κείμενο]" custT="1"/>
      <dgm:spPr>
        <a:solidFill>
          <a:srgbClr val="0070C0"/>
        </a:solidFill>
      </dgm:spPr>
      <dgm:t>
        <a:bodyPr/>
        <a:lstStyle/>
        <a:p>
          <a:r>
            <a:rPr lang="el-GR" sz="1800" dirty="0" smtClean="0">
              <a:latin typeface="Century Gothic" pitchFamily="34" charset="0"/>
            </a:rPr>
            <a:t>Η ταυτόχρονη παραγωγή και κατανάλωση</a:t>
          </a:r>
          <a:endParaRPr lang="el-GR" sz="1800" dirty="0">
            <a:latin typeface="Century Gothic" pitchFamily="34" charset="0"/>
          </a:endParaRPr>
        </a:p>
      </dgm:t>
    </dgm:pt>
    <dgm:pt modelId="{8A0F9C85-2F23-433D-A3BC-E45F2C6B25E8}" type="parTrans" cxnId="{9B6BDF00-8EC0-42A3-B549-D197C0D3E1E7}">
      <dgm:prSet/>
      <dgm:spPr/>
      <dgm:t>
        <a:bodyPr/>
        <a:lstStyle/>
        <a:p>
          <a:endParaRPr lang="el-GR"/>
        </a:p>
      </dgm:t>
    </dgm:pt>
    <dgm:pt modelId="{198D35FA-7B98-4471-94AD-0AEA6C6C6B5E}" type="sibTrans" cxnId="{9B6BDF00-8EC0-42A3-B549-D197C0D3E1E7}">
      <dgm:prSet/>
      <dgm:spPr/>
      <dgm:t>
        <a:bodyPr/>
        <a:lstStyle/>
        <a:p>
          <a:endParaRPr lang="el-GR">
            <a:latin typeface="Century Gothic" pitchFamily="34" charset="0"/>
          </a:endParaRPr>
        </a:p>
      </dgm:t>
    </dgm:pt>
    <dgm:pt modelId="{DF2D0830-5C6D-4293-915D-B5FD1DBFBD7A}">
      <dgm:prSet phldrT="[Κείμενο]" custT="1"/>
      <dgm:spPr>
        <a:solidFill>
          <a:srgbClr val="9999FF"/>
        </a:solidFill>
      </dgm:spPr>
      <dgm:t>
        <a:bodyPr/>
        <a:lstStyle/>
        <a:p>
          <a:r>
            <a:rPr lang="el-GR" sz="1800" dirty="0" smtClean="0">
              <a:latin typeface="Century Gothic" pitchFamily="34" charset="0"/>
            </a:rPr>
            <a:t>Η φθαρτότητα</a:t>
          </a:r>
          <a:endParaRPr lang="el-GR" sz="1800" dirty="0">
            <a:latin typeface="Century Gothic" pitchFamily="34" charset="0"/>
          </a:endParaRPr>
        </a:p>
      </dgm:t>
    </dgm:pt>
    <dgm:pt modelId="{CC61267A-B9FA-4108-8925-632B8B3BC82C}" type="parTrans" cxnId="{12D99CC2-F10A-40BA-A8AC-98EF64700C4C}">
      <dgm:prSet/>
      <dgm:spPr/>
      <dgm:t>
        <a:bodyPr/>
        <a:lstStyle/>
        <a:p>
          <a:endParaRPr lang="el-GR"/>
        </a:p>
      </dgm:t>
    </dgm:pt>
    <dgm:pt modelId="{638A4B70-42D1-4176-8E27-277D94E2AB76}" type="sibTrans" cxnId="{12D99CC2-F10A-40BA-A8AC-98EF64700C4C}">
      <dgm:prSet/>
      <dgm:spPr/>
      <dgm:t>
        <a:bodyPr/>
        <a:lstStyle/>
        <a:p>
          <a:endParaRPr lang="el-GR">
            <a:latin typeface="Century Gothic" pitchFamily="34" charset="0"/>
          </a:endParaRPr>
        </a:p>
      </dgm:t>
    </dgm:pt>
    <dgm:pt modelId="{3C2C1873-3A9E-469C-A179-60860440D1B1}">
      <dgm:prSet phldrT="[Κείμενο]" custT="1"/>
      <dgm:spPr>
        <a:solidFill>
          <a:srgbClr val="92D050"/>
        </a:solidFill>
      </dgm:spPr>
      <dgm:t>
        <a:bodyPr/>
        <a:lstStyle/>
        <a:p>
          <a:r>
            <a:rPr lang="el-GR" sz="1800" dirty="0" smtClean="0">
              <a:latin typeface="Century Gothic" pitchFamily="34" charset="0"/>
            </a:rPr>
            <a:t>Η δυσκολία του ποιοτικού ελέγχου</a:t>
          </a:r>
          <a:endParaRPr lang="el-GR" sz="1800" dirty="0">
            <a:latin typeface="Century Gothic" pitchFamily="34" charset="0"/>
          </a:endParaRPr>
        </a:p>
      </dgm:t>
    </dgm:pt>
    <dgm:pt modelId="{ECAB7697-139E-4A53-A579-F756D8796683}" type="parTrans" cxnId="{FDC2133C-99B8-40E3-9AD2-B086473B8269}">
      <dgm:prSet/>
      <dgm:spPr/>
      <dgm:t>
        <a:bodyPr/>
        <a:lstStyle/>
        <a:p>
          <a:endParaRPr lang="el-GR"/>
        </a:p>
      </dgm:t>
    </dgm:pt>
    <dgm:pt modelId="{C1430A37-37D8-4A57-9509-0A18489A121B}" type="sibTrans" cxnId="{FDC2133C-99B8-40E3-9AD2-B086473B8269}">
      <dgm:prSet/>
      <dgm:spPr/>
      <dgm:t>
        <a:bodyPr/>
        <a:lstStyle/>
        <a:p>
          <a:endParaRPr lang="el-GR">
            <a:latin typeface="Century Gothic" pitchFamily="34" charset="0"/>
          </a:endParaRPr>
        </a:p>
      </dgm:t>
    </dgm:pt>
    <dgm:pt modelId="{E84750E8-8623-4100-B5E8-CB5EACC7101D}" type="pres">
      <dgm:prSet presAssocID="{A6F945EC-C115-4A8D-B0AE-C24596679AA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2849FF5-5236-46E1-BD85-180693DF2207}" type="pres">
      <dgm:prSet presAssocID="{99600723-C97B-43C7-A9DC-51A4123ED1C1}" presName="node" presStyleLbl="node1" presStyleIdx="0" presStyleCnt="6" custScaleX="138892" custScaleY="14538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A1023F4-E0B4-4767-982C-FBBA4568513F}" type="pres">
      <dgm:prSet presAssocID="{99600723-C97B-43C7-A9DC-51A4123ED1C1}" presName="spNode" presStyleCnt="0"/>
      <dgm:spPr/>
    </dgm:pt>
    <dgm:pt modelId="{77EB51D5-7AAC-41A7-9E96-39303D1E110A}" type="pres">
      <dgm:prSet presAssocID="{C0EF55F0-64EF-4614-8637-F0F7743736DF}" presName="sibTrans" presStyleLbl="sibTrans1D1" presStyleIdx="0" presStyleCnt="6"/>
      <dgm:spPr/>
      <dgm:t>
        <a:bodyPr/>
        <a:lstStyle/>
        <a:p>
          <a:endParaRPr lang="el-GR"/>
        </a:p>
      </dgm:t>
    </dgm:pt>
    <dgm:pt modelId="{7B4EC3B7-1F40-4CA9-843B-3964D2B64884}" type="pres">
      <dgm:prSet presAssocID="{8EF80609-5723-4388-933B-E27C140D1565}" presName="node" presStyleLbl="node1" presStyleIdx="1" presStyleCnt="6" custScaleX="118699" custScaleY="11768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ADD698C-4BA9-4FA4-9E3A-848F2DE57F97}" type="pres">
      <dgm:prSet presAssocID="{8EF80609-5723-4388-933B-E27C140D1565}" presName="spNode" presStyleCnt="0"/>
      <dgm:spPr/>
    </dgm:pt>
    <dgm:pt modelId="{8D85A912-94E5-4563-BAB2-715F8785377B}" type="pres">
      <dgm:prSet presAssocID="{64A5723E-2FBF-4E57-92C5-17B1DF30BE32}" presName="sibTrans" presStyleLbl="sibTrans1D1" presStyleIdx="1" presStyleCnt="6"/>
      <dgm:spPr/>
      <dgm:t>
        <a:bodyPr/>
        <a:lstStyle/>
        <a:p>
          <a:endParaRPr lang="el-GR"/>
        </a:p>
      </dgm:t>
    </dgm:pt>
    <dgm:pt modelId="{B5C30998-F617-42F8-8490-C2C53785C41C}" type="pres">
      <dgm:prSet presAssocID="{33EED36F-FE2F-4F85-9E83-E5279CF6DFF0}" presName="node" presStyleLbl="node1" presStyleIdx="2" presStyleCnt="6" custScaleX="134093" custScaleY="1138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03026EB-6524-414C-95CE-D167665CAEC3}" type="pres">
      <dgm:prSet presAssocID="{33EED36F-FE2F-4F85-9E83-E5279CF6DFF0}" presName="spNode" presStyleCnt="0"/>
      <dgm:spPr/>
    </dgm:pt>
    <dgm:pt modelId="{6167D6E8-BBBD-4B50-B146-2777338EAB4E}" type="pres">
      <dgm:prSet presAssocID="{717BBB3F-E10C-4317-A5CC-413BFCFB1FEA}" presName="sibTrans" presStyleLbl="sibTrans1D1" presStyleIdx="2" presStyleCnt="6"/>
      <dgm:spPr/>
      <dgm:t>
        <a:bodyPr/>
        <a:lstStyle/>
        <a:p>
          <a:endParaRPr lang="el-GR"/>
        </a:p>
      </dgm:t>
    </dgm:pt>
    <dgm:pt modelId="{1F417431-16C3-46E7-97D2-4D32BE1E3846}" type="pres">
      <dgm:prSet presAssocID="{5715269E-1EF1-4E7D-956D-6D5FDB704246}" presName="node" presStyleLbl="node1" presStyleIdx="3" presStyleCnt="6" custScaleX="132524" custScaleY="12322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DF1F200-D368-4BC1-9E19-7FC95EA7D9DD}" type="pres">
      <dgm:prSet presAssocID="{5715269E-1EF1-4E7D-956D-6D5FDB704246}" presName="spNode" presStyleCnt="0"/>
      <dgm:spPr/>
    </dgm:pt>
    <dgm:pt modelId="{D4F0FD3D-0FE0-440A-8451-14813CE24D6D}" type="pres">
      <dgm:prSet presAssocID="{198D35FA-7B98-4471-94AD-0AEA6C6C6B5E}" presName="sibTrans" presStyleLbl="sibTrans1D1" presStyleIdx="3" presStyleCnt="6"/>
      <dgm:spPr/>
      <dgm:t>
        <a:bodyPr/>
        <a:lstStyle/>
        <a:p>
          <a:endParaRPr lang="el-GR"/>
        </a:p>
      </dgm:t>
    </dgm:pt>
    <dgm:pt modelId="{76DE6F0E-1BD0-4409-BF3B-C023E7C95DCD}" type="pres">
      <dgm:prSet presAssocID="{DF2D0830-5C6D-4293-915D-B5FD1DBFBD7A}" presName="node" presStyleLbl="node1" presStyleIdx="4" presStyleCnt="6" custScaleX="126238" custScaleY="11242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2F66167-BF2F-49C7-A020-7F1085CC6F0B}" type="pres">
      <dgm:prSet presAssocID="{DF2D0830-5C6D-4293-915D-B5FD1DBFBD7A}" presName="spNode" presStyleCnt="0"/>
      <dgm:spPr/>
    </dgm:pt>
    <dgm:pt modelId="{F4D3F87E-DA2E-4EC9-981D-B4D79FA8EF9A}" type="pres">
      <dgm:prSet presAssocID="{638A4B70-42D1-4176-8E27-277D94E2AB76}" presName="sibTrans" presStyleLbl="sibTrans1D1" presStyleIdx="4" presStyleCnt="6"/>
      <dgm:spPr/>
      <dgm:t>
        <a:bodyPr/>
        <a:lstStyle/>
        <a:p>
          <a:endParaRPr lang="el-GR"/>
        </a:p>
      </dgm:t>
    </dgm:pt>
    <dgm:pt modelId="{A8FC08AC-C694-4853-A746-69FDAE4C6EF0}" type="pres">
      <dgm:prSet presAssocID="{3C2C1873-3A9E-469C-A179-60860440D1B1}" presName="node" presStyleLbl="node1" presStyleIdx="5" presStyleCnt="6" custScaleX="120117" custScaleY="10760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67D79C0-1EDF-4B39-82AC-7D02A06A8B63}" type="pres">
      <dgm:prSet presAssocID="{3C2C1873-3A9E-469C-A179-60860440D1B1}" presName="spNode" presStyleCnt="0"/>
      <dgm:spPr/>
    </dgm:pt>
    <dgm:pt modelId="{2FECF796-3803-4B99-8CAD-37F82089E25F}" type="pres">
      <dgm:prSet presAssocID="{C1430A37-37D8-4A57-9509-0A18489A121B}" presName="sibTrans" presStyleLbl="sibTrans1D1" presStyleIdx="5" presStyleCnt="6"/>
      <dgm:spPr/>
      <dgm:t>
        <a:bodyPr/>
        <a:lstStyle/>
        <a:p>
          <a:endParaRPr lang="el-GR"/>
        </a:p>
      </dgm:t>
    </dgm:pt>
  </dgm:ptLst>
  <dgm:cxnLst>
    <dgm:cxn modelId="{12D99CC2-F10A-40BA-A8AC-98EF64700C4C}" srcId="{A6F945EC-C115-4A8D-B0AE-C24596679AA1}" destId="{DF2D0830-5C6D-4293-915D-B5FD1DBFBD7A}" srcOrd="4" destOrd="0" parTransId="{CC61267A-B9FA-4108-8925-632B8B3BC82C}" sibTransId="{638A4B70-42D1-4176-8E27-277D94E2AB76}"/>
    <dgm:cxn modelId="{0CC91E02-6097-45DA-A778-489FA52125BD}" type="presOf" srcId="{638A4B70-42D1-4176-8E27-277D94E2AB76}" destId="{F4D3F87E-DA2E-4EC9-981D-B4D79FA8EF9A}" srcOrd="0" destOrd="0" presId="urn:microsoft.com/office/officeart/2005/8/layout/cycle6"/>
    <dgm:cxn modelId="{BBF0181F-59DC-4D73-A58D-57FE41A1B240}" type="presOf" srcId="{64A5723E-2FBF-4E57-92C5-17B1DF30BE32}" destId="{8D85A912-94E5-4563-BAB2-715F8785377B}" srcOrd="0" destOrd="0" presId="urn:microsoft.com/office/officeart/2005/8/layout/cycle6"/>
    <dgm:cxn modelId="{51A96B6D-B814-455C-B3AD-7DDF8371D36F}" srcId="{A6F945EC-C115-4A8D-B0AE-C24596679AA1}" destId="{99600723-C97B-43C7-A9DC-51A4123ED1C1}" srcOrd="0" destOrd="0" parTransId="{2CFA01CF-B46F-4410-8847-E8DA90869A89}" sibTransId="{C0EF55F0-64EF-4614-8637-F0F7743736DF}"/>
    <dgm:cxn modelId="{06432CDE-029C-4E39-8741-BA57914C1DC9}" type="presOf" srcId="{198D35FA-7B98-4471-94AD-0AEA6C6C6B5E}" destId="{D4F0FD3D-0FE0-440A-8451-14813CE24D6D}" srcOrd="0" destOrd="0" presId="urn:microsoft.com/office/officeart/2005/8/layout/cycle6"/>
    <dgm:cxn modelId="{3342A8EB-582F-42C9-B88C-E191D8CCD922}" type="presOf" srcId="{33EED36F-FE2F-4F85-9E83-E5279CF6DFF0}" destId="{B5C30998-F617-42F8-8490-C2C53785C41C}" srcOrd="0" destOrd="0" presId="urn:microsoft.com/office/officeart/2005/8/layout/cycle6"/>
    <dgm:cxn modelId="{2DA5D663-516D-4846-8DF4-C473AE5976CB}" type="presOf" srcId="{99600723-C97B-43C7-A9DC-51A4123ED1C1}" destId="{32849FF5-5236-46E1-BD85-180693DF2207}" srcOrd="0" destOrd="0" presId="urn:microsoft.com/office/officeart/2005/8/layout/cycle6"/>
    <dgm:cxn modelId="{2838F124-240E-421B-B416-FB62181D8573}" srcId="{A6F945EC-C115-4A8D-B0AE-C24596679AA1}" destId="{8EF80609-5723-4388-933B-E27C140D1565}" srcOrd="1" destOrd="0" parTransId="{99C94D02-46A0-4125-98D4-3A69FDDBB524}" sibTransId="{64A5723E-2FBF-4E57-92C5-17B1DF30BE32}"/>
    <dgm:cxn modelId="{FDC2133C-99B8-40E3-9AD2-B086473B8269}" srcId="{A6F945EC-C115-4A8D-B0AE-C24596679AA1}" destId="{3C2C1873-3A9E-469C-A179-60860440D1B1}" srcOrd="5" destOrd="0" parTransId="{ECAB7697-139E-4A53-A579-F756D8796683}" sibTransId="{C1430A37-37D8-4A57-9509-0A18489A121B}"/>
    <dgm:cxn modelId="{A04E1A8A-D92A-41E4-B34F-8EFBCDA74FB8}" type="presOf" srcId="{C1430A37-37D8-4A57-9509-0A18489A121B}" destId="{2FECF796-3803-4B99-8CAD-37F82089E25F}" srcOrd="0" destOrd="0" presId="urn:microsoft.com/office/officeart/2005/8/layout/cycle6"/>
    <dgm:cxn modelId="{BDD14ED3-315A-479B-B99F-7912D436BBA8}" type="presOf" srcId="{C0EF55F0-64EF-4614-8637-F0F7743736DF}" destId="{77EB51D5-7AAC-41A7-9E96-39303D1E110A}" srcOrd="0" destOrd="0" presId="urn:microsoft.com/office/officeart/2005/8/layout/cycle6"/>
    <dgm:cxn modelId="{C6CF4713-5CEF-47AB-9520-59430310ECF1}" type="presOf" srcId="{5715269E-1EF1-4E7D-956D-6D5FDB704246}" destId="{1F417431-16C3-46E7-97D2-4D32BE1E3846}" srcOrd="0" destOrd="0" presId="urn:microsoft.com/office/officeart/2005/8/layout/cycle6"/>
    <dgm:cxn modelId="{9560A733-0A2E-4257-A42C-DEC3E977F968}" type="presOf" srcId="{A6F945EC-C115-4A8D-B0AE-C24596679AA1}" destId="{E84750E8-8623-4100-B5E8-CB5EACC7101D}" srcOrd="0" destOrd="0" presId="urn:microsoft.com/office/officeart/2005/8/layout/cycle6"/>
    <dgm:cxn modelId="{6B047F84-C4A2-4C7A-B779-7F5ED9EF760D}" type="presOf" srcId="{8EF80609-5723-4388-933B-E27C140D1565}" destId="{7B4EC3B7-1F40-4CA9-843B-3964D2B64884}" srcOrd="0" destOrd="0" presId="urn:microsoft.com/office/officeart/2005/8/layout/cycle6"/>
    <dgm:cxn modelId="{7DD91EB1-B1F7-4AB0-9B81-9E8DFDBB7C79}" type="presOf" srcId="{DF2D0830-5C6D-4293-915D-B5FD1DBFBD7A}" destId="{76DE6F0E-1BD0-4409-BF3B-C023E7C95DCD}" srcOrd="0" destOrd="0" presId="urn:microsoft.com/office/officeart/2005/8/layout/cycle6"/>
    <dgm:cxn modelId="{9B6BDF00-8EC0-42A3-B549-D197C0D3E1E7}" srcId="{A6F945EC-C115-4A8D-B0AE-C24596679AA1}" destId="{5715269E-1EF1-4E7D-956D-6D5FDB704246}" srcOrd="3" destOrd="0" parTransId="{8A0F9C85-2F23-433D-A3BC-E45F2C6B25E8}" sibTransId="{198D35FA-7B98-4471-94AD-0AEA6C6C6B5E}"/>
    <dgm:cxn modelId="{E288A988-FCC4-4A95-943A-AE34EB6EB616}" srcId="{A6F945EC-C115-4A8D-B0AE-C24596679AA1}" destId="{33EED36F-FE2F-4F85-9E83-E5279CF6DFF0}" srcOrd="2" destOrd="0" parTransId="{EEC4D40E-E763-4B0A-B55B-4B90ED93B7FA}" sibTransId="{717BBB3F-E10C-4317-A5CC-413BFCFB1FEA}"/>
    <dgm:cxn modelId="{711DC20C-28B0-44A7-B5FE-CAD226BF87A8}" type="presOf" srcId="{3C2C1873-3A9E-469C-A179-60860440D1B1}" destId="{A8FC08AC-C694-4853-A746-69FDAE4C6EF0}" srcOrd="0" destOrd="0" presId="urn:microsoft.com/office/officeart/2005/8/layout/cycle6"/>
    <dgm:cxn modelId="{4D2250D0-2235-4DAE-8748-E56C67DF1654}" type="presOf" srcId="{717BBB3F-E10C-4317-A5CC-413BFCFB1FEA}" destId="{6167D6E8-BBBD-4B50-B146-2777338EAB4E}" srcOrd="0" destOrd="0" presId="urn:microsoft.com/office/officeart/2005/8/layout/cycle6"/>
    <dgm:cxn modelId="{DC070A39-FA87-4699-85CD-A7268C5BC636}" type="presParOf" srcId="{E84750E8-8623-4100-B5E8-CB5EACC7101D}" destId="{32849FF5-5236-46E1-BD85-180693DF2207}" srcOrd="0" destOrd="0" presId="urn:microsoft.com/office/officeart/2005/8/layout/cycle6"/>
    <dgm:cxn modelId="{9EA8BD6A-28B6-493E-A6F9-1B0212C85DB1}" type="presParOf" srcId="{E84750E8-8623-4100-B5E8-CB5EACC7101D}" destId="{7A1023F4-E0B4-4767-982C-FBBA4568513F}" srcOrd="1" destOrd="0" presId="urn:microsoft.com/office/officeart/2005/8/layout/cycle6"/>
    <dgm:cxn modelId="{9C349FF3-22D1-43D8-A98D-2AD863CE1D48}" type="presParOf" srcId="{E84750E8-8623-4100-B5E8-CB5EACC7101D}" destId="{77EB51D5-7AAC-41A7-9E96-39303D1E110A}" srcOrd="2" destOrd="0" presId="urn:microsoft.com/office/officeart/2005/8/layout/cycle6"/>
    <dgm:cxn modelId="{834CAFA9-2C7A-4284-80E1-7DEBD00FF312}" type="presParOf" srcId="{E84750E8-8623-4100-B5E8-CB5EACC7101D}" destId="{7B4EC3B7-1F40-4CA9-843B-3964D2B64884}" srcOrd="3" destOrd="0" presId="urn:microsoft.com/office/officeart/2005/8/layout/cycle6"/>
    <dgm:cxn modelId="{B0FA4AE8-9014-49C4-91D6-663A04D50063}" type="presParOf" srcId="{E84750E8-8623-4100-B5E8-CB5EACC7101D}" destId="{BADD698C-4BA9-4FA4-9E3A-848F2DE57F97}" srcOrd="4" destOrd="0" presId="urn:microsoft.com/office/officeart/2005/8/layout/cycle6"/>
    <dgm:cxn modelId="{65CB02EC-11C0-401F-BDB7-286C36A3B95B}" type="presParOf" srcId="{E84750E8-8623-4100-B5E8-CB5EACC7101D}" destId="{8D85A912-94E5-4563-BAB2-715F8785377B}" srcOrd="5" destOrd="0" presId="urn:microsoft.com/office/officeart/2005/8/layout/cycle6"/>
    <dgm:cxn modelId="{671A938A-33CE-49C1-8C36-3525E3167514}" type="presParOf" srcId="{E84750E8-8623-4100-B5E8-CB5EACC7101D}" destId="{B5C30998-F617-42F8-8490-C2C53785C41C}" srcOrd="6" destOrd="0" presId="urn:microsoft.com/office/officeart/2005/8/layout/cycle6"/>
    <dgm:cxn modelId="{4512FFF8-2400-493F-A3A6-24C73A60E566}" type="presParOf" srcId="{E84750E8-8623-4100-B5E8-CB5EACC7101D}" destId="{503026EB-6524-414C-95CE-D167665CAEC3}" srcOrd="7" destOrd="0" presId="urn:microsoft.com/office/officeart/2005/8/layout/cycle6"/>
    <dgm:cxn modelId="{DB2A3834-846D-4AA2-9C8E-2A93DAED7327}" type="presParOf" srcId="{E84750E8-8623-4100-B5E8-CB5EACC7101D}" destId="{6167D6E8-BBBD-4B50-B146-2777338EAB4E}" srcOrd="8" destOrd="0" presId="urn:microsoft.com/office/officeart/2005/8/layout/cycle6"/>
    <dgm:cxn modelId="{53FEBCB8-905D-429E-96E1-6A98AAE98EEB}" type="presParOf" srcId="{E84750E8-8623-4100-B5E8-CB5EACC7101D}" destId="{1F417431-16C3-46E7-97D2-4D32BE1E3846}" srcOrd="9" destOrd="0" presId="urn:microsoft.com/office/officeart/2005/8/layout/cycle6"/>
    <dgm:cxn modelId="{2EBDB01C-844E-45DA-A118-A1E0F1547365}" type="presParOf" srcId="{E84750E8-8623-4100-B5E8-CB5EACC7101D}" destId="{9DF1F200-D368-4BC1-9E19-7FC95EA7D9DD}" srcOrd="10" destOrd="0" presId="urn:microsoft.com/office/officeart/2005/8/layout/cycle6"/>
    <dgm:cxn modelId="{BF9D617E-664E-46FE-B5E0-9D48D9AD4837}" type="presParOf" srcId="{E84750E8-8623-4100-B5E8-CB5EACC7101D}" destId="{D4F0FD3D-0FE0-440A-8451-14813CE24D6D}" srcOrd="11" destOrd="0" presId="urn:microsoft.com/office/officeart/2005/8/layout/cycle6"/>
    <dgm:cxn modelId="{4D9AB53A-44D5-4FE2-BF0F-D61377666D84}" type="presParOf" srcId="{E84750E8-8623-4100-B5E8-CB5EACC7101D}" destId="{76DE6F0E-1BD0-4409-BF3B-C023E7C95DCD}" srcOrd="12" destOrd="0" presId="urn:microsoft.com/office/officeart/2005/8/layout/cycle6"/>
    <dgm:cxn modelId="{96844BD7-D3A0-4327-BBE9-F8D28FE5FA22}" type="presParOf" srcId="{E84750E8-8623-4100-B5E8-CB5EACC7101D}" destId="{82F66167-BF2F-49C7-A020-7F1085CC6F0B}" srcOrd="13" destOrd="0" presId="urn:microsoft.com/office/officeart/2005/8/layout/cycle6"/>
    <dgm:cxn modelId="{32D75AED-219F-43F1-8D65-45462BCC40B9}" type="presParOf" srcId="{E84750E8-8623-4100-B5E8-CB5EACC7101D}" destId="{F4D3F87E-DA2E-4EC9-981D-B4D79FA8EF9A}" srcOrd="14" destOrd="0" presId="urn:microsoft.com/office/officeart/2005/8/layout/cycle6"/>
    <dgm:cxn modelId="{49869AF3-DB8A-4917-956E-051EFED81C78}" type="presParOf" srcId="{E84750E8-8623-4100-B5E8-CB5EACC7101D}" destId="{A8FC08AC-C694-4853-A746-69FDAE4C6EF0}" srcOrd="15" destOrd="0" presId="urn:microsoft.com/office/officeart/2005/8/layout/cycle6"/>
    <dgm:cxn modelId="{AF6ACF1B-B201-4705-8F7A-9DA27CA7A2BD}" type="presParOf" srcId="{E84750E8-8623-4100-B5E8-CB5EACC7101D}" destId="{B67D79C0-1EDF-4B39-82AC-7D02A06A8B63}" srcOrd="16" destOrd="0" presId="urn:microsoft.com/office/officeart/2005/8/layout/cycle6"/>
    <dgm:cxn modelId="{07AAF3DA-D279-4F8D-8611-4FA3F4ABC8E8}" type="presParOf" srcId="{E84750E8-8623-4100-B5E8-CB5EACC7101D}" destId="{2FECF796-3803-4B99-8CAD-37F82089E25F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18783F-F24D-46B6-B14C-1B3A9236B91E}" type="doc">
      <dgm:prSet loTypeId="urn:microsoft.com/office/officeart/2005/8/layout/default#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F440990A-BC4C-46E0-AA24-2210FB708848}">
      <dgm:prSet phldrT="[Κείμενο]"/>
      <dgm:spPr/>
      <dgm:t>
        <a:bodyPr/>
        <a:lstStyle/>
        <a:p>
          <a:r>
            <a:rPr lang="el-GR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 Greek" pitchFamily="18" charset="0"/>
            </a:rPr>
            <a:t>1.</a:t>
          </a:r>
          <a:r>
            <a: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 Greek" pitchFamily="18" charset="0"/>
            </a:rPr>
            <a:t> </a:t>
          </a:r>
        </a:p>
        <a:p>
          <a:r>
            <a:rPr lang="el-GR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rPr>
            <a:t>ΠΟΙΟΤΗΤΑ </a:t>
          </a:r>
          <a:r>
            <a:rPr lang="en-GB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rPr>
            <a:t>  </a:t>
          </a:r>
          <a:r>
            <a:rPr lang="el-GR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rPr>
            <a:t>ΥΠΗΡΕΣΙΩΝ</a:t>
          </a:r>
          <a:endParaRPr lang="el-GR" dirty="0">
            <a:latin typeface="Century Gothic" pitchFamily="34" charset="0"/>
          </a:endParaRPr>
        </a:p>
      </dgm:t>
    </dgm:pt>
    <dgm:pt modelId="{6764BD3E-D899-4AEC-B60A-3FAEA69EB0CE}" type="parTrans" cxnId="{DF27DF57-9710-4FD7-82E1-56893AF4295C}">
      <dgm:prSet/>
      <dgm:spPr/>
      <dgm:t>
        <a:bodyPr/>
        <a:lstStyle/>
        <a:p>
          <a:endParaRPr lang="el-GR"/>
        </a:p>
      </dgm:t>
    </dgm:pt>
    <dgm:pt modelId="{ACEE4D97-A27A-4D48-9F99-285369453C89}" type="sibTrans" cxnId="{DF27DF57-9710-4FD7-82E1-56893AF4295C}">
      <dgm:prSet/>
      <dgm:spPr/>
      <dgm:t>
        <a:bodyPr/>
        <a:lstStyle/>
        <a:p>
          <a:endParaRPr lang="el-GR"/>
        </a:p>
      </dgm:t>
    </dgm:pt>
    <dgm:pt modelId="{0558C64B-B97A-49AD-95B0-C8F84429E654}">
      <dgm:prSet/>
      <dgm:spPr/>
      <dgm:t>
        <a:bodyPr/>
        <a:lstStyle/>
        <a:p>
          <a:r>
            <a:rPr lang="el-GR" b="1" dirty="0" smtClean="0">
              <a:solidFill>
                <a:prstClr val="white"/>
              </a:solidFill>
              <a:latin typeface="Century Gothic" pitchFamily="34" charset="0"/>
            </a:rPr>
            <a:t>2</a:t>
          </a:r>
          <a:r>
            <a:rPr lang="el-GR" dirty="0" smtClean="0">
              <a:solidFill>
                <a:prstClr val="white"/>
              </a:solidFill>
              <a:latin typeface="Century Gothic" pitchFamily="34" charset="0"/>
            </a:rPr>
            <a:t>.</a:t>
          </a:r>
          <a:r>
            <a:rPr lang="en-US" dirty="0" smtClean="0">
              <a:solidFill>
                <a:prstClr val="white"/>
              </a:solidFill>
              <a:latin typeface="Century Gothic" pitchFamily="34" charset="0"/>
            </a:rPr>
            <a:t> </a:t>
          </a:r>
        </a:p>
        <a:p>
          <a:r>
            <a:rPr lang="el-GR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rPr>
            <a:t>ΠΟΙΚΙΛΙΑ ΥΠΗΡΕΣΙΩΝ</a:t>
          </a:r>
          <a:endParaRPr lang="el-GR" dirty="0">
            <a:solidFill>
              <a:prstClr val="white"/>
            </a:solidFill>
            <a:latin typeface="Century Gothic" pitchFamily="34" charset="0"/>
          </a:endParaRPr>
        </a:p>
      </dgm:t>
    </dgm:pt>
    <dgm:pt modelId="{7A65C1D8-67E0-4A5F-81AE-0F7161BAE647}" type="parTrans" cxnId="{482F9171-0BB3-421E-BE9D-D9781A54C4E2}">
      <dgm:prSet/>
      <dgm:spPr/>
      <dgm:t>
        <a:bodyPr/>
        <a:lstStyle/>
        <a:p>
          <a:endParaRPr lang="el-GR"/>
        </a:p>
      </dgm:t>
    </dgm:pt>
    <dgm:pt modelId="{D2585177-EC63-4DA1-B1A1-C85050B63AA0}" type="sibTrans" cxnId="{482F9171-0BB3-421E-BE9D-D9781A54C4E2}">
      <dgm:prSet/>
      <dgm:spPr/>
      <dgm:t>
        <a:bodyPr/>
        <a:lstStyle/>
        <a:p>
          <a:endParaRPr lang="el-GR"/>
        </a:p>
      </dgm:t>
    </dgm:pt>
    <dgm:pt modelId="{83298755-ED8D-497D-9D4C-9D98846BEB77}">
      <dgm:prSet/>
      <dgm:spPr/>
      <dgm:t>
        <a:bodyPr/>
        <a:lstStyle/>
        <a:p>
          <a:r>
            <a:rPr lang="el-GR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rPr>
            <a:t>3.</a:t>
          </a:r>
          <a:r>
            <a: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rPr>
            <a:t> </a:t>
          </a:r>
        </a:p>
        <a:p>
          <a:r>
            <a:rPr lang="el-GR" b="1" dirty="0" smtClean="0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rPr>
            <a:t>ΕΚΠΑΙΔΕΥΣΗ ΠΡΟΣΩΠΙΚΟΥ</a:t>
          </a:r>
          <a:endParaRPr lang="el-GR" b="1" dirty="0">
            <a:solidFill>
              <a:prstClr val="white"/>
            </a:solidFill>
            <a:effectLst>
              <a:outerShdw blurRad="38100" dist="38100" dir="2700000" algn="tl">
                <a:srgbClr val="C0C0C0"/>
              </a:outerShdw>
            </a:effectLst>
            <a:latin typeface="Century Gothic" pitchFamily="34" charset="0"/>
          </a:endParaRPr>
        </a:p>
      </dgm:t>
    </dgm:pt>
    <dgm:pt modelId="{78A10772-6FD1-45F4-900C-81C426282D95}" type="parTrans" cxnId="{D9CDA89C-7D23-4D08-9659-94C3754D6B2B}">
      <dgm:prSet/>
      <dgm:spPr/>
      <dgm:t>
        <a:bodyPr/>
        <a:lstStyle/>
        <a:p>
          <a:endParaRPr lang="el-GR"/>
        </a:p>
      </dgm:t>
    </dgm:pt>
    <dgm:pt modelId="{C9EE953D-26F4-4549-9DC1-E798B46BA322}" type="sibTrans" cxnId="{D9CDA89C-7D23-4D08-9659-94C3754D6B2B}">
      <dgm:prSet/>
      <dgm:spPr/>
      <dgm:t>
        <a:bodyPr/>
        <a:lstStyle/>
        <a:p>
          <a:endParaRPr lang="el-GR"/>
        </a:p>
      </dgm:t>
    </dgm:pt>
    <dgm:pt modelId="{7BEEDF5A-D534-4EA6-92F0-0B5AB97A5A76}" type="pres">
      <dgm:prSet presAssocID="{D318783F-F24D-46B6-B14C-1B3A9236B91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8042225-35C8-47DA-96E7-C13EF81E3BE1}" type="pres">
      <dgm:prSet presAssocID="{F440990A-BC4C-46E0-AA24-2210FB70884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89F9133-1401-49C1-A097-FB4607ED1ED2}" type="pres">
      <dgm:prSet presAssocID="{ACEE4D97-A27A-4D48-9F99-285369453C89}" presName="sibTrans" presStyleCnt="0"/>
      <dgm:spPr/>
    </dgm:pt>
    <dgm:pt modelId="{68672637-79E7-4429-A2A0-33CDE8E54DE6}" type="pres">
      <dgm:prSet presAssocID="{0558C64B-B97A-49AD-95B0-C8F84429E65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77EE244-0F12-4445-A9B5-43298ABDB101}" type="pres">
      <dgm:prSet presAssocID="{D2585177-EC63-4DA1-B1A1-C85050B63AA0}" presName="sibTrans" presStyleCnt="0"/>
      <dgm:spPr/>
    </dgm:pt>
    <dgm:pt modelId="{62BD11BD-87BD-4E74-9376-15E4A7BB5418}" type="pres">
      <dgm:prSet presAssocID="{83298755-ED8D-497D-9D4C-9D98846BEB7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82F9171-0BB3-421E-BE9D-D9781A54C4E2}" srcId="{D318783F-F24D-46B6-B14C-1B3A9236B91E}" destId="{0558C64B-B97A-49AD-95B0-C8F84429E654}" srcOrd="1" destOrd="0" parTransId="{7A65C1D8-67E0-4A5F-81AE-0F7161BAE647}" sibTransId="{D2585177-EC63-4DA1-B1A1-C85050B63AA0}"/>
    <dgm:cxn modelId="{8A51C541-1A02-4E44-89B6-CE8FEB9F2CFA}" type="presOf" srcId="{83298755-ED8D-497D-9D4C-9D98846BEB77}" destId="{62BD11BD-87BD-4E74-9376-15E4A7BB5418}" srcOrd="0" destOrd="0" presId="urn:microsoft.com/office/officeart/2005/8/layout/default#7"/>
    <dgm:cxn modelId="{CF2CABD2-F164-47C7-8AC0-45510D5CD1F5}" type="presOf" srcId="{D318783F-F24D-46B6-B14C-1B3A9236B91E}" destId="{7BEEDF5A-D534-4EA6-92F0-0B5AB97A5A76}" srcOrd="0" destOrd="0" presId="urn:microsoft.com/office/officeart/2005/8/layout/default#7"/>
    <dgm:cxn modelId="{D9CDA89C-7D23-4D08-9659-94C3754D6B2B}" srcId="{D318783F-F24D-46B6-B14C-1B3A9236B91E}" destId="{83298755-ED8D-497D-9D4C-9D98846BEB77}" srcOrd="2" destOrd="0" parTransId="{78A10772-6FD1-45F4-900C-81C426282D95}" sibTransId="{C9EE953D-26F4-4549-9DC1-E798B46BA322}"/>
    <dgm:cxn modelId="{FCBE0B22-9A95-4BFF-95E7-467865484FDE}" type="presOf" srcId="{F440990A-BC4C-46E0-AA24-2210FB708848}" destId="{38042225-35C8-47DA-96E7-C13EF81E3BE1}" srcOrd="0" destOrd="0" presId="urn:microsoft.com/office/officeart/2005/8/layout/default#7"/>
    <dgm:cxn modelId="{E1A29ED3-5B02-4037-B8E0-2E744F586138}" type="presOf" srcId="{0558C64B-B97A-49AD-95B0-C8F84429E654}" destId="{68672637-79E7-4429-A2A0-33CDE8E54DE6}" srcOrd="0" destOrd="0" presId="urn:microsoft.com/office/officeart/2005/8/layout/default#7"/>
    <dgm:cxn modelId="{DF27DF57-9710-4FD7-82E1-56893AF4295C}" srcId="{D318783F-F24D-46B6-B14C-1B3A9236B91E}" destId="{F440990A-BC4C-46E0-AA24-2210FB708848}" srcOrd="0" destOrd="0" parTransId="{6764BD3E-D899-4AEC-B60A-3FAEA69EB0CE}" sibTransId="{ACEE4D97-A27A-4D48-9F99-285369453C89}"/>
    <dgm:cxn modelId="{0E69D7A7-2A9D-482A-94FE-05D7AF29A92B}" type="presParOf" srcId="{7BEEDF5A-D534-4EA6-92F0-0B5AB97A5A76}" destId="{38042225-35C8-47DA-96E7-C13EF81E3BE1}" srcOrd="0" destOrd="0" presId="urn:microsoft.com/office/officeart/2005/8/layout/default#7"/>
    <dgm:cxn modelId="{2AEC003E-165A-43BA-A9D8-4962B6CEED41}" type="presParOf" srcId="{7BEEDF5A-D534-4EA6-92F0-0B5AB97A5A76}" destId="{E89F9133-1401-49C1-A097-FB4607ED1ED2}" srcOrd="1" destOrd="0" presId="urn:microsoft.com/office/officeart/2005/8/layout/default#7"/>
    <dgm:cxn modelId="{0093471B-0A61-4E19-A2BC-B38425A5809E}" type="presParOf" srcId="{7BEEDF5A-D534-4EA6-92F0-0B5AB97A5A76}" destId="{68672637-79E7-4429-A2A0-33CDE8E54DE6}" srcOrd="2" destOrd="0" presId="urn:microsoft.com/office/officeart/2005/8/layout/default#7"/>
    <dgm:cxn modelId="{AA7A6E9C-534B-4DF8-8C94-1F0EBAC96A2B}" type="presParOf" srcId="{7BEEDF5A-D534-4EA6-92F0-0B5AB97A5A76}" destId="{777EE244-0F12-4445-A9B5-43298ABDB101}" srcOrd="3" destOrd="0" presId="urn:microsoft.com/office/officeart/2005/8/layout/default#7"/>
    <dgm:cxn modelId="{5DAF26A9-A098-405F-A442-1B472B8195E7}" type="presParOf" srcId="{7BEEDF5A-D534-4EA6-92F0-0B5AB97A5A76}" destId="{62BD11BD-87BD-4E74-9376-15E4A7BB5418}" srcOrd="4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CE7C09-E2DD-4409-ADCC-9F1B77F7624E}" type="doc">
      <dgm:prSet loTypeId="urn:microsoft.com/office/officeart/2005/8/layout/arrow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F922BD5-F18E-48CF-8B78-545584CAEBD3}">
      <dgm:prSet phldrT="[Κείμενο]"/>
      <dgm:spPr/>
      <dgm:t>
        <a:bodyPr/>
        <a:lstStyle/>
        <a:p>
          <a:r>
            <a:rPr lang="el-GR" dirty="0" smtClean="0">
              <a:latin typeface="Century Gothic" pitchFamily="34" charset="0"/>
            </a:rPr>
            <a:t>Εμπειρία</a:t>
          </a:r>
          <a:endParaRPr lang="el-GR" dirty="0">
            <a:latin typeface="Century Gothic" pitchFamily="34" charset="0"/>
          </a:endParaRPr>
        </a:p>
      </dgm:t>
    </dgm:pt>
    <dgm:pt modelId="{8C6EAFC0-AC7B-48A5-B9F2-F4AB1BBA656D}" type="parTrans" cxnId="{14032047-DB9E-497D-B173-066DF184EB92}">
      <dgm:prSet/>
      <dgm:spPr/>
      <dgm:t>
        <a:bodyPr/>
        <a:lstStyle/>
        <a:p>
          <a:endParaRPr lang="el-GR"/>
        </a:p>
      </dgm:t>
    </dgm:pt>
    <dgm:pt modelId="{1AFA0A9D-CBB0-4175-A476-0C25FD013530}" type="sibTrans" cxnId="{14032047-DB9E-497D-B173-066DF184EB92}">
      <dgm:prSet/>
      <dgm:spPr/>
      <dgm:t>
        <a:bodyPr/>
        <a:lstStyle/>
        <a:p>
          <a:endParaRPr lang="el-GR"/>
        </a:p>
      </dgm:t>
    </dgm:pt>
    <dgm:pt modelId="{E95B7989-4355-4343-A5F9-13D2C643D795}">
      <dgm:prSet phldrT="[Κείμενο]"/>
      <dgm:spPr/>
      <dgm:t>
        <a:bodyPr/>
        <a:lstStyle/>
        <a:p>
          <a:r>
            <a:rPr lang="el-GR" dirty="0" smtClean="0">
              <a:latin typeface="Century Gothic" pitchFamily="34" charset="0"/>
            </a:rPr>
            <a:t>Προσδοκίες πελατών</a:t>
          </a:r>
          <a:endParaRPr lang="el-GR" dirty="0">
            <a:latin typeface="Century Gothic" pitchFamily="34" charset="0"/>
          </a:endParaRPr>
        </a:p>
      </dgm:t>
    </dgm:pt>
    <dgm:pt modelId="{973EBA3B-53BE-4D4B-9A94-235771B41104}" type="parTrans" cxnId="{1229F3E1-69CA-44E1-A149-9D49161BB297}">
      <dgm:prSet/>
      <dgm:spPr/>
      <dgm:t>
        <a:bodyPr/>
        <a:lstStyle/>
        <a:p>
          <a:endParaRPr lang="el-GR"/>
        </a:p>
      </dgm:t>
    </dgm:pt>
    <dgm:pt modelId="{F7089E82-6EAB-4ECC-848A-0AA19283117B}" type="sibTrans" cxnId="{1229F3E1-69CA-44E1-A149-9D49161BB297}">
      <dgm:prSet/>
      <dgm:spPr/>
      <dgm:t>
        <a:bodyPr/>
        <a:lstStyle/>
        <a:p>
          <a:endParaRPr lang="el-GR"/>
        </a:p>
      </dgm:t>
    </dgm:pt>
    <dgm:pt modelId="{168AD0D3-5DB8-4F08-B42E-F3F46998B478}" type="pres">
      <dgm:prSet presAssocID="{C7CE7C09-E2DD-4409-ADCC-9F1B77F7624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3648730-003C-42E1-981E-50D461BF7BBB}" type="pres">
      <dgm:prSet presAssocID="{C7CE7C09-E2DD-4409-ADCC-9F1B77F7624E}" presName="divider" presStyleLbl="fgShp" presStyleIdx="0" presStyleCnt="1"/>
      <dgm:spPr/>
    </dgm:pt>
    <dgm:pt modelId="{B4EB9C25-9752-4508-9100-C528F27E8CC7}" type="pres">
      <dgm:prSet presAssocID="{FF922BD5-F18E-48CF-8B78-545584CAEBD3}" presName="downArrow" presStyleLbl="node1" presStyleIdx="0" presStyleCnt="2" custLinFactNeighborX="668" custLinFactNeighborY="1759"/>
      <dgm:spPr/>
    </dgm:pt>
    <dgm:pt modelId="{56743BF7-2588-4A25-9D6C-179AC7FB402C}" type="pres">
      <dgm:prSet presAssocID="{FF922BD5-F18E-48CF-8B78-545584CAEBD3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FC63116-8CC7-4E2E-BF11-86DCF71CC94C}" type="pres">
      <dgm:prSet presAssocID="{E95B7989-4355-4343-A5F9-13D2C643D795}" presName="upArrow" presStyleLbl="node1" presStyleIdx="1" presStyleCnt="2"/>
      <dgm:spPr/>
    </dgm:pt>
    <dgm:pt modelId="{94565DEA-A17C-40B6-A5C5-9E9C80A7A179}" type="pres">
      <dgm:prSet presAssocID="{E95B7989-4355-4343-A5F9-13D2C643D795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36AFFE3-CE6D-4006-9CFA-0DD758CFFCA1}" type="presOf" srcId="{C7CE7C09-E2DD-4409-ADCC-9F1B77F7624E}" destId="{168AD0D3-5DB8-4F08-B42E-F3F46998B478}" srcOrd="0" destOrd="0" presId="urn:microsoft.com/office/officeart/2005/8/layout/arrow3"/>
    <dgm:cxn modelId="{14032047-DB9E-497D-B173-066DF184EB92}" srcId="{C7CE7C09-E2DD-4409-ADCC-9F1B77F7624E}" destId="{FF922BD5-F18E-48CF-8B78-545584CAEBD3}" srcOrd="0" destOrd="0" parTransId="{8C6EAFC0-AC7B-48A5-B9F2-F4AB1BBA656D}" sibTransId="{1AFA0A9D-CBB0-4175-A476-0C25FD013530}"/>
    <dgm:cxn modelId="{1229F3E1-69CA-44E1-A149-9D49161BB297}" srcId="{C7CE7C09-E2DD-4409-ADCC-9F1B77F7624E}" destId="{E95B7989-4355-4343-A5F9-13D2C643D795}" srcOrd="1" destOrd="0" parTransId="{973EBA3B-53BE-4D4B-9A94-235771B41104}" sibTransId="{F7089E82-6EAB-4ECC-848A-0AA19283117B}"/>
    <dgm:cxn modelId="{E79015BF-5B82-4695-8AE5-3CB30636CDA6}" type="presOf" srcId="{E95B7989-4355-4343-A5F9-13D2C643D795}" destId="{94565DEA-A17C-40B6-A5C5-9E9C80A7A179}" srcOrd="0" destOrd="0" presId="urn:microsoft.com/office/officeart/2005/8/layout/arrow3"/>
    <dgm:cxn modelId="{51057494-B8E3-464B-B7F4-C42D52E66FFC}" type="presOf" srcId="{FF922BD5-F18E-48CF-8B78-545584CAEBD3}" destId="{56743BF7-2588-4A25-9D6C-179AC7FB402C}" srcOrd="0" destOrd="0" presId="urn:microsoft.com/office/officeart/2005/8/layout/arrow3"/>
    <dgm:cxn modelId="{A37494D0-3AAD-4D78-8414-2EBD6FFCF1F7}" type="presParOf" srcId="{168AD0D3-5DB8-4F08-B42E-F3F46998B478}" destId="{A3648730-003C-42E1-981E-50D461BF7BBB}" srcOrd="0" destOrd="0" presId="urn:microsoft.com/office/officeart/2005/8/layout/arrow3"/>
    <dgm:cxn modelId="{EC38C3EB-E854-4001-AFD6-C1B20A414E01}" type="presParOf" srcId="{168AD0D3-5DB8-4F08-B42E-F3F46998B478}" destId="{B4EB9C25-9752-4508-9100-C528F27E8CC7}" srcOrd="1" destOrd="0" presId="urn:microsoft.com/office/officeart/2005/8/layout/arrow3"/>
    <dgm:cxn modelId="{F57D1D87-59C9-48AF-99B6-B148C222538B}" type="presParOf" srcId="{168AD0D3-5DB8-4F08-B42E-F3F46998B478}" destId="{56743BF7-2588-4A25-9D6C-179AC7FB402C}" srcOrd="2" destOrd="0" presId="urn:microsoft.com/office/officeart/2005/8/layout/arrow3"/>
    <dgm:cxn modelId="{9143DC47-A11F-441D-B6F1-A2886F33FDA4}" type="presParOf" srcId="{168AD0D3-5DB8-4F08-B42E-F3F46998B478}" destId="{AFC63116-8CC7-4E2E-BF11-86DCF71CC94C}" srcOrd="3" destOrd="0" presId="urn:microsoft.com/office/officeart/2005/8/layout/arrow3"/>
    <dgm:cxn modelId="{746CA2C1-82DA-4F4E-940B-EAA8AF871C64}" type="presParOf" srcId="{168AD0D3-5DB8-4F08-B42E-F3F46998B478}" destId="{94565DEA-A17C-40B6-A5C5-9E9C80A7A17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034992-9E1A-4CF4-9695-8EE9B901532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F6DCB45-21D0-4E2E-947E-3A7222B02C75}">
      <dgm:prSet phldrT="[Κείμενο]"/>
      <dgm:spPr/>
      <dgm:t>
        <a:bodyPr/>
        <a:lstStyle/>
        <a:p>
          <a:r>
            <a:rPr lang="el-GR" dirty="0" smtClean="0"/>
            <a:t>1. ΑΝΕΠΑΡΚΗΣ ΟΡΙΖΟΝΤΙΑ ΕΠΙΚΟΙΝΩΝΙΑ</a:t>
          </a:r>
          <a:endParaRPr lang="el-GR" dirty="0"/>
        </a:p>
      </dgm:t>
    </dgm:pt>
    <dgm:pt modelId="{91C0954B-CE34-4431-AF42-B64F7DC48456}" type="parTrans" cxnId="{64FB9322-7234-42C4-86AE-0DAF3A051602}">
      <dgm:prSet/>
      <dgm:spPr/>
      <dgm:t>
        <a:bodyPr/>
        <a:lstStyle/>
        <a:p>
          <a:endParaRPr lang="el-GR"/>
        </a:p>
      </dgm:t>
    </dgm:pt>
    <dgm:pt modelId="{64BE3A05-B8B3-4C2E-A29B-9DF24F74F2CD}" type="sibTrans" cxnId="{64FB9322-7234-42C4-86AE-0DAF3A051602}">
      <dgm:prSet/>
      <dgm:spPr/>
      <dgm:t>
        <a:bodyPr/>
        <a:lstStyle/>
        <a:p>
          <a:endParaRPr lang="el-GR"/>
        </a:p>
      </dgm:t>
    </dgm:pt>
    <dgm:pt modelId="{6AEE6A3A-F70B-4382-964D-0CCFE57D8B20}">
      <dgm:prSet phldrT="[Κείμενο]" custT="1"/>
      <dgm:spPr/>
      <dgm:t>
        <a:bodyPr/>
        <a:lstStyle/>
        <a:p>
          <a:r>
            <a:rPr lang="el-GR" sz="1800" dirty="0" smtClean="0">
              <a:latin typeface="Century Gothic" pitchFamily="34" charset="0"/>
            </a:rPr>
            <a:t>Ανεπαρκής επικοινωνία μεταξύ ΔΙΑΦΗΜΙΣΗΣ και ΛΕΙΤΟΥΡΓΙΩΝ</a:t>
          </a:r>
          <a:endParaRPr lang="el-GR" sz="1800" dirty="0">
            <a:latin typeface="Century Gothic" pitchFamily="34" charset="0"/>
          </a:endParaRPr>
        </a:p>
      </dgm:t>
    </dgm:pt>
    <dgm:pt modelId="{1D8D614B-F289-46C1-A585-4A2AE1E62A06}" type="parTrans" cxnId="{D1CC29A5-17EB-4082-B76D-46561142941A}">
      <dgm:prSet/>
      <dgm:spPr/>
      <dgm:t>
        <a:bodyPr/>
        <a:lstStyle/>
        <a:p>
          <a:endParaRPr lang="el-GR"/>
        </a:p>
      </dgm:t>
    </dgm:pt>
    <dgm:pt modelId="{C6B410AB-3D4D-4F82-AA21-BCFA4BB5D0F6}" type="sibTrans" cxnId="{D1CC29A5-17EB-4082-B76D-46561142941A}">
      <dgm:prSet/>
      <dgm:spPr/>
      <dgm:t>
        <a:bodyPr/>
        <a:lstStyle/>
        <a:p>
          <a:endParaRPr lang="el-GR"/>
        </a:p>
      </dgm:t>
    </dgm:pt>
    <dgm:pt modelId="{FF1BE572-0BDB-4A56-A0F7-866F302E268C}">
      <dgm:prSet phldrT="[Κείμενο]" custT="1"/>
      <dgm:spPr/>
      <dgm:t>
        <a:bodyPr/>
        <a:lstStyle/>
        <a:p>
          <a:r>
            <a:rPr lang="el-GR" sz="1800" dirty="0" smtClean="0">
              <a:latin typeface="Century Gothic" pitchFamily="34" charset="0"/>
            </a:rPr>
            <a:t>Ανεπαρκής επικοινωνία μεταξύ ΠΩΛΗΣΕΩΝ και ΛΕΙΤΟΥΡΓΙΩΝ</a:t>
          </a:r>
          <a:endParaRPr lang="el-GR" sz="1800" dirty="0">
            <a:latin typeface="Century Gothic" pitchFamily="34" charset="0"/>
          </a:endParaRPr>
        </a:p>
      </dgm:t>
    </dgm:pt>
    <dgm:pt modelId="{608A0B7F-6D8F-4F1C-ACDF-966587D6052E}" type="parTrans" cxnId="{434F3665-F0A2-4E2F-A254-DDB99CC7366F}">
      <dgm:prSet/>
      <dgm:spPr/>
      <dgm:t>
        <a:bodyPr/>
        <a:lstStyle/>
        <a:p>
          <a:endParaRPr lang="el-GR"/>
        </a:p>
      </dgm:t>
    </dgm:pt>
    <dgm:pt modelId="{3C4FF57D-5B3D-4C74-851F-EF4C36437FBA}" type="sibTrans" cxnId="{434F3665-F0A2-4E2F-A254-DDB99CC7366F}">
      <dgm:prSet/>
      <dgm:spPr/>
      <dgm:t>
        <a:bodyPr/>
        <a:lstStyle/>
        <a:p>
          <a:endParaRPr lang="el-GR"/>
        </a:p>
      </dgm:t>
    </dgm:pt>
    <dgm:pt modelId="{87D386B8-0286-4852-9EB1-3285BC6AC170}">
      <dgm:prSet phldrT="[Κείμενο]" custT="1"/>
      <dgm:spPr/>
      <dgm:t>
        <a:bodyPr/>
        <a:lstStyle/>
        <a:p>
          <a:r>
            <a:rPr lang="el-GR" sz="1800" dirty="0" smtClean="0">
              <a:latin typeface="Century Gothic" pitchFamily="34" charset="0"/>
            </a:rPr>
            <a:t>Ανεπαρκής επικοινωνία μεταξύ ΑΝΘΡΩΠΙΝΩΝ ΠΟΡΩΝ, ΜΑΡΚΕΤΙΝΓΚ και ΛΕΙΤΟΥΡΓΙΩΝ</a:t>
          </a:r>
          <a:endParaRPr lang="el-GR" sz="1800" dirty="0">
            <a:latin typeface="Century Gothic" pitchFamily="34" charset="0"/>
          </a:endParaRPr>
        </a:p>
      </dgm:t>
    </dgm:pt>
    <dgm:pt modelId="{A9B48295-CFAA-4B75-AC66-16E6253729F5}" type="parTrans" cxnId="{ED8D42BA-4D5A-4B02-BA23-B6B33A33828D}">
      <dgm:prSet/>
      <dgm:spPr/>
      <dgm:t>
        <a:bodyPr/>
        <a:lstStyle/>
        <a:p>
          <a:endParaRPr lang="el-GR"/>
        </a:p>
      </dgm:t>
    </dgm:pt>
    <dgm:pt modelId="{A8D12BB4-EADC-4A51-91B2-F4A61A9C0EA8}" type="sibTrans" cxnId="{ED8D42BA-4D5A-4B02-BA23-B6B33A33828D}">
      <dgm:prSet/>
      <dgm:spPr/>
      <dgm:t>
        <a:bodyPr/>
        <a:lstStyle/>
        <a:p>
          <a:endParaRPr lang="el-GR"/>
        </a:p>
      </dgm:t>
    </dgm:pt>
    <dgm:pt modelId="{913CFBBF-3D9C-4F27-985D-669C79F1B0E1}">
      <dgm:prSet phldrT="[Κείμενο]" custT="1"/>
      <dgm:spPr/>
      <dgm:t>
        <a:bodyPr/>
        <a:lstStyle/>
        <a:p>
          <a:r>
            <a:rPr lang="el-GR" sz="1800" dirty="0" smtClean="0">
              <a:latin typeface="Century Gothic" pitchFamily="34" charset="0"/>
            </a:rPr>
            <a:t>Ύπαρξη διαφορετικών πολιτικών και διαδικασιών μεταξύ των ΥΠΟΚΑΤΑΣΤΗΜΑΤΩΝ ή των  ΤΜΗΜΑΤΩΝ ΤΗΣ ΕΠΙΧΕΙΡΗΣΗΣ</a:t>
          </a:r>
          <a:endParaRPr lang="el-GR" sz="1800" dirty="0">
            <a:latin typeface="Century Gothic" pitchFamily="34" charset="0"/>
          </a:endParaRPr>
        </a:p>
      </dgm:t>
    </dgm:pt>
    <dgm:pt modelId="{1CF2EFDE-FA4F-4AB8-BDCC-3C5BD1B8BFA8}" type="parTrans" cxnId="{A5EF9752-2F0A-4849-AE7C-83D9D07EE184}">
      <dgm:prSet/>
      <dgm:spPr/>
      <dgm:t>
        <a:bodyPr/>
        <a:lstStyle/>
        <a:p>
          <a:endParaRPr lang="el-GR"/>
        </a:p>
      </dgm:t>
    </dgm:pt>
    <dgm:pt modelId="{27D184C9-58BC-48F0-A585-FF7D328AB156}" type="sibTrans" cxnId="{A5EF9752-2F0A-4849-AE7C-83D9D07EE184}">
      <dgm:prSet/>
      <dgm:spPr/>
      <dgm:t>
        <a:bodyPr/>
        <a:lstStyle/>
        <a:p>
          <a:endParaRPr lang="el-GR"/>
        </a:p>
      </dgm:t>
    </dgm:pt>
    <dgm:pt modelId="{0176004D-48D7-4EE2-9765-FD43175FB39A}">
      <dgm:prSet phldrT="[Κείμενο]"/>
      <dgm:spPr/>
      <dgm:t>
        <a:bodyPr/>
        <a:lstStyle/>
        <a:p>
          <a:r>
            <a:rPr lang="el-GR" dirty="0" smtClean="0"/>
            <a:t>2. ΤΑΣΗ ΓΙΑ ΥΠΕΡΕΚΤΙΜΗΣΗ</a:t>
          </a:r>
          <a:endParaRPr lang="el-GR" dirty="0"/>
        </a:p>
      </dgm:t>
    </dgm:pt>
    <dgm:pt modelId="{E0B50CC8-45D0-4A7D-8F00-2A605EAB6F20}" type="sibTrans" cxnId="{4BA7D68C-2089-4975-A495-2EDAC77DD51C}">
      <dgm:prSet/>
      <dgm:spPr/>
      <dgm:t>
        <a:bodyPr/>
        <a:lstStyle/>
        <a:p>
          <a:endParaRPr lang="el-GR"/>
        </a:p>
      </dgm:t>
    </dgm:pt>
    <dgm:pt modelId="{A0773938-B3C3-4324-84E9-E71436101AC8}" type="parTrans" cxnId="{4BA7D68C-2089-4975-A495-2EDAC77DD51C}">
      <dgm:prSet/>
      <dgm:spPr/>
      <dgm:t>
        <a:bodyPr/>
        <a:lstStyle/>
        <a:p>
          <a:endParaRPr lang="el-GR"/>
        </a:p>
      </dgm:t>
    </dgm:pt>
    <dgm:pt modelId="{6CC1F83D-65E2-4B9F-9CB3-F3EB0CE2F567}" type="pres">
      <dgm:prSet presAssocID="{75034992-9E1A-4CF4-9695-8EE9B901532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9C8B7927-77DC-4018-B09B-7BD3CACCC4B4}" type="pres">
      <dgm:prSet presAssocID="{9F6DCB45-21D0-4E2E-947E-3A7222B02C75}" presName="linNode" presStyleCnt="0"/>
      <dgm:spPr/>
    </dgm:pt>
    <dgm:pt modelId="{3804D299-0E17-48F7-9610-BC0B7E9EA52B}" type="pres">
      <dgm:prSet presAssocID="{9F6DCB45-21D0-4E2E-947E-3A7222B02C75}" presName="parentShp" presStyleLbl="node1" presStyleIdx="0" presStyleCnt="2" custScaleX="43572" custScaleY="157803" custLinFactNeighborX="-23442" custLinFactNeighborY="-3488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4AEEFB7-0554-4B40-829D-FE95581E3441}" type="pres">
      <dgm:prSet presAssocID="{9F6DCB45-21D0-4E2E-947E-3A7222B02C75}" presName="childShp" presStyleLbl="bgAccFollowNode1" presStyleIdx="0" presStyleCnt="2" custScaleX="126502" custScaleY="324051" custLinFactNeighborX="-1672" custLinFactNeighborY="-1378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7909D88-717F-443E-8058-1B4D09FD9BF3}" type="pres">
      <dgm:prSet presAssocID="{64BE3A05-B8B3-4C2E-A29B-9DF24F74F2CD}" presName="spacing" presStyleCnt="0"/>
      <dgm:spPr/>
    </dgm:pt>
    <dgm:pt modelId="{2EB9EBB7-BF0C-4230-9952-45E586DAAD9D}" type="pres">
      <dgm:prSet presAssocID="{0176004D-48D7-4EE2-9765-FD43175FB39A}" presName="linNode" presStyleCnt="0"/>
      <dgm:spPr/>
    </dgm:pt>
    <dgm:pt modelId="{B60AAFC5-4219-43EA-A115-E62DE997C2AF}" type="pres">
      <dgm:prSet presAssocID="{0176004D-48D7-4EE2-9765-FD43175FB39A}" presName="parentShp" presStyleLbl="node1" presStyleIdx="1" presStyleCnt="2" custScaleX="76384" custScaleY="58287" custLinFactNeighborX="-51799" custLinFactNeighborY="-48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9054658-2242-4DF6-944E-D7960D6A5FE8}" type="pres">
      <dgm:prSet presAssocID="{0176004D-48D7-4EE2-9765-FD43175FB39A}" presName="childShp" presStyleLbl="bgAccFollowNode1" presStyleIdx="1" presStyleCnt="2" custFlipVert="1" custFlipHor="1" custScaleX="8080" custScaleY="18462" custLinFactY="-134007" custLinFactNeighborX="65553" custLinFactNeighborY="-200000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endParaRPr lang="el-GR"/>
        </a:p>
      </dgm:t>
    </dgm:pt>
  </dgm:ptLst>
  <dgm:cxnLst>
    <dgm:cxn modelId="{D1CC29A5-17EB-4082-B76D-46561142941A}" srcId="{9F6DCB45-21D0-4E2E-947E-3A7222B02C75}" destId="{6AEE6A3A-F70B-4382-964D-0CCFE57D8B20}" srcOrd="0" destOrd="0" parTransId="{1D8D614B-F289-46C1-A585-4A2AE1E62A06}" sibTransId="{C6B410AB-3D4D-4F82-AA21-BCFA4BB5D0F6}"/>
    <dgm:cxn modelId="{ED8D42BA-4D5A-4B02-BA23-B6B33A33828D}" srcId="{9F6DCB45-21D0-4E2E-947E-3A7222B02C75}" destId="{87D386B8-0286-4852-9EB1-3285BC6AC170}" srcOrd="2" destOrd="0" parTransId="{A9B48295-CFAA-4B75-AC66-16E6253729F5}" sibTransId="{A8D12BB4-EADC-4A51-91B2-F4A61A9C0EA8}"/>
    <dgm:cxn modelId="{A5EF9752-2F0A-4849-AE7C-83D9D07EE184}" srcId="{9F6DCB45-21D0-4E2E-947E-3A7222B02C75}" destId="{913CFBBF-3D9C-4F27-985D-669C79F1B0E1}" srcOrd="3" destOrd="0" parTransId="{1CF2EFDE-FA4F-4AB8-BDCC-3C5BD1B8BFA8}" sibTransId="{27D184C9-58BC-48F0-A585-FF7D328AB156}"/>
    <dgm:cxn modelId="{CA129CC5-2228-4727-9963-9E7FE6E6B391}" type="presOf" srcId="{FF1BE572-0BDB-4A56-A0F7-866F302E268C}" destId="{44AEEFB7-0554-4B40-829D-FE95581E3441}" srcOrd="0" destOrd="1" presId="urn:microsoft.com/office/officeart/2005/8/layout/vList6"/>
    <dgm:cxn modelId="{4EB9208E-A50C-4ED5-BF15-8359B15AA6E9}" type="presOf" srcId="{913CFBBF-3D9C-4F27-985D-669C79F1B0E1}" destId="{44AEEFB7-0554-4B40-829D-FE95581E3441}" srcOrd="0" destOrd="3" presId="urn:microsoft.com/office/officeart/2005/8/layout/vList6"/>
    <dgm:cxn modelId="{C78D4678-809A-42B3-8606-49905A48C73C}" type="presOf" srcId="{75034992-9E1A-4CF4-9695-8EE9B9015325}" destId="{6CC1F83D-65E2-4B9F-9CB3-F3EB0CE2F567}" srcOrd="0" destOrd="0" presId="urn:microsoft.com/office/officeart/2005/8/layout/vList6"/>
    <dgm:cxn modelId="{27523679-A587-4CBF-A8EC-AE16B1FD5554}" type="presOf" srcId="{0176004D-48D7-4EE2-9765-FD43175FB39A}" destId="{B60AAFC5-4219-43EA-A115-E62DE997C2AF}" srcOrd="0" destOrd="0" presId="urn:microsoft.com/office/officeart/2005/8/layout/vList6"/>
    <dgm:cxn modelId="{64FB9322-7234-42C4-86AE-0DAF3A051602}" srcId="{75034992-9E1A-4CF4-9695-8EE9B9015325}" destId="{9F6DCB45-21D0-4E2E-947E-3A7222B02C75}" srcOrd="0" destOrd="0" parTransId="{91C0954B-CE34-4431-AF42-B64F7DC48456}" sibTransId="{64BE3A05-B8B3-4C2E-A29B-9DF24F74F2CD}"/>
    <dgm:cxn modelId="{434F3665-F0A2-4E2F-A254-DDB99CC7366F}" srcId="{9F6DCB45-21D0-4E2E-947E-3A7222B02C75}" destId="{FF1BE572-0BDB-4A56-A0F7-866F302E268C}" srcOrd="1" destOrd="0" parTransId="{608A0B7F-6D8F-4F1C-ACDF-966587D6052E}" sibTransId="{3C4FF57D-5B3D-4C74-851F-EF4C36437FBA}"/>
    <dgm:cxn modelId="{2BE5CD00-1088-4848-997D-0762C3676BBC}" type="presOf" srcId="{87D386B8-0286-4852-9EB1-3285BC6AC170}" destId="{44AEEFB7-0554-4B40-829D-FE95581E3441}" srcOrd="0" destOrd="2" presId="urn:microsoft.com/office/officeart/2005/8/layout/vList6"/>
    <dgm:cxn modelId="{4975A739-E4E7-4650-9A39-49D26E8C0A5B}" type="presOf" srcId="{6AEE6A3A-F70B-4382-964D-0CCFE57D8B20}" destId="{44AEEFB7-0554-4B40-829D-FE95581E3441}" srcOrd="0" destOrd="0" presId="urn:microsoft.com/office/officeart/2005/8/layout/vList6"/>
    <dgm:cxn modelId="{4BA7D68C-2089-4975-A495-2EDAC77DD51C}" srcId="{75034992-9E1A-4CF4-9695-8EE9B9015325}" destId="{0176004D-48D7-4EE2-9765-FD43175FB39A}" srcOrd="1" destOrd="0" parTransId="{A0773938-B3C3-4324-84E9-E71436101AC8}" sibTransId="{E0B50CC8-45D0-4A7D-8F00-2A605EAB6F20}"/>
    <dgm:cxn modelId="{7205C54D-2074-4B25-A183-E1F157CA4990}" type="presOf" srcId="{9F6DCB45-21D0-4E2E-947E-3A7222B02C75}" destId="{3804D299-0E17-48F7-9610-BC0B7E9EA52B}" srcOrd="0" destOrd="0" presId="urn:microsoft.com/office/officeart/2005/8/layout/vList6"/>
    <dgm:cxn modelId="{CB0F120E-5305-4ED6-8B1A-8A11DA868D54}" type="presParOf" srcId="{6CC1F83D-65E2-4B9F-9CB3-F3EB0CE2F567}" destId="{9C8B7927-77DC-4018-B09B-7BD3CACCC4B4}" srcOrd="0" destOrd="0" presId="urn:microsoft.com/office/officeart/2005/8/layout/vList6"/>
    <dgm:cxn modelId="{6F549DD8-CB67-4C52-B233-BF6DF3188D1D}" type="presParOf" srcId="{9C8B7927-77DC-4018-B09B-7BD3CACCC4B4}" destId="{3804D299-0E17-48F7-9610-BC0B7E9EA52B}" srcOrd="0" destOrd="0" presId="urn:microsoft.com/office/officeart/2005/8/layout/vList6"/>
    <dgm:cxn modelId="{EF5156F6-5062-4633-A2E7-12765BBDA760}" type="presParOf" srcId="{9C8B7927-77DC-4018-B09B-7BD3CACCC4B4}" destId="{44AEEFB7-0554-4B40-829D-FE95581E3441}" srcOrd="1" destOrd="0" presId="urn:microsoft.com/office/officeart/2005/8/layout/vList6"/>
    <dgm:cxn modelId="{161860B3-F21E-4891-9D6D-7FA6D65F4F10}" type="presParOf" srcId="{6CC1F83D-65E2-4B9F-9CB3-F3EB0CE2F567}" destId="{97909D88-717F-443E-8058-1B4D09FD9BF3}" srcOrd="1" destOrd="0" presId="urn:microsoft.com/office/officeart/2005/8/layout/vList6"/>
    <dgm:cxn modelId="{CAC48769-3989-43A5-9882-66237C36DDA0}" type="presParOf" srcId="{6CC1F83D-65E2-4B9F-9CB3-F3EB0CE2F567}" destId="{2EB9EBB7-BF0C-4230-9952-45E586DAAD9D}" srcOrd="2" destOrd="0" presId="urn:microsoft.com/office/officeart/2005/8/layout/vList6"/>
    <dgm:cxn modelId="{ECF11D8E-43D7-49E8-8B57-5B1C86AD3D28}" type="presParOf" srcId="{2EB9EBB7-BF0C-4230-9952-45E586DAAD9D}" destId="{B60AAFC5-4219-43EA-A115-E62DE997C2AF}" srcOrd="0" destOrd="0" presId="urn:microsoft.com/office/officeart/2005/8/layout/vList6"/>
    <dgm:cxn modelId="{231CB11A-0864-442A-8C7E-818A1F2E276C}" type="presParOf" srcId="{2EB9EBB7-BF0C-4230-9952-45E586DAAD9D}" destId="{A9054658-2242-4DF6-944E-D7960D6A5FE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45889-9FB0-4CF6-8D5F-8188652071CC}">
      <dsp:nvSpPr>
        <dsp:cNvPr id="0" name=""/>
        <dsp:cNvSpPr/>
      </dsp:nvSpPr>
      <dsp:spPr>
        <a:xfrm>
          <a:off x="771390" y="1191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Εξαγωγές</a:t>
          </a:r>
          <a:endParaRPr lang="en-US" sz="1500" b="1" i="1" kern="1200" dirty="0" smtClean="0">
            <a:latin typeface="Century Gothic" pitchFamily="34" charset="0"/>
          </a:endParaRPr>
        </a:p>
      </dsp:txBody>
      <dsp:txXfrm>
        <a:off x="771390" y="1191"/>
        <a:ext cx="1545353" cy="927212"/>
      </dsp:txXfrm>
    </dsp:sp>
    <dsp:sp modelId="{65E27B07-82CC-4D36-8171-A58B0F7AFB1F}">
      <dsp:nvSpPr>
        <dsp:cNvPr id="0" name=""/>
        <dsp:cNvSpPr/>
      </dsp:nvSpPr>
      <dsp:spPr>
        <a:xfrm>
          <a:off x="2471279" y="1191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Έρευνα Αγοράς</a:t>
          </a:r>
          <a:endParaRPr lang="en-US" sz="1500" b="1" i="1" kern="1200" dirty="0">
            <a:latin typeface="Century Gothic" pitchFamily="34" charset="0"/>
          </a:endParaRPr>
        </a:p>
      </dsp:txBody>
      <dsp:txXfrm>
        <a:off x="2471279" y="1191"/>
        <a:ext cx="1545353" cy="927212"/>
      </dsp:txXfrm>
    </dsp:sp>
    <dsp:sp modelId="{FACBB5E6-4AA5-4720-AB4D-FF39A315286C}">
      <dsp:nvSpPr>
        <dsp:cNvPr id="0" name=""/>
        <dsp:cNvSpPr/>
      </dsp:nvSpPr>
      <dsp:spPr>
        <a:xfrm>
          <a:off x="771390" y="1082938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Διαφήμιση Επικοινωνία</a:t>
          </a:r>
          <a:endParaRPr lang="en-US" sz="1500" b="1" i="1" kern="1200" dirty="0">
            <a:latin typeface="Century Gothic" pitchFamily="34" charset="0"/>
          </a:endParaRPr>
        </a:p>
      </dsp:txBody>
      <dsp:txXfrm>
        <a:off x="771390" y="1082938"/>
        <a:ext cx="1545353" cy="927212"/>
      </dsp:txXfrm>
    </dsp:sp>
    <dsp:sp modelId="{AFEDD2DA-57FB-4FA4-AF65-3EC380490BDD}">
      <dsp:nvSpPr>
        <dsp:cNvPr id="0" name=""/>
        <dsp:cNvSpPr/>
      </dsp:nvSpPr>
      <dsp:spPr>
        <a:xfrm>
          <a:off x="2412865" y="1066443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Διοίκηση Υπηρεσιών</a:t>
          </a:r>
          <a:endParaRPr lang="en-US" sz="1500" b="1" i="1" kern="1200" dirty="0">
            <a:latin typeface="Century Gothic" pitchFamily="34" charset="0"/>
          </a:endParaRPr>
        </a:p>
      </dsp:txBody>
      <dsp:txXfrm>
        <a:off x="2412865" y="1066443"/>
        <a:ext cx="1545353" cy="927212"/>
      </dsp:txXfrm>
    </dsp:sp>
    <dsp:sp modelId="{6B5C9FC3-B388-4FF0-BEAD-F0A5298F1DAF}">
      <dsp:nvSpPr>
        <dsp:cNvPr id="0" name=""/>
        <dsp:cNvSpPr/>
      </dsp:nvSpPr>
      <dsp:spPr>
        <a:xfrm>
          <a:off x="771390" y="2164685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Διοίκηση Διανομής</a:t>
          </a:r>
          <a:endParaRPr lang="en-US" sz="1500" b="1" i="1" kern="1200" dirty="0">
            <a:latin typeface="Century Gothic" pitchFamily="34" charset="0"/>
          </a:endParaRPr>
        </a:p>
      </dsp:txBody>
      <dsp:txXfrm>
        <a:off x="771390" y="2164685"/>
        <a:ext cx="1545353" cy="927212"/>
      </dsp:txXfrm>
    </dsp:sp>
    <dsp:sp modelId="{8F79ECE7-9140-4C76-9231-391531836FE6}">
      <dsp:nvSpPr>
        <dsp:cNvPr id="0" name=""/>
        <dsp:cNvSpPr/>
      </dsp:nvSpPr>
      <dsp:spPr>
        <a:xfrm>
          <a:off x="2471279" y="2164685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Διοίκηση Επώνυμων προϊόντων</a:t>
          </a:r>
          <a:endParaRPr lang="en-US" sz="1500" b="1" i="1" kern="1200" dirty="0">
            <a:latin typeface="Century Gothic" pitchFamily="34" charset="0"/>
          </a:endParaRPr>
        </a:p>
      </dsp:txBody>
      <dsp:txXfrm>
        <a:off x="2471279" y="2164685"/>
        <a:ext cx="1545353" cy="927212"/>
      </dsp:txXfrm>
    </dsp:sp>
    <dsp:sp modelId="{EDD5C540-02AC-4983-B7FF-1FD59BC4DD72}">
      <dsp:nvSpPr>
        <dsp:cNvPr id="0" name=""/>
        <dsp:cNvSpPr/>
      </dsp:nvSpPr>
      <dsp:spPr>
        <a:xfrm>
          <a:off x="771390" y="3246433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Ανάπτυξη προϊόντων</a:t>
          </a:r>
          <a:endParaRPr lang="en-US" sz="1500" b="1" i="1" kern="1200" dirty="0">
            <a:latin typeface="Century Gothic" pitchFamily="34" charset="0"/>
          </a:endParaRPr>
        </a:p>
      </dsp:txBody>
      <dsp:txXfrm>
        <a:off x="771390" y="3246433"/>
        <a:ext cx="1545353" cy="927212"/>
      </dsp:txXfrm>
    </dsp:sp>
    <dsp:sp modelId="{3BD1D68A-DA24-4A76-94B4-85E5B8722DC3}">
      <dsp:nvSpPr>
        <dsp:cNvPr id="0" name=""/>
        <dsp:cNvSpPr/>
      </dsp:nvSpPr>
      <dsp:spPr>
        <a:xfrm>
          <a:off x="2471279" y="3246433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Χονδρεμπόριο</a:t>
          </a:r>
        </a:p>
      </dsp:txBody>
      <dsp:txXfrm>
        <a:off x="2471279" y="3246433"/>
        <a:ext cx="1545353" cy="927212"/>
      </dsp:txXfrm>
    </dsp:sp>
    <dsp:sp modelId="{3D646EE1-96F2-4260-91A9-1D7EB36546C7}">
      <dsp:nvSpPr>
        <dsp:cNvPr id="0" name=""/>
        <dsp:cNvSpPr/>
      </dsp:nvSpPr>
      <dsp:spPr>
        <a:xfrm>
          <a:off x="1621335" y="4328180"/>
          <a:ext cx="1545353" cy="9272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i="1" kern="1200" dirty="0" smtClean="0">
              <a:latin typeface="Century Gothic" pitchFamily="34" charset="0"/>
            </a:rPr>
            <a:t>Πωλήσεις</a:t>
          </a:r>
          <a:endParaRPr lang="en-US" sz="1500" b="1" i="1" kern="1200" dirty="0" smtClean="0">
            <a:latin typeface="Century Gothic" pitchFamily="34" charset="0"/>
          </a:endParaRPr>
        </a:p>
      </dsp:txBody>
      <dsp:txXfrm>
        <a:off x="1621335" y="4328180"/>
        <a:ext cx="1545353" cy="9272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204EE-6473-4240-B058-10F629FF6D88}" type="datetimeFigureOut">
              <a:rPr lang="el-GR" smtClean="0"/>
              <a:pPr/>
              <a:t>26/11/2015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4A371-67E3-4452-BD7A-D0DF8E5F41D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502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_5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11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97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_6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12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85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878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8137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3866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6949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8204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5856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026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_8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20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4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3023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4295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2624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819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4401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6180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0016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4607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0767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2821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606">
              <a:defRPr/>
            </a:pPr>
            <a:r>
              <a:rPr lang="en-US" dirty="0" smtClean="0"/>
              <a:t>Insert</a:t>
            </a:r>
            <a:r>
              <a:rPr lang="el-GR" dirty="0" smtClean="0"/>
              <a:t>_2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37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21763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606">
              <a:defRPr/>
            </a:pPr>
            <a:r>
              <a:rPr lang="en-US" dirty="0" smtClean="0"/>
              <a:t>Insert</a:t>
            </a:r>
            <a:r>
              <a:rPr lang="el-GR" dirty="0" smtClean="0"/>
              <a:t>_3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56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_4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93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_52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1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_71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93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_67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08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_66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603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_7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02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8606">
              <a:defRPr/>
            </a:pPr>
            <a:r>
              <a:rPr lang="en-US" dirty="0" smtClean="0"/>
              <a:t>Insert</a:t>
            </a:r>
            <a:r>
              <a:rPr lang="el-GR" dirty="0" smtClean="0"/>
              <a:t>_9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09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_14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19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_16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20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_39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451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_37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25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_44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331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_45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123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_46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675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_47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475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_48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852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_49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49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450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_56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50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846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</a:t>
            </a:r>
            <a:r>
              <a:rPr lang="el-GR" dirty="0" smtClean="0"/>
              <a:t>_58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0FC52-2766-41D2-AF14-D701A4F233FB}" type="slidenum">
              <a:rPr lang="el-GR" smtClean="0">
                <a:solidFill>
                  <a:prstClr val="black"/>
                </a:solidFill>
              </a:rPr>
              <a:pPr/>
              <a:t>51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1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64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6112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4953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4A371-67E3-4452-BD7A-D0DF8E5F41DB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33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8EDE-1BB7-4650-BF93-D02EF21FA72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B1FD-E879-4AE9-BBD3-88893A531ADC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74F7-614C-45D3-A883-B4207EDC795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04CC9-AC77-43B5-9890-88F78D9D0E8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626BA-75B2-423F-BA4C-F9873BA488E7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9A9D-34C1-4B68-9B89-40473B7AE991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FB9EF-9979-440C-8F27-44E8A972834A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DB38-2D9F-49C4-82B5-DDBE1C3EB5FA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74DE3-D15D-4C28-A4F4-8C02E67C606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7849D-4CFC-4AD0-BE2C-097F853E0ED1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0468-102A-4339-A96C-040B6957E3E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1567-731B-4050-85FA-D08D76BC941C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177E-E1BD-4E36-BEC5-6BBF620C904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2BB02-440A-4384-B2F8-9779797C294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http://www.gregorys.gr/new/1/2.2/gr/photo3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wmf"/><Relationship Id="rId18" Type="http://schemas.openxmlformats.org/officeDocument/2006/relationships/diagramQuickStyle" Target="../diagrams/quickStyle1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wmf"/><Relationship Id="rId12" Type="http://schemas.openxmlformats.org/officeDocument/2006/relationships/oleObject" Target="../embeddings/oleObject5.bin"/><Relationship Id="rId17" Type="http://schemas.openxmlformats.org/officeDocument/2006/relationships/diagramLayout" Target="../diagrams/layout1.xml"/><Relationship Id="rId2" Type="http://schemas.openxmlformats.org/officeDocument/2006/relationships/slideLayout" Target="../slideLayouts/slideLayout4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wmf"/><Relationship Id="rId5" Type="http://schemas.openxmlformats.org/officeDocument/2006/relationships/image" Target="../media/image3.wmf"/><Relationship Id="rId15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19" Type="http://schemas.openxmlformats.org/officeDocument/2006/relationships/diagramColors" Target="../diagrams/colors1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Relationship Id="rId1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Αρχές Μάρκετινγκ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b="1" dirty="0"/>
              <a:t>Ενότητα </a:t>
            </a:r>
            <a:r>
              <a:rPr lang="en-US" sz="2800" b="1" dirty="0" smtClean="0"/>
              <a:t># </a:t>
            </a:r>
            <a:r>
              <a:rPr lang="el-GR" sz="2800" b="1" dirty="0" smtClean="0"/>
              <a:t>6:</a:t>
            </a:r>
            <a:r>
              <a:rPr lang="en-US" sz="2800" dirty="0" smtClean="0"/>
              <a:t> </a:t>
            </a:r>
            <a:r>
              <a:rPr lang="el-GR" sz="2800" dirty="0" smtClean="0">
                <a:latin typeface="Century Gothic" pitchFamily="34" charset="0"/>
              </a:rPr>
              <a:t>Μάρκετινγκ Υπηρεσιών</a:t>
            </a:r>
            <a:endParaRPr lang="en-US" sz="2800" dirty="0" smtClean="0"/>
          </a:p>
          <a:p>
            <a:r>
              <a:rPr lang="el-GR" sz="2800" b="1" dirty="0" smtClean="0"/>
              <a:t>Διδάσκων: </a:t>
            </a:r>
            <a:r>
              <a:rPr lang="el-GR" sz="2800" dirty="0" smtClean="0"/>
              <a:t>Γεώργιος </a:t>
            </a:r>
            <a:r>
              <a:rPr lang="el-GR" sz="2800" dirty="0" err="1" smtClean="0"/>
              <a:t>Πανηγυράκης</a:t>
            </a:r>
            <a:endParaRPr lang="el-GR" sz="2800" dirty="0" smtClean="0"/>
          </a:p>
          <a:p>
            <a:r>
              <a:rPr lang="el-GR" sz="2800" b="1" dirty="0" smtClean="0"/>
              <a:t>Τμήμα: </a:t>
            </a:r>
            <a:r>
              <a:rPr lang="el-GR" sz="2800" dirty="0" smtClean="0"/>
              <a:t>Οργάνωσης και Διοίκησης Επιχειρήσεων</a:t>
            </a:r>
          </a:p>
        </p:txBody>
      </p:sp>
      <p:pic>
        <p:nvPicPr>
          <p:cNvPr id="5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25355"/>
            <a:ext cx="1535430" cy="5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38964-7D28-4B79-BC30-0E1917590B56}" type="slidenum">
              <a:rPr lang="el-GR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pPr/>
              <a:t>10</a:t>
            </a:fld>
            <a:endParaRPr lang="el-GR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5181600" cy="685800"/>
          </a:xfrm>
          <a:solidFill>
            <a:srgbClr val="92D050"/>
          </a:solidFill>
        </p:spPr>
        <p:txBody>
          <a:bodyPr/>
          <a:lstStyle/>
          <a:p>
            <a:r>
              <a:rPr lang="el-GR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34" charset="0"/>
              </a:rPr>
              <a:t>ΕΙΔΗ ΥΠΗΡΕΣΙΩΝ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209800"/>
            <a:ext cx="5486400" cy="4648200"/>
          </a:xfr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ΚΑΤΟΙΚΙΑ-ΞΕΝΟΔΟΧΕΙΑ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ΕΠΙΣΚΕΥΕΣ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ΨΥΧΑΓΩΓΙΑ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ΠΡΟΣΩΠΙΚΗ ΦΡΟΝΤΙΔΑ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ΥΓΕΙΑ-ΝΟΣΟΚΟΜΕΙΑ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ΕΚΠΑΙΔΕΥΣΗ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ΕΠΑΓΓΕΛΜΑΤΙΚΕΣ ΥΠΗΡΕΣΙΕΣ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ΤΡΑΠΕΖΕΣ-ΑΣΦΑΛΕΙΕΣ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ΜΕΤΑΦΟΡΕΣ </a:t>
            </a:r>
          </a:p>
          <a:p>
            <a:pPr algn="ctr"/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ΕΠΙΚΟΙΝΩΝΙΕΣ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362200" y="914400"/>
            <a:ext cx="3810000" cy="1015663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FontTx/>
              <a:buAutoNum type="arabicPeriod"/>
            </a:pPr>
            <a:r>
              <a:rPr 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ΚΑΤΑΝΑΛΩΤΙΚΕΣ</a:t>
            </a:r>
          </a:p>
          <a:p>
            <a:pPr marL="457200" indent="-457200" algn="ctr">
              <a:spcBef>
                <a:spcPct val="50000"/>
              </a:spcBef>
              <a:buFontTx/>
              <a:buAutoNum type="arabicPeriod"/>
            </a:pPr>
            <a:r>
              <a:rPr lang="el-GR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ΒΙΟΜΗΧΑΝΙΚΕΣ</a:t>
            </a:r>
          </a:p>
        </p:txBody>
      </p:sp>
      <p:pic>
        <p:nvPicPr>
          <p:cNvPr id="4101" name="Picture 5" descr="EN00349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81675"/>
            <a:ext cx="1905000" cy="1076325"/>
          </a:xfrm>
          <a:prstGeom prst="rect">
            <a:avLst/>
          </a:prstGeom>
          <a:noFill/>
        </p:spPr>
      </p:pic>
      <p:pic>
        <p:nvPicPr>
          <p:cNvPr id="4102" name="Picture 6" descr="PE0251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0"/>
            <a:ext cx="1752600" cy="1712913"/>
          </a:xfrm>
          <a:prstGeom prst="rect">
            <a:avLst/>
          </a:prstGeom>
          <a:noFill/>
        </p:spPr>
      </p:pic>
      <p:pic>
        <p:nvPicPr>
          <p:cNvPr id="4103" name="Picture 7" descr="PE02458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5051425"/>
            <a:ext cx="2133600" cy="1806575"/>
          </a:xfrm>
          <a:prstGeom prst="rect">
            <a:avLst/>
          </a:prstGeom>
          <a:noFill/>
        </p:spPr>
      </p:pic>
      <p:pic>
        <p:nvPicPr>
          <p:cNvPr id="4104" name="Picture 8" descr="TN00604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700213" cy="1660525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>
            <a:off x="1835696" y="6488668"/>
            <a:ext cx="1890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©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Georgios</a:t>
            </a:r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Panigyrakis</a:t>
            </a:r>
            <a:endParaRPr lang="el-GR" sz="1200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381000" y="188640"/>
          <a:ext cx="8610600" cy="648660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05300"/>
                <a:gridCol w="4305300"/>
              </a:tblGrid>
              <a:tr h="792088">
                <a:tc gridSpan="2">
                  <a:txBody>
                    <a:bodyPr/>
                    <a:lstStyle/>
                    <a:p>
                      <a:pPr algn="ctr"/>
                      <a:r>
                        <a:rPr lang="el-GR" sz="2400" kern="1200" dirty="0" smtClean="0">
                          <a:latin typeface="Century Gothic" pitchFamily="34" charset="0"/>
                        </a:rPr>
                        <a:t>Βασικές διαφορές προϊόντων και υπηρεσιών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089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>
                          <a:latin typeface="Century Gothic" pitchFamily="34" charset="0"/>
                        </a:rPr>
                        <a:t>Προϊόντα</a:t>
                      </a:r>
                      <a:endParaRPr lang="el-GR" sz="2000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>
                          <a:latin typeface="Century Gothic" pitchFamily="34" charset="0"/>
                        </a:rPr>
                        <a:t>Υπηρεσίες</a:t>
                      </a:r>
                      <a:endParaRPr lang="el-GR" sz="2000" b="1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723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Απτά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Μη απτές, καταναλώνονται κατά τη διάρκεια παραγωγής τους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1038227">
                <a:tc>
                  <a:txBody>
                    <a:bodyPr/>
                    <a:lstStyle/>
                    <a:p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Συνήθως ο τελικός καταναλωτής δεν έρχεται σε επαφή με τον παραγωγό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Άμεση επαφή παραγωγού της υπηρεσίας με τον πελάτη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723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Σχετικά εύκολη μέτρηση της απόδοσης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Δύσκολη μέτρηση της απόδοσης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4089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Μεγάλη δυνατότητα τυποποίησης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Μικρή δυνατότητα τυποποίησης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1352841">
                <a:tc>
                  <a:txBody>
                    <a:bodyPr/>
                    <a:lstStyle/>
                    <a:p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Μπορούν να αποθηκευτούν και να διατεθούν από το απόθεμα</a:t>
                      </a:r>
                      <a:endParaRPr lang="el-GR" sz="240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Διατίθενται μόνο κατά την διάρκεια της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παραγωγής τους και δεν αποθηκεύονται</a:t>
                      </a:r>
                      <a:endParaRPr lang="el-GR" sz="240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1038227">
                <a:tc>
                  <a:txBody>
                    <a:bodyPr/>
                    <a:lstStyle/>
                    <a:p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Μικρή δυσκολία στη μέτρηση, τον έλεγχο και τη διασφάλιση της ποιότητας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Μεγάλη δυσκολία στη μέτρηση, τον έλεγχο και τη διασφάλιση της ποιότητας</a:t>
                      </a:r>
                      <a:endParaRPr lang="el-GR" sz="2400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2 - Ορθογώνιο"/>
          <p:cNvSpPr/>
          <p:nvPr/>
        </p:nvSpPr>
        <p:spPr>
          <a:xfrm>
            <a:off x="0" y="6581001"/>
            <a:ext cx="1890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©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Georgios</a:t>
            </a:r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Panigyrakis</a:t>
            </a:r>
            <a:endParaRPr lang="el-GR" sz="12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Διάγραμμα"/>
          <p:cNvGraphicFramePr/>
          <p:nvPr/>
        </p:nvGraphicFramePr>
        <p:xfrm>
          <a:off x="179512" y="116632"/>
          <a:ext cx="8784976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- Στρογγυλεμένο ορθογώνιο"/>
          <p:cNvSpPr/>
          <p:nvPr/>
        </p:nvSpPr>
        <p:spPr>
          <a:xfrm>
            <a:off x="3419872" y="2780928"/>
            <a:ext cx="2155304" cy="11814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entury Gothic" pitchFamily="34" charset="0"/>
              </a:rPr>
              <a:t>Τα χαρακτηριστικά των υπηρεσιών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0" y="6488668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79296" cy="1143000"/>
          </a:xfrm>
          <a:solidFill>
            <a:srgbClr val="92D050"/>
          </a:solidFill>
          <a:ln>
            <a:noFill/>
          </a:ln>
        </p:spPr>
        <p:txBody>
          <a:bodyPr>
            <a:normAutofit fontScale="90000"/>
          </a:bodyPr>
          <a:lstStyle/>
          <a:p>
            <a:pPr defTabSz="1032358"/>
            <a:r>
              <a:rPr lang="el-GR" dirty="0" smtClean="0">
                <a:latin typeface="Century Gothic" pitchFamily="34" charset="0"/>
              </a:rPr>
              <a:t>Φάσμα Απτότητας(</a:t>
            </a:r>
            <a:r>
              <a:rPr lang="en-US" dirty="0" smtClean="0">
                <a:latin typeface="Century Gothic" pitchFamily="34" charset="0"/>
              </a:rPr>
              <a:t>Tangibility Spectrum</a:t>
            </a:r>
            <a:r>
              <a:rPr lang="el-GR" dirty="0" smtClean="0">
                <a:latin typeface="Century Gothic" pitchFamily="34" charset="0"/>
              </a:rPr>
              <a:t>)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35000" y="4137880"/>
            <a:ext cx="787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37584" y="4343035"/>
            <a:ext cx="2854942" cy="828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2400" b="1" dirty="0">
                <a:solidFill>
                  <a:srgbClr val="007A49"/>
                </a:solidFill>
                <a:latin typeface="Century Gothic" pitchFamily="34" charset="0"/>
              </a:rPr>
              <a:t>Κυριαρχία υλικού </a:t>
            </a:r>
          </a:p>
          <a:p>
            <a:pPr defTabSz="914067" eaLnBrk="0" hangingPunct="0"/>
            <a:r>
              <a:rPr lang="el-GR" sz="2400" b="1" dirty="0">
                <a:solidFill>
                  <a:srgbClr val="007A49"/>
                </a:solidFill>
                <a:latin typeface="Century Gothic" pitchFamily="34" charset="0"/>
              </a:rPr>
              <a:t>στοιχείου</a:t>
            </a:r>
            <a:endParaRPr lang="en-US" sz="2400" b="1" dirty="0">
              <a:solidFill>
                <a:srgbClr val="007A49"/>
              </a:solidFill>
              <a:latin typeface="Century Gothic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390695" y="3222015"/>
            <a:ext cx="1686352" cy="828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2400" b="1" dirty="0">
                <a:solidFill>
                  <a:srgbClr val="007A49"/>
                </a:solidFill>
                <a:latin typeface="Century Gothic" pitchFamily="34" charset="0"/>
              </a:rPr>
              <a:t>Κυριαρχία</a:t>
            </a:r>
          </a:p>
          <a:p>
            <a:pPr defTabSz="914067" eaLnBrk="0" hangingPunct="0"/>
            <a:r>
              <a:rPr lang="el-GR" sz="2400" b="1" dirty="0">
                <a:solidFill>
                  <a:srgbClr val="007A49"/>
                </a:solidFill>
                <a:latin typeface="Century Gothic" pitchFamily="34" charset="0"/>
              </a:rPr>
              <a:t> Άυλου</a:t>
            </a:r>
            <a:endParaRPr lang="en-US" sz="2400" b="1" dirty="0">
              <a:solidFill>
                <a:srgbClr val="007A49"/>
              </a:solidFill>
              <a:latin typeface="Century Gothic" pitchFamily="34" charset="0"/>
            </a:endParaRP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4115153" y="3533409"/>
            <a:ext cx="0" cy="120711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3277306" y="3077308"/>
            <a:ext cx="0" cy="105324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686153" y="2086342"/>
            <a:ext cx="0" cy="204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1218848" y="2390410"/>
            <a:ext cx="0" cy="17401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515306" y="2848342"/>
            <a:ext cx="0" cy="1282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1829153" y="2696308"/>
            <a:ext cx="0" cy="143424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5104694" y="4143376"/>
            <a:ext cx="0" cy="9781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5944306" y="4130554"/>
            <a:ext cx="0" cy="12327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 flipV="1">
            <a:off x="6782153" y="4130554"/>
            <a:ext cx="0" cy="145988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7468306" y="4130554"/>
            <a:ext cx="0" cy="1765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 flipV="1">
            <a:off x="8152694" y="4130554"/>
            <a:ext cx="0" cy="19947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3236" tIns="51618" rIns="103236" bIns="51618" anchor="ctr"/>
          <a:lstStyle/>
          <a:p>
            <a:endParaRPr lang="el-GR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409222" y="1709006"/>
            <a:ext cx="724550" cy="335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Αλάτι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814917" y="1956289"/>
            <a:ext cx="1619250" cy="33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4" tIns="44448" rIns="90484" bIns="44448">
            <a:spAutoFit/>
          </a:bodyPr>
          <a:lstStyle/>
          <a:p>
            <a:pPr defTabSz="914067" eaLnBrk="0" hangingPunct="0"/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Αναψυκτικά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1509889" y="2209068"/>
            <a:ext cx="1776120" cy="335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Απορρυπαντικά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2120195" y="2438034"/>
            <a:ext cx="1303235" cy="335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Αυτοκίνητα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2804584" y="2667000"/>
            <a:ext cx="1303235" cy="335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καλλυντικά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3571876" y="5187462"/>
            <a:ext cx="2151944" cy="4344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4" tIns="44448" rIns="90484" bIns="44448">
            <a:spAutoFit/>
          </a:bodyPr>
          <a:lstStyle/>
          <a:p>
            <a:pPr algn="ctr" defTabSz="914067" eaLnBrk="0" hangingPunct="0">
              <a:lnSpc>
                <a:spcPct val="70000"/>
              </a:lnSpc>
            </a:pPr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Διαφημιστική εταιρία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5399265" y="5749804"/>
            <a:ext cx="2125575" cy="335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Αεροπορική εταιρία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>
            <a:off x="4271042" y="5540986"/>
            <a:ext cx="2543959" cy="262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algn="ctr" defTabSz="914067" eaLnBrk="0" hangingPunct="0">
              <a:lnSpc>
                <a:spcPct val="70000"/>
              </a:lnSpc>
            </a:pPr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Επενδυτικός Σύμβουλος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5319889" y="6096000"/>
            <a:ext cx="2361217" cy="335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Συμβουλευτική εταιρία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7177265" y="6348779"/>
            <a:ext cx="1340103" cy="335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l-GR" sz="1600" b="1" dirty="0">
                <a:solidFill>
                  <a:prstClr val="black"/>
                </a:solidFill>
                <a:latin typeface="Century Gothic" pitchFamily="34" charset="0"/>
              </a:rPr>
              <a:t>Εκπαίδευση</a:t>
            </a:r>
            <a:endParaRPr lang="en-US" sz="16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3659376" y="4932852"/>
            <a:ext cx="1110874" cy="262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algn="ctr" defTabSz="914067" eaLnBrk="0" hangingPunct="0">
              <a:lnSpc>
                <a:spcPct val="70000"/>
              </a:lnSpc>
            </a:pPr>
            <a:r>
              <a:rPr lang="en-US" sz="1600" b="1" dirty="0">
                <a:solidFill>
                  <a:prstClr val="black"/>
                </a:solidFill>
                <a:latin typeface="Century Gothic" pitchFamily="34" charset="0"/>
              </a:rPr>
              <a:t>Fast-food</a:t>
            </a: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3659376" y="2976563"/>
            <a:ext cx="1110874" cy="262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algn="ctr" defTabSz="914067" eaLnBrk="0" hangingPunct="0">
              <a:lnSpc>
                <a:spcPct val="70000"/>
              </a:lnSpc>
            </a:pPr>
            <a:r>
              <a:rPr lang="en-US" sz="1600" b="1" dirty="0">
                <a:solidFill>
                  <a:prstClr val="black"/>
                </a:solidFill>
                <a:latin typeface="Century Gothic" pitchFamily="34" charset="0"/>
              </a:rPr>
              <a:t>Fast-food</a:t>
            </a: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1008944" y="2084510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1606904" y="2377587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2298348" y="2628535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3051528" y="2857501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09" name="Rectangle 33"/>
          <p:cNvSpPr>
            <a:spLocks noChangeArrowheads="1"/>
          </p:cNvSpPr>
          <p:nvPr/>
        </p:nvSpPr>
        <p:spPr bwMode="auto">
          <a:xfrm>
            <a:off x="3889376" y="3238501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10" name="Rectangle 34"/>
          <p:cNvSpPr>
            <a:spLocks noChangeArrowheads="1"/>
          </p:cNvSpPr>
          <p:nvPr/>
        </p:nvSpPr>
        <p:spPr bwMode="auto">
          <a:xfrm>
            <a:off x="3889376" y="4458433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11" name="Rectangle 35"/>
          <p:cNvSpPr>
            <a:spLocks noChangeArrowheads="1"/>
          </p:cNvSpPr>
          <p:nvPr/>
        </p:nvSpPr>
        <p:spPr bwMode="auto">
          <a:xfrm>
            <a:off x="4863043" y="4839433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12" name="Rectangle 36"/>
          <p:cNvSpPr>
            <a:spLocks noChangeArrowheads="1"/>
          </p:cNvSpPr>
          <p:nvPr/>
        </p:nvSpPr>
        <p:spPr bwMode="auto">
          <a:xfrm>
            <a:off x="5727348" y="5066568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13" name="Rectangle 37"/>
          <p:cNvSpPr>
            <a:spLocks noChangeArrowheads="1"/>
          </p:cNvSpPr>
          <p:nvPr/>
        </p:nvSpPr>
        <p:spPr bwMode="auto">
          <a:xfrm>
            <a:off x="6538737" y="5372467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14" name="Rectangle 38"/>
          <p:cNvSpPr>
            <a:spLocks noChangeArrowheads="1"/>
          </p:cNvSpPr>
          <p:nvPr/>
        </p:nvSpPr>
        <p:spPr bwMode="auto">
          <a:xfrm>
            <a:off x="7256639" y="5676535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15" name="Rectangle 39"/>
          <p:cNvSpPr>
            <a:spLocks noChangeArrowheads="1"/>
          </p:cNvSpPr>
          <p:nvPr/>
        </p:nvSpPr>
        <p:spPr bwMode="auto">
          <a:xfrm>
            <a:off x="7937500" y="5905501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24617" name="Rectangle 41"/>
          <p:cNvSpPr>
            <a:spLocks noChangeArrowheads="1"/>
          </p:cNvSpPr>
          <p:nvPr/>
        </p:nvSpPr>
        <p:spPr bwMode="auto">
          <a:xfrm>
            <a:off x="465667" y="1855544"/>
            <a:ext cx="450437" cy="520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4" tIns="44448" rIns="90484" bIns="44448">
            <a:spAutoFit/>
          </a:bodyPr>
          <a:lstStyle/>
          <a:p>
            <a:pPr defTabSz="914067" eaLnBrk="0" hangingPunct="0"/>
            <a:r>
              <a:rPr lang="en-US" sz="2800" dirty="0">
                <a:solidFill>
                  <a:srgbClr val="4F81BD"/>
                </a:solidFill>
                <a:latin typeface="Century Gothic" pitchFamily="34" charset="0"/>
              </a:rPr>
              <a:t></a:t>
            </a:r>
          </a:p>
        </p:txBody>
      </p:sp>
      <p:sp>
        <p:nvSpPr>
          <p:cNvPr id="41" name="40 - Ορθογώνιο"/>
          <p:cNvSpPr/>
          <p:nvPr/>
        </p:nvSpPr>
        <p:spPr>
          <a:xfrm>
            <a:off x="0" y="6309320"/>
            <a:ext cx="1890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©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Georgios</a:t>
            </a:r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Panigyrakis</a:t>
            </a:r>
            <a:endParaRPr lang="el-GR" sz="12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pPr/>
              <a:t>13</a:t>
            </a:fld>
            <a:endParaRPr lang="el-GR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l-GR" dirty="0">
                <a:latin typeface="Century Gothic" pitchFamily="34" charset="0"/>
              </a:rPr>
              <a:t>Συνέπειες της Άυλης Φύσης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b="1" dirty="0">
                <a:latin typeface="Century Gothic" pitchFamily="34" charset="0"/>
              </a:rPr>
              <a:t>Οι υπηρεσίες </a:t>
            </a:r>
            <a:r>
              <a:rPr lang="el-GR" b="1" dirty="0" smtClean="0">
                <a:latin typeface="Century Gothic" pitchFamily="34" charset="0"/>
              </a:rPr>
              <a:t>:</a:t>
            </a:r>
          </a:p>
          <a:p>
            <a:pPr>
              <a:buNone/>
            </a:pPr>
            <a:endParaRPr lang="el-GR" dirty="0" smtClean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Δεν </a:t>
            </a:r>
            <a:r>
              <a:rPr lang="el-GR" dirty="0">
                <a:latin typeface="Century Gothic" pitchFamily="34" charset="0"/>
              </a:rPr>
              <a:t>δύναται να αποθηκευτούν</a:t>
            </a:r>
          </a:p>
          <a:p>
            <a:endParaRPr lang="en-US" dirty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Δεν </a:t>
            </a:r>
            <a:r>
              <a:rPr lang="el-GR" dirty="0">
                <a:latin typeface="Century Gothic" pitchFamily="34" charset="0"/>
              </a:rPr>
              <a:t>μπορούν εύκολα να πάρουν πατέντες</a:t>
            </a:r>
          </a:p>
          <a:p>
            <a:endParaRPr lang="en-US" dirty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Προβλήματα στην </a:t>
            </a:r>
            <a:r>
              <a:rPr lang="el-GR" dirty="0">
                <a:latin typeface="Century Gothic" pitchFamily="34" charset="0"/>
              </a:rPr>
              <a:t>επικοινωνία των ωφελειών που προσφέρουν.</a:t>
            </a:r>
          </a:p>
          <a:p>
            <a:pPr lvl="4"/>
            <a:endParaRPr lang="en-US" dirty="0">
              <a:latin typeface="Century Gothic" pitchFamily="34" charset="0"/>
            </a:endParaRPr>
          </a:p>
          <a:p>
            <a:r>
              <a:rPr lang="el-GR" dirty="0">
                <a:latin typeface="Century Gothic" pitchFamily="34" charset="0"/>
              </a:rPr>
              <a:t>Δυσκολία στην τιμολόγηση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6381328"/>
            <a:ext cx="1890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©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Georgios</a:t>
            </a:r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Panigyrakis</a:t>
            </a:r>
            <a:endParaRPr lang="el-GR" sz="12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l-GR" dirty="0">
                <a:latin typeface="Century Gothic" pitchFamily="34" charset="0"/>
              </a:rPr>
              <a:t>Συνέπειες της Ετερογένειας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264" cy="48531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l-GR" sz="2800" dirty="0" smtClean="0">
                <a:latin typeface="Century Gothic" pitchFamily="34" charset="0"/>
              </a:rPr>
              <a:t>Παροχή υπηρεσίας </a:t>
            </a:r>
            <a:r>
              <a:rPr lang="el-GR" sz="2800" dirty="0">
                <a:latin typeface="Century Gothic" pitchFamily="34" charset="0"/>
              </a:rPr>
              <a:t>και </a:t>
            </a:r>
            <a:r>
              <a:rPr lang="el-GR" sz="2800" dirty="0" smtClean="0">
                <a:latin typeface="Century Gothic" pitchFamily="34" charset="0"/>
              </a:rPr>
              <a:t>ικανοποίηση </a:t>
            </a:r>
            <a:r>
              <a:rPr lang="el-GR" sz="2800" dirty="0">
                <a:latin typeface="Century Gothic" pitchFamily="34" charset="0"/>
              </a:rPr>
              <a:t>του πελάτη </a:t>
            </a:r>
            <a:r>
              <a:rPr lang="el-GR" sz="2800" dirty="0" smtClean="0">
                <a:latin typeface="Century Gothic" pitchFamily="34" charset="0"/>
              </a:rPr>
              <a:t>εξαρτώνται </a:t>
            </a:r>
            <a:r>
              <a:rPr lang="el-GR" sz="2800" dirty="0">
                <a:latin typeface="Century Gothic" pitchFamily="34" charset="0"/>
              </a:rPr>
              <a:t>από </a:t>
            </a:r>
            <a:r>
              <a:rPr lang="el-GR" sz="2800" dirty="0" smtClean="0">
                <a:latin typeface="Century Gothic" pitchFamily="34" charset="0"/>
              </a:rPr>
              <a:t>δράσεις εργαζόμενου και πελάτη</a:t>
            </a:r>
            <a:r>
              <a:rPr lang="el-GR" sz="2800" dirty="0">
                <a:latin typeface="Century Gothic" pitchFamily="34" charset="0"/>
              </a:rPr>
              <a:t>. </a:t>
            </a:r>
          </a:p>
          <a:p>
            <a:pPr>
              <a:buFont typeface="Wingdings" pitchFamily="2" charset="2"/>
              <a:buNone/>
            </a:pPr>
            <a:endParaRPr lang="en-US" sz="2800" dirty="0">
              <a:latin typeface="Century Gothic" pitchFamily="34" charset="0"/>
            </a:endParaRPr>
          </a:p>
          <a:p>
            <a:r>
              <a:rPr lang="el-GR" sz="2800" dirty="0">
                <a:latin typeface="Century Gothic" pitchFamily="34" charset="0"/>
              </a:rPr>
              <a:t>Η ποιότητα της υπηρεσίας εξαρτάται </a:t>
            </a:r>
            <a:r>
              <a:rPr lang="el-GR" sz="2800" dirty="0" smtClean="0">
                <a:latin typeface="Century Gothic" pitchFamily="34" charset="0"/>
              </a:rPr>
              <a:t>από ανεξέλεγκτους </a:t>
            </a:r>
            <a:r>
              <a:rPr lang="el-GR" sz="2800" dirty="0">
                <a:latin typeface="Century Gothic" pitchFamily="34" charset="0"/>
              </a:rPr>
              <a:t>παράγοντες</a:t>
            </a:r>
          </a:p>
          <a:p>
            <a:pPr>
              <a:buFont typeface="Wingdings" pitchFamily="2" charset="2"/>
              <a:buNone/>
            </a:pPr>
            <a:endParaRPr lang="en-US" sz="2800" dirty="0">
              <a:latin typeface="Century Gothic" pitchFamily="34" charset="0"/>
            </a:endParaRPr>
          </a:p>
          <a:p>
            <a:r>
              <a:rPr lang="el-GR" sz="2800" dirty="0">
                <a:latin typeface="Century Gothic" pitchFamily="34" charset="0"/>
              </a:rPr>
              <a:t>Αδυναμία γνώσης του κατά πόσο η υπηρεσία που παρέχεται συμπίπτει με αυτή που είχε προγραμματιστεί και προωθηθεί. 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6381328"/>
            <a:ext cx="166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</a:t>
            </a:r>
            <a:r>
              <a:rPr lang="en-US" dirty="0" err="1">
                <a:solidFill>
                  <a:prstClr val="black"/>
                </a:solidFill>
              </a:rPr>
              <a:t>s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147248" cy="115212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l-GR" dirty="0">
                <a:latin typeface="Century Gothic" pitchFamily="34" charset="0"/>
              </a:rPr>
              <a:t>Συνέπειες της Ταυτόχρονης Παραγωγής και Κατανάλωσης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8291264" cy="50405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l-GR" sz="2800" dirty="0" smtClean="0">
                <a:latin typeface="Century Gothic" pitchFamily="34" charset="0"/>
              </a:rPr>
              <a:t>Πελάτες </a:t>
            </a:r>
            <a:r>
              <a:rPr lang="el-GR" sz="2800" dirty="0">
                <a:latin typeface="Century Gothic" pitchFamily="34" charset="0"/>
              </a:rPr>
              <a:t>συμμετέχουν και επηρεάζουν την διαδικασία παροχής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2800" dirty="0">
              <a:latin typeface="Century Gothic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l-GR" sz="2800" dirty="0" smtClean="0">
                <a:latin typeface="Century Gothic" pitchFamily="34" charset="0"/>
              </a:rPr>
              <a:t>Πελάτες </a:t>
            </a:r>
            <a:r>
              <a:rPr lang="el-GR" sz="2800" dirty="0">
                <a:latin typeface="Century Gothic" pitchFamily="34" charset="0"/>
              </a:rPr>
              <a:t>επηρεάζουν ο ένας τον άλλο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2800" dirty="0">
              <a:latin typeface="Century Gothic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l-GR" sz="2800" dirty="0" smtClean="0">
                <a:latin typeface="Century Gothic" pitchFamily="34" charset="0"/>
              </a:rPr>
              <a:t>Εργαζόμενοι </a:t>
            </a:r>
            <a:r>
              <a:rPr lang="el-GR" sz="2800" dirty="0">
                <a:latin typeface="Century Gothic" pitchFamily="34" charset="0"/>
              </a:rPr>
              <a:t>επηρεάζουν το τελικό προϊόν της υπηρεσίας </a:t>
            </a:r>
            <a:endParaRPr lang="en-US" sz="2800" dirty="0">
              <a:latin typeface="Century Gothic" pitchFamily="34" charset="0"/>
            </a:endParaRPr>
          </a:p>
          <a:p>
            <a:pPr lvl="4">
              <a:lnSpc>
                <a:spcPct val="90000"/>
              </a:lnSpc>
              <a:spcBef>
                <a:spcPts val="0"/>
              </a:spcBef>
            </a:pPr>
            <a:endParaRPr lang="en-US" sz="1800" dirty="0">
              <a:latin typeface="Century Gothic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l-GR" sz="2800" dirty="0">
                <a:latin typeface="Century Gothic" pitchFamily="34" charset="0"/>
              </a:rPr>
              <a:t>Συνήθως είναι απαραίτητη η αποκέντρωση των αρμοδιοτήτων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2800" dirty="0">
              <a:latin typeface="Century Gothic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l-GR" sz="2800" dirty="0">
                <a:latin typeface="Century Gothic" pitchFamily="34" charset="0"/>
              </a:rPr>
              <a:t>Δύσκολη η μαζική παραγωγή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6488668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l-GR" dirty="0">
                <a:latin typeface="Century Gothic" pitchFamily="34" charset="0"/>
              </a:rPr>
              <a:t>Συνέπειες της φθαρτότητας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7544" y="2204864"/>
            <a:ext cx="8229600" cy="22608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l-GR" dirty="0">
                <a:latin typeface="Century Gothic" pitchFamily="34" charset="0"/>
              </a:rPr>
              <a:t>Δυσκολία στον συντονισμό της προσφοράς και της ζήτησης της υπηρεσίας</a:t>
            </a:r>
          </a:p>
          <a:p>
            <a:pPr>
              <a:buFont typeface="Wingdings" pitchFamily="2" charset="2"/>
              <a:buNone/>
            </a:pPr>
            <a:endParaRPr lang="en-US" dirty="0">
              <a:latin typeface="Century Gothic" pitchFamily="34" charset="0"/>
            </a:endParaRPr>
          </a:p>
          <a:p>
            <a:r>
              <a:rPr lang="el-GR" dirty="0">
                <a:latin typeface="Century Gothic" pitchFamily="34" charset="0"/>
              </a:rPr>
              <a:t>Οι υπηρεσίες δεν μπορούν να επιστραφούν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6237312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686800" cy="122899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just" defTabSz="1032358"/>
            <a:r>
              <a:rPr lang="el-GR" dirty="0">
                <a:latin typeface="Century Gothic" pitchFamily="34" charset="0"/>
              </a:rPr>
              <a:t>Το Μίγμα Μάρκετινγκ στις Υπηρεσίες</a:t>
            </a:r>
            <a:r>
              <a:rPr lang="en-US" dirty="0">
                <a:latin typeface="Century Gothic" pitchFamily="34" charset="0"/>
              </a:rPr>
              <a:t> </a:t>
            </a:r>
            <a:r>
              <a:rPr lang="en-US" dirty="0" smtClean="0">
                <a:latin typeface="Century Gothic" pitchFamily="34" charset="0"/>
              </a:rPr>
              <a:t>The </a:t>
            </a:r>
            <a:r>
              <a:rPr lang="en-US" dirty="0">
                <a:latin typeface="Century Gothic" pitchFamily="34" charset="0"/>
              </a:rPr>
              <a:t>7 Ps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00200"/>
            <a:ext cx="8712968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r>
              <a:rPr lang="el-GR" sz="2400" dirty="0">
                <a:latin typeface="Century Gothic" pitchFamily="34" charset="0"/>
              </a:rPr>
              <a:t>Προϊόν –υπηρεσία </a:t>
            </a:r>
            <a:endParaRPr lang="el-GR" sz="2400" dirty="0" smtClean="0">
              <a:latin typeface="Century Gothic" pitchFamily="34" charset="0"/>
            </a:endParaRP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  <a:buNone/>
            </a:pPr>
            <a:endParaRPr lang="en-US" sz="2400" dirty="0">
              <a:latin typeface="Century Gothic" pitchFamily="34" charset="0"/>
            </a:endParaRP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r>
              <a:rPr lang="el-GR" sz="2400" dirty="0" smtClean="0">
                <a:latin typeface="Century Gothic" pitchFamily="34" charset="0"/>
              </a:rPr>
              <a:t>Τιμή</a:t>
            </a: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endParaRPr lang="en-US" sz="2400" dirty="0">
              <a:latin typeface="Century Gothic" pitchFamily="34" charset="0"/>
            </a:endParaRP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r>
              <a:rPr lang="el-GR" sz="2400" dirty="0" smtClean="0">
                <a:latin typeface="Century Gothic" pitchFamily="34" charset="0"/>
              </a:rPr>
              <a:t>Διανομή</a:t>
            </a: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endParaRPr lang="en-US" sz="2400" dirty="0">
              <a:latin typeface="Century Gothic" pitchFamily="34" charset="0"/>
            </a:endParaRP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r>
              <a:rPr lang="el-GR" sz="2400" dirty="0" smtClean="0">
                <a:latin typeface="Century Gothic" pitchFamily="34" charset="0"/>
              </a:rPr>
              <a:t>Προώθηση</a:t>
            </a: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  <a:buNone/>
            </a:pPr>
            <a:endParaRPr lang="en-US" sz="2400" dirty="0">
              <a:latin typeface="Century Gothic" pitchFamily="34" charset="0"/>
            </a:endParaRP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r>
              <a:rPr lang="el-GR" sz="2400" b="1" dirty="0" smtClean="0">
                <a:latin typeface="Century Gothic" pitchFamily="34" charset="0"/>
              </a:rPr>
              <a:t>Άνθρωποι</a:t>
            </a: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endParaRPr lang="en-US" sz="2400" b="1" dirty="0">
              <a:latin typeface="Century Gothic" pitchFamily="34" charset="0"/>
            </a:endParaRP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r>
              <a:rPr lang="el-GR" sz="2400" b="1" dirty="0" smtClean="0">
                <a:latin typeface="Century Gothic" pitchFamily="34" charset="0"/>
              </a:rPr>
              <a:t> </a:t>
            </a:r>
            <a:r>
              <a:rPr lang="el-GR" sz="2400" b="1" dirty="0">
                <a:latin typeface="Century Gothic" pitchFamily="34" charset="0"/>
              </a:rPr>
              <a:t>Φυσική Απόδειξη - </a:t>
            </a:r>
            <a:r>
              <a:rPr lang="en-US" sz="2400" b="1" dirty="0">
                <a:latin typeface="Century Gothic" pitchFamily="34" charset="0"/>
              </a:rPr>
              <a:t>Physical </a:t>
            </a:r>
            <a:r>
              <a:rPr lang="en-US" sz="2400" b="1" dirty="0" smtClean="0">
                <a:latin typeface="Century Gothic" pitchFamily="34" charset="0"/>
              </a:rPr>
              <a:t>Evidence</a:t>
            </a:r>
            <a:endParaRPr lang="el-GR" sz="2400" b="1" dirty="0" smtClean="0">
              <a:latin typeface="Century Gothic" pitchFamily="34" charset="0"/>
            </a:endParaRP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endParaRPr lang="en-US" sz="2400" b="1" dirty="0">
              <a:latin typeface="Century Gothic" pitchFamily="34" charset="0"/>
            </a:endParaRPr>
          </a:p>
          <a:p>
            <a:pPr marL="180000" indent="-254505" algn="just" defTabSz="1032358">
              <a:lnSpc>
                <a:spcPct val="90000"/>
              </a:lnSpc>
              <a:spcBef>
                <a:spcPts val="0"/>
              </a:spcBef>
            </a:pPr>
            <a:r>
              <a:rPr lang="el-GR" sz="2400" b="1" dirty="0" smtClean="0">
                <a:latin typeface="Century Gothic" pitchFamily="34" charset="0"/>
              </a:rPr>
              <a:t> </a:t>
            </a:r>
            <a:r>
              <a:rPr lang="el-GR" sz="2400" b="1" dirty="0">
                <a:latin typeface="Century Gothic" pitchFamily="34" charset="0"/>
              </a:rPr>
              <a:t>Διαδικασία - </a:t>
            </a:r>
            <a:r>
              <a:rPr lang="en-US" sz="2400" b="1" dirty="0" smtClean="0">
                <a:latin typeface="Century Gothic" pitchFamily="34" charset="0"/>
              </a:rPr>
              <a:t>Process</a:t>
            </a:r>
            <a:endParaRPr lang="en-US" sz="2400" b="1" dirty="0">
              <a:latin typeface="Century Gothic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6488668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33BFB-6F6C-4968-A421-AEE7DF546AC4}" type="slidenum">
              <a:rPr lang="el-GR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  <a:solidFill>
            <a:srgbClr val="00B0F0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Fron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>
            <a:flatTx/>
          </a:bodyPr>
          <a:lstStyle/>
          <a:p>
            <a:r>
              <a:rPr lang="el-GR" b="1" dirty="0">
                <a:solidFill>
                  <a:schemeClr val="bg1"/>
                </a:solidFill>
                <a:latin typeface="Century Gothic" pitchFamily="34" charset="0"/>
              </a:rPr>
              <a:t>ΤΟ ΜΙΓΜΑ ΜΑΡΚΕΤΙΝΓΚ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7924800" cy="41148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</a:pPr>
            <a:r>
              <a:rPr lang="el-GR" sz="2800" b="1" dirty="0">
                <a:solidFill>
                  <a:srgbClr val="003366"/>
                </a:solidFill>
                <a:latin typeface="Century Gothic" pitchFamily="34" charset="0"/>
              </a:rPr>
              <a:t>ΤΑ 4</a:t>
            </a:r>
            <a:r>
              <a:rPr lang="en-GB" sz="2800" b="1" dirty="0">
                <a:solidFill>
                  <a:srgbClr val="003366"/>
                </a:solidFill>
                <a:latin typeface="Century Gothic" pitchFamily="34" charset="0"/>
              </a:rPr>
              <a:t>P’S </a:t>
            </a:r>
            <a:r>
              <a:rPr lang="el-GR" sz="2800" b="1" dirty="0">
                <a:solidFill>
                  <a:srgbClr val="003366"/>
                </a:solidFill>
                <a:latin typeface="Century Gothic" pitchFamily="34" charset="0"/>
              </a:rPr>
              <a:t>ΣΤΟ </a:t>
            </a:r>
            <a:r>
              <a:rPr lang="el-GR" sz="2800" b="1" dirty="0" smtClean="0">
                <a:solidFill>
                  <a:srgbClr val="003366"/>
                </a:solidFill>
                <a:latin typeface="Century Gothic" pitchFamily="34" charset="0"/>
              </a:rPr>
              <a:t>ΜΑΡΚΕΤΙΝΓΚ ΥΠΗΡΕΣΙΩΝ ΕΙΝΑΙ</a:t>
            </a:r>
            <a:r>
              <a:rPr lang="en-GB" sz="2800" b="1" dirty="0" smtClean="0">
                <a:solidFill>
                  <a:srgbClr val="003366"/>
                </a:solidFill>
                <a:latin typeface="Century Gothic" pitchFamily="34" charset="0"/>
              </a:rPr>
              <a:t> </a:t>
            </a:r>
            <a:r>
              <a:rPr lang="en-GB" sz="2800" b="1" dirty="0">
                <a:solidFill>
                  <a:srgbClr val="003366"/>
                </a:solidFill>
                <a:latin typeface="Century Gothic" pitchFamily="34" charset="0"/>
              </a:rPr>
              <a:t>:</a:t>
            </a:r>
            <a:endParaRPr lang="el-GR" sz="2800" b="1" dirty="0">
              <a:solidFill>
                <a:srgbClr val="003366"/>
              </a:solidFill>
              <a:latin typeface="Century Gothic" pitchFamily="34" charset="0"/>
            </a:endParaRPr>
          </a:p>
          <a:p>
            <a:pPr marL="609600" indent="-609600" algn="ctr">
              <a:lnSpc>
                <a:spcPct val="90000"/>
              </a:lnSpc>
              <a:buFontTx/>
              <a:buNone/>
            </a:pPr>
            <a:endParaRPr lang="en-GB" sz="2800" b="1" dirty="0">
              <a:solidFill>
                <a:srgbClr val="003366"/>
              </a:solidFill>
              <a:latin typeface="Century Gothic" pitchFamily="34" charset="0"/>
            </a:endParaRPr>
          </a:p>
          <a:p>
            <a:pPr marL="609600" indent="-609600" algn="ctr">
              <a:lnSpc>
                <a:spcPct val="90000"/>
              </a:lnSpc>
              <a:buFontTx/>
              <a:buAutoNum type="arabicPeriod"/>
            </a:pPr>
            <a:r>
              <a:rPr lang="en-GB" sz="40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PEOPLE</a:t>
            </a:r>
          </a:p>
          <a:p>
            <a:pPr marL="609600" indent="-609600" algn="ctr">
              <a:lnSpc>
                <a:spcPct val="90000"/>
              </a:lnSpc>
              <a:buFontTx/>
              <a:buAutoNum type="arabicPeriod"/>
            </a:pPr>
            <a:r>
              <a:rPr lang="en-GB" sz="40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PEOPLE</a:t>
            </a:r>
          </a:p>
          <a:p>
            <a:pPr marL="609600" indent="-609600" algn="ctr">
              <a:lnSpc>
                <a:spcPct val="90000"/>
              </a:lnSpc>
              <a:buFontTx/>
              <a:buAutoNum type="arabicPeriod"/>
            </a:pPr>
            <a:r>
              <a:rPr lang="en-GB" sz="40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PEOPLE</a:t>
            </a:r>
          </a:p>
          <a:p>
            <a:pPr marL="609600" indent="-609600" algn="ctr">
              <a:lnSpc>
                <a:spcPct val="90000"/>
              </a:lnSpc>
              <a:buFontTx/>
              <a:buAutoNum type="arabicPeriod"/>
            </a:pPr>
            <a:r>
              <a:rPr lang="en-GB" sz="40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PEOPLE</a:t>
            </a:r>
            <a:endParaRPr lang="el-GR" sz="4000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Picture 4" descr="http://3.bp.blogspot.com/-9QbrsNWGZ2M/UEgNfThWJ-I/AAAAAAAABpI/XfoVzQZfGnM/s1600/Closing-The-D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9" y="2852936"/>
            <a:ext cx="3059832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Οικονομικό Πανεπιστήμιο Αθηνών</a:t>
            </a:r>
            <a:r>
              <a:rPr lang="el-GR" sz="2400" dirty="0" smtClean="0"/>
              <a:t>» έχει χρηματοδοτήσει μόνο τη αναδιαμόρφωση του εκπαιδευτικού υλικού. </a:t>
            </a:r>
          </a:p>
          <a:p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312" y="5055064"/>
            <a:ext cx="6480048" cy="1542288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86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Ισοσκελές τρίγωνο"/>
          <p:cNvSpPr/>
          <p:nvPr/>
        </p:nvSpPr>
        <p:spPr>
          <a:xfrm>
            <a:off x="2771800" y="1916832"/>
            <a:ext cx="3810000" cy="3200400"/>
          </a:xfrm>
          <a:prstGeom prst="triangle">
            <a:avLst/>
          </a:prstGeom>
          <a:noFill/>
          <a:ln w="76200" cmpd="thickThin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  <a:latin typeface="Century Gothic" pitchFamily="34" charset="0"/>
              </a:rPr>
              <a:t>Το τρίγωνο του μάρκετινγκ υπηρεσιών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563888" y="692696"/>
            <a:ext cx="22098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Επιχείρηση</a:t>
            </a:r>
            <a:br>
              <a:rPr lang="el-GR" dirty="0">
                <a:solidFill>
                  <a:prstClr val="black"/>
                </a:solidFill>
                <a:latin typeface="Century Gothic" pitchFamily="34" charset="0"/>
              </a:rPr>
            </a:br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(Διοίκηση)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259632" y="2373868"/>
            <a:ext cx="1559768" cy="646331"/>
          </a:xfrm>
          <a:prstGeom prst="rect">
            <a:avLst/>
          </a:prstGeom>
          <a:solidFill>
            <a:srgbClr val="FF5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Εσωτερικό Μάρκετινγκ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629400" y="2373868"/>
            <a:ext cx="1615008" cy="646331"/>
          </a:xfrm>
          <a:prstGeom prst="rect">
            <a:avLst/>
          </a:prstGeom>
          <a:solidFill>
            <a:srgbClr val="FF5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Εξωτερικό Μάρκετινγκ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899592" y="4876800"/>
            <a:ext cx="1615008" cy="369332"/>
          </a:xfrm>
          <a:prstGeom prst="rect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Εργαζόμενοι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934200" y="4876800"/>
            <a:ext cx="1600200" cy="369332"/>
          </a:xfrm>
          <a:prstGeom prst="rect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Πελάτες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3203848" y="5301208"/>
            <a:ext cx="3200400" cy="36933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dirty="0" err="1">
                <a:solidFill>
                  <a:prstClr val="black"/>
                </a:solidFill>
                <a:latin typeface="Century Gothic" pitchFamily="34" charset="0"/>
              </a:rPr>
              <a:t>Διαδραστικό</a:t>
            </a:r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 Μάρκετινγκ</a:t>
            </a:r>
            <a:endParaRPr lang="el-GR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043608" y="3593068"/>
            <a:ext cx="177579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prstClr val="black"/>
                </a:solidFill>
                <a:latin typeface="Century Gothic" pitchFamily="34" charset="0"/>
              </a:rPr>
              <a:t>«δίνοντας την υπόσχεση»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553200" y="3516868"/>
            <a:ext cx="197924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prstClr val="black"/>
                </a:solidFill>
                <a:latin typeface="Century Gothic" pitchFamily="34" charset="0"/>
              </a:rPr>
              <a:t>«ρυθμίζοντας την υπόσχεση»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2699792" y="5805264"/>
            <a:ext cx="403244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prstClr val="black"/>
                </a:solidFill>
                <a:latin typeface="Century Gothic" pitchFamily="34" charset="0"/>
              </a:rPr>
              <a:t>«παραδίνοντας την υπόσχεση»</a:t>
            </a:r>
            <a:endParaRPr lang="el-GR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395536" y="6597352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  <a:p>
            <a:pPr algn="ctr"/>
            <a:endParaRPr lang="el-GR" sz="1400" dirty="0">
              <a:solidFill>
                <a:prstClr val="black"/>
              </a:solidFill>
            </a:endParaRPr>
          </a:p>
        </p:txBody>
      </p:sp>
      <p:sp>
        <p:nvSpPr>
          <p:cNvPr id="15" name="14 - Ισοσκελές τρίγωνο"/>
          <p:cNvSpPr/>
          <p:nvPr/>
        </p:nvSpPr>
        <p:spPr>
          <a:xfrm rot="10800000">
            <a:off x="3131840" y="2204864"/>
            <a:ext cx="3124201" cy="275651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76200" cmpd="thickThin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3131840" y="6309320"/>
            <a:ext cx="335280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Σχεσιακό Μάρκετινγκ</a:t>
            </a:r>
            <a:endParaRPr lang="el-GR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7" name="16 - TextBox"/>
          <p:cNvSpPr txBox="1"/>
          <p:nvPr/>
        </p:nvSpPr>
        <p:spPr>
          <a:xfrm>
            <a:off x="2987824" y="1412776"/>
            <a:ext cx="3352800" cy="369332"/>
          </a:xfrm>
          <a:prstGeom prst="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Ολοκληρωμένο  Μάρκετινγκ </a:t>
            </a:r>
            <a:endParaRPr lang="el-GR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Ορθογώνιο"/>
          <p:cNvSpPr/>
          <p:nvPr/>
        </p:nvSpPr>
        <p:spPr>
          <a:xfrm>
            <a:off x="6372200" y="6309320"/>
            <a:ext cx="2771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ΑΡΧΕΣ ΕΠΙΤΥΧΙΑΣ</a:t>
            </a:r>
            <a:endParaRPr lang="el-GR" dirty="0">
              <a:latin typeface="Century Gothic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9 - Διάγραμμα"/>
          <p:cNvGraphicFramePr/>
          <p:nvPr/>
        </p:nvGraphicFramePr>
        <p:xfrm>
          <a:off x="251520" y="1700808"/>
          <a:ext cx="8496944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179512" y="620688"/>
            <a:ext cx="6012160" cy="5791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round/>
            <a:headEnd/>
            <a:tailEnd/>
          </a:ln>
          <a:effectLst/>
          <a:scene3d>
            <a:camera prst="orthographicFron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2060"/>
            </a:extrusionClr>
          </a:sp3d>
        </p:spPr>
        <p:txBody>
          <a:bodyPr wrap="none" anchor="ctr">
            <a:flatTx/>
          </a:bodyPr>
          <a:lstStyle/>
          <a:p>
            <a:endParaRPr lang="el-GR" sz="1600">
              <a:solidFill>
                <a:prstClr val="black"/>
              </a:solidFill>
            </a:endParaRP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899592" y="1484784"/>
            <a:ext cx="4536504" cy="4191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>
            <a:round/>
            <a:headEnd/>
            <a:tailEnd/>
          </a:ln>
          <a:effectLst/>
          <a:scene3d>
            <a:camera prst="orthographicFron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3">
                <a:lumMod val="50000"/>
              </a:schemeClr>
            </a:extrusionClr>
          </a:sp3d>
        </p:spPr>
        <p:txBody>
          <a:bodyPr wrap="none" anchor="ctr">
            <a:flatTx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1691680" y="2492896"/>
            <a:ext cx="2797175" cy="2476748"/>
          </a:xfrm>
          <a:prstGeom prst="ellipse">
            <a:avLst/>
          </a:prstGeom>
          <a:solidFill>
            <a:srgbClr val="FFFF00"/>
          </a:solidFill>
          <a:ln w="25400">
            <a:round/>
            <a:headEnd/>
            <a:tailEnd/>
          </a:ln>
          <a:effectLst/>
          <a:scene3d>
            <a:camera prst="orthographicFron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D050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endParaRPr lang="en-US" sz="2400">
              <a:solidFill>
                <a:srgbClr val="1F497D"/>
              </a:solidFill>
              <a:latin typeface="Times New Roman Greek" pitchFamily="18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123728" y="3501008"/>
            <a:ext cx="209031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/>
            <a:r>
              <a:rPr lang="el-GR" b="1" dirty="0">
                <a:solidFill>
                  <a:schemeClr val="bg1"/>
                </a:solidFill>
                <a:latin typeface="Century Gothic" pitchFamily="34" charset="0"/>
              </a:rPr>
              <a:t>ΒΑΣΙΚΗ ΥΠΗΡΕΣΙΑ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979712" y="2060848"/>
            <a:ext cx="274434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/>
            <a:r>
              <a:rPr lang="el-GR" b="1" dirty="0">
                <a:solidFill>
                  <a:schemeClr val="bg1"/>
                </a:solidFill>
                <a:latin typeface="Century Gothic" pitchFamily="34" charset="0"/>
              </a:rPr>
              <a:t>ΒΟΗΘΗΤΙΚΕΣ ΥΠΗΡΕΣΙΕΣ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979712" y="1124744"/>
            <a:ext cx="281968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/>
            <a:r>
              <a:rPr lang="el-GR" b="1" dirty="0">
                <a:solidFill>
                  <a:schemeClr val="bg1"/>
                </a:solidFill>
                <a:latin typeface="Century Gothic" pitchFamily="34" charset="0"/>
              </a:rPr>
              <a:t>ΥΠΗΡΕΣΙΕΣ ΥΠΟΣΤΗΡΙΞΗΣ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3995936" y="3933056"/>
            <a:ext cx="2820144" cy="36004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 type="triangle" w="med" len="med"/>
            <a:tailEnd w="lg" len="lg"/>
          </a:ln>
          <a:effectLst/>
          <a:scene3d>
            <a:camera prst="orthographicFron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4644008" y="2276872"/>
            <a:ext cx="1800200" cy="14401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scene3d>
            <a:camera prst="orthographicFron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4860032" y="764704"/>
            <a:ext cx="1388368" cy="5760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scene3d>
            <a:camera prst="orthographicFron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none" anchor="ctr">
            <a:flatTx/>
          </a:bodyPr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6804248" y="4221088"/>
            <a:ext cx="220413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defTabSz="762000" eaLnBrk="0" hangingPunct="0"/>
            <a:r>
              <a:rPr lang="el-GR" b="1" dirty="0">
                <a:solidFill>
                  <a:srgbClr val="1F497D"/>
                </a:solidFill>
                <a:latin typeface="Century Gothic" pitchFamily="34" charset="0"/>
              </a:rPr>
              <a:t>Οροι συναλλαγής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6372201" y="2133600"/>
            <a:ext cx="2952328" cy="147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r>
              <a:rPr lang="el-GR" b="1" dirty="0">
                <a:solidFill>
                  <a:srgbClr val="1F497D"/>
                </a:solidFill>
                <a:latin typeface="Century Gothic" pitchFamily="34" charset="0"/>
              </a:rPr>
              <a:t>Πωλητές (εργαζόμενοι πρώτης γραμμής), </a:t>
            </a:r>
          </a:p>
          <a:p>
            <a:pPr algn="ctr" defTabSz="762000" eaLnBrk="0" hangingPunct="0"/>
            <a:r>
              <a:rPr lang="el-GR" b="1" dirty="0">
                <a:solidFill>
                  <a:srgbClr val="1F497D"/>
                </a:solidFill>
                <a:latin typeface="Century Gothic" pitchFamily="34" charset="0"/>
              </a:rPr>
              <a:t>συνεργάτες</a:t>
            </a:r>
          </a:p>
          <a:p>
            <a:pPr algn="ctr" defTabSz="762000" eaLnBrk="0" hangingPunct="0"/>
            <a:r>
              <a:rPr lang="el-GR" b="1" dirty="0">
                <a:solidFill>
                  <a:srgbClr val="1F497D"/>
                </a:solidFill>
                <a:latin typeface="Century Gothic" pitchFamily="34" charset="0"/>
              </a:rPr>
              <a:t>Εικόνα επιχείρησης</a:t>
            </a:r>
          </a:p>
          <a:p>
            <a:pPr algn="ctr" defTabSz="762000" eaLnBrk="0" hangingPunct="0"/>
            <a:r>
              <a:rPr lang="el-GR" b="1" dirty="0">
                <a:solidFill>
                  <a:srgbClr val="1F497D"/>
                </a:solidFill>
                <a:latin typeface="Century Gothic" pitchFamily="34" charset="0"/>
              </a:rPr>
              <a:t>Δίκτυα Διάθεσης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5652121" y="548680"/>
            <a:ext cx="3491880" cy="859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 defTabSz="762000" eaLnBrk="0" hangingPunct="0"/>
            <a:r>
              <a:rPr lang="el-GR" b="1" dirty="0">
                <a:solidFill>
                  <a:srgbClr val="1F497D"/>
                </a:solidFill>
                <a:latin typeface="Century Gothic" pitchFamily="34" charset="0"/>
              </a:rPr>
              <a:t>Χώροι υποδοχής</a:t>
            </a:r>
          </a:p>
          <a:p>
            <a:pPr algn="ctr" defTabSz="762000" eaLnBrk="0" hangingPunct="0"/>
            <a:r>
              <a:rPr lang="el-GR" sz="1600" b="1" dirty="0">
                <a:solidFill>
                  <a:srgbClr val="1F497D"/>
                </a:solidFill>
                <a:latin typeface="Century Gothic" pitchFamily="34" charset="0"/>
              </a:rPr>
              <a:t>Τηλεφωνικές γραμμές υποστήριξης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6732240" y="6453336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762000" eaLnBrk="0" hangingPunct="0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l-G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ΠΑΡΑΜΕΤΡΟΙ</a:t>
            </a:r>
            <a:br>
              <a:rPr lang="el-G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el-GR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ΙΚΑΝΟΠΟΙΗΣΗΣ</a:t>
            </a: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/>
            </a:r>
            <a:b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endParaRPr lang="el-GR" dirty="0">
              <a:latin typeface="Century Gothic" pitchFamily="34" charset="0"/>
            </a:endParaRPr>
          </a:p>
        </p:txBody>
      </p:sp>
      <p:sp>
        <p:nvSpPr>
          <p:cNvPr id="13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16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4860032" y="3501008"/>
            <a:ext cx="0" cy="165618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15" name="14 - Έλλειψη"/>
          <p:cNvSpPr/>
          <p:nvPr/>
        </p:nvSpPr>
        <p:spPr>
          <a:xfrm>
            <a:off x="6732240" y="1916832"/>
            <a:ext cx="1979712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00" eaLnBrk="0" hangingPunct="0"/>
            <a:r>
              <a:rPr lang="el-G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ΕΜΠΕΙΡΙΑ</a:t>
            </a:r>
            <a:endParaRPr lang="el-GR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16 - Έλλειψη"/>
          <p:cNvSpPr/>
          <p:nvPr/>
        </p:nvSpPr>
        <p:spPr>
          <a:xfrm>
            <a:off x="539552" y="2780928"/>
            <a:ext cx="2232248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00" eaLnBrk="0" hangingPunct="0"/>
            <a:r>
              <a:rPr lang="el-G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ΠΡΟΣΔΟΚΙΕΣ</a:t>
            </a:r>
          </a:p>
          <a:p>
            <a:pPr algn="ctr" defTabSz="762000" eaLnBrk="0" hangingPunct="0"/>
            <a:r>
              <a:rPr lang="el-G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ΠΕΛΑΤΩΝ</a:t>
            </a:r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8" name="17 - Στρογγυλεμένο ορθογώνιο"/>
          <p:cNvSpPr/>
          <p:nvPr/>
        </p:nvSpPr>
        <p:spPr>
          <a:xfrm>
            <a:off x="3635896" y="5373216"/>
            <a:ext cx="2520280" cy="6480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2000" eaLnBrk="0" hangingPunct="0"/>
            <a:r>
              <a:rPr lang="el-GR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ΥΠΗΡΕΣΙΑ</a:t>
            </a:r>
            <a:endParaRPr lang="el-GR" b="1" dirty="0">
              <a:solidFill>
                <a:srgbClr val="FFFF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cxnSp>
        <p:nvCxnSpPr>
          <p:cNvPr id="22" name="21 - Ευθύγραμμο βέλος σύνδεσης"/>
          <p:cNvCxnSpPr/>
          <p:nvPr/>
        </p:nvCxnSpPr>
        <p:spPr>
          <a:xfrm flipV="1">
            <a:off x="2915816" y="3068960"/>
            <a:ext cx="3744416" cy="64807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latin typeface="Century Gothic" pitchFamily="34" charset="0"/>
              </a:rPr>
              <a:t>ΠΑΡΑΜΕΤΡΟΙ ΠΟΙΟΤΗΤΑΣ ΜΙΑΣ </a:t>
            </a:r>
            <a:br>
              <a:rPr lang="el-GR" b="1" dirty="0" smtClean="0">
                <a:latin typeface="Century Gothic" pitchFamily="34" charset="0"/>
              </a:rPr>
            </a:br>
            <a:r>
              <a:rPr lang="el-GR" b="1" dirty="0" smtClean="0">
                <a:latin typeface="Century Gothic" pitchFamily="34" charset="0"/>
              </a:rPr>
              <a:t>ΥΠΗΡΕΣΙΑΣ</a:t>
            </a:r>
            <a:endParaRPr lang="el-GR" dirty="0">
              <a:latin typeface="Century Gothic" pitchFamily="34" charset="0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5 - Διάγραμμα"/>
          <p:cNvGraphicFramePr/>
          <p:nvPr/>
        </p:nvGraphicFramePr>
        <p:xfrm>
          <a:off x="1043608" y="2636912"/>
          <a:ext cx="7272808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- TextBox"/>
          <p:cNvSpPr txBox="1"/>
          <p:nvPr/>
        </p:nvSpPr>
        <p:spPr>
          <a:xfrm>
            <a:off x="2411760" y="1916832"/>
            <a:ext cx="4709944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>
                <a:latin typeface="Century Gothic" pitchFamily="34" charset="0"/>
              </a:rPr>
              <a:t>Παράμετροι ικανοποίησης</a:t>
            </a:r>
            <a:endParaRPr lang="el-GR" sz="2800" dirty="0">
              <a:latin typeface="Century Gothic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 rot="21304427">
            <a:off x="2930495" y="4309762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latin typeface="Century Gothic" pitchFamily="34" charset="0"/>
              </a:rPr>
              <a:t>Επιχειρησιακή εικόνα</a:t>
            </a:r>
            <a:endParaRPr lang="el-GR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11560" y="1556792"/>
            <a:ext cx="342704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l-GR" sz="2000" b="1" dirty="0">
                <a:solidFill>
                  <a:prstClr val="black"/>
                </a:solidFill>
                <a:latin typeface="Century Gothic" pitchFamily="34" charset="0"/>
              </a:rPr>
              <a:t>ΤΕΧΝΙΚΗ ΠΟΙΟΤΗΤΑ</a:t>
            </a:r>
          </a:p>
          <a:p>
            <a:pPr marL="457200" indent="-457200" algn="ctr">
              <a:spcBef>
                <a:spcPct val="50000"/>
              </a:spcBef>
            </a:pPr>
            <a:r>
              <a:rPr lang="el-GR" sz="2000" b="1" dirty="0">
                <a:solidFill>
                  <a:srgbClr val="CC0000"/>
                </a:solidFill>
                <a:latin typeface="Century Gothic" pitchFamily="34" charset="0"/>
              </a:rPr>
              <a:t>«ΤΙ ΠΡΟΣΦΕΡΟΥΜΕ</a:t>
            </a:r>
            <a:r>
              <a:rPr lang="el-GR" sz="2000" b="1" dirty="0" smtClean="0">
                <a:solidFill>
                  <a:srgbClr val="CC0000"/>
                </a:solidFill>
                <a:latin typeface="Century Gothic" pitchFamily="34" charset="0"/>
              </a:rPr>
              <a:t>»</a:t>
            </a:r>
            <a:endParaRPr lang="el-GR" sz="2000" b="1" dirty="0">
              <a:solidFill>
                <a:srgbClr val="CC0000"/>
              </a:solidFill>
              <a:latin typeface="Century Gothic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648200" y="1556792"/>
            <a:ext cx="4495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l-GR" sz="2000" b="1" dirty="0">
                <a:solidFill>
                  <a:prstClr val="black"/>
                </a:solidFill>
                <a:latin typeface="Century Gothic" pitchFamily="34" charset="0"/>
              </a:rPr>
              <a:t>ΠΟΙΟΤΗΤΑ </a:t>
            </a:r>
          </a:p>
          <a:p>
            <a:pPr marL="457200" indent="-457200" algn="ctr">
              <a:spcBef>
                <a:spcPct val="50000"/>
              </a:spcBef>
            </a:pPr>
            <a:r>
              <a:rPr lang="el-GR" sz="2000" b="1" dirty="0">
                <a:solidFill>
                  <a:srgbClr val="CC0000"/>
                </a:solidFill>
                <a:latin typeface="Century Gothic" pitchFamily="34" charset="0"/>
              </a:rPr>
              <a:t>«ΠΩΣ ΠΡΟΣΦΕΡΟΥΜΕ</a:t>
            </a:r>
            <a:r>
              <a:rPr lang="el-GR" sz="2000" b="1" dirty="0" smtClean="0">
                <a:solidFill>
                  <a:srgbClr val="CC0000"/>
                </a:solidFill>
                <a:latin typeface="Century Gothic" pitchFamily="34" charset="0"/>
              </a:rPr>
              <a:t>»</a:t>
            </a:r>
            <a:endParaRPr lang="el-GR" sz="2000" b="1" dirty="0">
              <a:solidFill>
                <a:srgbClr val="CC0000"/>
              </a:solidFill>
              <a:latin typeface="Century Gothic" pitchFamily="34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0" y="6093296"/>
            <a:ext cx="91440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>
                <a:latin typeface="Times New Roman Greek" pitchFamily="18" charset="0"/>
              </a:rPr>
              <a:t>ΣΥΣΤΗΜΑ ΠΑΡΟΧΗΣ  ΤΗΣ  ΥΠΗΡΕΣΙΑΣ</a:t>
            </a:r>
          </a:p>
        </p:txBody>
      </p:sp>
      <p:sp>
        <p:nvSpPr>
          <p:cNvPr id="17" name="16 - Ορθογώνιο"/>
          <p:cNvSpPr/>
          <p:nvPr/>
        </p:nvSpPr>
        <p:spPr>
          <a:xfrm>
            <a:off x="7236296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pPr algn="l">
              <a:spcBef>
                <a:spcPct val="50000"/>
              </a:spcBef>
            </a:pPr>
            <a: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Greek" pitchFamily="18" charset="0"/>
              </a:rPr>
              <a:t/>
            </a:r>
            <a:b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Greek" pitchFamily="18" charset="0"/>
              </a:rPr>
            </a:br>
            <a:r>
              <a:rPr lang="el-GR" b="1" dirty="0" smtClean="0">
                <a:latin typeface="Times New Roman Greek" pitchFamily="18" charset="0"/>
              </a:rPr>
              <a:t>ΠΑΡΑΜΕΤΡΟΙ ΠΟΙΟΤΗΤΑΣ ΜΙΑΣ </a:t>
            </a:r>
            <a:br>
              <a:rPr lang="el-GR" b="1" dirty="0" smtClean="0">
                <a:latin typeface="Times New Roman Greek" pitchFamily="18" charset="0"/>
              </a:rPr>
            </a:br>
            <a:r>
              <a:rPr lang="el-GR" b="1" dirty="0" smtClean="0">
                <a:latin typeface="Times New Roman Greek" pitchFamily="18" charset="0"/>
              </a:rPr>
              <a:t>ΥΠΗΡΕΣΙΑΣ</a:t>
            </a:r>
            <a: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Greek" pitchFamily="18" charset="0"/>
              </a:rPr>
              <a:t/>
            </a:r>
            <a:br>
              <a:rPr lang="el-G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 Greek" pitchFamily="18" charset="0"/>
              </a:rPr>
            </a:br>
            <a:endParaRPr lang="el-GR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18 - Στρογγυλεμένο ορθογώνιο"/>
          <p:cNvSpPr/>
          <p:nvPr/>
        </p:nvSpPr>
        <p:spPr>
          <a:xfrm>
            <a:off x="1115616" y="2492896"/>
            <a:ext cx="2592288" cy="309634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latin typeface="Century Gothic" pitchFamily="34" charset="0"/>
              </a:rPr>
              <a:t>ΣΥΣΤΗΜΑΤΑ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latin typeface="Century Gothic" pitchFamily="34" charset="0"/>
              </a:rPr>
              <a:t>ΤΕΧΝΟΛΟΓΙΑ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latin typeface="Century Gothic" pitchFamily="34" charset="0"/>
              </a:rPr>
              <a:t>ΕΚΠΑΙΔΕΥΣΗ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latin typeface="Century Gothic" pitchFamily="34" charset="0"/>
              </a:rPr>
              <a:t>ΤΕΧΝΟΓΝΩΣΙ</a:t>
            </a:r>
            <a:r>
              <a:rPr lang="el-GR" b="1" dirty="0" smtClean="0">
                <a:solidFill>
                  <a:schemeClr val="bg1"/>
                </a:solidFill>
                <a:latin typeface="Times New Roman Greek" pitchFamily="18" charset="0"/>
              </a:rPr>
              <a:t>Α</a:t>
            </a:r>
            <a:endParaRPr lang="el-GR" b="1" dirty="0">
              <a:solidFill>
                <a:schemeClr val="bg1"/>
              </a:solidFill>
              <a:latin typeface="Times New Roman Greek" pitchFamily="18" charset="0"/>
            </a:endParaRPr>
          </a:p>
        </p:txBody>
      </p:sp>
      <p:sp>
        <p:nvSpPr>
          <p:cNvPr id="23" name="22 - Στρογγυλεμένο ορθογώνιο"/>
          <p:cNvSpPr/>
          <p:nvPr/>
        </p:nvSpPr>
        <p:spPr>
          <a:xfrm>
            <a:off x="5508104" y="2492896"/>
            <a:ext cx="2664296" cy="309634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ΣΥΜΠΕΡΙΦΟΡΑ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ΠΡΟΘΥΜΙΑ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ΑΝΤΑΠΟΚΡΙΣΗ ΣΤΙΣ ΑΝΑΓΚΕΣ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ΕΜΦΑΝΙΣΗ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ΑΠΟΤΕΛΕΣΜΑΤΙΚΟΤΗΤΑ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18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907704" y="6156325"/>
            <a:ext cx="4824536" cy="7016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003399"/>
                </a:solidFill>
                <a:latin typeface="Century Gothic" pitchFamily="34" charset="0"/>
              </a:rPr>
              <a:t>ΔΙΟΙΚΗΣΗ ΤΗΣ ΑΝΤΙΛΗΨΗΣ ΤΟΥ ΤΙ ΠΕΡΙΜΕΝΕΙ Ο ΚΑΤΑΝΑΛΩΤΗΣ</a:t>
            </a:r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 flipV="1">
            <a:off x="4283968" y="5661248"/>
            <a:ext cx="0" cy="3810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763688" y="4941168"/>
            <a:ext cx="504056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003399"/>
                </a:solidFill>
                <a:latin typeface="Century Gothic" pitchFamily="34" charset="0"/>
              </a:rPr>
              <a:t>ΜΕΤΑΦΡΑΣΗ ΤΗΣ ΑΝΤΙΛΗΨΗΣ ΣΕ </a:t>
            </a:r>
            <a:r>
              <a:rPr lang="en-GB" sz="2000" b="1" dirty="0">
                <a:solidFill>
                  <a:srgbClr val="003399"/>
                </a:solidFill>
                <a:latin typeface="Century Gothic" pitchFamily="34" charset="0"/>
              </a:rPr>
              <a:t>SERVICE QUALITY SPECIFICATIONS</a:t>
            </a:r>
            <a:endParaRPr lang="el-GR" sz="2000" b="1" dirty="0">
              <a:solidFill>
                <a:srgbClr val="003399"/>
              </a:solidFill>
              <a:latin typeface="Century Gothic" pitchFamily="34" charset="0"/>
            </a:endParaRPr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 flipV="1">
            <a:off x="4283968" y="4365104"/>
            <a:ext cx="0" cy="3810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 flipV="1">
            <a:off x="4283968" y="2996952"/>
            <a:ext cx="0" cy="38100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3203848" y="3501008"/>
            <a:ext cx="2209800" cy="7016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003399"/>
                </a:solidFill>
                <a:latin typeface="Century Gothic" pitchFamily="34" charset="0"/>
              </a:rPr>
              <a:t>ΠΑΡΟΧΗ ΤΗΣ ΥΠΗΡΕΣΙΑΣ</a:t>
            </a:r>
          </a:p>
        </p:txBody>
      </p:sp>
      <p:sp>
        <p:nvSpPr>
          <p:cNvPr id="89097" name="Line 9"/>
          <p:cNvSpPr>
            <a:spLocks noChangeShapeType="1"/>
          </p:cNvSpPr>
          <p:nvPr/>
        </p:nvSpPr>
        <p:spPr bwMode="auto">
          <a:xfrm flipV="1">
            <a:off x="5580112" y="4293096"/>
            <a:ext cx="936104" cy="537592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6588224" y="3717032"/>
            <a:ext cx="2376264" cy="7016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003399"/>
                </a:solidFill>
                <a:latin typeface="Century Gothic" pitchFamily="34" charset="0"/>
              </a:rPr>
              <a:t>ΕΠΙΚΟΙΝΩΝΙΑ      ΜΕ ΚΑΤ/ΤΗ</a:t>
            </a: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2555776" y="2564904"/>
            <a:ext cx="3456384" cy="400110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solidFill>
                  <a:srgbClr val="003300"/>
                </a:solidFill>
                <a:latin typeface="Century Gothic" pitchFamily="34" charset="0"/>
              </a:rPr>
              <a:t>ΑΝΤΙΛΗΨΗ ΤΗΣ ΥΠΗΡΕΣΙΑΣ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2699792" y="1340768"/>
            <a:ext cx="3048000" cy="70788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solidFill>
                  <a:srgbClr val="003300"/>
                </a:solidFill>
                <a:latin typeface="Century Gothic" pitchFamily="34" charset="0"/>
              </a:rPr>
              <a:t>ΑΝΑΜΕΝΟΜΕΝΗ ΥΠΗΡΕΣΙΑ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395536" y="260648"/>
            <a:ext cx="1828800" cy="7016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003300"/>
                </a:solidFill>
                <a:latin typeface="Century Gothic" pitchFamily="34" charset="0"/>
              </a:rPr>
              <a:t>ΣΥΣΤΗΜΑ ΑΝΑΦΟΡΑΣ</a:t>
            </a: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3347864" y="260648"/>
            <a:ext cx="1828800" cy="7016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003300"/>
                </a:solidFill>
                <a:latin typeface="Century Gothic" pitchFamily="34" charset="0"/>
              </a:rPr>
              <a:t>ΣΥΣΤΗΜΑ </a:t>
            </a:r>
            <a:r>
              <a:rPr lang="el-GR" sz="2000" b="1" dirty="0">
                <a:solidFill>
                  <a:srgbClr val="003300"/>
                </a:solidFill>
                <a:latin typeface="Century Gothic" pitchFamily="34" charset="0"/>
              </a:rPr>
              <a:t>ΑΝΑΓΚΩΝ</a:t>
            </a:r>
          </a:p>
        </p:txBody>
      </p: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7020272" y="332656"/>
            <a:ext cx="1752600" cy="396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003300"/>
                </a:solidFill>
                <a:latin typeface="Century Gothic" pitchFamily="34" charset="0"/>
              </a:rPr>
              <a:t>ΕΜΠΕΙΡΙΑ</a:t>
            </a:r>
          </a:p>
        </p:txBody>
      </p:sp>
      <p:sp>
        <p:nvSpPr>
          <p:cNvPr id="89104" name="Line 16"/>
          <p:cNvSpPr>
            <a:spLocks noChangeShapeType="1"/>
          </p:cNvSpPr>
          <p:nvPr/>
        </p:nvSpPr>
        <p:spPr bwMode="auto">
          <a:xfrm>
            <a:off x="4211960" y="980728"/>
            <a:ext cx="0" cy="3048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05" name="Line 17"/>
          <p:cNvSpPr>
            <a:spLocks noChangeShapeType="1"/>
          </p:cNvSpPr>
          <p:nvPr/>
        </p:nvSpPr>
        <p:spPr bwMode="auto">
          <a:xfrm flipH="1">
            <a:off x="5868144" y="764704"/>
            <a:ext cx="1439416" cy="72008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08" name="Line 20"/>
          <p:cNvSpPr>
            <a:spLocks noChangeShapeType="1"/>
          </p:cNvSpPr>
          <p:nvPr/>
        </p:nvSpPr>
        <p:spPr bwMode="auto">
          <a:xfrm flipV="1">
            <a:off x="8100392" y="1700808"/>
            <a:ext cx="0" cy="190500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09" name="Line 21"/>
          <p:cNvSpPr>
            <a:spLocks noChangeShapeType="1"/>
          </p:cNvSpPr>
          <p:nvPr/>
        </p:nvSpPr>
        <p:spPr bwMode="auto">
          <a:xfrm flipH="1">
            <a:off x="5868144" y="1700808"/>
            <a:ext cx="2273424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10" name="Line 22"/>
          <p:cNvSpPr>
            <a:spLocks noChangeShapeType="1"/>
          </p:cNvSpPr>
          <p:nvPr/>
        </p:nvSpPr>
        <p:spPr bwMode="auto">
          <a:xfrm flipH="1">
            <a:off x="6804248" y="2708920"/>
            <a:ext cx="129540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11" name="Line 23"/>
          <p:cNvSpPr>
            <a:spLocks noChangeShapeType="1"/>
          </p:cNvSpPr>
          <p:nvPr/>
        </p:nvSpPr>
        <p:spPr bwMode="auto">
          <a:xfrm>
            <a:off x="4283968" y="2060848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12" name="Text Box 24"/>
          <p:cNvSpPr txBox="1">
            <a:spLocks noChangeArrowheads="1"/>
          </p:cNvSpPr>
          <p:nvPr/>
        </p:nvSpPr>
        <p:spPr bwMode="auto">
          <a:xfrm>
            <a:off x="1403648" y="1988840"/>
            <a:ext cx="10801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rgbClr val="993366"/>
                </a:solidFill>
                <a:latin typeface="Century Gothic" pitchFamily="34" charset="0"/>
              </a:rPr>
              <a:t>GAP  5</a:t>
            </a:r>
            <a:endParaRPr lang="el-GR" sz="2000" b="1" dirty="0">
              <a:solidFill>
                <a:srgbClr val="993366"/>
              </a:solidFill>
              <a:latin typeface="Century Gothic" pitchFamily="34" charset="0"/>
            </a:endParaRPr>
          </a:p>
        </p:txBody>
      </p:sp>
      <p:sp>
        <p:nvSpPr>
          <p:cNvPr id="89113" name="Line 25"/>
          <p:cNvSpPr>
            <a:spLocks noChangeShapeType="1"/>
          </p:cNvSpPr>
          <p:nvPr/>
        </p:nvSpPr>
        <p:spPr bwMode="auto">
          <a:xfrm>
            <a:off x="228600" y="3352800"/>
            <a:ext cx="8686800" cy="0"/>
          </a:xfrm>
          <a:prstGeom prst="line">
            <a:avLst/>
          </a:prstGeom>
          <a:noFill/>
          <a:ln w="9525">
            <a:solidFill>
              <a:srgbClr val="0033CC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14" name="Line 26"/>
          <p:cNvSpPr>
            <a:spLocks noChangeShapeType="1"/>
          </p:cNvSpPr>
          <p:nvPr/>
        </p:nvSpPr>
        <p:spPr bwMode="auto">
          <a:xfrm>
            <a:off x="1066800" y="1981200"/>
            <a:ext cx="0" cy="4572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15" name="Line 27"/>
          <p:cNvSpPr>
            <a:spLocks noChangeShapeType="1"/>
          </p:cNvSpPr>
          <p:nvPr/>
        </p:nvSpPr>
        <p:spPr bwMode="auto">
          <a:xfrm flipV="1">
            <a:off x="1066800" y="6525344"/>
            <a:ext cx="624880" cy="27856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16" name="Line 28"/>
          <p:cNvSpPr>
            <a:spLocks noChangeShapeType="1"/>
          </p:cNvSpPr>
          <p:nvPr/>
        </p:nvSpPr>
        <p:spPr bwMode="auto">
          <a:xfrm>
            <a:off x="1066800" y="19812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0" y="2286000"/>
            <a:ext cx="9637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rgbClr val="993366"/>
                </a:solidFill>
                <a:latin typeface="Century Gothic" pitchFamily="34" charset="0"/>
              </a:rPr>
              <a:t>GAP 1</a:t>
            </a:r>
            <a:endParaRPr lang="el-GR" sz="2000" b="1" dirty="0">
              <a:solidFill>
                <a:srgbClr val="993366"/>
              </a:solidFill>
              <a:latin typeface="Century Gothic" pitchFamily="34" charset="0"/>
            </a:endParaRPr>
          </a:p>
        </p:txBody>
      </p:sp>
      <p:sp>
        <p:nvSpPr>
          <p:cNvPr id="89118" name="Line 30"/>
          <p:cNvSpPr>
            <a:spLocks noChangeShapeType="1"/>
          </p:cNvSpPr>
          <p:nvPr/>
        </p:nvSpPr>
        <p:spPr bwMode="auto">
          <a:xfrm>
            <a:off x="5508104" y="3933056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19" name="Rectangle 31"/>
          <p:cNvSpPr>
            <a:spLocks noChangeArrowheads="1"/>
          </p:cNvSpPr>
          <p:nvPr/>
        </p:nvSpPr>
        <p:spPr bwMode="auto">
          <a:xfrm>
            <a:off x="2411760" y="5733256"/>
            <a:ext cx="873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993366"/>
                </a:solidFill>
                <a:latin typeface="Century Gothic" pitchFamily="34" charset="0"/>
              </a:rPr>
              <a:t>GAP 2</a:t>
            </a:r>
            <a:endParaRPr lang="el-GR" b="1" dirty="0">
              <a:solidFill>
                <a:srgbClr val="993366"/>
              </a:solidFill>
              <a:latin typeface="Century Gothic" pitchFamily="34" charset="0"/>
            </a:endParaRPr>
          </a:p>
        </p:txBody>
      </p:sp>
      <p:sp>
        <p:nvSpPr>
          <p:cNvPr id="89120" name="Rectangle 32"/>
          <p:cNvSpPr>
            <a:spLocks noChangeArrowheads="1"/>
          </p:cNvSpPr>
          <p:nvPr/>
        </p:nvSpPr>
        <p:spPr bwMode="auto">
          <a:xfrm>
            <a:off x="5580112" y="3573016"/>
            <a:ext cx="83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993366"/>
                </a:solidFill>
                <a:latin typeface="Century Gothic" pitchFamily="34" charset="0"/>
              </a:rPr>
              <a:t>GAP 4</a:t>
            </a:r>
            <a:endParaRPr lang="el-GR" sz="1600" b="1" dirty="0">
              <a:solidFill>
                <a:srgbClr val="993366"/>
              </a:solidFill>
              <a:latin typeface="Century Gothic" pitchFamily="34" charset="0"/>
            </a:endParaRPr>
          </a:p>
        </p:txBody>
      </p:sp>
      <p:sp>
        <p:nvSpPr>
          <p:cNvPr id="89121" name="Line 33"/>
          <p:cNvSpPr>
            <a:spLocks noChangeShapeType="1"/>
          </p:cNvSpPr>
          <p:nvPr/>
        </p:nvSpPr>
        <p:spPr bwMode="auto">
          <a:xfrm>
            <a:off x="3276600" y="43434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22" name="Line 34"/>
          <p:cNvSpPr>
            <a:spLocks noChangeShapeType="1"/>
          </p:cNvSpPr>
          <p:nvPr/>
        </p:nvSpPr>
        <p:spPr bwMode="auto">
          <a:xfrm>
            <a:off x="3275856" y="5661248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9123" name="Rectangle 35"/>
          <p:cNvSpPr>
            <a:spLocks noChangeArrowheads="1"/>
          </p:cNvSpPr>
          <p:nvPr/>
        </p:nvSpPr>
        <p:spPr bwMode="auto">
          <a:xfrm>
            <a:off x="2362200" y="4343400"/>
            <a:ext cx="9492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993366"/>
                </a:solidFill>
                <a:latin typeface="Century Gothic" pitchFamily="34" charset="0"/>
              </a:rPr>
              <a:t>GAP 3</a:t>
            </a:r>
            <a:endParaRPr lang="el-GR" sz="2000" b="1" dirty="0">
              <a:solidFill>
                <a:srgbClr val="993366"/>
              </a:solidFill>
              <a:latin typeface="Century Gothic" pitchFamily="34" charset="0"/>
            </a:endParaRPr>
          </a:p>
        </p:txBody>
      </p:sp>
      <p:sp>
        <p:nvSpPr>
          <p:cNvPr id="38" name="37 - Ορθογώνιο"/>
          <p:cNvSpPr/>
          <p:nvPr/>
        </p:nvSpPr>
        <p:spPr>
          <a:xfrm>
            <a:off x="6876256" y="6581001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cxnSp>
        <p:nvCxnSpPr>
          <p:cNvPr id="40" name="39 - Γωνιακή σύνδεση"/>
          <p:cNvCxnSpPr/>
          <p:nvPr/>
        </p:nvCxnSpPr>
        <p:spPr>
          <a:xfrm>
            <a:off x="1331640" y="1052736"/>
            <a:ext cx="1296144" cy="648072"/>
          </a:xfrm>
          <a:prstGeom prst="bentConnector3">
            <a:avLst>
              <a:gd name="adj1" fmla="val -902"/>
            </a:avLst>
          </a:prstGeom>
          <a:ln w="3492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971600" y="2780928"/>
            <a:ext cx="176321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135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>
                <a:solidFill>
                  <a:prstClr val="black"/>
                </a:solidFill>
              </a:rPr>
              <a:t>GAP 4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8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19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195736" y="764704"/>
            <a:ext cx="4648200" cy="114300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l-GR" sz="2400" b="1" dirty="0">
                <a:solidFill>
                  <a:prstClr val="black"/>
                </a:solidFill>
                <a:latin typeface="Century Gothic" pitchFamily="34" charset="0"/>
              </a:rPr>
              <a:t>ΠΑΡΑΔΟΣΗ ΤΗΣ ΥΠΗΡΕΣΙΑΣ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267744" y="4149080"/>
            <a:ext cx="4495800" cy="114300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l-GR" sz="2400" b="1" dirty="0">
                <a:solidFill>
                  <a:prstClr val="black"/>
                </a:solidFill>
                <a:latin typeface="Century Gothic" pitchFamily="34" charset="0"/>
              </a:rPr>
              <a:t>ΕΞΩΤΕΡΙΚΗ ΕΠΙΚΟΙΝΩΝΙΑ</a:t>
            </a:r>
          </a:p>
          <a:p>
            <a:pPr algn="ctr"/>
            <a:r>
              <a:rPr lang="el-GR" sz="2400" b="1" dirty="0">
                <a:solidFill>
                  <a:prstClr val="black"/>
                </a:solidFill>
                <a:latin typeface="Century Gothic" pitchFamily="34" charset="0"/>
              </a:rPr>
              <a:t>ΜΕ ΤΟΥΣ ΠΕΛΑΤΕΣ</a:t>
            </a:r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 flipV="1">
            <a:off x="4499992" y="2132856"/>
            <a:ext cx="0" cy="1752600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07763" dir="13500000" algn="ctr" rotWithShape="0">
              <a:schemeClr val="bg2"/>
            </a:outerShdw>
          </a:effectLst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6228184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20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11760" y="836712"/>
            <a:ext cx="46482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>
                <a:solidFill>
                  <a:srgbClr val="003399"/>
                </a:solidFill>
              </a:rPr>
              <a:t>ΠΑΡΑΔΟΣΗ ΤΗΣ ΥΠΗΡΕΣΙΑΣ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2267744" y="5949280"/>
            <a:ext cx="4876800" cy="762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dirty="0">
                <a:solidFill>
                  <a:srgbClr val="003399"/>
                </a:solidFill>
              </a:rPr>
              <a:t>ΕΞΩΤΕΡΙΚΗ ΕΠΙΚΟΙΝΩΝΙΑ</a:t>
            </a:r>
          </a:p>
          <a:p>
            <a:pPr algn="ctr"/>
            <a:r>
              <a:rPr lang="el-GR" dirty="0">
                <a:solidFill>
                  <a:srgbClr val="003399"/>
                </a:solidFill>
              </a:rPr>
              <a:t>ΜΕ ΤΟΥΣ ΠΕΛΑΤΕΣ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0" y="18864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latin typeface="Century Gothic" pitchFamily="34" charset="0"/>
              </a:rPr>
              <a:t>ΚΡΙΣΙΜΟΙ ΠΑΡΑΓΟΝΤΕΣ </a:t>
            </a:r>
            <a:r>
              <a:rPr lang="el-GR" sz="2400" b="1" dirty="0" smtClean="0">
                <a:latin typeface="Century Gothic" pitchFamily="34" charset="0"/>
              </a:rPr>
              <a:t>ΠΟΥ ΣΥΜΒΑΛΛΟΥΝ </a:t>
            </a:r>
            <a:r>
              <a:rPr lang="el-GR" sz="2400" b="1" dirty="0">
                <a:latin typeface="Century Gothic" pitchFamily="34" charset="0"/>
              </a:rPr>
              <a:t>ΣΤΟ </a:t>
            </a:r>
            <a:r>
              <a:rPr lang="en-GB" sz="2400" b="1" dirty="0">
                <a:latin typeface="Century Gothic" pitchFamily="34" charset="0"/>
              </a:rPr>
              <a:t>GAP 4</a:t>
            </a:r>
            <a:endParaRPr lang="el-GR" sz="2400" b="1" dirty="0">
              <a:latin typeface="Century Gothic" pitchFamily="34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0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graphicFrame>
        <p:nvGraphicFramePr>
          <p:cNvPr id="11" name="10 - Διάγραμμα"/>
          <p:cNvGraphicFramePr/>
          <p:nvPr/>
        </p:nvGraphicFramePr>
        <p:xfrm>
          <a:off x="539552" y="1556792"/>
          <a:ext cx="889248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21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1907704" y="908720"/>
            <a:ext cx="5256584" cy="1143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l-GR" sz="2400" b="1" dirty="0">
                <a:solidFill>
                  <a:srgbClr val="003399"/>
                </a:solidFill>
                <a:latin typeface="Century Gothic" pitchFamily="34" charset="0"/>
              </a:rPr>
              <a:t>ΠΑΡΑΔΟΣΗ ΤΗΣ ΥΠΗΡΕΣΙΑΣ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1979712" y="4221088"/>
            <a:ext cx="5256584" cy="1143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l-GR" sz="2400" b="1" dirty="0">
                <a:solidFill>
                  <a:srgbClr val="003399"/>
                </a:solidFill>
                <a:latin typeface="Century Gothic" pitchFamily="34" charset="0"/>
              </a:rPr>
              <a:t>ΚΑΘΟΡΙΣΜΟΣ ΕΠΙΠΕΔΟΥ</a:t>
            </a:r>
          </a:p>
          <a:p>
            <a:pPr algn="ctr"/>
            <a:r>
              <a:rPr lang="el-GR" sz="2400" b="1" dirty="0">
                <a:solidFill>
                  <a:srgbClr val="003399"/>
                </a:solidFill>
                <a:latin typeface="Century Gothic" pitchFamily="34" charset="0"/>
              </a:rPr>
              <a:t> ΠΟΙΟΤΗΤΑΣ ΤΗΣ ΥΠΗΡΕΣΙΑΣ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 flipV="1">
            <a:off x="4572000" y="2204864"/>
            <a:ext cx="0" cy="1752600"/>
          </a:xfrm>
          <a:prstGeom prst="line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07763" dir="13500000" algn="ctr" rotWithShape="0">
              <a:schemeClr val="bg2"/>
            </a:outerShdw>
          </a:effectLst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827584" y="2780928"/>
            <a:ext cx="1371600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rgbClr val="003399"/>
                </a:solidFill>
                <a:latin typeface="Century Gothic" pitchFamily="34" charset="0"/>
              </a:rPr>
              <a:t>GAP </a:t>
            </a:r>
            <a:r>
              <a:rPr lang="el-GR" b="1" dirty="0">
                <a:solidFill>
                  <a:srgbClr val="003399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6660232" y="6597352"/>
            <a:ext cx="16380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Άδειες Χρήσης</a:t>
            </a:r>
            <a:endParaRPr lang="el-GR" dirty="0"/>
          </a:p>
        </p:txBody>
      </p:sp>
      <p:sp>
        <p:nvSpPr>
          <p:cNvPr id="9" name="Subtitle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 smtClean="0"/>
              <a:t>Το παρόν εκπαιδευτικό υλικό υπόκειται σε</a:t>
            </a:r>
            <a:r>
              <a:rPr lang="en-US" sz="2800" dirty="0" smtClean="0"/>
              <a:t> </a:t>
            </a:r>
            <a:r>
              <a:rPr lang="el-GR" sz="2800" dirty="0" smtClean="0"/>
              <a:t>άδειες χρήσης </a:t>
            </a:r>
            <a:r>
              <a:rPr lang="en-US" sz="2800" dirty="0" smtClean="0"/>
              <a:t>Creative Commons. </a:t>
            </a:r>
            <a:endParaRPr lang="el-GR" sz="2800" dirty="0" smtClean="0"/>
          </a:p>
          <a:p>
            <a:r>
              <a:rPr lang="el-GR" sz="2800" dirty="0" smtClean="0"/>
              <a:t>Κάτω από κάθε εικόνα παρέχεται ο σύνδεσμός της και στην εκάστοτε σελίδα ανήκουν και τα πνευματικά δικαιώματά της. </a:t>
            </a:r>
          </a:p>
          <a:p>
            <a:pPr algn="l"/>
            <a:endParaRPr lang="en-US" sz="2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3</a:t>
            </a:fld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08" y="5234900"/>
            <a:ext cx="3070860" cy="107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>
                    <a:tint val="75000"/>
                  </a:prstClr>
                </a:solidFill>
              </a:rPr>
              <a:t>22</a:t>
            </a: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2123728" y="1268760"/>
            <a:ext cx="4792216" cy="8382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entury Gothic" pitchFamily="34" charset="0"/>
              </a:rPr>
              <a:t>ΠΡΟΣΔΟΚΙΕΣ ΤΩΝ ΠΕΛΑΤΩΝ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907704" y="5445224"/>
            <a:ext cx="5334000" cy="91440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Century Gothic" pitchFamily="34" charset="0"/>
              </a:rPr>
              <a:t>ΑΝΤΙΛΗΨΕΙΣ ΔΙΟΙΚΗΣΗΣ ΓΙΑ</a:t>
            </a: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Century Gothic" pitchFamily="34" charset="0"/>
              </a:rPr>
              <a:t>ΤΙΣ ΠΡΟΣΔΟΚΙΕΣ ΤΩΝ ΠΕΛΑΤΩΝ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0" y="18864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latin typeface="Century Gothic" pitchFamily="34" charset="0"/>
              </a:rPr>
              <a:t>ΚΡΙΣΙΜΟΙ ΠΑΡΑΓΟΝΤΕΣ ΠΟΥ ΣΥΜΒΑΛΛΟΥΝ ΣΤΟ </a:t>
            </a:r>
            <a:r>
              <a:rPr lang="en-GB" sz="2400" b="1" dirty="0">
                <a:latin typeface="Century Gothic" pitchFamily="34" charset="0"/>
              </a:rPr>
              <a:t>GAP </a:t>
            </a:r>
            <a:r>
              <a:rPr lang="el-GR" sz="2400" b="1" dirty="0">
                <a:latin typeface="Century Gothic" pitchFamily="34" charset="0"/>
              </a:rPr>
              <a:t>1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251520" y="2276872"/>
            <a:ext cx="8661648" cy="30008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b="1" dirty="0">
                <a:solidFill>
                  <a:srgbClr val="002060"/>
                </a:solidFill>
                <a:latin typeface="Century Gothic" pitchFamily="34" charset="0"/>
              </a:rPr>
              <a:t>ΕΛΛΕΙΨΗ ΠΡΟΣΑΝΑΤΟΛΙΣΜΟΥ ΣΤΗΝ ΕΡΕΥΝΑ ΜΑΡΚΕΤΙΝΓΚ</a:t>
            </a:r>
          </a:p>
          <a:p>
            <a:pPr marL="914400" lvl="1" indent="-457200">
              <a:spcBef>
                <a:spcPct val="50000"/>
              </a:spcBef>
              <a:buFontTx/>
              <a:buChar char="•"/>
            </a:pPr>
            <a:r>
              <a:rPr lang="el-GR" b="1" dirty="0">
                <a:solidFill>
                  <a:srgbClr val="002060"/>
                </a:solidFill>
                <a:latin typeface="Century Gothic" pitchFamily="34" charset="0"/>
              </a:rPr>
              <a:t>ΑΝΕΠΙΤΥΧΗΣ ΕΡΕΥΝΑ ΜΑΡΚΕΤΙΝΓΚ</a:t>
            </a:r>
          </a:p>
          <a:p>
            <a:pPr marL="914400" lvl="1" indent="-457200">
              <a:spcBef>
                <a:spcPct val="50000"/>
              </a:spcBef>
              <a:buFontTx/>
              <a:buChar char="•"/>
            </a:pPr>
            <a:r>
              <a:rPr lang="el-GR" b="1" dirty="0">
                <a:solidFill>
                  <a:srgbClr val="002060"/>
                </a:solidFill>
                <a:latin typeface="Century Gothic" pitchFamily="34" charset="0"/>
              </a:rPr>
              <a:t>ΑΝΕΠΑΡΚΗΣ ΧΡΗΣΗ ΤΩΝ  ΕΥΡΗΜΑΤΩΝ ΤΗΣ ΕΡΕΥΝΑΣ</a:t>
            </a:r>
          </a:p>
          <a:p>
            <a:pPr marL="914400" lvl="1" indent="-457200">
              <a:spcBef>
                <a:spcPct val="50000"/>
              </a:spcBef>
              <a:buFontTx/>
              <a:buChar char="•"/>
            </a:pPr>
            <a:r>
              <a:rPr lang="el-GR" b="1" dirty="0">
                <a:solidFill>
                  <a:srgbClr val="002060"/>
                </a:solidFill>
                <a:latin typeface="Century Gothic" pitchFamily="34" charset="0"/>
              </a:rPr>
              <a:t>ΕΛΛΕΙΨΗ ΑΛΛΗΛΕΠΙΔΡΑΣΗΣ ΑΝΑΜΕΣΑ ΣΤΗΝ ΕΠΙΧΕΙΡΗΣΗ ΚΑΙ ΣΤΟΥΣ ΠΕΛΑΤΕΣ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2"/>
            </a:pPr>
            <a:r>
              <a:rPr lang="el-GR" b="1" dirty="0">
                <a:solidFill>
                  <a:srgbClr val="002060"/>
                </a:solidFill>
                <a:latin typeface="Century Gothic" pitchFamily="34" charset="0"/>
              </a:rPr>
              <a:t>ΕΛΛΕΙΨΗ ΕΠΙΚΟΙΝΩΝΙΑΣ ΑΠΟ ΤΑ ΚΑΤΩΤΕΡΑ ΣΤΑ ΑΝΩΤΕΡΑ ΕΠΙΠΕΔΑ ΤΗΣ ΕΠΙΧΕΙΡΗΣΗΣ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2"/>
            </a:pPr>
            <a:r>
              <a:rPr lang="el-GR" b="1" dirty="0">
                <a:solidFill>
                  <a:srgbClr val="002060"/>
                </a:solidFill>
                <a:latin typeface="Century Gothic" pitchFamily="34" charset="0"/>
              </a:rPr>
              <a:t>ΜΕΓΑΛΟΣ ΑΡΙΘΜΟΣ ΕΠΙΠΕΔΩΝ ΔΙΟΙΚΗΣΗΣ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6516216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1692275" y="404813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prstClr val="white"/>
                </a:solidFill>
              </a:rPr>
              <a:t>Α’  ΜΕΡΟΣ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2629" t="6897" r="56681" b="85057"/>
          <a:stretch>
            <a:fillRect/>
          </a:stretch>
        </p:blipFill>
        <p:spPr bwMode="auto">
          <a:xfrm>
            <a:off x="457200" y="304800"/>
            <a:ext cx="243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124744"/>
            <a:ext cx="428625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962400"/>
            <a:ext cx="3886200" cy="2589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21 - TextBox"/>
          <p:cNvSpPr txBox="1"/>
          <p:nvPr/>
        </p:nvSpPr>
        <p:spPr>
          <a:xfrm>
            <a:off x="539552" y="1124744"/>
            <a:ext cx="3411488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Η μεγαλύτερη ελληνική αλυσίδα στο είδος της.  Κάθε πελάτης απολαμβάνει υψηλή ποιότητα φαγητού, ποτού &amp; υπηρεσιών σε προσιτές τιμές και σε περιβάλλον που αναδεικνύει την αισθητική και το χαρακτήρα κάθε καταστήματος του Ομίλου.</a:t>
            </a:r>
          </a:p>
        </p:txBody>
      </p:sp>
      <p:sp>
        <p:nvSpPr>
          <p:cNvPr id="23" name="22 - TextBox"/>
          <p:cNvSpPr txBox="1"/>
          <p:nvPr/>
        </p:nvSpPr>
        <p:spPr>
          <a:xfrm>
            <a:off x="4788024" y="4437112"/>
            <a:ext cx="3429000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Αποτελούν καθημερινή πρόταση για φαγητό, καφέ και ποτό, με καταστήματα σε Αττική, Λουτράκι, Καρδίτσα, Ηράκλειο και Βουκουρέστι.</a:t>
            </a:r>
          </a:p>
        </p:txBody>
      </p:sp>
      <p:sp>
        <p:nvSpPr>
          <p:cNvPr id="24" name="23 - TextBox"/>
          <p:cNvSpPr txBox="1"/>
          <p:nvPr/>
        </p:nvSpPr>
        <p:spPr>
          <a:xfrm>
            <a:off x="6444208" y="6400800"/>
            <a:ext cx="2394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626BA-75B2-423F-BA4C-F9873BA488E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2339752" y="2492896"/>
            <a:ext cx="3960812" cy="431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el-GR" sz="2000" dirty="0">
                <a:solidFill>
                  <a:prstClr val="black"/>
                </a:solidFill>
              </a:rPr>
              <a:t>ΔΙΑΦΟΡΟΠΟΙΗΣΗ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0825" y="2973387"/>
            <a:ext cx="3960813" cy="2111375"/>
            <a:chOff x="158" y="2636"/>
            <a:chExt cx="2495" cy="1330"/>
          </a:xfrm>
          <a:noFill/>
        </p:grpSpPr>
        <p:sp>
          <p:nvSpPr>
            <p:cNvPr id="88075" name="Rectangle 7"/>
            <p:cNvSpPr>
              <a:spLocks noChangeArrowheads="1"/>
            </p:cNvSpPr>
            <p:nvPr/>
          </p:nvSpPr>
          <p:spPr bwMode="auto">
            <a:xfrm>
              <a:off x="158" y="3039"/>
              <a:ext cx="2495" cy="9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l-GR" sz="2000" dirty="0">
                  <a:solidFill>
                    <a:prstClr val="black"/>
                  </a:solidFill>
                  <a:latin typeface="Century Gothic" pitchFamily="34" charset="0"/>
                </a:rPr>
                <a:t>Υψηλής ποιότητας ροφήματα, εξατομικευμένα στις προτιμήσεις των καταναλωτών</a:t>
              </a:r>
            </a:p>
          </p:txBody>
        </p:sp>
        <p:sp>
          <p:nvSpPr>
            <p:cNvPr id="88076" name="Line 8"/>
            <p:cNvSpPr>
              <a:spLocks noChangeShapeType="1"/>
            </p:cNvSpPr>
            <p:nvPr/>
          </p:nvSpPr>
          <p:spPr bwMode="auto">
            <a:xfrm flipH="1">
              <a:off x="1746" y="2636"/>
              <a:ext cx="907" cy="499"/>
            </a:xfrm>
            <a:prstGeom prst="line">
              <a:avLst/>
            </a:prstGeom>
            <a:grp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25963" y="2665412"/>
            <a:ext cx="4581525" cy="2547938"/>
            <a:chOff x="2851" y="2442"/>
            <a:chExt cx="2886" cy="1605"/>
          </a:xfrm>
        </p:grpSpPr>
        <p:sp>
          <p:nvSpPr>
            <p:cNvPr id="88073" name="Line 10"/>
            <p:cNvSpPr>
              <a:spLocks noChangeShapeType="1"/>
            </p:cNvSpPr>
            <p:nvPr/>
          </p:nvSpPr>
          <p:spPr bwMode="auto">
            <a:xfrm rot="14342384" flipH="1">
              <a:off x="2647" y="2646"/>
              <a:ext cx="907" cy="49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88074" name="Rectangle 11"/>
            <p:cNvSpPr>
              <a:spLocks noChangeArrowheads="1"/>
            </p:cNvSpPr>
            <p:nvPr/>
          </p:nvSpPr>
          <p:spPr bwMode="auto">
            <a:xfrm>
              <a:off x="3152" y="2976"/>
              <a:ext cx="2585" cy="1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buFont typeface="Wingdings" pitchFamily="2" charset="2"/>
                <a:buNone/>
              </a:pPr>
              <a:r>
                <a:rPr lang="el-GR" sz="2000" dirty="0">
                  <a:solidFill>
                    <a:prstClr val="black"/>
                  </a:solidFill>
                  <a:latin typeface="Century Gothic" pitchFamily="34" charset="0"/>
                </a:rPr>
                <a:t>Διαφοροποιημένες υπηρεσίες:</a:t>
              </a:r>
            </a:p>
            <a:p>
              <a:pPr>
                <a:buClr>
                  <a:srgbClr val="008000"/>
                </a:buClr>
                <a:buFont typeface="Wingdings" pitchFamily="2" charset="2"/>
                <a:buChar char="§"/>
              </a:pPr>
              <a:r>
                <a:rPr lang="el-GR" sz="2000" dirty="0">
                  <a:solidFill>
                    <a:prstClr val="black"/>
                  </a:solidFill>
                  <a:latin typeface="Century Gothic" pitchFamily="34" charset="0"/>
                </a:rPr>
                <a:t> Κάρτα </a:t>
              </a:r>
              <a:r>
                <a:rPr lang="en-US" sz="2000" dirty="0">
                  <a:solidFill>
                    <a:prstClr val="black"/>
                  </a:solidFill>
                  <a:latin typeface="Century Gothic" pitchFamily="34" charset="0"/>
                </a:rPr>
                <a:t>Starbucks</a:t>
              </a:r>
            </a:p>
            <a:p>
              <a:pPr>
                <a:buClr>
                  <a:srgbClr val="008000"/>
                </a:buClr>
                <a:buFont typeface="Wingdings" pitchFamily="2" charset="2"/>
                <a:buChar char="§"/>
              </a:pPr>
              <a:r>
                <a:rPr lang="en-US" sz="2000" dirty="0">
                  <a:solidFill>
                    <a:prstClr val="black"/>
                  </a:solidFill>
                  <a:latin typeface="Century Gothic" pitchFamily="34" charset="0"/>
                </a:rPr>
                <a:t> </a:t>
              </a:r>
              <a:r>
                <a:rPr lang="el-GR" sz="2000" dirty="0">
                  <a:solidFill>
                    <a:prstClr val="black"/>
                  </a:solidFill>
                  <a:latin typeface="Century Gothic" pitchFamily="34" charset="0"/>
                </a:rPr>
                <a:t>Ασύρματη σύνδεση </a:t>
              </a:r>
              <a:r>
                <a:rPr lang="en-US" sz="2000" dirty="0">
                  <a:solidFill>
                    <a:prstClr val="black"/>
                  </a:solidFill>
                  <a:latin typeface="Century Gothic" pitchFamily="34" charset="0"/>
                </a:rPr>
                <a:t>internet</a:t>
              </a:r>
              <a:endParaRPr lang="el-GR" sz="2000" dirty="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</p:grpSp>
      <p:sp>
        <p:nvSpPr>
          <p:cNvPr id="14" name="13 - TextBox"/>
          <p:cNvSpPr txBox="1"/>
          <p:nvPr/>
        </p:nvSpPr>
        <p:spPr>
          <a:xfrm>
            <a:off x="1115616" y="980728"/>
            <a:ext cx="61722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prstClr val="black"/>
                </a:solidFill>
                <a:latin typeface="Century Gothic" pitchFamily="34" charset="0"/>
              </a:rPr>
              <a:t>Χώρος όπου οι πελάτες μπορούν να χαλαρώσουν μεταξύ σπιτιού και δουλειάς, απολαμβάνοντας μια ποικιλία ποιοτικών και μοναδικών ροφημάτων. </a:t>
            </a:r>
          </a:p>
          <a:p>
            <a:pPr algn="ctr"/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7229" r="80346" b="83132"/>
          <a:stretch>
            <a:fillRect/>
          </a:stretch>
        </p:blipFill>
        <p:spPr bwMode="auto">
          <a:xfrm>
            <a:off x="6477000" y="228600"/>
            <a:ext cx="24860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8368" t="18367" r="62117" b="63266"/>
          <a:stretch>
            <a:fillRect/>
          </a:stretch>
        </p:blipFill>
        <p:spPr bwMode="auto">
          <a:xfrm>
            <a:off x="5257800" y="4800600"/>
            <a:ext cx="3454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18333" t="19259" r="57705" b="62593"/>
          <a:stretch>
            <a:fillRect/>
          </a:stretch>
        </p:blipFill>
        <p:spPr bwMode="auto">
          <a:xfrm>
            <a:off x="228600" y="5029200"/>
            <a:ext cx="3733800" cy="15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- Ορθογώνιο"/>
          <p:cNvSpPr/>
          <p:nvPr/>
        </p:nvSpPr>
        <p:spPr>
          <a:xfrm>
            <a:off x="7164288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44800" y="1270000"/>
            <a:ext cx="3095625" cy="2735263"/>
            <a:chOff x="1792" y="800"/>
            <a:chExt cx="1950" cy="1723"/>
          </a:xfrm>
        </p:grpSpPr>
        <p:sp>
          <p:nvSpPr>
            <p:cNvPr id="174084" name="AutoShape 4"/>
            <p:cNvSpPr>
              <a:spLocks noChangeArrowheads="1"/>
            </p:cNvSpPr>
            <p:nvPr/>
          </p:nvSpPr>
          <p:spPr bwMode="auto">
            <a:xfrm>
              <a:off x="1792" y="800"/>
              <a:ext cx="1950" cy="1395"/>
            </a:xfrm>
            <a:prstGeom prst="hexagon">
              <a:avLst>
                <a:gd name="adj" fmla="val 34946"/>
                <a:gd name="vf" fmla="val 115470"/>
              </a:avLst>
            </a:prstGeom>
            <a:gradFill rotWithShape="1">
              <a:gsLst>
                <a:gs pos="0">
                  <a:srgbClr val="FFFFCC"/>
                </a:gs>
                <a:gs pos="100000">
                  <a:srgbClr val="FFFFCC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38100">
              <a:solidFill>
                <a:srgbClr val="008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tIns="0" bIns="0"/>
            <a:lstStyle/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</p:txBody>
        </p:sp>
        <p:sp>
          <p:nvSpPr>
            <p:cNvPr id="89103" name="Text Box 5"/>
            <p:cNvSpPr txBox="1">
              <a:spLocks noChangeArrowheads="1"/>
            </p:cNvSpPr>
            <p:nvPr/>
          </p:nvSpPr>
          <p:spPr bwMode="auto">
            <a:xfrm>
              <a:off x="2168" y="860"/>
              <a:ext cx="1211" cy="166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l-GR" sz="2000" dirty="0">
                  <a:solidFill>
                    <a:srgbClr val="008000"/>
                  </a:solidFill>
                  <a:latin typeface="Century Gothic" pitchFamily="34" charset="0"/>
                </a:rPr>
                <a:t>ΠΡΟΣΕΓΓΙΣΗ</a:t>
              </a:r>
            </a:p>
            <a:p>
              <a:pPr algn="ctr"/>
              <a:r>
                <a:rPr lang="el-GR" sz="1900" dirty="0">
                  <a:solidFill>
                    <a:prstClr val="black"/>
                  </a:solidFill>
                  <a:latin typeface="Century Gothic" pitchFamily="34" charset="0"/>
                </a:rPr>
                <a:t>Καλωσόρισμα του πελάτη και καθοδήγηση σε τραπέζι επιλογής του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148263" y="1341438"/>
            <a:ext cx="3240087" cy="5256212"/>
            <a:chOff x="3243" y="845"/>
            <a:chExt cx="2041" cy="3311"/>
          </a:xfrm>
        </p:grpSpPr>
        <p:sp>
          <p:nvSpPr>
            <p:cNvPr id="174087" name="AutoShape 7"/>
            <p:cNvSpPr>
              <a:spLocks noChangeArrowheads="1"/>
            </p:cNvSpPr>
            <p:nvPr/>
          </p:nvSpPr>
          <p:spPr bwMode="auto">
            <a:xfrm>
              <a:off x="3243" y="2161"/>
              <a:ext cx="2041" cy="1761"/>
            </a:xfrm>
            <a:prstGeom prst="hexagon">
              <a:avLst>
                <a:gd name="adj" fmla="val 28975"/>
                <a:gd name="vf" fmla="val 115470"/>
              </a:avLst>
            </a:prstGeom>
            <a:gradFill rotWithShape="1">
              <a:gsLst>
                <a:gs pos="0">
                  <a:srgbClr val="FFFFCC"/>
                </a:gs>
                <a:gs pos="100000">
                  <a:srgbClr val="FFFFCC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38100" algn="ctr">
              <a:solidFill>
                <a:srgbClr val="008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tIns="0" bIns="0"/>
            <a:lstStyle/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</p:txBody>
        </p:sp>
        <p:sp>
          <p:nvSpPr>
            <p:cNvPr id="89100" name="Text Box 8"/>
            <p:cNvSpPr txBox="1">
              <a:spLocks noChangeArrowheads="1"/>
            </p:cNvSpPr>
            <p:nvPr/>
          </p:nvSpPr>
          <p:spPr bwMode="auto">
            <a:xfrm>
              <a:off x="3560" y="2252"/>
              <a:ext cx="1406" cy="190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tIns="0" bIns="0"/>
            <a:lstStyle/>
            <a:p>
              <a:pPr algn="ctr"/>
              <a:r>
                <a:rPr lang="el-GR" sz="2000" dirty="0">
                  <a:solidFill>
                    <a:srgbClr val="008000"/>
                  </a:solidFill>
                  <a:latin typeface="Century Gothic" pitchFamily="34" charset="0"/>
                </a:rPr>
                <a:t>ΑΝΑΚΑΛΥΨΗ</a:t>
              </a:r>
            </a:p>
            <a:p>
              <a:pPr algn="ctr"/>
              <a:r>
                <a:rPr lang="el-GR" sz="2000" dirty="0">
                  <a:solidFill>
                    <a:prstClr val="black"/>
                  </a:solidFill>
                  <a:latin typeface="Century Gothic" pitchFamily="34" charset="0"/>
                </a:rPr>
                <a:t>Κατανόηση αναγκών του πελάτη και προτάσεις προϊόντων που τις ικανοποιούν </a:t>
              </a:r>
            </a:p>
          </p:txBody>
        </p:sp>
        <p:sp>
          <p:nvSpPr>
            <p:cNvPr id="89101" name="AutoShape 9"/>
            <p:cNvSpPr>
              <a:spLocks noChangeArrowheads="1"/>
            </p:cNvSpPr>
            <p:nvPr/>
          </p:nvSpPr>
          <p:spPr bwMode="auto">
            <a:xfrm rot="-1193390">
              <a:off x="4012" y="845"/>
              <a:ext cx="864" cy="1224"/>
            </a:xfrm>
            <a:prstGeom prst="curvedLeftArrow">
              <a:avLst>
                <a:gd name="adj1" fmla="val 28333"/>
                <a:gd name="adj2" fmla="val 56667"/>
                <a:gd name="adj3" fmla="val 33333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84213" y="1268413"/>
            <a:ext cx="5046662" cy="5473700"/>
            <a:chOff x="431" y="799"/>
            <a:chExt cx="3179" cy="3448"/>
          </a:xfrm>
        </p:grpSpPr>
        <p:sp>
          <p:nvSpPr>
            <p:cNvPr id="174091" name="AutoShape 11"/>
            <p:cNvSpPr>
              <a:spLocks noChangeArrowheads="1"/>
            </p:cNvSpPr>
            <p:nvPr/>
          </p:nvSpPr>
          <p:spPr bwMode="auto">
            <a:xfrm>
              <a:off x="431" y="2116"/>
              <a:ext cx="1995" cy="1813"/>
            </a:xfrm>
            <a:prstGeom prst="hexagon">
              <a:avLst>
                <a:gd name="adj" fmla="val 27510"/>
                <a:gd name="vf" fmla="val 115470"/>
              </a:avLst>
            </a:prstGeom>
            <a:gradFill rotWithShape="1">
              <a:gsLst>
                <a:gs pos="0">
                  <a:srgbClr val="FFFFCC"/>
                </a:gs>
                <a:gs pos="100000">
                  <a:srgbClr val="FFFFCC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38100" algn="ctr">
              <a:solidFill>
                <a:srgbClr val="008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tIns="0" bIns="0"/>
            <a:lstStyle/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  <a:p>
              <a:pPr>
                <a:defRPr/>
              </a:pPr>
              <a:endParaRPr lang="el-GR" sz="2000">
                <a:solidFill>
                  <a:prstClr val="black"/>
                </a:solidFill>
              </a:endParaRPr>
            </a:p>
          </p:txBody>
        </p:sp>
        <p:sp>
          <p:nvSpPr>
            <p:cNvPr id="89096" name="Text Box 12"/>
            <p:cNvSpPr txBox="1">
              <a:spLocks noChangeArrowheads="1"/>
            </p:cNvSpPr>
            <p:nvPr/>
          </p:nvSpPr>
          <p:spPr bwMode="auto">
            <a:xfrm>
              <a:off x="826" y="2178"/>
              <a:ext cx="1238" cy="206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tIns="0" bIns="0"/>
            <a:lstStyle/>
            <a:p>
              <a:pPr algn="ctr"/>
              <a:r>
                <a:rPr lang="el-GR" sz="2000" dirty="0">
                  <a:solidFill>
                    <a:srgbClr val="008000"/>
                  </a:solidFill>
                  <a:latin typeface="Century Gothic" pitchFamily="34" charset="0"/>
                </a:rPr>
                <a:t>ΑΠΟΚΡΙΣΗ</a:t>
              </a:r>
            </a:p>
            <a:p>
              <a:pPr algn="ctr"/>
              <a:r>
                <a:rPr lang="el-GR" sz="1900" dirty="0">
                  <a:solidFill>
                    <a:prstClr val="black"/>
                  </a:solidFill>
                  <a:latin typeface="Century Gothic" pitchFamily="34" charset="0"/>
                </a:rPr>
                <a:t>Εκτέλεση παραγγελίας του πελάτη και πρόσκληση να επισκεφθεί ξανά το κατάστημα</a:t>
              </a:r>
            </a:p>
          </p:txBody>
        </p:sp>
        <p:sp>
          <p:nvSpPr>
            <p:cNvPr id="89097" name="AutoShape 13"/>
            <p:cNvSpPr>
              <a:spLocks noChangeArrowheads="1"/>
            </p:cNvSpPr>
            <p:nvPr/>
          </p:nvSpPr>
          <p:spPr bwMode="auto">
            <a:xfrm rot="5663760">
              <a:off x="2590" y="3087"/>
              <a:ext cx="362" cy="1679"/>
            </a:xfrm>
            <a:prstGeom prst="curvedLeftArrow">
              <a:avLst>
                <a:gd name="adj1" fmla="val 92762"/>
                <a:gd name="adj2" fmla="val 185525"/>
                <a:gd name="adj3" fmla="val 33333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  <p:sp>
          <p:nvSpPr>
            <p:cNvPr id="89098" name="AutoShape 14"/>
            <p:cNvSpPr>
              <a:spLocks noChangeArrowheads="1"/>
            </p:cNvSpPr>
            <p:nvPr/>
          </p:nvSpPr>
          <p:spPr bwMode="auto">
            <a:xfrm rot="-9637204">
              <a:off x="679" y="799"/>
              <a:ext cx="774" cy="1089"/>
            </a:xfrm>
            <a:prstGeom prst="curvedLeftArrow">
              <a:avLst>
                <a:gd name="adj1" fmla="val 28140"/>
                <a:gd name="adj2" fmla="val 56279"/>
                <a:gd name="adj3" fmla="val 33333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>
                <a:solidFill>
                  <a:prstClr val="black"/>
                </a:solidFill>
              </a:endParaRP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 t="7229" r="80346" b="83132"/>
          <a:stretch>
            <a:fillRect/>
          </a:stretch>
        </p:blipFill>
        <p:spPr bwMode="auto">
          <a:xfrm>
            <a:off x="6477000" y="228600"/>
            <a:ext cx="24860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- Ορθογώνιο"/>
          <p:cNvSpPr/>
          <p:nvPr/>
        </p:nvSpPr>
        <p:spPr>
          <a:xfrm>
            <a:off x="7505987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8599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6804248" y="6525344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660232" y="6400800"/>
            <a:ext cx="225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091909" cy="27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004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352799"/>
            <a:ext cx="4191000" cy="281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04800"/>
            <a:ext cx="4191000" cy="276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5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52600"/>
            <a:ext cx="4038600" cy="4700736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l-GR" sz="1800" dirty="0" smtClean="0">
                <a:latin typeface="Century Gothic" pitchFamily="34" charset="0"/>
              </a:rPr>
              <a:t>Μοντέρνο Περιβάλλον με χαρούμενα, ζεστά χρώματα: </a:t>
            </a:r>
            <a:r>
              <a:rPr lang="el-GR" sz="1800" b="1" dirty="0" smtClean="0">
                <a:solidFill>
                  <a:srgbClr val="008000"/>
                </a:solidFill>
                <a:latin typeface="Century Gothic" pitchFamily="34" charset="0"/>
              </a:rPr>
              <a:t>πράσινο</a:t>
            </a:r>
            <a:r>
              <a:rPr lang="el-GR" sz="1800" dirty="0" smtClean="0">
                <a:latin typeface="Century Gothic" pitchFamily="34" charset="0"/>
              </a:rPr>
              <a:t>, </a:t>
            </a:r>
            <a:r>
              <a:rPr lang="el-GR" sz="1800" b="1" dirty="0" smtClean="0">
                <a:solidFill>
                  <a:srgbClr val="FF3300"/>
                </a:solidFill>
                <a:latin typeface="Century Gothic" pitchFamily="34" charset="0"/>
              </a:rPr>
              <a:t>κόκκινο</a:t>
            </a:r>
            <a:r>
              <a:rPr lang="el-GR" sz="1800" b="1" dirty="0" smtClean="0">
                <a:latin typeface="Century Gothic" pitchFamily="34" charset="0"/>
              </a:rPr>
              <a:t>, </a:t>
            </a:r>
            <a:r>
              <a:rPr lang="el-GR" sz="1800" b="1" dirty="0" smtClean="0">
                <a:solidFill>
                  <a:srgbClr val="FF9933"/>
                </a:solidFill>
                <a:latin typeface="Century Gothic" pitchFamily="34" charset="0"/>
              </a:rPr>
              <a:t>πορτοκαλί</a:t>
            </a:r>
            <a:r>
              <a:rPr lang="el-GR" sz="1800" dirty="0" smtClean="0">
                <a:latin typeface="Century Gothic" pitchFamily="34" charset="0"/>
              </a:rPr>
              <a:t> Χαρακτηριστικό εξοπλισμό που προσελκύει την προσοχή&amp; προδιαθέτει ευχάριστα τον καταναλωτή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l-GR" sz="1800" dirty="0" smtClean="0">
                <a:latin typeface="Century Gothic" pitchFamily="34" charset="0"/>
              </a:rPr>
              <a:t>Στους καταλόγους, στους τοίχους και στην επιφάνεια του μπαρ υπάρχουν </a:t>
            </a:r>
            <a:r>
              <a:rPr lang="en-US" sz="1800" dirty="0" smtClean="0">
                <a:latin typeface="Century Gothic" pitchFamily="34" charset="0"/>
              </a:rPr>
              <a:t>slogans</a:t>
            </a:r>
            <a:r>
              <a:rPr lang="el-GR" sz="1800" dirty="0" smtClean="0">
                <a:latin typeface="Century Gothic" pitchFamily="34" charset="0"/>
              </a:rPr>
              <a:t> όπως : “</a:t>
            </a:r>
            <a:r>
              <a:rPr lang="en-US" sz="1800" dirty="0" smtClean="0">
                <a:latin typeface="Century Gothic" pitchFamily="34" charset="0"/>
              </a:rPr>
              <a:t>enjoy your coffee right</a:t>
            </a:r>
            <a:r>
              <a:rPr lang="el-GR" sz="1800" dirty="0" smtClean="0">
                <a:latin typeface="Century Gothic" pitchFamily="34" charset="0"/>
              </a:rPr>
              <a:t>”, “</a:t>
            </a:r>
            <a:r>
              <a:rPr lang="en-US" sz="1800" dirty="0" smtClean="0">
                <a:latin typeface="Century Gothic" pitchFamily="34" charset="0"/>
              </a:rPr>
              <a:t>escape a moment</a:t>
            </a:r>
            <a:r>
              <a:rPr lang="el-GR" sz="1800" dirty="0" smtClean="0">
                <a:latin typeface="Century Gothic" pitchFamily="34" charset="0"/>
              </a:rPr>
              <a:t>…”, “</a:t>
            </a:r>
            <a:r>
              <a:rPr lang="en-US" sz="1800" dirty="0" smtClean="0">
                <a:latin typeface="Century Gothic" pitchFamily="34" charset="0"/>
              </a:rPr>
              <a:t>stand up for your </a:t>
            </a:r>
            <a:r>
              <a:rPr lang="en-US" sz="1800" dirty="0" err="1" smtClean="0">
                <a:latin typeface="Century Gothic" pitchFamily="34" charset="0"/>
              </a:rPr>
              <a:t>coffeeright</a:t>
            </a:r>
            <a:r>
              <a:rPr lang="el-GR" sz="1800" dirty="0" smtClean="0">
                <a:latin typeface="Century Gothic" pitchFamily="34" charset="0"/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l-GR" sz="1800" dirty="0" smtClean="0">
                <a:latin typeface="Century Gothic" pitchFamily="34" charset="0"/>
              </a:rPr>
              <a:t>Τραπέζια μεταλλικά μικρά, στρογγυλα &amp; καρέκλες από μέταλλο &amp; πλαστικό. Ψηλά τραπέζια και καρέκλες τύπου </a:t>
            </a:r>
            <a:r>
              <a:rPr lang="en-US" sz="1800" dirty="0" smtClean="0">
                <a:latin typeface="Century Gothic" pitchFamily="34" charset="0"/>
              </a:rPr>
              <a:t>bar </a:t>
            </a:r>
            <a:r>
              <a:rPr lang="el-GR" sz="1800" dirty="0" smtClean="0">
                <a:latin typeface="Century Gothic" pitchFamily="34" charset="0"/>
              </a:rPr>
              <a:t>ώστε να δίνεται η εντύπωση </a:t>
            </a:r>
            <a:r>
              <a:rPr lang="en-US" sz="1800" b="1" dirty="0" smtClean="0">
                <a:latin typeface="Century Gothic" pitchFamily="34" charset="0"/>
              </a:rPr>
              <a:t>coffee bar </a:t>
            </a:r>
            <a:r>
              <a:rPr lang="el-GR" sz="1800" b="1" dirty="0" smtClean="0">
                <a:latin typeface="Century Gothic" pitchFamily="34" charset="0"/>
              </a:rPr>
              <a:t>σκηνικού</a:t>
            </a:r>
          </a:p>
        </p:txBody>
      </p:sp>
      <p:sp>
        <p:nvSpPr>
          <p:cNvPr id="93197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676400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Char char="q"/>
            </a:pPr>
            <a:r>
              <a:rPr lang="el-GR" sz="1800" dirty="0" smtClean="0">
                <a:latin typeface="Century Gothic" pitchFamily="34" charset="0"/>
              </a:rPr>
              <a:t>Αίσθηση φρέσκου, μοντέρνου ποπ και χαρούμενου κλίματος</a:t>
            </a:r>
          </a:p>
          <a:p>
            <a:pPr eaLnBrk="1" hangingPunct="1">
              <a:buFont typeface="Wingdings" pitchFamily="2" charset="2"/>
              <a:buChar char="q"/>
            </a:pPr>
            <a:endParaRPr lang="el-GR" sz="1800" dirty="0" smtClean="0">
              <a:latin typeface="Century Gothic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l-GR" sz="1800" dirty="0" smtClean="0">
                <a:latin typeface="Century Gothic" pitchFamily="34" charset="0"/>
              </a:rPr>
              <a:t>Μικρό συνήθως μέγεθος καταστήματος, σχετικά άβολα καθίσματα &amp; μουσική </a:t>
            </a:r>
            <a:r>
              <a:rPr lang="en-US" sz="1800" dirty="0" smtClean="0">
                <a:latin typeface="Century Gothic" pitchFamily="34" charset="0"/>
              </a:rPr>
              <a:t>mainstream </a:t>
            </a:r>
            <a:r>
              <a:rPr lang="el-GR" sz="1800" dirty="0" smtClean="0">
                <a:latin typeface="Century Gothic" pitchFamily="34" charset="0"/>
              </a:rPr>
              <a:t>γρήγορη και έντονη ή καθόλου, μειώνουν την παραμονή των πελατών στο κατάστημα μετά την κατανάλωση του σνακ/καφέ</a:t>
            </a:r>
          </a:p>
          <a:p>
            <a:pPr eaLnBrk="1" hangingPunct="1">
              <a:buFont typeface="Wingdings" pitchFamily="2" charset="2"/>
              <a:buChar char="q"/>
            </a:pPr>
            <a:endParaRPr lang="el-GR" sz="1800" dirty="0" smtClean="0">
              <a:latin typeface="Century Gothic" pitchFamily="34" charset="0"/>
            </a:endParaRPr>
          </a:p>
          <a:p>
            <a:pPr eaLnBrk="1" hangingPunct="1">
              <a:buFont typeface="Wingdings" pitchFamily="2" charset="2"/>
              <a:buChar char="q"/>
            </a:pPr>
            <a:r>
              <a:rPr lang="el-GR" sz="1800" dirty="0" smtClean="0">
                <a:latin typeface="Century Gothic" pitchFamily="34" charset="0"/>
              </a:rPr>
              <a:t>Δραστηριοποίηση σε Ελλάδα, Ρουμανία και Κύπρο </a:t>
            </a:r>
          </a:p>
          <a:p>
            <a:pPr eaLnBrk="1" hangingPunct="1">
              <a:buFont typeface="Wingdings" pitchFamily="2" charset="2"/>
              <a:buChar char="q"/>
            </a:pPr>
            <a:endParaRPr lang="el-GR" sz="1800" dirty="0" smtClean="0">
              <a:latin typeface="Century Gothic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1800" b="1" dirty="0" smtClean="0">
                <a:latin typeface="Century Gothic" pitchFamily="34" charset="0"/>
              </a:rPr>
              <a:t>2009</a:t>
            </a:r>
            <a:r>
              <a:rPr lang="en-US" sz="1800" dirty="0" smtClean="0">
                <a:latin typeface="Century Gothic" pitchFamily="34" charset="0"/>
              </a:rPr>
              <a:t> </a:t>
            </a:r>
            <a:r>
              <a:rPr lang="en-US" sz="1800" dirty="0" err="1" smtClean="0">
                <a:latin typeface="Century Gothic" pitchFamily="34" charset="0"/>
              </a:rPr>
              <a:t>Απονομή</a:t>
            </a:r>
            <a:r>
              <a:rPr lang="en-US" sz="1800" dirty="0" smtClean="0">
                <a:latin typeface="Century Gothic" pitchFamily="34" charset="0"/>
              </a:rPr>
              <a:t> </a:t>
            </a:r>
            <a:r>
              <a:rPr lang="en-US" sz="1800" dirty="0" err="1" smtClean="0">
                <a:latin typeface="Century Gothic" pitchFamily="34" charset="0"/>
              </a:rPr>
              <a:t>Βραβείου</a:t>
            </a:r>
            <a:r>
              <a:rPr lang="en-US" sz="1800" dirty="0" smtClean="0">
                <a:latin typeface="Century Gothic" pitchFamily="34" charset="0"/>
              </a:rPr>
              <a:t> Best Franchise Workplace </a:t>
            </a:r>
            <a:r>
              <a:rPr lang="el-GR" sz="1800" dirty="0" smtClean="0">
                <a:latin typeface="Century Gothic" pitchFamily="34" charset="0"/>
              </a:rPr>
              <a:t> (</a:t>
            </a:r>
            <a:r>
              <a:rPr lang="en-US" sz="1800" dirty="0" smtClean="0">
                <a:latin typeface="Century Gothic" pitchFamily="34" charset="0"/>
              </a:rPr>
              <a:t>Franchise Awards</a:t>
            </a:r>
            <a:r>
              <a:rPr lang="el-GR" sz="1800" dirty="0" smtClean="0"/>
              <a:t>)</a:t>
            </a:r>
          </a:p>
        </p:txBody>
      </p:sp>
      <p:pic>
        <p:nvPicPr>
          <p:cNvPr id="90118" name="Picture 5" descr="http://www.gregorys.gr/new/1/2.2/gr/photo3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105400" y="228600"/>
            <a:ext cx="1476375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Picture 14" descr="photo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04800"/>
            <a:ext cx="1447800" cy="123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152400"/>
            <a:ext cx="222411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July\Desktop\πολιτικο νομικο\green_patch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5019675"/>
            <a:ext cx="1735861" cy="1838325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7505987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93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93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93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93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5" grpId="0" build="p"/>
      <p:bldP spid="9319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8643937" cy="1617662"/>
          </a:xfrm>
        </p:spPr>
        <p:txBody>
          <a:bodyPr rtlCol="0">
            <a:normAutofit fontScale="85000" lnSpcReduction="10000"/>
          </a:bodyPr>
          <a:lstStyle/>
          <a:p>
            <a:pPr indent="457200" algn="l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l-GR" sz="2400" i="1" dirty="0" smtClean="0">
                <a:solidFill>
                  <a:schemeClr val="tx1"/>
                </a:solidFill>
              </a:rPr>
              <a:t>«</a:t>
            </a:r>
            <a:r>
              <a:rPr lang="el-GR" sz="2400" i="1" dirty="0" smtClean="0">
                <a:solidFill>
                  <a:schemeClr val="tx1"/>
                </a:solidFill>
                <a:latin typeface="Century Gothic" pitchFamily="34" charset="0"/>
              </a:rPr>
              <a:t>Τα </a:t>
            </a:r>
            <a:r>
              <a:rPr lang="en-US" sz="2400" i="1" dirty="0" smtClean="0">
                <a:solidFill>
                  <a:schemeClr val="tx1"/>
                </a:solidFill>
                <a:latin typeface="Century Gothic" pitchFamily="34" charset="0"/>
              </a:rPr>
              <a:t>Hooters Girls </a:t>
            </a:r>
            <a:r>
              <a:rPr lang="el-GR" sz="2400" i="1" dirty="0" smtClean="0">
                <a:solidFill>
                  <a:schemeClr val="tx1"/>
                </a:solidFill>
                <a:latin typeface="Century Gothic" pitchFamily="34" charset="0"/>
              </a:rPr>
              <a:t>τραγουδούν και χορεύουν. Η κουζίνα είναι ανοιχτή στον κόσμο με ενθουσιώδεις μάγειρες. Το </a:t>
            </a:r>
            <a:r>
              <a:rPr lang="en-US" sz="2400" i="1" dirty="0" smtClean="0">
                <a:solidFill>
                  <a:schemeClr val="tx1"/>
                </a:solidFill>
                <a:latin typeface="Century Gothic" pitchFamily="34" charset="0"/>
              </a:rPr>
              <a:t>jukebox </a:t>
            </a:r>
            <a:r>
              <a:rPr lang="el-GR" sz="2400" i="1" dirty="0" smtClean="0">
                <a:solidFill>
                  <a:schemeClr val="tx1"/>
                </a:solidFill>
                <a:latin typeface="Century Gothic" pitchFamily="34" charset="0"/>
              </a:rPr>
              <a:t>παίζει μουσική </a:t>
            </a:r>
            <a:r>
              <a:rPr lang="en-US" sz="2400" i="1" dirty="0" smtClean="0">
                <a:solidFill>
                  <a:schemeClr val="tx1"/>
                </a:solidFill>
                <a:latin typeface="Century Gothic" pitchFamily="34" charset="0"/>
              </a:rPr>
              <a:t>Rock ‘n’ roll </a:t>
            </a:r>
            <a:r>
              <a:rPr lang="el-GR" sz="2400" i="1" dirty="0" smtClean="0">
                <a:solidFill>
                  <a:schemeClr val="tx1"/>
                </a:solidFill>
                <a:latin typeface="Century Gothic" pitchFamily="34" charset="0"/>
              </a:rPr>
              <a:t>και </a:t>
            </a:r>
            <a:r>
              <a:rPr lang="en-US" sz="2400" i="1" dirty="0" smtClean="0">
                <a:solidFill>
                  <a:schemeClr val="tx1"/>
                </a:solidFill>
                <a:latin typeface="Century Gothic" pitchFamily="34" charset="0"/>
              </a:rPr>
              <a:t>all time classic </a:t>
            </a:r>
            <a:r>
              <a:rPr lang="el-GR" sz="2400" i="1" dirty="0" smtClean="0">
                <a:solidFill>
                  <a:schemeClr val="tx1"/>
                </a:solidFill>
                <a:latin typeface="Century Gothic" pitchFamily="34" charset="0"/>
              </a:rPr>
              <a:t>κομμάτια που όλοι αγαπάμε». </a:t>
            </a:r>
          </a:p>
        </p:txBody>
      </p:sp>
      <p:pic>
        <p:nvPicPr>
          <p:cNvPr id="123908" name="6 - Εικόνα" descr="hooter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519238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7020272" y="6400800"/>
            <a:ext cx="1895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pic>
        <p:nvPicPr>
          <p:cNvPr id="6" name="5 - Εικόνα" descr="31482-hi-HootersGirls_Cak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362200"/>
            <a:ext cx="76327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04248" y="6309320"/>
            <a:ext cx="2133600" cy="365125"/>
          </a:xfr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4060" t="6683" r="56391" b="83960"/>
          <a:stretch>
            <a:fillRect/>
          </a:stretch>
        </p:blipFill>
        <p:spPr bwMode="auto">
          <a:xfrm>
            <a:off x="152400" y="381000"/>
            <a:ext cx="396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25955" t="15790" r="29920" b="28839"/>
          <a:stretch>
            <a:fillRect/>
          </a:stretch>
        </p:blipFill>
        <p:spPr bwMode="auto">
          <a:xfrm>
            <a:off x="395536" y="2636912"/>
            <a:ext cx="3556000" cy="251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 l="26403" t="14286" r="27679" b="30612"/>
          <a:stretch>
            <a:fillRect/>
          </a:stretch>
        </p:blipFill>
        <p:spPr bwMode="auto">
          <a:xfrm>
            <a:off x="4139952" y="3933056"/>
            <a:ext cx="406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7380312" y="6550223"/>
            <a:ext cx="1763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6" cstate="print"/>
          <a:srcRect l="26250" t="19630" r="27083" b="24815"/>
          <a:stretch>
            <a:fillRect/>
          </a:stretch>
        </p:blipFill>
        <p:spPr bwMode="auto">
          <a:xfrm>
            <a:off x="4139952" y="476672"/>
            <a:ext cx="4876800" cy="326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/>
          <a:srcRect l="24167" t="20741" r="23333" b="48148"/>
          <a:stretch>
            <a:fillRect/>
          </a:stretch>
        </p:blipFill>
        <p:spPr bwMode="auto">
          <a:xfrm>
            <a:off x="0" y="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 cstate="print"/>
          <a:srcRect l="24167" t="20000" r="25000" b="48889"/>
          <a:stretch>
            <a:fillRect/>
          </a:stretch>
        </p:blipFill>
        <p:spPr bwMode="auto">
          <a:xfrm>
            <a:off x="0" y="3200400"/>
            <a:ext cx="907505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7164288" y="6553200"/>
            <a:ext cx="1903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Σκοποί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>
                <a:latin typeface="Century Gothic" pitchFamily="34" charset="0"/>
              </a:rPr>
              <a:t>Να κατανοήσει τους λόγους μελέτης του μάρκετινγκ υπηρεσιών</a:t>
            </a:r>
          </a:p>
          <a:p>
            <a:r>
              <a:rPr lang="el-GR" dirty="0" smtClean="0">
                <a:latin typeface="Century Gothic" pitchFamily="34" charset="0"/>
              </a:rPr>
              <a:t>Να διαχωρίζουν τα είδη των υπηρεσιών</a:t>
            </a:r>
          </a:p>
          <a:p>
            <a:r>
              <a:rPr lang="el-GR" dirty="0" smtClean="0">
                <a:latin typeface="Century Gothic" pitchFamily="34" charset="0"/>
              </a:rPr>
              <a:t>Να αντιλαμβάνονται τις διαφορές ανάμεσα σε προϊόν και υπηρεσία</a:t>
            </a:r>
          </a:p>
          <a:p>
            <a:r>
              <a:rPr lang="el-GR" dirty="0" smtClean="0">
                <a:latin typeface="Century Gothic" pitchFamily="34" charset="0"/>
              </a:rPr>
              <a:t>Να γνωρίζουν τα ιδιαίτερα χαρακτηριστικά των υπηρεσιών και να αντιλαμβάνονται το πως μπορεί κανείς να τα διαχειριστεί</a:t>
            </a:r>
          </a:p>
          <a:p>
            <a:r>
              <a:rPr lang="el-GR" dirty="0" smtClean="0">
                <a:latin typeface="Century Gothic" pitchFamily="34" charset="0"/>
              </a:rPr>
              <a:t>Να γνωρίζει ποια είναι και τι περιέχουν τα </a:t>
            </a:r>
            <a:r>
              <a:rPr lang="en-US" dirty="0" smtClean="0">
                <a:latin typeface="Century Gothic" pitchFamily="34" charset="0"/>
              </a:rPr>
              <a:t>7 Ps </a:t>
            </a:r>
            <a:r>
              <a:rPr lang="el-GR" dirty="0" smtClean="0">
                <a:latin typeface="Century Gothic" pitchFamily="34" charset="0"/>
              </a:rPr>
              <a:t>των υπηρεσιών</a:t>
            </a:r>
          </a:p>
          <a:p>
            <a:r>
              <a:rPr lang="el-GR" dirty="0" smtClean="0">
                <a:latin typeface="Century Gothic" pitchFamily="34" charset="0"/>
              </a:rPr>
              <a:t>Να καταλαβαίνει τις παραμέτρους που επηρεάζουν την ποιότητα μίας υπηρεσίας και πιθανές επιπτώσεις που μπορεί να έχουν ενδεχόμενες αποκλίσεις. </a:t>
            </a:r>
          </a:p>
          <a:p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7092280" y="6400800"/>
            <a:ext cx="1899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752600" y="228600"/>
            <a:ext cx="5915744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prstClr val="white"/>
                </a:solidFill>
                <a:latin typeface="Century Gothic" pitchFamily="34" charset="0"/>
              </a:rPr>
              <a:t>Ο τουριστικός κλάδος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931" y="685800"/>
            <a:ext cx="83264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165304"/>
            <a:ext cx="2133600" cy="365125"/>
          </a:xfr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18750" t="7292" r="21875" b="1042"/>
          <a:stretch>
            <a:fillRect/>
          </a:stretch>
        </p:blipFill>
        <p:spPr bwMode="auto">
          <a:xfrm>
            <a:off x="1403648" y="0"/>
            <a:ext cx="7239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6781800" y="3140968"/>
            <a:ext cx="1676400" cy="12241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entury Gothic" pitchFamily="34" charset="0"/>
              </a:rPr>
              <a:t>Την ερώτησή του βλέπουν εκατομμύρια ταξιδιώτες ανά τον κόσμο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5220072" y="620688"/>
            <a:ext cx="2743200" cy="11674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entury Gothic" pitchFamily="34" charset="0"/>
              </a:rPr>
              <a:t>Τουρίστας Α: Ζητά πληροφορίες σχετικά με ένα ξενοδοχείο σε μια ταξιδιωτική ιστοσελίδα στο διαδίκτυο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6096000" y="5486400"/>
            <a:ext cx="2590800" cy="99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entury Gothic" pitchFamily="34" charset="0"/>
              </a:rPr>
              <a:t>Τουρίστες Β, Γ, Δ…: Απαντούν στο </a:t>
            </a:r>
            <a:r>
              <a:rPr lang="en-US" sz="1600" dirty="0">
                <a:solidFill>
                  <a:prstClr val="black"/>
                </a:solidFill>
                <a:latin typeface="Century Gothic" pitchFamily="34" charset="0"/>
              </a:rPr>
              <a:t>site </a:t>
            </a:r>
            <a:r>
              <a:rPr lang="el-GR" sz="1600" dirty="0">
                <a:solidFill>
                  <a:prstClr val="black"/>
                </a:solidFill>
                <a:latin typeface="Century Gothic" pitchFamily="34" charset="0"/>
              </a:rPr>
              <a:t>και συνιστούν το ξενοδοχείο</a:t>
            </a:r>
          </a:p>
        </p:txBody>
      </p:sp>
      <p:sp>
        <p:nvSpPr>
          <p:cNvPr id="8" name="7 - Ορθογώνιο"/>
          <p:cNvSpPr/>
          <p:nvPr/>
        </p:nvSpPr>
        <p:spPr>
          <a:xfrm>
            <a:off x="381000" y="838200"/>
            <a:ext cx="2362200" cy="99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prstClr val="black"/>
                </a:solidFill>
                <a:latin typeface="Century Gothic" pitchFamily="34" charset="0"/>
              </a:rPr>
              <a:t>Τουρίστας Α: Προσθέτει την δική του αξιολόγηση για το ξενοδοχείο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381000" y="0"/>
            <a:ext cx="8439472" cy="47667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prstClr val="black"/>
                </a:solidFill>
                <a:latin typeface="Century Gothic" pitchFamily="34" charset="0"/>
              </a:rPr>
              <a:t>Ο κύκλος μιας κράτησης στην εποχή της πληροφορίας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-108520" y="4724400"/>
            <a:ext cx="2592288" cy="99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entury Gothic" pitchFamily="34" charset="0"/>
              </a:rPr>
              <a:t>Τουρίστας Α: Κάνει κράτηση στο ξενοδοχείο μόλις βλέπει την </a:t>
            </a:r>
            <a:r>
              <a:rPr lang="en-US" sz="1600" dirty="0">
                <a:solidFill>
                  <a:prstClr val="black"/>
                </a:solidFill>
                <a:latin typeface="Century Gothic" pitchFamily="34" charset="0"/>
              </a:rPr>
              <a:t>online </a:t>
            </a:r>
            <a:r>
              <a:rPr lang="el-GR" sz="1600" dirty="0">
                <a:solidFill>
                  <a:prstClr val="black"/>
                </a:solidFill>
                <a:latin typeface="Century Gothic" pitchFamily="34" charset="0"/>
              </a:rPr>
              <a:t>θετική αξιολόγηση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1447800" y="5715000"/>
            <a:ext cx="2590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6516216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3808" t="28470" r="33808" b="26612"/>
          <a:stretch>
            <a:fillRect/>
          </a:stretch>
        </p:blipFill>
        <p:spPr bwMode="auto">
          <a:xfrm>
            <a:off x="1295400" y="533400"/>
            <a:ext cx="6934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588224" y="6309320"/>
            <a:ext cx="217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00653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b="54951"/>
          <a:stretch>
            <a:fillRect/>
          </a:stretch>
        </p:blipFill>
        <p:spPr bwMode="auto">
          <a:xfrm>
            <a:off x="2222500" y="1050308"/>
            <a:ext cx="4699000" cy="17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50014" t="47301"/>
          <a:stretch>
            <a:fillRect/>
          </a:stretch>
        </p:blipFill>
        <p:spPr bwMode="auto">
          <a:xfrm>
            <a:off x="4572000" y="2924944"/>
            <a:ext cx="2349500" cy="207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t="47301" r="49057"/>
          <a:stretch>
            <a:fillRect/>
          </a:stretch>
        </p:blipFill>
        <p:spPr bwMode="auto">
          <a:xfrm>
            <a:off x="2222500" y="2955308"/>
            <a:ext cx="2392502" cy="207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7020272" y="6477000"/>
            <a:ext cx="1971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04248" y="6381328"/>
            <a:ext cx="2133600" cy="340147"/>
          </a:xfr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l="35000" t="27083" r="34375" b="9375"/>
          <a:stretch>
            <a:fillRect/>
          </a:stretch>
        </p:blipFill>
        <p:spPr bwMode="auto">
          <a:xfrm>
            <a:off x="2590800" y="381000"/>
            <a:ext cx="4953000" cy="616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934200" y="6550223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304800" y="5334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676400" y="55626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prstClr val="black"/>
                </a:solidFill>
              </a:rPr>
              <a:t>βάσει συνολικής χωρητικότητας που ελέγχεται από τις μητρικές εταιρίες που βρίσκονται σε αυτές τις χώρες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81897204"/>
              </p:ext>
            </p:extLst>
          </p:nvPr>
        </p:nvGraphicFramePr>
        <p:xfrm>
          <a:off x="1219200" y="762000"/>
          <a:ext cx="4953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6705600" y="63246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14313"/>
            <a:ext cx="20859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75" y="1709738"/>
            <a:ext cx="73628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12" y="3781425"/>
            <a:ext cx="23717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781425"/>
            <a:ext cx="23812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9787" y="3781425"/>
            <a:ext cx="20002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6948264" y="6400800"/>
            <a:ext cx="189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37312"/>
            <a:ext cx="2195264" cy="484163"/>
          </a:xfr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33400"/>
            <a:ext cx="1828800" cy="228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28600"/>
            <a:ext cx="345901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2400"/>
            <a:ext cx="2667000" cy="335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10000"/>
            <a:ext cx="3457575" cy="277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3505200"/>
            <a:ext cx="3003769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7020272" y="6324600"/>
            <a:ext cx="1971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093296"/>
            <a:ext cx="2267272" cy="628179"/>
          </a:xfr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343400"/>
            <a:ext cx="2781922" cy="221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362200"/>
            <a:ext cx="2590799" cy="184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57200"/>
            <a:ext cx="2819400" cy="178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57200"/>
            <a:ext cx="2819400" cy="178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648200"/>
            <a:ext cx="2971800" cy="188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438400"/>
            <a:ext cx="2857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2362200"/>
            <a:ext cx="2857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0" y="381000"/>
            <a:ext cx="2857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0" y="4648200"/>
            <a:ext cx="28575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- TextBox"/>
          <p:cNvSpPr txBox="1"/>
          <p:nvPr/>
        </p:nvSpPr>
        <p:spPr>
          <a:xfrm>
            <a:off x="6876256" y="6550223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0"/>
            <a:ext cx="25812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571500"/>
            <a:ext cx="87153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88" y="1928813"/>
            <a:ext cx="3362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1857375"/>
            <a:ext cx="34385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63" y="4286250"/>
            <a:ext cx="33718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020272" y="6488668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latin typeface="Century Gothic" pitchFamily="34" charset="0"/>
              </a:rPr>
              <a:t>είδη υπηρεσιών</a:t>
            </a:r>
          </a:p>
          <a:p>
            <a:r>
              <a:rPr lang="el-GR" dirty="0" smtClean="0">
                <a:latin typeface="Century Gothic" pitchFamily="34" charset="0"/>
              </a:rPr>
              <a:t>χαρακτηριστικά </a:t>
            </a:r>
            <a:r>
              <a:rPr lang="el-GR" dirty="0" err="1" smtClean="0">
                <a:latin typeface="Century Gothic" pitchFamily="34" charset="0"/>
              </a:rPr>
              <a:t>υπηρεσίων</a:t>
            </a:r>
            <a:endParaRPr lang="el-GR" dirty="0" smtClean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7 </a:t>
            </a:r>
            <a:r>
              <a:rPr lang="en-US" dirty="0" smtClean="0">
                <a:latin typeface="Century Gothic" pitchFamily="34" charset="0"/>
              </a:rPr>
              <a:t>Ps</a:t>
            </a:r>
            <a:endParaRPr lang="el-GR" dirty="0" smtClean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ποιότητα υπηρεσίας</a:t>
            </a:r>
          </a:p>
          <a:p>
            <a:r>
              <a:rPr lang="el-GR" dirty="0" smtClean="0">
                <a:latin typeface="Century Gothic" pitchFamily="34" charset="0"/>
              </a:rPr>
              <a:t>αντιλαμβανόμενη ποιότητα υπηρεσίας</a:t>
            </a:r>
          </a:p>
          <a:p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4726A-630D-4CB4-B088-BAB00F4188E9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304800" y="228600"/>
          <a:ext cx="868680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600200"/>
                <a:gridCol w="1447800"/>
                <a:gridCol w="1447800"/>
                <a:gridCol w="1447800"/>
                <a:gridCol w="1447800"/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Εθνική Τράπεζα</a:t>
                      </a:r>
                      <a:r>
                        <a:rPr lang="el-GR" baseline="0" dirty="0" smtClean="0"/>
                        <a:t> της Ελλάδος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Eurobank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Alpha Bank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Τράπεζα Πειραιώς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Εμπορική Τράπεζα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Αίγυπτος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48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Αλβανία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56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24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Βουλγαρία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215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110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101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Η. Βασίλειο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ΗΠΑ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Κύπρος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18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12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Ν. Αφρική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Ουκρανία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75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54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ΠΓΔΜ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66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25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Πολωνία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335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Ρουμανία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147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302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175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187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34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Σερβία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143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127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154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47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Τουρκία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502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54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Σύνολο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1.185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1.114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574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552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101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ΓΕΝΙΚΟ ΣΥΝΟΛΟ: 3.496 Καταστήματα</a:t>
                      </a:r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- Ορθογώνιο"/>
          <p:cNvSpPr/>
          <p:nvPr/>
        </p:nvSpPr>
        <p:spPr>
          <a:xfrm>
            <a:off x="7505987" y="6581001"/>
            <a:ext cx="1638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990600" y="1066800"/>
          <a:ext cx="7086600" cy="4358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8660"/>
                <a:gridCol w="637794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Οι 10 μεγαλύτεροι</a:t>
                      </a:r>
                      <a:r>
                        <a:rPr lang="el-GR" sz="2000" baseline="0" dirty="0" smtClean="0"/>
                        <a:t> ασφαλιστικοί όμιλοι στην Ελλάδα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l-GR" sz="2000" baseline="0" dirty="0" smtClean="0"/>
                        <a:t>για το 2012</a:t>
                      </a:r>
                      <a:endParaRPr lang="el-G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1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ΕΘΝΙΚΗ 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2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ΑΣΠΙΣ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3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INTERAMERICAN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4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EFG EUROLIFE 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5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ING 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6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AIG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7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AXA 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8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ΑΓΡΟΤΙΚΗ 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9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GROUPAMA </a:t>
                      </a:r>
                      <a:endParaRPr lang="el-G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10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/>
                        <a:t>ALLIANZ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- TextBox"/>
          <p:cNvSpPr txBox="1"/>
          <p:nvPr/>
        </p:nvSpPr>
        <p:spPr>
          <a:xfrm>
            <a:off x="6876256" y="6400800"/>
            <a:ext cx="203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© </a:t>
            </a:r>
            <a:r>
              <a:rPr lang="en-US" sz="1200" dirty="0" err="1">
                <a:solidFill>
                  <a:prstClr val="black"/>
                </a:solidFill>
              </a:rPr>
              <a:t>Georgios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Panigyrakis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37312"/>
            <a:ext cx="2195264" cy="484163"/>
          </a:xfrm>
        </p:spPr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entury Gothic" pitchFamily="34" charset="0"/>
              </a:rPr>
              <a:t>Βιβλιογραφία</a:t>
            </a:r>
            <a:endParaRPr lang="el-GR" dirty="0">
              <a:latin typeface="Century Gothic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Century Gothic" pitchFamily="34" charset="0"/>
              </a:rPr>
              <a:t>Lovelock, C. (2011). </a:t>
            </a:r>
            <a:r>
              <a:rPr lang="en-US" i="1" dirty="0" smtClean="0">
                <a:latin typeface="Century Gothic" pitchFamily="34" charset="0"/>
              </a:rPr>
              <a:t>Services Marketing, 7/e</a:t>
            </a:r>
            <a:r>
              <a:rPr lang="en-US" dirty="0" smtClean="0">
                <a:latin typeface="Century Gothic" pitchFamily="34" charset="0"/>
              </a:rPr>
              <a:t>. Pearson Education India.</a:t>
            </a:r>
            <a:endParaRPr lang="el-GR" dirty="0" smtClean="0">
              <a:latin typeface="Century Gothic" pitchFamily="34" charset="0"/>
            </a:endParaRPr>
          </a:p>
          <a:p>
            <a:r>
              <a:rPr lang="en-US" dirty="0" err="1" smtClean="0">
                <a:latin typeface="Century Gothic" pitchFamily="34" charset="0"/>
              </a:rPr>
              <a:t>Lusch</a:t>
            </a:r>
            <a:r>
              <a:rPr lang="en-US" dirty="0" smtClean="0">
                <a:latin typeface="Century Gothic" pitchFamily="34" charset="0"/>
              </a:rPr>
              <a:t>, R. F., &amp; </a:t>
            </a:r>
            <a:r>
              <a:rPr lang="en-US" dirty="0" err="1" smtClean="0">
                <a:latin typeface="Century Gothic" pitchFamily="34" charset="0"/>
              </a:rPr>
              <a:t>Vargo</a:t>
            </a:r>
            <a:r>
              <a:rPr lang="en-US" dirty="0" smtClean="0">
                <a:latin typeface="Century Gothic" pitchFamily="34" charset="0"/>
              </a:rPr>
              <a:t>, S. L. (2014). </a:t>
            </a:r>
            <a:r>
              <a:rPr lang="en-US" i="1" dirty="0" smtClean="0">
                <a:latin typeface="Century Gothic" pitchFamily="34" charset="0"/>
              </a:rPr>
              <a:t>The service-dominant logic of marketing: Dialog, debate, and directions</a:t>
            </a:r>
            <a:r>
              <a:rPr lang="en-US" dirty="0" smtClean="0">
                <a:latin typeface="Century Gothic" pitchFamily="34" charset="0"/>
              </a:rPr>
              <a:t>. </a:t>
            </a:r>
            <a:r>
              <a:rPr lang="en-US" dirty="0" err="1" smtClean="0">
                <a:latin typeface="Century Gothic" pitchFamily="34" charset="0"/>
              </a:rPr>
              <a:t>Routledge</a:t>
            </a:r>
            <a:r>
              <a:rPr lang="en-US" dirty="0" smtClean="0">
                <a:latin typeface="Century Gothic" pitchFamily="34" charset="0"/>
              </a:rPr>
              <a:t>.</a:t>
            </a:r>
            <a:endParaRPr lang="el-GR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Wilson, A., </a:t>
            </a:r>
            <a:r>
              <a:rPr lang="en-US" dirty="0" err="1" smtClean="0">
                <a:latin typeface="Century Gothic" pitchFamily="34" charset="0"/>
              </a:rPr>
              <a:t>Zeithaml</a:t>
            </a:r>
            <a:r>
              <a:rPr lang="en-US" dirty="0" smtClean="0">
                <a:latin typeface="Century Gothic" pitchFamily="34" charset="0"/>
              </a:rPr>
              <a:t>, V. A., </a:t>
            </a:r>
            <a:r>
              <a:rPr lang="en-US" dirty="0" err="1" smtClean="0">
                <a:latin typeface="Century Gothic" pitchFamily="34" charset="0"/>
              </a:rPr>
              <a:t>Bitner</a:t>
            </a:r>
            <a:r>
              <a:rPr lang="en-US" dirty="0" smtClean="0">
                <a:latin typeface="Century Gothic" pitchFamily="34" charset="0"/>
              </a:rPr>
              <a:t>, M. J., &amp; </a:t>
            </a:r>
            <a:r>
              <a:rPr lang="en-US" dirty="0" err="1" smtClean="0">
                <a:latin typeface="Century Gothic" pitchFamily="34" charset="0"/>
              </a:rPr>
              <a:t>Gremler</a:t>
            </a:r>
            <a:r>
              <a:rPr lang="en-US" dirty="0" smtClean="0">
                <a:latin typeface="Century Gothic" pitchFamily="34" charset="0"/>
              </a:rPr>
              <a:t>, D. D. (2012). </a:t>
            </a:r>
            <a:r>
              <a:rPr lang="en-US" i="1" dirty="0" smtClean="0">
                <a:latin typeface="Century Gothic" pitchFamily="34" charset="0"/>
              </a:rPr>
              <a:t>Services marketing: Integrating customer focus across the firm</a:t>
            </a:r>
            <a:r>
              <a:rPr lang="en-US" dirty="0" smtClean="0">
                <a:latin typeface="Century Gothic" pitchFamily="34" charset="0"/>
              </a:rPr>
              <a:t> (No. 2nd </a:t>
            </a:r>
            <a:r>
              <a:rPr lang="en-US" dirty="0" err="1" smtClean="0">
                <a:latin typeface="Century Gothic" pitchFamily="34" charset="0"/>
              </a:rPr>
              <a:t>Eu</a:t>
            </a:r>
            <a:r>
              <a:rPr lang="en-US" dirty="0" smtClean="0">
                <a:latin typeface="Century Gothic" pitchFamily="34" charset="0"/>
              </a:rPr>
              <a:t>). McGraw Hill.</a:t>
            </a:r>
            <a:endParaRPr lang="el-GR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Wright, L. (2014). Principles of service marketing and management.</a:t>
            </a:r>
            <a:endParaRPr lang="el-GR" dirty="0">
              <a:latin typeface="Century Gothic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pPr/>
              <a:t>52</a:t>
            </a:fld>
            <a:endParaRPr lang="el-GR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el-GR" dirty="0" smtClean="0"/>
              <a:t>Τέλος Ενότητας #</a:t>
            </a:r>
            <a:r>
              <a:rPr lang="en-US" dirty="0" smtClean="0"/>
              <a:t> </a:t>
            </a:r>
            <a:r>
              <a:rPr lang="el-GR" dirty="0" smtClean="0"/>
              <a:t>6</a:t>
            </a:r>
            <a:endParaRPr lang="el-GR" dirty="0"/>
          </a:p>
        </p:txBody>
      </p:sp>
      <p:sp>
        <p:nvSpPr>
          <p:cNvPr id="23" name="Θέση κειμένου 5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560840" cy="2857872"/>
          </a:xfrm>
        </p:spPr>
        <p:txBody>
          <a:bodyPr/>
          <a:lstStyle/>
          <a:p>
            <a:r>
              <a:rPr lang="el-GR" b="1" dirty="0"/>
              <a:t>Μάθημα: </a:t>
            </a:r>
            <a:r>
              <a:rPr lang="el-GR" dirty="0" smtClean="0"/>
              <a:t>Αρχές Μάρκετινγκ, </a:t>
            </a:r>
            <a:r>
              <a:rPr lang="el-GR" b="1" dirty="0"/>
              <a:t>Ενότητα </a:t>
            </a:r>
            <a:r>
              <a:rPr lang="en-US" b="1" dirty="0"/>
              <a:t># </a:t>
            </a:r>
            <a:r>
              <a:rPr lang="el-GR" b="1" dirty="0" smtClean="0"/>
              <a:t>6:</a:t>
            </a:r>
            <a:r>
              <a:rPr lang="en-US" b="1" dirty="0" smtClean="0"/>
              <a:t> </a:t>
            </a:r>
            <a:r>
              <a:rPr lang="el-GR" dirty="0" smtClean="0">
                <a:latin typeface="Century Gothic" pitchFamily="34" charset="0"/>
              </a:rPr>
              <a:t>Μάρκετινγκ Υπηρεσιών</a:t>
            </a:r>
            <a:endParaRPr lang="el-GR" dirty="0"/>
          </a:p>
          <a:p>
            <a:r>
              <a:rPr lang="el-GR" b="1" dirty="0"/>
              <a:t>Διδάσκων: </a:t>
            </a:r>
            <a:r>
              <a:rPr lang="el-GR" dirty="0" smtClean="0"/>
              <a:t>Γεώργιος </a:t>
            </a:r>
            <a:r>
              <a:rPr lang="el-GR" dirty="0" err="1" smtClean="0"/>
              <a:t>Πανηγυράκης</a:t>
            </a:r>
            <a:r>
              <a:rPr lang="el-GR" dirty="0" smtClean="0"/>
              <a:t>, </a:t>
            </a:r>
          </a:p>
          <a:p>
            <a:r>
              <a:rPr lang="el-GR" b="1" dirty="0" smtClean="0"/>
              <a:t>Τμήμα</a:t>
            </a:r>
            <a:r>
              <a:rPr lang="el-GR" b="1" dirty="0"/>
              <a:t>: </a:t>
            </a:r>
            <a:r>
              <a:rPr lang="el-GR" dirty="0" smtClean="0"/>
              <a:t>Οργάνωσης και Διοίκησης Επιχειρήσεων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26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25355"/>
            <a:ext cx="1535430" cy="5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>
                <a:latin typeface="Century Gothic" pitchFamily="34" charset="0"/>
              </a:rPr>
              <a:t>ΜΑρκετινγκ</a:t>
            </a:r>
            <a:r>
              <a:rPr lang="el-GR" dirty="0" smtClean="0">
                <a:latin typeface="Century Gothic" pitchFamily="34" charset="0"/>
              </a:rPr>
              <a:t> </a:t>
            </a:r>
            <a:r>
              <a:rPr lang="el-GR" dirty="0" err="1" smtClean="0">
                <a:latin typeface="Century Gothic" pitchFamily="34" charset="0"/>
              </a:rPr>
              <a:t>ΥπηρεσιΩν</a:t>
            </a:r>
            <a:endParaRPr lang="el-GR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 smtClean="0"/>
              <a:t>Μάθημα: </a:t>
            </a:r>
            <a:r>
              <a:rPr lang="el-GR" dirty="0" smtClean="0"/>
              <a:t>Αρχές Μάρκετινγκ, </a:t>
            </a:r>
            <a:r>
              <a:rPr lang="el-GR" b="1" dirty="0" smtClean="0"/>
              <a:t>Ενότητα </a:t>
            </a:r>
            <a:r>
              <a:rPr lang="en-US" b="1" dirty="0"/>
              <a:t># </a:t>
            </a:r>
            <a:r>
              <a:rPr lang="el-GR" b="1" dirty="0" smtClean="0"/>
              <a:t>6:</a:t>
            </a:r>
            <a:r>
              <a:rPr lang="en-US" b="1" dirty="0" smtClean="0"/>
              <a:t> </a:t>
            </a:r>
            <a:r>
              <a:rPr lang="el-GR" dirty="0" smtClean="0">
                <a:latin typeface="Century Gothic" pitchFamily="34" charset="0"/>
              </a:rPr>
              <a:t>Μάρκετινγκ Υπηρεσιών</a:t>
            </a:r>
            <a:endParaRPr lang="el-GR" dirty="0" smtClean="0"/>
          </a:p>
          <a:p>
            <a:r>
              <a:rPr lang="el-GR" b="1" dirty="0" smtClean="0"/>
              <a:t>Διδάσκων: </a:t>
            </a:r>
            <a:r>
              <a:rPr lang="el-GR" dirty="0" smtClean="0"/>
              <a:t>Γεώργιος </a:t>
            </a:r>
            <a:r>
              <a:rPr lang="el-GR" dirty="0" err="1" smtClean="0"/>
              <a:t>Πανηγυράκης</a:t>
            </a:r>
            <a:r>
              <a:rPr lang="el-GR" dirty="0" smtClean="0"/>
              <a:t>, </a:t>
            </a:r>
            <a:r>
              <a:rPr lang="el-GR" b="1" dirty="0" smtClean="0"/>
              <a:t>Τμήμα: </a:t>
            </a:r>
            <a:r>
              <a:rPr lang="el-GR" dirty="0" smtClean="0"/>
              <a:t>Οργάνωσης και Διοίκησης Επιχειρήσεων</a:t>
            </a:r>
          </a:p>
          <a:p>
            <a:endParaRPr lang="el-GR" dirty="0"/>
          </a:p>
        </p:txBody>
      </p:sp>
      <p:pic>
        <p:nvPicPr>
          <p:cNvPr id="23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3729" y="5591694"/>
            <a:ext cx="4310289" cy="1025873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825355"/>
            <a:ext cx="1535430" cy="5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entury Gothic" pitchFamily="34" charset="0"/>
              </a:rPr>
              <a:t>Λέξεις κλειδιά</a:t>
            </a:r>
            <a:endParaRPr lang="el-GR" dirty="0">
              <a:latin typeface="Century Gothic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Century Gothic" pitchFamily="34" charset="0"/>
              </a:rPr>
              <a:t>είδη υπηρεσιών</a:t>
            </a:r>
          </a:p>
          <a:p>
            <a:r>
              <a:rPr lang="el-GR" dirty="0" smtClean="0">
                <a:latin typeface="Century Gothic" pitchFamily="34" charset="0"/>
              </a:rPr>
              <a:t>χαρακτηριστικά υπηρεσίων</a:t>
            </a:r>
          </a:p>
          <a:p>
            <a:r>
              <a:rPr lang="el-GR" dirty="0" smtClean="0">
                <a:latin typeface="Century Gothic" pitchFamily="34" charset="0"/>
              </a:rPr>
              <a:t>7 </a:t>
            </a:r>
            <a:r>
              <a:rPr lang="en-US" dirty="0" smtClean="0">
                <a:latin typeface="Century Gothic" pitchFamily="34" charset="0"/>
              </a:rPr>
              <a:t>Ps</a:t>
            </a:r>
            <a:endParaRPr lang="el-GR" dirty="0" smtClean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ποιότητα υπηρεσίας</a:t>
            </a:r>
          </a:p>
          <a:p>
            <a:r>
              <a:rPr lang="el-GR" dirty="0" smtClean="0">
                <a:latin typeface="Century Gothic" pitchFamily="34" charset="0"/>
              </a:rPr>
              <a:t>αντιλαμβανόμενη ποιότητα υπηρεσίας</a:t>
            </a:r>
          </a:p>
          <a:p>
            <a:endParaRPr lang="en-US" dirty="0" smtClean="0">
              <a:latin typeface="Century Gothic" pitchFamily="34" charset="0"/>
            </a:endParaRPr>
          </a:p>
          <a:p>
            <a:endParaRPr lang="el-GR" dirty="0">
              <a:latin typeface="Century Gothi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rgbClr val="92D050"/>
          </a:solidFill>
        </p:spPr>
        <p:txBody>
          <a:bodyPr/>
          <a:lstStyle/>
          <a:p>
            <a:r>
              <a:rPr lang="el-GR" dirty="0" smtClean="0">
                <a:latin typeface="Century Gothic" pitchFamily="34" charset="0"/>
              </a:rPr>
              <a:t>Μάρκετινγκ</a:t>
            </a:r>
            <a:endParaRPr lang="el-GR" dirty="0">
              <a:latin typeface="Century Gothic" pitchFamily="34" charset="0"/>
            </a:endParaRPr>
          </a:p>
        </p:txBody>
      </p:sp>
      <p:sp>
        <p:nvSpPr>
          <p:cNvPr id="12" name="Rectangle 1030"/>
          <p:cNvSpPr>
            <a:spLocks noGrp="1" noChangeArrowheads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01D2368-C25E-4DA1-99DE-06307E536CAF}" type="slidenum">
              <a:rPr lang="en-GB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11613" y="3068638"/>
            <a:ext cx="4876800" cy="3341687"/>
            <a:chOff x="432" y="432"/>
            <a:chExt cx="4585" cy="3463"/>
          </a:xfrm>
        </p:grpSpPr>
        <p:graphicFrame>
          <p:nvGraphicFramePr>
            <p:cNvPr id="41988" name="Object 4"/>
            <p:cNvGraphicFramePr>
              <a:graphicFrameLocks noChangeAspect="1"/>
            </p:cNvGraphicFramePr>
            <p:nvPr/>
          </p:nvGraphicFramePr>
          <p:xfrm>
            <a:off x="432" y="432"/>
            <a:ext cx="1440" cy="9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6" name="Clip" r:id="rId4" imgW="994787" imgH="633046" progId="">
                    <p:embed/>
                  </p:oleObj>
                </mc:Choice>
                <mc:Fallback>
                  <p:oleObj name="Clip" r:id="rId4" imgW="994787" imgH="633046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432"/>
                          <a:ext cx="1440" cy="9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89" name="Object 5"/>
            <p:cNvGraphicFramePr>
              <a:graphicFrameLocks noChangeAspect="1"/>
            </p:cNvGraphicFramePr>
            <p:nvPr/>
          </p:nvGraphicFramePr>
          <p:xfrm>
            <a:off x="1076" y="1824"/>
            <a:ext cx="1556" cy="20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name="Clip" r:id="rId6" imgW="386405" imgH="501504" progId="">
                    <p:embed/>
                  </p:oleObj>
                </mc:Choice>
                <mc:Fallback>
                  <p:oleObj name="Clip" r:id="rId6" imgW="386405" imgH="501504" progId="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6" y="1824"/>
                          <a:ext cx="1556" cy="20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0" name="Object 6"/>
            <p:cNvGraphicFramePr>
              <a:graphicFrameLocks noChangeAspect="1"/>
            </p:cNvGraphicFramePr>
            <p:nvPr/>
          </p:nvGraphicFramePr>
          <p:xfrm>
            <a:off x="2736" y="1056"/>
            <a:ext cx="1177" cy="1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8" name="Clip" r:id="rId8" imgW="1869034" imgH="2189988" progId="">
                    <p:embed/>
                  </p:oleObj>
                </mc:Choice>
                <mc:Fallback>
                  <p:oleObj name="Clip" r:id="rId8" imgW="1869034" imgH="2189988" progId="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056"/>
                          <a:ext cx="1177" cy="13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1" name="Object 7"/>
            <p:cNvGraphicFramePr>
              <a:graphicFrameLocks noChangeAspect="1"/>
            </p:cNvGraphicFramePr>
            <p:nvPr/>
          </p:nvGraphicFramePr>
          <p:xfrm>
            <a:off x="3840" y="1248"/>
            <a:ext cx="1177" cy="1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Clip" r:id="rId10" imgW="1869034" imgH="2189988" progId="">
                    <p:embed/>
                  </p:oleObj>
                </mc:Choice>
                <mc:Fallback>
                  <p:oleObj name="Clip" r:id="rId10" imgW="1869034" imgH="2189988" progId="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1248"/>
                          <a:ext cx="1177" cy="13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2" name="Object 8"/>
            <p:cNvGraphicFramePr>
              <a:graphicFrameLocks noChangeAspect="1"/>
            </p:cNvGraphicFramePr>
            <p:nvPr/>
          </p:nvGraphicFramePr>
          <p:xfrm>
            <a:off x="3024" y="1920"/>
            <a:ext cx="1023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" name="Clip" r:id="rId12" imgW="1112825" imgH="906170" progId="">
                    <p:embed/>
                  </p:oleObj>
                </mc:Choice>
                <mc:Fallback>
                  <p:oleObj name="Clip" r:id="rId12" imgW="1112825" imgH="906170" progId="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1920"/>
                          <a:ext cx="1023" cy="8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3" name="Object 9"/>
            <p:cNvGraphicFramePr>
              <a:graphicFrameLocks noChangeAspect="1"/>
            </p:cNvGraphicFramePr>
            <p:nvPr/>
          </p:nvGraphicFramePr>
          <p:xfrm>
            <a:off x="2496" y="2544"/>
            <a:ext cx="2228" cy="1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" name="Clip" r:id="rId14" imgW="3537814" imgH="2145182" progId="">
                    <p:embed/>
                  </p:oleObj>
                </mc:Choice>
                <mc:Fallback>
                  <p:oleObj name="Clip" r:id="rId14" imgW="3537814" imgH="2145182" progId="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2544"/>
                          <a:ext cx="2228" cy="13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" name="Diagram 3"/>
          <p:cNvGraphicFramePr/>
          <p:nvPr>
            <p:extLst>
              <p:ext uri="{D42A27DB-BD31-4B8C-83A1-F6EECF244321}">
                <p14:modId xmlns:p14="http://schemas.microsoft.com/office/powerpoint/2010/main" val="2698171461"/>
              </p:ext>
            </p:extLst>
          </p:nvPr>
        </p:nvGraphicFramePr>
        <p:xfrm>
          <a:off x="-142908" y="1285860"/>
          <a:ext cx="478802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0" name="19 - Ορθογώνιο"/>
          <p:cNvSpPr/>
          <p:nvPr/>
        </p:nvSpPr>
        <p:spPr>
          <a:xfrm>
            <a:off x="5857884" y="6581001"/>
            <a:ext cx="2602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©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Georgios</a:t>
            </a:r>
            <a:r>
              <a:rPr lang="en-US" sz="12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Century Gothic" pitchFamily="34" charset="0"/>
              </a:rPr>
              <a:t>Panigyrakis</a:t>
            </a:r>
            <a:endParaRPr lang="el-GR" sz="12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95736" y="2132856"/>
            <a:ext cx="2016224" cy="10801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l-GR" dirty="0" smtClean="0">
                <a:latin typeface="Century Gothic" pitchFamily="34" charset="0"/>
              </a:rPr>
              <a:t>Γιατί μελετάμε το Μάρκετινγκ Υπηρεσιών;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537321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l-GR" dirty="0" smtClean="0">
                <a:latin typeface="Century Gothic" pitchFamily="34" charset="0"/>
              </a:rPr>
              <a:t>Οικονομίες που βασίζονται στις υπηρεσίες</a:t>
            </a:r>
            <a:endParaRPr lang="en-US" dirty="0">
              <a:latin typeface="Century Gothic" pitchFamily="34" charset="0"/>
            </a:endParaRPr>
          </a:p>
          <a:p>
            <a:pPr lvl="4"/>
            <a:endParaRPr lang="en-US" dirty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Υπηρεσία ως επιτακτική ανάγκη των επιχειρήσεων στον τομέα των κατασκευών και της πληροφορικής</a:t>
            </a:r>
          </a:p>
          <a:p>
            <a:endParaRPr lang="en-US" dirty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Απελευθερωμένοι κλάδοι και επαγγελματικές ανάγκες υπηρεσιών</a:t>
            </a:r>
            <a:endParaRPr lang="en-US" dirty="0">
              <a:latin typeface="Century Gothic" pitchFamily="34" charset="0"/>
            </a:endParaRPr>
          </a:p>
          <a:p>
            <a:pPr lvl="4"/>
            <a:endParaRPr lang="en-US" dirty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Το Μάρκετινγκ των υπηρεσιών είναι διαφορετικό</a:t>
            </a:r>
            <a:endParaRPr lang="en-US" dirty="0">
              <a:latin typeface="Century Gothic" pitchFamily="34" charset="0"/>
            </a:endParaRPr>
          </a:p>
          <a:p>
            <a:pPr lvl="4"/>
            <a:endParaRPr lang="en-US" dirty="0">
              <a:latin typeface="Century Gothic" pitchFamily="34" charset="0"/>
            </a:endParaRPr>
          </a:p>
          <a:p>
            <a:r>
              <a:rPr lang="el-GR" dirty="0" smtClean="0">
                <a:latin typeface="Century Gothic" pitchFamily="34" charset="0"/>
              </a:rPr>
              <a:t>Υπηρεσία ισοδυναμεί με κέρδος</a:t>
            </a:r>
          </a:p>
          <a:p>
            <a:pPr>
              <a:buNone/>
            </a:pPr>
            <a:endParaRPr lang="en-US" dirty="0">
              <a:latin typeface="Century Gothic" pitchFamily="34" charset="0"/>
            </a:endParaRPr>
          </a:p>
          <a:p>
            <a:pPr>
              <a:buNone/>
            </a:pPr>
            <a:endParaRPr lang="el-GR" sz="1100" dirty="0" smtClean="0">
              <a:latin typeface="Century Gothic" pitchFamily="34" charset="0"/>
            </a:endParaRPr>
          </a:p>
          <a:p>
            <a:endParaRPr lang="en-US" dirty="0">
              <a:latin typeface="Century Gothi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t>©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t>Georgios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t>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t>Panigyrakis</a:t>
            </a:r>
            <a:endParaRPr lang="el-GR" dirty="0" smtClean="0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  <a:p>
            <a:fld id="{D3F1D1C4-C2D9-4231-9FB2-B2D9D97AA41D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entury Gothic" pitchFamily="34" charset="0"/>
              </a:rPr>
              <a:pPr/>
              <a:t>9</a:t>
            </a:fld>
            <a:endParaRPr lang="el-GR" dirty="0">
              <a:solidFill>
                <a:prstClr val="black">
                  <a:tint val="75000"/>
                </a:prst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Λειτουργική μονάδα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1739</Words>
  <Application>Microsoft Office PowerPoint</Application>
  <PresentationFormat>On-screen Show (4:3)</PresentationFormat>
  <Paragraphs>563</Paragraphs>
  <Slides>53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Century Gothic</vt:lpstr>
      <vt:lpstr>Times New Roman Greek</vt:lpstr>
      <vt:lpstr>Wingdings</vt:lpstr>
      <vt:lpstr>Θέμα του Office</vt:lpstr>
      <vt:lpstr>Clip</vt:lpstr>
      <vt:lpstr>Αρχές Μάρκετινγκ</vt:lpstr>
      <vt:lpstr>Χρηματοδότηση</vt:lpstr>
      <vt:lpstr>Άδειες Χρήσης</vt:lpstr>
      <vt:lpstr>Σκοποί ενότητας</vt:lpstr>
      <vt:lpstr>Περιεχόμενα ενότητας</vt:lpstr>
      <vt:lpstr>ΜΑρκετινγκ ΥπηρεσιΩν</vt:lpstr>
      <vt:lpstr>Λέξεις κλειδιά</vt:lpstr>
      <vt:lpstr>Μάρκετινγκ</vt:lpstr>
      <vt:lpstr>Γιατί μελετάμε το Μάρκετινγκ Υπηρεσιών;</vt:lpstr>
      <vt:lpstr>ΕΙΔΗ ΥΠΗΡΕΣΙΩΝ</vt:lpstr>
      <vt:lpstr>PowerPoint Presentation</vt:lpstr>
      <vt:lpstr>PowerPoint Presentation</vt:lpstr>
      <vt:lpstr>Φάσμα Απτότητας(Tangibility Spectrum)</vt:lpstr>
      <vt:lpstr>Συνέπειες της Άυλης Φύσης</vt:lpstr>
      <vt:lpstr>Συνέπειες της Ετερογένειας</vt:lpstr>
      <vt:lpstr>Συνέπειες της Ταυτόχρονης Παραγωγής και Κατανάλωσης</vt:lpstr>
      <vt:lpstr>Συνέπειες της φθαρτότητας</vt:lpstr>
      <vt:lpstr>Το Μίγμα Μάρκετινγκ στις Υπηρεσίες The 7 Ps</vt:lpstr>
      <vt:lpstr>ΤΟ ΜΙΓΜΑ ΜΑΡΚΕΤΙΝΓΚ</vt:lpstr>
      <vt:lpstr>PowerPoint Presentation</vt:lpstr>
      <vt:lpstr>ΑΡΧΕΣ ΕΠΙΤΥΧΙΑΣ</vt:lpstr>
      <vt:lpstr>PowerPoint Presentation</vt:lpstr>
      <vt:lpstr> ΠΑΡΑΜΕΤΡΟΙ ΙΚΑΝΟΠΟΙΗΣΗΣ </vt:lpstr>
      <vt:lpstr>ΠΑΡΑΜΕΤΡΟΙ ΠΟΙΟΤΗΤΑΣ ΜΙΑΣ  ΥΠΗΡΕΣΙΑΣ</vt:lpstr>
      <vt:lpstr> ΠΑΡΑΜΕΤΡΟΙ ΠΟΙΟΤΗΤΑΣ ΜΙΑΣ  ΥΠΗΡΕΣΙΑΣ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Βιβλιογραφία</vt:lpstr>
      <vt:lpstr>Τέλος Ενότητας # 6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«παιχνίδι» του Μάρκετινγκ</dc:title>
  <dc:creator>Bermuda</dc:creator>
  <cp:lastModifiedBy>georgex</cp:lastModifiedBy>
  <cp:revision>51</cp:revision>
  <dcterms:created xsi:type="dcterms:W3CDTF">2012-11-28T15:57:56Z</dcterms:created>
  <dcterms:modified xsi:type="dcterms:W3CDTF">2015-11-26T08:24:07Z</dcterms:modified>
</cp:coreProperties>
</file>