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40"/>
  </p:notesMasterIdLst>
  <p:sldIdLst>
    <p:sldId id="293" r:id="rId4"/>
    <p:sldId id="294" r:id="rId5"/>
    <p:sldId id="295" r:id="rId6"/>
    <p:sldId id="297" r:id="rId7"/>
    <p:sldId id="25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7" r:id="rId35"/>
    <p:sldId id="328" r:id="rId36"/>
    <p:sldId id="329" r:id="rId37"/>
    <p:sldId id="330" r:id="rId38"/>
    <p:sldId id="299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A47-BA6F-497E-8EC7-01D3C9F79818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AABD-1255-496D-BA10-87FFD84197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3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2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9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2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19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8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7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44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93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51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47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8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7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9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63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37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175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616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4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18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20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6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4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3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7D66-C6BD-4AA1-9BF1-45FEA98EA8F5}" type="datetimeFigureOut">
              <a:rPr lang="el-GR" smtClean="0"/>
              <a:t>29/11/2015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6018-0375-4C14-8621-75522DD1EA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92758" y="2411017"/>
            <a:ext cx="5830974" cy="1316831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kern="0" dirty="0" smtClean="0"/>
              <a:t>Διοίκηση Απόδοσης</a:t>
            </a:r>
            <a:br>
              <a:rPr lang="el-GR" altLang="el-GR" kern="0" dirty="0" smtClean="0"/>
            </a:br>
            <a:r>
              <a:rPr lang="el-GR" altLang="el-GR" kern="0" dirty="0" smtClean="0"/>
              <a:t>Επιχειρηματικών Διαδικασιών</a:t>
            </a:r>
            <a:r>
              <a:rPr lang="el-GR" altLang="el-GR" kern="0" dirty="0"/>
              <a:t/>
            </a:r>
            <a:br>
              <a:rPr lang="el-GR" altLang="el-GR" kern="0" dirty="0"/>
            </a:b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417517"/>
            <a:ext cx="1151573" cy="402908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893" y="5234270"/>
            <a:ext cx="3232717" cy="769405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567502" y="3727848"/>
            <a:ext cx="5832648" cy="1314450"/>
          </a:xfrm>
        </p:spPr>
        <p:txBody>
          <a:bodyPr>
            <a:noAutofit/>
          </a:bodyPr>
          <a:lstStyle/>
          <a:p>
            <a:pPr algn="l"/>
            <a:r>
              <a:rPr lang="el-GR" sz="2000" b="1" dirty="0" smtClean="0"/>
              <a:t>«Παρουσίαση Προγράμματος </a:t>
            </a:r>
            <a:r>
              <a:rPr lang="en-US" sz="2000" b="1" dirty="0" smtClean="0"/>
              <a:t>ARIS</a:t>
            </a:r>
            <a:r>
              <a:rPr lang="el-GR" sz="2000" b="1" dirty="0" smtClean="0"/>
              <a:t>»</a:t>
            </a:r>
            <a:endParaRPr lang="en-US" sz="2000" b="1" dirty="0" smtClean="0"/>
          </a:p>
          <a:p>
            <a:pPr algn="l"/>
            <a:r>
              <a:rPr lang="el-GR" sz="2000" b="1" dirty="0" smtClean="0"/>
              <a:t>Διδάσκοντες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Πουλυμενάκου</a:t>
            </a:r>
            <a:endParaRPr lang="en-US" sz="2000" dirty="0" smtClean="0"/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               </a:t>
            </a:r>
            <a:r>
              <a:rPr lang="el-GR" sz="2000" smtClean="0"/>
              <a:t>    </a:t>
            </a:r>
            <a:r>
              <a:rPr lang="en-US" sz="2000" smtClean="0"/>
              <a:t> </a:t>
            </a:r>
            <a:r>
              <a:rPr lang="el-GR" sz="2000" dirty="0" smtClean="0"/>
              <a:t>Αγγελική Κωστάκη</a:t>
            </a:r>
            <a:endParaRPr lang="el-GR" sz="2000" dirty="0" smtClean="0"/>
          </a:p>
          <a:p>
            <a:pPr algn="l"/>
            <a:r>
              <a:rPr lang="el-GR" sz="2000" b="1" dirty="0" smtClean="0"/>
              <a:t>Τμήμα: </a:t>
            </a:r>
            <a:r>
              <a:rPr lang="el-GR" sz="2000" dirty="0" smtClean="0"/>
              <a:t>Διοικητικής Επιστήμης και Τεχνολογίας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7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Motivation for Modeling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29818" y="1203833"/>
            <a:ext cx="7886700" cy="5059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• Optimizing organizational changes</a:t>
            </a:r>
          </a:p>
          <a:p>
            <a:pPr marL="0" indent="0">
              <a:buNone/>
            </a:pPr>
            <a:r>
              <a:rPr lang="en-US" sz="2000" dirty="0"/>
              <a:t>• Building up, saving and archiving business knowledge </a:t>
            </a:r>
            <a:r>
              <a:rPr lang="en-US" sz="2000" dirty="0" smtClean="0"/>
              <a:t>through</a:t>
            </a:r>
            <a:r>
              <a:rPr lang="el-GR" sz="2000" dirty="0" smtClean="0"/>
              <a:t> </a:t>
            </a:r>
            <a:r>
              <a:rPr lang="en-US" sz="2000" dirty="0" smtClean="0"/>
              <a:t>reference </a:t>
            </a:r>
            <a:r>
              <a:rPr lang="en-US" sz="2000" dirty="0"/>
              <a:t>models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• Using models 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– Process documentation (e.g. ISO 9000 Quality Management)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– Process reorganization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– Process monitoring &amp; controlling</a:t>
            </a:r>
          </a:p>
          <a:p>
            <a:pPr marL="0" indent="0">
              <a:buNone/>
            </a:pPr>
            <a:r>
              <a:rPr lang="en-US" sz="2000" dirty="0"/>
              <a:t>• Time &amp; Cost Estimation for given business process</a:t>
            </a:r>
          </a:p>
          <a:p>
            <a:pPr marL="0" indent="0">
              <a:buNone/>
            </a:pPr>
            <a:r>
              <a:rPr lang="en-US" sz="2000" dirty="0"/>
              <a:t>• Continuous improvement</a:t>
            </a:r>
          </a:p>
          <a:p>
            <a:pPr marL="0" indent="0">
              <a:buNone/>
            </a:pPr>
            <a:r>
              <a:rPr lang="en-US" sz="2000" dirty="0"/>
              <a:t>• Benchmarking : compare with best practices</a:t>
            </a:r>
          </a:p>
          <a:p>
            <a:pPr marL="0" indent="0">
              <a:buNone/>
            </a:pPr>
            <a:r>
              <a:rPr lang="en-US" sz="2000" dirty="0"/>
              <a:t>• Workflow management</a:t>
            </a:r>
          </a:p>
          <a:p>
            <a:pPr marL="0" indent="0">
              <a:buNone/>
            </a:pPr>
            <a:r>
              <a:rPr lang="en-US" sz="2000" dirty="0"/>
              <a:t>• Realization of data processing flows </a:t>
            </a:r>
            <a:r>
              <a:rPr lang="en-US" sz="2000" dirty="0" smtClean="0"/>
              <a:t>for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 smtClean="0"/>
              <a:t>– </a:t>
            </a:r>
            <a:r>
              <a:rPr lang="en-US" sz="2000" dirty="0"/>
              <a:t>software selection (e.g. ERP) or/and</a:t>
            </a:r>
          </a:p>
          <a:p>
            <a:pPr marL="0" indent="0">
              <a:buNone/>
            </a:pPr>
            <a:r>
              <a:rPr lang="en-US" sz="2000" dirty="0"/>
              <a:t>– workflow systems adoption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66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Motivation for Modeling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710946" y="1624457"/>
            <a:ext cx="7886700" cy="4530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An example: The management of Operational Risk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Operational Risk is the risk of (operational) losses resulting from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the failure of people, processes, systems and from external factors.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For a long time, operational risk was not even recognized.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Lack of segregation of duties [</a:t>
            </a:r>
            <a:r>
              <a:rPr lang="en-US" sz="2000" dirty="0" err="1"/>
              <a:t>SoD</a:t>
            </a:r>
            <a:r>
              <a:rPr lang="en-US" sz="20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Lack of supervision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Poor control of procedures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No senior management involvement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System failures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….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Operational risk should be examined through the business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processes, that is, the flows of business.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684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Main Benefits of modeling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Introduces rigor &amp; method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Provides a single, consistent record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Integrates process, systems, organization, information &amp;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data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Allows viewing and analysis of relations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Provides multiple viewpoints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Aids validation, walk-through &amp; testing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Provides an ideal medium for evaluating “what if?”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scenarios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Provides a platform for rapid process engineering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0782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Modeling Phases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Modeling a business process is itself a business process</a:t>
            </a:r>
          </a:p>
          <a:p>
            <a:r>
              <a:rPr lang="en-US" sz="2400" b="1" dirty="0"/>
              <a:t>Analyze</a:t>
            </a:r>
          </a:p>
          <a:p>
            <a:pPr marL="0" indent="0">
              <a:buNone/>
            </a:pPr>
            <a:r>
              <a:rPr lang="en-US" sz="2400" dirty="0" smtClean="0"/>
              <a:t>- describe </a:t>
            </a:r>
            <a:r>
              <a:rPr lang="en-US" sz="2400" dirty="0"/>
              <a:t>AS-IS, SHOULD-BE, TO-BE</a:t>
            </a:r>
          </a:p>
          <a:p>
            <a:pPr>
              <a:buFontTx/>
              <a:buChar char="-"/>
            </a:pPr>
            <a:r>
              <a:rPr lang="en-US" sz="2400" dirty="0" smtClean="0"/>
              <a:t>requirements </a:t>
            </a:r>
            <a:r>
              <a:rPr lang="en-US" sz="2400" dirty="0"/>
              <a:t>definition (</a:t>
            </a:r>
            <a:r>
              <a:rPr lang="el-GR" sz="2400" dirty="0"/>
              <a:t>καθορισμός απαιτήσεων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b="1" dirty="0">
                <a:solidFill>
                  <a:prstClr val="black"/>
                </a:solidFill>
              </a:rPr>
              <a:t>Plan &amp; </a:t>
            </a:r>
            <a:r>
              <a:rPr lang="en-US" sz="2400" b="1" dirty="0" smtClean="0">
                <a:solidFill>
                  <a:prstClr val="black"/>
                </a:solidFill>
              </a:rPr>
              <a:t>Design</a:t>
            </a: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- identify </a:t>
            </a:r>
            <a:r>
              <a:rPr lang="en-US" sz="2400" dirty="0"/>
              <a:t>&amp; model</a:t>
            </a:r>
          </a:p>
          <a:p>
            <a:pPr marL="0" indent="0">
              <a:buNone/>
            </a:pPr>
            <a:r>
              <a:rPr lang="en-US" sz="2400" dirty="0" smtClean="0"/>
              <a:t>- core </a:t>
            </a:r>
            <a:r>
              <a:rPr lang="en-US" sz="2400" dirty="0"/>
              <a:t>business process components</a:t>
            </a:r>
          </a:p>
          <a:p>
            <a:pPr>
              <a:buFontTx/>
              <a:buChar char="-"/>
            </a:pPr>
            <a:r>
              <a:rPr lang="en-US" sz="2400" dirty="0" smtClean="0"/>
              <a:t>design </a:t>
            </a:r>
            <a:r>
              <a:rPr lang="en-US" sz="2400" dirty="0"/>
              <a:t>specifications (</a:t>
            </a:r>
            <a:r>
              <a:rPr lang="el-GR" sz="2400" dirty="0"/>
              <a:t>προδιαγραφές σχεδιασμού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b="1" dirty="0" smtClean="0">
                <a:solidFill>
                  <a:prstClr val="black"/>
                </a:solidFill>
              </a:rPr>
              <a:t>Implement</a:t>
            </a:r>
            <a:endParaRPr lang="en-US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/>
              <a:t>I</a:t>
            </a:r>
            <a:r>
              <a:rPr lang="en-US" sz="2400" dirty="0" smtClean="0"/>
              <a:t>mplement </a:t>
            </a:r>
            <a:r>
              <a:rPr lang="en-US" sz="2400" dirty="0"/>
              <a:t>TO-BE</a:t>
            </a:r>
          </a:p>
          <a:p>
            <a:pPr marL="0" indent="0">
              <a:buNone/>
            </a:pPr>
            <a:r>
              <a:rPr lang="en-US" sz="2400" dirty="0" smtClean="0"/>
              <a:t>- Implementation </a:t>
            </a:r>
            <a:r>
              <a:rPr lang="en-US" sz="2400" dirty="0"/>
              <a:t>description (</a:t>
            </a:r>
            <a:r>
              <a:rPr lang="el-GR" sz="2400" dirty="0"/>
              <a:t>περιγραφή υλοποίησης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11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Roles during modeling procedure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l-GR" sz="1050">
              <a:solidFill>
                <a:prstClr val="black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Business Process Owner and/or Manager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understands models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motivates &amp; encourages his/her implementation team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System Analyst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analyzes &amp; creates models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Field Expert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validates models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2369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ARIS : a Framework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&amp; </a:t>
            </a:r>
            <a:r>
              <a:rPr lang="en-US" altLang="en-US" sz="4000" b="1" dirty="0">
                <a:latin typeface="+mn-lt"/>
              </a:rPr>
              <a:t>a Platform Tool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b="1" dirty="0"/>
              <a:t>ARIS : </a:t>
            </a:r>
            <a:r>
              <a:rPr lang="en-US" sz="2000" dirty="0" err="1"/>
              <a:t>ARchitecture</a:t>
            </a:r>
            <a:r>
              <a:rPr lang="en-US" sz="2000" dirty="0"/>
              <a:t> of Integrated Information Systems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developed by Professor August-Wilhelm </a:t>
            </a:r>
            <a:r>
              <a:rPr lang="en-US" sz="2000" dirty="0" err="1"/>
              <a:t>Scheer</a:t>
            </a:r>
            <a:r>
              <a:rPr lang="en-US" sz="2000" dirty="0"/>
              <a:t>, ΄90s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creation &amp; optimization of integrated Information Systems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description of IS-objects &amp; their relationships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• to fully describe a business process we need (and use)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components/objects : procedures (processes/functions), events, products/services,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organizational units, human resources/employees, information technology resources,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raw materials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sz="2000" dirty="0"/>
              <a:t>– their relationships &amp; interrelationships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0895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A generic overview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of </a:t>
            </a:r>
            <a:r>
              <a:rPr lang="en-US" altLang="en-US" sz="4000" b="1" dirty="0">
                <a:latin typeface="+mn-lt"/>
              </a:rPr>
              <a:t>ARIS platform architecture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994944" y="1843266"/>
            <a:ext cx="4857882" cy="387800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961888" y="197128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ARIS has a flexible</a:t>
            </a:r>
          </a:p>
          <a:p>
            <a:r>
              <a:rPr lang="en-US" dirty="0"/>
              <a:t>architecture that can</a:t>
            </a:r>
          </a:p>
          <a:p>
            <a:r>
              <a:rPr lang="en-US" dirty="0"/>
              <a:t>scale from a single</a:t>
            </a:r>
          </a:p>
          <a:p>
            <a:r>
              <a:rPr lang="en-US" dirty="0"/>
              <a:t>user to hundreds of</a:t>
            </a:r>
          </a:p>
          <a:p>
            <a:r>
              <a:rPr lang="en-US" dirty="0"/>
              <a:t>users geographical</a:t>
            </a:r>
          </a:p>
          <a:p>
            <a:r>
              <a:rPr lang="en-US" dirty="0"/>
              <a:t>dispersed. The </a:t>
            </a:r>
            <a:r>
              <a:rPr lang="en-US" dirty="0" err="1"/>
              <a:t>Webbased</a:t>
            </a:r>
            <a:endParaRPr lang="en-US" dirty="0"/>
          </a:p>
          <a:p>
            <a:r>
              <a:rPr lang="en-US" dirty="0"/>
              <a:t>clients based on</a:t>
            </a:r>
          </a:p>
          <a:p>
            <a:r>
              <a:rPr lang="en-US" dirty="0"/>
              <a:t>Java can be launched</a:t>
            </a:r>
          </a:p>
          <a:p>
            <a:r>
              <a:rPr lang="en-US" dirty="0"/>
              <a:t>in the Web browser</a:t>
            </a:r>
          </a:p>
          <a:p>
            <a:r>
              <a:rPr lang="en-US" dirty="0"/>
              <a:t>via a central link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3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methodology: </a:t>
            </a:r>
            <a:br>
              <a:rPr lang="en-US" altLang="en-US" b="1" dirty="0">
                <a:latin typeface="+mn-lt"/>
              </a:rPr>
            </a:br>
            <a:r>
              <a:rPr lang="en-US" altLang="en-US" b="1" dirty="0" smtClean="0">
                <a:latin typeface="+mn-lt"/>
              </a:rPr>
              <a:t>conceptual </a:t>
            </a:r>
            <a:r>
              <a:rPr lang="en-US" altLang="en-US" b="1" dirty="0">
                <a:latin typeface="+mn-lt"/>
              </a:rPr>
              <a:t>views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648" y="4305880"/>
            <a:ext cx="3044400" cy="23546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450" y="4762647"/>
            <a:ext cx="1780200" cy="18978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234440" y="1768075"/>
            <a:ext cx="6867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Data </a:t>
            </a:r>
            <a:r>
              <a:rPr lang="en-US" sz="2000" b="1" dirty="0" smtClean="0"/>
              <a:t>View: </a:t>
            </a:r>
            <a:r>
              <a:rPr lang="en-US" sz="2000" dirty="0"/>
              <a:t>prerequisites and </a:t>
            </a:r>
            <a:r>
              <a:rPr lang="en-US" sz="2000" dirty="0" smtClean="0"/>
              <a:t>events, information </a:t>
            </a:r>
            <a:r>
              <a:rPr lang="en-US" sz="2000" dirty="0"/>
              <a:t>for customers, persons, products </a:t>
            </a:r>
            <a:r>
              <a:rPr lang="en-US" sz="2000" dirty="0" smtClean="0"/>
              <a:t>and services</a:t>
            </a:r>
            <a:endParaRPr lang="en-US" sz="2000" dirty="0"/>
          </a:p>
          <a:p>
            <a:r>
              <a:rPr lang="en-US" sz="2000" b="1" dirty="0"/>
              <a:t>Organizational View: </a:t>
            </a:r>
            <a:r>
              <a:rPr lang="en-US" sz="2000" dirty="0"/>
              <a:t>structures and </a:t>
            </a:r>
            <a:r>
              <a:rPr lang="en-US" sz="2000" dirty="0" smtClean="0"/>
              <a:t>relationships between </a:t>
            </a:r>
            <a:r>
              <a:rPr lang="en-US" sz="2000" dirty="0"/>
              <a:t>organizational units and persons</a:t>
            </a:r>
          </a:p>
          <a:p>
            <a:r>
              <a:rPr lang="en-US" sz="2000" b="1" dirty="0"/>
              <a:t>Function View: </a:t>
            </a:r>
            <a:r>
              <a:rPr lang="en-US" sz="2000" dirty="0"/>
              <a:t>functions, sub-functions </a:t>
            </a:r>
            <a:r>
              <a:rPr lang="en-US" sz="2000" dirty="0" smtClean="0"/>
              <a:t>and their </a:t>
            </a:r>
            <a:r>
              <a:rPr lang="en-US" sz="2000" dirty="0"/>
              <a:t>(sequential) </a:t>
            </a:r>
            <a:r>
              <a:rPr lang="en-US" sz="2000" dirty="0" smtClean="0"/>
              <a:t>relationships</a:t>
            </a:r>
          </a:p>
          <a:p>
            <a:r>
              <a:rPr lang="en-US" sz="2000" b="1" dirty="0"/>
              <a:t>Control/Process View :</a:t>
            </a:r>
          </a:p>
          <a:p>
            <a:r>
              <a:rPr lang="en-US" sz="2000" dirty="0"/>
              <a:t>• relationships between organization units, functions, data and their link with products and services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5195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ARIS methodology : </a:t>
            </a:r>
            <a:r>
              <a:rPr lang="en-US" altLang="en-US" sz="4000" b="1" dirty="0" smtClean="0">
                <a:latin typeface="+mn-lt"/>
              </a:rPr>
              <a:t/>
            </a:r>
            <a:br>
              <a:rPr lang="en-US" altLang="en-US" sz="4000" b="1" dirty="0" smtClean="0">
                <a:latin typeface="+mn-lt"/>
              </a:rPr>
            </a:br>
            <a:r>
              <a:rPr lang="en-US" altLang="en-US" sz="4000" b="1" dirty="0" smtClean="0">
                <a:latin typeface="+mn-lt"/>
              </a:rPr>
              <a:t>diagrammatical </a:t>
            </a:r>
            <a:r>
              <a:rPr lang="en-US" altLang="en-US" sz="4000" b="1" dirty="0">
                <a:latin typeface="+mn-lt"/>
              </a:rPr>
              <a:t>techniques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874520" y="1837944"/>
            <a:ext cx="5768719" cy="40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Model type: Organization chart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163158" y="1524403"/>
            <a:ext cx="7249321" cy="359553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999231" y="4855455"/>
            <a:ext cx="3355848" cy="15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Οικονομικό Πανεπιστήμιο Αθηνών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Model type: Process landscape [function tree]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325593" y="1545450"/>
            <a:ext cx="6793704" cy="351042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97716" y="4489704"/>
            <a:ext cx="2725339" cy="12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Model type: Data Model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l-GR" sz="105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048346" y="1618488"/>
            <a:ext cx="7318413" cy="49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Model type: Business process [</a:t>
            </a:r>
            <a:r>
              <a:rPr lang="en-US" altLang="en-US" b="1" dirty="0" err="1">
                <a:latin typeface="+mn-lt"/>
              </a:rPr>
              <a:t>eEPC</a:t>
            </a:r>
            <a:r>
              <a:rPr lang="en-US" altLang="en-US" b="1" dirty="0">
                <a:latin typeface="+mn-lt"/>
              </a:rPr>
              <a:t>]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l-GR" sz="105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459717" y="1837944"/>
            <a:ext cx="6695572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ARIS methodology &amp; toolset : reusing objects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l-GR" sz="105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704152" y="1828800"/>
            <a:ext cx="5746078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9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Process view (events &amp; activities/functions)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95" y="2865160"/>
            <a:ext cx="2189263" cy="129536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35572" y="1895625"/>
            <a:ext cx="4776324" cy="39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+mn-lt"/>
              </a:rPr>
              <a:t>Operators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853763" y="1690689"/>
            <a:ext cx="4707285" cy="203867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478781" y="3866520"/>
            <a:ext cx="5211601" cy="20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+mn-lt"/>
              </a:rPr>
              <a:t>Common </a:t>
            </a:r>
            <a:r>
              <a:rPr lang="en-US" altLang="en-US" b="1" dirty="0">
                <a:latin typeface="+mn-lt"/>
              </a:rPr>
              <a:t>mistakes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444752" y="2191260"/>
            <a:ext cx="4041648" cy="296293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19044" y="1897303"/>
            <a:ext cx="2296200" cy="42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</a:rPr>
              <a:t>Key principles for ARIS-modeling</a:t>
            </a:r>
            <a:endParaRPr lang="el-GR" altLang="en-US" sz="4000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 smtClean="0"/>
              <a:t>28 Key </a:t>
            </a:r>
            <a:r>
              <a:rPr lang="en-US" dirty="0"/>
              <a:t>principles for ARIS-modeling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Stick to the ARIS method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Don’t model the universe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Know when you have done enough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Keep it simple – clever models often confuse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Define standards and stick to them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Don’t re-invent the wheel; re-use wherever you can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If it looks sensible it probably is sensible – if it looks silly </a:t>
            </a:r>
            <a:r>
              <a:rPr lang="en-US" dirty="0" smtClean="0"/>
              <a:t>it definitely </a:t>
            </a:r>
            <a:r>
              <a:rPr lang="en-US" dirty="0"/>
              <a:t>is silly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3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+mn-lt"/>
              </a:rPr>
              <a:t>Benefits </a:t>
            </a:r>
            <a:r>
              <a:rPr lang="en-US" altLang="en-US" b="1" dirty="0">
                <a:latin typeface="+mn-lt"/>
              </a:rPr>
              <a:t>of using ARIS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 smtClean="0"/>
              <a:t>29 benefits </a:t>
            </a:r>
            <a:r>
              <a:rPr lang="en-US" dirty="0"/>
              <a:t>of using ARIS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Event-driven Process Chain methodology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Users’ work allocation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Reliable tool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High level functionality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Customization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HTML reports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Supports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– Hierarchical deconstruction of procedures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– Simulation of procedures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– Integration of models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n-US" dirty="0"/>
              <a:t>• Provides an easy &amp; descriptive way for Business </a:t>
            </a:r>
            <a:r>
              <a:rPr lang="en-US" dirty="0" smtClean="0"/>
              <a:t>Process Management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38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6 -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l-GR" sz="105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144" y="1596220"/>
            <a:ext cx="5363172" cy="43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6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100" dirty="0"/>
              <a:t>Το παρόν εκπαιδευτικό υλικό υπόκειται σε</a:t>
            </a:r>
            <a:r>
              <a:rPr lang="en-US" sz="2100" dirty="0"/>
              <a:t> </a:t>
            </a:r>
            <a:r>
              <a:rPr lang="el-GR" sz="2100" dirty="0"/>
              <a:t>άδειες χρήσης </a:t>
            </a:r>
            <a:r>
              <a:rPr lang="en-US" sz="2100" dirty="0"/>
              <a:t>Creative Commons. </a:t>
            </a:r>
            <a:endParaRPr lang="el-GR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2303145" cy="8058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6 -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39" y="1883664"/>
            <a:ext cx="7458122" cy="398094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360736" y="3229003"/>
            <a:ext cx="3308544" cy="178749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99" y="3874137"/>
            <a:ext cx="1964293" cy="18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84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6 -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5" y="1690689"/>
            <a:ext cx="7955365" cy="429285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68848" y="3016252"/>
            <a:ext cx="5046502" cy="27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0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6 -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91322"/>
            <a:ext cx="8118797" cy="42620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42" y="3640602"/>
            <a:ext cx="3953898" cy="21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1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express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665" y="1815637"/>
            <a:ext cx="2454570" cy="316672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07" y="1926249"/>
            <a:ext cx="4083901" cy="29455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5563920"/>
            <a:ext cx="8564227" cy="4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express - Basics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956210" y="1690689"/>
            <a:ext cx="7394782" cy="41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ARIS express - menu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l-GR" sz="105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69" y="1572768"/>
            <a:ext cx="8254781" cy="11795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16" y="2888218"/>
            <a:ext cx="1956816" cy="384930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08" y="2888218"/>
            <a:ext cx="1740312" cy="38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8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1151627" y="2297693"/>
            <a:ext cx="7772400" cy="139614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600" dirty="0"/>
              <a:t/>
            </a:r>
            <a:br>
              <a:rPr lang="en-US" sz="3600" dirty="0"/>
            </a:br>
            <a: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l-GR" sz="3200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66448" y="3732787"/>
            <a:ext cx="7776864" cy="1752600"/>
          </a:xfrm>
        </p:spPr>
        <p:txBody>
          <a:bodyPr>
            <a:normAutofit/>
          </a:bodyPr>
          <a:lstStyle/>
          <a:p>
            <a:r>
              <a:rPr lang="el-GR" sz="2000" b="1" dirty="0"/>
              <a:t>Μάθημα: </a:t>
            </a:r>
            <a:r>
              <a:rPr lang="el-GR" sz="2000" dirty="0" smtClean="0"/>
              <a:t>Διοίκηση Απόδοσης Επιχειρηματικών Διαδικασιών</a:t>
            </a:r>
            <a:endParaRPr lang="en-US" sz="2000" dirty="0" smtClean="0"/>
          </a:p>
          <a:p>
            <a:r>
              <a:rPr lang="el-GR" sz="2000" b="1" dirty="0" smtClean="0"/>
              <a:t>Πρόγραμμα: </a:t>
            </a:r>
            <a:r>
              <a:rPr lang="en-US" sz="2000" dirty="0" smtClean="0"/>
              <a:t>Business Analytics</a:t>
            </a:r>
            <a:endParaRPr lang="el-GR" sz="2000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5234269"/>
            <a:ext cx="1151573" cy="402908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0798" y="5051022"/>
            <a:ext cx="3232717" cy="769405"/>
          </a:xfrm>
          <a:prstGeom prst="rect">
            <a:avLst/>
          </a:prstGeom>
          <a:noFill/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965" y="2372075"/>
            <a:ext cx="393835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 business process ?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business process is </a:t>
            </a:r>
            <a:r>
              <a:rPr lang="en-US" sz="2000" b="1" dirty="0"/>
              <a:t>a collection of activities </a:t>
            </a:r>
            <a:r>
              <a:rPr lang="en-US" sz="2000" dirty="0"/>
              <a:t>that takes one or more kinds</a:t>
            </a:r>
          </a:p>
          <a:p>
            <a:pPr marL="0" indent="0">
              <a:buNone/>
            </a:pPr>
            <a:r>
              <a:rPr lang="en-US" sz="2000" dirty="0"/>
              <a:t>of </a:t>
            </a:r>
            <a:r>
              <a:rPr lang="en-US" sz="2000" b="1" dirty="0"/>
              <a:t>input </a:t>
            </a:r>
            <a:r>
              <a:rPr lang="en-US" sz="2000" dirty="0"/>
              <a:t>and creates an </a:t>
            </a:r>
            <a:r>
              <a:rPr lang="en-US" sz="2000" b="1" dirty="0"/>
              <a:t>output </a:t>
            </a:r>
            <a:r>
              <a:rPr lang="en-US" sz="2000" dirty="0"/>
              <a:t>that is of </a:t>
            </a:r>
            <a:r>
              <a:rPr lang="en-US" sz="2000" b="1" dirty="0"/>
              <a:t>value </a:t>
            </a:r>
            <a:r>
              <a:rPr lang="en-US" sz="2000" dirty="0"/>
              <a:t>to the customer [Hammer and</a:t>
            </a:r>
          </a:p>
          <a:p>
            <a:pPr marL="0" indent="0">
              <a:buNone/>
            </a:pPr>
            <a:r>
              <a:rPr lang="en-US" sz="2000" dirty="0" err="1"/>
              <a:t>Champy</a:t>
            </a:r>
            <a:r>
              <a:rPr lang="en-US" sz="2000" dirty="0"/>
              <a:t>, 1993]</a:t>
            </a:r>
          </a:p>
          <a:p>
            <a:pPr marL="0" indent="0">
              <a:buNone/>
            </a:pPr>
            <a:r>
              <a:rPr lang="en-US" sz="2000" dirty="0"/>
              <a:t>• Processes represent the </a:t>
            </a:r>
            <a:r>
              <a:rPr lang="en-US" sz="2000" b="1" dirty="0"/>
              <a:t>flow of work and information </a:t>
            </a:r>
            <a:r>
              <a:rPr lang="en-US" sz="2000" dirty="0"/>
              <a:t>throughout the</a:t>
            </a:r>
          </a:p>
          <a:p>
            <a:pPr marL="0" indent="0">
              <a:buNone/>
            </a:pPr>
            <a:r>
              <a:rPr lang="en-US" sz="2000" dirty="0"/>
              <a:t>business [</a:t>
            </a:r>
            <a:r>
              <a:rPr lang="en-US" sz="2000" dirty="0" err="1"/>
              <a:t>BusinessObjectsModelSpecialInterestsGroup</a:t>
            </a:r>
            <a:r>
              <a:rPr lang="en-US" sz="2000" dirty="0"/>
              <a:t>, 1995]</a:t>
            </a:r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72899" y="3682218"/>
            <a:ext cx="5702221" cy="23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What is a business process ?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Business Process is a set of steps and/or activities that are correlated</a:t>
            </a:r>
          </a:p>
          <a:p>
            <a:pPr marL="0" indent="0">
              <a:buNone/>
            </a:pPr>
            <a:r>
              <a:rPr lang="en-US" sz="2000" dirty="0"/>
              <a:t>and use people, information, and other resources to create value </a:t>
            </a:r>
            <a:r>
              <a:rPr lang="en-US" sz="2000" dirty="0" smtClean="0"/>
              <a:t>for</a:t>
            </a:r>
            <a:r>
              <a:rPr lang="el-GR" sz="2000" dirty="0"/>
              <a:t> </a:t>
            </a:r>
            <a:r>
              <a:rPr lang="en-US" sz="2000" dirty="0" smtClean="0"/>
              <a:t>an </a:t>
            </a:r>
            <a:r>
              <a:rPr lang="en-US" sz="2000" dirty="0"/>
              <a:t>internal or external customer of an organization.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00" y="3186448"/>
            <a:ext cx="3947400" cy="26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Business process complexity </a:t>
            </a:r>
            <a:r>
              <a:rPr lang="el-GR" sz="4000" b="1" dirty="0" smtClean="0">
                <a:latin typeface="+mn-lt"/>
              </a:rPr>
              <a:t/>
            </a:r>
            <a:br>
              <a:rPr lang="el-GR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is </a:t>
            </a:r>
            <a:r>
              <a:rPr lang="en-US" sz="4000" b="1" dirty="0">
                <a:latin typeface="+mn-lt"/>
              </a:rPr>
              <a:t>increasing</a:t>
            </a:r>
            <a:endParaRPr lang="el-GR" sz="4000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1437299" y="2077727"/>
            <a:ext cx="6269401" cy="38471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is a model ?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• A model is an idealization of an entity or condition, and is </a:t>
            </a:r>
            <a:r>
              <a:rPr lang="en-US" sz="2200" b="1" dirty="0" err="1" smtClean="0"/>
              <a:t>asystem</a:t>
            </a:r>
            <a:r>
              <a:rPr lang="en-US" sz="2200" b="1" dirty="0" smtClean="0"/>
              <a:t> </a:t>
            </a:r>
            <a:r>
              <a:rPr lang="en-US" sz="2200" b="1" dirty="0"/>
              <a:t>of objects, attributes, and </a:t>
            </a:r>
            <a:r>
              <a:rPr lang="en-US" sz="2200" b="1" dirty="0" err="1" smtClean="0"/>
              <a:t>relationships</a:t>
            </a:r>
            <a:r>
              <a:rPr lang="en-US" sz="2200" dirty="0" err="1" smtClean="0"/>
              <a:t>which</a:t>
            </a:r>
            <a:r>
              <a:rPr lang="en-US" sz="2200" dirty="0" smtClean="0"/>
              <a:t> </a:t>
            </a:r>
            <a:r>
              <a:rPr lang="en-US" sz="2200" dirty="0"/>
              <a:t>are designed to simulate a given real-world </a:t>
            </a:r>
            <a:r>
              <a:rPr lang="en-US" sz="2200" dirty="0" err="1" smtClean="0"/>
              <a:t>system,under</a:t>
            </a:r>
            <a:r>
              <a:rPr lang="en-US" sz="2200" dirty="0" smtClean="0"/>
              <a:t> </a:t>
            </a:r>
            <a:r>
              <a:rPr lang="en-US" sz="2200" dirty="0"/>
              <a:t>specific situations that are correlated.</a:t>
            </a:r>
          </a:p>
          <a:p>
            <a:pPr marL="0" indent="0">
              <a:buNone/>
            </a:pPr>
            <a:r>
              <a:rPr lang="en-US" sz="2200" dirty="0"/>
              <a:t>• A model always </a:t>
            </a:r>
            <a:r>
              <a:rPr lang="en-US" sz="2200" b="1" dirty="0"/>
              <a:t>emphasizes on some </a:t>
            </a:r>
            <a:r>
              <a:rPr lang="en-US" sz="2200" b="1" dirty="0" err="1"/>
              <a:t>systemelements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and abrogate or ignore the rest.</a:t>
            </a:r>
          </a:p>
          <a:p>
            <a:pPr marL="0" indent="0">
              <a:buNone/>
            </a:pPr>
            <a:r>
              <a:rPr lang="en-US" sz="2200" dirty="0"/>
              <a:t>• </a:t>
            </a:r>
            <a:r>
              <a:rPr lang="en-US" sz="2200" b="1" dirty="0"/>
              <a:t>A modeling tool is more than a drawing tool</a:t>
            </a:r>
          </a:p>
          <a:p>
            <a:pPr marL="0" indent="0">
              <a:buNone/>
            </a:pPr>
            <a:r>
              <a:rPr lang="en-US" sz="2200" dirty="0"/>
              <a:t>• We use models (modeling tools) to…</a:t>
            </a:r>
          </a:p>
          <a:p>
            <a:pPr marL="0" indent="0">
              <a:buNone/>
            </a:pPr>
            <a:r>
              <a:rPr lang="en-US" sz="2200" dirty="0"/>
              <a:t>– </a:t>
            </a:r>
            <a:r>
              <a:rPr lang="en-US" sz="2200" b="1" dirty="0"/>
              <a:t>Understand </a:t>
            </a:r>
            <a:r>
              <a:rPr lang="en-US" sz="2200" dirty="0"/>
              <a:t>a process and</a:t>
            </a:r>
          </a:p>
          <a:p>
            <a:pPr marL="0" indent="0">
              <a:buNone/>
            </a:pPr>
            <a:r>
              <a:rPr lang="en-US" sz="2200" dirty="0"/>
              <a:t>– </a:t>
            </a:r>
            <a:r>
              <a:rPr lang="en-US" sz="2200" b="1" dirty="0"/>
              <a:t>Improve </a:t>
            </a:r>
            <a:r>
              <a:rPr lang="en-US" sz="2200" dirty="0"/>
              <a:t>a process</a:t>
            </a:r>
            <a:endParaRPr lang="el-GR" sz="22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89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 model depicting a set of processes</a:t>
            </a:r>
            <a:endParaRPr lang="el-GR" sz="4000" b="1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928" y="1608393"/>
            <a:ext cx="7718143" cy="43820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+mn-lt"/>
              </a:rPr>
              <a:t>Modeling a business process</a:t>
            </a:r>
            <a:endParaRPr lang="el-GR" altLang="en-US" b="1" dirty="0" smtClean="0">
              <a:latin typeface="+mn-lt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C2727-4A7A-4E40-8989-BD8916963C6B}" type="slidenum">
              <a:rPr lang="en-GB" altLang="el-GR" sz="105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l-GR" sz="105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729234" y="1533016"/>
            <a:ext cx="7886700" cy="4620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• For modeling a business process we need a widely accepted </a:t>
            </a:r>
            <a:r>
              <a:rPr lang="en-US" sz="2000" dirty="0" smtClean="0"/>
              <a:t>method</a:t>
            </a:r>
            <a:r>
              <a:rPr lang="el-G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modeling and a comprehensive and simple </a:t>
            </a:r>
            <a:r>
              <a:rPr lang="en-US" sz="2000" dirty="0" err="1" smtClean="0"/>
              <a:t>diagrammatictechnique</a:t>
            </a:r>
            <a:r>
              <a:rPr lang="en-US" sz="2000" dirty="0"/>
              <a:t>, capable to represent a business process, eliminating </a:t>
            </a:r>
            <a:r>
              <a:rPr lang="en-US" sz="2000" dirty="0" smtClean="0"/>
              <a:t>the</a:t>
            </a:r>
            <a:r>
              <a:rPr lang="el-GR" sz="2000" dirty="0" smtClean="0"/>
              <a:t> </a:t>
            </a:r>
            <a:r>
              <a:rPr lang="en-US" sz="2000" dirty="0" smtClean="0"/>
              <a:t>complexity </a:t>
            </a:r>
            <a:r>
              <a:rPr lang="en-US" sz="2000" dirty="0"/>
              <a:t>and clarifying the important architectural features.</a:t>
            </a:r>
          </a:p>
          <a:p>
            <a:r>
              <a:rPr lang="en-US" sz="2000" b="1" dirty="0"/>
              <a:t>Business Process Components 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r>
              <a:rPr lang="en-US" sz="2000" b="1" dirty="0" smtClean="0"/>
              <a:t>Events</a:t>
            </a:r>
            <a:r>
              <a:rPr lang="en-US" sz="2000" b="1" dirty="0"/>
              <a:t>, Functions/Actions, Employees/Persons, Data, Products &amp; Services</a:t>
            </a:r>
          </a:p>
          <a:p>
            <a:pPr marL="0" indent="0">
              <a:buNone/>
            </a:pPr>
            <a:r>
              <a:rPr lang="en-US" sz="2000" dirty="0"/>
              <a:t>• Events trigger functions</a:t>
            </a:r>
          </a:p>
          <a:p>
            <a:pPr marL="0" indent="0">
              <a:buNone/>
            </a:pPr>
            <a:r>
              <a:rPr lang="en-US" sz="2000" dirty="0"/>
              <a:t>• Functions </a:t>
            </a:r>
            <a:r>
              <a:rPr lang="en-US" sz="2000" dirty="0" smtClean="0"/>
              <a:t>generate</a:t>
            </a:r>
            <a:r>
              <a:rPr lang="el-GR" sz="2000" dirty="0" smtClean="0"/>
              <a:t> </a:t>
            </a:r>
            <a:r>
              <a:rPr lang="en-US" sz="2000" dirty="0" smtClean="0"/>
              <a:t>events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Data is processed in </a:t>
            </a:r>
            <a:r>
              <a:rPr lang="en-US" sz="2000" dirty="0" err="1" smtClean="0"/>
              <a:t>thefunctions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Employees are responsible for functions</a:t>
            </a:r>
          </a:p>
          <a:p>
            <a:pPr marL="0" indent="0">
              <a:buNone/>
            </a:pPr>
            <a:r>
              <a:rPr lang="en-US" sz="2000" dirty="0"/>
              <a:t>• Employees belong to organizational units</a:t>
            </a:r>
          </a:p>
          <a:p>
            <a:pPr marL="0" indent="0">
              <a:buNone/>
            </a:pPr>
            <a:r>
              <a:rPr lang="en-US" sz="2000" dirty="0"/>
              <a:t>• Functions create and process products </a:t>
            </a:r>
            <a:r>
              <a:rPr lang="en-US" sz="2000" dirty="0" smtClean="0"/>
              <a:t>&amp;services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•Functions create and process products &amp; services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1356305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1151</Words>
  <Application>Microsoft Office PowerPoint</Application>
  <PresentationFormat>Προβολή στην οθόνη (4:3)</PresentationFormat>
  <Paragraphs>207</Paragraphs>
  <Slides>36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1_Θέμα του Office</vt:lpstr>
      <vt:lpstr>2_Θέμα του Office</vt:lpstr>
      <vt:lpstr>Θέμα του Office</vt:lpstr>
      <vt:lpstr> Διοίκηση Απόδοσης Επιχειρηματικών Διαδικασιών </vt:lpstr>
      <vt:lpstr>Χρηματοδότηση</vt:lpstr>
      <vt:lpstr>Άδειες Χρήσης</vt:lpstr>
      <vt:lpstr>What is a business process ?</vt:lpstr>
      <vt:lpstr>What is a business process ?</vt:lpstr>
      <vt:lpstr>Business process complexity  is increasing</vt:lpstr>
      <vt:lpstr>What is a model ?</vt:lpstr>
      <vt:lpstr>A model depicting a set of processes</vt:lpstr>
      <vt:lpstr>Modeling a business process</vt:lpstr>
      <vt:lpstr>Motivation for Modeling</vt:lpstr>
      <vt:lpstr>Motivation for Modeling</vt:lpstr>
      <vt:lpstr>Main Benefits of modeling</vt:lpstr>
      <vt:lpstr>Modeling Phases</vt:lpstr>
      <vt:lpstr>Roles during modeling procedure</vt:lpstr>
      <vt:lpstr>ARIS : a Framework  &amp; a Platform Tool</vt:lpstr>
      <vt:lpstr>A generic overview  of ARIS platform architecture</vt:lpstr>
      <vt:lpstr>ARIS methodology:  conceptual views</vt:lpstr>
      <vt:lpstr>ARIS methodology :  diagrammatical techniques</vt:lpstr>
      <vt:lpstr>Model type: Organization chart</vt:lpstr>
      <vt:lpstr>Model type: Process landscape [function tree]</vt:lpstr>
      <vt:lpstr>Model type: Data Model</vt:lpstr>
      <vt:lpstr>Model type: Business process [eEPC]</vt:lpstr>
      <vt:lpstr>ARIS methodology &amp; toolset : reusing objects</vt:lpstr>
      <vt:lpstr>Process view (events &amp; activities/functions)</vt:lpstr>
      <vt:lpstr>Operators</vt:lpstr>
      <vt:lpstr>Common mistakes</vt:lpstr>
      <vt:lpstr>Key principles for ARIS-modeling</vt:lpstr>
      <vt:lpstr>Benefits of using ARIS</vt:lpstr>
      <vt:lpstr>ARIS 6 - Basics</vt:lpstr>
      <vt:lpstr>ARIS 6 - Basics</vt:lpstr>
      <vt:lpstr>ARIS 6 - Basics</vt:lpstr>
      <vt:lpstr>ARIS 6 - Basics</vt:lpstr>
      <vt:lpstr>ARIS express - Basics</vt:lpstr>
      <vt:lpstr>ARIS express - Basics</vt:lpstr>
      <vt:lpstr>ARIS express - menu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60</cp:revision>
  <dcterms:created xsi:type="dcterms:W3CDTF">2015-09-22T19:30:12Z</dcterms:created>
  <dcterms:modified xsi:type="dcterms:W3CDTF">2015-11-29T13:43:55Z</dcterms:modified>
</cp:coreProperties>
</file>