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32" r:id="rId2"/>
  </p:sldMasterIdLst>
  <p:notesMasterIdLst>
    <p:notesMasterId r:id="rId16"/>
  </p:notesMasterIdLst>
  <p:handoutMasterIdLst>
    <p:handoutMasterId r:id="rId17"/>
  </p:handoutMasterIdLst>
  <p:sldIdLst>
    <p:sldId id="303" r:id="rId3"/>
    <p:sldId id="304" r:id="rId4"/>
    <p:sldId id="305" r:id="rId5"/>
    <p:sldId id="288" r:id="rId6"/>
    <p:sldId id="289" r:id="rId7"/>
    <p:sldId id="294" r:id="rId8"/>
    <p:sldId id="293" r:id="rId9"/>
    <p:sldId id="296" r:id="rId10"/>
    <p:sldId id="295" r:id="rId11"/>
    <p:sldId id="290" r:id="rId12"/>
    <p:sldId id="291" r:id="rId13"/>
    <p:sldId id="292" r:id="rId14"/>
    <p:sldId id="302" r:id="rId15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393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0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2162DA27-5DF3-4C45-9409-2709047922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5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5DD6590C-AF33-4F58-BF60-840B6D93D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63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7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5C86C8-187D-4592-9CD9-7820C8B10CD5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88685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6590C-AF33-4F58-BF60-840B6D93D1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D01A619-AC8C-4E95-920F-297497AB56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42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CACE23CE-77D3-48D5-BCF7-A432D3BA3F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4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7401199E-AAB7-4C16-8EB3-83DA25BC84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91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7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9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6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5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39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AF783489-DB8D-4D63-AFA3-90E59470CAE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97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44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4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F689819B-3857-48DE-9F2D-4E683C098C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011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AB4844AB-97C7-4718-80D8-1DB4CD817F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60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08502122-7069-424E-8EB8-A4C2E4529B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9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882BBE05-1622-4BB1-9C69-B8DD533DFA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80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D961C265-7061-4F5E-92A4-E38F07736B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06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FC8932BD-A9D0-4B30-A171-1D586D98A4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8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BD24E727-3BB2-470B-AEF6-CC1093A7F5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14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13a</a:t>
            </a:r>
            <a:r>
              <a:rPr lang="el-GR"/>
              <a:t>-</a:t>
            </a:r>
            <a:fld id="{0956C7B0-5DEB-4FA2-BCE1-0D0EA8E657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23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en-US" sz="2800" b="1" dirty="0" smtClean="0"/>
              <a:t>13</a:t>
            </a:r>
            <a:r>
              <a:rPr lang="fr-FR" sz="2800" b="1" dirty="0" smtClean="0"/>
              <a:t>.2</a:t>
            </a:r>
            <a:r>
              <a:rPr lang="el-GR" sz="2800" b="1" smtClean="0"/>
              <a:t>:</a:t>
            </a:r>
            <a:r>
              <a:rPr lang="en-US" sz="2800" smtClean="0"/>
              <a:t> </a:t>
            </a:r>
            <a:r>
              <a:rPr lang="en-US" sz="2800" b="1" smtClean="0"/>
              <a:t>Alternatives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Need for programmable networks</a:t>
            </a:r>
            <a:endParaRPr lang="el-GR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Option 1: persuade vendors to offer programmability</a:t>
            </a:r>
          </a:p>
          <a:p>
            <a:pPr lvl="1"/>
            <a:r>
              <a:rPr lang="en-US" altLang="en-US" smtClean="0"/>
              <a:t>Each vendor has a different, closed platform</a:t>
            </a:r>
          </a:p>
          <a:p>
            <a:pPr lvl="1"/>
            <a:r>
              <a:rPr lang="en-US" altLang="en-US" smtClean="0"/>
              <a:t>No motivation to open their platform to competition</a:t>
            </a:r>
          </a:p>
          <a:p>
            <a:pPr lvl="1"/>
            <a:r>
              <a:rPr lang="en-US" altLang="en-US" smtClean="0"/>
              <a:t>No assurance that regular operation will be unaffected</a:t>
            </a:r>
          </a:p>
          <a:p>
            <a:r>
              <a:rPr lang="en-US" altLang="en-US" smtClean="0"/>
              <a:t>Option 2: move to software platforms</a:t>
            </a:r>
          </a:p>
          <a:p>
            <a:pPr lvl="1"/>
            <a:r>
              <a:rPr lang="en-US" altLang="en-US" smtClean="0"/>
              <a:t>Could be simple PCs with Linux</a:t>
            </a:r>
            <a:r>
              <a:rPr lang="el-GR" altLang="en-US" smtClean="0"/>
              <a:t>, </a:t>
            </a:r>
            <a:r>
              <a:rPr lang="en-US" altLang="en-US" smtClean="0"/>
              <a:t>XORP</a:t>
            </a:r>
            <a:r>
              <a:rPr lang="el-GR" altLang="en-US" smtClean="0"/>
              <a:t>, </a:t>
            </a:r>
            <a:r>
              <a:rPr lang="en-US" altLang="en-US" smtClean="0"/>
              <a:t>Click</a:t>
            </a:r>
            <a:endParaRPr lang="el-GR" altLang="en-US" smtClean="0"/>
          </a:p>
          <a:p>
            <a:pPr lvl="1"/>
            <a:r>
              <a:rPr lang="en-US" altLang="en-US" smtClean="0"/>
              <a:t>Very low speed and port density compared to hardware</a:t>
            </a:r>
          </a:p>
          <a:p>
            <a:r>
              <a:rPr lang="en-US" altLang="en-US" smtClean="0"/>
              <a:t>Option 3: move to programmable hardware</a:t>
            </a:r>
          </a:p>
          <a:p>
            <a:pPr lvl="1"/>
            <a:r>
              <a:rPr lang="en-US" altLang="en-US" smtClean="0"/>
              <a:t>Platforms with network processors exist but are too expensive</a:t>
            </a:r>
          </a:p>
          <a:p>
            <a:pPr lvl="1"/>
            <a:r>
              <a:rPr lang="en-US" altLang="en-US" smtClean="0"/>
              <a:t>NetFPGA is cheap but too limited for production use</a:t>
            </a:r>
          </a:p>
          <a:p>
            <a:r>
              <a:rPr lang="en-US" altLang="en-US" smtClean="0"/>
              <a:t>Option 4: OpenFlow</a:t>
            </a:r>
          </a:p>
          <a:p>
            <a:pPr lvl="1"/>
            <a:r>
              <a:rPr lang="en-US" altLang="en-US" smtClean="0"/>
              <a:t>Allow vendors to open a useful but limited part of their platforms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FAB7406E-BAB9-44DF-9F0A-994BBED0BA74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OpenFlow switch</a:t>
            </a:r>
            <a:endParaRPr lang="el-GR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switches contain flow-tables</a:t>
            </a:r>
          </a:p>
          <a:p>
            <a:pPr lvl="1"/>
            <a:r>
              <a:rPr lang="en-US" altLang="en-US" smtClean="0"/>
              <a:t>Used for firewalls, NAT, QoS, statistics</a:t>
            </a:r>
          </a:p>
          <a:p>
            <a:pPr lvl="1"/>
            <a:r>
              <a:rPr lang="en-US" altLang="en-US" smtClean="0"/>
              <a:t>Different per vendor but with a common set of functions</a:t>
            </a:r>
          </a:p>
          <a:p>
            <a:pPr lvl="1"/>
            <a:r>
              <a:rPr lang="en-US" altLang="en-US" smtClean="0"/>
              <a:t>OpenFlow allows programming this common set</a:t>
            </a:r>
          </a:p>
          <a:p>
            <a:r>
              <a:rPr lang="en-US" altLang="en-US" smtClean="0"/>
              <a:t>OpenFlow switches</a:t>
            </a:r>
          </a:p>
          <a:p>
            <a:pPr lvl="1"/>
            <a:r>
              <a:rPr lang="en-US" altLang="en-US" smtClean="0"/>
              <a:t>A flow table with an action per entry</a:t>
            </a:r>
          </a:p>
          <a:p>
            <a:pPr lvl="2"/>
            <a:r>
              <a:rPr lang="en-US" altLang="en-US" smtClean="0"/>
              <a:t>At least a minimum set of actions must be supported</a:t>
            </a:r>
          </a:p>
          <a:p>
            <a:pPr lvl="1"/>
            <a:r>
              <a:rPr lang="en-US" altLang="en-US" smtClean="0"/>
              <a:t>A secure channel to a controller to program the table</a:t>
            </a:r>
          </a:p>
          <a:p>
            <a:pPr lvl="1"/>
            <a:r>
              <a:rPr lang="en-US" altLang="en-US" smtClean="0"/>
              <a:t>A protocol allowing the controller to talk to the switch</a:t>
            </a:r>
          </a:p>
          <a:p>
            <a:pPr lvl="2"/>
            <a:r>
              <a:rPr lang="en-US" altLang="en-US" smtClean="0"/>
              <a:t>The only standardized part</a:t>
            </a:r>
          </a:p>
          <a:p>
            <a:pPr lvl="1"/>
            <a:r>
              <a:rPr lang="en-US" altLang="en-US" smtClean="0"/>
              <a:t>Switches can be dedicated or just compatible with OpenFlow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4BB2F808-0101-4282-8FBB-BF53197FB83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OpenFlow switch</a:t>
            </a:r>
            <a:endParaRPr lang="el-G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Dedicated OpenFlow switches</a:t>
            </a:r>
          </a:p>
          <a:p>
            <a:pPr lvl="1"/>
            <a:r>
              <a:rPr lang="en-US" altLang="en-US" smtClean="0"/>
              <a:t>Simply follows actions from the flow table</a:t>
            </a:r>
          </a:p>
          <a:p>
            <a:pPr lvl="1"/>
            <a:r>
              <a:rPr lang="en-US" altLang="en-US" smtClean="0"/>
              <a:t>A flow can be anything expressible in the protocol</a:t>
            </a:r>
          </a:p>
          <a:p>
            <a:pPr lvl="2"/>
            <a:r>
              <a:rPr lang="en-US" altLang="en-US" smtClean="0"/>
              <a:t>Type 0 switches must understand 10 header fields</a:t>
            </a:r>
          </a:p>
          <a:p>
            <a:pPr lvl="2"/>
            <a:r>
              <a:rPr lang="en-US" altLang="en-US" smtClean="0"/>
              <a:t>Port, VLAN, Ethernet SA/DA/Type, IP SA/DA/Protocol, TCP SP/DP</a:t>
            </a:r>
          </a:p>
          <a:p>
            <a:pPr lvl="1"/>
            <a:r>
              <a:rPr lang="en-US" altLang="en-US" smtClean="0"/>
              <a:t>A basic set of actions</a:t>
            </a:r>
          </a:p>
          <a:p>
            <a:pPr lvl="2"/>
            <a:r>
              <a:rPr lang="en-US" altLang="en-US" smtClean="0"/>
              <a:t>Forward packets to a port or ports</a:t>
            </a:r>
          </a:p>
          <a:p>
            <a:pPr lvl="2"/>
            <a:r>
              <a:rPr lang="en-US" altLang="en-US" smtClean="0"/>
              <a:t>Encapsulate and forward packets to controller</a:t>
            </a:r>
          </a:p>
          <a:p>
            <a:pPr lvl="2"/>
            <a:r>
              <a:rPr lang="en-US" altLang="en-US" smtClean="0"/>
              <a:t>Drop flow packets</a:t>
            </a:r>
          </a:p>
          <a:p>
            <a:pPr lvl="1"/>
            <a:r>
              <a:rPr lang="en-US" altLang="en-US" smtClean="0"/>
              <a:t>Flows can be added dynamically by looking at their first packet</a:t>
            </a:r>
          </a:p>
          <a:p>
            <a:pPr lvl="1"/>
            <a:r>
              <a:rPr lang="en-US" altLang="en-US" smtClean="0"/>
              <a:t>Flow table entries</a:t>
            </a:r>
          </a:p>
          <a:p>
            <a:pPr lvl="2"/>
            <a:r>
              <a:rPr lang="en-US" altLang="en-US" smtClean="0"/>
              <a:t>Packet header describing the flow</a:t>
            </a:r>
          </a:p>
          <a:p>
            <a:pPr lvl="2"/>
            <a:r>
              <a:rPr lang="en-US" altLang="en-US" smtClean="0"/>
              <a:t>Action to take on matching packets</a:t>
            </a:r>
          </a:p>
          <a:p>
            <a:pPr lvl="2"/>
            <a:r>
              <a:rPr lang="en-US" altLang="en-US" smtClean="0"/>
              <a:t>Statistics counters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DA6C2FC8-DC5C-4D41-86AD-FBC1A9B55CEE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en-US" dirty="0" smtClean="0"/>
              <a:t>13</a:t>
            </a:r>
            <a:r>
              <a:rPr lang="fr-FR" dirty="0" smtClean="0"/>
              <a:t>.2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en-US" b="1" dirty="0" smtClean="0"/>
              <a:t>13</a:t>
            </a:r>
            <a:r>
              <a:rPr lang="fr-FR" b="1" dirty="0" smtClean="0"/>
              <a:t>.2</a:t>
            </a:r>
            <a:r>
              <a:rPr lang="el-GR" b="1" dirty="0" smtClean="0"/>
              <a:t>:</a:t>
            </a:r>
            <a:r>
              <a:rPr lang="en-US" b="1" dirty="0" smtClean="0"/>
              <a:t> Alternatives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7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13b-</a:t>
            </a:r>
            <a:fld id="{25B558A9-A704-4626-81E6-0DFA914367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 13 / Paper 1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OpenFlow: enabling innovation in campus networks</a:t>
            </a:r>
            <a:endParaRPr lang="en-GB" altLang="en-US" smtClean="0"/>
          </a:p>
          <a:p>
            <a:pPr lvl="1"/>
            <a:r>
              <a:rPr lang="en-US" altLang="en-US" smtClean="0"/>
              <a:t>Nick McKeown, Tom Anderson, Hari Balakrishnan, Guru Parulkar, Larry Peterson, Jennifer Rexford, Scott Shenker, Jonathan Turner</a:t>
            </a:r>
          </a:p>
          <a:p>
            <a:pPr lvl="1"/>
            <a:r>
              <a:rPr lang="en-US" altLang="en-US" smtClean="0"/>
              <a:t>ACM SIGCOMM CCR, Volume 38, Issue 2, April 2008 </a:t>
            </a:r>
            <a:endParaRPr lang="el-GR" altLang="en-US" smtClean="0"/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OpenFlow is a way to experiment with Ethernet switches</a:t>
            </a:r>
          </a:p>
          <a:p>
            <a:pPr lvl="2" eaLnBrk="1" hangingPunct="1"/>
            <a:r>
              <a:rPr lang="en-US" altLang="en-US" smtClean="0"/>
              <a:t>Adds a flow table to switches</a:t>
            </a:r>
          </a:p>
          <a:p>
            <a:pPr lvl="2" eaLnBrk="1" hangingPunct="1"/>
            <a:r>
              <a:rPr lang="en-US" altLang="en-US" smtClean="0"/>
              <a:t>Uses a standardized interface to manipulate that table</a:t>
            </a:r>
          </a:p>
          <a:p>
            <a:pPr lvl="1" eaLnBrk="1" hangingPunct="1"/>
            <a:r>
              <a:rPr lang="en-US" altLang="en-US" smtClean="0"/>
              <a:t>Allows cross-platform experimentation</a:t>
            </a:r>
          </a:p>
          <a:p>
            <a:pPr lvl="1" eaLnBrk="1" hangingPunct="1"/>
            <a:r>
              <a:rPr lang="en-US" altLang="en-US" smtClean="0"/>
              <a:t>Does not compromise vendor’s intellectual property</a:t>
            </a:r>
          </a:p>
          <a:p>
            <a:pPr lvl="1" eaLnBrk="1" hangingPunct="1"/>
            <a:r>
              <a:rPr lang="en-US" altLang="en-US" smtClean="0"/>
              <a:t>Complements large-scale testbeds with switching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Need for programmable networks</a:t>
            </a:r>
            <a:endParaRPr lang="el-GR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Networks have become to important to play with!</a:t>
            </a:r>
          </a:p>
          <a:p>
            <a:pPr lvl="1"/>
            <a:r>
              <a:rPr lang="en-US" altLang="en-US" smtClean="0"/>
              <a:t>Vendors do not want to build “incompatible” switches</a:t>
            </a:r>
          </a:p>
          <a:p>
            <a:pPr lvl="1"/>
            <a:r>
              <a:rPr lang="en-US" altLang="en-US" smtClean="0"/>
              <a:t>Operators do not want to experiment with production traffic</a:t>
            </a:r>
          </a:p>
          <a:p>
            <a:pPr lvl="1"/>
            <a:r>
              <a:rPr lang="en-US" altLang="en-US" smtClean="0"/>
              <a:t>No way to try out new ideas in a realistic setting</a:t>
            </a:r>
          </a:p>
          <a:p>
            <a:pPr lvl="1"/>
            <a:r>
              <a:rPr lang="en-US" altLang="en-US" smtClean="0"/>
              <a:t>Result: the infrastructure seems “ossified”</a:t>
            </a:r>
          </a:p>
          <a:p>
            <a:r>
              <a:rPr lang="en-US" altLang="en-US" smtClean="0"/>
              <a:t>Programmable testbeds</a:t>
            </a:r>
          </a:p>
          <a:p>
            <a:pPr lvl="1"/>
            <a:r>
              <a:rPr lang="en-US" altLang="en-US" smtClean="0"/>
              <a:t>GENI in the US is a network built for experimentation</a:t>
            </a:r>
          </a:p>
          <a:p>
            <a:pPr lvl="1"/>
            <a:r>
              <a:rPr lang="en-US" altLang="en-US" smtClean="0"/>
              <a:t>Virtualized switches allow many experiments to run</a:t>
            </a:r>
          </a:p>
          <a:p>
            <a:pPr lvl="1"/>
            <a:r>
              <a:rPr lang="en-US" altLang="en-US" smtClean="0"/>
              <a:t>A very ambitious and costly plan that will take years to deploy</a:t>
            </a:r>
          </a:p>
          <a:p>
            <a:pPr lvl="1"/>
            <a:r>
              <a:rPr lang="en-US" altLang="en-US" smtClean="0"/>
              <a:t>Can we at least run experiments in a campus network?</a:t>
            </a:r>
          </a:p>
          <a:p>
            <a:pPr lvl="2"/>
            <a:r>
              <a:rPr lang="en-US" altLang="en-US" smtClean="0"/>
              <a:t>Need to persuade operators that they will not create problems</a:t>
            </a:r>
          </a:p>
          <a:p>
            <a:pPr lvl="2"/>
            <a:r>
              <a:rPr lang="en-US" altLang="en-US" smtClean="0"/>
              <a:t>Need to isolate experimental traffic</a:t>
            </a:r>
          </a:p>
          <a:p>
            <a:pPr lvl="2"/>
            <a:r>
              <a:rPr lang="en-US" altLang="en-US" smtClean="0"/>
              <a:t>Need to provide the right (which?) functionality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D7606CAA-2445-4DC4-83FC-8D6DE71BD415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OpenFlow</a:t>
            </a:r>
            <a:endParaRPr lang="el-G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Assume that Amy invented Amy-OSPF to replace OSPF</a:t>
            </a:r>
          </a:p>
          <a:p>
            <a:pPr lvl="1"/>
            <a:r>
              <a:rPr lang="en-US" altLang="en-US" smtClean="0"/>
              <a:t>Amy-OSPF runs in a controller connected to the switches</a:t>
            </a:r>
          </a:p>
          <a:p>
            <a:pPr lvl="1"/>
            <a:r>
              <a:rPr lang="en-US" altLang="en-US" smtClean="0"/>
              <a:t>The traffic could start from a single machine</a:t>
            </a:r>
          </a:p>
          <a:p>
            <a:pPr lvl="2"/>
            <a:r>
              <a:rPr lang="en-US" altLang="en-US" smtClean="0"/>
              <a:t>A wildcard action is used to capture packets from this machine</a:t>
            </a:r>
          </a:p>
          <a:p>
            <a:pPr lvl="2"/>
            <a:r>
              <a:rPr lang="en-US" altLang="en-US" smtClean="0"/>
              <a:t>Each such packet is encapsulated and passed to the controller</a:t>
            </a:r>
          </a:p>
          <a:p>
            <a:pPr lvl="1"/>
            <a:r>
              <a:rPr lang="en-US" altLang="en-US" smtClean="0"/>
              <a:t>Processing for each new flow</a:t>
            </a:r>
          </a:p>
          <a:p>
            <a:pPr lvl="2"/>
            <a:r>
              <a:rPr lang="en-US" altLang="en-US" smtClean="0"/>
              <a:t>The controller creates a path through the switches</a:t>
            </a:r>
          </a:p>
          <a:p>
            <a:pPr lvl="2"/>
            <a:r>
              <a:rPr lang="en-US" altLang="en-US" smtClean="0"/>
              <a:t>Flow table entries are inserted along the path</a:t>
            </a:r>
          </a:p>
          <a:p>
            <a:pPr lvl="2"/>
            <a:r>
              <a:rPr lang="en-US" altLang="en-US" smtClean="0"/>
              <a:t>These entries are more specific than the generic one</a:t>
            </a:r>
          </a:p>
          <a:p>
            <a:r>
              <a:rPr lang="en-US" altLang="en-US" smtClean="0"/>
              <a:t>Approach tested in the Ethane prototype</a:t>
            </a:r>
          </a:p>
          <a:p>
            <a:pPr lvl="1"/>
            <a:r>
              <a:rPr lang="en-US" altLang="en-US" smtClean="0"/>
              <a:t>A PC could process over 10.000 new flows per second</a:t>
            </a:r>
          </a:p>
          <a:p>
            <a:pPr lvl="1"/>
            <a:r>
              <a:rPr lang="en-US" altLang="en-US" smtClean="0"/>
              <a:t>Dedicated hardware could do much better than that</a:t>
            </a:r>
          </a:p>
          <a:p>
            <a:pPr lvl="1"/>
            <a:r>
              <a:rPr lang="en-US" altLang="en-US" smtClean="0"/>
              <a:t>A prototype controller called NOX is built as a follow-on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CD432D71-686D-4339-BE08-B100C069F168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OpenFlow switch</a:t>
            </a:r>
            <a:endParaRPr lang="el-G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OpenFlow-enabled switches</a:t>
            </a:r>
          </a:p>
          <a:p>
            <a:pPr lvl="1"/>
            <a:r>
              <a:rPr lang="en-US" altLang="en-US" smtClean="0"/>
              <a:t>Normal switch with added OpenFlow capabilities</a:t>
            </a:r>
          </a:p>
          <a:p>
            <a:pPr lvl="2"/>
            <a:r>
              <a:rPr lang="en-US" altLang="en-US" smtClean="0"/>
              <a:t>Flow table, protocol and secure channel</a:t>
            </a:r>
          </a:p>
          <a:p>
            <a:pPr lvl="2"/>
            <a:r>
              <a:rPr lang="en-US" altLang="en-US" smtClean="0"/>
              <a:t>May reuse existing hardware for these</a:t>
            </a:r>
          </a:p>
          <a:p>
            <a:pPr lvl="1"/>
            <a:r>
              <a:rPr lang="en-US" altLang="en-US" smtClean="0"/>
              <a:t>Must isolate production from experimental traffic</a:t>
            </a:r>
          </a:p>
          <a:p>
            <a:pPr lvl="1"/>
            <a:r>
              <a:rPr lang="en-US" altLang="en-US" smtClean="0"/>
              <a:t>Two ways to isolate traffic</a:t>
            </a:r>
          </a:p>
          <a:p>
            <a:pPr lvl="2"/>
            <a:r>
              <a:rPr lang="en-US" altLang="en-US" smtClean="0"/>
              <a:t>Use another action (forward packets normally)</a:t>
            </a:r>
          </a:p>
          <a:p>
            <a:pPr lvl="2"/>
            <a:r>
              <a:rPr lang="en-US" altLang="en-US" smtClean="0"/>
              <a:t>Use VLANs to distinguish traffic</a:t>
            </a:r>
          </a:p>
          <a:p>
            <a:r>
              <a:rPr lang="en-US" altLang="en-US" smtClean="0"/>
              <a:t>Additional features</a:t>
            </a:r>
          </a:p>
          <a:p>
            <a:pPr lvl="1"/>
            <a:r>
              <a:rPr lang="en-US" altLang="en-US" smtClean="0"/>
              <a:t>Type 0 switches are as described above</a:t>
            </a:r>
          </a:p>
          <a:p>
            <a:pPr lvl="1"/>
            <a:r>
              <a:rPr lang="en-US" altLang="en-US" smtClean="0"/>
              <a:t>Extra features are possible</a:t>
            </a:r>
          </a:p>
          <a:p>
            <a:pPr lvl="2"/>
            <a:r>
              <a:rPr lang="en-US" altLang="en-US" smtClean="0"/>
              <a:t>Header rewriting or matching non IP headers</a:t>
            </a:r>
          </a:p>
          <a:p>
            <a:pPr lvl="1"/>
            <a:r>
              <a:rPr lang="en-US" altLang="en-US" smtClean="0"/>
              <a:t>Could be standardized in a Type 1 switch specification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17C8CBF4-1CFB-4938-9CC0-D65C1023331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Deploying OpenFlow switches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OpenFlow consortium maintains specifications</a:t>
            </a:r>
          </a:p>
          <a:p>
            <a:pPr lvl="1"/>
            <a:r>
              <a:rPr lang="en-US" altLang="en-US" smtClean="0"/>
              <a:t>Licensing is free even for commercial use</a:t>
            </a:r>
          </a:p>
          <a:p>
            <a:pPr lvl="1"/>
            <a:r>
              <a:rPr lang="en-US" altLang="en-US" smtClean="0"/>
              <a:t>Products need to conform to Type 0 specifications</a:t>
            </a:r>
          </a:p>
          <a:p>
            <a:r>
              <a:rPr lang="en-US" altLang="en-US" smtClean="0"/>
              <a:t>Actual deployment</a:t>
            </a:r>
          </a:p>
          <a:p>
            <a:pPr lvl="1"/>
            <a:r>
              <a:rPr lang="en-US" altLang="en-US" smtClean="0"/>
              <a:t>Many vendors are working on supporting OpenFlow</a:t>
            </a:r>
          </a:p>
          <a:p>
            <a:pPr lvl="1"/>
            <a:r>
              <a:rPr lang="en-US" altLang="en-US" smtClean="0"/>
              <a:t>Stanford has deployed OpenFlow across some buildings</a:t>
            </a:r>
          </a:p>
          <a:p>
            <a:pPr lvl="2"/>
            <a:r>
              <a:rPr lang="en-US" altLang="en-US" smtClean="0"/>
              <a:t>Different VLANs used to separate production traffic</a:t>
            </a:r>
          </a:p>
          <a:p>
            <a:pPr lvl="2"/>
            <a:r>
              <a:rPr lang="en-US" altLang="en-US" smtClean="0"/>
              <a:t>Researchers can control their own traffic</a:t>
            </a:r>
          </a:p>
          <a:p>
            <a:r>
              <a:rPr lang="en-US" altLang="en-US" smtClean="0"/>
              <a:t>Reference platforms</a:t>
            </a:r>
          </a:p>
          <a:p>
            <a:pPr lvl="1"/>
            <a:r>
              <a:rPr lang="en-US" altLang="en-US" smtClean="0"/>
              <a:t>Type 0 reference designs are available</a:t>
            </a:r>
          </a:p>
          <a:p>
            <a:pPr lvl="1"/>
            <a:r>
              <a:rPr lang="en-US" altLang="en-US" smtClean="0"/>
              <a:t>Linux, NetFPGA and OpenWRT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8E151968-00EC-49D6-B34F-827001A274E2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OpenFlow</a:t>
            </a:r>
            <a:endParaRPr lang="el-G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Example 1: network management</a:t>
            </a:r>
          </a:p>
          <a:p>
            <a:pPr lvl="1"/>
            <a:r>
              <a:rPr lang="en-US" altLang="en-US" smtClean="0"/>
              <a:t>The first packet of a flow triggers flow admission</a:t>
            </a:r>
          </a:p>
          <a:p>
            <a:r>
              <a:rPr lang="en-US" altLang="en-US" smtClean="0"/>
              <a:t>Example 2: VLANs</a:t>
            </a:r>
          </a:p>
          <a:p>
            <a:pPr lvl="1"/>
            <a:r>
              <a:rPr lang="en-US" altLang="en-US" smtClean="0"/>
              <a:t>Packets are tagged with a VLAN id depending on flow entry</a:t>
            </a:r>
          </a:p>
          <a:p>
            <a:r>
              <a:rPr lang="en-US" altLang="en-US" smtClean="0"/>
              <a:t>Example 3: mobile wireless VoIP</a:t>
            </a:r>
          </a:p>
          <a:p>
            <a:pPr lvl="1"/>
            <a:r>
              <a:rPr lang="en-US" altLang="en-US" smtClean="0"/>
              <a:t>The controller tracks clients and re-routes connections</a:t>
            </a:r>
          </a:p>
          <a:p>
            <a:r>
              <a:rPr lang="en-US" altLang="en-US" smtClean="0"/>
              <a:t>Example 4: non-IP networking</a:t>
            </a:r>
          </a:p>
          <a:p>
            <a:pPr lvl="1"/>
            <a:r>
              <a:rPr lang="en-US" altLang="en-US" smtClean="0"/>
              <a:t>Identification via MAC type or IP version number</a:t>
            </a:r>
          </a:p>
          <a:p>
            <a:pPr lvl="1"/>
            <a:r>
              <a:rPr lang="en-US" altLang="en-US" smtClean="0"/>
              <a:t>Ideally should use generic header matching</a:t>
            </a:r>
          </a:p>
          <a:p>
            <a:r>
              <a:rPr lang="en-US" altLang="en-US" smtClean="0"/>
              <a:t>Example 5: per packet processing</a:t>
            </a:r>
          </a:p>
          <a:p>
            <a:pPr lvl="1"/>
            <a:r>
              <a:rPr lang="en-US" altLang="en-US" smtClean="0"/>
              <a:t>Process all packets at the controller</a:t>
            </a:r>
          </a:p>
          <a:p>
            <a:pPr lvl="1"/>
            <a:r>
              <a:rPr lang="en-US" altLang="en-US" smtClean="0"/>
              <a:t>Divert packets to a NetFPGA device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13b</a:t>
            </a:r>
            <a:r>
              <a:rPr lang="el-GR" dirty="0" smtClean="0"/>
              <a:t>-</a:t>
            </a:r>
            <a:fld id="{FE9DCC25-67CC-4F7F-83B5-4221911DBD04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978</Words>
  <Application>Microsoft Macintosh PowerPoint</Application>
  <PresentationFormat>On-screen Show (4:3)</PresentationFormat>
  <Paragraphs>155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13 / Paper 1</vt:lpstr>
      <vt:lpstr>Need for programmable networks</vt:lpstr>
      <vt:lpstr>Using OpenFlow</vt:lpstr>
      <vt:lpstr>The OpenFlow switch</vt:lpstr>
      <vt:lpstr>Deploying OpenFlow switches</vt:lpstr>
      <vt:lpstr>Using OpenFlow</vt:lpstr>
      <vt:lpstr>Need for programmable networks</vt:lpstr>
      <vt:lpstr>The OpenFlow switch</vt:lpstr>
      <vt:lpstr>The OpenFlow switch</vt:lpstr>
      <vt:lpstr>End of Section # 13.2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292</cp:revision>
  <dcterms:created xsi:type="dcterms:W3CDTF">2002-02-24T19:33:17Z</dcterms:created>
  <dcterms:modified xsi:type="dcterms:W3CDTF">2015-11-23T21:52:16Z</dcterms:modified>
</cp:coreProperties>
</file>