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4.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5.xml" ContentType="application/vnd.openxmlformats-officedocument.themeOverride+xml"/>
  <Override PartName="/ppt/theme/themeOverride6.xml" ContentType="application/vnd.openxmlformats-officedocument.themeOverride+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57"/>
  </p:notesMasterIdLst>
  <p:sldIdLst>
    <p:sldId id="256" r:id="rId2"/>
    <p:sldId id="310" r:id="rId3"/>
    <p:sldId id="269" r:id="rId4"/>
    <p:sldId id="270" r:id="rId5"/>
    <p:sldId id="271" r:id="rId6"/>
    <p:sldId id="272" r:id="rId7"/>
    <p:sldId id="275" r:id="rId8"/>
    <p:sldId id="277" r:id="rId9"/>
    <p:sldId id="308" r:id="rId10"/>
    <p:sldId id="276" r:id="rId11"/>
    <p:sldId id="279" r:id="rId12"/>
    <p:sldId id="280" r:id="rId13"/>
    <p:sldId id="281" r:id="rId14"/>
    <p:sldId id="282" r:id="rId15"/>
    <p:sldId id="321" r:id="rId16"/>
    <p:sldId id="283" r:id="rId17"/>
    <p:sldId id="320" r:id="rId18"/>
    <p:sldId id="323" r:id="rId19"/>
    <p:sldId id="324" r:id="rId20"/>
    <p:sldId id="328" r:id="rId21"/>
    <p:sldId id="329" r:id="rId22"/>
    <p:sldId id="402" r:id="rId23"/>
    <p:sldId id="375" r:id="rId24"/>
    <p:sldId id="288" r:id="rId25"/>
    <p:sldId id="289" r:id="rId26"/>
    <p:sldId id="345" r:id="rId27"/>
    <p:sldId id="290" r:id="rId28"/>
    <p:sldId id="347" r:id="rId29"/>
    <p:sldId id="346" r:id="rId30"/>
    <p:sldId id="337" r:id="rId31"/>
    <p:sldId id="341" r:id="rId32"/>
    <p:sldId id="343" r:id="rId33"/>
    <p:sldId id="351" r:id="rId34"/>
    <p:sldId id="360" r:id="rId35"/>
    <p:sldId id="361" r:id="rId36"/>
    <p:sldId id="365" r:id="rId37"/>
    <p:sldId id="366" r:id="rId38"/>
    <p:sldId id="291" r:id="rId39"/>
    <p:sldId id="369" r:id="rId40"/>
    <p:sldId id="368" r:id="rId41"/>
    <p:sldId id="372" r:id="rId42"/>
    <p:sldId id="370" r:id="rId43"/>
    <p:sldId id="377" r:id="rId44"/>
    <p:sldId id="378" r:id="rId45"/>
    <p:sldId id="379" r:id="rId46"/>
    <p:sldId id="305" r:id="rId47"/>
    <p:sldId id="380" r:id="rId48"/>
    <p:sldId id="383" r:id="rId49"/>
    <p:sldId id="294" r:id="rId50"/>
    <p:sldId id="384" r:id="rId51"/>
    <p:sldId id="385" r:id="rId52"/>
    <p:sldId id="387" r:id="rId53"/>
    <p:sldId id="388" r:id="rId54"/>
    <p:sldId id="389" r:id="rId55"/>
    <p:sldId id="390" r:id="rId5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lly"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147A2F-B791-A64C-A302-6C7BD4ED8353}" v="8" dt="2023-12-06T11:01:0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69"/>
    <p:restoredTop sz="94626"/>
  </p:normalViewPr>
  <p:slideViewPr>
    <p:cSldViewPr snapToGrid="0" snapToObjects="1">
      <p:cViewPr varScale="1">
        <p:scale>
          <a:sx n="121" d="100"/>
          <a:sy n="121" d="100"/>
        </p:scale>
        <p:origin x="448"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thanasios Kouloridas" userId="6836904ac3c5c83f" providerId="LiveId" clId="{41147A2F-B791-A64C-A302-6C7BD4ED8353}"/>
    <pc:docChg chg="undo custSel delSld modSld">
      <pc:chgData name="Athanasios Kouloridas" userId="6836904ac3c5c83f" providerId="LiveId" clId="{41147A2F-B791-A64C-A302-6C7BD4ED8353}" dt="2023-12-06T11:01:57.074" v="576" actId="255"/>
      <pc:docMkLst>
        <pc:docMk/>
      </pc:docMkLst>
      <pc:sldChg chg="addSp modSp mod setBg">
        <pc:chgData name="Athanasios Kouloridas" userId="6836904ac3c5c83f" providerId="LiveId" clId="{41147A2F-B791-A64C-A302-6C7BD4ED8353}" dt="2023-12-06T10:51:25.575" v="385" actId="26606"/>
        <pc:sldMkLst>
          <pc:docMk/>
          <pc:sldMk cId="215391999" sldId="291"/>
        </pc:sldMkLst>
        <pc:spChg chg="mod">
          <ac:chgData name="Athanasios Kouloridas" userId="6836904ac3c5c83f" providerId="LiveId" clId="{41147A2F-B791-A64C-A302-6C7BD4ED8353}" dt="2023-12-06T10:51:25.575" v="385" actId="26606"/>
          <ac:spMkLst>
            <pc:docMk/>
            <pc:sldMk cId="215391999" sldId="291"/>
            <ac:spMk id="2" creationId="{00000000-0000-0000-0000-000000000000}"/>
          </ac:spMkLst>
        </pc:spChg>
        <pc:spChg chg="mod">
          <ac:chgData name="Athanasios Kouloridas" userId="6836904ac3c5c83f" providerId="LiveId" clId="{41147A2F-B791-A64C-A302-6C7BD4ED8353}" dt="2023-12-06T10:51:25.575" v="385" actId="26606"/>
          <ac:spMkLst>
            <pc:docMk/>
            <pc:sldMk cId="215391999" sldId="291"/>
            <ac:spMk id="3" creationId="{00000000-0000-0000-0000-000000000000}"/>
          </ac:spMkLst>
        </pc:spChg>
        <pc:spChg chg="add">
          <ac:chgData name="Athanasios Kouloridas" userId="6836904ac3c5c83f" providerId="LiveId" clId="{41147A2F-B791-A64C-A302-6C7BD4ED8353}" dt="2023-12-06T10:51:25.575" v="385" actId="26606"/>
          <ac:spMkLst>
            <pc:docMk/>
            <pc:sldMk cId="215391999" sldId="291"/>
            <ac:spMk id="8" creationId="{09588DA8-065E-4F6F-8EFD-43104AB2E0CF}"/>
          </ac:spMkLst>
        </pc:spChg>
        <pc:spChg chg="add">
          <ac:chgData name="Athanasios Kouloridas" userId="6836904ac3c5c83f" providerId="LiveId" clId="{41147A2F-B791-A64C-A302-6C7BD4ED8353}" dt="2023-12-06T10:51:25.575" v="385" actId="26606"/>
          <ac:spMkLst>
            <pc:docMk/>
            <pc:sldMk cId="215391999" sldId="291"/>
            <ac:spMk id="10" creationId="{C4285719-470E-454C-AF62-8323075F1F5B}"/>
          </ac:spMkLst>
        </pc:spChg>
        <pc:spChg chg="add">
          <ac:chgData name="Athanasios Kouloridas" userId="6836904ac3c5c83f" providerId="LiveId" clId="{41147A2F-B791-A64C-A302-6C7BD4ED8353}" dt="2023-12-06T10:51:25.575" v="385" actId="26606"/>
          <ac:spMkLst>
            <pc:docMk/>
            <pc:sldMk cId="215391999" sldId="291"/>
            <ac:spMk id="12" creationId="{CD9FE4EF-C4D8-49A0-B2FF-81D8DB7D8A24}"/>
          </ac:spMkLst>
        </pc:spChg>
        <pc:spChg chg="add">
          <ac:chgData name="Athanasios Kouloridas" userId="6836904ac3c5c83f" providerId="LiveId" clId="{41147A2F-B791-A64C-A302-6C7BD4ED8353}" dt="2023-12-06T10:51:25.575" v="385" actId="26606"/>
          <ac:spMkLst>
            <pc:docMk/>
            <pc:sldMk cId="215391999" sldId="291"/>
            <ac:spMk id="14" creationId="{4300840D-0A0B-4512-BACA-B439D5B9C57C}"/>
          </ac:spMkLst>
        </pc:spChg>
        <pc:spChg chg="add">
          <ac:chgData name="Athanasios Kouloridas" userId="6836904ac3c5c83f" providerId="LiveId" clId="{41147A2F-B791-A64C-A302-6C7BD4ED8353}" dt="2023-12-06T10:51:25.575" v="385" actId="26606"/>
          <ac:spMkLst>
            <pc:docMk/>
            <pc:sldMk cId="215391999" sldId="291"/>
            <ac:spMk id="16" creationId="{D2B78728-A580-49A7-84F9-6EF6F583ADE0}"/>
          </ac:spMkLst>
        </pc:spChg>
        <pc:spChg chg="add">
          <ac:chgData name="Athanasios Kouloridas" userId="6836904ac3c5c83f" providerId="LiveId" clId="{41147A2F-B791-A64C-A302-6C7BD4ED8353}" dt="2023-12-06T10:51:25.575" v="385" actId="26606"/>
          <ac:spMkLst>
            <pc:docMk/>
            <pc:sldMk cId="215391999" sldId="291"/>
            <ac:spMk id="18" creationId="{38FAA1A1-D861-433F-88FA-1E9D6FD31D11}"/>
          </ac:spMkLst>
        </pc:spChg>
        <pc:spChg chg="add">
          <ac:chgData name="Athanasios Kouloridas" userId="6836904ac3c5c83f" providerId="LiveId" clId="{41147A2F-B791-A64C-A302-6C7BD4ED8353}" dt="2023-12-06T10:51:25.575" v="385" actId="26606"/>
          <ac:spMkLst>
            <pc:docMk/>
            <pc:sldMk cId="215391999" sldId="291"/>
            <ac:spMk id="20" creationId="{8D71EDA1-87BF-4D5D-AB79-F346FD19278A}"/>
          </ac:spMkLst>
        </pc:spChg>
      </pc:sldChg>
      <pc:sldChg chg="addSp modSp mod setBg">
        <pc:chgData name="Athanasios Kouloridas" userId="6836904ac3c5c83f" providerId="LiveId" clId="{41147A2F-B791-A64C-A302-6C7BD4ED8353}" dt="2023-12-06T10:54:05.083" v="406" actId="26606"/>
        <pc:sldMkLst>
          <pc:docMk/>
          <pc:sldMk cId="1153895713" sldId="294"/>
        </pc:sldMkLst>
        <pc:spChg chg="mod">
          <ac:chgData name="Athanasios Kouloridas" userId="6836904ac3c5c83f" providerId="LiveId" clId="{41147A2F-B791-A64C-A302-6C7BD4ED8353}" dt="2023-12-06T10:54:05.083" v="406" actId="26606"/>
          <ac:spMkLst>
            <pc:docMk/>
            <pc:sldMk cId="1153895713" sldId="294"/>
            <ac:spMk id="2" creationId="{00000000-0000-0000-0000-000000000000}"/>
          </ac:spMkLst>
        </pc:spChg>
        <pc:spChg chg="mod">
          <ac:chgData name="Athanasios Kouloridas" userId="6836904ac3c5c83f" providerId="LiveId" clId="{41147A2F-B791-A64C-A302-6C7BD4ED8353}" dt="2023-12-06T10:54:05.083" v="406" actId="26606"/>
          <ac:spMkLst>
            <pc:docMk/>
            <pc:sldMk cId="1153895713" sldId="294"/>
            <ac:spMk id="3" creationId="{00000000-0000-0000-0000-000000000000}"/>
          </ac:spMkLst>
        </pc:spChg>
        <pc:spChg chg="add">
          <ac:chgData name="Athanasios Kouloridas" userId="6836904ac3c5c83f" providerId="LiveId" clId="{41147A2F-B791-A64C-A302-6C7BD4ED8353}" dt="2023-12-06T10:54:05.083" v="406" actId="26606"/>
          <ac:spMkLst>
            <pc:docMk/>
            <pc:sldMk cId="1153895713" sldId="294"/>
            <ac:spMk id="8" creationId="{1B15ED52-F352-441B-82BF-E0EA34836D08}"/>
          </ac:spMkLst>
        </pc:spChg>
        <pc:spChg chg="add">
          <ac:chgData name="Athanasios Kouloridas" userId="6836904ac3c5c83f" providerId="LiveId" clId="{41147A2F-B791-A64C-A302-6C7BD4ED8353}" dt="2023-12-06T10:54:05.083" v="406" actId="26606"/>
          <ac:spMkLst>
            <pc:docMk/>
            <pc:sldMk cId="1153895713" sldId="294"/>
            <ac:spMk id="10" creationId="{3B2E3793-BFE6-45A2-9B7B-E18844431C99}"/>
          </ac:spMkLst>
        </pc:spChg>
        <pc:spChg chg="add">
          <ac:chgData name="Athanasios Kouloridas" userId="6836904ac3c5c83f" providerId="LiveId" clId="{41147A2F-B791-A64C-A302-6C7BD4ED8353}" dt="2023-12-06T10:54:05.083" v="406" actId="26606"/>
          <ac:spMkLst>
            <pc:docMk/>
            <pc:sldMk cId="1153895713" sldId="294"/>
            <ac:spMk id="12" creationId="{BC4C4868-CB8F-4AF9-9CDB-8108F2C19B67}"/>
          </ac:spMkLst>
        </pc:spChg>
        <pc:spChg chg="add">
          <ac:chgData name="Athanasios Kouloridas" userId="6836904ac3c5c83f" providerId="LiveId" clId="{41147A2F-B791-A64C-A302-6C7BD4ED8353}" dt="2023-12-06T10:54:05.083" v="406" actId="26606"/>
          <ac:spMkLst>
            <pc:docMk/>
            <pc:sldMk cId="1153895713" sldId="294"/>
            <ac:spMk id="14" creationId="{375E0459-6403-40CD-989D-56A4407CA12E}"/>
          </ac:spMkLst>
        </pc:spChg>
        <pc:spChg chg="add">
          <ac:chgData name="Athanasios Kouloridas" userId="6836904ac3c5c83f" providerId="LiveId" clId="{41147A2F-B791-A64C-A302-6C7BD4ED8353}" dt="2023-12-06T10:54:05.083" v="406" actId="26606"/>
          <ac:spMkLst>
            <pc:docMk/>
            <pc:sldMk cId="1153895713" sldId="294"/>
            <ac:spMk id="16" creationId="{53E5B1A8-3AC9-4BD1-9BBC-78CA94F2D1BA}"/>
          </ac:spMkLst>
        </pc:spChg>
      </pc:sldChg>
      <pc:sldChg chg="addSp modSp mod setBg">
        <pc:chgData name="Athanasios Kouloridas" userId="6836904ac3c5c83f" providerId="LiveId" clId="{41147A2F-B791-A64C-A302-6C7BD4ED8353}" dt="2023-12-06T10:53:30.991" v="401" actId="26606"/>
        <pc:sldMkLst>
          <pc:docMk/>
          <pc:sldMk cId="3706451933" sldId="305"/>
        </pc:sldMkLst>
        <pc:spChg chg="mod">
          <ac:chgData name="Athanasios Kouloridas" userId="6836904ac3c5c83f" providerId="LiveId" clId="{41147A2F-B791-A64C-A302-6C7BD4ED8353}" dt="2023-12-06T10:53:30.991" v="401" actId="26606"/>
          <ac:spMkLst>
            <pc:docMk/>
            <pc:sldMk cId="3706451933" sldId="305"/>
            <ac:spMk id="6" creationId="{74B63047-ABE4-E04F-A1A7-9A7D2F05FB4B}"/>
          </ac:spMkLst>
        </pc:spChg>
        <pc:spChg chg="mod">
          <ac:chgData name="Athanasios Kouloridas" userId="6836904ac3c5c83f" providerId="LiveId" clId="{41147A2F-B791-A64C-A302-6C7BD4ED8353}" dt="2023-12-06T10:53:30.991" v="401" actId="26606"/>
          <ac:spMkLst>
            <pc:docMk/>
            <pc:sldMk cId="3706451933" sldId="305"/>
            <ac:spMk id="7" creationId="{78D5CDCE-5B3C-AB49-A146-7184FDA5A12C}"/>
          </ac:spMkLst>
        </pc:spChg>
        <pc:spChg chg="mod">
          <ac:chgData name="Athanasios Kouloridas" userId="6836904ac3c5c83f" providerId="LiveId" clId="{41147A2F-B791-A64C-A302-6C7BD4ED8353}" dt="2023-12-06T10:53:30.991" v="401" actId="26606"/>
          <ac:spMkLst>
            <pc:docMk/>
            <pc:sldMk cId="3706451933" sldId="305"/>
            <ac:spMk id="8" creationId="{B225A10D-552E-AE46-915B-E3C43501C00C}"/>
          </ac:spMkLst>
        </pc:spChg>
        <pc:spChg chg="add">
          <ac:chgData name="Athanasios Kouloridas" userId="6836904ac3c5c83f" providerId="LiveId" clId="{41147A2F-B791-A64C-A302-6C7BD4ED8353}" dt="2023-12-06T10:53:30.991" v="401" actId="26606"/>
          <ac:spMkLst>
            <pc:docMk/>
            <pc:sldMk cId="3706451933" sldId="305"/>
            <ac:spMk id="13" creationId="{1B15ED52-F352-441B-82BF-E0EA34836D08}"/>
          </ac:spMkLst>
        </pc:spChg>
        <pc:spChg chg="add">
          <ac:chgData name="Athanasios Kouloridas" userId="6836904ac3c5c83f" providerId="LiveId" clId="{41147A2F-B791-A64C-A302-6C7BD4ED8353}" dt="2023-12-06T10:53:30.991" v="401" actId="26606"/>
          <ac:spMkLst>
            <pc:docMk/>
            <pc:sldMk cId="3706451933" sldId="305"/>
            <ac:spMk id="15" creationId="{3B2E3793-BFE6-45A2-9B7B-E18844431C99}"/>
          </ac:spMkLst>
        </pc:spChg>
        <pc:spChg chg="add">
          <ac:chgData name="Athanasios Kouloridas" userId="6836904ac3c5c83f" providerId="LiveId" clId="{41147A2F-B791-A64C-A302-6C7BD4ED8353}" dt="2023-12-06T10:53:30.991" v="401" actId="26606"/>
          <ac:spMkLst>
            <pc:docMk/>
            <pc:sldMk cId="3706451933" sldId="305"/>
            <ac:spMk id="17" creationId="{BC4C4868-CB8F-4AF9-9CDB-8108F2C19B67}"/>
          </ac:spMkLst>
        </pc:spChg>
        <pc:spChg chg="add">
          <ac:chgData name="Athanasios Kouloridas" userId="6836904ac3c5c83f" providerId="LiveId" clId="{41147A2F-B791-A64C-A302-6C7BD4ED8353}" dt="2023-12-06T10:53:30.991" v="401" actId="26606"/>
          <ac:spMkLst>
            <pc:docMk/>
            <pc:sldMk cId="3706451933" sldId="305"/>
            <ac:spMk id="19" creationId="{375E0459-6403-40CD-989D-56A4407CA12E}"/>
          </ac:spMkLst>
        </pc:spChg>
        <pc:spChg chg="add">
          <ac:chgData name="Athanasios Kouloridas" userId="6836904ac3c5c83f" providerId="LiveId" clId="{41147A2F-B791-A64C-A302-6C7BD4ED8353}" dt="2023-12-06T10:53:30.991" v="401" actId="26606"/>
          <ac:spMkLst>
            <pc:docMk/>
            <pc:sldMk cId="3706451933" sldId="305"/>
            <ac:spMk id="21" creationId="{53E5B1A8-3AC9-4BD1-9BBC-78CA94F2D1BA}"/>
          </ac:spMkLst>
        </pc:spChg>
      </pc:sldChg>
      <pc:sldChg chg="addSp delSp mod">
        <pc:chgData name="Athanasios Kouloridas" userId="6836904ac3c5c83f" providerId="LiveId" clId="{41147A2F-B791-A64C-A302-6C7BD4ED8353}" dt="2023-12-06T10:46:04.915" v="3" actId="26606"/>
        <pc:sldMkLst>
          <pc:docMk/>
          <pc:sldMk cId="4092622450" sldId="337"/>
        </pc:sldMkLst>
        <pc:spChg chg="add del">
          <ac:chgData name="Athanasios Kouloridas" userId="6836904ac3c5c83f" providerId="LiveId" clId="{41147A2F-B791-A64C-A302-6C7BD4ED8353}" dt="2023-12-06T10:46:04.915" v="3" actId="26606"/>
          <ac:spMkLst>
            <pc:docMk/>
            <pc:sldMk cId="4092622450" sldId="337"/>
            <ac:spMk id="3" creationId="{4C3065C3-289E-4FE9-9C44-45E1DCF258AE}"/>
          </ac:spMkLst>
        </pc:spChg>
        <pc:graphicFrameChg chg="add del">
          <ac:chgData name="Athanasios Kouloridas" userId="6836904ac3c5c83f" providerId="LiveId" clId="{41147A2F-B791-A64C-A302-6C7BD4ED8353}" dt="2023-12-06T10:46:04.858" v="2" actId="26606"/>
          <ac:graphicFrameMkLst>
            <pc:docMk/>
            <pc:sldMk cId="4092622450" sldId="337"/>
            <ac:graphicFrameMk id="5" creationId="{C45DA865-613E-058B-26E4-CDA751091808}"/>
          </ac:graphicFrameMkLst>
        </pc:graphicFrameChg>
        <pc:graphicFrameChg chg="add">
          <ac:chgData name="Athanasios Kouloridas" userId="6836904ac3c5c83f" providerId="LiveId" clId="{41147A2F-B791-A64C-A302-6C7BD4ED8353}" dt="2023-12-06T10:46:04.915" v="3" actId="26606"/>
          <ac:graphicFrameMkLst>
            <pc:docMk/>
            <pc:sldMk cId="4092622450" sldId="337"/>
            <ac:graphicFrameMk id="7" creationId="{D2891F42-ADE1-DBFB-68C1-C6F683E3D96A}"/>
          </ac:graphicFrameMkLst>
        </pc:graphicFrameChg>
      </pc:sldChg>
      <pc:sldChg chg="addSp modSp mod setBg">
        <pc:chgData name="Athanasios Kouloridas" userId="6836904ac3c5c83f" providerId="LiveId" clId="{41147A2F-B791-A64C-A302-6C7BD4ED8353}" dt="2023-12-06T10:46:09.858" v="4" actId="26606"/>
        <pc:sldMkLst>
          <pc:docMk/>
          <pc:sldMk cId="941712236" sldId="341"/>
        </pc:sldMkLst>
        <pc:spChg chg="mod">
          <ac:chgData name="Athanasios Kouloridas" userId="6836904ac3c5c83f" providerId="LiveId" clId="{41147A2F-B791-A64C-A302-6C7BD4ED8353}" dt="2023-12-06T10:46:09.858" v="4" actId="26606"/>
          <ac:spMkLst>
            <pc:docMk/>
            <pc:sldMk cId="941712236" sldId="341"/>
            <ac:spMk id="2" creationId="{3439047E-C195-4337-8656-80C8CC7C8B19}"/>
          </ac:spMkLst>
        </pc:spChg>
        <pc:spChg chg="mod">
          <ac:chgData name="Athanasios Kouloridas" userId="6836904ac3c5c83f" providerId="LiveId" clId="{41147A2F-B791-A64C-A302-6C7BD4ED8353}" dt="2023-12-06T10:46:09.858" v="4" actId="26606"/>
          <ac:spMkLst>
            <pc:docMk/>
            <pc:sldMk cId="941712236" sldId="341"/>
            <ac:spMk id="3" creationId="{41A2E56D-C7A0-40E9-8817-3F0465B2B1B6}"/>
          </ac:spMkLst>
        </pc:spChg>
        <pc:spChg chg="add">
          <ac:chgData name="Athanasios Kouloridas" userId="6836904ac3c5c83f" providerId="LiveId" clId="{41147A2F-B791-A64C-A302-6C7BD4ED8353}" dt="2023-12-06T10:46:09.858" v="4" actId="26606"/>
          <ac:spMkLst>
            <pc:docMk/>
            <pc:sldMk cId="941712236" sldId="341"/>
            <ac:spMk id="8" creationId="{09588DA8-065E-4F6F-8EFD-43104AB2E0CF}"/>
          </ac:spMkLst>
        </pc:spChg>
        <pc:spChg chg="add">
          <ac:chgData name="Athanasios Kouloridas" userId="6836904ac3c5c83f" providerId="LiveId" clId="{41147A2F-B791-A64C-A302-6C7BD4ED8353}" dt="2023-12-06T10:46:09.858" v="4" actId="26606"/>
          <ac:spMkLst>
            <pc:docMk/>
            <pc:sldMk cId="941712236" sldId="341"/>
            <ac:spMk id="10" creationId="{C4285719-470E-454C-AF62-8323075F1F5B}"/>
          </ac:spMkLst>
        </pc:spChg>
        <pc:spChg chg="add">
          <ac:chgData name="Athanasios Kouloridas" userId="6836904ac3c5c83f" providerId="LiveId" clId="{41147A2F-B791-A64C-A302-6C7BD4ED8353}" dt="2023-12-06T10:46:09.858" v="4" actId="26606"/>
          <ac:spMkLst>
            <pc:docMk/>
            <pc:sldMk cId="941712236" sldId="341"/>
            <ac:spMk id="12" creationId="{CD9FE4EF-C4D8-49A0-B2FF-81D8DB7D8A24}"/>
          </ac:spMkLst>
        </pc:spChg>
        <pc:spChg chg="add">
          <ac:chgData name="Athanasios Kouloridas" userId="6836904ac3c5c83f" providerId="LiveId" clId="{41147A2F-B791-A64C-A302-6C7BD4ED8353}" dt="2023-12-06T10:46:09.858" v="4" actId="26606"/>
          <ac:spMkLst>
            <pc:docMk/>
            <pc:sldMk cId="941712236" sldId="341"/>
            <ac:spMk id="14" creationId="{4300840D-0A0B-4512-BACA-B439D5B9C57C}"/>
          </ac:spMkLst>
        </pc:spChg>
        <pc:spChg chg="add">
          <ac:chgData name="Athanasios Kouloridas" userId="6836904ac3c5c83f" providerId="LiveId" clId="{41147A2F-B791-A64C-A302-6C7BD4ED8353}" dt="2023-12-06T10:46:09.858" v="4" actId="26606"/>
          <ac:spMkLst>
            <pc:docMk/>
            <pc:sldMk cId="941712236" sldId="341"/>
            <ac:spMk id="16" creationId="{D2B78728-A580-49A7-84F9-6EF6F583ADE0}"/>
          </ac:spMkLst>
        </pc:spChg>
        <pc:spChg chg="add">
          <ac:chgData name="Athanasios Kouloridas" userId="6836904ac3c5c83f" providerId="LiveId" clId="{41147A2F-B791-A64C-A302-6C7BD4ED8353}" dt="2023-12-06T10:46:09.858" v="4" actId="26606"/>
          <ac:spMkLst>
            <pc:docMk/>
            <pc:sldMk cId="941712236" sldId="341"/>
            <ac:spMk id="18" creationId="{38FAA1A1-D861-433F-88FA-1E9D6FD31D11}"/>
          </ac:spMkLst>
        </pc:spChg>
        <pc:spChg chg="add">
          <ac:chgData name="Athanasios Kouloridas" userId="6836904ac3c5c83f" providerId="LiveId" clId="{41147A2F-B791-A64C-A302-6C7BD4ED8353}" dt="2023-12-06T10:46:09.858" v="4" actId="26606"/>
          <ac:spMkLst>
            <pc:docMk/>
            <pc:sldMk cId="941712236" sldId="341"/>
            <ac:spMk id="20" creationId="{8D71EDA1-87BF-4D5D-AB79-F346FD19278A}"/>
          </ac:spMkLst>
        </pc:spChg>
      </pc:sldChg>
      <pc:sldChg chg="addSp modSp mod setBg">
        <pc:chgData name="Athanasios Kouloridas" userId="6836904ac3c5c83f" providerId="LiveId" clId="{41147A2F-B791-A64C-A302-6C7BD4ED8353}" dt="2023-12-06T10:46:14.127" v="5" actId="26606"/>
        <pc:sldMkLst>
          <pc:docMk/>
          <pc:sldMk cId="166788845" sldId="343"/>
        </pc:sldMkLst>
        <pc:spChg chg="mod">
          <ac:chgData name="Athanasios Kouloridas" userId="6836904ac3c5c83f" providerId="LiveId" clId="{41147A2F-B791-A64C-A302-6C7BD4ED8353}" dt="2023-12-06T10:46:14.127" v="5" actId="26606"/>
          <ac:spMkLst>
            <pc:docMk/>
            <pc:sldMk cId="166788845" sldId="343"/>
            <ac:spMk id="2" creationId="{9BAADF77-F844-493A-B9A8-B7666FE109AE}"/>
          </ac:spMkLst>
        </pc:spChg>
        <pc:spChg chg="mod">
          <ac:chgData name="Athanasios Kouloridas" userId="6836904ac3c5c83f" providerId="LiveId" clId="{41147A2F-B791-A64C-A302-6C7BD4ED8353}" dt="2023-12-06T10:46:14.127" v="5" actId="26606"/>
          <ac:spMkLst>
            <pc:docMk/>
            <pc:sldMk cId="166788845" sldId="343"/>
            <ac:spMk id="3" creationId="{62502CD8-DC74-42EC-BD95-0731EE476CEC}"/>
          </ac:spMkLst>
        </pc:spChg>
        <pc:spChg chg="add">
          <ac:chgData name="Athanasios Kouloridas" userId="6836904ac3c5c83f" providerId="LiveId" clId="{41147A2F-B791-A64C-A302-6C7BD4ED8353}" dt="2023-12-06T10:46:14.127" v="5" actId="26606"/>
          <ac:spMkLst>
            <pc:docMk/>
            <pc:sldMk cId="166788845" sldId="343"/>
            <ac:spMk id="8" creationId="{09588DA8-065E-4F6F-8EFD-43104AB2E0CF}"/>
          </ac:spMkLst>
        </pc:spChg>
        <pc:spChg chg="add">
          <ac:chgData name="Athanasios Kouloridas" userId="6836904ac3c5c83f" providerId="LiveId" clId="{41147A2F-B791-A64C-A302-6C7BD4ED8353}" dt="2023-12-06T10:46:14.127" v="5" actId="26606"/>
          <ac:spMkLst>
            <pc:docMk/>
            <pc:sldMk cId="166788845" sldId="343"/>
            <ac:spMk id="10" creationId="{C4285719-470E-454C-AF62-8323075F1F5B}"/>
          </ac:spMkLst>
        </pc:spChg>
        <pc:spChg chg="add">
          <ac:chgData name="Athanasios Kouloridas" userId="6836904ac3c5c83f" providerId="LiveId" clId="{41147A2F-B791-A64C-A302-6C7BD4ED8353}" dt="2023-12-06T10:46:14.127" v="5" actId="26606"/>
          <ac:spMkLst>
            <pc:docMk/>
            <pc:sldMk cId="166788845" sldId="343"/>
            <ac:spMk id="12" creationId="{CD9FE4EF-C4D8-49A0-B2FF-81D8DB7D8A24}"/>
          </ac:spMkLst>
        </pc:spChg>
        <pc:spChg chg="add">
          <ac:chgData name="Athanasios Kouloridas" userId="6836904ac3c5c83f" providerId="LiveId" clId="{41147A2F-B791-A64C-A302-6C7BD4ED8353}" dt="2023-12-06T10:46:14.127" v="5" actId="26606"/>
          <ac:spMkLst>
            <pc:docMk/>
            <pc:sldMk cId="166788845" sldId="343"/>
            <ac:spMk id="14" creationId="{4300840D-0A0B-4512-BACA-B439D5B9C57C}"/>
          </ac:spMkLst>
        </pc:spChg>
        <pc:spChg chg="add">
          <ac:chgData name="Athanasios Kouloridas" userId="6836904ac3c5c83f" providerId="LiveId" clId="{41147A2F-B791-A64C-A302-6C7BD4ED8353}" dt="2023-12-06T10:46:14.127" v="5" actId="26606"/>
          <ac:spMkLst>
            <pc:docMk/>
            <pc:sldMk cId="166788845" sldId="343"/>
            <ac:spMk id="16" creationId="{D2B78728-A580-49A7-84F9-6EF6F583ADE0}"/>
          </ac:spMkLst>
        </pc:spChg>
        <pc:spChg chg="add">
          <ac:chgData name="Athanasios Kouloridas" userId="6836904ac3c5c83f" providerId="LiveId" clId="{41147A2F-B791-A64C-A302-6C7BD4ED8353}" dt="2023-12-06T10:46:14.127" v="5" actId="26606"/>
          <ac:spMkLst>
            <pc:docMk/>
            <pc:sldMk cId="166788845" sldId="343"/>
            <ac:spMk id="18" creationId="{38FAA1A1-D861-433F-88FA-1E9D6FD31D11}"/>
          </ac:spMkLst>
        </pc:spChg>
        <pc:spChg chg="add">
          <ac:chgData name="Athanasios Kouloridas" userId="6836904ac3c5c83f" providerId="LiveId" clId="{41147A2F-B791-A64C-A302-6C7BD4ED8353}" dt="2023-12-06T10:46:14.127" v="5" actId="26606"/>
          <ac:spMkLst>
            <pc:docMk/>
            <pc:sldMk cId="166788845" sldId="343"/>
            <ac:spMk id="20" creationId="{8D71EDA1-87BF-4D5D-AB79-F346FD19278A}"/>
          </ac:spMkLst>
        </pc:spChg>
      </pc:sldChg>
      <pc:sldChg chg="addSp modSp mod setClrOvrMap">
        <pc:chgData name="Athanasios Kouloridas" userId="6836904ac3c5c83f" providerId="LiveId" clId="{41147A2F-B791-A64C-A302-6C7BD4ED8353}" dt="2023-12-06T10:45:47.608" v="0" actId="26606"/>
        <pc:sldMkLst>
          <pc:docMk/>
          <pc:sldMk cId="1925388848" sldId="346"/>
        </pc:sldMkLst>
        <pc:spChg chg="mod">
          <ac:chgData name="Athanasios Kouloridas" userId="6836904ac3c5c83f" providerId="LiveId" clId="{41147A2F-B791-A64C-A302-6C7BD4ED8353}" dt="2023-12-06T10:45:47.608" v="0" actId="26606"/>
          <ac:spMkLst>
            <pc:docMk/>
            <pc:sldMk cId="1925388848" sldId="346"/>
            <ac:spMk id="2" creationId="{EC256B06-D558-3C46-91EE-2C287A16DB79}"/>
          </ac:spMkLst>
        </pc:spChg>
        <pc:spChg chg="mod">
          <ac:chgData name="Athanasios Kouloridas" userId="6836904ac3c5c83f" providerId="LiveId" clId="{41147A2F-B791-A64C-A302-6C7BD4ED8353}" dt="2023-12-06T10:45:47.608" v="0" actId="26606"/>
          <ac:spMkLst>
            <pc:docMk/>
            <pc:sldMk cId="1925388848" sldId="346"/>
            <ac:spMk id="3" creationId="{6103A5A7-62F2-BD44-8AC1-4B8645D711BA}"/>
          </ac:spMkLst>
        </pc:spChg>
        <pc:spChg chg="add">
          <ac:chgData name="Athanasios Kouloridas" userId="6836904ac3c5c83f" providerId="LiveId" clId="{41147A2F-B791-A64C-A302-6C7BD4ED8353}" dt="2023-12-06T10:45:47.608" v="0" actId="26606"/>
          <ac:spMkLst>
            <pc:docMk/>
            <pc:sldMk cId="1925388848" sldId="346"/>
            <ac:spMk id="8" creationId="{09588DA8-065E-4F6F-8EFD-43104AB2E0CF}"/>
          </ac:spMkLst>
        </pc:spChg>
        <pc:spChg chg="add">
          <ac:chgData name="Athanasios Kouloridas" userId="6836904ac3c5c83f" providerId="LiveId" clId="{41147A2F-B791-A64C-A302-6C7BD4ED8353}" dt="2023-12-06T10:45:47.608" v="0" actId="26606"/>
          <ac:spMkLst>
            <pc:docMk/>
            <pc:sldMk cId="1925388848" sldId="346"/>
            <ac:spMk id="10" creationId="{C4285719-470E-454C-AF62-8323075F1F5B}"/>
          </ac:spMkLst>
        </pc:spChg>
        <pc:spChg chg="add">
          <ac:chgData name="Athanasios Kouloridas" userId="6836904ac3c5c83f" providerId="LiveId" clId="{41147A2F-B791-A64C-A302-6C7BD4ED8353}" dt="2023-12-06T10:45:47.608" v="0" actId="26606"/>
          <ac:spMkLst>
            <pc:docMk/>
            <pc:sldMk cId="1925388848" sldId="346"/>
            <ac:spMk id="12" creationId="{CD9FE4EF-C4D8-49A0-B2FF-81D8DB7D8A24}"/>
          </ac:spMkLst>
        </pc:spChg>
        <pc:spChg chg="add">
          <ac:chgData name="Athanasios Kouloridas" userId="6836904ac3c5c83f" providerId="LiveId" clId="{41147A2F-B791-A64C-A302-6C7BD4ED8353}" dt="2023-12-06T10:45:47.608" v="0" actId="26606"/>
          <ac:spMkLst>
            <pc:docMk/>
            <pc:sldMk cId="1925388848" sldId="346"/>
            <ac:spMk id="14" creationId="{4300840D-0A0B-4512-BACA-B439D5B9C57C}"/>
          </ac:spMkLst>
        </pc:spChg>
        <pc:spChg chg="add">
          <ac:chgData name="Athanasios Kouloridas" userId="6836904ac3c5c83f" providerId="LiveId" clId="{41147A2F-B791-A64C-A302-6C7BD4ED8353}" dt="2023-12-06T10:45:47.608" v="0" actId="26606"/>
          <ac:spMkLst>
            <pc:docMk/>
            <pc:sldMk cId="1925388848" sldId="346"/>
            <ac:spMk id="16" creationId="{D2B78728-A580-49A7-84F9-6EF6F583ADE0}"/>
          </ac:spMkLst>
        </pc:spChg>
        <pc:spChg chg="add">
          <ac:chgData name="Athanasios Kouloridas" userId="6836904ac3c5c83f" providerId="LiveId" clId="{41147A2F-B791-A64C-A302-6C7BD4ED8353}" dt="2023-12-06T10:45:47.608" v="0" actId="26606"/>
          <ac:spMkLst>
            <pc:docMk/>
            <pc:sldMk cId="1925388848" sldId="346"/>
            <ac:spMk id="18" creationId="{38FAA1A1-D861-433F-88FA-1E9D6FD31D11}"/>
          </ac:spMkLst>
        </pc:spChg>
        <pc:spChg chg="add">
          <ac:chgData name="Athanasios Kouloridas" userId="6836904ac3c5c83f" providerId="LiveId" clId="{41147A2F-B791-A64C-A302-6C7BD4ED8353}" dt="2023-12-06T10:45:47.608" v="0" actId="26606"/>
          <ac:spMkLst>
            <pc:docMk/>
            <pc:sldMk cId="1925388848" sldId="346"/>
            <ac:spMk id="20" creationId="{8D71EDA1-87BF-4D5D-AB79-F346FD19278A}"/>
          </ac:spMkLst>
        </pc:spChg>
      </pc:sldChg>
      <pc:sldChg chg="addSp modSp del mod setBg">
        <pc:chgData name="Athanasios Kouloridas" userId="6836904ac3c5c83f" providerId="LiveId" clId="{41147A2F-B791-A64C-A302-6C7BD4ED8353}" dt="2023-12-06T10:46:34.805" v="7" actId="2696"/>
        <pc:sldMkLst>
          <pc:docMk/>
          <pc:sldMk cId="3100401064" sldId="350"/>
        </pc:sldMkLst>
        <pc:spChg chg="mod">
          <ac:chgData name="Athanasios Kouloridas" userId="6836904ac3c5c83f" providerId="LiveId" clId="{41147A2F-B791-A64C-A302-6C7BD4ED8353}" dt="2023-12-06T10:46:26.680" v="6" actId="26606"/>
          <ac:spMkLst>
            <pc:docMk/>
            <pc:sldMk cId="3100401064" sldId="350"/>
            <ac:spMk id="2" creationId="{96990AE9-7691-A14C-9F77-86FF239A002D}"/>
          </ac:spMkLst>
        </pc:spChg>
        <pc:spChg chg="mod">
          <ac:chgData name="Athanasios Kouloridas" userId="6836904ac3c5c83f" providerId="LiveId" clId="{41147A2F-B791-A64C-A302-6C7BD4ED8353}" dt="2023-12-06T10:46:26.680" v="6" actId="26606"/>
          <ac:spMkLst>
            <pc:docMk/>
            <pc:sldMk cId="3100401064" sldId="350"/>
            <ac:spMk id="5" creationId="{F1FE13DB-1EBC-3743-BB72-DE0C4F75424E}"/>
          </ac:spMkLst>
        </pc:spChg>
        <pc:spChg chg="add">
          <ac:chgData name="Athanasios Kouloridas" userId="6836904ac3c5c83f" providerId="LiveId" clId="{41147A2F-B791-A64C-A302-6C7BD4ED8353}" dt="2023-12-06T10:46:26.680" v="6" actId="26606"/>
          <ac:spMkLst>
            <pc:docMk/>
            <pc:sldMk cId="3100401064" sldId="350"/>
            <ac:spMk id="10" creationId="{09588DA8-065E-4F6F-8EFD-43104AB2E0CF}"/>
          </ac:spMkLst>
        </pc:spChg>
        <pc:spChg chg="add">
          <ac:chgData name="Athanasios Kouloridas" userId="6836904ac3c5c83f" providerId="LiveId" clId="{41147A2F-B791-A64C-A302-6C7BD4ED8353}" dt="2023-12-06T10:46:26.680" v="6" actId="26606"/>
          <ac:spMkLst>
            <pc:docMk/>
            <pc:sldMk cId="3100401064" sldId="350"/>
            <ac:spMk id="12" creationId="{C4285719-470E-454C-AF62-8323075F1F5B}"/>
          </ac:spMkLst>
        </pc:spChg>
        <pc:spChg chg="add">
          <ac:chgData name="Athanasios Kouloridas" userId="6836904ac3c5c83f" providerId="LiveId" clId="{41147A2F-B791-A64C-A302-6C7BD4ED8353}" dt="2023-12-06T10:46:26.680" v="6" actId="26606"/>
          <ac:spMkLst>
            <pc:docMk/>
            <pc:sldMk cId="3100401064" sldId="350"/>
            <ac:spMk id="14" creationId="{CD9FE4EF-C4D8-49A0-B2FF-81D8DB7D8A24}"/>
          </ac:spMkLst>
        </pc:spChg>
        <pc:spChg chg="add">
          <ac:chgData name="Athanasios Kouloridas" userId="6836904ac3c5c83f" providerId="LiveId" clId="{41147A2F-B791-A64C-A302-6C7BD4ED8353}" dt="2023-12-06T10:46:26.680" v="6" actId="26606"/>
          <ac:spMkLst>
            <pc:docMk/>
            <pc:sldMk cId="3100401064" sldId="350"/>
            <ac:spMk id="16" creationId="{4300840D-0A0B-4512-BACA-B439D5B9C57C}"/>
          </ac:spMkLst>
        </pc:spChg>
        <pc:spChg chg="add">
          <ac:chgData name="Athanasios Kouloridas" userId="6836904ac3c5c83f" providerId="LiveId" clId="{41147A2F-B791-A64C-A302-6C7BD4ED8353}" dt="2023-12-06T10:46:26.680" v="6" actId="26606"/>
          <ac:spMkLst>
            <pc:docMk/>
            <pc:sldMk cId="3100401064" sldId="350"/>
            <ac:spMk id="18" creationId="{D2B78728-A580-49A7-84F9-6EF6F583ADE0}"/>
          </ac:spMkLst>
        </pc:spChg>
        <pc:spChg chg="add">
          <ac:chgData name="Athanasios Kouloridas" userId="6836904ac3c5c83f" providerId="LiveId" clId="{41147A2F-B791-A64C-A302-6C7BD4ED8353}" dt="2023-12-06T10:46:26.680" v="6" actId="26606"/>
          <ac:spMkLst>
            <pc:docMk/>
            <pc:sldMk cId="3100401064" sldId="350"/>
            <ac:spMk id="20" creationId="{38FAA1A1-D861-433F-88FA-1E9D6FD31D11}"/>
          </ac:spMkLst>
        </pc:spChg>
        <pc:spChg chg="add">
          <ac:chgData name="Athanasios Kouloridas" userId="6836904ac3c5c83f" providerId="LiveId" clId="{41147A2F-B791-A64C-A302-6C7BD4ED8353}" dt="2023-12-06T10:46:26.680" v="6" actId="26606"/>
          <ac:spMkLst>
            <pc:docMk/>
            <pc:sldMk cId="3100401064" sldId="350"/>
            <ac:spMk id="22" creationId="{8D71EDA1-87BF-4D5D-AB79-F346FD19278A}"/>
          </ac:spMkLst>
        </pc:spChg>
      </pc:sldChg>
      <pc:sldChg chg="addSp modSp mod setBg">
        <pc:chgData name="Athanasios Kouloridas" userId="6836904ac3c5c83f" providerId="LiveId" clId="{41147A2F-B791-A64C-A302-6C7BD4ED8353}" dt="2023-12-06T10:48:57.750" v="366" actId="20577"/>
        <pc:sldMkLst>
          <pc:docMk/>
          <pc:sldMk cId="3069769098" sldId="351"/>
        </pc:sldMkLst>
        <pc:spChg chg="mod">
          <ac:chgData name="Athanasios Kouloridas" userId="6836904ac3c5c83f" providerId="LiveId" clId="{41147A2F-B791-A64C-A302-6C7BD4ED8353}" dt="2023-12-06T10:46:53.996" v="8" actId="26606"/>
          <ac:spMkLst>
            <pc:docMk/>
            <pc:sldMk cId="3069769098" sldId="351"/>
            <ac:spMk id="2" creationId="{4D60552A-9DE9-9441-941E-D35203F2C4D5}"/>
          </ac:spMkLst>
        </pc:spChg>
        <pc:spChg chg="add mod">
          <ac:chgData name="Athanasios Kouloridas" userId="6836904ac3c5c83f" providerId="LiveId" clId="{41147A2F-B791-A64C-A302-6C7BD4ED8353}" dt="2023-12-06T10:48:57.750" v="366" actId="20577"/>
          <ac:spMkLst>
            <pc:docMk/>
            <pc:sldMk cId="3069769098" sldId="351"/>
            <ac:spMk id="4" creationId="{EA335EE9-E611-F6A5-F9C7-EBB734832C47}"/>
          </ac:spMkLst>
        </pc:spChg>
        <pc:spChg chg="add">
          <ac:chgData name="Athanasios Kouloridas" userId="6836904ac3c5c83f" providerId="LiveId" clId="{41147A2F-B791-A64C-A302-6C7BD4ED8353}" dt="2023-12-06T10:46:53.996" v="8" actId="26606"/>
          <ac:spMkLst>
            <pc:docMk/>
            <pc:sldMk cId="3069769098" sldId="351"/>
            <ac:spMk id="8" creationId="{2E17E911-875F-4DE5-8699-99D9F1805A5D}"/>
          </ac:spMkLst>
        </pc:spChg>
        <pc:spChg chg="add">
          <ac:chgData name="Athanasios Kouloridas" userId="6836904ac3c5c83f" providerId="LiveId" clId="{41147A2F-B791-A64C-A302-6C7BD4ED8353}" dt="2023-12-06T10:46:53.996" v="8" actId="26606"/>
          <ac:spMkLst>
            <pc:docMk/>
            <pc:sldMk cId="3069769098" sldId="351"/>
            <ac:spMk id="10" creationId="{CD9FE4EF-C4D8-49A0-B2FF-81D8DB7D8A24}"/>
          </ac:spMkLst>
        </pc:spChg>
        <pc:spChg chg="add">
          <ac:chgData name="Athanasios Kouloridas" userId="6836904ac3c5c83f" providerId="LiveId" clId="{41147A2F-B791-A64C-A302-6C7BD4ED8353}" dt="2023-12-06T10:46:53.996" v="8" actId="26606"/>
          <ac:spMkLst>
            <pc:docMk/>
            <pc:sldMk cId="3069769098" sldId="351"/>
            <ac:spMk id="12" creationId="{4300840D-0A0B-4512-BACA-B439D5B9C57C}"/>
          </ac:spMkLst>
        </pc:spChg>
        <pc:spChg chg="add">
          <ac:chgData name="Athanasios Kouloridas" userId="6836904ac3c5c83f" providerId="LiveId" clId="{41147A2F-B791-A64C-A302-6C7BD4ED8353}" dt="2023-12-06T10:46:53.996" v="8" actId="26606"/>
          <ac:spMkLst>
            <pc:docMk/>
            <pc:sldMk cId="3069769098" sldId="351"/>
            <ac:spMk id="14" creationId="{D2B78728-A580-49A7-84F9-6EF6F583ADE0}"/>
          </ac:spMkLst>
        </pc:spChg>
        <pc:spChg chg="add">
          <ac:chgData name="Athanasios Kouloridas" userId="6836904ac3c5c83f" providerId="LiveId" clId="{41147A2F-B791-A64C-A302-6C7BD4ED8353}" dt="2023-12-06T10:46:53.996" v="8" actId="26606"/>
          <ac:spMkLst>
            <pc:docMk/>
            <pc:sldMk cId="3069769098" sldId="351"/>
            <ac:spMk id="16" creationId="{38FAA1A1-D861-433F-88FA-1E9D6FD31D11}"/>
          </ac:spMkLst>
        </pc:spChg>
        <pc:spChg chg="add">
          <ac:chgData name="Athanasios Kouloridas" userId="6836904ac3c5c83f" providerId="LiveId" clId="{41147A2F-B791-A64C-A302-6C7BD4ED8353}" dt="2023-12-06T10:46:53.996" v="8" actId="26606"/>
          <ac:spMkLst>
            <pc:docMk/>
            <pc:sldMk cId="3069769098" sldId="351"/>
            <ac:spMk id="18" creationId="{8D71EDA1-87BF-4D5D-AB79-F346FD19278A}"/>
          </ac:spMkLst>
        </pc:spChg>
        <pc:graphicFrameChg chg="mod modGraphic">
          <ac:chgData name="Athanasios Kouloridas" userId="6836904ac3c5c83f" providerId="LiveId" clId="{41147A2F-B791-A64C-A302-6C7BD4ED8353}" dt="2023-12-06T10:48:25.301" v="263" actId="478"/>
          <ac:graphicFrameMkLst>
            <pc:docMk/>
            <pc:sldMk cId="3069769098" sldId="351"/>
            <ac:graphicFrameMk id="3" creationId="{137FA9DC-8E19-2243-94A6-6536D10F692E}"/>
          </ac:graphicFrameMkLst>
        </pc:graphicFrameChg>
      </pc:sldChg>
      <pc:sldChg chg="addSp modSp mod setBg setClrOvrMap">
        <pc:chgData name="Athanasios Kouloridas" userId="6836904ac3c5c83f" providerId="LiveId" clId="{41147A2F-B791-A64C-A302-6C7BD4ED8353}" dt="2023-12-06T10:50:45.547" v="377" actId="26606"/>
        <pc:sldMkLst>
          <pc:docMk/>
          <pc:sldMk cId="585944639" sldId="360"/>
        </pc:sldMkLst>
        <pc:spChg chg="mod">
          <ac:chgData name="Athanasios Kouloridas" userId="6836904ac3c5c83f" providerId="LiveId" clId="{41147A2F-B791-A64C-A302-6C7BD4ED8353}" dt="2023-12-06T10:50:45.547" v="377" actId="26606"/>
          <ac:spMkLst>
            <pc:docMk/>
            <pc:sldMk cId="585944639" sldId="360"/>
            <ac:spMk id="8" creationId="{285DA56B-550B-4BC3-B93E-A3EE8FF783FF}"/>
          </ac:spMkLst>
        </pc:spChg>
        <pc:spChg chg="mod">
          <ac:chgData name="Athanasios Kouloridas" userId="6836904ac3c5c83f" providerId="LiveId" clId="{41147A2F-B791-A64C-A302-6C7BD4ED8353}" dt="2023-12-06T10:50:45.547" v="377" actId="26606"/>
          <ac:spMkLst>
            <pc:docMk/>
            <pc:sldMk cId="585944639" sldId="360"/>
            <ac:spMk id="9" creationId="{039556CF-A8C1-4906-977D-4A2A0728D61A}"/>
          </ac:spMkLst>
        </pc:spChg>
        <pc:spChg chg="mod">
          <ac:chgData name="Athanasios Kouloridas" userId="6836904ac3c5c83f" providerId="LiveId" clId="{41147A2F-B791-A64C-A302-6C7BD4ED8353}" dt="2023-12-06T10:50:45.547" v="377" actId="26606"/>
          <ac:spMkLst>
            <pc:docMk/>
            <pc:sldMk cId="585944639" sldId="360"/>
            <ac:spMk id="10" creationId="{B3388E4D-58DF-4AA6-BC83-80C52B4DD3B5}"/>
          </ac:spMkLst>
        </pc:spChg>
        <pc:spChg chg="add">
          <ac:chgData name="Athanasios Kouloridas" userId="6836904ac3c5c83f" providerId="LiveId" clId="{41147A2F-B791-A64C-A302-6C7BD4ED8353}" dt="2023-12-06T10:50:45.547" v="377" actId="26606"/>
          <ac:spMkLst>
            <pc:docMk/>
            <pc:sldMk cId="585944639" sldId="360"/>
            <ac:spMk id="15" creationId="{1B15ED52-F352-441B-82BF-E0EA34836D08}"/>
          </ac:spMkLst>
        </pc:spChg>
        <pc:spChg chg="add">
          <ac:chgData name="Athanasios Kouloridas" userId="6836904ac3c5c83f" providerId="LiveId" clId="{41147A2F-B791-A64C-A302-6C7BD4ED8353}" dt="2023-12-06T10:50:45.547" v="377" actId="26606"/>
          <ac:spMkLst>
            <pc:docMk/>
            <pc:sldMk cId="585944639" sldId="360"/>
            <ac:spMk id="17" creationId="{3B2E3793-BFE6-45A2-9B7B-E18844431C99}"/>
          </ac:spMkLst>
        </pc:spChg>
        <pc:spChg chg="add">
          <ac:chgData name="Athanasios Kouloridas" userId="6836904ac3c5c83f" providerId="LiveId" clId="{41147A2F-B791-A64C-A302-6C7BD4ED8353}" dt="2023-12-06T10:50:45.547" v="377" actId="26606"/>
          <ac:spMkLst>
            <pc:docMk/>
            <pc:sldMk cId="585944639" sldId="360"/>
            <ac:spMk id="19" creationId="{BC4C4868-CB8F-4AF9-9CDB-8108F2C19B67}"/>
          </ac:spMkLst>
        </pc:spChg>
        <pc:spChg chg="add">
          <ac:chgData name="Athanasios Kouloridas" userId="6836904ac3c5c83f" providerId="LiveId" clId="{41147A2F-B791-A64C-A302-6C7BD4ED8353}" dt="2023-12-06T10:50:45.547" v="377" actId="26606"/>
          <ac:spMkLst>
            <pc:docMk/>
            <pc:sldMk cId="585944639" sldId="360"/>
            <ac:spMk id="21" creationId="{375E0459-6403-40CD-989D-56A4407CA12E}"/>
          </ac:spMkLst>
        </pc:spChg>
        <pc:spChg chg="add">
          <ac:chgData name="Athanasios Kouloridas" userId="6836904ac3c5c83f" providerId="LiveId" clId="{41147A2F-B791-A64C-A302-6C7BD4ED8353}" dt="2023-12-06T10:50:45.547" v="377" actId="26606"/>
          <ac:spMkLst>
            <pc:docMk/>
            <pc:sldMk cId="585944639" sldId="360"/>
            <ac:spMk id="23" creationId="{53E5B1A8-3AC9-4BD1-9BBC-78CA94F2D1BA}"/>
          </ac:spMkLst>
        </pc:spChg>
      </pc:sldChg>
      <pc:sldChg chg="addSp delSp modSp mod setBg setClrOvrMap">
        <pc:chgData name="Athanasios Kouloridas" userId="6836904ac3c5c83f" providerId="LiveId" clId="{41147A2F-B791-A64C-A302-6C7BD4ED8353}" dt="2023-12-06T10:51:04.388" v="381" actId="26606"/>
        <pc:sldMkLst>
          <pc:docMk/>
          <pc:sldMk cId="2503081611" sldId="361"/>
        </pc:sldMkLst>
        <pc:spChg chg="add del mod">
          <ac:chgData name="Athanasios Kouloridas" userId="6836904ac3c5c83f" providerId="LiveId" clId="{41147A2F-B791-A64C-A302-6C7BD4ED8353}" dt="2023-12-06T10:51:04.388" v="381" actId="26606"/>
          <ac:spMkLst>
            <pc:docMk/>
            <pc:sldMk cId="2503081611" sldId="361"/>
            <ac:spMk id="3" creationId="{EAF27D80-C1F2-42FA-9024-C70D3564F596}"/>
          </ac:spMkLst>
        </pc:spChg>
        <pc:spChg chg="mod">
          <ac:chgData name="Athanasios Kouloridas" userId="6836904ac3c5c83f" providerId="LiveId" clId="{41147A2F-B791-A64C-A302-6C7BD4ED8353}" dt="2023-12-06T10:51:04.388" v="381" actId="26606"/>
          <ac:spMkLst>
            <pc:docMk/>
            <pc:sldMk cId="2503081611" sldId="361"/>
            <ac:spMk id="5" creationId="{49EA2204-FCD3-4D77-864A-CFF5837A15B1}"/>
          </ac:spMkLst>
        </pc:spChg>
        <pc:spChg chg="add">
          <ac:chgData name="Athanasios Kouloridas" userId="6836904ac3c5c83f" providerId="LiveId" clId="{41147A2F-B791-A64C-A302-6C7BD4ED8353}" dt="2023-12-06T10:51:04.388" v="381" actId="26606"/>
          <ac:spMkLst>
            <pc:docMk/>
            <pc:sldMk cId="2503081611" sldId="361"/>
            <ac:spMk id="10" creationId="{09588DA8-065E-4F6F-8EFD-43104AB2E0CF}"/>
          </ac:spMkLst>
        </pc:spChg>
        <pc:spChg chg="add del">
          <ac:chgData name="Athanasios Kouloridas" userId="6836904ac3c5c83f" providerId="LiveId" clId="{41147A2F-B791-A64C-A302-6C7BD4ED8353}" dt="2023-12-06T10:51:04.373" v="380" actId="26606"/>
          <ac:spMkLst>
            <pc:docMk/>
            <pc:sldMk cId="2503081611" sldId="361"/>
            <ac:spMk id="11" creationId="{BACC6370-2D7E-4714-9D71-7542949D7D5D}"/>
          </ac:spMkLst>
        </pc:spChg>
        <pc:spChg chg="add">
          <ac:chgData name="Athanasios Kouloridas" userId="6836904ac3c5c83f" providerId="LiveId" clId="{41147A2F-B791-A64C-A302-6C7BD4ED8353}" dt="2023-12-06T10:51:04.388" v="381" actId="26606"/>
          <ac:spMkLst>
            <pc:docMk/>
            <pc:sldMk cId="2503081611" sldId="361"/>
            <ac:spMk id="12" creationId="{C4285719-470E-454C-AF62-8323075F1F5B}"/>
          </ac:spMkLst>
        </pc:spChg>
        <pc:spChg chg="add del">
          <ac:chgData name="Athanasios Kouloridas" userId="6836904ac3c5c83f" providerId="LiveId" clId="{41147A2F-B791-A64C-A302-6C7BD4ED8353}" dt="2023-12-06T10:51:04.373" v="380" actId="26606"/>
          <ac:spMkLst>
            <pc:docMk/>
            <pc:sldMk cId="2503081611" sldId="361"/>
            <ac:spMk id="13" creationId="{256B2C21-A230-48C0-8DF1-C46611373C44}"/>
          </ac:spMkLst>
        </pc:spChg>
        <pc:spChg chg="add">
          <ac:chgData name="Athanasios Kouloridas" userId="6836904ac3c5c83f" providerId="LiveId" clId="{41147A2F-B791-A64C-A302-6C7BD4ED8353}" dt="2023-12-06T10:51:04.388" v="381" actId="26606"/>
          <ac:spMkLst>
            <pc:docMk/>
            <pc:sldMk cId="2503081611" sldId="361"/>
            <ac:spMk id="14" creationId="{CD9FE4EF-C4D8-49A0-B2FF-81D8DB7D8A24}"/>
          </ac:spMkLst>
        </pc:spChg>
        <pc:spChg chg="add del">
          <ac:chgData name="Athanasios Kouloridas" userId="6836904ac3c5c83f" providerId="LiveId" clId="{41147A2F-B791-A64C-A302-6C7BD4ED8353}" dt="2023-12-06T10:51:04.373" v="380" actId="26606"/>
          <ac:spMkLst>
            <pc:docMk/>
            <pc:sldMk cId="2503081611" sldId="361"/>
            <ac:spMk id="15" creationId="{3847E18C-932D-4C95-AABA-FEC7C9499AD7}"/>
          </ac:spMkLst>
        </pc:spChg>
        <pc:spChg chg="add">
          <ac:chgData name="Athanasios Kouloridas" userId="6836904ac3c5c83f" providerId="LiveId" clId="{41147A2F-B791-A64C-A302-6C7BD4ED8353}" dt="2023-12-06T10:51:04.388" v="381" actId="26606"/>
          <ac:spMkLst>
            <pc:docMk/>
            <pc:sldMk cId="2503081611" sldId="361"/>
            <ac:spMk id="16" creationId="{4300840D-0A0B-4512-BACA-B439D5B9C57C}"/>
          </ac:spMkLst>
        </pc:spChg>
        <pc:spChg chg="add del">
          <ac:chgData name="Athanasios Kouloridas" userId="6836904ac3c5c83f" providerId="LiveId" clId="{41147A2F-B791-A64C-A302-6C7BD4ED8353}" dt="2023-12-06T10:51:04.373" v="380" actId="26606"/>
          <ac:spMkLst>
            <pc:docMk/>
            <pc:sldMk cId="2503081611" sldId="361"/>
            <ac:spMk id="17" creationId="{3150CB11-0C61-439E-910F-5787759E72A0}"/>
          </ac:spMkLst>
        </pc:spChg>
        <pc:spChg chg="add">
          <ac:chgData name="Athanasios Kouloridas" userId="6836904ac3c5c83f" providerId="LiveId" clId="{41147A2F-B791-A64C-A302-6C7BD4ED8353}" dt="2023-12-06T10:51:04.388" v="381" actId="26606"/>
          <ac:spMkLst>
            <pc:docMk/>
            <pc:sldMk cId="2503081611" sldId="361"/>
            <ac:spMk id="18" creationId="{D2B78728-A580-49A7-84F9-6EF6F583ADE0}"/>
          </ac:spMkLst>
        </pc:spChg>
        <pc:spChg chg="add del">
          <ac:chgData name="Athanasios Kouloridas" userId="6836904ac3c5c83f" providerId="LiveId" clId="{41147A2F-B791-A64C-A302-6C7BD4ED8353}" dt="2023-12-06T10:51:04.373" v="380" actId="26606"/>
          <ac:spMkLst>
            <pc:docMk/>
            <pc:sldMk cId="2503081611" sldId="361"/>
            <ac:spMk id="19" creationId="{43F8A58B-5155-44CE-A5FF-7647B47D0A7A}"/>
          </ac:spMkLst>
        </pc:spChg>
        <pc:spChg chg="add">
          <ac:chgData name="Athanasios Kouloridas" userId="6836904ac3c5c83f" providerId="LiveId" clId="{41147A2F-B791-A64C-A302-6C7BD4ED8353}" dt="2023-12-06T10:51:04.388" v="381" actId="26606"/>
          <ac:spMkLst>
            <pc:docMk/>
            <pc:sldMk cId="2503081611" sldId="361"/>
            <ac:spMk id="20" creationId="{38FAA1A1-D861-433F-88FA-1E9D6FD31D11}"/>
          </ac:spMkLst>
        </pc:spChg>
        <pc:spChg chg="add del">
          <ac:chgData name="Athanasios Kouloridas" userId="6836904ac3c5c83f" providerId="LiveId" clId="{41147A2F-B791-A64C-A302-6C7BD4ED8353}" dt="2023-12-06T10:51:04.373" v="380" actId="26606"/>
          <ac:spMkLst>
            <pc:docMk/>
            <pc:sldMk cId="2503081611" sldId="361"/>
            <ac:spMk id="21" creationId="{443F2ACA-E6D6-4028-82DD-F03C262D5DE6}"/>
          </ac:spMkLst>
        </pc:spChg>
        <pc:spChg chg="add">
          <ac:chgData name="Athanasios Kouloridas" userId="6836904ac3c5c83f" providerId="LiveId" clId="{41147A2F-B791-A64C-A302-6C7BD4ED8353}" dt="2023-12-06T10:51:04.388" v="381" actId="26606"/>
          <ac:spMkLst>
            <pc:docMk/>
            <pc:sldMk cId="2503081611" sldId="361"/>
            <ac:spMk id="22" creationId="{8D71EDA1-87BF-4D5D-AB79-F346FD19278A}"/>
          </ac:spMkLst>
        </pc:spChg>
        <pc:spChg chg="add">
          <ac:chgData name="Athanasios Kouloridas" userId="6836904ac3c5c83f" providerId="LiveId" clId="{41147A2F-B791-A64C-A302-6C7BD4ED8353}" dt="2023-12-06T10:51:04.388" v="381" actId="26606"/>
          <ac:spMkLst>
            <pc:docMk/>
            <pc:sldMk cId="2503081611" sldId="361"/>
            <ac:spMk id="23" creationId="{EAF27D80-C1F2-42FA-9024-C70D3564F596}"/>
          </ac:spMkLst>
        </pc:spChg>
        <pc:graphicFrameChg chg="add del">
          <ac:chgData name="Athanasios Kouloridas" userId="6836904ac3c5c83f" providerId="LiveId" clId="{41147A2F-B791-A64C-A302-6C7BD4ED8353}" dt="2023-12-06T10:51:04.373" v="380" actId="26606"/>
          <ac:graphicFrameMkLst>
            <pc:docMk/>
            <pc:sldMk cId="2503081611" sldId="361"/>
            <ac:graphicFrameMk id="7" creationId="{D3D6AF39-A461-27B9-FA7F-8886AEB2ED21}"/>
          </ac:graphicFrameMkLst>
        </pc:graphicFrameChg>
      </pc:sldChg>
      <pc:sldChg chg="del">
        <pc:chgData name="Athanasios Kouloridas" userId="6836904ac3c5c83f" providerId="LiveId" clId="{41147A2F-B791-A64C-A302-6C7BD4ED8353}" dt="2023-12-06T10:49:29.026" v="373" actId="2696"/>
        <pc:sldMkLst>
          <pc:docMk/>
          <pc:sldMk cId="2787117627" sldId="362"/>
        </pc:sldMkLst>
      </pc:sldChg>
      <pc:sldChg chg="addSp modSp mod setBg addAnim">
        <pc:chgData name="Athanasios Kouloridas" userId="6836904ac3c5c83f" providerId="LiveId" clId="{41147A2F-B791-A64C-A302-6C7BD4ED8353}" dt="2023-12-06T10:51:10.223" v="383"/>
        <pc:sldMkLst>
          <pc:docMk/>
          <pc:sldMk cId="1227938694" sldId="365"/>
        </pc:sldMkLst>
        <pc:spChg chg="mod">
          <ac:chgData name="Athanasios Kouloridas" userId="6836904ac3c5c83f" providerId="LiveId" clId="{41147A2F-B791-A64C-A302-6C7BD4ED8353}" dt="2023-12-06T10:51:10.220" v="382" actId="26606"/>
          <ac:spMkLst>
            <pc:docMk/>
            <pc:sldMk cId="1227938694" sldId="365"/>
            <ac:spMk id="2" creationId="{B489F991-9BC2-B945-904C-67C0D912D4C5}"/>
          </ac:spMkLst>
        </pc:spChg>
        <pc:spChg chg="mod">
          <ac:chgData name="Athanasios Kouloridas" userId="6836904ac3c5c83f" providerId="LiveId" clId="{41147A2F-B791-A64C-A302-6C7BD4ED8353}" dt="2023-12-06T10:51:10.220" v="382" actId="26606"/>
          <ac:spMkLst>
            <pc:docMk/>
            <pc:sldMk cId="1227938694" sldId="365"/>
            <ac:spMk id="3" creationId="{09300076-D23A-9A48-98ED-F88950D88D1C}"/>
          </ac:spMkLst>
        </pc:spChg>
        <pc:spChg chg="add">
          <ac:chgData name="Athanasios Kouloridas" userId="6836904ac3c5c83f" providerId="LiveId" clId="{41147A2F-B791-A64C-A302-6C7BD4ED8353}" dt="2023-12-06T10:51:10.220" v="382" actId="26606"/>
          <ac:spMkLst>
            <pc:docMk/>
            <pc:sldMk cId="1227938694" sldId="365"/>
            <ac:spMk id="8" creationId="{6F5A5072-7B47-4D32-B52A-4EBBF590B8A5}"/>
          </ac:spMkLst>
        </pc:spChg>
        <pc:spChg chg="add">
          <ac:chgData name="Athanasios Kouloridas" userId="6836904ac3c5c83f" providerId="LiveId" clId="{41147A2F-B791-A64C-A302-6C7BD4ED8353}" dt="2023-12-06T10:51:10.220" v="382" actId="26606"/>
          <ac:spMkLst>
            <pc:docMk/>
            <pc:sldMk cId="1227938694" sldId="365"/>
            <ac:spMk id="10" creationId="{9715DAF0-AE1B-46C9-8A6B-DB2AA05AB91D}"/>
          </ac:spMkLst>
        </pc:spChg>
        <pc:spChg chg="add">
          <ac:chgData name="Athanasios Kouloridas" userId="6836904ac3c5c83f" providerId="LiveId" clId="{41147A2F-B791-A64C-A302-6C7BD4ED8353}" dt="2023-12-06T10:51:10.220" v="382" actId="26606"/>
          <ac:spMkLst>
            <pc:docMk/>
            <pc:sldMk cId="1227938694" sldId="365"/>
            <ac:spMk id="12" creationId="{6016219D-510E-4184-9090-6D5578A87BD1}"/>
          </ac:spMkLst>
        </pc:spChg>
        <pc:spChg chg="add">
          <ac:chgData name="Athanasios Kouloridas" userId="6836904ac3c5c83f" providerId="LiveId" clId="{41147A2F-B791-A64C-A302-6C7BD4ED8353}" dt="2023-12-06T10:51:10.220" v="382" actId="26606"/>
          <ac:spMkLst>
            <pc:docMk/>
            <pc:sldMk cId="1227938694" sldId="365"/>
            <ac:spMk id="14" creationId="{AFF4A713-7B75-4B21-90D7-5AB19547C728}"/>
          </ac:spMkLst>
        </pc:spChg>
        <pc:spChg chg="add">
          <ac:chgData name="Athanasios Kouloridas" userId="6836904ac3c5c83f" providerId="LiveId" clId="{41147A2F-B791-A64C-A302-6C7BD4ED8353}" dt="2023-12-06T10:51:10.220" v="382" actId="26606"/>
          <ac:spMkLst>
            <pc:docMk/>
            <pc:sldMk cId="1227938694" sldId="365"/>
            <ac:spMk id="16" creationId="{DC631C0B-6DA6-4E57-8231-CE32B3434A7E}"/>
          </ac:spMkLst>
        </pc:spChg>
        <pc:spChg chg="add">
          <ac:chgData name="Athanasios Kouloridas" userId="6836904ac3c5c83f" providerId="LiveId" clId="{41147A2F-B791-A64C-A302-6C7BD4ED8353}" dt="2023-12-06T10:51:10.220" v="382" actId="26606"/>
          <ac:spMkLst>
            <pc:docMk/>
            <pc:sldMk cId="1227938694" sldId="365"/>
            <ac:spMk id="18" creationId="{C29501E6-A978-4A61-9689-9085AF97A53A}"/>
          </ac:spMkLst>
        </pc:spChg>
      </pc:sldChg>
      <pc:sldChg chg="addSp modSp mod setBg">
        <pc:chgData name="Athanasios Kouloridas" userId="6836904ac3c5c83f" providerId="LiveId" clId="{41147A2F-B791-A64C-A302-6C7BD4ED8353}" dt="2023-12-06T10:52:12.143" v="392" actId="27636"/>
        <pc:sldMkLst>
          <pc:docMk/>
          <pc:sldMk cId="2972528461" sldId="366"/>
        </pc:sldMkLst>
        <pc:spChg chg="mod">
          <ac:chgData name="Athanasios Kouloridas" userId="6836904ac3c5c83f" providerId="LiveId" clId="{41147A2F-B791-A64C-A302-6C7BD4ED8353}" dt="2023-12-06T10:51:17.352" v="384" actId="26606"/>
          <ac:spMkLst>
            <pc:docMk/>
            <pc:sldMk cId="2972528461" sldId="366"/>
            <ac:spMk id="2" creationId="{C95DAE94-001F-C34F-BB3F-7315F4B6349B}"/>
          </ac:spMkLst>
        </pc:spChg>
        <pc:spChg chg="mod">
          <ac:chgData name="Athanasios Kouloridas" userId="6836904ac3c5c83f" providerId="LiveId" clId="{41147A2F-B791-A64C-A302-6C7BD4ED8353}" dt="2023-12-06T10:52:12.143" v="392" actId="27636"/>
          <ac:spMkLst>
            <pc:docMk/>
            <pc:sldMk cId="2972528461" sldId="366"/>
            <ac:spMk id="3" creationId="{8F6548A1-4271-B548-BE7C-8989A08F7A9D}"/>
          </ac:spMkLst>
        </pc:spChg>
        <pc:spChg chg="add">
          <ac:chgData name="Athanasios Kouloridas" userId="6836904ac3c5c83f" providerId="LiveId" clId="{41147A2F-B791-A64C-A302-6C7BD4ED8353}" dt="2023-12-06T10:51:17.352" v="384" actId="26606"/>
          <ac:spMkLst>
            <pc:docMk/>
            <pc:sldMk cId="2972528461" sldId="366"/>
            <ac:spMk id="8" creationId="{979E27D9-03C7-44E2-9FF8-15D0C8506AF7}"/>
          </ac:spMkLst>
        </pc:spChg>
        <pc:spChg chg="add">
          <ac:chgData name="Athanasios Kouloridas" userId="6836904ac3c5c83f" providerId="LiveId" clId="{41147A2F-B791-A64C-A302-6C7BD4ED8353}" dt="2023-12-06T10:51:17.352" v="384" actId="26606"/>
          <ac:spMkLst>
            <pc:docMk/>
            <pc:sldMk cId="2972528461" sldId="366"/>
            <ac:spMk id="10" creationId="{EEBF1590-3B36-48EE-A89D-3B6F3CB256AB}"/>
          </ac:spMkLst>
        </pc:spChg>
        <pc:spChg chg="add">
          <ac:chgData name="Athanasios Kouloridas" userId="6836904ac3c5c83f" providerId="LiveId" clId="{41147A2F-B791-A64C-A302-6C7BD4ED8353}" dt="2023-12-06T10:51:17.352" v="384" actId="26606"/>
          <ac:spMkLst>
            <pc:docMk/>
            <pc:sldMk cId="2972528461" sldId="366"/>
            <ac:spMk id="12" creationId="{AC8F6C8C-AB5A-4548-942D-E3FD40ACBC49}"/>
          </ac:spMkLst>
        </pc:spChg>
      </pc:sldChg>
      <pc:sldChg chg="addSp modSp mod setBg">
        <pc:chgData name="Athanasios Kouloridas" userId="6836904ac3c5c83f" providerId="LiveId" clId="{41147A2F-B791-A64C-A302-6C7BD4ED8353}" dt="2023-12-06T10:51:35.176" v="387" actId="26606"/>
        <pc:sldMkLst>
          <pc:docMk/>
          <pc:sldMk cId="171174973" sldId="368"/>
        </pc:sldMkLst>
        <pc:spChg chg="mod">
          <ac:chgData name="Athanasios Kouloridas" userId="6836904ac3c5c83f" providerId="LiveId" clId="{41147A2F-B791-A64C-A302-6C7BD4ED8353}" dt="2023-12-06T10:51:35.176" v="387" actId="26606"/>
          <ac:spMkLst>
            <pc:docMk/>
            <pc:sldMk cId="171174973" sldId="368"/>
            <ac:spMk id="2" creationId="{DD85D7F1-A1F1-DF48-A126-EFC830E3E4DD}"/>
          </ac:spMkLst>
        </pc:spChg>
        <pc:spChg chg="mod">
          <ac:chgData name="Athanasios Kouloridas" userId="6836904ac3c5c83f" providerId="LiveId" clId="{41147A2F-B791-A64C-A302-6C7BD4ED8353}" dt="2023-12-06T10:51:35.176" v="387" actId="26606"/>
          <ac:spMkLst>
            <pc:docMk/>
            <pc:sldMk cId="171174973" sldId="368"/>
            <ac:spMk id="3" creationId="{6FCF0748-CACD-9A43-8453-5282C0EB4A3B}"/>
          </ac:spMkLst>
        </pc:spChg>
        <pc:spChg chg="add">
          <ac:chgData name="Athanasios Kouloridas" userId="6836904ac3c5c83f" providerId="LiveId" clId="{41147A2F-B791-A64C-A302-6C7BD4ED8353}" dt="2023-12-06T10:51:35.176" v="387" actId="26606"/>
          <ac:spMkLst>
            <pc:docMk/>
            <pc:sldMk cId="171174973" sldId="368"/>
            <ac:spMk id="8" creationId="{1B15ED52-F352-441B-82BF-E0EA34836D08}"/>
          </ac:spMkLst>
        </pc:spChg>
        <pc:spChg chg="add">
          <ac:chgData name="Athanasios Kouloridas" userId="6836904ac3c5c83f" providerId="LiveId" clId="{41147A2F-B791-A64C-A302-6C7BD4ED8353}" dt="2023-12-06T10:51:35.176" v="387" actId="26606"/>
          <ac:spMkLst>
            <pc:docMk/>
            <pc:sldMk cId="171174973" sldId="368"/>
            <ac:spMk id="10" creationId="{3B2E3793-BFE6-45A2-9B7B-E18844431C99}"/>
          </ac:spMkLst>
        </pc:spChg>
        <pc:spChg chg="add">
          <ac:chgData name="Athanasios Kouloridas" userId="6836904ac3c5c83f" providerId="LiveId" clId="{41147A2F-B791-A64C-A302-6C7BD4ED8353}" dt="2023-12-06T10:51:35.176" v="387" actId="26606"/>
          <ac:spMkLst>
            <pc:docMk/>
            <pc:sldMk cId="171174973" sldId="368"/>
            <ac:spMk id="12" creationId="{BC4C4868-CB8F-4AF9-9CDB-8108F2C19B67}"/>
          </ac:spMkLst>
        </pc:spChg>
        <pc:spChg chg="add">
          <ac:chgData name="Athanasios Kouloridas" userId="6836904ac3c5c83f" providerId="LiveId" clId="{41147A2F-B791-A64C-A302-6C7BD4ED8353}" dt="2023-12-06T10:51:35.176" v="387" actId="26606"/>
          <ac:spMkLst>
            <pc:docMk/>
            <pc:sldMk cId="171174973" sldId="368"/>
            <ac:spMk id="14" creationId="{375E0459-6403-40CD-989D-56A4407CA12E}"/>
          </ac:spMkLst>
        </pc:spChg>
        <pc:spChg chg="add">
          <ac:chgData name="Athanasios Kouloridas" userId="6836904ac3c5c83f" providerId="LiveId" clId="{41147A2F-B791-A64C-A302-6C7BD4ED8353}" dt="2023-12-06T10:51:35.176" v="387" actId="26606"/>
          <ac:spMkLst>
            <pc:docMk/>
            <pc:sldMk cId="171174973" sldId="368"/>
            <ac:spMk id="16" creationId="{53E5B1A8-3AC9-4BD1-9BBC-78CA94F2D1BA}"/>
          </ac:spMkLst>
        </pc:spChg>
      </pc:sldChg>
      <pc:sldChg chg="addSp modSp mod setBg">
        <pc:chgData name="Athanasios Kouloridas" userId="6836904ac3c5c83f" providerId="LiveId" clId="{41147A2F-B791-A64C-A302-6C7BD4ED8353}" dt="2023-12-06T10:51:29.807" v="386" actId="26606"/>
        <pc:sldMkLst>
          <pc:docMk/>
          <pc:sldMk cId="2287634125" sldId="369"/>
        </pc:sldMkLst>
        <pc:spChg chg="mod">
          <ac:chgData name="Athanasios Kouloridas" userId="6836904ac3c5c83f" providerId="LiveId" clId="{41147A2F-B791-A64C-A302-6C7BD4ED8353}" dt="2023-12-06T10:51:29.807" v="386" actId="26606"/>
          <ac:spMkLst>
            <pc:docMk/>
            <pc:sldMk cId="2287634125" sldId="369"/>
            <ac:spMk id="2" creationId="{97A1A651-55E7-1C44-9916-6FC0DB877AA6}"/>
          </ac:spMkLst>
        </pc:spChg>
        <pc:spChg chg="mod">
          <ac:chgData name="Athanasios Kouloridas" userId="6836904ac3c5c83f" providerId="LiveId" clId="{41147A2F-B791-A64C-A302-6C7BD4ED8353}" dt="2023-12-06T10:51:29.807" v="386" actId="26606"/>
          <ac:spMkLst>
            <pc:docMk/>
            <pc:sldMk cId="2287634125" sldId="369"/>
            <ac:spMk id="3" creationId="{515F157A-E9BD-E342-AC6B-D9EA0CE1392A}"/>
          </ac:spMkLst>
        </pc:spChg>
        <pc:spChg chg="add">
          <ac:chgData name="Athanasios Kouloridas" userId="6836904ac3c5c83f" providerId="LiveId" clId="{41147A2F-B791-A64C-A302-6C7BD4ED8353}" dt="2023-12-06T10:51:29.807" v="386" actId="26606"/>
          <ac:spMkLst>
            <pc:docMk/>
            <pc:sldMk cId="2287634125" sldId="369"/>
            <ac:spMk id="8" creationId="{1B15ED52-F352-441B-82BF-E0EA34836D08}"/>
          </ac:spMkLst>
        </pc:spChg>
        <pc:spChg chg="add">
          <ac:chgData name="Athanasios Kouloridas" userId="6836904ac3c5c83f" providerId="LiveId" clId="{41147A2F-B791-A64C-A302-6C7BD4ED8353}" dt="2023-12-06T10:51:29.807" v="386" actId="26606"/>
          <ac:spMkLst>
            <pc:docMk/>
            <pc:sldMk cId="2287634125" sldId="369"/>
            <ac:spMk id="10" creationId="{3B2E3793-BFE6-45A2-9B7B-E18844431C99}"/>
          </ac:spMkLst>
        </pc:spChg>
        <pc:spChg chg="add">
          <ac:chgData name="Athanasios Kouloridas" userId="6836904ac3c5c83f" providerId="LiveId" clId="{41147A2F-B791-A64C-A302-6C7BD4ED8353}" dt="2023-12-06T10:51:29.807" v="386" actId="26606"/>
          <ac:spMkLst>
            <pc:docMk/>
            <pc:sldMk cId="2287634125" sldId="369"/>
            <ac:spMk id="12" creationId="{BC4C4868-CB8F-4AF9-9CDB-8108F2C19B67}"/>
          </ac:spMkLst>
        </pc:spChg>
        <pc:spChg chg="add">
          <ac:chgData name="Athanasios Kouloridas" userId="6836904ac3c5c83f" providerId="LiveId" clId="{41147A2F-B791-A64C-A302-6C7BD4ED8353}" dt="2023-12-06T10:51:29.807" v="386" actId="26606"/>
          <ac:spMkLst>
            <pc:docMk/>
            <pc:sldMk cId="2287634125" sldId="369"/>
            <ac:spMk id="14" creationId="{375E0459-6403-40CD-989D-56A4407CA12E}"/>
          </ac:spMkLst>
        </pc:spChg>
        <pc:spChg chg="add">
          <ac:chgData name="Athanasios Kouloridas" userId="6836904ac3c5c83f" providerId="LiveId" clId="{41147A2F-B791-A64C-A302-6C7BD4ED8353}" dt="2023-12-06T10:51:29.807" v="386" actId="26606"/>
          <ac:spMkLst>
            <pc:docMk/>
            <pc:sldMk cId="2287634125" sldId="369"/>
            <ac:spMk id="16" creationId="{53E5B1A8-3AC9-4BD1-9BBC-78CA94F2D1BA}"/>
          </ac:spMkLst>
        </pc:spChg>
        <pc:spChg chg="add">
          <ac:chgData name="Athanasios Kouloridas" userId="6836904ac3c5c83f" providerId="LiveId" clId="{41147A2F-B791-A64C-A302-6C7BD4ED8353}" dt="2023-12-06T10:51:29.807" v="386" actId="26606"/>
          <ac:spMkLst>
            <pc:docMk/>
            <pc:sldMk cId="2287634125" sldId="369"/>
            <ac:spMk id="18" creationId="{B3FA1AAC-C1ED-4F77-BFA4-BE80FC0AC795}"/>
          </ac:spMkLst>
        </pc:spChg>
      </pc:sldChg>
      <pc:sldChg chg="addSp delSp modSp mod setBg">
        <pc:chgData name="Athanasios Kouloridas" userId="6836904ac3c5c83f" providerId="LiveId" clId="{41147A2F-B791-A64C-A302-6C7BD4ED8353}" dt="2023-12-06T10:51:44.607" v="389" actId="26606"/>
        <pc:sldMkLst>
          <pc:docMk/>
          <pc:sldMk cId="2262468335" sldId="370"/>
        </pc:sldMkLst>
        <pc:spChg chg="mod">
          <ac:chgData name="Athanasios Kouloridas" userId="6836904ac3c5c83f" providerId="LiveId" clId="{41147A2F-B791-A64C-A302-6C7BD4ED8353}" dt="2023-12-06T10:51:44.607" v="389" actId="26606"/>
          <ac:spMkLst>
            <pc:docMk/>
            <pc:sldMk cId="2262468335" sldId="370"/>
            <ac:spMk id="2" creationId="{FFE8E250-311B-944D-A6DF-37C803AA9921}"/>
          </ac:spMkLst>
        </pc:spChg>
        <pc:spChg chg="del">
          <ac:chgData name="Athanasios Kouloridas" userId="6836904ac3c5c83f" providerId="LiveId" clId="{41147A2F-B791-A64C-A302-6C7BD4ED8353}" dt="2023-12-06T10:51:44.607" v="389" actId="26606"/>
          <ac:spMkLst>
            <pc:docMk/>
            <pc:sldMk cId="2262468335" sldId="370"/>
            <ac:spMk id="3" creationId="{634A7E4B-18D5-D346-8D22-F766FEED31F0}"/>
          </ac:spMkLst>
        </pc:spChg>
        <pc:spChg chg="add">
          <ac:chgData name="Athanasios Kouloridas" userId="6836904ac3c5c83f" providerId="LiveId" clId="{41147A2F-B791-A64C-A302-6C7BD4ED8353}" dt="2023-12-06T10:51:44.607" v="389" actId="26606"/>
          <ac:spMkLst>
            <pc:docMk/>
            <pc:sldMk cId="2262468335" sldId="370"/>
            <ac:spMk id="9" creationId="{BACC6370-2D7E-4714-9D71-7542949D7D5D}"/>
          </ac:spMkLst>
        </pc:spChg>
        <pc:spChg chg="add">
          <ac:chgData name="Athanasios Kouloridas" userId="6836904ac3c5c83f" providerId="LiveId" clId="{41147A2F-B791-A64C-A302-6C7BD4ED8353}" dt="2023-12-06T10:51:44.607" v="389" actId="26606"/>
          <ac:spMkLst>
            <pc:docMk/>
            <pc:sldMk cId="2262468335" sldId="370"/>
            <ac:spMk id="11" creationId="{F68B3F68-107C-434F-AA38-110D5EA91B85}"/>
          </ac:spMkLst>
        </pc:spChg>
        <pc:spChg chg="add">
          <ac:chgData name="Athanasios Kouloridas" userId="6836904ac3c5c83f" providerId="LiveId" clId="{41147A2F-B791-A64C-A302-6C7BD4ED8353}" dt="2023-12-06T10:51:44.607" v="389" actId="26606"/>
          <ac:spMkLst>
            <pc:docMk/>
            <pc:sldMk cId="2262468335" sldId="370"/>
            <ac:spMk id="13" creationId="{AAD0DBB9-1A4B-4391-81D4-CB19F9AB918A}"/>
          </ac:spMkLst>
        </pc:spChg>
        <pc:spChg chg="add">
          <ac:chgData name="Athanasios Kouloridas" userId="6836904ac3c5c83f" providerId="LiveId" clId="{41147A2F-B791-A64C-A302-6C7BD4ED8353}" dt="2023-12-06T10:51:44.607" v="389" actId="26606"/>
          <ac:spMkLst>
            <pc:docMk/>
            <pc:sldMk cId="2262468335" sldId="370"/>
            <ac:spMk id="15" creationId="{063BBA22-50EA-4C4D-BE05-F1CE4E63AA56}"/>
          </ac:spMkLst>
        </pc:spChg>
        <pc:graphicFrameChg chg="add">
          <ac:chgData name="Athanasios Kouloridas" userId="6836904ac3c5c83f" providerId="LiveId" clId="{41147A2F-B791-A64C-A302-6C7BD4ED8353}" dt="2023-12-06T10:51:44.607" v="389" actId="26606"/>
          <ac:graphicFrameMkLst>
            <pc:docMk/>
            <pc:sldMk cId="2262468335" sldId="370"/>
            <ac:graphicFrameMk id="5" creationId="{3896CE64-9920-7D97-C2B3-59DD00634228}"/>
          </ac:graphicFrameMkLst>
        </pc:graphicFrameChg>
      </pc:sldChg>
      <pc:sldChg chg="del">
        <pc:chgData name="Athanasios Kouloridas" userId="6836904ac3c5c83f" providerId="LiveId" clId="{41147A2F-B791-A64C-A302-6C7BD4ED8353}" dt="2023-12-06T10:52:20.099" v="393" actId="2696"/>
        <pc:sldMkLst>
          <pc:docMk/>
          <pc:sldMk cId="3365534336" sldId="371"/>
        </pc:sldMkLst>
      </pc:sldChg>
      <pc:sldChg chg="addSp modSp mod setBg">
        <pc:chgData name="Athanasios Kouloridas" userId="6836904ac3c5c83f" providerId="LiveId" clId="{41147A2F-B791-A64C-A302-6C7BD4ED8353}" dt="2023-12-06T10:51:38.730" v="388" actId="26606"/>
        <pc:sldMkLst>
          <pc:docMk/>
          <pc:sldMk cId="697410294" sldId="372"/>
        </pc:sldMkLst>
        <pc:spChg chg="mod">
          <ac:chgData name="Athanasios Kouloridas" userId="6836904ac3c5c83f" providerId="LiveId" clId="{41147A2F-B791-A64C-A302-6C7BD4ED8353}" dt="2023-12-06T10:51:38.730" v="388" actId="26606"/>
          <ac:spMkLst>
            <pc:docMk/>
            <pc:sldMk cId="697410294" sldId="372"/>
            <ac:spMk id="2" creationId="{DF123ECB-B4E7-4147-896F-CFA564CB9C16}"/>
          </ac:spMkLst>
        </pc:spChg>
        <pc:spChg chg="mod">
          <ac:chgData name="Athanasios Kouloridas" userId="6836904ac3c5c83f" providerId="LiveId" clId="{41147A2F-B791-A64C-A302-6C7BD4ED8353}" dt="2023-12-06T10:51:38.730" v="388" actId="26606"/>
          <ac:spMkLst>
            <pc:docMk/>
            <pc:sldMk cId="697410294" sldId="372"/>
            <ac:spMk id="3" creationId="{D246EE76-0747-6E42-BE78-17461F248FFF}"/>
          </ac:spMkLst>
        </pc:spChg>
        <pc:spChg chg="add">
          <ac:chgData name="Athanasios Kouloridas" userId="6836904ac3c5c83f" providerId="LiveId" clId="{41147A2F-B791-A64C-A302-6C7BD4ED8353}" dt="2023-12-06T10:51:38.730" v="388" actId="26606"/>
          <ac:spMkLst>
            <pc:docMk/>
            <pc:sldMk cId="697410294" sldId="372"/>
            <ac:spMk id="8" creationId="{09588DA8-065E-4F6F-8EFD-43104AB2E0CF}"/>
          </ac:spMkLst>
        </pc:spChg>
        <pc:spChg chg="add">
          <ac:chgData name="Athanasios Kouloridas" userId="6836904ac3c5c83f" providerId="LiveId" clId="{41147A2F-B791-A64C-A302-6C7BD4ED8353}" dt="2023-12-06T10:51:38.730" v="388" actId="26606"/>
          <ac:spMkLst>
            <pc:docMk/>
            <pc:sldMk cId="697410294" sldId="372"/>
            <ac:spMk id="10" creationId="{C4285719-470E-454C-AF62-8323075F1F5B}"/>
          </ac:spMkLst>
        </pc:spChg>
        <pc:spChg chg="add">
          <ac:chgData name="Athanasios Kouloridas" userId="6836904ac3c5c83f" providerId="LiveId" clId="{41147A2F-B791-A64C-A302-6C7BD4ED8353}" dt="2023-12-06T10:51:38.730" v="388" actId="26606"/>
          <ac:spMkLst>
            <pc:docMk/>
            <pc:sldMk cId="697410294" sldId="372"/>
            <ac:spMk id="12" creationId="{CD9FE4EF-C4D8-49A0-B2FF-81D8DB7D8A24}"/>
          </ac:spMkLst>
        </pc:spChg>
        <pc:spChg chg="add">
          <ac:chgData name="Athanasios Kouloridas" userId="6836904ac3c5c83f" providerId="LiveId" clId="{41147A2F-B791-A64C-A302-6C7BD4ED8353}" dt="2023-12-06T10:51:38.730" v="388" actId="26606"/>
          <ac:spMkLst>
            <pc:docMk/>
            <pc:sldMk cId="697410294" sldId="372"/>
            <ac:spMk id="14" creationId="{4300840D-0A0B-4512-BACA-B439D5B9C57C}"/>
          </ac:spMkLst>
        </pc:spChg>
        <pc:spChg chg="add">
          <ac:chgData name="Athanasios Kouloridas" userId="6836904ac3c5c83f" providerId="LiveId" clId="{41147A2F-B791-A64C-A302-6C7BD4ED8353}" dt="2023-12-06T10:51:38.730" v="388" actId="26606"/>
          <ac:spMkLst>
            <pc:docMk/>
            <pc:sldMk cId="697410294" sldId="372"/>
            <ac:spMk id="16" creationId="{D2B78728-A580-49A7-84F9-6EF6F583ADE0}"/>
          </ac:spMkLst>
        </pc:spChg>
        <pc:spChg chg="add">
          <ac:chgData name="Athanasios Kouloridas" userId="6836904ac3c5c83f" providerId="LiveId" clId="{41147A2F-B791-A64C-A302-6C7BD4ED8353}" dt="2023-12-06T10:51:38.730" v="388" actId="26606"/>
          <ac:spMkLst>
            <pc:docMk/>
            <pc:sldMk cId="697410294" sldId="372"/>
            <ac:spMk id="18" creationId="{38FAA1A1-D861-433F-88FA-1E9D6FD31D11}"/>
          </ac:spMkLst>
        </pc:spChg>
        <pc:spChg chg="add">
          <ac:chgData name="Athanasios Kouloridas" userId="6836904ac3c5c83f" providerId="LiveId" clId="{41147A2F-B791-A64C-A302-6C7BD4ED8353}" dt="2023-12-06T10:51:38.730" v="388" actId="26606"/>
          <ac:spMkLst>
            <pc:docMk/>
            <pc:sldMk cId="697410294" sldId="372"/>
            <ac:spMk id="20" creationId="{8D71EDA1-87BF-4D5D-AB79-F346FD19278A}"/>
          </ac:spMkLst>
        </pc:spChg>
      </pc:sldChg>
      <pc:sldChg chg="addSp modSp del mod setBg setClrOvrMap">
        <pc:chgData name="Athanasios Kouloridas" userId="6836904ac3c5c83f" providerId="LiveId" clId="{41147A2F-B791-A64C-A302-6C7BD4ED8353}" dt="2023-12-06T10:52:45.907" v="396" actId="2696"/>
        <pc:sldMkLst>
          <pc:docMk/>
          <pc:sldMk cId="1254559850" sldId="376"/>
        </pc:sldMkLst>
        <pc:spChg chg="mod">
          <ac:chgData name="Athanasios Kouloridas" userId="6836904ac3c5c83f" providerId="LiveId" clId="{41147A2F-B791-A64C-A302-6C7BD4ED8353}" dt="2023-12-06T10:52:36.495" v="395" actId="26606"/>
          <ac:spMkLst>
            <pc:docMk/>
            <pc:sldMk cId="1254559850" sldId="376"/>
            <ac:spMk id="2" creationId="{38797B65-1E0B-5B45-9D13-A70F80325A33}"/>
          </ac:spMkLst>
        </pc:spChg>
        <pc:spChg chg="mod">
          <ac:chgData name="Athanasios Kouloridas" userId="6836904ac3c5c83f" providerId="LiveId" clId="{41147A2F-B791-A64C-A302-6C7BD4ED8353}" dt="2023-12-06T10:52:36.495" v="395" actId="26606"/>
          <ac:spMkLst>
            <pc:docMk/>
            <pc:sldMk cId="1254559850" sldId="376"/>
            <ac:spMk id="3" creationId="{D5A30E9C-B880-984C-993F-F3B66231933C}"/>
          </ac:spMkLst>
        </pc:spChg>
        <pc:spChg chg="add">
          <ac:chgData name="Athanasios Kouloridas" userId="6836904ac3c5c83f" providerId="LiveId" clId="{41147A2F-B791-A64C-A302-6C7BD4ED8353}" dt="2023-12-06T10:52:36.495" v="395" actId="26606"/>
          <ac:spMkLst>
            <pc:docMk/>
            <pc:sldMk cId="1254559850" sldId="376"/>
            <ac:spMk id="8" creationId="{0E30439A-8A5B-46EC-8283-9B6B031D40D0}"/>
          </ac:spMkLst>
        </pc:spChg>
        <pc:spChg chg="add">
          <ac:chgData name="Athanasios Kouloridas" userId="6836904ac3c5c83f" providerId="LiveId" clId="{41147A2F-B791-A64C-A302-6C7BD4ED8353}" dt="2023-12-06T10:52:36.495" v="395" actId="26606"/>
          <ac:spMkLst>
            <pc:docMk/>
            <pc:sldMk cId="1254559850" sldId="376"/>
            <ac:spMk id="10" creationId="{5CEAD642-85CF-4750-8432-7C80C901F001}"/>
          </ac:spMkLst>
        </pc:spChg>
        <pc:spChg chg="add">
          <ac:chgData name="Athanasios Kouloridas" userId="6836904ac3c5c83f" providerId="LiveId" clId="{41147A2F-B791-A64C-A302-6C7BD4ED8353}" dt="2023-12-06T10:52:36.495" v="395" actId="26606"/>
          <ac:spMkLst>
            <pc:docMk/>
            <pc:sldMk cId="1254559850" sldId="376"/>
            <ac:spMk id="12" creationId="{FA33EEAE-15D5-4119-8C1E-89D943F911EF}"/>
          </ac:spMkLst>
        </pc:spChg>
        <pc:spChg chg="add">
          <ac:chgData name="Athanasios Kouloridas" userId="6836904ac3c5c83f" providerId="LiveId" clId="{41147A2F-B791-A64C-A302-6C7BD4ED8353}" dt="2023-12-06T10:52:36.495" v="395" actId="26606"/>
          <ac:spMkLst>
            <pc:docMk/>
            <pc:sldMk cId="1254559850" sldId="376"/>
            <ac:spMk id="14" creationId="{730D8B3B-9B80-4025-B934-26DC7D7CD231}"/>
          </ac:spMkLst>
        </pc:spChg>
        <pc:spChg chg="add">
          <ac:chgData name="Athanasios Kouloridas" userId="6836904ac3c5c83f" providerId="LiveId" clId="{41147A2F-B791-A64C-A302-6C7BD4ED8353}" dt="2023-12-06T10:52:36.495" v="395" actId="26606"/>
          <ac:spMkLst>
            <pc:docMk/>
            <pc:sldMk cId="1254559850" sldId="376"/>
            <ac:spMk id="16" creationId="{B5A1B09C-1565-46F8-B70F-621C5EB48A09}"/>
          </ac:spMkLst>
        </pc:spChg>
        <pc:spChg chg="add">
          <ac:chgData name="Athanasios Kouloridas" userId="6836904ac3c5c83f" providerId="LiveId" clId="{41147A2F-B791-A64C-A302-6C7BD4ED8353}" dt="2023-12-06T10:52:36.495" v="395" actId="26606"/>
          <ac:spMkLst>
            <pc:docMk/>
            <pc:sldMk cId="1254559850" sldId="376"/>
            <ac:spMk id="18" creationId="{8C516CC8-80AC-446C-A56E-9F54B7210402}"/>
          </ac:spMkLst>
        </pc:spChg>
        <pc:spChg chg="add">
          <ac:chgData name="Athanasios Kouloridas" userId="6836904ac3c5c83f" providerId="LiveId" clId="{41147A2F-B791-A64C-A302-6C7BD4ED8353}" dt="2023-12-06T10:52:36.495" v="395" actId="26606"/>
          <ac:spMkLst>
            <pc:docMk/>
            <pc:sldMk cId="1254559850" sldId="376"/>
            <ac:spMk id="20" creationId="{53947E58-F088-49F1-A3D1-DEA690192E84}"/>
          </ac:spMkLst>
        </pc:spChg>
      </pc:sldChg>
      <pc:sldChg chg="addSp modSp mod setBg setClrOvrMap">
        <pc:chgData name="Athanasios Kouloridas" userId="6836904ac3c5c83f" providerId="LiveId" clId="{41147A2F-B791-A64C-A302-6C7BD4ED8353}" dt="2023-12-06T10:52:57.781" v="398" actId="26606"/>
        <pc:sldMkLst>
          <pc:docMk/>
          <pc:sldMk cId="3010042791" sldId="377"/>
        </pc:sldMkLst>
        <pc:spChg chg="mod">
          <ac:chgData name="Athanasios Kouloridas" userId="6836904ac3c5c83f" providerId="LiveId" clId="{41147A2F-B791-A64C-A302-6C7BD4ED8353}" dt="2023-12-06T10:52:57.781" v="398" actId="26606"/>
          <ac:spMkLst>
            <pc:docMk/>
            <pc:sldMk cId="3010042791" sldId="377"/>
            <ac:spMk id="2" creationId="{C5E38F71-BB30-C34D-BFC4-5BA64B2EED6C}"/>
          </ac:spMkLst>
        </pc:spChg>
        <pc:spChg chg="mod">
          <ac:chgData name="Athanasios Kouloridas" userId="6836904ac3c5c83f" providerId="LiveId" clId="{41147A2F-B791-A64C-A302-6C7BD4ED8353}" dt="2023-12-06T10:52:57.781" v="398" actId="26606"/>
          <ac:spMkLst>
            <pc:docMk/>
            <pc:sldMk cId="3010042791" sldId="377"/>
            <ac:spMk id="3" creationId="{8DB6B4BD-8EB0-C144-8A0A-C96D72E5B187}"/>
          </ac:spMkLst>
        </pc:spChg>
        <pc:spChg chg="add">
          <ac:chgData name="Athanasios Kouloridas" userId="6836904ac3c5c83f" providerId="LiveId" clId="{41147A2F-B791-A64C-A302-6C7BD4ED8353}" dt="2023-12-06T10:52:57.781" v="398" actId="26606"/>
          <ac:spMkLst>
            <pc:docMk/>
            <pc:sldMk cId="3010042791" sldId="377"/>
            <ac:spMk id="8" creationId="{1B15ED52-F352-441B-82BF-E0EA34836D08}"/>
          </ac:spMkLst>
        </pc:spChg>
        <pc:spChg chg="add">
          <ac:chgData name="Athanasios Kouloridas" userId="6836904ac3c5c83f" providerId="LiveId" clId="{41147A2F-B791-A64C-A302-6C7BD4ED8353}" dt="2023-12-06T10:52:57.781" v="398" actId="26606"/>
          <ac:spMkLst>
            <pc:docMk/>
            <pc:sldMk cId="3010042791" sldId="377"/>
            <ac:spMk id="10" creationId="{3B2E3793-BFE6-45A2-9B7B-E18844431C99}"/>
          </ac:spMkLst>
        </pc:spChg>
        <pc:spChg chg="add">
          <ac:chgData name="Athanasios Kouloridas" userId="6836904ac3c5c83f" providerId="LiveId" clId="{41147A2F-B791-A64C-A302-6C7BD4ED8353}" dt="2023-12-06T10:52:57.781" v="398" actId="26606"/>
          <ac:spMkLst>
            <pc:docMk/>
            <pc:sldMk cId="3010042791" sldId="377"/>
            <ac:spMk id="12" creationId="{BC4C4868-CB8F-4AF9-9CDB-8108F2C19B67}"/>
          </ac:spMkLst>
        </pc:spChg>
        <pc:spChg chg="add">
          <ac:chgData name="Athanasios Kouloridas" userId="6836904ac3c5c83f" providerId="LiveId" clId="{41147A2F-B791-A64C-A302-6C7BD4ED8353}" dt="2023-12-06T10:52:57.781" v="398" actId="26606"/>
          <ac:spMkLst>
            <pc:docMk/>
            <pc:sldMk cId="3010042791" sldId="377"/>
            <ac:spMk id="14" creationId="{375E0459-6403-40CD-989D-56A4407CA12E}"/>
          </ac:spMkLst>
        </pc:spChg>
        <pc:spChg chg="add">
          <ac:chgData name="Athanasios Kouloridas" userId="6836904ac3c5c83f" providerId="LiveId" clId="{41147A2F-B791-A64C-A302-6C7BD4ED8353}" dt="2023-12-06T10:52:57.781" v="398" actId="26606"/>
          <ac:spMkLst>
            <pc:docMk/>
            <pc:sldMk cId="3010042791" sldId="377"/>
            <ac:spMk id="16" creationId="{53E5B1A8-3AC9-4BD1-9BBC-78CA94F2D1BA}"/>
          </ac:spMkLst>
        </pc:spChg>
      </pc:sldChg>
      <pc:sldChg chg="addSp modSp mod setBg">
        <pc:chgData name="Athanasios Kouloridas" userId="6836904ac3c5c83f" providerId="LiveId" clId="{41147A2F-B791-A64C-A302-6C7BD4ED8353}" dt="2023-12-06T10:53:01.500" v="399" actId="26606"/>
        <pc:sldMkLst>
          <pc:docMk/>
          <pc:sldMk cId="774883539" sldId="378"/>
        </pc:sldMkLst>
        <pc:spChg chg="mod">
          <ac:chgData name="Athanasios Kouloridas" userId="6836904ac3c5c83f" providerId="LiveId" clId="{41147A2F-B791-A64C-A302-6C7BD4ED8353}" dt="2023-12-06T10:53:01.500" v="399" actId="26606"/>
          <ac:spMkLst>
            <pc:docMk/>
            <pc:sldMk cId="774883539" sldId="378"/>
            <ac:spMk id="2" creationId="{D359D1B4-4290-CC41-8686-461C2A47AD2A}"/>
          </ac:spMkLst>
        </pc:spChg>
        <pc:spChg chg="mod">
          <ac:chgData name="Athanasios Kouloridas" userId="6836904ac3c5c83f" providerId="LiveId" clId="{41147A2F-B791-A64C-A302-6C7BD4ED8353}" dt="2023-12-06T10:53:01.500" v="399" actId="26606"/>
          <ac:spMkLst>
            <pc:docMk/>
            <pc:sldMk cId="774883539" sldId="378"/>
            <ac:spMk id="3" creationId="{D63A6165-ABA8-E24E-AD50-B9AD262312EE}"/>
          </ac:spMkLst>
        </pc:spChg>
        <pc:spChg chg="add">
          <ac:chgData name="Athanasios Kouloridas" userId="6836904ac3c5c83f" providerId="LiveId" clId="{41147A2F-B791-A64C-A302-6C7BD4ED8353}" dt="2023-12-06T10:53:01.500" v="399" actId="26606"/>
          <ac:spMkLst>
            <pc:docMk/>
            <pc:sldMk cId="774883539" sldId="378"/>
            <ac:spMk id="8" creationId="{1B15ED52-F352-441B-82BF-E0EA34836D08}"/>
          </ac:spMkLst>
        </pc:spChg>
        <pc:spChg chg="add">
          <ac:chgData name="Athanasios Kouloridas" userId="6836904ac3c5c83f" providerId="LiveId" clId="{41147A2F-B791-A64C-A302-6C7BD4ED8353}" dt="2023-12-06T10:53:01.500" v="399" actId="26606"/>
          <ac:spMkLst>
            <pc:docMk/>
            <pc:sldMk cId="774883539" sldId="378"/>
            <ac:spMk id="10" creationId="{3B2E3793-BFE6-45A2-9B7B-E18844431C99}"/>
          </ac:spMkLst>
        </pc:spChg>
        <pc:spChg chg="add">
          <ac:chgData name="Athanasios Kouloridas" userId="6836904ac3c5c83f" providerId="LiveId" clId="{41147A2F-B791-A64C-A302-6C7BD4ED8353}" dt="2023-12-06T10:53:01.500" v="399" actId="26606"/>
          <ac:spMkLst>
            <pc:docMk/>
            <pc:sldMk cId="774883539" sldId="378"/>
            <ac:spMk id="12" creationId="{BC4C4868-CB8F-4AF9-9CDB-8108F2C19B67}"/>
          </ac:spMkLst>
        </pc:spChg>
        <pc:spChg chg="add">
          <ac:chgData name="Athanasios Kouloridas" userId="6836904ac3c5c83f" providerId="LiveId" clId="{41147A2F-B791-A64C-A302-6C7BD4ED8353}" dt="2023-12-06T10:53:01.500" v="399" actId="26606"/>
          <ac:spMkLst>
            <pc:docMk/>
            <pc:sldMk cId="774883539" sldId="378"/>
            <ac:spMk id="14" creationId="{375E0459-6403-40CD-989D-56A4407CA12E}"/>
          </ac:spMkLst>
        </pc:spChg>
        <pc:spChg chg="add">
          <ac:chgData name="Athanasios Kouloridas" userId="6836904ac3c5c83f" providerId="LiveId" clId="{41147A2F-B791-A64C-A302-6C7BD4ED8353}" dt="2023-12-06T10:53:01.500" v="399" actId="26606"/>
          <ac:spMkLst>
            <pc:docMk/>
            <pc:sldMk cId="774883539" sldId="378"/>
            <ac:spMk id="16" creationId="{53E5B1A8-3AC9-4BD1-9BBC-78CA94F2D1BA}"/>
          </ac:spMkLst>
        </pc:spChg>
      </pc:sldChg>
      <pc:sldChg chg="addSp modSp mod setBg">
        <pc:chgData name="Athanasios Kouloridas" userId="6836904ac3c5c83f" providerId="LiveId" clId="{41147A2F-B791-A64C-A302-6C7BD4ED8353}" dt="2023-12-06T10:53:06.051" v="400" actId="26606"/>
        <pc:sldMkLst>
          <pc:docMk/>
          <pc:sldMk cId="3454633500" sldId="379"/>
        </pc:sldMkLst>
        <pc:spChg chg="mod">
          <ac:chgData name="Athanasios Kouloridas" userId="6836904ac3c5c83f" providerId="LiveId" clId="{41147A2F-B791-A64C-A302-6C7BD4ED8353}" dt="2023-12-06T10:53:06.051" v="400" actId="26606"/>
          <ac:spMkLst>
            <pc:docMk/>
            <pc:sldMk cId="3454633500" sldId="379"/>
            <ac:spMk id="2" creationId="{0506A0AA-935A-A142-8FA4-40AE82C0228A}"/>
          </ac:spMkLst>
        </pc:spChg>
        <pc:spChg chg="mod">
          <ac:chgData name="Athanasios Kouloridas" userId="6836904ac3c5c83f" providerId="LiveId" clId="{41147A2F-B791-A64C-A302-6C7BD4ED8353}" dt="2023-12-06T10:53:06.051" v="400" actId="26606"/>
          <ac:spMkLst>
            <pc:docMk/>
            <pc:sldMk cId="3454633500" sldId="379"/>
            <ac:spMk id="3" creationId="{71A037AD-F376-4546-A3E6-3F7487C82BE7}"/>
          </ac:spMkLst>
        </pc:spChg>
        <pc:spChg chg="add">
          <ac:chgData name="Athanasios Kouloridas" userId="6836904ac3c5c83f" providerId="LiveId" clId="{41147A2F-B791-A64C-A302-6C7BD4ED8353}" dt="2023-12-06T10:53:06.051" v="400" actId="26606"/>
          <ac:spMkLst>
            <pc:docMk/>
            <pc:sldMk cId="3454633500" sldId="379"/>
            <ac:spMk id="8" creationId="{09588DA8-065E-4F6F-8EFD-43104AB2E0CF}"/>
          </ac:spMkLst>
        </pc:spChg>
        <pc:spChg chg="add">
          <ac:chgData name="Athanasios Kouloridas" userId="6836904ac3c5c83f" providerId="LiveId" clId="{41147A2F-B791-A64C-A302-6C7BD4ED8353}" dt="2023-12-06T10:53:06.051" v="400" actId="26606"/>
          <ac:spMkLst>
            <pc:docMk/>
            <pc:sldMk cId="3454633500" sldId="379"/>
            <ac:spMk id="10" creationId="{C4285719-470E-454C-AF62-8323075F1F5B}"/>
          </ac:spMkLst>
        </pc:spChg>
        <pc:spChg chg="add">
          <ac:chgData name="Athanasios Kouloridas" userId="6836904ac3c5c83f" providerId="LiveId" clId="{41147A2F-B791-A64C-A302-6C7BD4ED8353}" dt="2023-12-06T10:53:06.051" v="400" actId="26606"/>
          <ac:spMkLst>
            <pc:docMk/>
            <pc:sldMk cId="3454633500" sldId="379"/>
            <ac:spMk id="12" creationId="{CD9FE4EF-C4D8-49A0-B2FF-81D8DB7D8A24}"/>
          </ac:spMkLst>
        </pc:spChg>
        <pc:spChg chg="add">
          <ac:chgData name="Athanasios Kouloridas" userId="6836904ac3c5c83f" providerId="LiveId" clId="{41147A2F-B791-A64C-A302-6C7BD4ED8353}" dt="2023-12-06T10:53:06.051" v="400" actId="26606"/>
          <ac:spMkLst>
            <pc:docMk/>
            <pc:sldMk cId="3454633500" sldId="379"/>
            <ac:spMk id="14" creationId="{4300840D-0A0B-4512-BACA-B439D5B9C57C}"/>
          </ac:spMkLst>
        </pc:spChg>
        <pc:spChg chg="add">
          <ac:chgData name="Athanasios Kouloridas" userId="6836904ac3c5c83f" providerId="LiveId" clId="{41147A2F-B791-A64C-A302-6C7BD4ED8353}" dt="2023-12-06T10:53:06.051" v="400" actId="26606"/>
          <ac:spMkLst>
            <pc:docMk/>
            <pc:sldMk cId="3454633500" sldId="379"/>
            <ac:spMk id="16" creationId="{D2B78728-A580-49A7-84F9-6EF6F583ADE0}"/>
          </ac:spMkLst>
        </pc:spChg>
        <pc:spChg chg="add">
          <ac:chgData name="Athanasios Kouloridas" userId="6836904ac3c5c83f" providerId="LiveId" clId="{41147A2F-B791-A64C-A302-6C7BD4ED8353}" dt="2023-12-06T10:53:06.051" v="400" actId="26606"/>
          <ac:spMkLst>
            <pc:docMk/>
            <pc:sldMk cId="3454633500" sldId="379"/>
            <ac:spMk id="18" creationId="{38FAA1A1-D861-433F-88FA-1E9D6FD31D11}"/>
          </ac:spMkLst>
        </pc:spChg>
        <pc:spChg chg="add">
          <ac:chgData name="Athanasios Kouloridas" userId="6836904ac3c5c83f" providerId="LiveId" clId="{41147A2F-B791-A64C-A302-6C7BD4ED8353}" dt="2023-12-06T10:53:06.051" v="400" actId="26606"/>
          <ac:spMkLst>
            <pc:docMk/>
            <pc:sldMk cId="3454633500" sldId="379"/>
            <ac:spMk id="20" creationId="{8D71EDA1-87BF-4D5D-AB79-F346FD19278A}"/>
          </ac:spMkLst>
        </pc:spChg>
      </pc:sldChg>
      <pc:sldChg chg="addSp modSp mod setBg">
        <pc:chgData name="Athanasios Kouloridas" userId="6836904ac3c5c83f" providerId="LiveId" clId="{41147A2F-B791-A64C-A302-6C7BD4ED8353}" dt="2023-12-06T10:53:34.291" v="402" actId="26606"/>
        <pc:sldMkLst>
          <pc:docMk/>
          <pc:sldMk cId="2479724316" sldId="380"/>
        </pc:sldMkLst>
        <pc:spChg chg="mod">
          <ac:chgData name="Athanasios Kouloridas" userId="6836904ac3c5c83f" providerId="LiveId" clId="{41147A2F-B791-A64C-A302-6C7BD4ED8353}" dt="2023-12-06T10:53:34.291" v="402" actId="26606"/>
          <ac:spMkLst>
            <pc:docMk/>
            <pc:sldMk cId="2479724316" sldId="380"/>
            <ac:spMk id="2" creationId="{393D28FE-DEFA-9146-AB27-FBA20E6F18DB}"/>
          </ac:spMkLst>
        </pc:spChg>
        <pc:spChg chg="mod">
          <ac:chgData name="Athanasios Kouloridas" userId="6836904ac3c5c83f" providerId="LiveId" clId="{41147A2F-B791-A64C-A302-6C7BD4ED8353}" dt="2023-12-06T10:53:34.291" v="402" actId="26606"/>
          <ac:spMkLst>
            <pc:docMk/>
            <pc:sldMk cId="2479724316" sldId="380"/>
            <ac:spMk id="3" creationId="{8C8D2837-D048-E444-A987-1B30F7637962}"/>
          </ac:spMkLst>
        </pc:spChg>
        <pc:spChg chg="add">
          <ac:chgData name="Athanasios Kouloridas" userId="6836904ac3c5c83f" providerId="LiveId" clId="{41147A2F-B791-A64C-A302-6C7BD4ED8353}" dt="2023-12-06T10:53:34.291" v="402" actId="26606"/>
          <ac:spMkLst>
            <pc:docMk/>
            <pc:sldMk cId="2479724316" sldId="380"/>
            <ac:spMk id="8" creationId="{1B15ED52-F352-441B-82BF-E0EA34836D08}"/>
          </ac:spMkLst>
        </pc:spChg>
        <pc:spChg chg="add">
          <ac:chgData name="Athanasios Kouloridas" userId="6836904ac3c5c83f" providerId="LiveId" clId="{41147A2F-B791-A64C-A302-6C7BD4ED8353}" dt="2023-12-06T10:53:34.291" v="402" actId="26606"/>
          <ac:spMkLst>
            <pc:docMk/>
            <pc:sldMk cId="2479724316" sldId="380"/>
            <ac:spMk id="10" creationId="{3B2E3793-BFE6-45A2-9B7B-E18844431C99}"/>
          </ac:spMkLst>
        </pc:spChg>
        <pc:spChg chg="add">
          <ac:chgData name="Athanasios Kouloridas" userId="6836904ac3c5c83f" providerId="LiveId" clId="{41147A2F-B791-A64C-A302-6C7BD4ED8353}" dt="2023-12-06T10:53:34.291" v="402" actId="26606"/>
          <ac:spMkLst>
            <pc:docMk/>
            <pc:sldMk cId="2479724316" sldId="380"/>
            <ac:spMk id="12" creationId="{BC4C4868-CB8F-4AF9-9CDB-8108F2C19B67}"/>
          </ac:spMkLst>
        </pc:spChg>
        <pc:spChg chg="add">
          <ac:chgData name="Athanasios Kouloridas" userId="6836904ac3c5c83f" providerId="LiveId" clId="{41147A2F-B791-A64C-A302-6C7BD4ED8353}" dt="2023-12-06T10:53:34.291" v="402" actId="26606"/>
          <ac:spMkLst>
            <pc:docMk/>
            <pc:sldMk cId="2479724316" sldId="380"/>
            <ac:spMk id="14" creationId="{375E0459-6403-40CD-989D-56A4407CA12E}"/>
          </ac:spMkLst>
        </pc:spChg>
        <pc:spChg chg="add">
          <ac:chgData name="Athanasios Kouloridas" userId="6836904ac3c5c83f" providerId="LiveId" clId="{41147A2F-B791-A64C-A302-6C7BD4ED8353}" dt="2023-12-06T10:53:34.291" v="402" actId="26606"/>
          <ac:spMkLst>
            <pc:docMk/>
            <pc:sldMk cId="2479724316" sldId="380"/>
            <ac:spMk id="16" creationId="{53E5B1A8-3AC9-4BD1-9BBC-78CA94F2D1BA}"/>
          </ac:spMkLst>
        </pc:spChg>
      </pc:sldChg>
      <pc:sldChg chg="del">
        <pc:chgData name="Athanasios Kouloridas" userId="6836904ac3c5c83f" providerId="LiveId" clId="{41147A2F-B791-A64C-A302-6C7BD4ED8353}" dt="2023-12-06T10:53:39.815" v="403" actId="2696"/>
        <pc:sldMkLst>
          <pc:docMk/>
          <pc:sldMk cId="1100573280" sldId="381"/>
        </pc:sldMkLst>
      </pc:sldChg>
      <pc:sldChg chg="addSp modSp mod setBg setClrOvrMap">
        <pc:chgData name="Athanasios Kouloridas" userId="6836904ac3c5c83f" providerId="LiveId" clId="{41147A2F-B791-A64C-A302-6C7BD4ED8353}" dt="2023-12-06T10:53:56.882" v="405" actId="26606"/>
        <pc:sldMkLst>
          <pc:docMk/>
          <pc:sldMk cId="3325920519" sldId="383"/>
        </pc:sldMkLst>
        <pc:spChg chg="mod">
          <ac:chgData name="Athanasios Kouloridas" userId="6836904ac3c5c83f" providerId="LiveId" clId="{41147A2F-B791-A64C-A302-6C7BD4ED8353}" dt="2023-12-06T10:53:56.882" v="405" actId="26606"/>
          <ac:spMkLst>
            <pc:docMk/>
            <pc:sldMk cId="3325920519" sldId="383"/>
            <ac:spMk id="2" creationId="{A4A8B273-58E5-0F4A-B1BE-991A7C3FE53B}"/>
          </ac:spMkLst>
        </pc:spChg>
        <pc:spChg chg="mod">
          <ac:chgData name="Athanasios Kouloridas" userId="6836904ac3c5c83f" providerId="LiveId" clId="{41147A2F-B791-A64C-A302-6C7BD4ED8353}" dt="2023-12-06T10:53:56.882" v="405" actId="26606"/>
          <ac:spMkLst>
            <pc:docMk/>
            <pc:sldMk cId="3325920519" sldId="383"/>
            <ac:spMk id="3" creationId="{A61E2D6A-808B-A447-B702-BD1E138EECD6}"/>
          </ac:spMkLst>
        </pc:spChg>
        <pc:spChg chg="add">
          <ac:chgData name="Athanasios Kouloridas" userId="6836904ac3c5c83f" providerId="LiveId" clId="{41147A2F-B791-A64C-A302-6C7BD4ED8353}" dt="2023-12-06T10:53:56.882" v="405" actId="26606"/>
          <ac:spMkLst>
            <pc:docMk/>
            <pc:sldMk cId="3325920519" sldId="383"/>
            <ac:spMk id="8" creationId="{1B15ED52-F352-441B-82BF-E0EA34836D08}"/>
          </ac:spMkLst>
        </pc:spChg>
        <pc:spChg chg="add">
          <ac:chgData name="Athanasios Kouloridas" userId="6836904ac3c5c83f" providerId="LiveId" clId="{41147A2F-B791-A64C-A302-6C7BD4ED8353}" dt="2023-12-06T10:53:56.882" v="405" actId="26606"/>
          <ac:spMkLst>
            <pc:docMk/>
            <pc:sldMk cId="3325920519" sldId="383"/>
            <ac:spMk id="10" creationId="{3B2E3793-BFE6-45A2-9B7B-E18844431C99}"/>
          </ac:spMkLst>
        </pc:spChg>
        <pc:spChg chg="add">
          <ac:chgData name="Athanasios Kouloridas" userId="6836904ac3c5c83f" providerId="LiveId" clId="{41147A2F-B791-A64C-A302-6C7BD4ED8353}" dt="2023-12-06T10:53:56.882" v="405" actId="26606"/>
          <ac:spMkLst>
            <pc:docMk/>
            <pc:sldMk cId="3325920519" sldId="383"/>
            <ac:spMk id="12" creationId="{BC4C4868-CB8F-4AF9-9CDB-8108F2C19B67}"/>
          </ac:spMkLst>
        </pc:spChg>
        <pc:spChg chg="add">
          <ac:chgData name="Athanasios Kouloridas" userId="6836904ac3c5c83f" providerId="LiveId" clId="{41147A2F-B791-A64C-A302-6C7BD4ED8353}" dt="2023-12-06T10:53:56.882" v="405" actId="26606"/>
          <ac:spMkLst>
            <pc:docMk/>
            <pc:sldMk cId="3325920519" sldId="383"/>
            <ac:spMk id="14" creationId="{375E0459-6403-40CD-989D-56A4407CA12E}"/>
          </ac:spMkLst>
        </pc:spChg>
        <pc:spChg chg="add">
          <ac:chgData name="Athanasios Kouloridas" userId="6836904ac3c5c83f" providerId="LiveId" clId="{41147A2F-B791-A64C-A302-6C7BD4ED8353}" dt="2023-12-06T10:53:56.882" v="405" actId="26606"/>
          <ac:spMkLst>
            <pc:docMk/>
            <pc:sldMk cId="3325920519" sldId="383"/>
            <ac:spMk id="16" creationId="{53E5B1A8-3AC9-4BD1-9BBC-78CA94F2D1BA}"/>
          </ac:spMkLst>
        </pc:spChg>
        <pc:spChg chg="add">
          <ac:chgData name="Athanasios Kouloridas" userId="6836904ac3c5c83f" providerId="LiveId" clId="{41147A2F-B791-A64C-A302-6C7BD4ED8353}" dt="2023-12-06T10:53:56.882" v="405" actId="26606"/>
          <ac:spMkLst>
            <pc:docMk/>
            <pc:sldMk cId="3325920519" sldId="383"/>
            <ac:spMk id="18" creationId="{B3FA1AAC-C1ED-4F77-BFA4-BE80FC0AC795}"/>
          </ac:spMkLst>
        </pc:spChg>
      </pc:sldChg>
      <pc:sldChg chg="addSp modSp mod setBg">
        <pc:chgData name="Athanasios Kouloridas" userId="6836904ac3c5c83f" providerId="LiveId" clId="{41147A2F-B791-A64C-A302-6C7BD4ED8353}" dt="2023-12-06T10:54:09.983" v="407" actId="26606"/>
        <pc:sldMkLst>
          <pc:docMk/>
          <pc:sldMk cId="1238001071" sldId="384"/>
        </pc:sldMkLst>
        <pc:spChg chg="mod">
          <ac:chgData name="Athanasios Kouloridas" userId="6836904ac3c5c83f" providerId="LiveId" clId="{41147A2F-B791-A64C-A302-6C7BD4ED8353}" dt="2023-12-06T10:54:09.983" v="407" actId="26606"/>
          <ac:spMkLst>
            <pc:docMk/>
            <pc:sldMk cId="1238001071" sldId="384"/>
            <ac:spMk id="2" creationId="{5E23A87A-B0EC-8947-9CAD-03950927515F}"/>
          </ac:spMkLst>
        </pc:spChg>
        <pc:spChg chg="mod">
          <ac:chgData name="Athanasios Kouloridas" userId="6836904ac3c5c83f" providerId="LiveId" clId="{41147A2F-B791-A64C-A302-6C7BD4ED8353}" dt="2023-12-06T10:54:09.983" v="407" actId="26606"/>
          <ac:spMkLst>
            <pc:docMk/>
            <pc:sldMk cId="1238001071" sldId="384"/>
            <ac:spMk id="3" creationId="{9E692A23-57BC-E746-BB6F-DD44069BAE43}"/>
          </ac:spMkLst>
        </pc:spChg>
        <pc:spChg chg="add">
          <ac:chgData name="Athanasios Kouloridas" userId="6836904ac3c5c83f" providerId="LiveId" clId="{41147A2F-B791-A64C-A302-6C7BD4ED8353}" dt="2023-12-06T10:54:09.983" v="407" actId="26606"/>
          <ac:spMkLst>
            <pc:docMk/>
            <pc:sldMk cId="1238001071" sldId="384"/>
            <ac:spMk id="8" creationId="{1B15ED52-F352-441B-82BF-E0EA34836D08}"/>
          </ac:spMkLst>
        </pc:spChg>
        <pc:spChg chg="add">
          <ac:chgData name="Athanasios Kouloridas" userId="6836904ac3c5c83f" providerId="LiveId" clId="{41147A2F-B791-A64C-A302-6C7BD4ED8353}" dt="2023-12-06T10:54:09.983" v="407" actId="26606"/>
          <ac:spMkLst>
            <pc:docMk/>
            <pc:sldMk cId="1238001071" sldId="384"/>
            <ac:spMk id="10" creationId="{3B2E3793-BFE6-45A2-9B7B-E18844431C99}"/>
          </ac:spMkLst>
        </pc:spChg>
        <pc:spChg chg="add">
          <ac:chgData name="Athanasios Kouloridas" userId="6836904ac3c5c83f" providerId="LiveId" clId="{41147A2F-B791-A64C-A302-6C7BD4ED8353}" dt="2023-12-06T10:54:09.983" v="407" actId="26606"/>
          <ac:spMkLst>
            <pc:docMk/>
            <pc:sldMk cId="1238001071" sldId="384"/>
            <ac:spMk id="12" creationId="{BC4C4868-CB8F-4AF9-9CDB-8108F2C19B67}"/>
          </ac:spMkLst>
        </pc:spChg>
        <pc:spChg chg="add">
          <ac:chgData name="Athanasios Kouloridas" userId="6836904ac3c5c83f" providerId="LiveId" clId="{41147A2F-B791-A64C-A302-6C7BD4ED8353}" dt="2023-12-06T10:54:09.983" v="407" actId="26606"/>
          <ac:spMkLst>
            <pc:docMk/>
            <pc:sldMk cId="1238001071" sldId="384"/>
            <ac:spMk id="14" creationId="{375E0459-6403-40CD-989D-56A4407CA12E}"/>
          </ac:spMkLst>
        </pc:spChg>
        <pc:spChg chg="add">
          <ac:chgData name="Athanasios Kouloridas" userId="6836904ac3c5c83f" providerId="LiveId" clId="{41147A2F-B791-A64C-A302-6C7BD4ED8353}" dt="2023-12-06T10:54:09.983" v="407" actId="26606"/>
          <ac:spMkLst>
            <pc:docMk/>
            <pc:sldMk cId="1238001071" sldId="384"/>
            <ac:spMk id="16" creationId="{53E5B1A8-3AC9-4BD1-9BBC-78CA94F2D1BA}"/>
          </ac:spMkLst>
        </pc:spChg>
      </pc:sldChg>
      <pc:sldChg chg="addSp modSp mod setBg">
        <pc:chgData name="Athanasios Kouloridas" userId="6836904ac3c5c83f" providerId="LiveId" clId="{41147A2F-B791-A64C-A302-6C7BD4ED8353}" dt="2023-12-06T11:00:19.643" v="565" actId="20577"/>
        <pc:sldMkLst>
          <pc:docMk/>
          <pc:sldMk cId="2980711185" sldId="385"/>
        </pc:sldMkLst>
        <pc:spChg chg="mod">
          <ac:chgData name="Athanasios Kouloridas" userId="6836904ac3c5c83f" providerId="LiveId" clId="{41147A2F-B791-A64C-A302-6C7BD4ED8353}" dt="2023-12-06T10:54:15.086" v="408" actId="26606"/>
          <ac:spMkLst>
            <pc:docMk/>
            <pc:sldMk cId="2980711185" sldId="385"/>
            <ac:spMk id="2" creationId="{4F3FCC4C-1459-FA45-B52C-6B7C039512B6}"/>
          </ac:spMkLst>
        </pc:spChg>
        <pc:spChg chg="mod">
          <ac:chgData name="Athanasios Kouloridas" userId="6836904ac3c5c83f" providerId="LiveId" clId="{41147A2F-B791-A64C-A302-6C7BD4ED8353}" dt="2023-12-06T11:00:19.643" v="565" actId="20577"/>
          <ac:spMkLst>
            <pc:docMk/>
            <pc:sldMk cId="2980711185" sldId="385"/>
            <ac:spMk id="4" creationId="{9A8561FF-D420-704B-B005-D7C926F61AFB}"/>
          </ac:spMkLst>
        </pc:spChg>
        <pc:spChg chg="add">
          <ac:chgData name="Athanasios Kouloridas" userId="6836904ac3c5c83f" providerId="LiveId" clId="{41147A2F-B791-A64C-A302-6C7BD4ED8353}" dt="2023-12-06T10:54:15.086" v="408" actId="26606"/>
          <ac:spMkLst>
            <pc:docMk/>
            <pc:sldMk cId="2980711185" sldId="385"/>
            <ac:spMk id="9" creationId="{1B15ED52-F352-441B-82BF-E0EA34836D08}"/>
          </ac:spMkLst>
        </pc:spChg>
        <pc:spChg chg="add">
          <ac:chgData name="Athanasios Kouloridas" userId="6836904ac3c5c83f" providerId="LiveId" clId="{41147A2F-B791-A64C-A302-6C7BD4ED8353}" dt="2023-12-06T10:54:15.086" v="408" actId="26606"/>
          <ac:spMkLst>
            <pc:docMk/>
            <pc:sldMk cId="2980711185" sldId="385"/>
            <ac:spMk id="11" creationId="{3B2E3793-BFE6-45A2-9B7B-E18844431C99}"/>
          </ac:spMkLst>
        </pc:spChg>
        <pc:spChg chg="add">
          <ac:chgData name="Athanasios Kouloridas" userId="6836904ac3c5c83f" providerId="LiveId" clId="{41147A2F-B791-A64C-A302-6C7BD4ED8353}" dt="2023-12-06T10:54:15.086" v="408" actId="26606"/>
          <ac:spMkLst>
            <pc:docMk/>
            <pc:sldMk cId="2980711185" sldId="385"/>
            <ac:spMk id="13" creationId="{BC4C4868-CB8F-4AF9-9CDB-8108F2C19B67}"/>
          </ac:spMkLst>
        </pc:spChg>
        <pc:spChg chg="add">
          <ac:chgData name="Athanasios Kouloridas" userId="6836904ac3c5c83f" providerId="LiveId" clId="{41147A2F-B791-A64C-A302-6C7BD4ED8353}" dt="2023-12-06T10:54:15.086" v="408" actId="26606"/>
          <ac:spMkLst>
            <pc:docMk/>
            <pc:sldMk cId="2980711185" sldId="385"/>
            <ac:spMk id="15" creationId="{375E0459-6403-40CD-989D-56A4407CA12E}"/>
          </ac:spMkLst>
        </pc:spChg>
        <pc:spChg chg="add">
          <ac:chgData name="Athanasios Kouloridas" userId="6836904ac3c5c83f" providerId="LiveId" clId="{41147A2F-B791-A64C-A302-6C7BD4ED8353}" dt="2023-12-06T10:54:15.086" v="408" actId="26606"/>
          <ac:spMkLst>
            <pc:docMk/>
            <pc:sldMk cId="2980711185" sldId="385"/>
            <ac:spMk id="17" creationId="{53E5B1A8-3AC9-4BD1-9BBC-78CA94F2D1BA}"/>
          </ac:spMkLst>
        </pc:spChg>
      </pc:sldChg>
      <pc:sldChg chg="del">
        <pc:chgData name="Athanasios Kouloridas" userId="6836904ac3c5c83f" providerId="LiveId" clId="{41147A2F-B791-A64C-A302-6C7BD4ED8353}" dt="2023-12-06T11:00:38.370" v="566" actId="2696"/>
        <pc:sldMkLst>
          <pc:docMk/>
          <pc:sldMk cId="3677881269" sldId="386"/>
        </pc:sldMkLst>
      </pc:sldChg>
      <pc:sldChg chg="addSp modSp mod setBg setClrOvrMap">
        <pc:chgData name="Athanasios Kouloridas" userId="6836904ac3c5c83f" providerId="LiveId" clId="{41147A2F-B791-A64C-A302-6C7BD4ED8353}" dt="2023-12-06T11:01:07.228" v="568" actId="26606"/>
        <pc:sldMkLst>
          <pc:docMk/>
          <pc:sldMk cId="1339710604" sldId="387"/>
        </pc:sldMkLst>
        <pc:spChg chg="mod">
          <ac:chgData name="Athanasios Kouloridas" userId="6836904ac3c5c83f" providerId="LiveId" clId="{41147A2F-B791-A64C-A302-6C7BD4ED8353}" dt="2023-12-06T11:01:07.228" v="568" actId="26606"/>
          <ac:spMkLst>
            <pc:docMk/>
            <pc:sldMk cId="1339710604" sldId="387"/>
            <ac:spMk id="2" creationId="{023368E9-186F-E24C-95C7-2E4FC066FB37}"/>
          </ac:spMkLst>
        </pc:spChg>
        <pc:spChg chg="mod">
          <ac:chgData name="Athanasios Kouloridas" userId="6836904ac3c5c83f" providerId="LiveId" clId="{41147A2F-B791-A64C-A302-6C7BD4ED8353}" dt="2023-12-06T11:01:07.228" v="568" actId="26606"/>
          <ac:spMkLst>
            <pc:docMk/>
            <pc:sldMk cId="1339710604" sldId="387"/>
            <ac:spMk id="3" creationId="{1A25F4F7-F6F7-AE43-BDFE-1AE8A2CB6E28}"/>
          </ac:spMkLst>
        </pc:spChg>
        <pc:spChg chg="add">
          <ac:chgData name="Athanasios Kouloridas" userId="6836904ac3c5c83f" providerId="LiveId" clId="{41147A2F-B791-A64C-A302-6C7BD4ED8353}" dt="2023-12-06T11:01:07.228" v="568" actId="26606"/>
          <ac:spMkLst>
            <pc:docMk/>
            <pc:sldMk cId="1339710604" sldId="387"/>
            <ac:spMk id="8" creationId="{6F5A5072-7B47-4D32-B52A-4EBBF590B8A5}"/>
          </ac:spMkLst>
        </pc:spChg>
        <pc:spChg chg="add">
          <ac:chgData name="Athanasios Kouloridas" userId="6836904ac3c5c83f" providerId="LiveId" clId="{41147A2F-B791-A64C-A302-6C7BD4ED8353}" dt="2023-12-06T11:01:07.228" v="568" actId="26606"/>
          <ac:spMkLst>
            <pc:docMk/>
            <pc:sldMk cId="1339710604" sldId="387"/>
            <ac:spMk id="10" creationId="{9715DAF0-AE1B-46C9-8A6B-DB2AA05AB91D}"/>
          </ac:spMkLst>
        </pc:spChg>
        <pc:spChg chg="add">
          <ac:chgData name="Athanasios Kouloridas" userId="6836904ac3c5c83f" providerId="LiveId" clId="{41147A2F-B791-A64C-A302-6C7BD4ED8353}" dt="2023-12-06T11:01:07.228" v="568" actId="26606"/>
          <ac:spMkLst>
            <pc:docMk/>
            <pc:sldMk cId="1339710604" sldId="387"/>
            <ac:spMk id="12" creationId="{6016219D-510E-4184-9090-6D5578A87BD1}"/>
          </ac:spMkLst>
        </pc:spChg>
        <pc:spChg chg="add">
          <ac:chgData name="Athanasios Kouloridas" userId="6836904ac3c5c83f" providerId="LiveId" clId="{41147A2F-B791-A64C-A302-6C7BD4ED8353}" dt="2023-12-06T11:01:07.228" v="568" actId="26606"/>
          <ac:spMkLst>
            <pc:docMk/>
            <pc:sldMk cId="1339710604" sldId="387"/>
            <ac:spMk id="14" creationId="{AFF4A713-7B75-4B21-90D7-5AB19547C728}"/>
          </ac:spMkLst>
        </pc:spChg>
        <pc:spChg chg="add">
          <ac:chgData name="Athanasios Kouloridas" userId="6836904ac3c5c83f" providerId="LiveId" clId="{41147A2F-B791-A64C-A302-6C7BD4ED8353}" dt="2023-12-06T11:01:07.228" v="568" actId="26606"/>
          <ac:spMkLst>
            <pc:docMk/>
            <pc:sldMk cId="1339710604" sldId="387"/>
            <ac:spMk id="16" creationId="{DC631C0B-6DA6-4E57-8231-CE32B3434A7E}"/>
          </ac:spMkLst>
        </pc:spChg>
        <pc:spChg chg="add">
          <ac:chgData name="Athanasios Kouloridas" userId="6836904ac3c5c83f" providerId="LiveId" clId="{41147A2F-B791-A64C-A302-6C7BD4ED8353}" dt="2023-12-06T11:01:07.228" v="568" actId="26606"/>
          <ac:spMkLst>
            <pc:docMk/>
            <pc:sldMk cId="1339710604" sldId="387"/>
            <ac:spMk id="18" creationId="{C29501E6-A978-4A61-9689-9085AF97A53A}"/>
          </ac:spMkLst>
        </pc:spChg>
      </pc:sldChg>
      <pc:sldChg chg="addSp modSp mod setBg">
        <pc:chgData name="Athanasios Kouloridas" userId="6836904ac3c5c83f" providerId="LiveId" clId="{41147A2F-B791-A64C-A302-6C7BD4ED8353}" dt="2023-12-06T11:01:12.417" v="569" actId="26606"/>
        <pc:sldMkLst>
          <pc:docMk/>
          <pc:sldMk cId="1729496393" sldId="388"/>
        </pc:sldMkLst>
        <pc:spChg chg="mod">
          <ac:chgData name="Athanasios Kouloridas" userId="6836904ac3c5c83f" providerId="LiveId" clId="{41147A2F-B791-A64C-A302-6C7BD4ED8353}" dt="2023-12-06T11:01:12.417" v="569" actId="26606"/>
          <ac:spMkLst>
            <pc:docMk/>
            <pc:sldMk cId="1729496393" sldId="388"/>
            <ac:spMk id="4" creationId="{F4441749-92F3-1E4C-9AEB-F11BA73117A7}"/>
          </ac:spMkLst>
        </pc:spChg>
        <pc:spChg chg="mod">
          <ac:chgData name="Athanasios Kouloridas" userId="6836904ac3c5c83f" providerId="LiveId" clId="{41147A2F-B791-A64C-A302-6C7BD4ED8353}" dt="2023-12-06T11:01:12.417" v="569" actId="26606"/>
          <ac:spMkLst>
            <pc:docMk/>
            <pc:sldMk cId="1729496393" sldId="388"/>
            <ac:spMk id="5" creationId="{8D3B83E5-1019-F748-A0E0-B23497544BAC}"/>
          </ac:spMkLst>
        </pc:spChg>
        <pc:spChg chg="add">
          <ac:chgData name="Athanasios Kouloridas" userId="6836904ac3c5c83f" providerId="LiveId" clId="{41147A2F-B791-A64C-A302-6C7BD4ED8353}" dt="2023-12-06T11:01:12.417" v="569" actId="26606"/>
          <ac:spMkLst>
            <pc:docMk/>
            <pc:sldMk cId="1729496393" sldId="388"/>
            <ac:spMk id="10" creationId="{09588DA8-065E-4F6F-8EFD-43104AB2E0CF}"/>
          </ac:spMkLst>
        </pc:spChg>
        <pc:spChg chg="add">
          <ac:chgData name="Athanasios Kouloridas" userId="6836904ac3c5c83f" providerId="LiveId" clId="{41147A2F-B791-A64C-A302-6C7BD4ED8353}" dt="2023-12-06T11:01:12.417" v="569" actId="26606"/>
          <ac:spMkLst>
            <pc:docMk/>
            <pc:sldMk cId="1729496393" sldId="388"/>
            <ac:spMk id="12" creationId="{C4285719-470E-454C-AF62-8323075F1F5B}"/>
          </ac:spMkLst>
        </pc:spChg>
        <pc:spChg chg="add">
          <ac:chgData name="Athanasios Kouloridas" userId="6836904ac3c5c83f" providerId="LiveId" clId="{41147A2F-B791-A64C-A302-6C7BD4ED8353}" dt="2023-12-06T11:01:12.417" v="569" actId="26606"/>
          <ac:spMkLst>
            <pc:docMk/>
            <pc:sldMk cId="1729496393" sldId="388"/>
            <ac:spMk id="14" creationId="{CD9FE4EF-C4D8-49A0-B2FF-81D8DB7D8A24}"/>
          </ac:spMkLst>
        </pc:spChg>
        <pc:spChg chg="add">
          <ac:chgData name="Athanasios Kouloridas" userId="6836904ac3c5c83f" providerId="LiveId" clId="{41147A2F-B791-A64C-A302-6C7BD4ED8353}" dt="2023-12-06T11:01:12.417" v="569" actId="26606"/>
          <ac:spMkLst>
            <pc:docMk/>
            <pc:sldMk cId="1729496393" sldId="388"/>
            <ac:spMk id="16" creationId="{4300840D-0A0B-4512-BACA-B439D5B9C57C}"/>
          </ac:spMkLst>
        </pc:spChg>
        <pc:spChg chg="add">
          <ac:chgData name="Athanasios Kouloridas" userId="6836904ac3c5c83f" providerId="LiveId" clId="{41147A2F-B791-A64C-A302-6C7BD4ED8353}" dt="2023-12-06T11:01:12.417" v="569" actId="26606"/>
          <ac:spMkLst>
            <pc:docMk/>
            <pc:sldMk cId="1729496393" sldId="388"/>
            <ac:spMk id="18" creationId="{D2B78728-A580-49A7-84F9-6EF6F583ADE0}"/>
          </ac:spMkLst>
        </pc:spChg>
        <pc:spChg chg="add">
          <ac:chgData name="Athanasios Kouloridas" userId="6836904ac3c5c83f" providerId="LiveId" clId="{41147A2F-B791-A64C-A302-6C7BD4ED8353}" dt="2023-12-06T11:01:12.417" v="569" actId="26606"/>
          <ac:spMkLst>
            <pc:docMk/>
            <pc:sldMk cId="1729496393" sldId="388"/>
            <ac:spMk id="20" creationId="{38FAA1A1-D861-433F-88FA-1E9D6FD31D11}"/>
          </ac:spMkLst>
        </pc:spChg>
        <pc:spChg chg="add">
          <ac:chgData name="Athanasios Kouloridas" userId="6836904ac3c5c83f" providerId="LiveId" clId="{41147A2F-B791-A64C-A302-6C7BD4ED8353}" dt="2023-12-06T11:01:12.417" v="569" actId="26606"/>
          <ac:spMkLst>
            <pc:docMk/>
            <pc:sldMk cId="1729496393" sldId="388"/>
            <ac:spMk id="22" creationId="{8D71EDA1-87BF-4D5D-AB79-F346FD19278A}"/>
          </ac:spMkLst>
        </pc:spChg>
      </pc:sldChg>
      <pc:sldChg chg="addSp modSp mod setBg">
        <pc:chgData name="Athanasios Kouloridas" userId="6836904ac3c5c83f" providerId="LiveId" clId="{41147A2F-B791-A64C-A302-6C7BD4ED8353}" dt="2023-12-06T11:01:17.267" v="570" actId="26606"/>
        <pc:sldMkLst>
          <pc:docMk/>
          <pc:sldMk cId="419082723" sldId="389"/>
        </pc:sldMkLst>
        <pc:spChg chg="mod">
          <ac:chgData name="Athanasios Kouloridas" userId="6836904ac3c5c83f" providerId="LiveId" clId="{41147A2F-B791-A64C-A302-6C7BD4ED8353}" dt="2023-12-06T11:01:17.267" v="570" actId="26606"/>
          <ac:spMkLst>
            <pc:docMk/>
            <pc:sldMk cId="419082723" sldId="389"/>
            <ac:spMk id="2" creationId="{916B1826-F95A-3444-BE80-0775990DEC8C}"/>
          </ac:spMkLst>
        </pc:spChg>
        <pc:spChg chg="mod">
          <ac:chgData name="Athanasios Kouloridas" userId="6836904ac3c5c83f" providerId="LiveId" clId="{41147A2F-B791-A64C-A302-6C7BD4ED8353}" dt="2023-12-06T11:01:17.267" v="570" actId="26606"/>
          <ac:spMkLst>
            <pc:docMk/>
            <pc:sldMk cId="419082723" sldId="389"/>
            <ac:spMk id="3" creationId="{E967754F-69A9-9B41-A3B2-9B1D46913893}"/>
          </ac:spMkLst>
        </pc:spChg>
        <pc:spChg chg="add">
          <ac:chgData name="Athanasios Kouloridas" userId="6836904ac3c5c83f" providerId="LiveId" clId="{41147A2F-B791-A64C-A302-6C7BD4ED8353}" dt="2023-12-06T11:01:17.267" v="570" actId="26606"/>
          <ac:spMkLst>
            <pc:docMk/>
            <pc:sldMk cId="419082723" sldId="389"/>
            <ac:spMk id="8" creationId="{09588DA8-065E-4F6F-8EFD-43104AB2E0CF}"/>
          </ac:spMkLst>
        </pc:spChg>
        <pc:spChg chg="add">
          <ac:chgData name="Athanasios Kouloridas" userId="6836904ac3c5c83f" providerId="LiveId" clId="{41147A2F-B791-A64C-A302-6C7BD4ED8353}" dt="2023-12-06T11:01:17.267" v="570" actId="26606"/>
          <ac:spMkLst>
            <pc:docMk/>
            <pc:sldMk cId="419082723" sldId="389"/>
            <ac:spMk id="10" creationId="{C4285719-470E-454C-AF62-8323075F1F5B}"/>
          </ac:spMkLst>
        </pc:spChg>
        <pc:spChg chg="add">
          <ac:chgData name="Athanasios Kouloridas" userId="6836904ac3c5c83f" providerId="LiveId" clId="{41147A2F-B791-A64C-A302-6C7BD4ED8353}" dt="2023-12-06T11:01:17.267" v="570" actId="26606"/>
          <ac:spMkLst>
            <pc:docMk/>
            <pc:sldMk cId="419082723" sldId="389"/>
            <ac:spMk id="12" creationId="{CD9FE4EF-C4D8-49A0-B2FF-81D8DB7D8A24}"/>
          </ac:spMkLst>
        </pc:spChg>
        <pc:spChg chg="add">
          <ac:chgData name="Athanasios Kouloridas" userId="6836904ac3c5c83f" providerId="LiveId" clId="{41147A2F-B791-A64C-A302-6C7BD4ED8353}" dt="2023-12-06T11:01:17.267" v="570" actId="26606"/>
          <ac:spMkLst>
            <pc:docMk/>
            <pc:sldMk cId="419082723" sldId="389"/>
            <ac:spMk id="14" creationId="{4300840D-0A0B-4512-BACA-B439D5B9C57C}"/>
          </ac:spMkLst>
        </pc:spChg>
        <pc:spChg chg="add">
          <ac:chgData name="Athanasios Kouloridas" userId="6836904ac3c5c83f" providerId="LiveId" clId="{41147A2F-B791-A64C-A302-6C7BD4ED8353}" dt="2023-12-06T11:01:17.267" v="570" actId="26606"/>
          <ac:spMkLst>
            <pc:docMk/>
            <pc:sldMk cId="419082723" sldId="389"/>
            <ac:spMk id="16" creationId="{D2B78728-A580-49A7-84F9-6EF6F583ADE0}"/>
          </ac:spMkLst>
        </pc:spChg>
        <pc:spChg chg="add">
          <ac:chgData name="Athanasios Kouloridas" userId="6836904ac3c5c83f" providerId="LiveId" clId="{41147A2F-B791-A64C-A302-6C7BD4ED8353}" dt="2023-12-06T11:01:17.267" v="570" actId="26606"/>
          <ac:spMkLst>
            <pc:docMk/>
            <pc:sldMk cId="419082723" sldId="389"/>
            <ac:spMk id="18" creationId="{38FAA1A1-D861-433F-88FA-1E9D6FD31D11}"/>
          </ac:spMkLst>
        </pc:spChg>
        <pc:spChg chg="add">
          <ac:chgData name="Athanasios Kouloridas" userId="6836904ac3c5c83f" providerId="LiveId" clId="{41147A2F-B791-A64C-A302-6C7BD4ED8353}" dt="2023-12-06T11:01:17.267" v="570" actId="26606"/>
          <ac:spMkLst>
            <pc:docMk/>
            <pc:sldMk cId="419082723" sldId="389"/>
            <ac:spMk id="20" creationId="{8D71EDA1-87BF-4D5D-AB79-F346FD19278A}"/>
          </ac:spMkLst>
        </pc:spChg>
      </pc:sldChg>
      <pc:sldChg chg="addSp modSp mod setBg">
        <pc:chgData name="Athanasios Kouloridas" userId="6836904ac3c5c83f" providerId="LiveId" clId="{41147A2F-B791-A64C-A302-6C7BD4ED8353}" dt="2023-12-06T11:01:57.074" v="576" actId="255"/>
        <pc:sldMkLst>
          <pc:docMk/>
          <pc:sldMk cId="1476080144" sldId="390"/>
        </pc:sldMkLst>
        <pc:spChg chg="mod">
          <ac:chgData name="Athanasios Kouloridas" userId="6836904ac3c5c83f" providerId="LiveId" clId="{41147A2F-B791-A64C-A302-6C7BD4ED8353}" dt="2023-12-06T11:01:20.601" v="571" actId="26606"/>
          <ac:spMkLst>
            <pc:docMk/>
            <pc:sldMk cId="1476080144" sldId="390"/>
            <ac:spMk id="2" creationId="{29FCCD1C-ED9A-A64B-BB57-22C40820C7AE}"/>
          </ac:spMkLst>
        </pc:spChg>
        <pc:spChg chg="mod">
          <ac:chgData name="Athanasios Kouloridas" userId="6836904ac3c5c83f" providerId="LiveId" clId="{41147A2F-B791-A64C-A302-6C7BD4ED8353}" dt="2023-12-06T11:01:57.074" v="576" actId="255"/>
          <ac:spMkLst>
            <pc:docMk/>
            <pc:sldMk cId="1476080144" sldId="390"/>
            <ac:spMk id="3" creationId="{D65F42D4-9918-B941-ACE8-3294A07745A1}"/>
          </ac:spMkLst>
        </pc:spChg>
        <pc:spChg chg="add">
          <ac:chgData name="Athanasios Kouloridas" userId="6836904ac3c5c83f" providerId="LiveId" clId="{41147A2F-B791-A64C-A302-6C7BD4ED8353}" dt="2023-12-06T11:01:20.601" v="571" actId="26606"/>
          <ac:spMkLst>
            <pc:docMk/>
            <pc:sldMk cId="1476080144" sldId="390"/>
            <ac:spMk id="8" creationId="{09588DA8-065E-4F6F-8EFD-43104AB2E0CF}"/>
          </ac:spMkLst>
        </pc:spChg>
        <pc:spChg chg="add">
          <ac:chgData name="Athanasios Kouloridas" userId="6836904ac3c5c83f" providerId="LiveId" clId="{41147A2F-B791-A64C-A302-6C7BD4ED8353}" dt="2023-12-06T11:01:20.601" v="571" actId="26606"/>
          <ac:spMkLst>
            <pc:docMk/>
            <pc:sldMk cId="1476080144" sldId="390"/>
            <ac:spMk id="10" creationId="{C4285719-470E-454C-AF62-8323075F1F5B}"/>
          </ac:spMkLst>
        </pc:spChg>
        <pc:spChg chg="add">
          <ac:chgData name="Athanasios Kouloridas" userId="6836904ac3c5c83f" providerId="LiveId" clId="{41147A2F-B791-A64C-A302-6C7BD4ED8353}" dt="2023-12-06T11:01:20.601" v="571" actId="26606"/>
          <ac:spMkLst>
            <pc:docMk/>
            <pc:sldMk cId="1476080144" sldId="390"/>
            <ac:spMk id="12" creationId="{CD9FE4EF-C4D8-49A0-B2FF-81D8DB7D8A24}"/>
          </ac:spMkLst>
        </pc:spChg>
        <pc:spChg chg="add">
          <ac:chgData name="Athanasios Kouloridas" userId="6836904ac3c5c83f" providerId="LiveId" clId="{41147A2F-B791-A64C-A302-6C7BD4ED8353}" dt="2023-12-06T11:01:20.601" v="571" actId="26606"/>
          <ac:spMkLst>
            <pc:docMk/>
            <pc:sldMk cId="1476080144" sldId="390"/>
            <ac:spMk id="14" creationId="{4300840D-0A0B-4512-BACA-B439D5B9C57C}"/>
          </ac:spMkLst>
        </pc:spChg>
        <pc:spChg chg="add">
          <ac:chgData name="Athanasios Kouloridas" userId="6836904ac3c5c83f" providerId="LiveId" clId="{41147A2F-B791-A64C-A302-6C7BD4ED8353}" dt="2023-12-06T11:01:20.601" v="571" actId="26606"/>
          <ac:spMkLst>
            <pc:docMk/>
            <pc:sldMk cId="1476080144" sldId="390"/>
            <ac:spMk id="16" creationId="{D2B78728-A580-49A7-84F9-6EF6F583ADE0}"/>
          </ac:spMkLst>
        </pc:spChg>
        <pc:spChg chg="add">
          <ac:chgData name="Athanasios Kouloridas" userId="6836904ac3c5c83f" providerId="LiveId" clId="{41147A2F-B791-A64C-A302-6C7BD4ED8353}" dt="2023-12-06T11:01:20.601" v="571" actId="26606"/>
          <ac:spMkLst>
            <pc:docMk/>
            <pc:sldMk cId="1476080144" sldId="390"/>
            <ac:spMk id="18" creationId="{38FAA1A1-D861-433F-88FA-1E9D6FD31D11}"/>
          </ac:spMkLst>
        </pc:spChg>
        <pc:spChg chg="add">
          <ac:chgData name="Athanasios Kouloridas" userId="6836904ac3c5c83f" providerId="LiveId" clId="{41147A2F-B791-A64C-A302-6C7BD4ED8353}" dt="2023-12-06T11:01:20.601" v="571" actId="26606"/>
          <ac:spMkLst>
            <pc:docMk/>
            <pc:sldMk cId="1476080144" sldId="390"/>
            <ac:spMk id="20" creationId="{8D71EDA1-87BF-4D5D-AB79-F346FD19278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2A807F-CC8A-46F4-BA24-081B2328C1C5}"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B0B531A3-5A43-4CF4-939D-DF5677F1173C}">
      <dgm:prSet/>
      <dgm:spPr/>
      <dgm:t>
        <a:bodyPr/>
        <a:lstStyle/>
        <a:p>
          <a:r>
            <a:rPr lang="el-GR" b="1"/>
            <a:t>Πραγματική</a:t>
          </a:r>
          <a:endParaRPr lang="en-US"/>
        </a:p>
      </dgm:t>
    </dgm:pt>
    <dgm:pt modelId="{94E3A7D5-34DA-493D-9156-958651CA85C8}" type="parTrans" cxnId="{3A0F5984-47E1-4FB1-B44B-2AF126736FAC}">
      <dgm:prSet/>
      <dgm:spPr/>
      <dgm:t>
        <a:bodyPr/>
        <a:lstStyle/>
        <a:p>
          <a:endParaRPr lang="en-US"/>
        </a:p>
      </dgm:t>
    </dgm:pt>
    <dgm:pt modelId="{00D4244A-30E6-4CC3-9F34-66AF9A25E7E5}" type="sibTrans" cxnId="{3A0F5984-47E1-4FB1-B44B-2AF126736FAC}">
      <dgm:prSet/>
      <dgm:spPr/>
      <dgm:t>
        <a:bodyPr/>
        <a:lstStyle/>
        <a:p>
          <a:endParaRPr lang="en-US"/>
        </a:p>
      </dgm:t>
    </dgm:pt>
    <dgm:pt modelId="{6FE0DDB3-FC48-46E5-8CA4-848284C46769}">
      <dgm:prSet/>
      <dgm:spPr/>
      <dgm:t>
        <a:bodyPr/>
        <a:lstStyle/>
        <a:p>
          <a:r>
            <a:rPr lang="el-GR" b="1"/>
            <a:t>Με εισφορές σε χρήμα ή σε είδος, </a:t>
          </a:r>
          <a:r>
            <a:rPr lang="el-GR"/>
            <a:t>μετά από αποτίμηση της παρεχόμενης σε είδος εισφοράς  </a:t>
          </a:r>
          <a:endParaRPr lang="en-US"/>
        </a:p>
      </dgm:t>
    </dgm:pt>
    <dgm:pt modelId="{3005351B-F04E-4C1B-8BDA-AD5FF880991E}" type="parTrans" cxnId="{D76A2A6D-6A1D-481A-8AC7-EB91C75B5A81}">
      <dgm:prSet/>
      <dgm:spPr/>
      <dgm:t>
        <a:bodyPr/>
        <a:lstStyle/>
        <a:p>
          <a:endParaRPr lang="en-US"/>
        </a:p>
      </dgm:t>
    </dgm:pt>
    <dgm:pt modelId="{60D5A47A-2D75-4E64-B94B-8D9A9390164C}" type="sibTrans" cxnId="{D76A2A6D-6A1D-481A-8AC7-EB91C75B5A81}">
      <dgm:prSet/>
      <dgm:spPr/>
      <dgm:t>
        <a:bodyPr/>
        <a:lstStyle/>
        <a:p>
          <a:endParaRPr lang="en-US"/>
        </a:p>
      </dgm:t>
    </dgm:pt>
    <dgm:pt modelId="{843D3D59-66B0-4AD2-BC3C-E288EFF93DB7}">
      <dgm:prSet/>
      <dgm:spPr/>
      <dgm:t>
        <a:bodyPr/>
        <a:lstStyle/>
        <a:p>
          <a:r>
            <a:rPr lang="el-GR" b="1"/>
            <a:t>Με κεφαλαιοποίηση κερδών</a:t>
          </a:r>
          <a:r>
            <a:rPr lang="el-GR"/>
            <a:t>. Τα κέρδη της εταιρικής χρήσης αντί να διανεμηθούν στους μετόχους κεφαλαιοποιούνται και οι μέτοχοι αντί των κερδών λαμβάνουν νέες μετοχές που προέρχονται από την αύξηση. </a:t>
          </a:r>
          <a:endParaRPr lang="en-US"/>
        </a:p>
      </dgm:t>
    </dgm:pt>
    <dgm:pt modelId="{1AF26A6D-96F8-4930-8CC3-D52EF8CC2AA7}" type="parTrans" cxnId="{FD14FCD4-B16E-40C2-BEF7-70D2DD31ED63}">
      <dgm:prSet/>
      <dgm:spPr/>
      <dgm:t>
        <a:bodyPr/>
        <a:lstStyle/>
        <a:p>
          <a:endParaRPr lang="en-US"/>
        </a:p>
      </dgm:t>
    </dgm:pt>
    <dgm:pt modelId="{DA97D56D-A0F1-48D2-BD2E-5F8FC56CD223}" type="sibTrans" cxnId="{FD14FCD4-B16E-40C2-BEF7-70D2DD31ED63}">
      <dgm:prSet/>
      <dgm:spPr/>
      <dgm:t>
        <a:bodyPr/>
        <a:lstStyle/>
        <a:p>
          <a:endParaRPr lang="en-US"/>
        </a:p>
      </dgm:t>
    </dgm:pt>
    <dgm:pt modelId="{A1AF1C9A-588A-477B-9864-8A12D9F2C81A}">
      <dgm:prSet/>
      <dgm:spPr/>
      <dgm:t>
        <a:bodyPr/>
        <a:lstStyle/>
        <a:p>
          <a:r>
            <a:rPr lang="el-GR" b="1"/>
            <a:t>Με μετατροπή ομολογιών σε μετατρέψιμο ομολογιακό δάνειο σε μετοχές, </a:t>
          </a:r>
          <a:r>
            <a:rPr lang="el-GR"/>
            <a:t>δηλ. με έκδοση μετοχών στην έκταση της μετατροπής </a:t>
          </a:r>
          <a:endParaRPr lang="en-US"/>
        </a:p>
      </dgm:t>
    </dgm:pt>
    <dgm:pt modelId="{F5F77A28-48C2-40C5-8C21-8144529FBA21}" type="parTrans" cxnId="{10CB1805-D54B-4003-B437-56AD0A452C62}">
      <dgm:prSet/>
      <dgm:spPr/>
      <dgm:t>
        <a:bodyPr/>
        <a:lstStyle/>
        <a:p>
          <a:endParaRPr lang="en-US"/>
        </a:p>
      </dgm:t>
    </dgm:pt>
    <dgm:pt modelId="{F26EA6E2-945F-4ECD-94B2-34E8F9470E30}" type="sibTrans" cxnId="{10CB1805-D54B-4003-B437-56AD0A452C62}">
      <dgm:prSet/>
      <dgm:spPr/>
      <dgm:t>
        <a:bodyPr/>
        <a:lstStyle/>
        <a:p>
          <a:endParaRPr lang="en-US"/>
        </a:p>
      </dgm:t>
    </dgm:pt>
    <dgm:pt modelId="{D70B3A91-0705-43F7-AD93-8DD395D3C63E}">
      <dgm:prSet/>
      <dgm:spPr/>
      <dgm:t>
        <a:bodyPr/>
        <a:lstStyle/>
        <a:p>
          <a:r>
            <a:rPr lang="el-GR" b="1"/>
            <a:t>Ονομαστική: </a:t>
          </a:r>
          <a:endParaRPr lang="en-US"/>
        </a:p>
      </dgm:t>
    </dgm:pt>
    <dgm:pt modelId="{6153E79A-5F74-41EC-9B73-8712A3AC7665}" type="parTrans" cxnId="{4C436B54-5121-437E-AF6B-909003B31EB9}">
      <dgm:prSet/>
      <dgm:spPr/>
      <dgm:t>
        <a:bodyPr/>
        <a:lstStyle/>
        <a:p>
          <a:endParaRPr lang="en-US"/>
        </a:p>
      </dgm:t>
    </dgm:pt>
    <dgm:pt modelId="{9F42B036-5B22-4BA5-9FCE-45AC1964CBD5}" type="sibTrans" cxnId="{4C436B54-5121-437E-AF6B-909003B31EB9}">
      <dgm:prSet/>
      <dgm:spPr/>
      <dgm:t>
        <a:bodyPr/>
        <a:lstStyle/>
        <a:p>
          <a:endParaRPr lang="en-US"/>
        </a:p>
      </dgm:t>
    </dgm:pt>
    <dgm:pt modelId="{8AF34092-C72F-469E-B774-323CB1D3103D}">
      <dgm:prSet/>
      <dgm:spPr/>
      <dgm:t>
        <a:bodyPr/>
        <a:lstStyle/>
        <a:p>
          <a:r>
            <a:rPr lang="el-GR" b="1"/>
            <a:t>Κεφαλαιοποίηση αποθεματικών: </a:t>
          </a:r>
          <a:r>
            <a:rPr lang="el-GR"/>
            <a:t>το μκ αυξάνεται μόνο ως μέγεθος ενώ η αξία της εταιρικής περιουσίας παραμένει αμετάβλητη </a:t>
          </a:r>
          <a:endParaRPr lang="en-US"/>
        </a:p>
      </dgm:t>
    </dgm:pt>
    <dgm:pt modelId="{749C86E9-F862-48A9-8546-6C88EB20AEEA}" type="parTrans" cxnId="{3C8ADFA8-B12F-459B-A4E1-CCA2A974D245}">
      <dgm:prSet/>
      <dgm:spPr/>
      <dgm:t>
        <a:bodyPr/>
        <a:lstStyle/>
        <a:p>
          <a:endParaRPr lang="en-US"/>
        </a:p>
      </dgm:t>
    </dgm:pt>
    <dgm:pt modelId="{1B2A248C-D81E-43A5-9FE4-F6F676171908}" type="sibTrans" cxnId="{3C8ADFA8-B12F-459B-A4E1-CCA2A974D245}">
      <dgm:prSet/>
      <dgm:spPr/>
      <dgm:t>
        <a:bodyPr/>
        <a:lstStyle/>
        <a:p>
          <a:endParaRPr lang="en-US"/>
        </a:p>
      </dgm:t>
    </dgm:pt>
    <dgm:pt modelId="{8C3F1FFF-7725-4D46-8116-02C53531BAB5}">
      <dgm:prSet/>
      <dgm:spPr/>
      <dgm:t>
        <a:bodyPr/>
        <a:lstStyle/>
        <a:p>
          <a:r>
            <a:rPr lang="el-GR"/>
            <a:t>Δεν εισρέουν νέα περιουσιακά στοιχεία στην εταιρία, η αύξηση είναι λογιστική, </a:t>
          </a:r>
          <a:r>
            <a:rPr lang="el-GR" b="1"/>
            <a:t>τα αποθεματικά</a:t>
          </a:r>
          <a:r>
            <a:rPr lang="el-GR"/>
            <a:t>, είτε είναι εμφανή (απεικονίζονται στον ισολογισμό) είτε είναι αφανή (προέρχονται από αύξηση της εσωτερικής αξίας των περιουσιακών στοιχείων της εταιρίας), </a:t>
          </a:r>
          <a:r>
            <a:rPr lang="el-GR" b="1"/>
            <a:t>μετατρέπονται σε κεφάλαιο</a:t>
          </a:r>
          <a:r>
            <a:rPr lang="el-GR"/>
            <a:t>. Στα αφανή αποθεματικά, η κεφαλαιοποίηση γίνεται όπου το επιτρέπει ο νόμος (αναπροσαρμογή παγίων εγκαταστάσεων) </a:t>
          </a:r>
          <a:endParaRPr lang="en-US"/>
        </a:p>
      </dgm:t>
    </dgm:pt>
    <dgm:pt modelId="{CAFFCEFF-123C-4BD8-8C79-981CCA6BC5B2}" type="parTrans" cxnId="{558BBB23-FEEF-447D-BA51-3B6E5274E977}">
      <dgm:prSet/>
      <dgm:spPr/>
      <dgm:t>
        <a:bodyPr/>
        <a:lstStyle/>
        <a:p>
          <a:endParaRPr lang="en-US"/>
        </a:p>
      </dgm:t>
    </dgm:pt>
    <dgm:pt modelId="{13C8AC06-9B64-4188-B177-00A6DBC5B544}" type="sibTrans" cxnId="{558BBB23-FEEF-447D-BA51-3B6E5274E977}">
      <dgm:prSet/>
      <dgm:spPr/>
      <dgm:t>
        <a:bodyPr/>
        <a:lstStyle/>
        <a:p>
          <a:endParaRPr lang="en-US"/>
        </a:p>
      </dgm:t>
    </dgm:pt>
    <dgm:pt modelId="{5D685E9E-F96B-490A-82DF-A49C2C1A10B0}">
      <dgm:prSet/>
      <dgm:spPr/>
      <dgm:t>
        <a:bodyPr/>
        <a:lstStyle/>
        <a:p>
          <a:r>
            <a:rPr lang="el-GR"/>
            <a:t>Με την αύξηση εκδίδονται νέες μετοχές στους μετόχους </a:t>
          </a:r>
          <a:endParaRPr lang="en-US"/>
        </a:p>
      </dgm:t>
    </dgm:pt>
    <dgm:pt modelId="{2D787ADA-F699-43AE-B097-EEB32E590ED3}" type="parTrans" cxnId="{D2E589AC-C7E8-43F6-83BE-9A585D715E31}">
      <dgm:prSet/>
      <dgm:spPr/>
      <dgm:t>
        <a:bodyPr/>
        <a:lstStyle/>
        <a:p>
          <a:endParaRPr lang="en-US"/>
        </a:p>
      </dgm:t>
    </dgm:pt>
    <dgm:pt modelId="{36CACB1E-25DB-4AE2-B3D5-04D3CF0B4581}" type="sibTrans" cxnId="{D2E589AC-C7E8-43F6-83BE-9A585D715E31}">
      <dgm:prSet/>
      <dgm:spPr/>
      <dgm:t>
        <a:bodyPr/>
        <a:lstStyle/>
        <a:p>
          <a:endParaRPr lang="en-US"/>
        </a:p>
      </dgm:t>
    </dgm:pt>
    <dgm:pt modelId="{15E97767-93CA-7A41-907B-833D0F6CE37F}" type="pres">
      <dgm:prSet presAssocID="{B22A807F-CC8A-46F4-BA24-081B2328C1C5}" presName="linear" presStyleCnt="0">
        <dgm:presLayoutVars>
          <dgm:dir/>
          <dgm:animLvl val="lvl"/>
          <dgm:resizeHandles val="exact"/>
        </dgm:presLayoutVars>
      </dgm:prSet>
      <dgm:spPr/>
    </dgm:pt>
    <dgm:pt modelId="{A30BD958-AC3E-5642-8FDE-B387905F4D5D}" type="pres">
      <dgm:prSet presAssocID="{B0B531A3-5A43-4CF4-939D-DF5677F1173C}" presName="parentLin" presStyleCnt="0"/>
      <dgm:spPr/>
    </dgm:pt>
    <dgm:pt modelId="{67D64CD0-D8A2-FE41-AD16-17F3870947A2}" type="pres">
      <dgm:prSet presAssocID="{B0B531A3-5A43-4CF4-939D-DF5677F1173C}" presName="parentLeftMargin" presStyleLbl="node1" presStyleIdx="0" presStyleCnt="2"/>
      <dgm:spPr/>
    </dgm:pt>
    <dgm:pt modelId="{1BEA8DA6-55D4-B846-8E67-399675A179F2}" type="pres">
      <dgm:prSet presAssocID="{B0B531A3-5A43-4CF4-939D-DF5677F1173C}" presName="parentText" presStyleLbl="node1" presStyleIdx="0" presStyleCnt="2">
        <dgm:presLayoutVars>
          <dgm:chMax val="0"/>
          <dgm:bulletEnabled val="1"/>
        </dgm:presLayoutVars>
      </dgm:prSet>
      <dgm:spPr/>
    </dgm:pt>
    <dgm:pt modelId="{AD769A0C-4837-994D-AC62-4D72C1992B80}" type="pres">
      <dgm:prSet presAssocID="{B0B531A3-5A43-4CF4-939D-DF5677F1173C}" presName="negativeSpace" presStyleCnt="0"/>
      <dgm:spPr/>
    </dgm:pt>
    <dgm:pt modelId="{7001AA23-88C9-FF4B-9BEC-57E7E19A0755}" type="pres">
      <dgm:prSet presAssocID="{B0B531A3-5A43-4CF4-939D-DF5677F1173C}" presName="childText" presStyleLbl="conFgAcc1" presStyleIdx="0" presStyleCnt="2">
        <dgm:presLayoutVars>
          <dgm:bulletEnabled val="1"/>
        </dgm:presLayoutVars>
      </dgm:prSet>
      <dgm:spPr/>
    </dgm:pt>
    <dgm:pt modelId="{D9510916-A763-AD41-8C25-E766D3CB5A5E}" type="pres">
      <dgm:prSet presAssocID="{00D4244A-30E6-4CC3-9F34-66AF9A25E7E5}" presName="spaceBetweenRectangles" presStyleCnt="0"/>
      <dgm:spPr/>
    </dgm:pt>
    <dgm:pt modelId="{BFDC19AB-2A92-6442-9A3D-32D3D65E770B}" type="pres">
      <dgm:prSet presAssocID="{D70B3A91-0705-43F7-AD93-8DD395D3C63E}" presName="parentLin" presStyleCnt="0"/>
      <dgm:spPr/>
    </dgm:pt>
    <dgm:pt modelId="{F92B35E7-AC4F-2443-9D78-499EEAC25687}" type="pres">
      <dgm:prSet presAssocID="{D70B3A91-0705-43F7-AD93-8DD395D3C63E}" presName="parentLeftMargin" presStyleLbl="node1" presStyleIdx="0" presStyleCnt="2"/>
      <dgm:spPr/>
    </dgm:pt>
    <dgm:pt modelId="{7CB9837C-059F-624C-AF01-FD0905677DA5}" type="pres">
      <dgm:prSet presAssocID="{D70B3A91-0705-43F7-AD93-8DD395D3C63E}" presName="parentText" presStyleLbl="node1" presStyleIdx="1" presStyleCnt="2">
        <dgm:presLayoutVars>
          <dgm:chMax val="0"/>
          <dgm:bulletEnabled val="1"/>
        </dgm:presLayoutVars>
      </dgm:prSet>
      <dgm:spPr/>
    </dgm:pt>
    <dgm:pt modelId="{6EB73B0B-1413-4F45-9FCF-22C881A459D5}" type="pres">
      <dgm:prSet presAssocID="{D70B3A91-0705-43F7-AD93-8DD395D3C63E}" presName="negativeSpace" presStyleCnt="0"/>
      <dgm:spPr/>
    </dgm:pt>
    <dgm:pt modelId="{48F4002A-63D4-A34E-B660-15EE16271B08}" type="pres">
      <dgm:prSet presAssocID="{D70B3A91-0705-43F7-AD93-8DD395D3C63E}" presName="childText" presStyleLbl="conFgAcc1" presStyleIdx="1" presStyleCnt="2">
        <dgm:presLayoutVars>
          <dgm:bulletEnabled val="1"/>
        </dgm:presLayoutVars>
      </dgm:prSet>
      <dgm:spPr/>
    </dgm:pt>
  </dgm:ptLst>
  <dgm:cxnLst>
    <dgm:cxn modelId="{10CB1805-D54B-4003-B437-56AD0A452C62}" srcId="{B0B531A3-5A43-4CF4-939D-DF5677F1173C}" destId="{A1AF1C9A-588A-477B-9864-8A12D9F2C81A}" srcOrd="2" destOrd="0" parTransId="{F5F77A28-48C2-40C5-8C21-8144529FBA21}" sibTransId="{F26EA6E2-945F-4ECD-94B2-34E8F9470E30}"/>
    <dgm:cxn modelId="{558BBB23-FEEF-447D-BA51-3B6E5274E977}" srcId="{D70B3A91-0705-43F7-AD93-8DD395D3C63E}" destId="{8C3F1FFF-7725-4D46-8116-02C53531BAB5}" srcOrd="1" destOrd="0" parTransId="{CAFFCEFF-123C-4BD8-8C79-981CCA6BC5B2}" sibTransId="{13C8AC06-9B64-4188-B177-00A6DBC5B544}"/>
    <dgm:cxn modelId="{8DC7F82F-1743-254B-8F64-ED18C9B178F2}" type="presOf" srcId="{5D685E9E-F96B-490A-82DF-A49C2C1A10B0}" destId="{48F4002A-63D4-A34E-B660-15EE16271B08}" srcOrd="0" destOrd="2" presId="urn:microsoft.com/office/officeart/2005/8/layout/list1"/>
    <dgm:cxn modelId="{4C436B54-5121-437E-AF6B-909003B31EB9}" srcId="{B22A807F-CC8A-46F4-BA24-081B2328C1C5}" destId="{D70B3A91-0705-43F7-AD93-8DD395D3C63E}" srcOrd="1" destOrd="0" parTransId="{6153E79A-5F74-41EC-9B73-8712A3AC7665}" sibTransId="{9F42B036-5B22-4BA5-9FCE-45AC1964CBD5}"/>
    <dgm:cxn modelId="{170F9662-1CE4-8D44-8D1A-00B7D673A8F3}" type="presOf" srcId="{8C3F1FFF-7725-4D46-8116-02C53531BAB5}" destId="{48F4002A-63D4-A34E-B660-15EE16271B08}" srcOrd="0" destOrd="1" presId="urn:microsoft.com/office/officeart/2005/8/layout/list1"/>
    <dgm:cxn modelId="{63030464-305D-0C46-94B8-CD2CFBE35577}" type="presOf" srcId="{8AF34092-C72F-469E-B774-323CB1D3103D}" destId="{48F4002A-63D4-A34E-B660-15EE16271B08}" srcOrd="0" destOrd="0" presId="urn:microsoft.com/office/officeart/2005/8/layout/list1"/>
    <dgm:cxn modelId="{D76A2A6D-6A1D-481A-8AC7-EB91C75B5A81}" srcId="{B0B531A3-5A43-4CF4-939D-DF5677F1173C}" destId="{6FE0DDB3-FC48-46E5-8CA4-848284C46769}" srcOrd="0" destOrd="0" parTransId="{3005351B-F04E-4C1B-8BDA-AD5FF880991E}" sibTransId="{60D5A47A-2D75-4E64-B94B-8D9A9390164C}"/>
    <dgm:cxn modelId="{1669C079-9EE1-5248-A039-2CA448271179}" type="presOf" srcId="{6FE0DDB3-FC48-46E5-8CA4-848284C46769}" destId="{7001AA23-88C9-FF4B-9BEC-57E7E19A0755}" srcOrd="0" destOrd="0" presId="urn:microsoft.com/office/officeart/2005/8/layout/list1"/>
    <dgm:cxn modelId="{3A0F5984-47E1-4FB1-B44B-2AF126736FAC}" srcId="{B22A807F-CC8A-46F4-BA24-081B2328C1C5}" destId="{B0B531A3-5A43-4CF4-939D-DF5677F1173C}" srcOrd="0" destOrd="0" parTransId="{94E3A7D5-34DA-493D-9156-958651CA85C8}" sibTransId="{00D4244A-30E6-4CC3-9F34-66AF9A25E7E5}"/>
    <dgm:cxn modelId="{3BAA0892-3CAA-8740-8D13-ECBFA0562259}" type="presOf" srcId="{B0B531A3-5A43-4CF4-939D-DF5677F1173C}" destId="{67D64CD0-D8A2-FE41-AD16-17F3870947A2}" srcOrd="0" destOrd="0" presId="urn:microsoft.com/office/officeart/2005/8/layout/list1"/>
    <dgm:cxn modelId="{AC9A9B94-A359-6E47-89A0-676714D74085}" type="presOf" srcId="{D70B3A91-0705-43F7-AD93-8DD395D3C63E}" destId="{F92B35E7-AC4F-2443-9D78-499EEAC25687}" srcOrd="0" destOrd="0" presId="urn:microsoft.com/office/officeart/2005/8/layout/list1"/>
    <dgm:cxn modelId="{3C8ADFA8-B12F-459B-A4E1-CCA2A974D245}" srcId="{D70B3A91-0705-43F7-AD93-8DD395D3C63E}" destId="{8AF34092-C72F-469E-B774-323CB1D3103D}" srcOrd="0" destOrd="0" parTransId="{749C86E9-F862-48A9-8546-6C88EB20AEEA}" sibTransId="{1B2A248C-D81E-43A5-9FE4-F6F676171908}"/>
    <dgm:cxn modelId="{D2E589AC-C7E8-43F6-83BE-9A585D715E31}" srcId="{D70B3A91-0705-43F7-AD93-8DD395D3C63E}" destId="{5D685E9E-F96B-490A-82DF-A49C2C1A10B0}" srcOrd="2" destOrd="0" parTransId="{2D787ADA-F699-43AE-B097-EEB32E590ED3}" sibTransId="{36CACB1E-25DB-4AE2-B3D5-04D3CF0B4581}"/>
    <dgm:cxn modelId="{EDED43B2-74A2-A24C-A6C6-6EA1F4EAA2F4}" type="presOf" srcId="{A1AF1C9A-588A-477B-9864-8A12D9F2C81A}" destId="{7001AA23-88C9-FF4B-9BEC-57E7E19A0755}" srcOrd="0" destOrd="2" presId="urn:microsoft.com/office/officeart/2005/8/layout/list1"/>
    <dgm:cxn modelId="{59D7B3B3-F1D4-E74B-8693-1297B9DF5D0C}" type="presOf" srcId="{B0B531A3-5A43-4CF4-939D-DF5677F1173C}" destId="{1BEA8DA6-55D4-B846-8E67-399675A179F2}" srcOrd="1" destOrd="0" presId="urn:microsoft.com/office/officeart/2005/8/layout/list1"/>
    <dgm:cxn modelId="{E84FBBB7-D06B-C045-A71B-5D728B07A3F1}" type="presOf" srcId="{B22A807F-CC8A-46F4-BA24-081B2328C1C5}" destId="{15E97767-93CA-7A41-907B-833D0F6CE37F}" srcOrd="0" destOrd="0" presId="urn:microsoft.com/office/officeart/2005/8/layout/list1"/>
    <dgm:cxn modelId="{3E16A0C8-FD9C-9448-8477-0FF6008E5FD0}" type="presOf" srcId="{843D3D59-66B0-4AD2-BC3C-E288EFF93DB7}" destId="{7001AA23-88C9-FF4B-9BEC-57E7E19A0755}" srcOrd="0" destOrd="1" presId="urn:microsoft.com/office/officeart/2005/8/layout/list1"/>
    <dgm:cxn modelId="{FD14FCD4-B16E-40C2-BEF7-70D2DD31ED63}" srcId="{B0B531A3-5A43-4CF4-939D-DF5677F1173C}" destId="{843D3D59-66B0-4AD2-BC3C-E288EFF93DB7}" srcOrd="1" destOrd="0" parTransId="{1AF26A6D-96F8-4930-8CC3-D52EF8CC2AA7}" sibTransId="{DA97D56D-A0F1-48D2-BD2E-5F8FC56CD223}"/>
    <dgm:cxn modelId="{07B653FD-468E-9449-B45E-93667B06EDAE}" type="presOf" srcId="{D70B3A91-0705-43F7-AD93-8DD395D3C63E}" destId="{7CB9837C-059F-624C-AF01-FD0905677DA5}" srcOrd="1" destOrd="0" presId="urn:microsoft.com/office/officeart/2005/8/layout/list1"/>
    <dgm:cxn modelId="{CC8A0919-49D2-934C-8DC8-44615AA6BFA4}" type="presParOf" srcId="{15E97767-93CA-7A41-907B-833D0F6CE37F}" destId="{A30BD958-AC3E-5642-8FDE-B387905F4D5D}" srcOrd="0" destOrd="0" presId="urn:microsoft.com/office/officeart/2005/8/layout/list1"/>
    <dgm:cxn modelId="{9A427BB7-6E7A-5744-A1A9-0996F775B8B2}" type="presParOf" srcId="{A30BD958-AC3E-5642-8FDE-B387905F4D5D}" destId="{67D64CD0-D8A2-FE41-AD16-17F3870947A2}" srcOrd="0" destOrd="0" presId="urn:microsoft.com/office/officeart/2005/8/layout/list1"/>
    <dgm:cxn modelId="{CCEF48DA-F977-FC43-A87D-E22EA3092AEF}" type="presParOf" srcId="{A30BD958-AC3E-5642-8FDE-B387905F4D5D}" destId="{1BEA8DA6-55D4-B846-8E67-399675A179F2}" srcOrd="1" destOrd="0" presId="urn:microsoft.com/office/officeart/2005/8/layout/list1"/>
    <dgm:cxn modelId="{809655C2-BB2A-514C-8C89-468BFFCB0C06}" type="presParOf" srcId="{15E97767-93CA-7A41-907B-833D0F6CE37F}" destId="{AD769A0C-4837-994D-AC62-4D72C1992B80}" srcOrd="1" destOrd="0" presId="urn:microsoft.com/office/officeart/2005/8/layout/list1"/>
    <dgm:cxn modelId="{494AA5F0-3ABF-4E49-96EF-E3DEDF6755DB}" type="presParOf" srcId="{15E97767-93CA-7A41-907B-833D0F6CE37F}" destId="{7001AA23-88C9-FF4B-9BEC-57E7E19A0755}" srcOrd="2" destOrd="0" presId="urn:microsoft.com/office/officeart/2005/8/layout/list1"/>
    <dgm:cxn modelId="{B00A89E0-1DB0-9742-8708-2C9D84E3EFE4}" type="presParOf" srcId="{15E97767-93CA-7A41-907B-833D0F6CE37F}" destId="{D9510916-A763-AD41-8C25-E766D3CB5A5E}" srcOrd="3" destOrd="0" presId="urn:microsoft.com/office/officeart/2005/8/layout/list1"/>
    <dgm:cxn modelId="{BDE88519-BC36-5240-A849-700FDAAABB64}" type="presParOf" srcId="{15E97767-93CA-7A41-907B-833D0F6CE37F}" destId="{BFDC19AB-2A92-6442-9A3D-32D3D65E770B}" srcOrd="4" destOrd="0" presId="urn:microsoft.com/office/officeart/2005/8/layout/list1"/>
    <dgm:cxn modelId="{949424DF-3EEB-1040-9040-C638C813ACB8}" type="presParOf" srcId="{BFDC19AB-2A92-6442-9A3D-32D3D65E770B}" destId="{F92B35E7-AC4F-2443-9D78-499EEAC25687}" srcOrd="0" destOrd="0" presId="urn:microsoft.com/office/officeart/2005/8/layout/list1"/>
    <dgm:cxn modelId="{52A2A59D-BA8B-EB48-A354-B48988B2B272}" type="presParOf" srcId="{BFDC19AB-2A92-6442-9A3D-32D3D65E770B}" destId="{7CB9837C-059F-624C-AF01-FD0905677DA5}" srcOrd="1" destOrd="0" presId="urn:microsoft.com/office/officeart/2005/8/layout/list1"/>
    <dgm:cxn modelId="{AB235CC2-18FA-4643-927C-AE1020898494}" type="presParOf" srcId="{15E97767-93CA-7A41-907B-833D0F6CE37F}" destId="{6EB73B0B-1413-4F45-9FCF-22C881A459D5}" srcOrd="5" destOrd="0" presId="urn:microsoft.com/office/officeart/2005/8/layout/list1"/>
    <dgm:cxn modelId="{B6E84E0B-8B21-6146-90FF-DBA76FF67A41}" type="presParOf" srcId="{15E97767-93CA-7A41-907B-833D0F6CE37F}" destId="{48F4002A-63D4-A34E-B660-15EE16271B08}"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DFF4D6-C475-41C2-A375-80159D2BA9A2}" type="doc">
      <dgm:prSet loTypeId="urn:microsoft.com/office/officeart/2016/7/layout/BasicProcessNew" loCatId="process" qsTypeId="urn:microsoft.com/office/officeart/2005/8/quickstyle/simple1" qsCatId="simple" csTypeId="urn:microsoft.com/office/officeart/2005/8/colors/colorful2" csCatId="colorful"/>
      <dgm:spPr/>
      <dgm:t>
        <a:bodyPr/>
        <a:lstStyle/>
        <a:p>
          <a:endParaRPr lang="en-US"/>
        </a:p>
      </dgm:t>
    </dgm:pt>
    <dgm:pt modelId="{BFC2C269-86FF-48D3-AD69-8C02DD8A5A01}">
      <dgm:prSet/>
      <dgm:spPr/>
      <dgm:t>
        <a:bodyPr/>
        <a:lstStyle/>
        <a:p>
          <a:r>
            <a:rPr lang="el-GR"/>
            <a:t>Πρόεδρος ΓΣ: εκλέγεται από το σώμα με απλή πλειοψηφία -  μέχρι τότε Πρόεδρος ΔΣ ή αναπληρωτής του</a:t>
          </a:r>
          <a:endParaRPr lang="en-US"/>
        </a:p>
      </dgm:t>
    </dgm:pt>
    <dgm:pt modelId="{E6F9877C-B201-4A64-91AE-C02B5BFADF97}" type="parTrans" cxnId="{B319B5BA-9704-43A5-A12B-11F5B87E0CCB}">
      <dgm:prSet/>
      <dgm:spPr/>
      <dgm:t>
        <a:bodyPr/>
        <a:lstStyle/>
        <a:p>
          <a:endParaRPr lang="en-US"/>
        </a:p>
      </dgm:t>
    </dgm:pt>
    <dgm:pt modelId="{1123AC47-5719-442C-B62B-B9D6F6CF8BA0}" type="sibTrans" cxnId="{B319B5BA-9704-43A5-A12B-11F5B87E0CCB}">
      <dgm:prSet/>
      <dgm:spPr/>
      <dgm:t>
        <a:bodyPr/>
        <a:lstStyle/>
        <a:p>
          <a:endParaRPr lang="en-US"/>
        </a:p>
      </dgm:t>
    </dgm:pt>
    <dgm:pt modelId="{A421F659-6678-40B0-B90E-D1FD8D8C6095}">
      <dgm:prSet/>
      <dgm:spPr/>
      <dgm:t>
        <a:bodyPr/>
        <a:lstStyle/>
        <a:p>
          <a:r>
            <a:rPr lang="el-GR"/>
            <a:t>Επιτρέπεται γραμματέας ή ψηφολέκτης – ίδια διαδικασία εκλογής</a:t>
          </a:r>
          <a:endParaRPr lang="en-US"/>
        </a:p>
      </dgm:t>
    </dgm:pt>
    <dgm:pt modelId="{C309F5F3-3C08-4280-8AF1-D5E0E925E848}" type="parTrans" cxnId="{3DDCFE04-9110-4830-BEBF-1BF650943210}">
      <dgm:prSet/>
      <dgm:spPr/>
      <dgm:t>
        <a:bodyPr/>
        <a:lstStyle/>
        <a:p>
          <a:endParaRPr lang="en-US"/>
        </a:p>
      </dgm:t>
    </dgm:pt>
    <dgm:pt modelId="{D32DAFD9-F901-478B-A621-82B32D38D389}" type="sibTrans" cxnId="{3DDCFE04-9110-4830-BEBF-1BF650943210}">
      <dgm:prSet/>
      <dgm:spPr/>
      <dgm:t>
        <a:bodyPr/>
        <a:lstStyle/>
        <a:p>
          <a:endParaRPr lang="en-US"/>
        </a:p>
      </dgm:t>
    </dgm:pt>
    <dgm:pt modelId="{36EA73C0-5FFA-4795-8C19-4A86D4F9CDDB}">
      <dgm:prSet/>
      <dgm:spPr/>
      <dgm:t>
        <a:bodyPr/>
        <a:lstStyle/>
        <a:p>
          <a:r>
            <a:rPr lang="el-GR"/>
            <a:t>Παράσταση: Μόνο μέτοχοι  (εννοούνται και τρίτοι αντιπρόσωποι μετόχων)</a:t>
          </a:r>
          <a:endParaRPr lang="en-US"/>
        </a:p>
      </dgm:t>
    </dgm:pt>
    <dgm:pt modelId="{9BAD159F-27C1-4986-9007-4A84210BF5D5}" type="parTrans" cxnId="{DCEDE450-7F70-4CAE-9ABB-FCA33BC7185A}">
      <dgm:prSet/>
      <dgm:spPr/>
      <dgm:t>
        <a:bodyPr/>
        <a:lstStyle/>
        <a:p>
          <a:endParaRPr lang="en-US"/>
        </a:p>
      </dgm:t>
    </dgm:pt>
    <dgm:pt modelId="{6EF389C2-331D-4969-9141-162EFED5CDA2}" type="sibTrans" cxnId="{DCEDE450-7F70-4CAE-9ABB-FCA33BC7185A}">
      <dgm:prSet/>
      <dgm:spPr/>
      <dgm:t>
        <a:bodyPr/>
        <a:lstStyle/>
        <a:p>
          <a:endParaRPr lang="en-US"/>
        </a:p>
      </dgm:t>
    </dgm:pt>
    <dgm:pt modelId="{6877FC50-2720-43BF-B742-4E6EB21F07DC}">
      <dgm:prSet/>
      <dgm:spPr/>
      <dgm:t>
        <a:bodyPr/>
        <a:lstStyle/>
        <a:p>
          <a:r>
            <a:rPr lang="el-GR"/>
            <a:t>Επιτρέπεται για  μέλη ΔΣ και ελεγκτές</a:t>
          </a:r>
          <a:endParaRPr lang="en-US"/>
        </a:p>
      </dgm:t>
    </dgm:pt>
    <dgm:pt modelId="{34FC782C-9AFC-4A71-8916-720CB2EB9C4E}" type="parTrans" cxnId="{1D620040-BA79-4B12-8105-21FFE1BCB492}">
      <dgm:prSet/>
      <dgm:spPr/>
      <dgm:t>
        <a:bodyPr/>
        <a:lstStyle/>
        <a:p>
          <a:endParaRPr lang="en-US"/>
        </a:p>
      </dgm:t>
    </dgm:pt>
    <dgm:pt modelId="{A6198792-8E45-447A-92A2-96B0E3D55528}" type="sibTrans" cxnId="{1D620040-BA79-4B12-8105-21FFE1BCB492}">
      <dgm:prSet/>
      <dgm:spPr/>
      <dgm:t>
        <a:bodyPr/>
        <a:lstStyle/>
        <a:p>
          <a:endParaRPr lang="en-US"/>
        </a:p>
      </dgm:t>
    </dgm:pt>
    <dgm:pt modelId="{97008828-83E8-40C2-A5E0-AF44F7E2F69B}">
      <dgm:prSet/>
      <dgm:spPr/>
      <dgm:t>
        <a:bodyPr/>
        <a:lstStyle/>
        <a:p>
          <a:r>
            <a:rPr lang="el-GR"/>
            <a:t>Τρίτοι μόνο με αιτιολογημένη απόφαση του Προέδρου της ΓΣ</a:t>
          </a:r>
          <a:endParaRPr lang="en-US"/>
        </a:p>
      </dgm:t>
    </dgm:pt>
    <dgm:pt modelId="{90CB1AC9-FEAA-48EB-B465-6803FB777058}" type="parTrans" cxnId="{459678F8-F923-4FD0-ABC4-7378D4FAC568}">
      <dgm:prSet/>
      <dgm:spPr/>
      <dgm:t>
        <a:bodyPr/>
        <a:lstStyle/>
        <a:p>
          <a:endParaRPr lang="en-US"/>
        </a:p>
      </dgm:t>
    </dgm:pt>
    <dgm:pt modelId="{911603DA-7D3C-4643-B751-96D2A586C6CB}" type="sibTrans" cxnId="{459678F8-F923-4FD0-ABC4-7378D4FAC568}">
      <dgm:prSet/>
      <dgm:spPr/>
      <dgm:t>
        <a:bodyPr/>
        <a:lstStyle/>
        <a:p>
          <a:endParaRPr lang="en-US"/>
        </a:p>
      </dgm:t>
    </dgm:pt>
    <dgm:pt modelId="{FD181913-2E22-4B44-A542-6060C010D7C8}">
      <dgm:prSet/>
      <dgm:spPr/>
      <dgm:t>
        <a:bodyPr/>
        <a:lstStyle/>
        <a:p>
          <a:r>
            <a:rPr lang="el-GR"/>
            <a:t>Πριν τη συζήτηση και τη λήψη αποφάσεων ο Πρόεδρος ελέγχει την απαρτία</a:t>
          </a:r>
          <a:endParaRPr lang="en-US"/>
        </a:p>
      </dgm:t>
    </dgm:pt>
    <dgm:pt modelId="{17C2D9C6-1117-475B-8C4D-FFBE514443FC}" type="parTrans" cxnId="{873FAC9E-C564-486B-8E39-52ED3272EB2A}">
      <dgm:prSet/>
      <dgm:spPr/>
      <dgm:t>
        <a:bodyPr/>
        <a:lstStyle/>
        <a:p>
          <a:endParaRPr lang="en-US"/>
        </a:p>
      </dgm:t>
    </dgm:pt>
    <dgm:pt modelId="{3AB7F4DC-EBCB-4B8E-8424-D9F82D3FE407}" type="sibTrans" cxnId="{873FAC9E-C564-486B-8E39-52ED3272EB2A}">
      <dgm:prSet/>
      <dgm:spPr/>
      <dgm:t>
        <a:bodyPr/>
        <a:lstStyle/>
        <a:p>
          <a:endParaRPr lang="en-US"/>
        </a:p>
      </dgm:t>
    </dgm:pt>
    <dgm:pt modelId="{6F3133CB-7F5A-4A95-B8EF-07F050D2EF0E}">
      <dgm:prSet/>
      <dgm:spPr/>
      <dgm:t>
        <a:bodyPr/>
        <a:lstStyle/>
        <a:p>
          <a:r>
            <a:rPr lang="el-GR" b="1"/>
            <a:t>Απαρτία:</a:t>
          </a:r>
          <a:r>
            <a:rPr lang="el-GR"/>
            <a:t> Ο ελάχιστος αριθμός μετοχών που πρέπει να εκπροσωπούνται στη γσ σύμφωνα με το νόμο με βάση το σύνολο του καταβεβλημένου ΜΚ:</a:t>
          </a:r>
          <a:endParaRPr lang="en-US"/>
        </a:p>
      </dgm:t>
    </dgm:pt>
    <dgm:pt modelId="{93F19ADA-B544-4FF4-BDD5-8824449B7FAA}" type="parTrans" cxnId="{C6B310F6-844C-4A83-82A2-18CF2149FFAF}">
      <dgm:prSet/>
      <dgm:spPr/>
      <dgm:t>
        <a:bodyPr/>
        <a:lstStyle/>
        <a:p>
          <a:endParaRPr lang="en-US"/>
        </a:p>
      </dgm:t>
    </dgm:pt>
    <dgm:pt modelId="{D77BF1BA-00CA-4A06-A856-E00364E21BA5}" type="sibTrans" cxnId="{C6B310F6-844C-4A83-82A2-18CF2149FFAF}">
      <dgm:prSet/>
      <dgm:spPr/>
      <dgm:t>
        <a:bodyPr/>
        <a:lstStyle/>
        <a:p>
          <a:endParaRPr lang="en-US"/>
        </a:p>
      </dgm:t>
    </dgm:pt>
    <dgm:pt modelId="{25EF00FE-FAA3-449B-9A8C-D30F42703D98}">
      <dgm:prSet/>
      <dgm:spPr/>
      <dgm:t>
        <a:bodyPr/>
        <a:lstStyle/>
        <a:p>
          <a:r>
            <a:rPr lang="el-GR" b="1"/>
            <a:t>Συνήθης </a:t>
          </a:r>
          <a:r>
            <a:rPr lang="el-GR"/>
            <a:t>1/5 επαναληπτική οποιοδήποτε ΜΚ / </a:t>
          </a:r>
          <a:r>
            <a:rPr lang="el-GR" b="1"/>
            <a:t>Καταστατική</a:t>
          </a:r>
          <a:r>
            <a:rPr lang="el-GR"/>
            <a:t>: 1/2, επαναληπτική  1/3. Εισηγμένες: 1/5 –Δυνατές καταστατικές αποκλίσεις προς το αυστηρότερο (ωστόσο η απλή απαρτία δεν μπορεί να οριστεί μεγαλύτερη από 2/3)</a:t>
          </a:r>
          <a:endParaRPr lang="en-US"/>
        </a:p>
      </dgm:t>
    </dgm:pt>
    <dgm:pt modelId="{18B4A2D0-1E35-42FD-B51A-BAEC58F135EC}" type="parTrans" cxnId="{E1B9E457-0A13-4498-8902-F647BD0333F1}">
      <dgm:prSet/>
      <dgm:spPr/>
      <dgm:t>
        <a:bodyPr/>
        <a:lstStyle/>
        <a:p>
          <a:endParaRPr lang="en-US"/>
        </a:p>
      </dgm:t>
    </dgm:pt>
    <dgm:pt modelId="{ECF1E21C-3AE0-40B8-A0D5-AD4D666D3B78}" type="sibTrans" cxnId="{E1B9E457-0A13-4498-8902-F647BD0333F1}">
      <dgm:prSet/>
      <dgm:spPr/>
      <dgm:t>
        <a:bodyPr/>
        <a:lstStyle/>
        <a:p>
          <a:endParaRPr lang="en-US"/>
        </a:p>
      </dgm:t>
    </dgm:pt>
    <dgm:pt modelId="{650CFC7E-EC59-4E49-BDAF-43DC70B0B659}">
      <dgm:prSet/>
      <dgm:spPr/>
      <dgm:t>
        <a:bodyPr/>
        <a:lstStyle/>
        <a:p>
          <a:r>
            <a:rPr lang="el-GR"/>
            <a:t>Αν δεν υπάρχει απαρτία τότε γίνεται επαναληπτική ΓΣ ( διάστημα τουλάχιστον 20 ημέρες αν δεν έχει γίνει αρχικά πρόσκληση – τουλάχιστον 5 ημέρες αν έχει γίνει)</a:t>
          </a:r>
          <a:endParaRPr lang="en-US"/>
        </a:p>
      </dgm:t>
    </dgm:pt>
    <dgm:pt modelId="{4B7E64AC-CEB8-4182-8D6D-DCE297CFAA28}" type="parTrans" cxnId="{05098EAB-14D5-4D97-9CB6-9FD0FEE8C615}">
      <dgm:prSet/>
      <dgm:spPr/>
      <dgm:t>
        <a:bodyPr/>
        <a:lstStyle/>
        <a:p>
          <a:endParaRPr lang="en-US"/>
        </a:p>
      </dgm:t>
    </dgm:pt>
    <dgm:pt modelId="{9D6B0F3D-3CEC-4F11-9DDC-85FF19AEC6FA}" type="sibTrans" cxnId="{05098EAB-14D5-4D97-9CB6-9FD0FEE8C615}">
      <dgm:prSet/>
      <dgm:spPr/>
      <dgm:t>
        <a:bodyPr/>
        <a:lstStyle/>
        <a:p>
          <a:endParaRPr lang="en-US"/>
        </a:p>
      </dgm:t>
    </dgm:pt>
    <dgm:pt modelId="{36FBEE54-21EF-4A96-A175-51CF65BB9244}">
      <dgm:prSet/>
      <dgm:spPr/>
      <dgm:t>
        <a:bodyPr/>
        <a:lstStyle/>
        <a:p>
          <a:r>
            <a:rPr lang="el-GR"/>
            <a:t>Η επανάληψη δεν αφορά όλα τα θέματα αλλά μόνο αυτά για τα οποία δεν υπάρχει απαρτία – τα άλλα συζητούνται κανονικά</a:t>
          </a:r>
          <a:endParaRPr lang="en-US"/>
        </a:p>
      </dgm:t>
    </dgm:pt>
    <dgm:pt modelId="{5C039D76-77C4-497E-B395-C8B32D45ADC9}" type="parTrans" cxnId="{F662C1C7-5466-4824-B926-E9AA506B1BAC}">
      <dgm:prSet/>
      <dgm:spPr/>
      <dgm:t>
        <a:bodyPr/>
        <a:lstStyle/>
        <a:p>
          <a:endParaRPr lang="en-US"/>
        </a:p>
      </dgm:t>
    </dgm:pt>
    <dgm:pt modelId="{630FB87C-11F2-4264-B793-44C54561E782}" type="sibTrans" cxnId="{F662C1C7-5466-4824-B926-E9AA506B1BAC}">
      <dgm:prSet/>
      <dgm:spPr/>
      <dgm:t>
        <a:bodyPr/>
        <a:lstStyle/>
        <a:p>
          <a:endParaRPr lang="en-US"/>
        </a:p>
      </dgm:t>
    </dgm:pt>
    <dgm:pt modelId="{30C3AE9A-5AE3-A747-82DE-75CF43A97265}" type="pres">
      <dgm:prSet presAssocID="{8BDFF4D6-C475-41C2-A375-80159D2BA9A2}" presName="Name0" presStyleCnt="0">
        <dgm:presLayoutVars>
          <dgm:dir/>
          <dgm:resizeHandles val="exact"/>
        </dgm:presLayoutVars>
      </dgm:prSet>
      <dgm:spPr/>
    </dgm:pt>
    <dgm:pt modelId="{DA6C9331-BF47-7143-9BD3-DC44BB10D438}" type="pres">
      <dgm:prSet presAssocID="{BFC2C269-86FF-48D3-AD69-8C02DD8A5A01}" presName="node" presStyleLbl="node1" presStyleIdx="0" presStyleCnt="15">
        <dgm:presLayoutVars>
          <dgm:bulletEnabled val="1"/>
        </dgm:presLayoutVars>
      </dgm:prSet>
      <dgm:spPr/>
    </dgm:pt>
    <dgm:pt modelId="{BA8B06F9-59E6-5E42-B874-E032B22C8224}" type="pres">
      <dgm:prSet presAssocID="{1123AC47-5719-442C-B62B-B9D6F6CF8BA0}" presName="sibTransSpacerBeforeConnector" presStyleCnt="0"/>
      <dgm:spPr/>
    </dgm:pt>
    <dgm:pt modelId="{69D5BDC1-38F9-F042-AE2D-56B1A77E16BE}" type="pres">
      <dgm:prSet presAssocID="{1123AC47-5719-442C-B62B-B9D6F6CF8BA0}" presName="sibTrans" presStyleLbl="node1" presStyleIdx="1" presStyleCnt="15"/>
      <dgm:spPr/>
    </dgm:pt>
    <dgm:pt modelId="{A52E6AB9-420C-234A-BF79-CAE392DD548E}" type="pres">
      <dgm:prSet presAssocID="{1123AC47-5719-442C-B62B-B9D6F6CF8BA0}" presName="sibTransSpacerAfterConnector" presStyleCnt="0"/>
      <dgm:spPr/>
    </dgm:pt>
    <dgm:pt modelId="{02246795-1382-B341-B15C-F3F69DF49BC8}" type="pres">
      <dgm:prSet presAssocID="{A421F659-6678-40B0-B90E-D1FD8D8C6095}" presName="node" presStyleLbl="node1" presStyleIdx="2" presStyleCnt="15">
        <dgm:presLayoutVars>
          <dgm:bulletEnabled val="1"/>
        </dgm:presLayoutVars>
      </dgm:prSet>
      <dgm:spPr/>
    </dgm:pt>
    <dgm:pt modelId="{50BE8B63-54C5-D948-8947-75A2AAE24111}" type="pres">
      <dgm:prSet presAssocID="{D32DAFD9-F901-478B-A621-82B32D38D389}" presName="sibTransSpacerBeforeConnector" presStyleCnt="0"/>
      <dgm:spPr/>
    </dgm:pt>
    <dgm:pt modelId="{E2CA1833-B969-C74E-8F2E-15896D03FBE9}" type="pres">
      <dgm:prSet presAssocID="{D32DAFD9-F901-478B-A621-82B32D38D389}" presName="sibTrans" presStyleLbl="node1" presStyleIdx="3" presStyleCnt="15"/>
      <dgm:spPr/>
    </dgm:pt>
    <dgm:pt modelId="{2A2AD5F3-A848-ED49-9C34-C07D64318CEB}" type="pres">
      <dgm:prSet presAssocID="{D32DAFD9-F901-478B-A621-82B32D38D389}" presName="sibTransSpacerAfterConnector" presStyleCnt="0"/>
      <dgm:spPr/>
    </dgm:pt>
    <dgm:pt modelId="{11CA48A7-8A75-0F4C-B3F0-B4D3A667A3ED}" type="pres">
      <dgm:prSet presAssocID="{36EA73C0-5FFA-4795-8C19-4A86D4F9CDDB}" presName="node" presStyleLbl="node1" presStyleIdx="4" presStyleCnt="15">
        <dgm:presLayoutVars>
          <dgm:bulletEnabled val="1"/>
        </dgm:presLayoutVars>
      </dgm:prSet>
      <dgm:spPr/>
    </dgm:pt>
    <dgm:pt modelId="{7D72CA8C-D954-7A4C-880B-F5506AF91AB3}" type="pres">
      <dgm:prSet presAssocID="{6EF389C2-331D-4969-9141-162EFED5CDA2}" presName="sibTransSpacerBeforeConnector" presStyleCnt="0"/>
      <dgm:spPr/>
    </dgm:pt>
    <dgm:pt modelId="{2F0655AC-FBD7-EE4A-868E-EA3C1C3B7ED4}" type="pres">
      <dgm:prSet presAssocID="{6EF389C2-331D-4969-9141-162EFED5CDA2}" presName="sibTrans" presStyleLbl="node1" presStyleIdx="5" presStyleCnt="15"/>
      <dgm:spPr/>
    </dgm:pt>
    <dgm:pt modelId="{DF88CCF4-C936-4144-9D8D-10688C266605}" type="pres">
      <dgm:prSet presAssocID="{6EF389C2-331D-4969-9141-162EFED5CDA2}" presName="sibTransSpacerAfterConnector" presStyleCnt="0"/>
      <dgm:spPr/>
    </dgm:pt>
    <dgm:pt modelId="{9A581DF6-B062-2A4D-A068-A477531CE209}" type="pres">
      <dgm:prSet presAssocID="{FD181913-2E22-4B44-A542-6060C010D7C8}" presName="node" presStyleLbl="node1" presStyleIdx="6" presStyleCnt="15">
        <dgm:presLayoutVars>
          <dgm:bulletEnabled val="1"/>
        </dgm:presLayoutVars>
      </dgm:prSet>
      <dgm:spPr/>
    </dgm:pt>
    <dgm:pt modelId="{77D2F80F-5BB3-1D41-BEE6-77912CDD35C2}" type="pres">
      <dgm:prSet presAssocID="{3AB7F4DC-EBCB-4B8E-8424-D9F82D3FE407}" presName="sibTransSpacerBeforeConnector" presStyleCnt="0"/>
      <dgm:spPr/>
    </dgm:pt>
    <dgm:pt modelId="{F942388C-B3CA-2549-AE38-BA9B1C100ABA}" type="pres">
      <dgm:prSet presAssocID="{3AB7F4DC-EBCB-4B8E-8424-D9F82D3FE407}" presName="sibTrans" presStyleLbl="node1" presStyleIdx="7" presStyleCnt="15"/>
      <dgm:spPr/>
    </dgm:pt>
    <dgm:pt modelId="{F519A2B7-0FFB-C64F-B9D4-2F48FEEA0427}" type="pres">
      <dgm:prSet presAssocID="{3AB7F4DC-EBCB-4B8E-8424-D9F82D3FE407}" presName="sibTransSpacerAfterConnector" presStyleCnt="0"/>
      <dgm:spPr/>
    </dgm:pt>
    <dgm:pt modelId="{83CDE20C-8B4C-E548-96B1-7273E997D467}" type="pres">
      <dgm:prSet presAssocID="{6F3133CB-7F5A-4A95-B8EF-07F050D2EF0E}" presName="node" presStyleLbl="node1" presStyleIdx="8" presStyleCnt="15">
        <dgm:presLayoutVars>
          <dgm:bulletEnabled val="1"/>
        </dgm:presLayoutVars>
      </dgm:prSet>
      <dgm:spPr/>
    </dgm:pt>
    <dgm:pt modelId="{888BCD4C-62E1-8A47-BE04-39C51BF98B3F}" type="pres">
      <dgm:prSet presAssocID="{D77BF1BA-00CA-4A06-A856-E00364E21BA5}" presName="sibTransSpacerBeforeConnector" presStyleCnt="0"/>
      <dgm:spPr/>
    </dgm:pt>
    <dgm:pt modelId="{8541A2D8-5FDC-754A-AC2F-FCE3DF7451CC}" type="pres">
      <dgm:prSet presAssocID="{D77BF1BA-00CA-4A06-A856-E00364E21BA5}" presName="sibTrans" presStyleLbl="node1" presStyleIdx="9" presStyleCnt="15"/>
      <dgm:spPr/>
    </dgm:pt>
    <dgm:pt modelId="{68AB608D-C921-D64A-B907-D6E3289AD1C4}" type="pres">
      <dgm:prSet presAssocID="{D77BF1BA-00CA-4A06-A856-E00364E21BA5}" presName="sibTransSpacerAfterConnector" presStyleCnt="0"/>
      <dgm:spPr/>
    </dgm:pt>
    <dgm:pt modelId="{7E7C9C85-C6C5-4F4E-AF57-1568A5DE347B}" type="pres">
      <dgm:prSet presAssocID="{25EF00FE-FAA3-449B-9A8C-D30F42703D98}" presName="node" presStyleLbl="node1" presStyleIdx="10" presStyleCnt="15">
        <dgm:presLayoutVars>
          <dgm:bulletEnabled val="1"/>
        </dgm:presLayoutVars>
      </dgm:prSet>
      <dgm:spPr/>
    </dgm:pt>
    <dgm:pt modelId="{9E803F43-0081-D44D-BBD3-326563E7C088}" type="pres">
      <dgm:prSet presAssocID="{ECF1E21C-3AE0-40B8-A0D5-AD4D666D3B78}" presName="sibTransSpacerBeforeConnector" presStyleCnt="0"/>
      <dgm:spPr/>
    </dgm:pt>
    <dgm:pt modelId="{6E807622-A5B7-6C4A-BA90-E636FD86F7F8}" type="pres">
      <dgm:prSet presAssocID="{ECF1E21C-3AE0-40B8-A0D5-AD4D666D3B78}" presName="sibTrans" presStyleLbl="node1" presStyleIdx="11" presStyleCnt="15"/>
      <dgm:spPr/>
    </dgm:pt>
    <dgm:pt modelId="{D428B8B0-8F69-194F-B5D1-01411B1F06A6}" type="pres">
      <dgm:prSet presAssocID="{ECF1E21C-3AE0-40B8-A0D5-AD4D666D3B78}" presName="sibTransSpacerAfterConnector" presStyleCnt="0"/>
      <dgm:spPr/>
    </dgm:pt>
    <dgm:pt modelId="{53980E5F-3FF7-254F-9FE1-0C5D37B0B433}" type="pres">
      <dgm:prSet presAssocID="{650CFC7E-EC59-4E49-BDAF-43DC70B0B659}" presName="node" presStyleLbl="node1" presStyleIdx="12" presStyleCnt="15">
        <dgm:presLayoutVars>
          <dgm:bulletEnabled val="1"/>
        </dgm:presLayoutVars>
      </dgm:prSet>
      <dgm:spPr/>
    </dgm:pt>
    <dgm:pt modelId="{9AE86894-4118-114C-82B6-5E969C86019F}" type="pres">
      <dgm:prSet presAssocID="{9D6B0F3D-3CEC-4F11-9DDC-85FF19AEC6FA}" presName="sibTransSpacerBeforeConnector" presStyleCnt="0"/>
      <dgm:spPr/>
    </dgm:pt>
    <dgm:pt modelId="{6A45950A-FD3C-174C-B4A5-19669CFA6468}" type="pres">
      <dgm:prSet presAssocID="{9D6B0F3D-3CEC-4F11-9DDC-85FF19AEC6FA}" presName="sibTrans" presStyleLbl="node1" presStyleIdx="13" presStyleCnt="15"/>
      <dgm:spPr/>
    </dgm:pt>
    <dgm:pt modelId="{475AF7A8-FBE0-B848-8267-59CB85B3A6A8}" type="pres">
      <dgm:prSet presAssocID="{9D6B0F3D-3CEC-4F11-9DDC-85FF19AEC6FA}" presName="sibTransSpacerAfterConnector" presStyleCnt="0"/>
      <dgm:spPr/>
    </dgm:pt>
    <dgm:pt modelId="{84C81390-935E-BA49-856D-CC397331CEE1}" type="pres">
      <dgm:prSet presAssocID="{36FBEE54-21EF-4A96-A175-51CF65BB9244}" presName="node" presStyleLbl="node1" presStyleIdx="14" presStyleCnt="15">
        <dgm:presLayoutVars>
          <dgm:bulletEnabled val="1"/>
        </dgm:presLayoutVars>
      </dgm:prSet>
      <dgm:spPr/>
    </dgm:pt>
  </dgm:ptLst>
  <dgm:cxnLst>
    <dgm:cxn modelId="{3DDCFE04-9110-4830-BEBF-1BF650943210}" srcId="{8BDFF4D6-C475-41C2-A375-80159D2BA9A2}" destId="{A421F659-6678-40B0-B90E-D1FD8D8C6095}" srcOrd="1" destOrd="0" parTransId="{C309F5F3-3C08-4280-8AF1-D5E0E925E848}" sibTransId="{D32DAFD9-F901-478B-A621-82B32D38D389}"/>
    <dgm:cxn modelId="{71363518-2C9C-BC4B-8E28-C341048B6A44}" type="presOf" srcId="{1123AC47-5719-442C-B62B-B9D6F6CF8BA0}" destId="{69D5BDC1-38F9-F042-AE2D-56B1A77E16BE}" srcOrd="0" destOrd="0" presId="urn:microsoft.com/office/officeart/2016/7/layout/BasicProcessNew"/>
    <dgm:cxn modelId="{2E522B26-817A-4D4E-82BC-707185222E58}" type="presOf" srcId="{8BDFF4D6-C475-41C2-A375-80159D2BA9A2}" destId="{30C3AE9A-5AE3-A747-82DE-75CF43A97265}" srcOrd="0" destOrd="0" presId="urn:microsoft.com/office/officeart/2016/7/layout/BasicProcessNew"/>
    <dgm:cxn modelId="{4220662D-CE1C-4B47-9247-ACB1C07ACFDA}" type="presOf" srcId="{ECF1E21C-3AE0-40B8-A0D5-AD4D666D3B78}" destId="{6E807622-A5B7-6C4A-BA90-E636FD86F7F8}" srcOrd="0" destOrd="0" presId="urn:microsoft.com/office/officeart/2016/7/layout/BasicProcessNew"/>
    <dgm:cxn modelId="{0543F237-DF6C-CE46-B42A-E94975DB00F4}" type="presOf" srcId="{36EA73C0-5FFA-4795-8C19-4A86D4F9CDDB}" destId="{11CA48A7-8A75-0F4C-B3F0-B4D3A667A3ED}" srcOrd="0" destOrd="0" presId="urn:microsoft.com/office/officeart/2016/7/layout/BasicProcessNew"/>
    <dgm:cxn modelId="{1D620040-BA79-4B12-8105-21FFE1BCB492}" srcId="{36EA73C0-5FFA-4795-8C19-4A86D4F9CDDB}" destId="{6877FC50-2720-43BF-B742-4E6EB21F07DC}" srcOrd="0" destOrd="0" parTransId="{34FC782C-9AFC-4A71-8916-720CB2EB9C4E}" sibTransId="{A6198792-8E45-447A-92A2-96B0E3D55528}"/>
    <dgm:cxn modelId="{DCEDE450-7F70-4CAE-9ABB-FCA33BC7185A}" srcId="{8BDFF4D6-C475-41C2-A375-80159D2BA9A2}" destId="{36EA73C0-5FFA-4795-8C19-4A86D4F9CDDB}" srcOrd="2" destOrd="0" parTransId="{9BAD159F-27C1-4986-9007-4A84210BF5D5}" sibTransId="{6EF389C2-331D-4969-9141-162EFED5CDA2}"/>
    <dgm:cxn modelId="{49C5A154-F602-E046-8FF1-9AA6732C29BA}" type="presOf" srcId="{25EF00FE-FAA3-449B-9A8C-D30F42703D98}" destId="{7E7C9C85-C6C5-4F4E-AF57-1568A5DE347B}" srcOrd="0" destOrd="0" presId="urn:microsoft.com/office/officeart/2016/7/layout/BasicProcessNew"/>
    <dgm:cxn modelId="{030C2F55-8F65-8B43-8496-EE646A96CCFB}" type="presOf" srcId="{BFC2C269-86FF-48D3-AD69-8C02DD8A5A01}" destId="{DA6C9331-BF47-7143-9BD3-DC44BB10D438}" srcOrd="0" destOrd="0" presId="urn:microsoft.com/office/officeart/2016/7/layout/BasicProcessNew"/>
    <dgm:cxn modelId="{E1B9E457-0A13-4498-8902-F647BD0333F1}" srcId="{8BDFF4D6-C475-41C2-A375-80159D2BA9A2}" destId="{25EF00FE-FAA3-449B-9A8C-D30F42703D98}" srcOrd="5" destOrd="0" parTransId="{18B4A2D0-1E35-42FD-B51A-BAEC58F135EC}" sibTransId="{ECF1E21C-3AE0-40B8-A0D5-AD4D666D3B78}"/>
    <dgm:cxn modelId="{C2B75C64-18BA-AB46-8ACE-B3477C562640}" type="presOf" srcId="{D32DAFD9-F901-478B-A621-82B32D38D389}" destId="{E2CA1833-B969-C74E-8F2E-15896D03FBE9}" srcOrd="0" destOrd="0" presId="urn:microsoft.com/office/officeart/2016/7/layout/BasicProcessNew"/>
    <dgm:cxn modelId="{9319057C-82D3-5446-9792-C2F0F40ADB26}" type="presOf" srcId="{36FBEE54-21EF-4A96-A175-51CF65BB9244}" destId="{84C81390-935E-BA49-856D-CC397331CEE1}" srcOrd="0" destOrd="0" presId="urn:microsoft.com/office/officeart/2016/7/layout/BasicProcessNew"/>
    <dgm:cxn modelId="{D538A17E-A05F-3B43-AE9C-FBC5AD9407B7}" type="presOf" srcId="{650CFC7E-EC59-4E49-BDAF-43DC70B0B659}" destId="{53980E5F-3FF7-254F-9FE1-0C5D37B0B433}" srcOrd="0" destOrd="0" presId="urn:microsoft.com/office/officeart/2016/7/layout/BasicProcessNew"/>
    <dgm:cxn modelId="{A2BEF684-F70F-CA42-A071-F0B7196E151A}" type="presOf" srcId="{D77BF1BA-00CA-4A06-A856-E00364E21BA5}" destId="{8541A2D8-5FDC-754A-AC2F-FCE3DF7451CC}" srcOrd="0" destOrd="0" presId="urn:microsoft.com/office/officeart/2016/7/layout/BasicProcessNew"/>
    <dgm:cxn modelId="{2BC4DC8B-C93D-AC4A-B8AE-EB5713209BA8}" type="presOf" srcId="{9D6B0F3D-3CEC-4F11-9DDC-85FF19AEC6FA}" destId="{6A45950A-FD3C-174C-B4A5-19669CFA6468}" srcOrd="0" destOrd="0" presId="urn:microsoft.com/office/officeart/2016/7/layout/BasicProcessNew"/>
    <dgm:cxn modelId="{873FAC9E-C564-486B-8E39-52ED3272EB2A}" srcId="{8BDFF4D6-C475-41C2-A375-80159D2BA9A2}" destId="{FD181913-2E22-4B44-A542-6060C010D7C8}" srcOrd="3" destOrd="0" parTransId="{17C2D9C6-1117-475B-8C4D-FFBE514443FC}" sibTransId="{3AB7F4DC-EBCB-4B8E-8424-D9F82D3FE407}"/>
    <dgm:cxn modelId="{1E735AA3-4FA3-5A47-8EEA-153324952EF7}" type="presOf" srcId="{97008828-83E8-40C2-A5E0-AF44F7E2F69B}" destId="{11CA48A7-8A75-0F4C-B3F0-B4D3A667A3ED}" srcOrd="0" destOrd="2" presId="urn:microsoft.com/office/officeart/2016/7/layout/BasicProcessNew"/>
    <dgm:cxn modelId="{082958A4-166A-EA4B-A58A-4E6888D73972}" type="presOf" srcId="{6F3133CB-7F5A-4A95-B8EF-07F050D2EF0E}" destId="{83CDE20C-8B4C-E548-96B1-7273E997D467}" srcOrd="0" destOrd="0" presId="urn:microsoft.com/office/officeart/2016/7/layout/BasicProcessNew"/>
    <dgm:cxn modelId="{05098EAB-14D5-4D97-9CB6-9FD0FEE8C615}" srcId="{8BDFF4D6-C475-41C2-A375-80159D2BA9A2}" destId="{650CFC7E-EC59-4E49-BDAF-43DC70B0B659}" srcOrd="6" destOrd="0" parTransId="{4B7E64AC-CEB8-4182-8D6D-DCE297CFAA28}" sibTransId="{9D6B0F3D-3CEC-4F11-9DDC-85FF19AEC6FA}"/>
    <dgm:cxn modelId="{B319B5BA-9704-43A5-A12B-11F5B87E0CCB}" srcId="{8BDFF4D6-C475-41C2-A375-80159D2BA9A2}" destId="{BFC2C269-86FF-48D3-AD69-8C02DD8A5A01}" srcOrd="0" destOrd="0" parTransId="{E6F9877C-B201-4A64-91AE-C02B5BFADF97}" sibTransId="{1123AC47-5719-442C-B62B-B9D6F6CF8BA0}"/>
    <dgm:cxn modelId="{F662C1C7-5466-4824-B926-E9AA506B1BAC}" srcId="{8BDFF4D6-C475-41C2-A375-80159D2BA9A2}" destId="{36FBEE54-21EF-4A96-A175-51CF65BB9244}" srcOrd="7" destOrd="0" parTransId="{5C039D76-77C4-497E-B395-C8B32D45ADC9}" sibTransId="{630FB87C-11F2-4264-B793-44C54561E782}"/>
    <dgm:cxn modelId="{2605F2C8-7E9C-714B-92C1-C33D34221093}" type="presOf" srcId="{6EF389C2-331D-4969-9141-162EFED5CDA2}" destId="{2F0655AC-FBD7-EE4A-868E-EA3C1C3B7ED4}" srcOrd="0" destOrd="0" presId="urn:microsoft.com/office/officeart/2016/7/layout/BasicProcessNew"/>
    <dgm:cxn modelId="{E85320CF-65E0-6142-BCE1-5B5A3220E3E7}" type="presOf" srcId="{FD181913-2E22-4B44-A542-6060C010D7C8}" destId="{9A581DF6-B062-2A4D-A068-A477531CE209}" srcOrd="0" destOrd="0" presId="urn:microsoft.com/office/officeart/2016/7/layout/BasicProcessNew"/>
    <dgm:cxn modelId="{5E5ABCD3-DA97-424D-BD01-0D7E0B57BB87}" type="presOf" srcId="{3AB7F4DC-EBCB-4B8E-8424-D9F82D3FE407}" destId="{F942388C-B3CA-2549-AE38-BA9B1C100ABA}" srcOrd="0" destOrd="0" presId="urn:microsoft.com/office/officeart/2016/7/layout/BasicProcessNew"/>
    <dgm:cxn modelId="{7ABCDAD9-2DB7-B647-BC3E-6242E86D6325}" type="presOf" srcId="{A421F659-6678-40B0-B90E-D1FD8D8C6095}" destId="{02246795-1382-B341-B15C-F3F69DF49BC8}" srcOrd="0" destOrd="0" presId="urn:microsoft.com/office/officeart/2016/7/layout/BasicProcessNew"/>
    <dgm:cxn modelId="{48BD82F2-43FF-B940-8D36-C1C25699E60B}" type="presOf" srcId="{6877FC50-2720-43BF-B742-4E6EB21F07DC}" destId="{11CA48A7-8A75-0F4C-B3F0-B4D3A667A3ED}" srcOrd="0" destOrd="1" presId="urn:microsoft.com/office/officeart/2016/7/layout/BasicProcessNew"/>
    <dgm:cxn modelId="{C6B310F6-844C-4A83-82A2-18CF2149FFAF}" srcId="{8BDFF4D6-C475-41C2-A375-80159D2BA9A2}" destId="{6F3133CB-7F5A-4A95-B8EF-07F050D2EF0E}" srcOrd="4" destOrd="0" parTransId="{93F19ADA-B544-4FF4-BDD5-8824449B7FAA}" sibTransId="{D77BF1BA-00CA-4A06-A856-E00364E21BA5}"/>
    <dgm:cxn modelId="{459678F8-F923-4FD0-ABC4-7378D4FAC568}" srcId="{36EA73C0-5FFA-4795-8C19-4A86D4F9CDDB}" destId="{97008828-83E8-40C2-A5E0-AF44F7E2F69B}" srcOrd="1" destOrd="0" parTransId="{90CB1AC9-FEAA-48EB-B465-6803FB777058}" sibTransId="{911603DA-7D3C-4643-B751-96D2A586C6CB}"/>
    <dgm:cxn modelId="{B5ADCFDB-AB1A-9546-B0B3-AE52EB939DD7}" type="presParOf" srcId="{30C3AE9A-5AE3-A747-82DE-75CF43A97265}" destId="{DA6C9331-BF47-7143-9BD3-DC44BB10D438}" srcOrd="0" destOrd="0" presId="urn:microsoft.com/office/officeart/2016/7/layout/BasicProcessNew"/>
    <dgm:cxn modelId="{894F6927-71DA-E346-BF73-4EF475E0FB5A}" type="presParOf" srcId="{30C3AE9A-5AE3-A747-82DE-75CF43A97265}" destId="{BA8B06F9-59E6-5E42-B874-E032B22C8224}" srcOrd="1" destOrd="0" presId="urn:microsoft.com/office/officeart/2016/7/layout/BasicProcessNew"/>
    <dgm:cxn modelId="{88410968-11CA-0240-B727-E304CE82BEF5}" type="presParOf" srcId="{30C3AE9A-5AE3-A747-82DE-75CF43A97265}" destId="{69D5BDC1-38F9-F042-AE2D-56B1A77E16BE}" srcOrd="2" destOrd="0" presId="urn:microsoft.com/office/officeart/2016/7/layout/BasicProcessNew"/>
    <dgm:cxn modelId="{1AAA93AC-8F84-C645-A7FB-96D61C0F50E5}" type="presParOf" srcId="{30C3AE9A-5AE3-A747-82DE-75CF43A97265}" destId="{A52E6AB9-420C-234A-BF79-CAE392DD548E}" srcOrd="3" destOrd="0" presId="urn:microsoft.com/office/officeart/2016/7/layout/BasicProcessNew"/>
    <dgm:cxn modelId="{30BD9388-C59B-5B4F-88D9-C8A71B6A5E88}" type="presParOf" srcId="{30C3AE9A-5AE3-A747-82DE-75CF43A97265}" destId="{02246795-1382-B341-B15C-F3F69DF49BC8}" srcOrd="4" destOrd="0" presId="urn:microsoft.com/office/officeart/2016/7/layout/BasicProcessNew"/>
    <dgm:cxn modelId="{F16F2E35-34BA-0243-B30E-34B165D193D0}" type="presParOf" srcId="{30C3AE9A-5AE3-A747-82DE-75CF43A97265}" destId="{50BE8B63-54C5-D948-8947-75A2AAE24111}" srcOrd="5" destOrd="0" presId="urn:microsoft.com/office/officeart/2016/7/layout/BasicProcessNew"/>
    <dgm:cxn modelId="{6CDCFE0A-5D3C-B547-9F7C-2B06EA714E07}" type="presParOf" srcId="{30C3AE9A-5AE3-A747-82DE-75CF43A97265}" destId="{E2CA1833-B969-C74E-8F2E-15896D03FBE9}" srcOrd="6" destOrd="0" presId="urn:microsoft.com/office/officeart/2016/7/layout/BasicProcessNew"/>
    <dgm:cxn modelId="{C52E97ED-AB12-FE46-8B4F-466E1ACD74C5}" type="presParOf" srcId="{30C3AE9A-5AE3-A747-82DE-75CF43A97265}" destId="{2A2AD5F3-A848-ED49-9C34-C07D64318CEB}" srcOrd="7" destOrd="0" presId="urn:microsoft.com/office/officeart/2016/7/layout/BasicProcessNew"/>
    <dgm:cxn modelId="{3EF1B4CB-BA70-0D49-820F-BACD72065625}" type="presParOf" srcId="{30C3AE9A-5AE3-A747-82DE-75CF43A97265}" destId="{11CA48A7-8A75-0F4C-B3F0-B4D3A667A3ED}" srcOrd="8" destOrd="0" presId="urn:microsoft.com/office/officeart/2016/7/layout/BasicProcessNew"/>
    <dgm:cxn modelId="{82C8CDA9-D635-D345-9D17-69686CFDF003}" type="presParOf" srcId="{30C3AE9A-5AE3-A747-82DE-75CF43A97265}" destId="{7D72CA8C-D954-7A4C-880B-F5506AF91AB3}" srcOrd="9" destOrd="0" presId="urn:microsoft.com/office/officeart/2016/7/layout/BasicProcessNew"/>
    <dgm:cxn modelId="{7A430FC9-E709-EA45-9D87-DFC8805B8301}" type="presParOf" srcId="{30C3AE9A-5AE3-A747-82DE-75CF43A97265}" destId="{2F0655AC-FBD7-EE4A-868E-EA3C1C3B7ED4}" srcOrd="10" destOrd="0" presId="urn:microsoft.com/office/officeart/2016/7/layout/BasicProcessNew"/>
    <dgm:cxn modelId="{ADB54DBF-87D8-8E4C-8E0B-ACB6285847EB}" type="presParOf" srcId="{30C3AE9A-5AE3-A747-82DE-75CF43A97265}" destId="{DF88CCF4-C936-4144-9D8D-10688C266605}" srcOrd="11" destOrd="0" presId="urn:microsoft.com/office/officeart/2016/7/layout/BasicProcessNew"/>
    <dgm:cxn modelId="{8648DE2B-8153-FF4D-A817-35C4A28D00A1}" type="presParOf" srcId="{30C3AE9A-5AE3-A747-82DE-75CF43A97265}" destId="{9A581DF6-B062-2A4D-A068-A477531CE209}" srcOrd="12" destOrd="0" presId="urn:microsoft.com/office/officeart/2016/7/layout/BasicProcessNew"/>
    <dgm:cxn modelId="{8C37AA4F-E8DA-B148-9B19-F8218DAEE5D9}" type="presParOf" srcId="{30C3AE9A-5AE3-A747-82DE-75CF43A97265}" destId="{77D2F80F-5BB3-1D41-BEE6-77912CDD35C2}" srcOrd="13" destOrd="0" presId="urn:microsoft.com/office/officeart/2016/7/layout/BasicProcessNew"/>
    <dgm:cxn modelId="{524DD4B0-7113-1141-B6C6-7F5120B2E360}" type="presParOf" srcId="{30C3AE9A-5AE3-A747-82DE-75CF43A97265}" destId="{F942388C-B3CA-2549-AE38-BA9B1C100ABA}" srcOrd="14" destOrd="0" presId="urn:microsoft.com/office/officeart/2016/7/layout/BasicProcessNew"/>
    <dgm:cxn modelId="{A5B17F15-3A4C-1C45-B5E5-7EA166C58378}" type="presParOf" srcId="{30C3AE9A-5AE3-A747-82DE-75CF43A97265}" destId="{F519A2B7-0FFB-C64F-B9D4-2F48FEEA0427}" srcOrd="15" destOrd="0" presId="urn:microsoft.com/office/officeart/2016/7/layout/BasicProcessNew"/>
    <dgm:cxn modelId="{BCDBD9E0-C6B1-C241-BE5E-C5BC5D17D1FE}" type="presParOf" srcId="{30C3AE9A-5AE3-A747-82DE-75CF43A97265}" destId="{83CDE20C-8B4C-E548-96B1-7273E997D467}" srcOrd="16" destOrd="0" presId="urn:microsoft.com/office/officeart/2016/7/layout/BasicProcessNew"/>
    <dgm:cxn modelId="{09CE73F3-C149-4442-8B1D-CF424FCF7E34}" type="presParOf" srcId="{30C3AE9A-5AE3-A747-82DE-75CF43A97265}" destId="{888BCD4C-62E1-8A47-BE04-39C51BF98B3F}" srcOrd="17" destOrd="0" presId="urn:microsoft.com/office/officeart/2016/7/layout/BasicProcessNew"/>
    <dgm:cxn modelId="{66851340-3EA5-2240-A2D9-6A0DF53D2E0D}" type="presParOf" srcId="{30C3AE9A-5AE3-A747-82DE-75CF43A97265}" destId="{8541A2D8-5FDC-754A-AC2F-FCE3DF7451CC}" srcOrd="18" destOrd="0" presId="urn:microsoft.com/office/officeart/2016/7/layout/BasicProcessNew"/>
    <dgm:cxn modelId="{FB9BC66A-4BCF-194F-A332-66F3583C227E}" type="presParOf" srcId="{30C3AE9A-5AE3-A747-82DE-75CF43A97265}" destId="{68AB608D-C921-D64A-B907-D6E3289AD1C4}" srcOrd="19" destOrd="0" presId="urn:microsoft.com/office/officeart/2016/7/layout/BasicProcessNew"/>
    <dgm:cxn modelId="{47640B93-277F-8243-B74D-89B8B1CC9D14}" type="presParOf" srcId="{30C3AE9A-5AE3-A747-82DE-75CF43A97265}" destId="{7E7C9C85-C6C5-4F4E-AF57-1568A5DE347B}" srcOrd="20" destOrd="0" presId="urn:microsoft.com/office/officeart/2016/7/layout/BasicProcessNew"/>
    <dgm:cxn modelId="{E9F98ECC-B2AF-D440-A1E2-04722A2A56F5}" type="presParOf" srcId="{30C3AE9A-5AE3-A747-82DE-75CF43A97265}" destId="{9E803F43-0081-D44D-BBD3-326563E7C088}" srcOrd="21" destOrd="0" presId="urn:microsoft.com/office/officeart/2016/7/layout/BasicProcessNew"/>
    <dgm:cxn modelId="{09DF8AAC-B03E-F54F-A1C7-DB605577ECD4}" type="presParOf" srcId="{30C3AE9A-5AE3-A747-82DE-75CF43A97265}" destId="{6E807622-A5B7-6C4A-BA90-E636FD86F7F8}" srcOrd="22" destOrd="0" presId="urn:microsoft.com/office/officeart/2016/7/layout/BasicProcessNew"/>
    <dgm:cxn modelId="{F231A953-4474-5347-8D98-64C079071698}" type="presParOf" srcId="{30C3AE9A-5AE3-A747-82DE-75CF43A97265}" destId="{D428B8B0-8F69-194F-B5D1-01411B1F06A6}" srcOrd="23" destOrd="0" presId="urn:microsoft.com/office/officeart/2016/7/layout/BasicProcessNew"/>
    <dgm:cxn modelId="{98DEF90E-9240-5248-8319-173398E292E9}" type="presParOf" srcId="{30C3AE9A-5AE3-A747-82DE-75CF43A97265}" destId="{53980E5F-3FF7-254F-9FE1-0C5D37B0B433}" srcOrd="24" destOrd="0" presId="urn:microsoft.com/office/officeart/2016/7/layout/BasicProcessNew"/>
    <dgm:cxn modelId="{A2CEC435-ABD7-9744-B987-2ECA111351BA}" type="presParOf" srcId="{30C3AE9A-5AE3-A747-82DE-75CF43A97265}" destId="{9AE86894-4118-114C-82B6-5E969C86019F}" srcOrd="25" destOrd="0" presId="urn:microsoft.com/office/officeart/2016/7/layout/BasicProcessNew"/>
    <dgm:cxn modelId="{FAE6799F-3DF6-4445-8CBC-5E2A64D3B9B4}" type="presParOf" srcId="{30C3AE9A-5AE3-A747-82DE-75CF43A97265}" destId="{6A45950A-FD3C-174C-B4A5-19669CFA6468}" srcOrd="26" destOrd="0" presId="urn:microsoft.com/office/officeart/2016/7/layout/BasicProcessNew"/>
    <dgm:cxn modelId="{403EE018-2CB7-E641-B5ED-3F6362806513}" type="presParOf" srcId="{30C3AE9A-5AE3-A747-82DE-75CF43A97265}" destId="{475AF7A8-FBE0-B848-8267-59CB85B3A6A8}" srcOrd="27" destOrd="0" presId="urn:microsoft.com/office/officeart/2016/7/layout/BasicProcessNew"/>
    <dgm:cxn modelId="{3975B777-DB54-1E4D-B3D3-085CEB331D3B}" type="presParOf" srcId="{30C3AE9A-5AE3-A747-82DE-75CF43A97265}" destId="{84C81390-935E-BA49-856D-CC397331CEE1}" srcOrd="28"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9866DF-B412-4D18-A63C-AB6C7F1EDE2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F4C7809-E089-4B84-98C8-74DADE4C806F}">
      <dgm:prSet/>
      <dgm:spPr/>
      <dgm:t>
        <a:bodyPr/>
        <a:lstStyle/>
        <a:p>
          <a:r>
            <a:rPr lang="el-GR"/>
            <a:t>Συμμετοχή από απόσταση πριν από τη ΓΣ </a:t>
          </a:r>
          <a:endParaRPr lang="en-US"/>
        </a:p>
      </dgm:t>
    </dgm:pt>
    <dgm:pt modelId="{CC41BBD8-53E0-4653-BEED-39AB9BA5C146}" type="parTrans" cxnId="{8E6FFFD7-0B2C-441E-B1BF-3AD10816DAE1}">
      <dgm:prSet/>
      <dgm:spPr/>
      <dgm:t>
        <a:bodyPr/>
        <a:lstStyle/>
        <a:p>
          <a:endParaRPr lang="en-US"/>
        </a:p>
      </dgm:t>
    </dgm:pt>
    <dgm:pt modelId="{CC1DC18F-B0C6-4A61-9410-72994772D70F}" type="sibTrans" cxnId="{8E6FFFD7-0B2C-441E-B1BF-3AD10816DAE1}">
      <dgm:prSet/>
      <dgm:spPr/>
      <dgm:t>
        <a:bodyPr/>
        <a:lstStyle/>
        <a:p>
          <a:endParaRPr lang="en-US"/>
        </a:p>
      </dgm:t>
    </dgm:pt>
    <dgm:pt modelId="{8CAABD95-0745-4B9C-893A-0FFE96EAB947}">
      <dgm:prSet/>
      <dgm:spPr/>
      <dgm:t>
        <a:bodyPr/>
        <a:lstStyle/>
        <a:p>
          <a:r>
            <a:rPr lang="el-GR"/>
            <a:t>Απόκλιση από τον κανόνα της «χωροχρονικά» εντοπισμένης συνάθροισης των μετόχων. Λαμβάνονται υπόψη για το σχηματισμό απαρτίας και πλειοψηφίας</a:t>
          </a:r>
          <a:endParaRPr lang="en-US"/>
        </a:p>
      </dgm:t>
    </dgm:pt>
    <dgm:pt modelId="{768F77E3-EB33-42AF-968F-B5F99E7E5948}" type="parTrans" cxnId="{A179B2BC-73E0-48A2-8156-09CB3B526ECA}">
      <dgm:prSet/>
      <dgm:spPr/>
      <dgm:t>
        <a:bodyPr/>
        <a:lstStyle/>
        <a:p>
          <a:endParaRPr lang="en-US"/>
        </a:p>
      </dgm:t>
    </dgm:pt>
    <dgm:pt modelId="{7B310E19-7D78-446A-8281-AFAAB4992ED5}" type="sibTrans" cxnId="{A179B2BC-73E0-48A2-8156-09CB3B526ECA}">
      <dgm:prSet/>
      <dgm:spPr/>
      <dgm:t>
        <a:bodyPr/>
        <a:lstStyle/>
        <a:p>
          <a:endParaRPr lang="en-US"/>
        </a:p>
      </dgm:t>
    </dgm:pt>
    <dgm:pt modelId="{2C9D35D9-1445-4608-9450-AE714586A649}">
      <dgm:prSet/>
      <dgm:spPr/>
      <dgm:t>
        <a:bodyPr/>
        <a:lstStyle/>
        <a:p>
          <a:r>
            <a:rPr lang="el-GR"/>
            <a:t>Καταστατική πρόβλεψη (περιορισμός να ληφθούν 24 ώρες πριν) </a:t>
          </a:r>
          <a:endParaRPr lang="en-US"/>
        </a:p>
      </dgm:t>
    </dgm:pt>
    <dgm:pt modelId="{E61CB028-4A7F-4CFB-8BFB-84C465E67BAC}" type="parTrans" cxnId="{F74B0D1D-77E7-43F2-9AD5-69C24B73A9B3}">
      <dgm:prSet/>
      <dgm:spPr/>
      <dgm:t>
        <a:bodyPr/>
        <a:lstStyle/>
        <a:p>
          <a:endParaRPr lang="en-US"/>
        </a:p>
      </dgm:t>
    </dgm:pt>
    <dgm:pt modelId="{6AEB25AC-7E03-4ACD-874F-B3740AE71CF9}" type="sibTrans" cxnId="{F74B0D1D-77E7-43F2-9AD5-69C24B73A9B3}">
      <dgm:prSet/>
      <dgm:spPr/>
      <dgm:t>
        <a:bodyPr/>
        <a:lstStyle/>
        <a:p>
          <a:endParaRPr lang="en-US"/>
        </a:p>
      </dgm:t>
    </dgm:pt>
    <dgm:pt modelId="{511F46CD-5EB9-4F08-9B21-B4D21C1F0058}">
      <dgm:prSet/>
      <dgm:spPr/>
      <dgm:t>
        <a:bodyPr/>
        <a:lstStyle/>
        <a:p>
          <a:r>
            <a:rPr lang="el-GR"/>
            <a:t>Διαδικασία αποστολής ψήφου και συνοδευτικά έγγραφα με την πρόσκληση</a:t>
          </a:r>
          <a:endParaRPr lang="en-US"/>
        </a:p>
      </dgm:t>
    </dgm:pt>
    <dgm:pt modelId="{A28BDE92-8B5A-4740-BE0E-C02A85431977}" type="parTrans" cxnId="{F40B7C64-D824-4DCE-812E-564DFFB1B45D}">
      <dgm:prSet/>
      <dgm:spPr/>
      <dgm:t>
        <a:bodyPr/>
        <a:lstStyle/>
        <a:p>
          <a:endParaRPr lang="en-US"/>
        </a:p>
      </dgm:t>
    </dgm:pt>
    <dgm:pt modelId="{AD33475A-DBA7-4565-8D90-6B38CA984D30}" type="sibTrans" cxnId="{F40B7C64-D824-4DCE-812E-564DFFB1B45D}">
      <dgm:prSet/>
      <dgm:spPr/>
      <dgm:t>
        <a:bodyPr/>
        <a:lstStyle/>
        <a:p>
          <a:endParaRPr lang="en-US"/>
        </a:p>
      </dgm:t>
    </dgm:pt>
    <dgm:pt modelId="{2A10B9C4-AD83-4D11-911D-7ACD18C52B59}">
      <dgm:prSet/>
      <dgm:spPr/>
      <dgm:t>
        <a:bodyPr/>
        <a:lstStyle/>
        <a:p>
          <a:r>
            <a:rPr lang="el-GR"/>
            <a:t>Συμμετοχή από απόσταση κατά τη διάρκεια της ΓΣ</a:t>
          </a:r>
          <a:endParaRPr lang="en-US"/>
        </a:p>
      </dgm:t>
    </dgm:pt>
    <dgm:pt modelId="{28238E17-7541-4437-9CB8-59A94FD2CE38}" type="parTrans" cxnId="{CE35B5A8-1FE2-4605-A129-1AFA660DFBB3}">
      <dgm:prSet/>
      <dgm:spPr/>
      <dgm:t>
        <a:bodyPr/>
        <a:lstStyle/>
        <a:p>
          <a:endParaRPr lang="en-US"/>
        </a:p>
      </dgm:t>
    </dgm:pt>
    <dgm:pt modelId="{A64511DC-CA7B-4D1B-AB91-52FB67F306D8}" type="sibTrans" cxnId="{CE35B5A8-1FE2-4605-A129-1AFA660DFBB3}">
      <dgm:prSet/>
      <dgm:spPr/>
      <dgm:t>
        <a:bodyPr/>
        <a:lstStyle/>
        <a:p>
          <a:endParaRPr lang="en-US"/>
        </a:p>
      </dgm:t>
    </dgm:pt>
    <dgm:pt modelId="{4151DB66-F921-4647-A075-51A9ADADC5B8}">
      <dgm:prSet/>
      <dgm:spPr/>
      <dgm:t>
        <a:bodyPr/>
        <a:lstStyle/>
        <a:p>
          <a:r>
            <a:rPr lang="el-GR"/>
            <a:t>Συμμετοχή σε πραγματικό χρόνο (δικαίωμα κάθε ματόχου για σπουδαίο λόγο)</a:t>
          </a:r>
          <a:endParaRPr lang="en-US"/>
        </a:p>
      </dgm:t>
    </dgm:pt>
    <dgm:pt modelId="{0BFC2053-0F9F-4E23-9239-BD865FF8F1E7}" type="parTrans" cxnId="{B88059C6-EDDC-41B9-AC9B-48195D004024}">
      <dgm:prSet/>
      <dgm:spPr/>
      <dgm:t>
        <a:bodyPr/>
        <a:lstStyle/>
        <a:p>
          <a:endParaRPr lang="en-US"/>
        </a:p>
      </dgm:t>
    </dgm:pt>
    <dgm:pt modelId="{CB41921D-3CF3-403B-83C9-4F23E757B14B}" type="sibTrans" cxnId="{B88059C6-EDDC-41B9-AC9B-48195D004024}">
      <dgm:prSet/>
      <dgm:spPr/>
      <dgm:t>
        <a:bodyPr/>
        <a:lstStyle/>
        <a:p>
          <a:endParaRPr lang="en-US"/>
        </a:p>
      </dgm:t>
    </dgm:pt>
    <dgm:pt modelId="{3777A0A1-E478-4C0A-89D2-421D28059E1F}">
      <dgm:prSet/>
      <dgm:spPr/>
      <dgm:t>
        <a:bodyPr/>
        <a:lstStyle/>
        <a:p>
          <a:r>
            <a:rPr lang="el-GR"/>
            <a:t>Λαμβάνεται υπόψη στην απαρτία και πλειοψηφία ωσάν παρών</a:t>
          </a:r>
          <a:endParaRPr lang="en-US"/>
        </a:p>
      </dgm:t>
    </dgm:pt>
    <dgm:pt modelId="{EEF76C8A-3EEF-4711-B129-81BAEF2487B2}" type="parTrans" cxnId="{292BAF34-C3BB-4295-936F-18D42947E520}">
      <dgm:prSet/>
      <dgm:spPr/>
      <dgm:t>
        <a:bodyPr/>
        <a:lstStyle/>
        <a:p>
          <a:endParaRPr lang="en-US"/>
        </a:p>
      </dgm:t>
    </dgm:pt>
    <dgm:pt modelId="{77B435B2-2D2A-48A3-953F-A883447E29CA}" type="sibTrans" cxnId="{292BAF34-C3BB-4295-936F-18D42947E520}">
      <dgm:prSet/>
      <dgm:spPr/>
      <dgm:t>
        <a:bodyPr/>
        <a:lstStyle/>
        <a:p>
          <a:endParaRPr lang="en-US"/>
        </a:p>
      </dgm:t>
    </dgm:pt>
    <dgm:pt modelId="{3BE75359-90D6-4E8A-8737-B1868A821B2C}">
      <dgm:prSet/>
      <dgm:spPr/>
      <dgm:t>
        <a:bodyPr/>
        <a:lstStyle/>
        <a:p>
          <a:r>
            <a:rPr lang="el-GR"/>
            <a:t>Αμφίδρομη επικοινωνία</a:t>
          </a:r>
          <a:endParaRPr lang="en-US"/>
        </a:p>
      </dgm:t>
    </dgm:pt>
    <dgm:pt modelId="{083F533F-7680-4E8A-BB6D-08A2A1EAD4E7}" type="parTrans" cxnId="{3A43034C-3E46-4F6B-BE35-F95E1DB07C18}">
      <dgm:prSet/>
      <dgm:spPr/>
      <dgm:t>
        <a:bodyPr/>
        <a:lstStyle/>
        <a:p>
          <a:endParaRPr lang="en-US"/>
        </a:p>
      </dgm:t>
    </dgm:pt>
    <dgm:pt modelId="{BABF83A6-BA82-438D-A3FE-77231B09D55A}" type="sibTrans" cxnId="{3A43034C-3E46-4F6B-BE35-F95E1DB07C18}">
      <dgm:prSet/>
      <dgm:spPr/>
      <dgm:t>
        <a:bodyPr/>
        <a:lstStyle/>
        <a:p>
          <a:endParaRPr lang="en-US"/>
        </a:p>
      </dgm:t>
    </dgm:pt>
    <dgm:pt modelId="{C312C53B-3808-45D8-BC93-CB46F45C6587}">
      <dgm:prSet/>
      <dgm:spPr/>
      <dgm:t>
        <a:bodyPr/>
        <a:lstStyle/>
        <a:p>
          <a:r>
            <a:rPr lang="el-GR"/>
            <a:t>υποδομή που</a:t>
          </a:r>
          <a:endParaRPr lang="en-US"/>
        </a:p>
      </dgm:t>
    </dgm:pt>
    <dgm:pt modelId="{0D6631D9-2E78-4BC8-A66E-C669F801ED22}" type="parTrans" cxnId="{19B10896-F21C-4853-9CF2-0819E8AE62BF}">
      <dgm:prSet/>
      <dgm:spPr/>
      <dgm:t>
        <a:bodyPr/>
        <a:lstStyle/>
        <a:p>
          <a:endParaRPr lang="en-US"/>
        </a:p>
      </dgm:t>
    </dgm:pt>
    <dgm:pt modelId="{51F9B0D9-686D-4812-A65C-947CAA827CBD}" type="sibTrans" cxnId="{19B10896-F21C-4853-9CF2-0819E8AE62BF}">
      <dgm:prSet/>
      <dgm:spPr/>
      <dgm:t>
        <a:bodyPr/>
        <a:lstStyle/>
        <a:p>
          <a:endParaRPr lang="en-US"/>
        </a:p>
      </dgm:t>
    </dgm:pt>
    <dgm:pt modelId="{5E576AA6-E7EB-400B-8BA2-708A88EAA059}">
      <dgm:prSet/>
      <dgm:spPr/>
      <dgm:t>
        <a:bodyPr/>
        <a:lstStyle/>
        <a:p>
          <a:r>
            <a:rPr lang="el-GR"/>
            <a:t>να επιτρέπει την ταυτοποίηση του συμμετέχοντος </a:t>
          </a:r>
          <a:endParaRPr lang="en-US"/>
        </a:p>
      </dgm:t>
    </dgm:pt>
    <dgm:pt modelId="{4D444B40-126D-4075-B4C5-E6E5166940FF}" type="parTrans" cxnId="{F0385C9B-F394-4596-B709-9292F529D6D9}">
      <dgm:prSet/>
      <dgm:spPr/>
      <dgm:t>
        <a:bodyPr/>
        <a:lstStyle/>
        <a:p>
          <a:endParaRPr lang="en-US"/>
        </a:p>
      </dgm:t>
    </dgm:pt>
    <dgm:pt modelId="{96D1D0D2-3A93-4DF7-920A-646C56F402E6}" type="sibTrans" cxnId="{F0385C9B-F394-4596-B709-9292F529D6D9}">
      <dgm:prSet/>
      <dgm:spPr/>
      <dgm:t>
        <a:bodyPr/>
        <a:lstStyle/>
        <a:p>
          <a:endParaRPr lang="en-US"/>
        </a:p>
      </dgm:t>
    </dgm:pt>
    <dgm:pt modelId="{4BBD18CD-732B-4ED7-8B8B-DE6610769F9E}">
      <dgm:prSet/>
      <dgm:spPr/>
      <dgm:t>
        <a:bodyPr/>
        <a:lstStyle/>
        <a:p>
          <a:r>
            <a:rPr lang="el-GR"/>
            <a:t>να επιτρέπει τη συμμετοχή μόνο προσώπων που δικαιούνται να παρίστανται στη ΓΣ και την ασφάλεια της μετάδοσης </a:t>
          </a:r>
          <a:endParaRPr lang="en-US"/>
        </a:p>
      </dgm:t>
    </dgm:pt>
    <dgm:pt modelId="{C96CB76F-0962-4281-AD9B-3CC3B9A036D7}" type="parTrans" cxnId="{767E91FD-7EB2-4C2C-9A8B-ABC19E8DD572}">
      <dgm:prSet/>
      <dgm:spPr/>
      <dgm:t>
        <a:bodyPr/>
        <a:lstStyle/>
        <a:p>
          <a:endParaRPr lang="en-US"/>
        </a:p>
      </dgm:t>
    </dgm:pt>
    <dgm:pt modelId="{ED2BA482-278C-4AE9-B491-6AF42EADB2AC}" type="sibTrans" cxnId="{767E91FD-7EB2-4C2C-9A8B-ABC19E8DD572}">
      <dgm:prSet/>
      <dgm:spPr/>
      <dgm:t>
        <a:bodyPr/>
        <a:lstStyle/>
        <a:p>
          <a:endParaRPr lang="en-US"/>
        </a:p>
      </dgm:t>
    </dgm:pt>
    <dgm:pt modelId="{C3570008-B62E-4D4C-865F-58819E579F9D}">
      <dgm:prSet/>
      <dgm:spPr/>
      <dgm:t>
        <a:bodyPr/>
        <a:lstStyle/>
        <a:p>
          <a:r>
            <a:rPr lang="el-GR"/>
            <a:t>να επιτρέπει την διάδραση του μετόχου  με τη συνέλευση ήτοι τη δυνατότητα να παρακολουθεί και να απευθύνεται στη συνέλευση και </a:t>
          </a:r>
          <a:endParaRPr lang="en-US"/>
        </a:p>
      </dgm:t>
    </dgm:pt>
    <dgm:pt modelId="{8497CFA2-E6DD-49E6-A955-ADD45117FE07}" type="parTrans" cxnId="{C875A21A-89AA-4E73-BAC1-09330FBB9E27}">
      <dgm:prSet/>
      <dgm:spPr/>
      <dgm:t>
        <a:bodyPr/>
        <a:lstStyle/>
        <a:p>
          <a:endParaRPr lang="en-US"/>
        </a:p>
      </dgm:t>
    </dgm:pt>
    <dgm:pt modelId="{E3971E6B-B3DA-4612-95B6-5A32D597CAE4}" type="sibTrans" cxnId="{C875A21A-89AA-4E73-BAC1-09330FBB9E27}">
      <dgm:prSet/>
      <dgm:spPr/>
      <dgm:t>
        <a:bodyPr/>
        <a:lstStyle/>
        <a:p>
          <a:endParaRPr lang="en-US"/>
        </a:p>
      </dgm:t>
    </dgm:pt>
    <dgm:pt modelId="{AD3E6CB9-91B1-4642-B541-B9B8492C2D06}">
      <dgm:prSet/>
      <dgm:spPr/>
      <dgm:t>
        <a:bodyPr/>
        <a:lstStyle/>
        <a:p>
          <a:r>
            <a:rPr lang="el-GR"/>
            <a:t>να διασφαλίζει την ακριβή καταγραφή της ληφθείσας ψήφου</a:t>
          </a:r>
          <a:endParaRPr lang="en-US"/>
        </a:p>
      </dgm:t>
    </dgm:pt>
    <dgm:pt modelId="{075C1E9D-C721-4E4F-A93B-6C992963695B}" type="parTrans" cxnId="{5526CAFE-99FB-405B-B922-41BDD382CB73}">
      <dgm:prSet/>
      <dgm:spPr/>
      <dgm:t>
        <a:bodyPr/>
        <a:lstStyle/>
        <a:p>
          <a:endParaRPr lang="en-US"/>
        </a:p>
      </dgm:t>
    </dgm:pt>
    <dgm:pt modelId="{850E4FFD-6904-45F9-AFD0-A9DA32C7ABDD}" type="sibTrans" cxnId="{5526CAFE-99FB-405B-B922-41BDD382CB73}">
      <dgm:prSet/>
      <dgm:spPr/>
      <dgm:t>
        <a:bodyPr/>
        <a:lstStyle/>
        <a:p>
          <a:endParaRPr lang="en-US"/>
        </a:p>
      </dgm:t>
    </dgm:pt>
    <dgm:pt modelId="{4571989E-62C2-4AC4-A4BE-9C24ECFF954B}">
      <dgm:prSet/>
      <dgm:spPr/>
      <dgm:t>
        <a:bodyPr/>
        <a:lstStyle/>
        <a:p>
          <a:r>
            <a:rPr lang="el-GR"/>
            <a:t>Αποκλειστικά ηλεκτρονική ΓΣ (δικαίωμα ΔΣ για σπουδαίο λόγο ή οποτεδήποτε αν το προβλέπει το καταστατικό)</a:t>
          </a:r>
          <a:endParaRPr lang="en-US"/>
        </a:p>
      </dgm:t>
    </dgm:pt>
    <dgm:pt modelId="{483D57D4-7A50-4110-A68B-7F7948D0DB58}" type="parTrans" cxnId="{E595C5E7-22E3-4440-AE23-47A58C20C5E2}">
      <dgm:prSet/>
      <dgm:spPr/>
      <dgm:t>
        <a:bodyPr/>
        <a:lstStyle/>
        <a:p>
          <a:endParaRPr lang="en-US"/>
        </a:p>
      </dgm:t>
    </dgm:pt>
    <dgm:pt modelId="{995D9BAC-E954-4A65-81A3-FAF3DB0C3D81}" type="sibTrans" cxnId="{E595C5E7-22E3-4440-AE23-47A58C20C5E2}">
      <dgm:prSet/>
      <dgm:spPr/>
      <dgm:t>
        <a:bodyPr/>
        <a:lstStyle/>
        <a:p>
          <a:endParaRPr lang="en-US"/>
        </a:p>
      </dgm:t>
    </dgm:pt>
    <dgm:pt modelId="{022171F6-ACBF-4B58-8B91-6B30CCAD8E72}">
      <dgm:prSet/>
      <dgm:spPr/>
      <dgm:t>
        <a:bodyPr/>
        <a:lstStyle/>
        <a:p>
          <a:r>
            <a:rPr lang="el-GR"/>
            <a:t>Δεν συνεδριάζει η ΓΣ σε συγκεκριμένο τόπο.</a:t>
          </a:r>
          <a:endParaRPr lang="en-US"/>
        </a:p>
      </dgm:t>
    </dgm:pt>
    <dgm:pt modelId="{F4FB7F70-E14B-48B7-B0B0-D71554CCB451}" type="parTrans" cxnId="{FE6C0A6C-30ED-4882-92DA-CFF964FFCBFD}">
      <dgm:prSet/>
      <dgm:spPr/>
      <dgm:t>
        <a:bodyPr/>
        <a:lstStyle/>
        <a:p>
          <a:endParaRPr lang="en-US"/>
        </a:p>
      </dgm:t>
    </dgm:pt>
    <dgm:pt modelId="{5411FB6E-7BE0-459A-B4AE-562EE51ED2D0}" type="sibTrans" cxnId="{FE6C0A6C-30ED-4882-92DA-CFF964FFCBFD}">
      <dgm:prSet/>
      <dgm:spPr/>
      <dgm:t>
        <a:bodyPr/>
        <a:lstStyle/>
        <a:p>
          <a:endParaRPr lang="en-US"/>
        </a:p>
      </dgm:t>
    </dgm:pt>
    <dgm:pt modelId="{43034BB3-3917-4F4A-831E-559E26902462}">
      <dgm:prSet/>
      <dgm:spPr/>
      <dgm:t>
        <a:bodyPr/>
        <a:lstStyle/>
        <a:p>
          <a:r>
            <a:rPr lang="el-GR"/>
            <a:t>Υπάρχει όμως συνεδρίαση (ηλεκτρονική) με την έννοια της χρονικής σύμπτωσης της συμμετοχής των μετόχων και της συζήτησης</a:t>
          </a:r>
          <a:endParaRPr lang="en-US"/>
        </a:p>
      </dgm:t>
    </dgm:pt>
    <dgm:pt modelId="{493D8522-735A-429E-8D33-DAFD7782D586}" type="parTrans" cxnId="{D8A0C2BF-4534-41B6-80A1-19F311CAFBA9}">
      <dgm:prSet/>
      <dgm:spPr/>
      <dgm:t>
        <a:bodyPr/>
        <a:lstStyle/>
        <a:p>
          <a:endParaRPr lang="en-US"/>
        </a:p>
      </dgm:t>
    </dgm:pt>
    <dgm:pt modelId="{1C4C5625-6985-40BF-A941-439EB4E217C5}" type="sibTrans" cxnId="{D8A0C2BF-4534-41B6-80A1-19F311CAFBA9}">
      <dgm:prSet/>
      <dgm:spPr/>
      <dgm:t>
        <a:bodyPr/>
        <a:lstStyle/>
        <a:p>
          <a:endParaRPr lang="en-US"/>
        </a:p>
      </dgm:t>
    </dgm:pt>
    <dgm:pt modelId="{F90E6B9A-3DB0-483C-BC19-DFD939CC5742}">
      <dgm:prSet/>
      <dgm:spPr/>
      <dgm:t>
        <a:bodyPr/>
        <a:lstStyle/>
        <a:p>
          <a:r>
            <a:rPr lang="el-GR"/>
            <a:t>Ισχύουν όλοι οι κανόνες περί ΓΣ εκτός από τους σχετιζόμενους με τον τόπο</a:t>
          </a:r>
          <a:endParaRPr lang="en-US"/>
        </a:p>
      </dgm:t>
    </dgm:pt>
    <dgm:pt modelId="{D10CEC7B-6C7F-4DC0-916B-7CB17630369B}" type="parTrans" cxnId="{1D40EB4E-08C3-457E-B7CF-8DFD0CFA1586}">
      <dgm:prSet/>
      <dgm:spPr/>
      <dgm:t>
        <a:bodyPr/>
        <a:lstStyle/>
        <a:p>
          <a:endParaRPr lang="en-US"/>
        </a:p>
      </dgm:t>
    </dgm:pt>
    <dgm:pt modelId="{BE0032A6-6FED-4B89-90C0-A231A3B7C3B4}" type="sibTrans" cxnId="{1D40EB4E-08C3-457E-B7CF-8DFD0CFA1586}">
      <dgm:prSet/>
      <dgm:spPr/>
      <dgm:t>
        <a:bodyPr/>
        <a:lstStyle/>
        <a:p>
          <a:endParaRPr lang="en-US"/>
        </a:p>
      </dgm:t>
    </dgm:pt>
    <dgm:pt modelId="{AD80F7B2-9EBE-9A46-875F-B4A9A31D5FDE}" type="pres">
      <dgm:prSet presAssocID="{499866DF-B412-4D18-A63C-AB6C7F1EDE21}" presName="linear" presStyleCnt="0">
        <dgm:presLayoutVars>
          <dgm:animLvl val="lvl"/>
          <dgm:resizeHandles val="exact"/>
        </dgm:presLayoutVars>
      </dgm:prSet>
      <dgm:spPr/>
    </dgm:pt>
    <dgm:pt modelId="{47A03F18-8143-AA40-BB62-6B1D66E7A532}" type="pres">
      <dgm:prSet presAssocID="{EF4C7809-E089-4B84-98C8-74DADE4C806F}" presName="parentText" presStyleLbl="node1" presStyleIdx="0" presStyleCnt="4">
        <dgm:presLayoutVars>
          <dgm:chMax val="0"/>
          <dgm:bulletEnabled val="1"/>
        </dgm:presLayoutVars>
      </dgm:prSet>
      <dgm:spPr/>
    </dgm:pt>
    <dgm:pt modelId="{8841B5F7-707D-F14E-9092-55A5FF70C312}" type="pres">
      <dgm:prSet presAssocID="{EF4C7809-E089-4B84-98C8-74DADE4C806F}" presName="childText" presStyleLbl="revTx" presStyleIdx="0" presStyleCnt="3">
        <dgm:presLayoutVars>
          <dgm:bulletEnabled val="1"/>
        </dgm:presLayoutVars>
      </dgm:prSet>
      <dgm:spPr/>
    </dgm:pt>
    <dgm:pt modelId="{B5CFC2B8-4918-F544-B2C5-A66692F08DC5}" type="pres">
      <dgm:prSet presAssocID="{2A10B9C4-AD83-4D11-911D-7ACD18C52B59}" presName="parentText" presStyleLbl="node1" presStyleIdx="1" presStyleCnt="4">
        <dgm:presLayoutVars>
          <dgm:chMax val="0"/>
          <dgm:bulletEnabled val="1"/>
        </dgm:presLayoutVars>
      </dgm:prSet>
      <dgm:spPr/>
    </dgm:pt>
    <dgm:pt modelId="{7C330A7E-FB41-7941-B7EA-30BB63D5759A}" type="pres">
      <dgm:prSet presAssocID="{A64511DC-CA7B-4D1B-AB91-52FB67F306D8}" presName="spacer" presStyleCnt="0"/>
      <dgm:spPr/>
    </dgm:pt>
    <dgm:pt modelId="{C45647B5-EDC0-3440-BECE-67585B88A53D}" type="pres">
      <dgm:prSet presAssocID="{4151DB66-F921-4647-A075-51A9ADADC5B8}" presName="parentText" presStyleLbl="node1" presStyleIdx="2" presStyleCnt="4">
        <dgm:presLayoutVars>
          <dgm:chMax val="0"/>
          <dgm:bulletEnabled val="1"/>
        </dgm:presLayoutVars>
      </dgm:prSet>
      <dgm:spPr/>
    </dgm:pt>
    <dgm:pt modelId="{6F2377F9-96F0-F746-B330-FB2195665AF2}" type="pres">
      <dgm:prSet presAssocID="{4151DB66-F921-4647-A075-51A9ADADC5B8}" presName="childText" presStyleLbl="revTx" presStyleIdx="1" presStyleCnt="3">
        <dgm:presLayoutVars>
          <dgm:bulletEnabled val="1"/>
        </dgm:presLayoutVars>
      </dgm:prSet>
      <dgm:spPr/>
    </dgm:pt>
    <dgm:pt modelId="{5D7509C4-76E5-204C-99F9-39874178C7E2}" type="pres">
      <dgm:prSet presAssocID="{4571989E-62C2-4AC4-A4BE-9C24ECFF954B}" presName="parentText" presStyleLbl="node1" presStyleIdx="3" presStyleCnt="4">
        <dgm:presLayoutVars>
          <dgm:chMax val="0"/>
          <dgm:bulletEnabled val="1"/>
        </dgm:presLayoutVars>
      </dgm:prSet>
      <dgm:spPr/>
    </dgm:pt>
    <dgm:pt modelId="{8C5E64E3-2FC8-A04C-A4BD-055D93D78BEC}" type="pres">
      <dgm:prSet presAssocID="{4571989E-62C2-4AC4-A4BE-9C24ECFF954B}" presName="childText" presStyleLbl="revTx" presStyleIdx="2" presStyleCnt="3">
        <dgm:presLayoutVars>
          <dgm:bulletEnabled val="1"/>
        </dgm:presLayoutVars>
      </dgm:prSet>
      <dgm:spPr/>
    </dgm:pt>
  </dgm:ptLst>
  <dgm:cxnLst>
    <dgm:cxn modelId="{B56C850C-F371-5C43-80BB-7E3D5BCDDB24}" type="presOf" srcId="{4151DB66-F921-4647-A075-51A9ADADC5B8}" destId="{C45647B5-EDC0-3440-BECE-67585B88A53D}" srcOrd="0" destOrd="0" presId="urn:microsoft.com/office/officeart/2005/8/layout/vList2"/>
    <dgm:cxn modelId="{A6B08A17-0D59-D149-B9B5-5376985FB8C0}" type="presOf" srcId="{2C9D35D9-1445-4608-9450-AE714586A649}" destId="{8841B5F7-707D-F14E-9092-55A5FF70C312}" srcOrd="0" destOrd="1" presId="urn:microsoft.com/office/officeart/2005/8/layout/vList2"/>
    <dgm:cxn modelId="{C875A21A-89AA-4E73-BAC1-09330FBB9E27}" srcId="{C312C53B-3808-45D8-BC93-CB46F45C6587}" destId="{C3570008-B62E-4D4C-865F-58819E579F9D}" srcOrd="2" destOrd="0" parTransId="{8497CFA2-E6DD-49E6-A955-ADD45117FE07}" sibTransId="{E3971E6B-B3DA-4612-95B6-5A32D597CAE4}"/>
    <dgm:cxn modelId="{F74B0D1D-77E7-43F2-9AD5-69C24B73A9B3}" srcId="{EF4C7809-E089-4B84-98C8-74DADE4C806F}" destId="{2C9D35D9-1445-4608-9450-AE714586A649}" srcOrd="1" destOrd="0" parTransId="{E61CB028-4A7F-4CFB-8BFB-84C465E67BAC}" sibTransId="{6AEB25AC-7E03-4ACD-874F-B3740AE71CF9}"/>
    <dgm:cxn modelId="{F49C441E-AD8C-7641-AB3B-957B26CC761D}" type="presOf" srcId="{C312C53B-3808-45D8-BC93-CB46F45C6587}" destId="{6F2377F9-96F0-F746-B330-FB2195665AF2}" srcOrd="0" destOrd="2" presId="urn:microsoft.com/office/officeart/2005/8/layout/vList2"/>
    <dgm:cxn modelId="{18606B33-40DB-774B-B24A-6137F9A8DE2C}" type="presOf" srcId="{C3570008-B62E-4D4C-865F-58819E579F9D}" destId="{6F2377F9-96F0-F746-B330-FB2195665AF2}" srcOrd="0" destOrd="5" presId="urn:microsoft.com/office/officeart/2005/8/layout/vList2"/>
    <dgm:cxn modelId="{292BAF34-C3BB-4295-936F-18D42947E520}" srcId="{4151DB66-F921-4647-A075-51A9ADADC5B8}" destId="{3777A0A1-E478-4C0A-89D2-421D28059E1F}" srcOrd="0" destOrd="0" parTransId="{EEF76C8A-3EEF-4711-B129-81BAEF2487B2}" sibTransId="{77B435B2-2D2A-48A3-953F-A883447E29CA}"/>
    <dgm:cxn modelId="{5AAC6F35-3AAD-3549-957B-10C8B67BE90F}" type="presOf" srcId="{5E576AA6-E7EB-400B-8BA2-708A88EAA059}" destId="{6F2377F9-96F0-F746-B330-FB2195665AF2}" srcOrd="0" destOrd="3" presId="urn:microsoft.com/office/officeart/2005/8/layout/vList2"/>
    <dgm:cxn modelId="{3142B436-F893-6B43-9896-A7222E83CA1C}" type="presOf" srcId="{4571989E-62C2-4AC4-A4BE-9C24ECFF954B}" destId="{5D7509C4-76E5-204C-99F9-39874178C7E2}" srcOrd="0" destOrd="0" presId="urn:microsoft.com/office/officeart/2005/8/layout/vList2"/>
    <dgm:cxn modelId="{3A43034C-3E46-4F6B-BE35-F95E1DB07C18}" srcId="{4151DB66-F921-4647-A075-51A9ADADC5B8}" destId="{3BE75359-90D6-4E8A-8737-B1868A821B2C}" srcOrd="1" destOrd="0" parTransId="{083F533F-7680-4E8A-BB6D-08A2A1EAD4E7}" sibTransId="{BABF83A6-BA82-438D-A3FE-77231B09D55A}"/>
    <dgm:cxn modelId="{1D40EB4E-08C3-457E-B7CF-8DFD0CFA1586}" srcId="{4571989E-62C2-4AC4-A4BE-9C24ECFF954B}" destId="{F90E6B9A-3DB0-483C-BC19-DFD939CC5742}" srcOrd="2" destOrd="0" parTransId="{D10CEC7B-6C7F-4DC0-916B-7CB17630369B}" sibTransId="{BE0032A6-6FED-4B89-90C0-A231A3B7C3B4}"/>
    <dgm:cxn modelId="{98C1F65D-CF4E-924A-8560-12ECF99EEB64}" type="presOf" srcId="{2A10B9C4-AD83-4D11-911D-7ACD18C52B59}" destId="{B5CFC2B8-4918-F544-B2C5-A66692F08DC5}" srcOrd="0" destOrd="0" presId="urn:microsoft.com/office/officeart/2005/8/layout/vList2"/>
    <dgm:cxn modelId="{F40B7C64-D824-4DCE-812E-564DFFB1B45D}" srcId="{EF4C7809-E089-4B84-98C8-74DADE4C806F}" destId="{511F46CD-5EB9-4F08-9B21-B4D21C1F0058}" srcOrd="2" destOrd="0" parTransId="{A28BDE92-8B5A-4740-BE0E-C02A85431977}" sibTransId="{AD33475A-DBA7-4565-8D90-6B38CA984D30}"/>
    <dgm:cxn modelId="{D0BBC165-3A2F-5D44-BD91-EBE94A666D33}" type="presOf" srcId="{EF4C7809-E089-4B84-98C8-74DADE4C806F}" destId="{47A03F18-8143-AA40-BB62-6B1D66E7A532}" srcOrd="0" destOrd="0" presId="urn:microsoft.com/office/officeart/2005/8/layout/vList2"/>
    <dgm:cxn modelId="{99CE4A66-9666-7842-9CDA-0F343F11B27F}" type="presOf" srcId="{499866DF-B412-4D18-A63C-AB6C7F1EDE21}" destId="{AD80F7B2-9EBE-9A46-875F-B4A9A31D5FDE}" srcOrd="0" destOrd="0" presId="urn:microsoft.com/office/officeart/2005/8/layout/vList2"/>
    <dgm:cxn modelId="{FE6C0A6C-30ED-4882-92DA-CFF964FFCBFD}" srcId="{4571989E-62C2-4AC4-A4BE-9C24ECFF954B}" destId="{022171F6-ACBF-4B58-8B91-6B30CCAD8E72}" srcOrd="0" destOrd="0" parTransId="{F4FB7F70-E14B-48B7-B0B0-D71554CCB451}" sibTransId="{5411FB6E-7BE0-459A-B4AE-562EE51ED2D0}"/>
    <dgm:cxn modelId="{65FC216E-7ECC-4046-9B92-498BF7D68E1A}" type="presOf" srcId="{43034BB3-3917-4F4A-831E-559E26902462}" destId="{8C5E64E3-2FC8-A04C-A4BD-055D93D78BEC}" srcOrd="0" destOrd="1" presId="urn:microsoft.com/office/officeart/2005/8/layout/vList2"/>
    <dgm:cxn modelId="{748AF98A-CF8F-C64A-B902-1DDFC0D779E8}" type="presOf" srcId="{022171F6-ACBF-4B58-8B91-6B30CCAD8E72}" destId="{8C5E64E3-2FC8-A04C-A4BD-055D93D78BEC}" srcOrd="0" destOrd="0" presId="urn:microsoft.com/office/officeart/2005/8/layout/vList2"/>
    <dgm:cxn modelId="{19B10896-F21C-4853-9CF2-0819E8AE62BF}" srcId="{4151DB66-F921-4647-A075-51A9ADADC5B8}" destId="{C312C53B-3808-45D8-BC93-CB46F45C6587}" srcOrd="2" destOrd="0" parTransId="{0D6631D9-2E78-4BC8-A66E-C669F801ED22}" sibTransId="{51F9B0D9-686D-4812-A65C-947CAA827CBD}"/>
    <dgm:cxn modelId="{F0385C9B-F394-4596-B709-9292F529D6D9}" srcId="{C312C53B-3808-45D8-BC93-CB46F45C6587}" destId="{5E576AA6-E7EB-400B-8BA2-708A88EAA059}" srcOrd="0" destOrd="0" parTransId="{4D444B40-126D-4075-B4C5-E6E5166940FF}" sibTransId="{96D1D0D2-3A93-4DF7-920A-646C56F402E6}"/>
    <dgm:cxn modelId="{7B2999A4-A1D6-A643-BD37-84D66A868314}" type="presOf" srcId="{3BE75359-90D6-4E8A-8737-B1868A821B2C}" destId="{6F2377F9-96F0-F746-B330-FB2195665AF2}" srcOrd="0" destOrd="1" presId="urn:microsoft.com/office/officeart/2005/8/layout/vList2"/>
    <dgm:cxn modelId="{8906C0A4-D2F3-F84F-ABF6-F4514B5F7F86}" type="presOf" srcId="{511F46CD-5EB9-4F08-9B21-B4D21C1F0058}" destId="{8841B5F7-707D-F14E-9092-55A5FF70C312}" srcOrd="0" destOrd="2" presId="urn:microsoft.com/office/officeart/2005/8/layout/vList2"/>
    <dgm:cxn modelId="{CE35B5A8-1FE2-4605-A129-1AFA660DFBB3}" srcId="{499866DF-B412-4D18-A63C-AB6C7F1EDE21}" destId="{2A10B9C4-AD83-4D11-911D-7ACD18C52B59}" srcOrd="1" destOrd="0" parTransId="{28238E17-7541-4437-9CB8-59A94FD2CE38}" sibTransId="{A64511DC-CA7B-4D1B-AB91-52FB67F306D8}"/>
    <dgm:cxn modelId="{F018D6B7-CA09-9442-B495-7AA43A688987}" type="presOf" srcId="{F90E6B9A-3DB0-483C-BC19-DFD939CC5742}" destId="{8C5E64E3-2FC8-A04C-A4BD-055D93D78BEC}" srcOrd="0" destOrd="2" presId="urn:microsoft.com/office/officeart/2005/8/layout/vList2"/>
    <dgm:cxn modelId="{A179B2BC-73E0-48A2-8156-09CB3B526ECA}" srcId="{EF4C7809-E089-4B84-98C8-74DADE4C806F}" destId="{8CAABD95-0745-4B9C-893A-0FFE96EAB947}" srcOrd="0" destOrd="0" parTransId="{768F77E3-EB33-42AF-968F-B5F99E7E5948}" sibTransId="{7B310E19-7D78-446A-8281-AFAAB4992ED5}"/>
    <dgm:cxn modelId="{D8A0C2BF-4534-41B6-80A1-19F311CAFBA9}" srcId="{4571989E-62C2-4AC4-A4BE-9C24ECFF954B}" destId="{43034BB3-3917-4F4A-831E-559E26902462}" srcOrd="1" destOrd="0" parTransId="{493D8522-735A-429E-8D33-DAFD7782D586}" sibTransId="{1C4C5625-6985-40BF-A941-439EB4E217C5}"/>
    <dgm:cxn modelId="{73AA1DC5-F8ED-F946-B9C1-4CDD7D13F72D}" type="presOf" srcId="{8CAABD95-0745-4B9C-893A-0FFE96EAB947}" destId="{8841B5F7-707D-F14E-9092-55A5FF70C312}" srcOrd="0" destOrd="0" presId="urn:microsoft.com/office/officeart/2005/8/layout/vList2"/>
    <dgm:cxn modelId="{B88059C6-EDDC-41B9-AC9B-48195D004024}" srcId="{499866DF-B412-4D18-A63C-AB6C7F1EDE21}" destId="{4151DB66-F921-4647-A075-51A9ADADC5B8}" srcOrd="2" destOrd="0" parTransId="{0BFC2053-0F9F-4E23-9239-BD865FF8F1E7}" sibTransId="{CB41921D-3CF3-403B-83C9-4F23E757B14B}"/>
    <dgm:cxn modelId="{5625FDCF-A8A5-4D4B-BDA8-B2FFBC7B7463}" type="presOf" srcId="{AD3E6CB9-91B1-4642-B541-B9B8492C2D06}" destId="{6F2377F9-96F0-F746-B330-FB2195665AF2}" srcOrd="0" destOrd="6" presId="urn:microsoft.com/office/officeart/2005/8/layout/vList2"/>
    <dgm:cxn modelId="{8E6FFFD7-0B2C-441E-B1BF-3AD10816DAE1}" srcId="{499866DF-B412-4D18-A63C-AB6C7F1EDE21}" destId="{EF4C7809-E089-4B84-98C8-74DADE4C806F}" srcOrd="0" destOrd="0" parTransId="{CC41BBD8-53E0-4653-BEED-39AB9BA5C146}" sibTransId="{CC1DC18F-B0C6-4A61-9410-72994772D70F}"/>
    <dgm:cxn modelId="{8E06E7D8-5668-084F-A05F-203A69E68989}" type="presOf" srcId="{4BBD18CD-732B-4ED7-8B8B-DE6610769F9E}" destId="{6F2377F9-96F0-F746-B330-FB2195665AF2}" srcOrd="0" destOrd="4" presId="urn:microsoft.com/office/officeart/2005/8/layout/vList2"/>
    <dgm:cxn modelId="{E595C5E7-22E3-4440-AE23-47A58C20C5E2}" srcId="{499866DF-B412-4D18-A63C-AB6C7F1EDE21}" destId="{4571989E-62C2-4AC4-A4BE-9C24ECFF954B}" srcOrd="3" destOrd="0" parTransId="{483D57D4-7A50-4110-A68B-7F7948D0DB58}" sibTransId="{995D9BAC-E954-4A65-81A3-FAF3DB0C3D81}"/>
    <dgm:cxn modelId="{4C3BEDF2-E8B0-F140-8B06-AE9AD45191E8}" type="presOf" srcId="{3777A0A1-E478-4C0A-89D2-421D28059E1F}" destId="{6F2377F9-96F0-F746-B330-FB2195665AF2}" srcOrd="0" destOrd="0" presId="urn:microsoft.com/office/officeart/2005/8/layout/vList2"/>
    <dgm:cxn modelId="{767E91FD-7EB2-4C2C-9A8B-ABC19E8DD572}" srcId="{C312C53B-3808-45D8-BC93-CB46F45C6587}" destId="{4BBD18CD-732B-4ED7-8B8B-DE6610769F9E}" srcOrd="1" destOrd="0" parTransId="{C96CB76F-0962-4281-AD9B-3CC3B9A036D7}" sibTransId="{ED2BA482-278C-4AE9-B491-6AF42EADB2AC}"/>
    <dgm:cxn modelId="{5526CAFE-99FB-405B-B922-41BDD382CB73}" srcId="{C312C53B-3808-45D8-BC93-CB46F45C6587}" destId="{AD3E6CB9-91B1-4642-B541-B9B8492C2D06}" srcOrd="3" destOrd="0" parTransId="{075C1E9D-C721-4E4F-A93B-6C992963695B}" sibTransId="{850E4FFD-6904-45F9-AFD0-A9DA32C7ABDD}"/>
    <dgm:cxn modelId="{9EE32CEF-B152-E348-B67D-B2498B2CC069}" type="presParOf" srcId="{AD80F7B2-9EBE-9A46-875F-B4A9A31D5FDE}" destId="{47A03F18-8143-AA40-BB62-6B1D66E7A532}" srcOrd="0" destOrd="0" presId="urn:microsoft.com/office/officeart/2005/8/layout/vList2"/>
    <dgm:cxn modelId="{FE84B447-0743-D742-9683-F683A215A5A5}" type="presParOf" srcId="{AD80F7B2-9EBE-9A46-875F-B4A9A31D5FDE}" destId="{8841B5F7-707D-F14E-9092-55A5FF70C312}" srcOrd="1" destOrd="0" presId="urn:microsoft.com/office/officeart/2005/8/layout/vList2"/>
    <dgm:cxn modelId="{7ADF6A2F-0224-1F4A-8FFC-B8A47806D8F0}" type="presParOf" srcId="{AD80F7B2-9EBE-9A46-875F-B4A9A31D5FDE}" destId="{B5CFC2B8-4918-F544-B2C5-A66692F08DC5}" srcOrd="2" destOrd="0" presId="urn:microsoft.com/office/officeart/2005/8/layout/vList2"/>
    <dgm:cxn modelId="{7E4EB32F-4240-9E4C-80DC-D1F43035AD0C}" type="presParOf" srcId="{AD80F7B2-9EBE-9A46-875F-B4A9A31D5FDE}" destId="{7C330A7E-FB41-7941-B7EA-30BB63D5759A}" srcOrd="3" destOrd="0" presId="urn:microsoft.com/office/officeart/2005/8/layout/vList2"/>
    <dgm:cxn modelId="{68DB9078-4A6C-654E-AB21-95491CB286F8}" type="presParOf" srcId="{AD80F7B2-9EBE-9A46-875F-B4A9A31D5FDE}" destId="{C45647B5-EDC0-3440-BECE-67585B88A53D}" srcOrd="4" destOrd="0" presId="urn:microsoft.com/office/officeart/2005/8/layout/vList2"/>
    <dgm:cxn modelId="{512B03ED-89B8-9D47-A4DD-B5FEBB6114B9}" type="presParOf" srcId="{AD80F7B2-9EBE-9A46-875F-B4A9A31D5FDE}" destId="{6F2377F9-96F0-F746-B330-FB2195665AF2}" srcOrd="5" destOrd="0" presId="urn:microsoft.com/office/officeart/2005/8/layout/vList2"/>
    <dgm:cxn modelId="{02605228-D7A5-1849-BB4A-49E26B3E9481}" type="presParOf" srcId="{AD80F7B2-9EBE-9A46-875F-B4A9A31D5FDE}" destId="{5D7509C4-76E5-204C-99F9-39874178C7E2}" srcOrd="6" destOrd="0" presId="urn:microsoft.com/office/officeart/2005/8/layout/vList2"/>
    <dgm:cxn modelId="{70924752-91A6-7D4B-A0E6-E322FA6FE1E3}" type="presParOf" srcId="{AD80F7B2-9EBE-9A46-875F-B4A9A31D5FDE}" destId="{8C5E64E3-2FC8-A04C-A4BD-055D93D78BEC}"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204803-EABB-9743-AAD2-9A664C3B9D1B}" type="doc">
      <dgm:prSet loTypeId="urn:microsoft.com/office/officeart/2005/8/layout/radial3" loCatId="" qsTypeId="urn:microsoft.com/office/officeart/2005/8/quickstyle/simple4" qsCatId="simple" csTypeId="urn:microsoft.com/office/officeart/2005/8/colors/accent4_2" csCatId="accent4" phldr="1"/>
      <dgm:spPr/>
      <dgm:t>
        <a:bodyPr/>
        <a:lstStyle/>
        <a:p>
          <a:endParaRPr lang="en-US"/>
        </a:p>
      </dgm:t>
    </dgm:pt>
    <dgm:pt modelId="{3D8D3ACA-3250-DD4F-9361-77A7E463F8DE}">
      <dgm:prSet phldrT="[Text]"/>
      <dgm:spPr/>
      <dgm:t>
        <a:bodyPr/>
        <a:lstStyle/>
        <a:p>
          <a:r>
            <a:rPr lang="el-GR"/>
            <a:t>Δικαιώματα μειοψηφίας</a:t>
          </a:r>
          <a:endParaRPr lang="en-US"/>
        </a:p>
      </dgm:t>
    </dgm:pt>
    <dgm:pt modelId="{FB4C75EF-D952-BB48-9303-E9A7FE158400}" type="parTrans" cxnId="{4045DF50-9C87-B148-801B-5D58FAF60B6C}">
      <dgm:prSet/>
      <dgm:spPr/>
      <dgm:t>
        <a:bodyPr/>
        <a:lstStyle/>
        <a:p>
          <a:endParaRPr lang="en-US"/>
        </a:p>
      </dgm:t>
    </dgm:pt>
    <dgm:pt modelId="{A46A0EBE-22C2-9141-A504-73882744B6E0}" type="sibTrans" cxnId="{4045DF50-9C87-B148-801B-5D58FAF60B6C}">
      <dgm:prSet/>
      <dgm:spPr/>
      <dgm:t>
        <a:bodyPr/>
        <a:lstStyle/>
        <a:p>
          <a:endParaRPr lang="en-US"/>
        </a:p>
      </dgm:t>
    </dgm:pt>
    <dgm:pt modelId="{EDD910A0-E056-3845-8F85-AFD1347D7689}">
      <dgm:prSet phldrT="[Text]"/>
      <dgm:spPr/>
      <dgm:t>
        <a:bodyPr/>
        <a:lstStyle/>
        <a:p>
          <a:r>
            <a:rPr lang="el-GR" dirty="0"/>
            <a:t>Ζητήματα συγκρούσεων συμφερόντων</a:t>
          </a:r>
          <a:endParaRPr lang="en-US" dirty="0"/>
        </a:p>
      </dgm:t>
    </dgm:pt>
    <dgm:pt modelId="{664B859E-F34F-0E42-98F5-0794F8AAB30E}" type="parTrans" cxnId="{5EFD7C31-FFD8-7A49-A865-F2D0FD50E3DF}">
      <dgm:prSet/>
      <dgm:spPr/>
      <dgm:t>
        <a:bodyPr/>
        <a:lstStyle/>
        <a:p>
          <a:endParaRPr lang="en-US"/>
        </a:p>
      </dgm:t>
    </dgm:pt>
    <dgm:pt modelId="{EFF4DDEA-A38C-3C40-84B8-04FF3AF75265}" type="sibTrans" cxnId="{5EFD7C31-FFD8-7A49-A865-F2D0FD50E3DF}">
      <dgm:prSet/>
      <dgm:spPr/>
      <dgm:t>
        <a:bodyPr/>
        <a:lstStyle/>
        <a:p>
          <a:endParaRPr lang="en-US"/>
        </a:p>
      </dgm:t>
    </dgm:pt>
    <dgm:pt modelId="{943D4595-48A0-0349-BA5C-72C9EFACD328}">
      <dgm:prSet phldrT="[Text]"/>
      <dgm:spPr/>
      <dgm:t>
        <a:bodyPr/>
        <a:lstStyle/>
        <a:p>
          <a:r>
            <a:rPr lang="el-GR" dirty="0"/>
            <a:t>Σε σχέση με τη διεξαγωγή ΓΣ</a:t>
          </a:r>
          <a:endParaRPr lang="en-US" dirty="0"/>
        </a:p>
      </dgm:t>
    </dgm:pt>
    <dgm:pt modelId="{0DE3C20F-1BCE-114C-A8BE-BF89EFAE3AAE}" type="parTrans" cxnId="{2C2BA543-50A1-3B43-8990-86E2E6859F79}">
      <dgm:prSet/>
      <dgm:spPr/>
      <dgm:t>
        <a:bodyPr/>
        <a:lstStyle/>
        <a:p>
          <a:endParaRPr lang="en-US"/>
        </a:p>
      </dgm:t>
    </dgm:pt>
    <dgm:pt modelId="{1095D554-E6D0-E441-BEF1-1B329D4E895A}" type="sibTrans" cxnId="{2C2BA543-50A1-3B43-8990-86E2E6859F79}">
      <dgm:prSet/>
      <dgm:spPr/>
      <dgm:t>
        <a:bodyPr/>
        <a:lstStyle/>
        <a:p>
          <a:endParaRPr lang="en-US"/>
        </a:p>
      </dgm:t>
    </dgm:pt>
    <dgm:pt modelId="{5AC5E3E1-F2E6-1343-8034-5B164CB7271E}">
      <dgm:prSet phldrT="[Text]"/>
      <dgm:spPr/>
      <dgm:t>
        <a:bodyPr/>
        <a:lstStyle/>
        <a:p>
          <a:r>
            <a:rPr lang="el-GR" dirty="0"/>
            <a:t>Δικαιώματα ενημέρωσης</a:t>
          </a:r>
          <a:endParaRPr lang="en-US" dirty="0"/>
        </a:p>
      </dgm:t>
    </dgm:pt>
    <dgm:pt modelId="{01DA85F9-8779-AA4B-9159-32D3372572DB}" type="parTrans" cxnId="{3BF08887-0789-134D-A4FE-0AEFC225ACD1}">
      <dgm:prSet/>
      <dgm:spPr/>
      <dgm:t>
        <a:bodyPr/>
        <a:lstStyle/>
        <a:p>
          <a:endParaRPr lang="en-US"/>
        </a:p>
      </dgm:t>
    </dgm:pt>
    <dgm:pt modelId="{652D6026-28D3-0442-BCF6-14C770A9CC23}" type="sibTrans" cxnId="{3BF08887-0789-134D-A4FE-0AEFC225ACD1}">
      <dgm:prSet/>
      <dgm:spPr/>
      <dgm:t>
        <a:bodyPr/>
        <a:lstStyle/>
        <a:p>
          <a:endParaRPr lang="en-US"/>
        </a:p>
      </dgm:t>
    </dgm:pt>
    <dgm:pt modelId="{0763ED52-41E8-415C-9B82-84514723B06D}">
      <dgm:prSet phldrT="[Text]"/>
      <dgm:spPr/>
      <dgm:t>
        <a:bodyPr/>
        <a:lstStyle/>
        <a:p>
          <a:r>
            <a:rPr lang="el-GR" dirty="0"/>
            <a:t>Προσβολή κύρους αποφάσεων ΓΣ</a:t>
          </a:r>
          <a:endParaRPr lang="en-US" dirty="0"/>
        </a:p>
      </dgm:t>
    </dgm:pt>
    <dgm:pt modelId="{A00FC370-DD88-4BD9-ABA7-5C5307B2D44C}" type="parTrans" cxnId="{95A399F0-BC86-43A1-BF07-FC224CB9E879}">
      <dgm:prSet/>
      <dgm:spPr/>
      <dgm:t>
        <a:bodyPr/>
        <a:lstStyle/>
        <a:p>
          <a:endParaRPr lang="el-GR"/>
        </a:p>
      </dgm:t>
    </dgm:pt>
    <dgm:pt modelId="{DBAAC106-9B8C-4448-9A34-A137115B2E65}" type="sibTrans" cxnId="{95A399F0-BC86-43A1-BF07-FC224CB9E879}">
      <dgm:prSet/>
      <dgm:spPr/>
      <dgm:t>
        <a:bodyPr/>
        <a:lstStyle/>
        <a:p>
          <a:endParaRPr lang="el-GR"/>
        </a:p>
      </dgm:t>
    </dgm:pt>
    <dgm:pt modelId="{F7B010BF-2A68-4980-A942-EEF4547E304F}">
      <dgm:prSet phldrT="[Text]"/>
      <dgm:spPr/>
      <dgm:t>
        <a:bodyPr/>
        <a:lstStyle/>
        <a:p>
          <a:r>
            <a:rPr lang="el-GR" dirty="0"/>
            <a:t>έλεγχος</a:t>
          </a:r>
          <a:endParaRPr lang="en-US" dirty="0"/>
        </a:p>
      </dgm:t>
    </dgm:pt>
    <dgm:pt modelId="{A3B0E916-D954-4819-A5F1-21309DD2A402}" type="parTrans" cxnId="{A627A100-EFB0-43B4-A06C-20CF6D60503E}">
      <dgm:prSet/>
      <dgm:spPr/>
      <dgm:t>
        <a:bodyPr/>
        <a:lstStyle/>
        <a:p>
          <a:endParaRPr lang="el-GR"/>
        </a:p>
      </dgm:t>
    </dgm:pt>
    <dgm:pt modelId="{ADC7B6E7-739A-4C00-9B2F-B6ED11060E0F}" type="sibTrans" cxnId="{A627A100-EFB0-43B4-A06C-20CF6D60503E}">
      <dgm:prSet/>
      <dgm:spPr/>
      <dgm:t>
        <a:bodyPr/>
        <a:lstStyle/>
        <a:p>
          <a:endParaRPr lang="el-GR"/>
        </a:p>
      </dgm:t>
    </dgm:pt>
    <dgm:pt modelId="{75399799-017D-8B46-A175-94BD9D7CE517}" type="pres">
      <dgm:prSet presAssocID="{80204803-EABB-9743-AAD2-9A664C3B9D1B}" presName="composite" presStyleCnt="0">
        <dgm:presLayoutVars>
          <dgm:chMax val="1"/>
          <dgm:dir/>
          <dgm:resizeHandles val="exact"/>
        </dgm:presLayoutVars>
      </dgm:prSet>
      <dgm:spPr/>
    </dgm:pt>
    <dgm:pt modelId="{3DCC2274-E1FA-C645-B260-CFEC5F72E952}" type="pres">
      <dgm:prSet presAssocID="{80204803-EABB-9743-AAD2-9A664C3B9D1B}" presName="radial" presStyleCnt="0">
        <dgm:presLayoutVars>
          <dgm:animLvl val="ctr"/>
        </dgm:presLayoutVars>
      </dgm:prSet>
      <dgm:spPr/>
    </dgm:pt>
    <dgm:pt modelId="{F4C6A5F5-D1B8-1240-A29A-3D64DCC1878C}" type="pres">
      <dgm:prSet presAssocID="{3D8D3ACA-3250-DD4F-9361-77A7E463F8DE}" presName="centerShape" presStyleLbl="vennNode1" presStyleIdx="0" presStyleCnt="6"/>
      <dgm:spPr/>
    </dgm:pt>
    <dgm:pt modelId="{0DDD99AF-5F28-F147-9A05-AFECA1AC7152}" type="pres">
      <dgm:prSet presAssocID="{EDD910A0-E056-3845-8F85-AFD1347D7689}" presName="node" presStyleLbl="vennNode1" presStyleIdx="1" presStyleCnt="6">
        <dgm:presLayoutVars>
          <dgm:bulletEnabled val="1"/>
        </dgm:presLayoutVars>
      </dgm:prSet>
      <dgm:spPr/>
    </dgm:pt>
    <dgm:pt modelId="{FF88EA4F-8CD7-5C4A-9C48-F4C9DF7A9AEB}" type="pres">
      <dgm:prSet presAssocID="{943D4595-48A0-0349-BA5C-72C9EFACD328}" presName="node" presStyleLbl="vennNode1" presStyleIdx="2" presStyleCnt="6">
        <dgm:presLayoutVars>
          <dgm:bulletEnabled val="1"/>
        </dgm:presLayoutVars>
      </dgm:prSet>
      <dgm:spPr/>
    </dgm:pt>
    <dgm:pt modelId="{BDDA56E1-4895-1745-9811-F539D6B5041B}" type="pres">
      <dgm:prSet presAssocID="{5AC5E3E1-F2E6-1343-8034-5B164CB7271E}" presName="node" presStyleLbl="vennNode1" presStyleIdx="3" presStyleCnt="6">
        <dgm:presLayoutVars>
          <dgm:bulletEnabled val="1"/>
        </dgm:presLayoutVars>
      </dgm:prSet>
      <dgm:spPr/>
    </dgm:pt>
    <dgm:pt modelId="{95DFF1A8-EEF0-7644-B272-B2BD4D8F4841}" type="pres">
      <dgm:prSet presAssocID="{0763ED52-41E8-415C-9B82-84514723B06D}" presName="node" presStyleLbl="vennNode1" presStyleIdx="4" presStyleCnt="6">
        <dgm:presLayoutVars>
          <dgm:bulletEnabled val="1"/>
        </dgm:presLayoutVars>
      </dgm:prSet>
      <dgm:spPr/>
    </dgm:pt>
    <dgm:pt modelId="{2AABCD45-F513-D448-842F-FAF3519D527B}" type="pres">
      <dgm:prSet presAssocID="{F7B010BF-2A68-4980-A942-EEF4547E304F}" presName="node" presStyleLbl="vennNode1" presStyleIdx="5" presStyleCnt="6">
        <dgm:presLayoutVars>
          <dgm:bulletEnabled val="1"/>
        </dgm:presLayoutVars>
      </dgm:prSet>
      <dgm:spPr/>
    </dgm:pt>
  </dgm:ptLst>
  <dgm:cxnLst>
    <dgm:cxn modelId="{A627A100-EFB0-43B4-A06C-20CF6D60503E}" srcId="{3D8D3ACA-3250-DD4F-9361-77A7E463F8DE}" destId="{F7B010BF-2A68-4980-A942-EEF4547E304F}" srcOrd="4" destOrd="0" parTransId="{A3B0E916-D954-4819-A5F1-21309DD2A402}" sibTransId="{ADC7B6E7-739A-4C00-9B2F-B6ED11060E0F}"/>
    <dgm:cxn modelId="{5EFD7C31-FFD8-7A49-A865-F2D0FD50E3DF}" srcId="{3D8D3ACA-3250-DD4F-9361-77A7E463F8DE}" destId="{EDD910A0-E056-3845-8F85-AFD1347D7689}" srcOrd="0" destOrd="0" parTransId="{664B859E-F34F-0E42-98F5-0794F8AAB30E}" sibTransId="{EFF4DDEA-A38C-3C40-84B8-04FF3AF75265}"/>
    <dgm:cxn modelId="{29B6A139-8986-BE49-9CB8-338C4909833B}" type="presOf" srcId="{80204803-EABB-9743-AAD2-9A664C3B9D1B}" destId="{75399799-017D-8B46-A175-94BD9D7CE517}" srcOrd="0" destOrd="0" presId="urn:microsoft.com/office/officeart/2005/8/layout/radial3"/>
    <dgm:cxn modelId="{D375D93C-C92E-7346-8C1C-EE0BD54E59FE}" type="presOf" srcId="{3D8D3ACA-3250-DD4F-9361-77A7E463F8DE}" destId="{F4C6A5F5-D1B8-1240-A29A-3D64DCC1878C}" srcOrd="0" destOrd="0" presId="urn:microsoft.com/office/officeart/2005/8/layout/radial3"/>
    <dgm:cxn modelId="{2C2BA543-50A1-3B43-8990-86E2E6859F79}" srcId="{3D8D3ACA-3250-DD4F-9361-77A7E463F8DE}" destId="{943D4595-48A0-0349-BA5C-72C9EFACD328}" srcOrd="1" destOrd="0" parTransId="{0DE3C20F-1BCE-114C-A8BE-BF89EFAE3AAE}" sibTransId="{1095D554-E6D0-E441-BEF1-1B329D4E895A}"/>
    <dgm:cxn modelId="{4045DF50-9C87-B148-801B-5D58FAF60B6C}" srcId="{80204803-EABB-9743-AAD2-9A664C3B9D1B}" destId="{3D8D3ACA-3250-DD4F-9361-77A7E463F8DE}" srcOrd="0" destOrd="0" parTransId="{FB4C75EF-D952-BB48-9303-E9A7FE158400}" sibTransId="{A46A0EBE-22C2-9141-A504-73882744B6E0}"/>
    <dgm:cxn modelId="{3963215D-4017-424D-A4CD-77372EB5B50C}" type="presOf" srcId="{EDD910A0-E056-3845-8F85-AFD1347D7689}" destId="{0DDD99AF-5F28-F147-9A05-AFECA1AC7152}" srcOrd="0" destOrd="0" presId="urn:microsoft.com/office/officeart/2005/8/layout/radial3"/>
    <dgm:cxn modelId="{0A16AC6B-9D79-F54A-BC71-8025574A1C4A}" type="presOf" srcId="{0763ED52-41E8-415C-9B82-84514723B06D}" destId="{95DFF1A8-EEF0-7644-B272-B2BD4D8F4841}" srcOrd="0" destOrd="0" presId="urn:microsoft.com/office/officeart/2005/8/layout/radial3"/>
    <dgm:cxn modelId="{3BF08887-0789-134D-A4FE-0AEFC225ACD1}" srcId="{3D8D3ACA-3250-DD4F-9361-77A7E463F8DE}" destId="{5AC5E3E1-F2E6-1343-8034-5B164CB7271E}" srcOrd="2" destOrd="0" parTransId="{01DA85F9-8779-AA4B-9159-32D3372572DB}" sibTransId="{652D6026-28D3-0442-BCF6-14C770A9CC23}"/>
    <dgm:cxn modelId="{1D11CF91-4D78-B049-A32B-3ED2B08F0367}" type="presOf" srcId="{943D4595-48A0-0349-BA5C-72C9EFACD328}" destId="{FF88EA4F-8CD7-5C4A-9C48-F4C9DF7A9AEB}" srcOrd="0" destOrd="0" presId="urn:microsoft.com/office/officeart/2005/8/layout/radial3"/>
    <dgm:cxn modelId="{D0ECE294-6C50-7D4E-9E47-9C6964DFB082}" type="presOf" srcId="{F7B010BF-2A68-4980-A942-EEF4547E304F}" destId="{2AABCD45-F513-D448-842F-FAF3519D527B}" srcOrd="0" destOrd="0" presId="urn:microsoft.com/office/officeart/2005/8/layout/radial3"/>
    <dgm:cxn modelId="{60D657B7-8590-F74C-951A-F4CFA3984502}" type="presOf" srcId="{5AC5E3E1-F2E6-1343-8034-5B164CB7271E}" destId="{BDDA56E1-4895-1745-9811-F539D6B5041B}" srcOrd="0" destOrd="0" presId="urn:microsoft.com/office/officeart/2005/8/layout/radial3"/>
    <dgm:cxn modelId="{95A399F0-BC86-43A1-BF07-FC224CB9E879}" srcId="{3D8D3ACA-3250-DD4F-9361-77A7E463F8DE}" destId="{0763ED52-41E8-415C-9B82-84514723B06D}" srcOrd="3" destOrd="0" parTransId="{A00FC370-DD88-4BD9-ABA7-5C5307B2D44C}" sibTransId="{DBAAC106-9B8C-4448-9A34-A137115B2E65}"/>
    <dgm:cxn modelId="{8A30F8A6-03F4-A447-AA64-7DA970CEC0B5}" type="presParOf" srcId="{75399799-017D-8B46-A175-94BD9D7CE517}" destId="{3DCC2274-E1FA-C645-B260-CFEC5F72E952}" srcOrd="0" destOrd="0" presId="urn:microsoft.com/office/officeart/2005/8/layout/radial3"/>
    <dgm:cxn modelId="{849EAF2A-D5A4-134D-88D2-AE9740524548}" type="presParOf" srcId="{3DCC2274-E1FA-C645-B260-CFEC5F72E952}" destId="{F4C6A5F5-D1B8-1240-A29A-3D64DCC1878C}" srcOrd="0" destOrd="0" presId="urn:microsoft.com/office/officeart/2005/8/layout/radial3"/>
    <dgm:cxn modelId="{DBBF6479-FD6F-FA4D-A3C7-C921380C9E67}" type="presParOf" srcId="{3DCC2274-E1FA-C645-B260-CFEC5F72E952}" destId="{0DDD99AF-5F28-F147-9A05-AFECA1AC7152}" srcOrd="1" destOrd="0" presId="urn:microsoft.com/office/officeart/2005/8/layout/radial3"/>
    <dgm:cxn modelId="{5A901FD2-835D-A34C-B045-4C1148E7A1C4}" type="presParOf" srcId="{3DCC2274-E1FA-C645-B260-CFEC5F72E952}" destId="{FF88EA4F-8CD7-5C4A-9C48-F4C9DF7A9AEB}" srcOrd="2" destOrd="0" presId="urn:microsoft.com/office/officeart/2005/8/layout/radial3"/>
    <dgm:cxn modelId="{44330022-0EA8-BF44-A68A-4403F57FAFE5}" type="presParOf" srcId="{3DCC2274-E1FA-C645-B260-CFEC5F72E952}" destId="{BDDA56E1-4895-1745-9811-F539D6B5041B}" srcOrd="3" destOrd="0" presId="urn:microsoft.com/office/officeart/2005/8/layout/radial3"/>
    <dgm:cxn modelId="{EEFE9F16-4CE8-3C45-9BE0-53F94A7F79C7}" type="presParOf" srcId="{3DCC2274-E1FA-C645-B260-CFEC5F72E952}" destId="{95DFF1A8-EEF0-7644-B272-B2BD4D8F4841}" srcOrd="4" destOrd="0" presId="urn:microsoft.com/office/officeart/2005/8/layout/radial3"/>
    <dgm:cxn modelId="{7694EA2F-BA46-F940-B0F1-728370A47159}" type="presParOf" srcId="{3DCC2274-E1FA-C645-B260-CFEC5F72E952}" destId="{2AABCD45-F513-D448-842F-FAF3519D527B}"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41559-C54F-4757-BFA4-211F4DFB5B79}" type="doc">
      <dgm:prSet loTypeId="urn:microsoft.com/office/officeart/2016/7/layout/LinearBlockProcessNumbered" loCatId="process" qsTypeId="urn:microsoft.com/office/officeart/2005/8/quickstyle/simple1" qsCatId="simple" csTypeId="urn:microsoft.com/office/officeart/2005/8/colors/colorful2" csCatId="colorful"/>
      <dgm:spPr/>
      <dgm:t>
        <a:bodyPr/>
        <a:lstStyle/>
        <a:p>
          <a:endParaRPr lang="en-US"/>
        </a:p>
      </dgm:t>
    </dgm:pt>
    <dgm:pt modelId="{9E3B2A26-3DA0-47E7-BB4B-9D40FB7F71DF}">
      <dgm:prSet/>
      <dgm:spPr/>
      <dgm:t>
        <a:bodyPr/>
        <a:lstStyle/>
        <a:p>
          <a:r>
            <a:rPr lang="el-GR"/>
            <a:t>Το διοικητικό συμβούλιο είναι αρμόδιο να αποφασίζει για κάθε πράξη που αφορά τη διοίκηση της εταιρείας, τη διαχείριση της περιουσίας της και την εν γένει επιδίωξη του σκοπού της.</a:t>
          </a:r>
          <a:endParaRPr lang="en-US"/>
        </a:p>
      </dgm:t>
    </dgm:pt>
    <dgm:pt modelId="{11F34837-5444-4F40-B788-68F52A0231CE}" type="parTrans" cxnId="{496A1251-8330-4230-A3B0-572162940FCA}">
      <dgm:prSet/>
      <dgm:spPr/>
      <dgm:t>
        <a:bodyPr/>
        <a:lstStyle/>
        <a:p>
          <a:endParaRPr lang="en-US"/>
        </a:p>
      </dgm:t>
    </dgm:pt>
    <dgm:pt modelId="{896CB86C-A0FD-42F3-8B6A-80EEEF94FB79}" type="sibTrans" cxnId="{496A1251-8330-4230-A3B0-572162940FCA}">
      <dgm:prSet phldrT="01" phldr="0"/>
      <dgm:spPr/>
      <dgm:t>
        <a:bodyPr/>
        <a:lstStyle/>
        <a:p>
          <a:r>
            <a:rPr lang="en-US"/>
            <a:t>01</a:t>
          </a:r>
        </a:p>
      </dgm:t>
    </dgm:pt>
    <dgm:pt modelId="{122A8EE4-B5D8-47EC-8A55-0A339F17E1C0}">
      <dgm:prSet/>
      <dgm:spPr/>
      <dgm:t>
        <a:bodyPr/>
        <a:lstStyle/>
        <a:p>
          <a:r>
            <a:rPr lang="el-GR" b="1"/>
            <a:t>Εκπροσώπηση</a:t>
          </a:r>
          <a:r>
            <a:rPr lang="el-GR"/>
            <a:t>: Πράξεις του διοικητικού συμβουλίου, ακόμη και αν είναι εκτός του εταιρικού σκοπού, δεσμεύουν την εταιρεία απέναντι στους τρίτους, εκτός αν ο τρίτος γνώριζε την υπέρβαση του. </a:t>
          </a:r>
          <a:endParaRPr lang="en-US"/>
        </a:p>
      </dgm:t>
    </dgm:pt>
    <dgm:pt modelId="{F65BEE98-387B-4FC6-B8CF-8B565A3E6F6C}" type="parTrans" cxnId="{0F550DB0-C7CC-45F9-B281-B0FB3DFDCD87}">
      <dgm:prSet/>
      <dgm:spPr/>
      <dgm:t>
        <a:bodyPr/>
        <a:lstStyle/>
        <a:p>
          <a:endParaRPr lang="en-US"/>
        </a:p>
      </dgm:t>
    </dgm:pt>
    <dgm:pt modelId="{CFA95295-CBD1-4449-9898-11F653D2A95F}" type="sibTrans" cxnId="{0F550DB0-C7CC-45F9-B281-B0FB3DFDCD87}">
      <dgm:prSet phldrT="02" phldr="0"/>
      <dgm:spPr/>
      <dgm:t>
        <a:bodyPr/>
        <a:lstStyle/>
        <a:p>
          <a:r>
            <a:rPr lang="en-US"/>
            <a:t>02</a:t>
          </a:r>
        </a:p>
      </dgm:t>
    </dgm:pt>
    <dgm:pt modelId="{7DEFBBA6-8234-4C5D-B9BF-5FD7FAF29548}">
      <dgm:prSet/>
      <dgm:spPr/>
      <dgm:t>
        <a:bodyPr/>
        <a:lstStyle/>
        <a:p>
          <a:r>
            <a:rPr lang="el-GR"/>
            <a:t>Εφόσον τηρήθηκαν οι διατυπώσεις δημοσιότητας για το διορισμό των προσώπων που εκπροσωπούν την εταιρεία, δεν αντιτάσσεται στους τρίτους οποιοδήποτε ελάττωμα σχετικά με το διορισμό των προσώπων αυτών, εκτός αν η εταιρεία αποδείξει ότι οι τρίτοι γνώριζαν το ελάττωμα.</a:t>
          </a:r>
          <a:endParaRPr lang="en-US"/>
        </a:p>
      </dgm:t>
    </dgm:pt>
    <dgm:pt modelId="{E738D9E2-4A5D-4399-A9D0-2F8627473651}" type="parTrans" cxnId="{0703B8D7-7DFE-41ED-BF2E-8E209F109273}">
      <dgm:prSet/>
      <dgm:spPr/>
      <dgm:t>
        <a:bodyPr/>
        <a:lstStyle/>
        <a:p>
          <a:endParaRPr lang="en-US"/>
        </a:p>
      </dgm:t>
    </dgm:pt>
    <dgm:pt modelId="{4F3BE260-F391-4776-BC2D-972E7AD04A92}" type="sibTrans" cxnId="{0703B8D7-7DFE-41ED-BF2E-8E209F109273}">
      <dgm:prSet phldrT="03" phldr="0"/>
      <dgm:spPr/>
      <dgm:t>
        <a:bodyPr/>
        <a:lstStyle/>
        <a:p>
          <a:r>
            <a:rPr lang="en-US"/>
            <a:t>03</a:t>
          </a:r>
        </a:p>
      </dgm:t>
    </dgm:pt>
    <dgm:pt modelId="{C2D78AFA-0A74-4445-AFE4-09DC54155692}">
      <dgm:prSet/>
      <dgm:spPr/>
      <dgm:t>
        <a:bodyPr/>
        <a:lstStyle/>
        <a:p>
          <a:r>
            <a:rPr lang="el-GR" b="1"/>
            <a:t>Διαχείριση</a:t>
          </a:r>
          <a:r>
            <a:rPr lang="el-GR"/>
            <a:t>: Περιορισμοί της εξουσίας του διοικητικού συμβουλίου από το καταστατικό ή από απόφαση της γενικής συνέλευσης δεν αντιτάσσονται στους τρίτους ακόμα και αν έχουν υποβληθεί σε δημοσιότητα.</a:t>
          </a:r>
          <a:endParaRPr lang="en-US"/>
        </a:p>
      </dgm:t>
    </dgm:pt>
    <dgm:pt modelId="{A88ECEE1-F76A-43AD-B25D-AAAB617277F4}" type="parTrans" cxnId="{F64E883C-1BBF-42FF-A7CE-548F97BD3E0C}">
      <dgm:prSet/>
      <dgm:spPr/>
      <dgm:t>
        <a:bodyPr/>
        <a:lstStyle/>
        <a:p>
          <a:endParaRPr lang="en-US"/>
        </a:p>
      </dgm:t>
    </dgm:pt>
    <dgm:pt modelId="{8BB22F64-7B72-47DB-ADA3-ED20759DD335}" type="sibTrans" cxnId="{F64E883C-1BBF-42FF-A7CE-548F97BD3E0C}">
      <dgm:prSet phldrT="04" phldr="0"/>
      <dgm:spPr/>
      <dgm:t>
        <a:bodyPr/>
        <a:lstStyle/>
        <a:p>
          <a:r>
            <a:rPr lang="en-US"/>
            <a:t>04</a:t>
          </a:r>
        </a:p>
      </dgm:t>
    </dgm:pt>
    <dgm:pt modelId="{A39B6685-B366-6246-AC4E-AD452A2F398A}" type="pres">
      <dgm:prSet presAssocID="{1B141559-C54F-4757-BFA4-211F4DFB5B79}" presName="Name0" presStyleCnt="0">
        <dgm:presLayoutVars>
          <dgm:animLvl val="lvl"/>
          <dgm:resizeHandles val="exact"/>
        </dgm:presLayoutVars>
      </dgm:prSet>
      <dgm:spPr/>
    </dgm:pt>
    <dgm:pt modelId="{97C2C001-30EE-AE4B-995F-086D72E82F34}" type="pres">
      <dgm:prSet presAssocID="{9E3B2A26-3DA0-47E7-BB4B-9D40FB7F71DF}" presName="compositeNode" presStyleCnt="0">
        <dgm:presLayoutVars>
          <dgm:bulletEnabled val="1"/>
        </dgm:presLayoutVars>
      </dgm:prSet>
      <dgm:spPr/>
    </dgm:pt>
    <dgm:pt modelId="{8AEB1947-3444-A94C-99D5-21C84B151336}" type="pres">
      <dgm:prSet presAssocID="{9E3B2A26-3DA0-47E7-BB4B-9D40FB7F71DF}" presName="bgRect" presStyleLbl="alignNode1" presStyleIdx="0" presStyleCnt="4"/>
      <dgm:spPr/>
    </dgm:pt>
    <dgm:pt modelId="{7EAFDD4C-AF5C-A646-90FE-308463D38DD7}" type="pres">
      <dgm:prSet presAssocID="{896CB86C-A0FD-42F3-8B6A-80EEEF94FB79}" presName="sibTransNodeRect" presStyleLbl="alignNode1" presStyleIdx="0" presStyleCnt="4">
        <dgm:presLayoutVars>
          <dgm:chMax val="0"/>
          <dgm:bulletEnabled val="1"/>
        </dgm:presLayoutVars>
      </dgm:prSet>
      <dgm:spPr/>
    </dgm:pt>
    <dgm:pt modelId="{E21A5640-AA8D-E745-B0A5-B86B45F222CB}" type="pres">
      <dgm:prSet presAssocID="{9E3B2A26-3DA0-47E7-BB4B-9D40FB7F71DF}" presName="nodeRect" presStyleLbl="alignNode1" presStyleIdx="0" presStyleCnt="4">
        <dgm:presLayoutVars>
          <dgm:bulletEnabled val="1"/>
        </dgm:presLayoutVars>
      </dgm:prSet>
      <dgm:spPr/>
    </dgm:pt>
    <dgm:pt modelId="{97BB74F6-EC0A-384E-AAD7-B6889428BB81}" type="pres">
      <dgm:prSet presAssocID="{896CB86C-A0FD-42F3-8B6A-80EEEF94FB79}" presName="sibTrans" presStyleCnt="0"/>
      <dgm:spPr/>
    </dgm:pt>
    <dgm:pt modelId="{5996D30A-6563-2443-99EE-03333E47490E}" type="pres">
      <dgm:prSet presAssocID="{122A8EE4-B5D8-47EC-8A55-0A339F17E1C0}" presName="compositeNode" presStyleCnt="0">
        <dgm:presLayoutVars>
          <dgm:bulletEnabled val="1"/>
        </dgm:presLayoutVars>
      </dgm:prSet>
      <dgm:spPr/>
    </dgm:pt>
    <dgm:pt modelId="{4890F62E-B870-2643-A38B-DBAF23AB14FE}" type="pres">
      <dgm:prSet presAssocID="{122A8EE4-B5D8-47EC-8A55-0A339F17E1C0}" presName="bgRect" presStyleLbl="alignNode1" presStyleIdx="1" presStyleCnt="4"/>
      <dgm:spPr/>
    </dgm:pt>
    <dgm:pt modelId="{FA5C41DB-B2E5-3945-A8B8-8FFA89CB17F7}" type="pres">
      <dgm:prSet presAssocID="{CFA95295-CBD1-4449-9898-11F653D2A95F}" presName="sibTransNodeRect" presStyleLbl="alignNode1" presStyleIdx="1" presStyleCnt="4">
        <dgm:presLayoutVars>
          <dgm:chMax val="0"/>
          <dgm:bulletEnabled val="1"/>
        </dgm:presLayoutVars>
      </dgm:prSet>
      <dgm:spPr/>
    </dgm:pt>
    <dgm:pt modelId="{A49ECAFE-181F-C345-9609-A6BFF2963A70}" type="pres">
      <dgm:prSet presAssocID="{122A8EE4-B5D8-47EC-8A55-0A339F17E1C0}" presName="nodeRect" presStyleLbl="alignNode1" presStyleIdx="1" presStyleCnt="4">
        <dgm:presLayoutVars>
          <dgm:bulletEnabled val="1"/>
        </dgm:presLayoutVars>
      </dgm:prSet>
      <dgm:spPr/>
    </dgm:pt>
    <dgm:pt modelId="{31EC4C46-AE4F-0D4A-8216-90DAEA403818}" type="pres">
      <dgm:prSet presAssocID="{CFA95295-CBD1-4449-9898-11F653D2A95F}" presName="sibTrans" presStyleCnt="0"/>
      <dgm:spPr/>
    </dgm:pt>
    <dgm:pt modelId="{9E73C3C4-9034-A246-A0FC-4BA79EE8829B}" type="pres">
      <dgm:prSet presAssocID="{7DEFBBA6-8234-4C5D-B9BF-5FD7FAF29548}" presName="compositeNode" presStyleCnt="0">
        <dgm:presLayoutVars>
          <dgm:bulletEnabled val="1"/>
        </dgm:presLayoutVars>
      </dgm:prSet>
      <dgm:spPr/>
    </dgm:pt>
    <dgm:pt modelId="{03341F1B-2DAB-0A4E-8F7B-828A5604197E}" type="pres">
      <dgm:prSet presAssocID="{7DEFBBA6-8234-4C5D-B9BF-5FD7FAF29548}" presName="bgRect" presStyleLbl="alignNode1" presStyleIdx="2" presStyleCnt="4"/>
      <dgm:spPr/>
    </dgm:pt>
    <dgm:pt modelId="{541067DF-A1F5-F948-A6BC-B8D7A2D65FEF}" type="pres">
      <dgm:prSet presAssocID="{4F3BE260-F391-4776-BC2D-972E7AD04A92}" presName="sibTransNodeRect" presStyleLbl="alignNode1" presStyleIdx="2" presStyleCnt="4">
        <dgm:presLayoutVars>
          <dgm:chMax val="0"/>
          <dgm:bulletEnabled val="1"/>
        </dgm:presLayoutVars>
      </dgm:prSet>
      <dgm:spPr/>
    </dgm:pt>
    <dgm:pt modelId="{B4ED2F92-BE00-0244-B731-80BB961E03B7}" type="pres">
      <dgm:prSet presAssocID="{7DEFBBA6-8234-4C5D-B9BF-5FD7FAF29548}" presName="nodeRect" presStyleLbl="alignNode1" presStyleIdx="2" presStyleCnt="4">
        <dgm:presLayoutVars>
          <dgm:bulletEnabled val="1"/>
        </dgm:presLayoutVars>
      </dgm:prSet>
      <dgm:spPr/>
    </dgm:pt>
    <dgm:pt modelId="{E2ECBC49-9B44-DE41-BF70-F17DD364810A}" type="pres">
      <dgm:prSet presAssocID="{4F3BE260-F391-4776-BC2D-972E7AD04A92}" presName="sibTrans" presStyleCnt="0"/>
      <dgm:spPr/>
    </dgm:pt>
    <dgm:pt modelId="{7B11955B-4FD4-0F45-83F2-EA1350C14CDB}" type="pres">
      <dgm:prSet presAssocID="{C2D78AFA-0A74-4445-AFE4-09DC54155692}" presName="compositeNode" presStyleCnt="0">
        <dgm:presLayoutVars>
          <dgm:bulletEnabled val="1"/>
        </dgm:presLayoutVars>
      </dgm:prSet>
      <dgm:spPr/>
    </dgm:pt>
    <dgm:pt modelId="{2F516B3E-B6F4-294D-8980-808AF3E1B35A}" type="pres">
      <dgm:prSet presAssocID="{C2D78AFA-0A74-4445-AFE4-09DC54155692}" presName="bgRect" presStyleLbl="alignNode1" presStyleIdx="3" presStyleCnt="4"/>
      <dgm:spPr/>
    </dgm:pt>
    <dgm:pt modelId="{A57378DE-F499-D348-8EEE-2EA96A8AFC3F}" type="pres">
      <dgm:prSet presAssocID="{8BB22F64-7B72-47DB-ADA3-ED20759DD335}" presName="sibTransNodeRect" presStyleLbl="alignNode1" presStyleIdx="3" presStyleCnt="4">
        <dgm:presLayoutVars>
          <dgm:chMax val="0"/>
          <dgm:bulletEnabled val="1"/>
        </dgm:presLayoutVars>
      </dgm:prSet>
      <dgm:spPr/>
    </dgm:pt>
    <dgm:pt modelId="{42ED2364-004E-D344-A7E5-59EA7237E89A}" type="pres">
      <dgm:prSet presAssocID="{C2D78AFA-0A74-4445-AFE4-09DC54155692}" presName="nodeRect" presStyleLbl="alignNode1" presStyleIdx="3" presStyleCnt="4">
        <dgm:presLayoutVars>
          <dgm:bulletEnabled val="1"/>
        </dgm:presLayoutVars>
      </dgm:prSet>
      <dgm:spPr/>
    </dgm:pt>
  </dgm:ptLst>
  <dgm:cxnLst>
    <dgm:cxn modelId="{D8AF7715-317F-1045-8B1D-24B4DECD5A5E}" type="presOf" srcId="{7DEFBBA6-8234-4C5D-B9BF-5FD7FAF29548}" destId="{B4ED2F92-BE00-0244-B731-80BB961E03B7}" srcOrd="1" destOrd="0" presId="urn:microsoft.com/office/officeart/2016/7/layout/LinearBlockProcessNumbered"/>
    <dgm:cxn modelId="{9570751C-2D0D-5B4A-BF5C-A18ED77C0043}" type="presOf" srcId="{C2D78AFA-0A74-4445-AFE4-09DC54155692}" destId="{42ED2364-004E-D344-A7E5-59EA7237E89A}" srcOrd="1" destOrd="0" presId="urn:microsoft.com/office/officeart/2016/7/layout/LinearBlockProcessNumbered"/>
    <dgm:cxn modelId="{D8772322-F2B8-E440-872A-E96985A094A2}" type="presOf" srcId="{4F3BE260-F391-4776-BC2D-972E7AD04A92}" destId="{541067DF-A1F5-F948-A6BC-B8D7A2D65FEF}" srcOrd="0" destOrd="0" presId="urn:microsoft.com/office/officeart/2016/7/layout/LinearBlockProcessNumbered"/>
    <dgm:cxn modelId="{E91F5F39-8191-9B4C-90F9-7CE80E668393}" type="presOf" srcId="{896CB86C-A0FD-42F3-8B6A-80EEEF94FB79}" destId="{7EAFDD4C-AF5C-A646-90FE-308463D38DD7}" srcOrd="0" destOrd="0" presId="urn:microsoft.com/office/officeart/2016/7/layout/LinearBlockProcessNumbered"/>
    <dgm:cxn modelId="{F64E883C-1BBF-42FF-A7CE-548F97BD3E0C}" srcId="{1B141559-C54F-4757-BFA4-211F4DFB5B79}" destId="{C2D78AFA-0A74-4445-AFE4-09DC54155692}" srcOrd="3" destOrd="0" parTransId="{A88ECEE1-F76A-43AD-B25D-AAAB617277F4}" sibTransId="{8BB22F64-7B72-47DB-ADA3-ED20759DD335}"/>
    <dgm:cxn modelId="{760F2C45-47E7-2646-812C-A414E2B7F3F9}" type="presOf" srcId="{1B141559-C54F-4757-BFA4-211F4DFB5B79}" destId="{A39B6685-B366-6246-AC4E-AD452A2F398A}" srcOrd="0" destOrd="0" presId="urn:microsoft.com/office/officeart/2016/7/layout/LinearBlockProcessNumbered"/>
    <dgm:cxn modelId="{496A1251-8330-4230-A3B0-572162940FCA}" srcId="{1B141559-C54F-4757-BFA4-211F4DFB5B79}" destId="{9E3B2A26-3DA0-47E7-BB4B-9D40FB7F71DF}" srcOrd="0" destOrd="0" parTransId="{11F34837-5444-4F40-B788-68F52A0231CE}" sibTransId="{896CB86C-A0FD-42F3-8B6A-80EEEF94FB79}"/>
    <dgm:cxn modelId="{1A8DA76A-E0E7-E247-981B-FFC5BDA1104C}" type="presOf" srcId="{8BB22F64-7B72-47DB-ADA3-ED20759DD335}" destId="{A57378DE-F499-D348-8EEE-2EA96A8AFC3F}" srcOrd="0" destOrd="0" presId="urn:microsoft.com/office/officeart/2016/7/layout/LinearBlockProcessNumbered"/>
    <dgm:cxn modelId="{D8E92D90-168D-1343-A9D6-DC1B97AC46C3}" type="presOf" srcId="{C2D78AFA-0A74-4445-AFE4-09DC54155692}" destId="{2F516B3E-B6F4-294D-8980-808AF3E1B35A}" srcOrd="0" destOrd="0" presId="urn:microsoft.com/office/officeart/2016/7/layout/LinearBlockProcessNumbered"/>
    <dgm:cxn modelId="{0F550DB0-C7CC-45F9-B281-B0FB3DFDCD87}" srcId="{1B141559-C54F-4757-BFA4-211F4DFB5B79}" destId="{122A8EE4-B5D8-47EC-8A55-0A339F17E1C0}" srcOrd="1" destOrd="0" parTransId="{F65BEE98-387B-4FC6-B8CF-8B565A3E6F6C}" sibTransId="{CFA95295-CBD1-4449-9898-11F653D2A95F}"/>
    <dgm:cxn modelId="{72F0FBB9-5A6C-EA45-8090-37F5997D4352}" type="presOf" srcId="{122A8EE4-B5D8-47EC-8A55-0A339F17E1C0}" destId="{4890F62E-B870-2643-A38B-DBAF23AB14FE}" srcOrd="0" destOrd="0" presId="urn:microsoft.com/office/officeart/2016/7/layout/LinearBlockProcessNumbered"/>
    <dgm:cxn modelId="{14210FBB-1374-FF4E-93C9-5EEB850AF18B}" type="presOf" srcId="{122A8EE4-B5D8-47EC-8A55-0A339F17E1C0}" destId="{A49ECAFE-181F-C345-9609-A6BFF2963A70}" srcOrd="1" destOrd="0" presId="urn:microsoft.com/office/officeart/2016/7/layout/LinearBlockProcessNumbered"/>
    <dgm:cxn modelId="{FD582FC3-1C2C-2B49-ACF4-CF776F998614}" type="presOf" srcId="{9E3B2A26-3DA0-47E7-BB4B-9D40FB7F71DF}" destId="{E21A5640-AA8D-E745-B0A5-B86B45F222CB}" srcOrd="1" destOrd="0" presId="urn:microsoft.com/office/officeart/2016/7/layout/LinearBlockProcessNumbered"/>
    <dgm:cxn modelId="{35D683D5-A16C-0149-A9B3-21775760226A}" type="presOf" srcId="{9E3B2A26-3DA0-47E7-BB4B-9D40FB7F71DF}" destId="{8AEB1947-3444-A94C-99D5-21C84B151336}" srcOrd="0" destOrd="0" presId="urn:microsoft.com/office/officeart/2016/7/layout/LinearBlockProcessNumbered"/>
    <dgm:cxn modelId="{0703B8D7-7DFE-41ED-BF2E-8E209F109273}" srcId="{1B141559-C54F-4757-BFA4-211F4DFB5B79}" destId="{7DEFBBA6-8234-4C5D-B9BF-5FD7FAF29548}" srcOrd="2" destOrd="0" parTransId="{E738D9E2-4A5D-4399-A9D0-2F8627473651}" sibTransId="{4F3BE260-F391-4776-BC2D-972E7AD04A92}"/>
    <dgm:cxn modelId="{37C34FEB-9419-7042-9C6D-8B4AE4C13384}" type="presOf" srcId="{CFA95295-CBD1-4449-9898-11F653D2A95F}" destId="{FA5C41DB-B2E5-3945-A8B8-8FFA89CB17F7}" srcOrd="0" destOrd="0" presId="urn:microsoft.com/office/officeart/2016/7/layout/LinearBlockProcessNumbered"/>
    <dgm:cxn modelId="{012E80FC-9BEF-E44C-9DFD-00B80732453B}" type="presOf" srcId="{7DEFBBA6-8234-4C5D-B9BF-5FD7FAF29548}" destId="{03341F1B-2DAB-0A4E-8F7B-828A5604197E}" srcOrd="0" destOrd="0" presId="urn:microsoft.com/office/officeart/2016/7/layout/LinearBlockProcessNumbered"/>
    <dgm:cxn modelId="{11E175B6-605A-664A-A6C1-3C79820D52F7}" type="presParOf" srcId="{A39B6685-B366-6246-AC4E-AD452A2F398A}" destId="{97C2C001-30EE-AE4B-995F-086D72E82F34}" srcOrd="0" destOrd="0" presId="urn:microsoft.com/office/officeart/2016/7/layout/LinearBlockProcessNumbered"/>
    <dgm:cxn modelId="{138621E2-FEA6-5840-829A-5839AD13E565}" type="presParOf" srcId="{97C2C001-30EE-AE4B-995F-086D72E82F34}" destId="{8AEB1947-3444-A94C-99D5-21C84B151336}" srcOrd="0" destOrd="0" presId="urn:microsoft.com/office/officeart/2016/7/layout/LinearBlockProcessNumbered"/>
    <dgm:cxn modelId="{CAD7FA9D-6CF2-834E-BC99-BE3D21807E6D}" type="presParOf" srcId="{97C2C001-30EE-AE4B-995F-086D72E82F34}" destId="{7EAFDD4C-AF5C-A646-90FE-308463D38DD7}" srcOrd="1" destOrd="0" presId="urn:microsoft.com/office/officeart/2016/7/layout/LinearBlockProcessNumbered"/>
    <dgm:cxn modelId="{B7293B2C-13A1-F94C-AB70-C54723A59BCB}" type="presParOf" srcId="{97C2C001-30EE-AE4B-995F-086D72E82F34}" destId="{E21A5640-AA8D-E745-B0A5-B86B45F222CB}" srcOrd="2" destOrd="0" presId="urn:microsoft.com/office/officeart/2016/7/layout/LinearBlockProcessNumbered"/>
    <dgm:cxn modelId="{596C0FE5-0094-A64A-B316-A009A5AF0DC0}" type="presParOf" srcId="{A39B6685-B366-6246-AC4E-AD452A2F398A}" destId="{97BB74F6-EC0A-384E-AAD7-B6889428BB81}" srcOrd="1" destOrd="0" presId="urn:microsoft.com/office/officeart/2016/7/layout/LinearBlockProcessNumbered"/>
    <dgm:cxn modelId="{D9E7F17B-C0D7-794D-9DD9-E9FB7CA38460}" type="presParOf" srcId="{A39B6685-B366-6246-AC4E-AD452A2F398A}" destId="{5996D30A-6563-2443-99EE-03333E47490E}" srcOrd="2" destOrd="0" presId="urn:microsoft.com/office/officeart/2016/7/layout/LinearBlockProcessNumbered"/>
    <dgm:cxn modelId="{8AB01FDF-B618-554B-B047-0EBE2F1A45DF}" type="presParOf" srcId="{5996D30A-6563-2443-99EE-03333E47490E}" destId="{4890F62E-B870-2643-A38B-DBAF23AB14FE}" srcOrd="0" destOrd="0" presId="urn:microsoft.com/office/officeart/2016/7/layout/LinearBlockProcessNumbered"/>
    <dgm:cxn modelId="{048497D0-2FF1-D24E-AE5F-AA4101F83A8B}" type="presParOf" srcId="{5996D30A-6563-2443-99EE-03333E47490E}" destId="{FA5C41DB-B2E5-3945-A8B8-8FFA89CB17F7}" srcOrd="1" destOrd="0" presId="urn:microsoft.com/office/officeart/2016/7/layout/LinearBlockProcessNumbered"/>
    <dgm:cxn modelId="{CE8B5A40-B3E3-E44A-94CF-1A051DF74C66}" type="presParOf" srcId="{5996D30A-6563-2443-99EE-03333E47490E}" destId="{A49ECAFE-181F-C345-9609-A6BFF2963A70}" srcOrd="2" destOrd="0" presId="urn:microsoft.com/office/officeart/2016/7/layout/LinearBlockProcessNumbered"/>
    <dgm:cxn modelId="{DA49B34E-99D9-3B4F-967B-306CA367FE43}" type="presParOf" srcId="{A39B6685-B366-6246-AC4E-AD452A2F398A}" destId="{31EC4C46-AE4F-0D4A-8216-90DAEA403818}" srcOrd="3" destOrd="0" presId="urn:microsoft.com/office/officeart/2016/7/layout/LinearBlockProcessNumbered"/>
    <dgm:cxn modelId="{F60E0A82-18DB-7F4F-943B-DD37D7B17CBC}" type="presParOf" srcId="{A39B6685-B366-6246-AC4E-AD452A2F398A}" destId="{9E73C3C4-9034-A246-A0FC-4BA79EE8829B}" srcOrd="4" destOrd="0" presId="urn:microsoft.com/office/officeart/2016/7/layout/LinearBlockProcessNumbered"/>
    <dgm:cxn modelId="{8956CCDA-74EF-E940-8935-D39AD3869EDB}" type="presParOf" srcId="{9E73C3C4-9034-A246-A0FC-4BA79EE8829B}" destId="{03341F1B-2DAB-0A4E-8F7B-828A5604197E}" srcOrd="0" destOrd="0" presId="urn:microsoft.com/office/officeart/2016/7/layout/LinearBlockProcessNumbered"/>
    <dgm:cxn modelId="{AC1DC984-F0CA-1D45-827F-26BB6E185452}" type="presParOf" srcId="{9E73C3C4-9034-A246-A0FC-4BA79EE8829B}" destId="{541067DF-A1F5-F948-A6BC-B8D7A2D65FEF}" srcOrd="1" destOrd="0" presId="urn:microsoft.com/office/officeart/2016/7/layout/LinearBlockProcessNumbered"/>
    <dgm:cxn modelId="{E5070958-67AF-2D46-A32A-CCC818800818}" type="presParOf" srcId="{9E73C3C4-9034-A246-A0FC-4BA79EE8829B}" destId="{B4ED2F92-BE00-0244-B731-80BB961E03B7}" srcOrd="2" destOrd="0" presId="urn:microsoft.com/office/officeart/2016/7/layout/LinearBlockProcessNumbered"/>
    <dgm:cxn modelId="{B8021C6A-1723-7941-AA36-FEB0BAC4530B}" type="presParOf" srcId="{A39B6685-B366-6246-AC4E-AD452A2F398A}" destId="{E2ECBC49-9B44-DE41-BF70-F17DD364810A}" srcOrd="5" destOrd="0" presId="urn:microsoft.com/office/officeart/2016/7/layout/LinearBlockProcessNumbered"/>
    <dgm:cxn modelId="{4EADDCAB-2660-D949-A8F4-FAA41CCFE4EE}" type="presParOf" srcId="{A39B6685-B366-6246-AC4E-AD452A2F398A}" destId="{7B11955B-4FD4-0F45-83F2-EA1350C14CDB}" srcOrd="6" destOrd="0" presId="urn:microsoft.com/office/officeart/2016/7/layout/LinearBlockProcessNumbered"/>
    <dgm:cxn modelId="{91637A8F-78C6-3844-882B-756A308E8C92}" type="presParOf" srcId="{7B11955B-4FD4-0F45-83F2-EA1350C14CDB}" destId="{2F516B3E-B6F4-294D-8980-808AF3E1B35A}" srcOrd="0" destOrd="0" presId="urn:microsoft.com/office/officeart/2016/7/layout/LinearBlockProcessNumbered"/>
    <dgm:cxn modelId="{324D5ED0-D892-B042-BA3A-2085C6FD59B9}" type="presParOf" srcId="{7B11955B-4FD4-0F45-83F2-EA1350C14CDB}" destId="{A57378DE-F499-D348-8EEE-2EA96A8AFC3F}" srcOrd="1" destOrd="0" presId="urn:microsoft.com/office/officeart/2016/7/layout/LinearBlockProcessNumbered"/>
    <dgm:cxn modelId="{0522B53C-BCEA-8248-BF7D-C538C56D8C4B}" type="presParOf" srcId="{7B11955B-4FD4-0F45-83F2-EA1350C14CDB}" destId="{42ED2364-004E-D344-A7E5-59EA7237E89A}"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1AA23-88C9-FF4B-9BEC-57E7E19A0755}">
      <dsp:nvSpPr>
        <dsp:cNvPr id="0" name=""/>
        <dsp:cNvSpPr/>
      </dsp:nvSpPr>
      <dsp:spPr>
        <a:xfrm>
          <a:off x="0" y="348268"/>
          <a:ext cx="10018712" cy="18647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77563" tIns="333248" rIns="777563" bIns="113792" numCol="1" spcCol="1270" anchor="t" anchorCtr="0">
          <a:noAutofit/>
        </a:bodyPr>
        <a:lstStyle/>
        <a:p>
          <a:pPr marL="171450" lvl="1" indent="-171450" algn="l" defTabSz="711200">
            <a:lnSpc>
              <a:spcPct val="90000"/>
            </a:lnSpc>
            <a:spcBef>
              <a:spcPct val="0"/>
            </a:spcBef>
            <a:spcAft>
              <a:spcPct val="15000"/>
            </a:spcAft>
            <a:buChar char="•"/>
          </a:pPr>
          <a:r>
            <a:rPr lang="el-GR" sz="1600" b="1" kern="1200"/>
            <a:t>Με εισφορές σε χρήμα ή σε είδος, </a:t>
          </a:r>
          <a:r>
            <a:rPr lang="el-GR" sz="1600" kern="1200"/>
            <a:t>μετά από αποτίμηση της παρεχόμενης σε είδος εισφοράς  </a:t>
          </a:r>
          <a:endParaRPr lang="en-US" sz="1600" kern="1200"/>
        </a:p>
        <a:p>
          <a:pPr marL="171450" lvl="1" indent="-171450" algn="l" defTabSz="711200">
            <a:lnSpc>
              <a:spcPct val="90000"/>
            </a:lnSpc>
            <a:spcBef>
              <a:spcPct val="0"/>
            </a:spcBef>
            <a:spcAft>
              <a:spcPct val="15000"/>
            </a:spcAft>
            <a:buChar char="•"/>
          </a:pPr>
          <a:r>
            <a:rPr lang="el-GR" sz="1600" b="1" kern="1200"/>
            <a:t>Με κεφαλαιοποίηση κερδών</a:t>
          </a:r>
          <a:r>
            <a:rPr lang="el-GR" sz="1600" kern="1200"/>
            <a:t>. Τα κέρδη της εταιρικής χρήσης αντί να διανεμηθούν στους μετόχους κεφαλαιοποιούνται και οι μέτοχοι αντί των κερδών λαμβάνουν νέες μετοχές που προέρχονται από την αύξηση. </a:t>
          </a:r>
          <a:endParaRPr lang="en-US" sz="1600" kern="1200"/>
        </a:p>
        <a:p>
          <a:pPr marL="171450" lvl="1" indent="-171450" algn="l" defTabSz="711200">
            <a:lnSpc>
              <a:spcPct val="90000"/>
            </a:lnSpc>
            <a:spcBef>
              <a:spcPct val="0"/>
            </a:spcBef>
            <a:spcAft>
              <a:spcPct val="15000"/>
            </a:spcAft>
            <a:buChar char="•"/>
          </a:pPr>
          <a:r>
            <a:rPr lang="el-GR" sz="1600" b="1" kern="1200"/>
            <a:t>Με μετατροπή ομολογιών σε μετατρέψιμο ομολογιακό δάνειο σε μετοχές, </a:t>
          </a:r>
          <a:r>
            <a:rPr lang="el-GR" sz="1600" kern="1200"/>
            <a:t>δηλ. με έκδοση μετοχών στην έκταση της μετατροπής </a:t>
          </a:r>
          <a:endParaRPr lang="en-US" sz="1600" kern="1200"/>
        </a:p>
      </dsp:txBody>
      <dsp:txXfrm>
        <a:off x="0" y="348268"/>
        <a:ext cx="10018712" cy="1864799"/>
      </dsp:txXfrm>
    </dsp:sp>
    <dsp:sp modelId="{1BEA8DA6-55D4-B846-8E67-399675A179F2}">
      <dsp:nvSpPr>
        <dsp:cNvPr id="0" name=""/>
        <dsp:cNvSpPr/>
      </dsp:nvSpPr>
      <dsp:spPr>
        <a:xfrm>
          <a:off x="500935" y="112108"/>
          <a:ext cx="7013099"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078" tIns="0" rIns="265078" bIns="0" numCol="1" spcCol="1270" anchor="ctr" anchorCtr="0">
          <a:noAutofit/>
        </a:bodyPr>
        <a:lstStyle/>
        <a:p>
          <a:pPr marL="0" lvl="0" indent="0" algn="l" defTabSz="711200">
            <a:lnSpc>
              <a:spcPct val="90000"/>
            </a:lnSpc>
            <a:spcBef>
              <a:spcPct val="0"/>
            </a:spcBef>
            <a:spcAft>
              <a:spcPct val="35000"/>
            </a:spcAft>
            <a:buNone/>
          </a:pPr>
          <a:r>
            <a:rPr lang="el-GR" sz="1600" b="1" kern="1200"/>
            <a:t>Πραγματική</a:t>
          </a:r>
          <a:endParaRPr lang="en-US" sz="1600" kern="1200"/>
        </a:p>
      </dsp:txBody>
      <dsp:txXfrm>
        <a:off x="523992" y="135165"/>
        <a:ext cx="6966985" cy="426206"/>
      </dsp:txXfrm>
    </dsp:sp>
    <dsp:sp modelId="{48F4002A-63D4-A34E-B660-15EE16271B08}">
      <dsp:nvSpPr>
        <dsp:cNvPr id="0" name=""/>
        <dsp:cNvSpPr/>
      </dsp:nvSpPr>
      <dsp:spPr>
        <a:xfrm>
          <a:off x="0" y="2535628"/>
          <a:ext cx="10018712" cy="23183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77563" tIns="333248" rIns="777563" bIns="113792" numCol="1" spcCol="1270" anchor="t" anchorCtr="0">
          <a:noAutofit/>
        </a:bodyPr>
        <a:lstStyle/>
        <a:p>
          <a:pPr marL="171450" lvl="1" indent="-171450" algn="l" defTabSz="711200">
            <a:lnSpc>
              <a:spcPct val="90000"/>
            </a:lnSpc>
            <a:spcBef>
              <a:spcPct val="0"/>
            </a:spcBef>
            <a:spcAft>
              <a:spcPct val="15000"/>
            </a:spcAft>
            <a:buChar char="•"/>
          </a:pPr>
          <a:r>
            <a:rPr lang="el-GR" sz="1600" b="1" kern="1200"/>
            <a:t>Κεφαλαιοποίηση αποθεματικών: </a:t>
          </a:r>
          <a:r>
            <a:rPr lang="el-GR" sz="1600" kern="1200"/>
            <a:t>το μκ αυξάνεται μόνο ως μέγεθος ενώ η αξία της εταιρικής περιουσίας παραμένει αμετάβλητη </a:t>
          </a:r>
          <a:endParaRPr lang="en-US" sz="1600" kern="1200"/>
        </a:p>
        <a:p>
          <a:pPr marL="171450" lvl="1" indent="-171450" algn="l" defTabSz="711200">
            <a:lnSpc>
              <a:spcPct val="90000"/>
            </a:lnSpc>
            <a:spcBef>
              <a:spcPct val="0"/>
            </a:spcBef>
            <a:spcAft>
              <a:spcPct val="15000"/>
            </a:spcAft>
            <a:buChar char="•"/>
          </a:pPr>
          <a:r>
            <a:rPr lang="el-GR" sz="1600" kern="1200"/>
            <a:t>Δεν εισρέουν νέα περιουσιακά στοιχεία στην εταιρία, η αύξηση είναι λογιστική, </a:t>
          </a:r>
          <a:r>
            <a:rPr lang="el-GR" sz="1600" b="1" kern="1200"/>
            <a:t>τα αποθεματικά</a:t>
          </a:r>
          <a:r>
            <a:rPr lang="el-GR" sz="1600" kern="1200"/>
            <a:t>, είτε είναι εμφανή (απεικονίζονται στον ισολογισμό) είτε είναι αφανή (προέρχονται από αύξηση της εσωτερικής αξίας των περιουσιακών στοιχείων της εταιρίας), </a:t>
          </a:r>
          <a:r>
            <a:rPr lang="el-GR" sz="1600" b="1" kern="1200"/>
            <a:t>μετατρέπονται σε κεφάλαιο</a:t>
          </a:r>
          <a:r>
            <a:rPr lang="el-GR" sz="1600" kern="1200"/>
            <a:t>. Στα αφανή αποθεματικά, η κεφαλαιοποίηση γίνεται όπου το επιτρέπει ο νόμος (αναπροσαρμογή παγίων εγκαταστάσεων) </a:t>
          </a:r>
          <a:endParaRPr lang="en-US" sz="1600" kern="1200"/>
        </a:p>
        <a:p>
          <a:pPr marL="171450" lvl="1" indent="-171450" algn="l" defTabSz="711200">
            <a:lnSpc>
              <a:spcPct val="90000"/>
            </a:lnSpc>
            <a:spcBef>
              <a:spcPct val="0"/>
            </a:spcBef>
            <a:spcAft>
              <a:spcPct val="15000"/>
            </a:spcAft>
            <a:buChar char="•"/>
          </a:pPr>
          <a:r>
            <a:rPr lang="el-GR" sz="1600" kern="1200"/>
            <a:t>Με την αύξηση εκδίδονται νέες μετοχές στους μετόχους </a:t>
          </a:r>
          <a:endParaRPr lang="en-US" sz="1600" kern="1200"/>
        </a:p>
      </dsp:txBody>
      <dsp:txXfrm>
        <a:off x="0" y="2535628"/>
        <a:ext cx="10018712" cy="2318399"/>
      </dsp:txXfrm>
    </dsp:sp>
    <dsp:sp modelId="{7CB9837C-059F-624C-AF01-FD0905677DA5}">
      <dsp:nvSpPr>
        <dsp:cNvPr id="0" name=""/>
        <dsp:cNvSpPr/>
      </dsp:nvSpPr>
      <dsp:spPr>
        <a:xfrm>
          <a:off x="500935" y="2299468"/>
          <a:ext cx="7013099"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5078" tIns="0" rIns="265078" bIns="0" numCol="1" spcCol="1270" anchor="ctr" anchorCtr="0">
          <a:noAutofit/>
        </a:bodyPr>
        <a:lstStyle/>
        <a:p>
          <a:pPr marL="0" lvl="0" indent="0" algn="l" defTabSz="711200">
            <a:lnSpc>
              <a:spcPct val="90000"/>
            </a:lnSpc>
            <a:spcBef>
              <a:spcPct val="0"/>
            </a:spcBef>
            <a:spcAft>
              <a:spcPct val="35000"/>
            </a:spcAft>
            <a:buNone/>
          </a:pPr>
          <a:r>
            <a:rPr lang="el-GR" sz="1600" b="1" kern="1200"/>
            <a:t>Ονομαστική: </a:t>
          </a:r>
          <a:endParaRPr lang="en-US" sz="1600" kern="1200"/>
        </a:p>
      </dsp:txBody>
      <dsp:txXfrm>
        <a:off x="523992" y="2322525"/>
        <a:ext cx="6966985"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6C9331-BF47-7143-9BD3-DC44BB10D438}">
      <dsp:nvSpPr>
        <dsp:cNvPr id="0" name=""/>
        <dsp:cNvSpPr/>
      </dsp:nvSpPr>
      <dsp:spPr>
        <a:xfrm>
          <a:off x="10887" y="403896"/>
          <a:ext cx="1178072" cy="338501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1100" kern="1200"/>
            <a:t>Πρόεδρος ΓΣ: εκλέγεται από το σώμα με απλή πλειοψηφία -  μέχρι τότε Πρόεδρος ΔΣ ή αναπληρωτής του</a:t>
          </a:r>
          <a:endParaRPr lang="en-US" sz="1100" kern="1200"/>
        </a:p>
      </dsp:txBody>
      <dsp:txXfrm>
        <a:off x="10887" y="403896"/>
        <a:ext cx="1178072" cy="3385012"/>
      </dsp:txXfrm>
    </dsp:sp>
    <dsp:sp modelId="{69D5BDC1-38F9-F042-AE2D-56B1A77E16BE}">
      <dsp:nvSpPr>
        <dsp:cNvPr id="0" name=""/>
        <dsp:cNvSpPr/>
      </dsp:nvSpPr>
      <dsp:spPr>
        <a:xfrm>
          <a:off x="1206423" y="1974902"/>
          <a:ext cx="176710" cy="243000"/>
        </a:xfrm>
        <a:prstGeom prst="rightArrow">
          <a:avLst>
            <a:gd name="adj1" fmla="val 50000"/>
            <a:gd name="adj2" fmla="val 50000"/>
          </a:avLst>
        </a:prstGeom>
        <a:solidFill>
          <a:schemeClr val="accent2">
            <a:hueOff val="-103955"/>
            <a:satOff val="-5995"/>
            <a:lumOff val="61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246795-1382-B341-B15C-F3F69DF49BC8}">
      <dsp:nvSpPr>
        <dsp:cNvPr id="0" name=""/>
        <dsp:cNvSpPr/>
      </dsp:nvSpPr>
      <dsp:spPr>
        <a:xfrm>
          <a:off x="1400599" y="403896"/>
          <a:ext cx="1178072" cy="3385012"/>
        </a:xfrm>
        <a:prstGeom prst="rect">
          <a:avLst/>
        </a:prstGeom>
        <a:solidFill>
          <a:schemeClr val="accent2">
            <a:hueOff val="-207909"/>
            <a:satOff val="-11990"/>
            <a:lumOff val="12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1100" kern="1200"/>
            <a:t>Επιτρέπεται γραμματέας ή ψηφολέκτης – ίδια διαδικασία εκλογής</a:t>
          </a:r>
          <a:endParaRPr lang="en-US" sz="1100" kern="1200"/>
        </a:p>
      </dsp:txBody>
      <dsp:txXfrm>
        <a:off x="1400599" y="403896"/>
        <a:ext cx="1178072" cy="3385012"/>
      </dsp:txXfrm>
    </dsp:sp>
    <dsp:sp modelId="{E2CA1833-B969-C74E-8F2E-15896D03FBE9}">
      <dsp:nvSpPr>
        <dsp:cNvPr id="0" name=""/>
        <dsp:cNvSpPr/>
      </dsp:nvSpPr>
      <dsp:spPr>
        <a:xfrm>
          <a:off x="2596135" y="1974902"/>
          <a:ext cx="176710" cy="243000"/>
        </a:xfrm>
        <a:prstGeom prst="rightArrow">
          <a:avLst>
            <a:gd name="adj1" fmla="val 50000"/>
            <a:gd name="adj2" fmla="val 50000"/>
          </a:avLst>
        </a:prstGeom>
        <a:solidFill>
          <a:schemeClr val="accent2">
            <a:hueOff val="-311864"/>
            <a:satOff val="-17985"/>
            <a:lumOff val="18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CA48A7-8A75-0F4C-B3F0-B4D3A667A3ED}">
      <dsp:nvSpPr>
        <dsp:cNvPr id="0" name=""/>
        <dsp:cNvSpPr/>
      </dsp:nvSpPr>
      <dsp:spPr>
        <a:xfrm>
          <a:off x="2790310" y="403896"/>
          <a:ext cx="1178072" cy="3385012"/>
        </a:xfrm>
        <a:prstGeom prst="rect">
          <a:avLst/>
        </a:prstGeom>
        <a:solidFill>
          <a:schemeClr val="accent2">
            <a:hueOff val="-415818"/>
            <a:satOff val="-23979"/>
            <a:lumOff val="24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t" anchorCtr="0">
          <a:noAutofit/>
        </a:bodyPr>
        <a:lstStyle/>
        <a:p>
          <a:pPr marL="0" lvl="0" indent="0" algn="l" defTabSz="488950">
            <a:lnSpc>
              <a:spcPct val="90000"/>
            </a:lnSpc>
            <a:spcBef>
              <a:spcPct val="0"/>
            </a:spcBef>
            <a:spcAft>
              <a:spcPct val="35000"/>
            </a:spcAft>
            <a:buNone/>
          </a:pPr>
          <a:r>
            <a:rPr lang="el-GR" sz="1100" kern="1200"/>
            <a:t>Παράσταση: Μόνο μέτοχοι  (εννοούνται και τρίτοι αντιπρόσωποι μετόχων)</a:t>
          </a:r>
          <a:endParaRPr lang="en-US" sz="1100" kern="1200"/>
        </a:p>
        <a:p>
          <a:pPr marL="57150" lvl="1" indent="-57150" algn="l" defTabSz="400050">
            <a:lnSpc>
              <a:spcPct val="90000"/>
            </a:lnSpc>
            <a:spcBef>
              <a:spcPct val="0"/>
            </a:spcBef>
            <a:spcAft>
              <a:spcPct val="15000"/>
            </a:spcAft>
            <a:buChar char="•"/>
          </a:pPr>
          <a:r>
            <a:rPr lang="el-GR" sz="900" kern="1200"/>
            <a:t>Επιτρέπεται για  μέλη ΔΣ και ελεγκτές</a:t>
          </a:r>
          <a:endParaRPr lang="en-US" sz="900" kern="1200"/>
        </a:p>
        <a:p>
          <a:pPr marL="57150" lvl="1" indent="-57150" algn="l" defTabSz="400050">
            <a:lnSpc>
              <a:spcPct val="90000"/>
            </a:lnSpc>
            <a:spcBef>
              <a:spcPct val="0"/>
            </a:spcBef>
            <a:spcAft>
              <a:spcPct val="15000"/>
            </a:spcAft>
            <a:buChar char="•"/>
          </a:pPr>
          <a:r>
            <a:rPr lang="el-GR" sz="900" kern="1200"/>
            <a:t>Τρίτοι μόνο με αιτιολογημένη απόφαση του Προέδρου της ΓΣ</a:t>
          </a:r>
          <a:endParaRPr lang="en-US" sz="900" kern="1200"/>
        </a:p>
      </dsp:txBody>
      <dsp:txXfrm>
        <a:off x="2790310" y="403896"/>
        <a:ext cx="1178072" cy="3385012"/>
      </dsp:txXfrm>
    </dsp:sp>
    <dsp:sp modelId="{2F0655AC-FBD7-EE4A-868E-EA3C1C3B7ED4}">
      <dsp:nvSpPr>
        <dsp:cNvPr id="0" name=""/>
        <dsp:cNvSpPr/>
      </dsp:nvSpPr>
      <dsp:spPr>
        <a:xfrm>
          <a:off x="3985847" y="1974902"/>
          <a:ext cx="176710" cy="243000"/>
        </a:xfrm>
        <a:prstGeom prst="rightArrow">
          <a:avLst>
            <a:gd name="adj1" fmla="val 50000"/>
            <a:gd name="adj2" fmla="val 50000"/>
          </a:avLst>
        </a:prstGeom>
        <a:solidFill>
          <a:schemeClr val="accent2">
            <a:hueOff val="-519773"/>
            <a:satOff val="-29974"/>
            <a:lumOff val="3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581DF6-B062-2A4D-A068-A477531CE209}">
      <dsp:nvSpPr>
        <dsp:cNvPr id="0" name=""/>
        <dsp:cNvSpPr/>
      </dsp:nvSpPr>
      <dsp:spPr>
        <a:xfrm>
          <a:off x="4180022" y="403896"/>
          <a:ext cx="1178072" cy="3385012"/>
        </a:xfrm>
        <a:prstGeom prst="rect">
          <a:avLst/>
        </a:prstGeom>
        <a:solidFill>
          <a:schemeClr val="accent2">
            <a:hueOff val="-623727"/>
            <a:satOff val="-35969"/>
            <a:lumOff val="3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1100" kern="1200"/>
            <a:t>Πριν τη συζήτηση και τη λήψη αποφάσεων ο Πρόεδρος ελέγχει την απαρτία</a:t>
          </a:r>
          <a:endParaRPr lang="en-US" sz="1100" kern="1200"/>
        </a:p>
      </dsp:txBody>
      <dsp:txXfrm>
        <a:off x="4180022" y="403896"/>
        <a:ext cx="1178072" cy="3385012"/>
      </dsp:txXfrm>
    </dsp:sp>
    <dsp:sp modelId="{F942388C-B3CA-2549-AE38-BA9B1C100ABA}">
      <dsp:nvSpPr>
        <dsp:cNvPr id="0" name=""/>
        <dsp:cNvSpPr/>
      </dsp:nvSpPr>
      <dsp:spPr>
        <a:xfrm>
          <a:off x="5375559" y="1974902"/>
          <a:ext cx="176710" cy="243000"/>
        </a:xfrm>
        <a:prstGeom prst="rightArrow">
          <a:avLst>
            <a:gd name="adj1" fmla="val 50000"/>
            <a:gd name="adj2" fmla="val 5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CDE20C-8B4C-E548-96B1-7273E997D467}">
      <dsp:nvSpPr>
        <dsp:cNvPr id="0" name=""/>
        <dsp:cNvSpPr/>
      </dsp:nvSpPr>
      <dsp:spPr>
        <a:xfrm>
          <a:off x="5569734" y="403896"/>
          <a:ext cx="1178072" cy="3385012"/>
        </a:xfrm>
        <a:prstGeom prst="rect">
          <a:avLst/>
        </a:prstGeom>
        <a:solidFill>
          <a:schemeClr val="accent2">
            <a:hueOff val="-831636"/>
            <a:satOff val="-47959"/>
            <a:lumOff val="49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1100" b="1" kern="1200"/>
            <a:t>Απαρτία:</a:t>
          </a:r>
          <a:r>
            <a:rPr lang="el-GR" sz="1100" kern="1200"/>
            <a:t> Ο ελάχιστος αριθμός μετοχών που πρέπει να εκπροσωπούνται στη γσ σύμφωνα με το νόμο με βάση το σύνολο του καταβεβλημένου ΜΚ:</a:t>
          </a:r>
          <a:endParaRPr lang="en-US" sz="1100" kern="1200"/>
        </a:p>
      </dsp:txBody>
      <dsp:txXfrm>
        <a:off x="5569734" y="403896"/>
        <a:ext cx="1178072" cy="3385012"/>
      </dsp:txXfrm>
    </dsp:sp>
    <dsp:sp modelId="{8541A2D8-5FDC-754A-AC2F-FCE3DF7451CC}">
      <dsp:nvSpPr>
        <dsp:cNvPr id="0" name=""/>
        <dsp:cNvSpPr/>
      </dsp:nvSpPr>
      <dsp:spPr>
        <a:xfrm>
          <a:off x="6765270" y="1974902"/>
          <a:ext cx="176710" cy="243000"/>
        </a:xfrm>
        <a:prstGeom prst="rightArrow">
          <a:avLst>
            <a:gd name="adj1" fmla="val 50000"/>
            <a:gd name="adj2" fmla="val 50000"/>
          </a:avLst>
        </a:prstGeom>
        <a:solidFill>
          <a:schemeClr val="accent2">
            <a:hueOff val="-935590"/>
            <a:satOff val="-53954"/>
            <a:lumOff val="554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7C9C85-C6C5-4F4E-AF57-1568A5DE347B}">
      <dsp:nvSpPr>
        <dsp:cNvPr id="0" name=""/>
        <dsp:cNvSpPr/>
      </dsp:nvSpPr>
      <dsp:spPr>
        <a:xfrm>
          <a:off x="6959446" y="403896"/>
          <a:ext cx="1178072" cy="3385012"/>
        </a:xfrm>
        <a:prstGeom prst="rect">
          <a:avLst/>
        </a:prstGeom>
        <a:solidFill>
          <a:schemeClr val="accent2">
            <a:hueOff val="-1039545"/>
            <a:satOff val="-59949"/>
            <a:lumOff val="61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1100" b="1" kern="1200"/>
            <a:t>Συνήθης </a:t>
          </a:r>
          <a:r>
            <a:rPr lang="el-GR" sz="1100" kern="1200"/>
            <a:t>1/5 επαναληπτική οποιοδήποτε ΜΚ / </a:t>
          </a:r>
          <a:r>
            <a:rPr lang="el-GR" sz="1100" b="1" kern="1200"/>
            <a:t>Καταστατική</a:t>
          </a:r>
          <a:r>
            <a:rPr lang="el-GR" sz="1100" kern="1200"/>
            <a:t>: 1/2, επαναληπτική  1/3. Εισηγμένες: 1/5 –Δυνατές καταστατικές αποκλίσεις προς το αυστηρότερο (ωστόσο η απλή απαρτία δεν μπορεί να οριστεί μεγαλύτερη από 2/3)</a:t>
          </a:r>
          <a:endParaRPr lang="en-US" sz="1100" kern="1200"/>
        </a:p>
      </dsp:txBody>
      <dsp:txXfrm>
        <a:off x="6959446" y="403896"/>
        <a:ext cx="1178072" cy="3385012"/>
      </dsp:txXfrm>
    </dsp:sp>
    <dsp:sp modelId="{6E807622-A5B7-6C4A-BA90-E636FD86F7F8}">
      <dsp:nvSpPr>
        <dsp:cNvPr id="0" name=""/>
        <dsp:cNvSpPr/>
      </dsp:nvSpPr>
      <dsp:spPr>
        <a:xfrm>
          <a:off x="8154982" y="1974902"/>
          <a:ext cx="176710" cy="243000"/>
        </a:xfrm>
        <a:prstGeom prst="rightArrow">
          <a:avLst>
            <a:gd name="adj1" fmla="val 50000"/>
            <a:gd name="adj2" fmla="val 50000"/>
          </a:avLst>
        </a:prstGeom>
        <a:solidFill>
          <a:schemeClr val="accent2">
            <a:hueOff val="-1143499"/>
            <a:satOff val="-65943"/>
            <a:lumOff val="67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980E5F-3FF7-254F-9FE1-0C5D37B0B433}">
      <dsp:nvSpPr>
        <dsp:cNvPr id="0" name=""/>
        <dsp:cNvSpPr/>
      </dsp:nvSpPr>
      <dsp:spPr>
        <a:xfrm>
          <a:off x="8349157" y="403896"/>
          <a:ext cx="1178072" cy="3385012"/>
        </a:xfrm>
        <a:prstGeom prst="rect">
          <a:avLst/>
        </a:prstGeom>
        <a:solidFill>
          <a:schemeClr val="accent2">
            <a:hueOff val="-1247454"/>
            <a:satOff val="-71938"/>
            <a:lumOff val="73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1100" kern="1200"/>
            <a:t>Αν δεν υπάρχει απαρτία τότε γίνεται επαναληπτική ΓΣ ( διάστημα τουλάχιστον 20 ημέρες αν δεν έχει γίνει αρχικά πρόσκληση – τουλάχιστον 5 ημέρες αν έχει γίνει)</a:t>
          </a:r>
          <a:endParaRPr lang="en-US" sz="1100" kern="1200"/>
        </a:p>
      </dsp:txBody>
      <dsp:txXfrm>
        <a:off x="8349157" y="403896"/>
        <a:ext cx="1178072" cy="3385012"/>
      </dsp:txXfrm>
    </dsp:sp>
    <dsp:sp modelId="{6A45950A-FD3C-174C-B4A5-19669CFA6468}">
      <dsp:nvSpPr>
        <dsp:cNvPr id="0" name=""/>
        <dsp:cNvSpPr/>
      </dsp:nvSpPr>
      <dsp:spPr>
        <a:xfrm>
          <a:off x="9544694" y="1974902"/>
          <a:ext cx="176710" cy="243000"/>
        </a:xfrm>
        <a:prstGeom prst="rightArrow">
          <a:avLst>
            <a:gd name="adj1" fmla="val 50000"/>
            <a:gd name="adj2" fmla="val 50000"/>
          </a:avLst>
        </a:prstGeom>
        <a:solidFill>
          <a:schemeClr val="accent2">
            <a:hueOff val="-1351408"/>
            <a:satOff val="-77933"/>
            <a:lumOff val="80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C81390-935E-BA49-856D-CC397331CEE1}">
      <dsp:nvSpPr>
        <dsp:cNvPr id="0" name=""/>
        <dsp:cNvSpPr/>
      </dsp:nvSpPr>
      <dsp:spPr>
        <a:xfrm>
          <a:off x="9738869" y="403896"/>
          <a:ext cx="1178072" cy="3385012"/>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488950">
            <a:lnSpc>
              <a:spcPct val="90000"/>
            </a:lnSpc>
            <a:spcBef>
              <a:spcPct val="0"/>
            </a:spcBef>
            <a:spcAft>
              <a:spcPct val="35000"/>
            </a:spcAft>
            <a:buNone/>
          </a:pPr>
          <a:r>
            <a:rPr lang="el-GR" sz="1100" kern="1200"/>
            <a:t>Η επανάληψη δεν αφορά όλα τα θέματα αλλά μόνο αυτά για τα οποία δεν υπάρχει απαρτία – τα άλλα συζητούνται κανονικά</a:t>
          </a:r>
          <a:endParaRPr lang="en-US" sz="1100" kern="1200"/>
        </a:p>
      </dsp:txBody>
      <dsp:txXfrm>
        <a:off x="9738869" y="403896"/>
        <a:ext cx="1178072" cy="33850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03F18-8143-AA40-BB62-6B1D66E7A532}">
      <dsp:nvSpPr>
        <dsp:cNvPr id="0" name=""/>
        <dsp:cNvSpPr/>
      </dsp:nvSpPr>
      <dsp:spPr>
        <a:xfrm>
          <a:off x="0" y="185144"/>
          <a:ext cx="10515600"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Συμμετοχή από απόσταση πριν από τη ΓΣ </a:t>
          </a:r>
          <a:endParaRPr lang="en-US" sz="1600" kern="1200"/>
        </a:p>
      </dsp:txBody>
      <dsp:txXfrm>
        <a:off x="18734" y="203878"/>
        <a:ext cx="10478132" cy="346292"/>
      </dsp:txXfrm>
    </dsp:sp>
    <dsp:sp modelId="{8841B5F7-707D-F14E-9092-55A5FF70C312}">
      <dsp:nvSpPr>
        <dsp:cNvPr id="0" name=""/>
        <dsp:cNvSpPr/>
      </dsp:nvSpPr>
      <dsp:spPr>
        <a:xfrm>
          <a:off x="0" y="568904"/>
          <a:ext cx="10515600" cy="62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l-GR" sz="1200" kern="1200"/>
            <a:t>Απόκλιση από τον κανόνα της «χωροχρονικά» εντοπισμένης συνάθροισης των μετόχων. Λαμβάνονται υπόψη για το σχηματισμό απαρτίας και πλειοψηφίας</a:t>
          </a:r>
          <a:endParaRPr lang="en-US" sz="1200" kern="1200"/>
        </a:p>
        <a:p>
          <a:pPr marL="114300" lvl="1" indent="-114300" algn="l" defTabSz="533400">
            <a:lnSpc>
              <a:spcPct val="90000"/>
            </a:lnSpc>
            <a:spcBef>
              <a:spcPct val="0"/>
            </a:spcBef>
            <a:spcAft>
              <a:spcPct val="20000"/>
            </a:spcAft>
            <a:buChar char="•"/>
          </a:pPr>
          <a:r>
            <a:rPr lang="el-GR" sz="1200" kern="1200"/>
            <a:t>Καταστατική πρόβλεψη (περιορισμός να ληφθούν 24 ώρες πριν) </a:t>
          </a:r>
          <a:endParaRPr lang="en-US" sz="1200" kern="1200"/>
        </a:p>
        <a:p>
          <a:pPr marL="114300" lvl="1" indent="-114300" algn="l" defTabSz="533400">
            <a:lnSpc>
              <a:spcPct val="90000"/>
            </a:lnSpc>
            <a:spcBef>
              <a:spcPct val="0"/>
            </a:spcBef>
            <a:spcAft>
              <a:spcPct val="20000"/>
            </a:spcAft>
            <a:buChar char="•"/>
          </a:pPr>
          <a:r>
            <a:rPr lang="el-GR" sz="1200" kern="1200"/>
            <a:t>Διαδικασία αποστολής ψήφου και συνοδευτικά έγγραφα με την πρόσκληση</a:t>
          </a:r>
          <a:endParaRPr lang="en-US" sz="1200" kern="1200"/>
        </a:p>
      </dsp:txBody>
      <dsp:txXfrm>
        <a:off x="0" y="568904"/>
        <a:ext cx="10515600" cy="629280"/>
      </dsp:txXfrm>
    </dsp:sp>
    <dsp:sp modelId="{B5CFC2B8-4918-F544-B2C5-A66692F08DC5}">
      <dsp:nvSpPr>
        <dsp:cNvPr id="0" name=""/>
        <dsp:cNvSpPr/>
      </dsp:nvSpPr>
      <dsp:spPr>
        <a:xfrm>
          <a:off x="0" y="1198185"/>
          <a:ext cx="10515600"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Συμμετοχή από απόσταση κατά τη διάρκεια της ΓΣ</a:t>
          </a:r>
          <a:endParaRPr lang="en-US" sz="1600" kern="1200"/>
        </a:p>
      </dsp:txBody>
      <dsp:txXfrm>
        <a:off x="18734" y="1216919"/>
        <a:ext cx="10478132" cy="346292"/>
      </dsp:txXfrm>
    </dsp:sp>
    <dsp:sp modelId="{C45647B5-EDC0-3440-BECE-67585B88A53D}">
      <dsp:nvSpPr>
        <dsp:cNvPr id="0" name=""/>
        <dsp:cNvSpPr/>
      </dsp:nvSpPr>
      <dsp:spPr>
        <a:xfrm>
          <a:off x="0" y="1628025"/>
          <a:ext cx="10515600"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Συμμετοχή σε πραγματικό χρόνο (δικαίωμα κάθε ματόχου για σπουδαίο λόγο)</a:t>
          </a:r>
          <a:endParaRPr lang="en-US" sz="1600" kern="1200"/>
        </a:p>
      </dsp:txBody>
      <dsp:txXfrm>
        <a:off x="18734" y="1646759"/>
        <a:ext cx="10478132" cy="346292"/>
      </dsp:txXfrm>
    </dsp:sp>
    <dsp:sp modelId="{6F2377F9-96F0-F746-B330-FB2195665AF2}">
      <dsp:nvSpPr>
        <dsp:cNvPr id="0" name=""/>
        <dsp:cNvSpPr/>
      </dsp:nvSpPr>
      <dsp:spPr>
        <a:xfrm>
          <a:off x="0" y="2011785"/>
          <a:ext cx="10515600" cy="145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l-GR" sz="1200" kern="1200"/>
            <a:t>Λαμβάνεται υπόψη στην απαρτία και πλειοψηφία ωσάν παρών</a:t>
          </a:r>
          <a:endParaRPr lang="en-US" sz="1200" kern="1200"/>
        </a:p>
        <a:p>
          <a:pPr marL="114300" lvl="1" indent="-114300" algn="l" defTabSz="533400">
            <a:lnSpc>
              <a:spcPct val="90000"/>
            </a:lnSpc>
            <a:spcBef>
              <a:spcPct val="0"/>
            </a:spcBef>
            <a:spcAft>
              <a:spcPct val="20000"/>
            </a:spcAft>
            <a:buChar char="•"/>
          </a:pPr>
          <a:r>
            <a:rPr lang="el-GR" sz="1200" kern="1200"/>
            <a:t>Αμφίδρομη επικοινωνία</a:t>
          </a:r>
          <a:endParaRPr lang="en-US" sz="1200" kern="1200"/>
        </a:p>
        <a:p>
          <a:pPr marL="114300" lvl="1" indent="-114300" algn="l" defTabSz="533400">
            <a:lnSpc>
              <a:spcPct val="90000"/>
            </a:lnSpc>
            <a:spcBef>
              <a:spcPct val="0"/>
            </a:spcBef>
            <a:spcAft>
              <a:spcPct val="20000"/>
            </a:spcAft>
            <a:buChar char="•"/>
          </a:pPr>
          <a:r>
            <a:rPr lang="el-GR" sz="1200" kern="1200"/>
            <a:t>υποδομή που</a:t>
          </a:r>
          <a:endParaRPr lang="en-US" sz="1200" kern="1200"/>
        </a:p>
        <a:p>
          <a:pPr marL="228600" lvl="2" indent="-114300" algn="l" defTabSz="533400">
            <a:lnSpc>
              <a:spcPct val="90000"/>
            </a:lnSpc>
            <a:spcBef>
              <a:spcPct val="0"/>
            </a:spcBef>
            <a:spcAft>
              <a:spcPct val="20000"/>
            </a:spcAft>
            <a:buChar char="•"/>
          </a:pPr>
          <a:r>
            <a:rPr lang="el-GR" sz="1200" kern="1200"/>
            <a:t>να επιτρέπει την ταυτοποίηση του συμμετέχοντος </a:t>
          </a:r>
          <a:endParaRPr lang="en-US" sz="1200" kern="1200"/>
        </a:p>
        <a:p>
          <a:pPr marL="228600" lvl="2" indent="-114300" algn="l" defTabSz="533400">
            <a:lnSpc>
              <a:spcPct val="90000"/>
            </a:lnSpc>
            <a:spcBef>
              <a:spcPct val="0"/>
            </a:spcBef>
            <a:spcAft>
              <a:spcPct val="20000"/>
            </a:spcAft>
            <a:buChar char="•"/>
          </a:pPr>
          <a:r>
            <a:rPr lang="el-GR" sz="1200" kern="1200"/>
            <a:t>να επιτρέπει τη συμμετοχή μόνο προσώπων που δικαιούνται να παρίστανται στη ΓΣ και την ασφάλεια της μετάδοσης </a:t>
          </a:r>
          <a:endParaRPr lang="en-US" sz="1200" kern="1200"/>
        </a:p>
        <a:p>
          <a:pPr marL="228600" lvl="2" indent="-114300" algn="l" defTabSz="533400">
            <a:lnSpc>
              <a:spcPct val="90000"/>
            </a:lnSpc>
            <a:spcBef>
              <a:spcPct val="0"/>
            </a:spcBef>
            <a:spcAft>
              <a:spcPct val="20000"/>
            </a:spcAft>
            <a:buChar char="•"/>
          </a:pPr>
          <a:r>
            <a:rPr lang="el-GR" sz="1200" kern="1200"/>
            <a:t>να επιτρέπει την διάδραση του μετόχου  με τη συνέλευση ήτοι τη δυνατότητα να παρακολουθεί και να απευθύνεται στη συνέλευση και </a:t>
          </a:r>
          <a:endParaRPr lang="en-US" sz="1200" kern="1200"/>
        </a:p>
        <a:p>
          <a:pPr marL="228600" lvl="2" indent="-114300" algn="l" defTabSz="533400">
            <a:lnSpc>
              <a:spcPct val="90000"/>
            </a:lnSpc>
            <a:spcBef>
              <a:spcPct val="0"/>
            </a:spcBef>
            <a:spcAft>
              <a:spcPct val="20000"/>
            </a:spcAft>
            <a:buChar char="•"/>
          </a:pPr>
          <a:r>
            <a:rPr lang="el-GR" sz="1200" kern="1200"/>
            <a:t>να διασφαλίζει την ακριβή καταγραφή της ληφθείσας ψήφου</a:t>
          </a:r>
          <a:endParaRPr lang="en-US" sz="1200" kern="1200"/>
        </a:p>
      </dsp:txBody>
      <dsp:txXfrm>
        <a:off x="0" y="2011785"/>
        <a:ext cx="10515600" cy="1457280"/>
      </dsp:txXfrm>
    </dsp:sp>
    <dsp:sp modelId="{5D7509C4-76E5-204C-99F9-39874178C7E2}">
      <dsp:nvSpPr>
        <dsp:cNvPr id="0" name=""/>
        <dsp:cNvSpPr/>
      </dsp:nvSpPr>
      <dsp:spPr>
        <a:xfrm>
          <a:off x="0" y="3469065"/>
          <a:ext cx="10515600" cy="383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Αποκλειστικά ηλεκτρονική ΓΣ (δικαίωμα ΔΣ για σπουδαίο λόγο ή οποτεδήποτε αν το προβλέπει το καταστατικό)</a:t>
          </a:r>
          <a:endParaRPr lang="en-US" sz="1600" kern="1200"/>
        </a:p>
      </dsp:txBody>
      <dsp:txXfrm>
        <a:off x="18734" y="3487799"/>
        <a:ext cx="10478132" cy="346292"/>
      </dsp:txXfrm>
    </dsp:sp>
    <dsp:sp modelId="{8C5E64E3-2FC8-A04C-A4BD-055D93D78BEC}">
      <dsp:nvSpPr>
        <dsp:cNvPr id="0" name=""/>
        <dsp:cNvSpPr/>
      </dsp:nvSpPr>
      <dsp:spPr>
        <a:xfrm>
          <a:off x="0" y="3852825"/>
          <a:ext cx="10515600" cy="629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l-GR" sz="1200" kern="1200"/>
            <a:t>Δεν συνεδριάζει η ΓΣ σε συγκεκριμένο τόπο.</a:t>
          </a:r>
          <a:endParaRPr lang="en-US" sz="1200" kern="1200"/>
        </a:p>
        <a:p>
          <a:pPr marL="114300" lvl="1" indent="-114300" algn="l" defTabSz="533400">
            <a:lnSpc>
              <a:spcPct val="90000"/>
            </a:lnSpc>
            <a:spcBef>
              <a:spcPct val="0"/>
            </a:spcBef>
            <a:spcAft>
              <a:spcPct val="20000"/>
            </a:spcAft>
            <a:buChar char="•"/>
          </a:pPr>
          <a:r>
            <a:rPr lang="el-GR" sz="1200" kern="1200"/>
            <a:t>Υπάρχει όμως συνεδρίαση (ηλεκτρονική) με την έννοια της χρονικής σύμπτωσης της συμμετοχής των μετόχων και της συζήτησης</a:t>
          </a:r>
          <a:endParaRPr lang="en-US" sz="1200" kern="1200"/>
        </a:p>
        <a:p>
          <a:pPr marL="114300" lvl="1" indent="-114300" algn="l" defTabSz="533400">
            <a:lnSpc>
              <a:spcPct val="90000"/>
            </a:lnSpc>
            <a:spcBef>
              <a:spcPct val="0"/>
            </a:spcBef>
            <a:spcAft>
              <a:spcPct val="20000"/>
            </a:spcAft>
            <a:buChar char="•"/>
          </a:pPr>
          <a:r>
            <a:rPr lang="el-GR" sz="1200" kern="1200"/>
            <a:t>Ισχύουν όλοι οι κανόνες περί ΓΣ εκτός από τους σχετιζόμενους με τον τόπο</a:t>
          </a:r>
          <a:endParaRPr lang="en-US" sz="1200" kern="1200"/>
        </a:p>
      </dsp:txBody>
      <dsp:txXfrm>
        <a:off x="0" y="3852825"/>
        <a:ext cx="10515600" cy="6292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C6A5F5-D1B8-1240-A29A-3D64DCC1878C}">
      <dsp:nvSpPr>
        <dsp:cNvPr id="0" name=""/>
        <dsp:cNvSpPr/>
      </dsp:nvSpPr>
      <dsp:spPr>
        <a:xfrm>
          <a:off x="2008432" y="1092527"/>
          <a:ext cx="2532569" cy="2532569"/>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l-GR" sz="2700" kern="1200"/>
            <a:t>Δικαιώματα μειοψηφίας</a:t>
          </a:r>
          <a:endParaRPr lang="en-US" sz="2700" kern="1200"/>
        </a:p>
      </dsp:txBody>
      <dsp:txXfrm>
        <a:off x="2379318" y="1463413"/>
        <a:ext cx="1790797" cy="1790797"/>
      </dsp:txXfrm>
    </dsp:sp>
    <dsp:sp modelId="{0DDD99AF-5F28-F147-9A05-AFECA1AC7152}">
      <dsp:nvSpPr>
        <dsp:cNvPr id="0" name=""/>
        <dsp:cNvSpPr/>
      </dsp:nvSpPr>
      <dsp:spPr>
        <a:xfrm>
          <a:off x="2641574" y="78135"/>
          <a:ext cx="1266284" cy="1266284"/>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l-GR" sz="1100" kern="1200" dirty="0"/>
            <a:t>Ζητήματα συγκρούσεων συμφερόντων</a:t>
          </a:r>
          <a:endParaRPr lang="en-US" sz="1100" kern="1200" dirty="0"/>
        </a:p>
      </dsp:txBody>
      <dsp:txXfrm>
        <a:off x="2827017" y="263578"/>
        <a:ext cx="895398" cy="895398"/>
      </dsp:txXfrm>
    </dsp:sp>
    <dsp:sp modelId="{FF88EA4F-8CD7-5C4A-9C48-F4C9DF7A9AEB}">
      <dsp:nvSpPr>
        <dsp:cNvPr id="0" name=""/>
        <dsp:cNvSpPr/>
      </dsp:nvSpPr>
      <dsp:spPr>
        <a:xfrm>
          <a:off x="4208472" y="1216553"/>
          <a:ext cx="1266284" cy="1266284"/>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l-GR" sz="1100" kern="1200" dirty="0"/>
            <a:t>Σε σχέση με τη διεξαγωγή ΓΣ</a:t>
          </a:r>
          <a:endParaRPr lang="en-US" sz="1100" kern="1200" dirty="0"/>
        </a:p>
      </dsp:txBody>
      <dsp:txXfrm>
        <a:off x="4393915" y="1401996"/>
        <a:ext cx="895398" cy="895398"/>
      </dsp:txXfrm>
    </dsp:sp>
    <dsp:sp modelId="{BDDA56E1-4895-1745-9811-F539D6B5041B}">
      <dsp:nvSpPr>
        <dsp:cNvPr id="0" name=""/>
        <dsp:cNvSpPr/>
      </dsp:nvSpPr>
      <dsp:spPr>
        <a:xfrm>
          <a:off x="3609970" y="3058552"/>
          <a:ext cx="1266284" cy="1266284"/>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l-GR" sz="1100" kern="1200" dirty="0"/>
            <a:t>Δικαιώματα ενημέρωσης</a:t>
          </a:r>
          <a:endParaRPr lang="en-US" sz="1100" kern="1200" dirty="0"/>
        </a:p>
      </dsp:txBody>
      <dsp:txXfrm>
        <a:off x="3795413" y="3243995"/>
        <a:ext cx="895398" cy="895398"/>
      </dsp:txXfrm>
    </dsp:sp>
    <dsp:sp modelId="{95DFF1A8-EEF0-7644-B272-B2BD4D8F4841}">
      <dsp:nvSpPr>
        <dsp:cNvPr id="0" name=""/>
        <dsp:cNvSpPr/>
      </dsp:nvSpPr>
      <dsp:spPr>
        <a:xfrm>
          <a:off x="1673178" y="3058552"/>
          <a:ext cx="1266284" cy="1266284"/>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l-GR" sz="1100" kern="1200" dirty="0"/>
            <a:t>Προσβολή κύρους αποφάσεων ΓΣ</a:t>
          </a:r>
          <a:endParaRPr lang="en-US" sz="1100" kern="1200" dirty="0"/>
        </a:p>
      </dsp:txBody>
      <dsp:txXfrm>
        <a:off x="1858621" y="3243995"/>
        <a:ext cx="895398" cy="895398"/>
      </dsp:txXfrm>
    </dsp:sp>
    <dsp:sp modelId="{2AABCD45-F513-D448-842F-FAF3519D527B}">
      <dsp:nvSpPr>
        <dsp:cNvPr id="0" name=""/>
        <dsp:cNvSpPr/>
      </dsp:nvSpPr>
      <dsp:spPr>
        <a:xfrm>
          <a:off x="1074676" y="1216553"/>
          <a:ext cx="1266284" cy="1266284"/>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l-GR" sz="1100" kern="1200" dirty="0"/>
            <a:t>έλεγχος</a:t>
          </a:r>
          <a:endParaRPr lang="en-US" sz="1100" kern="1200" dirty="0"/>
        </a:p>
      </dsp:txBody>
      <dsp:txXfrm>
        <a:off x="1260119" y="1401996"/>
        <a:ext cx="895398" cy="895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EB1947-3444-A94C-99D5-21C84B151336}">
      <dsp:nvSpPr>
        <dsp:cNvPr id="0" name=""/>
        <dsp:cNvSpPr/>
      </dsp:nvSpPr>
      <dsp:spPr>
        <a:xfrm>
          <a:off x="213" y="550072"/>
          <a:ext cx="2577217" cy="309266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488950">
            <a:lnSpc>
              <a:spcPct val="90000"/>
            </a:lnSpc>
            <a:spcBef>
              <a:spcPct val="0"/>
            </a:spcBef>
            <a:spcAft>
              <a:spcPct val="35000"/>
            </a:spcAft>
            <a:buNone/>
          </a:pPr>
          <a:r>
            <a:rPr lang="el-GR" sz="1100" kern="1200"/>
            <a:t>Το διοικητικό συμβούλιο είναι αρμόδιο να αποφασίζει για κάθε πράξη που αφορά τη διοίκηση της εταιρείας, τη διαχείριση της περιουσίας της και την εν γένει επιδίωξη του σκοπού της.</a:t>
          </a:r>
          <a:endParaRPr lang="en-US" sz="1100" kern="1200"/>
        </a:p>
      </dsp:txBody>
      <dsp:txXfrm>
        <a:off x="213" y="1787136"/>
        <a:ext cx="2577217" cy="1855596"/>
      </dsp:txXfrm>
    </dsp:sp>
    <dsp:sp modelId="{7EAFDD4C-AF5C-A646-90FE-308463D38DD7}">
      <dsp:nvSpPr>
        <dsp:cNvPr id="0" name=""/>
        <dsp:cNvSpPr/>
      </dsp:nvSpPr>
      <dsp:spPr>
        <a:xfrm>
          <a:off x="213" y="550072"/>
          <a:ext cx="2577217" cy="12370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89250">
            <a:lnSpc>
              <a:spcPct val="90000"/>
            </a:lnSpc>
            <a:spcBef>
              <a:spcPct val="0"/>
            </a:spcBef>
            <a:spcAft>
              <a:spcPct val="35000"/>
            </a:spcAft>
            <a:buNone/>
          </a:pPr>
          <a:r>
            <a:rPr lang="en-US" sz="6500" kern="1200"/>
            <a:t>01</a:t>
          </a:r>
        </a:p>
      </dsp:txBody>
      <dsp:txXfrm>
        <a:off x="213" y="550072"/>
        <a:ext cx="2577217" cy="1237064"/>
      </dsp:txXfrm>
    </dsp:sp>
    <dsp:sp modelId="{4890F62E-B870-2643-A38B-DBAF23AB14FE}">
      <dsp:nvSpPr>
        <dsp:cNvPr id="0" name=""/>
        <dsp:cNvSpPr/>
      </dsp:nvSpPr>
      <dsp:spPr>
        <a:xfrm>
          <a:off x="2783608" y="550072"/>
          <a:ext cx="2577217" cy="3092660"/>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488950">
            <a:lnSpc>
              <a:spcPct val="90000"/>
            </a:lnSpc>
            <a:spcBef>
              <a:spcPct val="0"/>
            </a:spcBef>
            <a:spcAft>
              <a:spcPct val="35000"/>
            </a:spcAft>
            <a:buNone/>
          </a:pPr>
          <a:r>
            <a:rPr lang="el-GR" sz="1100" b="1" kern="1200"/>
            <a:t>Εκπροσώπηση</a:t>
          </a:r>
          <a:r>
            <a:rPr lang="el-GR" sz="1100" kern="1200"/>
            <a:t>: Πράξεις του διοικητικού συμβουλίου, ακόμη και αν είναι εκτός του εταιρικού σκοπού, δεσμεύουν την εταιρεία απέναντι στους τρίτους, εκτός αν ο τρίτος γνώριζε την υπέρβαση του. </a:t>
          </a:r>
          <a:endParaRPr lang="en-US" sz="1100" kern="1200"/>
        </a:p>
      </dsp:txBody>
      <dsp:txXfrm>
        <a:off x="2783608" y="1787136"/>
        <a:ext cx="2577217" cy="1855596"/>
      </dsp:txXfrm>
    </dsp:sp>
    <dsp:sp modelId="{FA5C41DB-B2E5-3945-A8B8-8FFA89CB17F7}">
      <dsp:nvSpPr>
        <dsp:cNvPr id="0" name=""/>
        <dsp:cNvSpPr/>
      </dsp:nvSpPr>
      <dsp:spPr>
        <a:xfrm>
          <a:off x="2783608" y="550072"/>
          <a:ext cx="2577217" cy="12370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89250">
            <a:lnSpc>
              <a:spcPct val="90000"/>
            </a:lnSpc>
            <a:spcBef>
              <a:spcPct val="0"/>
            </a:spcBef>
            <a:spcAft>
              <a:spcPct val="35000"/>
            </a:spcAft>
            <a:buNone/>
          </a:pPr>
          <a:r>
            <a:rPr lang="en-US" sz="6500" kern="1200"/>
            <a:t>02</a:t>
          </a:r>
        </a:p>
      </dsp:txBody>
      <dsp:txXfrm>
        <a:off x="2783608" y="550072"/>
        <a:ext cx="2577217" cy="1237064"/>
      </dsp:txXfrm>
    </dsp:sp>
    <dsp:sp modelId="{03341F1B-2DAB-0A4E-8F7B-828A5604197E}">
      <dsp:nvSpPr>
        <dsp:cNvPr id="0" name=""/>
        <dsp:cNvSpPr/>
      </dsp:nvSpPr>
      <dsp:spPr>
        <a:xfrm>
          <a:off x="5567003" y="550072"/>
          <a:ext cx="2577217" cy="3092660"/>
        </a:xfrm>
        <a:prstGeom prst="rect">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488950">
            <a:lnSpc>
              <a:spcPct val="90000"/>
            </a:lnSpc>
            <a:spcBef>
              <a:spcPct val="0"/>
            </a:spcBef>
            <a:spcAft>
              <a:spcPct val="35000"/>
            </a:spcAft>
            <a:buNone/>
          </a:pPr>
          <a:r>
            <a:rPr lang="el-GR" sz="1100" kern="1200"/>
            <a:t>Εφόσον τηρήθηκαν οι διατυπώσεις δημοσιότητας για το διορισμό των προσώπων που εκπροσωπούν την εταιρεία, δεν αντιτάσσεται στους τρίτους οποιοδήποτε ελάττωμα σχετικά με το διορισμό των προσώπων αυτών, εκτός αν η εταιρεία αποδείξει ότι οι τρίτοι γνώριζαν το ελάττωμα.</a:t>
          </a:r>
          <a:endParaRPr lang="en-US" sz="1100" kern="1200"/>
        </a:p>
      </dsp:txBody>
      <dsp:txXfrm>
        <a:off x="5567003" y="1787136"/>
        <a:ext cx="2577217" cy="1855596"/>
      </dsp:txXfrm>
    </dsp:sp>
    <dsp:sp modelId="{541067DF-A1F5-F948-A6BC-B8D7A2D65FEF}">
      <dsp:nvSpPr>
        <dsp:cNvPr id="0" name=""/>
        <dsp:cNvSpPr/>
      </dsp:nvSpPr>
      <dsp:spPr>
        <a:xfrm>
          <a:off x="5567003" y="550072"/>
          <a:ext cx="2577217" cy="12370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89250">
            <a:lnSpc>
              <a:spcPct val="90000"/>
            </a:lnSpc>
            <a:spcBef>
              <a:spcPct val="0"/>
            </a:spcBef>
            <a:spcAft>
              <a:spcPct val="35000"/>
            </a:spcAft>
            <a:buNone/>
          </a:pPr>
          <a:r>
            <a:rPr lang="en-US" sz="6500" kern="1200"/>
            <a:t>03</a:t>
          </a:r>
        </a:p>
      </dsp:txBody>
      <dsp:txXfrm>
        <a:off x="5567003" y="550072"/>
        <a:ext cx="2577217" cy="1237064"/>
      </dsp:txXfrm>
    </dsp:sp>
    <dsp:sp modelId="{2F516B3E-B6F4-294D-8980-808AF3E1B35A}">
      <dsp:nvSpPr>
        <dsp:cNvPr id="0" name=""/>
        <dsp:cNvSpPr/>
      </dsp:nvSpPr>
      <dsp:spPr>
        <a:xfrm>
          <a:off x="8350398" y="550072"/>
          <a:ext cx="2577217" cy="309266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488950">
            <a:lnSpc>
              <a:spcPct val="90000"/>
            </a:lnSpc>
            <a:spcBef>
              <a:spcPct val="0"/>
            </a:spcBef>
            <a:spcAft>
              <a:spcPct val="35000"/>
            </a:spcAft>
            <a:buNone/>
          </a:pPr>
          <a:r>
            <a:rPr lang="el-GR" sz="1100" b="1" kern="1200"/>
            <a:t>Διαχείριση</a:t>
          </a:r>
          <a:r>
            <a:rPr lang="el-GR" sz="1100" kern="1200"/>
            <a:t>: Περιορισμοί της εξουσίας του διοικητικού συμβουλίου από το καταστατικό ή από απόφαση της γενικής συνέλευσης δεν αντιτάσσονται στους τρίτους ακόμα και αν έχουν υποβληθεί σε δημοσιότητα.</a:t>
          </a:r>
          <a:endParaRPr lang="en-US" sz="1100" kern="1200"/>
        </a:p>
      </dsp:txBody>
      <dsp:txXfrm>
        <a:off x="8350398" y="1787136"/>
        <a:ext cx="2577217" cy="1855596"/>
      </dsp:txXfrm>
    </dsp:sp>
    <dsp:sp modelId="{A57378DE-F499-D348-8EEE-2EA96A8AFC3F}">
      <dsp:nvSpPr>
        <dsp:cNvPr id="0" name=""/>
        <dsp:cNvSpPr/>
      </dsp:nvSpPr>
      <dsp:spPr>
        <a:xfrm>
          <a:off x="8350398" y="550072"/>
          <a:ext cx="2577217" cy="12370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89250">
            <a:lnSpc>
              <a:spcPct val="90000"/>
            </a:lnSpc>
            <a:spcBef>
              <a:spcPct val="0"/>
            </a:spcBef>
            <a:spcAft>
              <a:spcPct val="35000"/>
            </a:spcAft>
            <a:buNone/>
          </a:pPr>
          <a:r>
            <a:rPr lang="en-US" sz="6500" kern="1200"/>
            <a:t>04</a:t>
          </a:r>
        </a:p>
      </dsp:txBody>
      <dsp:txXfrm>
        <a:off x="8350398" y="550072"/>
        <a:ext cx="2577217" cy="123706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292EA4-6D47-264E-8655-ED768DBE4A20}" type="datetimeFigureOut">
              <a:rPr lang="el-GR" smtClean="0"/>
              <a:t>6/12/23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554C03-3554-2546-945B-7E8501725490}" type="slidenum">
              <a:rPr lang="el-GR" smtClean="0"/>
              <a:t>‹#›</a:t>
            </a:fld>
            <a:endParaRPr lang="el-GR"/>
          </a:p>
        </p:txBody>
      </p:sp>
    </p:spTree>
    <p:extLst>
      <p:ext uri="{BB962C8B-B14F-4D97-AF65-F5344CB8AC3E}">
        <p14:creationId xmlns:p14="http://schemas.microsoft.com/office/powerpoint/2010/main" val="3386835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GB"/>
          </a:p>
        </p:txBody>
      </p:sp>
      <p:sp>
        <p:nvSpPr>
          <p:cNvPr id="4" name="Θέση αριθμού διαφάνειας 3"/>
          <p:cNvSpPr>
            <a:spLocks noGrp="1"/>
          </p:cNvSpPr>
          <p:nvPr>
            <p:ph type="sldNum" sz="quarter" idx="10"/>
          </p:nvPr>
        </p:nvSpPr>
        <p:spPr/>
        <p:txBody>
          <a:bodyPr/>
          <a:lstStyle/>
          <a:p>
            <a:fld id="{6BA8D140-A265-4D9B-A57F-2B9ECEBA5723}" type="slidenum">
              <a:rPr lang="en-GB" smtClean="0"/>
              <a:t>15</a:t>
            </a:fld>
            <a:endParaRPr lang="en-GB"/>
          </a:p>
        </p:txBody>
      </p:sp>
    </p:spTree>
    <p:extLst>
      <p:ext uri="{BB962C8B-B14F-4D97-AF65-F5344CB8AC3E}">
        <p14:creationId xmlns:p14="http://schemas.microsoft.com/office/powerpoint/2010/main" val="3355481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Ψήφος δεν μπορεί να ανακληθεί ακόμη και μετά την απάντηση επί ερωτήματος</a:t>
            </a:r>
          </a:p>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Προθεσμίες κατά τον ΑΚ. Εκκινεί από την αρχή της επόμενης. Λήγει στο τέλος της τελευταίας ημέρας. Δεν είναι προπαρασκευαστικές. Άρα δεν υπάρχει το ζήτημα αν είναι πλήρεις ή όχι. </a:t>
            </a:r>
          </a:p>
          <a:p>
            <a:endParaRPr lang="el-GR" dirty="0"/>
          </a:p>
        </p:txBody>
      </p:sp>
      <p:sp>
        <p:nvSpPr>
          <p:cNvPr id="4" name="Θέση αριθμού διαφάνειας 3"/>
          <p:cNvSpPr>
            <a:spLocks noGrp="1"/>
          </p:cNvSpPr>
          <p:nvPr>
            <p:ph type="sldNum" sz="quarter" idx="5"/>
          </p:nvPr>
        </p:nvSpPr>
        <p:spPr/>
        <p:txBody>
          <a:bodyPr/>
          <a:lstStyle/>
          <a:p>
            <a:pPr rtl="0"/>
            <a:fld id="{6BB98AFB-CB0D-4DFE-87B9-B4B0D0DE73CD}" type="slidenum">
              <a:rPr lang="el-GR" smtClean="0"/>
              <a:t>32</a:t>
            </a:fld>
            <a:endParaRPr lang="el-GR" dirty="0"/>
          </a:p>
        </p:txBody>
      </p:sp>
    </p:spTree>
    <p:extLst>
      <p:ext uri="{BB962C8B-B14F-4D97-AF65-F5344CB8AC3E}">
        <p14:creationId xmlns:p14="http://schemas.microsoft.com/office/powerpoint/2010/main" val="3241611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4C554C03-3554-2546-945B-7E8501725490}" type="slidenum">
              <a:rPr lang="el-GR" smtClean="0"/>
              <a:t>38</a:t>
            </a:fld>
            <a:endParaRPr lang="el-GR"/>
          </a:p>
        </p:txBody>
      </p:sp>
    </p:spTree>
    <p:extLst>
      <p:ext uri="{BB962C8B-B14F-4D97-AF65-F5344CB8AC3E}">
        <p14:creationId xmlns:p14="http://schemas.microsoft.com/office/powerpoint/2010/main" val="3516527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A303D9-A7A7-3529-2E4F-C186968F707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D90B608-5450-E78D-741D-891EFA758F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B6A1401-F4AE-FE3D-4CE1-E7F8E42E1E88}"/>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5" name="Θέση υποσέλιδου 4">
            <a:extLst>
              <a:ext uri="{FF2B5EF4-FFF2-40B4-BE49-F238E27FC236}">
                <a16:creationId xmlns:a16="http://schemas.microsoft.com/office/drawing/2014/main" id="{30C92BC6-E300-6ADD-F77C-D85EFF2035F2}"/>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BDC72FF8-661E-764F-C497-5BCA5C7FC0F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2545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E676C1-006E-C148-DE46-0D99A6271F0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4B39B62-B128-BBF9-3157-A84C865776F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68EE672-832A-80C6-9D8F-128CB35232E7}"/>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5" name="Θέση υποσέλιδου 4">
            <a:extLst>
              <a:ext uri="{FF2B5EF4-FFF2-40B4-BE49-F238E27FC236}">
                <a16:creationId xmlns:a16="http://schemas.microsoft.com/office/drawing/2014/main" id="{D9C9FFE1-0F4A-476F-3612-C1EC6F84BC42}"/>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9BCE94A7-9B21-11A8-90BF-4E8AF5A8F1B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6883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9A79811-5ABF-75F9-D9F1-1DA09831944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D121664-35E9-E51B-95AD-A51AC0624460}"/>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D60D2F0-04EE-56FF-0BB3-F42B19DBF6D4}"/>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5" name="Θέση υποσέλιδου 4">
            <a:extLst>
              <a:ext uri="{FF2B5EF4-FFF2-40B4-BE49-F238E27FC236}">
                <a16:creationId xmlns:a16="http://schemas.microsoft.com/office/drawing/2014/main" id="{4C090B05-B92C-2C07-0B1E-FC7A6C875262}"/>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9A7B6BA3-8C3D-EDAA-1113-27BBB94E62C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6699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B2684B-D4C2-523C-71BD-95F69829701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01EAE47-A156-AF70-761B-269CD5CF957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2ECF804-0E86-A2AE-323D-51B4EF99CA5E}"/>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5" name="Θέση υποσέλιδου 4">
            <a:extLst>
              <a:ext uri="{FF2B5EF4-FFF2-40B4-BE49-F238E27FC236}">
                <a16:creationId xmlns:a16="http://schemas.microsoft.com/office/drawing/2014/main" id="{94E5CC81-3E91-96AF-F8A0-86E771E99587}"/>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1A786567-5993-0274-F190-2B1F94A852F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6438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A845CB-673F-3AE9-760C-70AFE096F9D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A86BD44-17E0-4B92-3F2B-1FC5C3D1D2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C65D9E5-EE7E-EBE3-3A02-82778E2DB6C2}"/>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5" name="Θέση υποσέλιδου 4">
            <a:extLst>
              <a:ext uri="{FF2B5EF4-FFF2-40B4-BE49-F238E27FC236}">
                <a16:creationId xmlns:a16="http://schemas.microsoft.com/office/drawing/2014/main" id="{2629EA4C-885C-53AF-AC4F-0615C5D21BDF}"/>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79255495-8882-D598-895C-028C9382136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408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D220BD-5DBF-DE62-E2B2-826AEBCBFFD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1B1A696-34D3-3869-0058-11275A22B5B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F0D14F9-4B68-171C-B2E1-FC4AF9121A8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58EE10F-CFB0-9F00-5432-0E43875A2026}"/>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6" name="Θέση υποσέλιδου 5">
            <a:extLst>
              <a:ext uri="{FF2B5EF4-FFF2-40B4-BE49-F238E27FC236}">
                <a16:creationId xmlns:a16="http://schemas.microsoft.com/office/drawing/2014/main" id="{F4C38B21-5C87-3145-F6AE-EFF860D930CA}"/>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86ADBF0A-7413-829F-11AE-D5EE0268ACF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4366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89BC8F-A467-B0FD-77A2-4CA2A3BC12A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F583A55-384A-FCF0-9A0F-91F5F889AF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33DF560-6E1E-3078-740D-D7A517BE599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39C244A-5F5A-7A3C-9089-116F216973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D959FEF-7180-47AC-6E11-C7EC6B29451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B3958A0-B0B3-EC63-8E61-A7D95D980816}"/>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8" name="Θέση υποσέλιδου 7">
            <a:extLst>
              <a:ext uri="{FF2B5EF4-FFF2-40B4-BE49-F238E27FC236}">
                <a16:creationId xmlns:a16="http://schemas.microsoft.com/office/drawing/2014/main" id="{71D7BE6F-F491-3558-AF59-F451477B50D2}"/>
              </a:ext>
            </a:extLst>
          </p:cNvPr>
          <p:cNvSpPr>
            <a:spLocks noGrp="1"/>
          </p:cNvSpPr>
          <p:nvPr>
            <p:ph type="ftr" sz="quarter" idx="11"/>
          </p:nvPr>
        </p:nvSpPr>
        <p:spPr/>
        <p:txBody>
          <a:bodyPr/>
          <a:lstStyle/>
          <a:p>
            <a:endParaRPr lang="en-US" dirty="0"/>
          </a:p>
        </p:txBody>
      </p:sp>
      <p:sp>
        <p:nvSpPr>
          <p:cNvPr id="9" name="Θέση αριθμού διαφάνειας 8">
            <a:extLst>
              <a:ext uri="{FF2B5EF4-FFF2-40B4-BE49-F238E27FC236}">
                <a16:creationId xmlns:a16="http://schemas.microsoft.com/office/drawing/2014/main" id="{53E59525-C3D1-6F80-49CA-B4647450BD8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966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E54CD7-46A5-90DE-1D8B-85105E451B7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6CFA855-0EE7-A9E8-4741-F6F6FA2B5370}"/>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4" name="Θέση υποσέλιδου 3">
            <a:extLst>
              <a:ext uri="{FF2B5EF4-FFF2-40B4-BE49-F238E27FC236}">
                <a16:creationId xmlns:a16="http://schemas.microsoft.com/office/drawing/2014/main" id="{96495FD6-8871-5E37-CE5A-FE0BC1C7B88D}"/>
              </a:ext>
            </a:extLst>
          </p:cNvPr>
          <p:cNvSpPr>
            <a:spLocks noGrp="1"/>
          </p:cNvSpPr>
          <p:nvPr>
            <p:ph type="ftr" sz="quarter" idx="11"/>
          </p:nvPr>
        </p:nvSpPr>
        <p:spPr/>
        <p:txBody>
          <a:bodyPr/>
          <a:lstStyle/>
          <a:p>
            <a:endParaRPr lang="en-US" dirty="0"/>
          </a:p>
        </p:txBody>
      </p:sp>
      <p:sp>
        <p:nvSpPr>
          <p:cNvPr id="5" name="Θέση αριθμού διαφάνειας 4">
            <a:extLst>
              <a:ext uri="{FF2B5EF4-FFF2-40B4-BE49-F238E27FC236}">
                <a16:creationId xmlns:a16="http://schemas.microsoft.com/office/drawing/2014/main" id="{12749D9B-BFEF-9E1A-4306-72C602891CA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8375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9A69DC0-A0BD-E819-968A-A46DBF099D03}"/>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3" name="Θέση υποσέλιδου 2">
            <a:extLst>
              <a:ext uri="{FF2B5EF4-FFF2-40B4-BE49-F238E27FC236}">
                <a16:creationId xmlns:a16="http://schemas.microsoft.com/office/drawing/2014/main" id="{938FAB20-BC66-D431-36D5-9594DD8F56CD}"/>
              </a:ext>
            </a:extLst>
          </p:cNvPr>
          <p:cNvSpPr>
            <a:spLocks noGrp="1"/>
          </p:cNvSpPr>
          <p:nvPr>
            <p:ph type="ftr" sz="quarter" idx="11"/>
          </p:nvPr>
        </p:nvSpPr>
        <p:spPr/>
        <p:txBody>
          <a:bodyPr/>
          <a:lstStyle/>
          <a:p>
            <a:endParaRPr lang="en-US" dirty="0"/>
          </a:p>
        </p:txBody>
      </p:sp>
      <p:sp>
        <p:nvSpPr>
          <p:cNvPr id="4" name="Θέση αριθμού διαφάνειας 3">
            <a:extLst>
              <a:ext uri="{FF2B5EF4-FFF2-40B4-BE49-F238E27FC236}">
                <a16:creationId xmlns:a16="http://schemas.microsoft.com/office/drawing/2014/main" id="{078D5FC8-A77A-E424-2954-DF094B758AE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1630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17AB74-D72C-3601-AB01-DAE16ABBD02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79936AF-F2D5-D57C-8563-096F326E88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4AFBFD6-BAE9-6F7B-BE75-E12D6891CD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EA15EFD-8B45-DFF7-B4FA-634DDF3CCF53}"/>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6" name="Θέση υποσέλιδου 5">
            <a:extLst>
              <a:ext uri="{FF2B5EF4-FFF2-40B4-BE49-F238E27FC236}">
                <a16:creationId xmlns:a16="http://schemas.microsoft.com/office/drawing/2014/main" id="{4BC9BA3C-E50D-1C44-2925-202C4B1A2EB4}"/>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29026DB1-E831-0D27-790F-650BF62BFC6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2486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B8BD14-1482-927E-EE63-48C3297BD8B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BB84532-8062-0328-1EE1-58FBD18C82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D4C5F25-7EC5-08BE-CB98-1E1C4BBCA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A9A510A-D071-CA73-21BD-B566823A7647}"/>
              </a:ext>
            </a:extLst>
          </p:cNvPr>
          <p:cNvSpPr>
            <a:spLocks noGrp="1"/>
          </p:cNvSpPr>
          <p:nvPr>
            <p:ph type="dt" sz="half" idx="10"/>
          </p:nvPr>
        </p:nvSpPr>
        <p:spPr/>
        <p:txBody>
          <a:bodyPr/>
          <a:lstStyle/>
          <a:p>
            <a:fld id="{B61BEF0D-F0BB-DE4B-95CE-6DB70DBA9567}" type="datetimeFigureOut">
              <a:rPr lang="en-US" smtClean="0"/>
              <a:pPr/>
              <a:t>12/6/23</a:t>
            </a:fld>
            <a:endParaRPr lang="en-US" dirty="0"/>
          </a:p>
        </p:txBody>
      </p:sp>
      <p:sp>
        <p:nvSpPr>
          <p:cNvPr id="6" name="Θέση υποσέλιδου 5">
            <a:extLst>
              <a:ext uri="{FF2B5EF4-FFF2-40B4-BE49-F238E27FC236}">
                <a16:creationId xmlns:a16="http://schemas.microsoft.com/office/drawing/2014/main" id="{5B9FB77D-3691-E2EA-DE81-89138FB5D84F}"/>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77060576-3483-7189-6D9E-3BE1FF740D3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7873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1F04959-2FD6-9A72-FDFE-9DCF53F9A9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FA4755E-C78F-059C-F89F-35F8CB4B74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4EC8BB7-63A5-90D0-FDCB-77810CED3F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12/6/23</a:t>
            </a:fld>
            <a:endParaRPr lang="en-US" dirty="0"/>
          </a:p>
        </p:txBody>
      </p:sp>
      <p:sp>
        <p:nvSpPr>
          <p:cNvPr id="5" name="Θέση υποσέλιδου 4">
            <a:extLst>
              <a:ext uri="{FF2B5EF4-FFF2-40B4-BE49-F238E27FC236}">
                <a16:creationId xmlns:a16="http://schemas.microsoft.com/office/drawing/2014/main" id="{EA996EA2-D937-8BBE-2C3C-0265ABF7E6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Θέση αριθμού διαφάνειας 5">
            <a:extLst>
              <a:ext uri="{FF2B5EF4-FFF2-40B4-BE49-F238E27FC236}">
                <a16:creationId xmlns:a16="http://schemas.microsoft.com/office/drawing/2014/main" id="{9BB1C600-D31F-40AA-ECF7-46AD007CB8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750461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www.taxheaven.gr/laws/law/index/law/162"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1314824" y="735106"/>
            <a:ext cx="10053763" cy="2928470"/>
          </a:xfrm>
        </p:spPr>
        <p:txBody>
          <a:bodyPr anchor="b">
            <a:normAutofit/>
          </a:bodyPr>
          <a:lstStyle/>
          <a:p>
            <a:pPr algn="l"/>
            <a:r>
              <a:rPr lang="el-GR" sz="4800">
                <a:solidFill>
                  <a:srgbClr val="FFFFFF"/>
                </a:solidFill>
              </a:rPr>
              <a:t>Ανώνυμη Εταιρία</a:t>
            </a:r>
            <a:endParaRPr lang="en-US" sz="4800">
              <a:solidFill>
                <a:srgbClr val="FFFFFF"/>
              </a:solidFill>
            </a:endParaRPr>
          </a:p>
        </p:txBody>
      </p:sp>
      <p:sp>
        <p:nvSpPr>
          <p:cNvPr id="3" name="Subtitle 2"/>
          <p:cNvSpPr>
            <a:spLocks noGrp="1"/>
          </p:cNvSpPr>
          <p:nvPr>
            <p:ph type="subTitle" idx="1"/>
          </p:nvPr>
        </p:nvSpPr>
        <p:spPr>
          <a:xfrm>
            <a:off x="1350682" y="4870824"/>
            <a:ext cx="10005951" cy="1458258"/>
          </a:xfrm>
        </p:spPr>
        <p:txBody>
          <a:bodyPr anchor="ctr">
            <a:normAutofit/>
          </a:bodyPr>
          <a:lstStyle/>
          <a:p>
            <a:pPr algn="l"/>
            <a:r>
              <a:rPr lang="el-GR" dirty="0"/>
              <a:t>Ν.4548/2018 </a:t>
            </a:r>
            <a:endParaRPr lang="en-US"/>
          </a:p>
        </p:txBody>
      </p:sp>
    </p:spTree>
    <p:extLst>
      <p:ext uri="{BB962C8B-B14F-4D97-AF65-F5344CB8AC3E}">
        <p14:creationId xmlns:p14="http://schemas.microsoft.com/office/powerpoint/2010/main" val="165249775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56823" y="962166"/>
            <a:ext cx="3103808" cy="4421876"/>
          </a:xfrm>
        </p:spPr>
        <p:txBody>
          <a:bodyPr anchor="t">
            <a:normAutofit/>
          </a:bodyPr>
          <a:lstStyle/>
          <a:p>
            <a:pPr algn="r"/>
            <a:r>
              <a:rPr lang="el-GR" sz="4000"/>
              <a:t>Επιμέρους ρυθμίσεις</a:t>
            </a:r>
            <a:endParaRPr lang="en-US" sz="4000"/>
          </a:p>
        </p:txBody>
      </p:sp>
      <p:sp>
        <p:nvSpPr>
          <p:cNvPr id="3" name="Content Placeholder 2"/>
          <p:cNvSpPr>
            <a:spLocks noGrp="1"/>
          </p:cNvSpPr>
          <p:nvPr>
            <p:ph idx="1"/>
          </p:nvPr>
        </p:nvSpPr>
        <p:spPr>
          <a:xfrm>
            <a:off x="4088929" y="962167"/>
            <a:ext cx="6858113" cy="4743174"/>
          </a:xfrm>
        </p:spPr>
        <p:txBody>
          <a:bodyPr anchor="t">
            <a:normAutofit/>
          </a:bodyPr>
          <a:lstStyle/>
          <a:p>
            <a:r>
              <a:rPr lang="el-GR" sz="1100"/>
              <a:t>Διανομή κερδών (βλ ανωτέρω)</a:t>
            </a:r>
          </a:p>
          <a:p>
            <a:r>
              <a:rPr lang="el-GR" sz="1100"/>
              <a:t>Ελάχιστο ΜΚ 25.000 ευρώ</a:t>
            </a:r>
          </a:p>
          <a:p>
            <a:r>
              <a:rPr lang="el-GR" sz="1100"/>
              <a:t>Υποχρεωτική τήρηση αποθεματικών</a:t>
            </a:r>
          </a:p>
          <a:p>
            <a:r>
              <a:rPr lang="el-GR" sz="1100"/>
              <a:t>Προκειμένου για τις εισφορές σε είδος, συντάσσεται έκθεση αποτίμησης από δύο ορκωτούς ελεγκτές λογιστές ή ελεγκτική εταιρεία ή, κατά περίπτωση, από δύο ανεξάρτητους πιστοποιημένους εκτιμητές. Η καταβολή των εισφορών σε είδος με βάση την έκθεση αποτίμησης δεν επιτρέπεται να λάβει χώρα μετά την πάροδο εξαμήνου από τη χρονολογία της έκθεσης αυτής. Στην περίπτωση αυτή πραγματοποιείται νέα αποτίμηση.</a:t>
            </a:r>
          </a:p>
          <a:p>
            <a:r>
              <a:rPr lang="el-GR" sz="1100"/>
              <a:t>Απαγορεύεται η έκδοση μετοχών κάτω από το άρτιο. </a:t>
            </a:r>
          </a:p>
          <a:p>
            <a:r>
              <a:rPr lang="el-GR" sz="1100"/>
              <a:t>Απαγορεύεται παροχή πίστωσης για την αγορά μετοχών</a:t>
            </a:r>
          </a:p>
          <a:p>
            <a:r>
              <a:rPr lang="el-GR" sz="1100"/>
              <a:t>Απαγορεύεται, εκτός από ορισμένες εξαιρέσεις, να αποκτήδει η εταιρεία δικές της μετοχές και να αναλάβει την κάλυψη δικών της μετοχών. </a:t>
            </a:r>
          </a:p>
          <a:p>
            <a:r>
              <a:rPr lang="el-GR" sz="1100" i="1"/>
              <a:t>Στη </a:t>
            </a:r>
            <a:r>
              <a:rPr lang="el-GR" sz="1100" b="1" i="1"/>
              <a:t>μείωση μκ</a:t>
            </a:r>
            <a:r>
              <a:rPr lang="el-GR" sz="1100" i="1"/>
              <a:t>: η γσ αποφασίζει με </a:t>
            </a:r>
            <a:r>
              <a:rPr lang="el-GR" sz="1100" b="1" i="1"/>
              <a:t>αυξημένη απαρτία και πλειοψηφία </a:t>
            </a:r>
            <a:r>
              <a:rPr lang="el-GR" sz="1100" i="1"/>
              <a:t>+ η είσπραξη των μετόχων από τη μείωση γίνεται </a:t>
            </a:r>
            <a:r>
              <a:rPr lang="el-GR" sz="1100" b="1" i="1"/>
              <a:t>μετά την ικανοποίηση των εταιρικών δανειστών </a:t>
            </a:r>
            <a:endParaRPr lang="el-GR" sz="1100"/>
          </a:p>
          <a:p>
            <a:r>
              <a:rPr lang="el-GR" sz="1100"/>
              <a:t>Υπάρχει πλέγμα διατάξεων με τις οποίες εξασφαλίζεται η ακρίβεια των εγγράφων στον ισολογισμό, ώστε να μην διανέμονται κέρδη μη πραγματικά. </a:t>
            </a:r>
          </a:p>
          <a:p>
            <a:r>
              <a:rPr lang="el-GR" sz="1100"/>
              <a:t>Οι μέτοχοι ικανοποιούνται από το προϊόν της εκκαθαρίσεως μετά τους εταιρικούς δανειστές. </a:t>
            </a:r>
          </a:p>
          <a:p>
            <a:r>
              <a:rPr lang="el-GR" sz="1100"/>
              <a:t>Ειδικές διατάξεις για την απόκτηση στοιχείων του ενεργητικού με συναλλαγές μεταξύ της εταιρίας και μετόχων</a:t>
            </a:r>
          </a:p>
          <a:p>
            <a:r>
              <a:rPr lang="el-GR" sz="1100"/>
              <a:t>Ειδικοί κανόνες για τη μερική καταβολή ΜΚ</a:t>
            </a:r>
          </a:p>
          <a:p>
            <a:endParaRPr lang="en-US" sz="1100"/>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342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54269"/>
          </a:xfrm>
        </p:spPr>
        <p:txBody>
          <a:bodyPr>
            <a:normAutofit fontScale="90000"/>
          </a:bodyPr>
          <a:lstStyle/>
          <a:p>
            <a:r>
              <a:rPr lang="el-GR" dirty="0"/>
              <a:t>Αύξηση ΜΚ</a:t>
            </a:r>
            <a:endParaRPr lang="en-US" dirty="0"/>
          </a:p>
        </p:txBody>
      </p:sp>
      <p:graphicFrame>
        <p:nvGraphicFramePr>
          <p:cNvPr id="5" name="Content Placeholder 2">
            <a:extLst>
              <a:ext uri="{FF2B5EF4-FFF2-40B4-BE49-F238E27FC236}">
                <a16:creationId xmlns:a16="http://schemas.microsoft.com/office/drawing/2014/main" id="{251EB490-64FE-7C2A-6DE6-2ECA1F37708E}"/>
              </a:ext>
            </a:extLst>
          </p:cNvPr>
          <p:cNvGraphicFramePr>
            <a:graphicFrameLocks noGrp="1"/>
          </p:cNvGraphicFramePr>
          <p:nvPr>
            <p:ph idx="1"/>
          </p:nvPr>
        </p:nvGraphicFramePr>
        <p:xfrm>
          <a:off x="1484310" y="1576552"/>
          <a:ext cx="10018713" cy="4966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9914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l-GR" sz="4000">
                <a:solidFill>
                  <a:srgbClr val="FFFFFF"/>
                </a:solidFill>
              </a:rPr>
              <a:t>Αύξηση ΜΚ</a:t>
            </a:r>
            <a:endParaRPr lang="en-US" sz="4000">
              <a:solidFill>
                <a:srgbClr val="FFFFFF"/>
              </a:solidFill>
            </a:endParaRPr>
          </a:p>
        </p:txBody>
      </p:sp>
      <p:sp>
        <p:nvSpPr>
          <p:cNvPr id="3" name="Content Placeholder 2"/>
          <p:cNvSpPr>
            <a:spLocks noGrp="1"/>
          </p:cNvSpPr>
          <p:nvPr>
            <p:ph idx="1"/>
          </p:nvPr>
        </p:nvSpPr>
        <p:spPr>
          <a:xfrm>
            <a:off x="1371599" y="2318197"/>
            <a:ext cx="9724031" cy="3683358"/>
          </a:xfrm>
        </p:spPr>
        <p:txBody>
          <a:bodyPr anchor="ctr">
            <a:normAutofit/>
          </a:bodyPr>
          <a:lstStyle/>
          <a:p>
            <a:r>
              <a:rPr lang="el-GR" sz="2000"/>
              <a:t>Ο Κανόνας είναι η αύξηση να οδηγεί σε τροποποίηση των στοιχείων του μετοχικού κεφαλαίου (μκ) του καταστατικού της εταιρίας </a:t>
            </a:r>
          </a:p>
          <a:p>
            <a:r>
              <a:rPr lang="el-GR" sz="2000"/>
              <a:t>Διαδικασία: Η αύξηση αποφασίζεται από τη γενική συνέλευση (γσ) με: </a:t>
            </a:r>
          </a:p>
          <a:p>
            <a:r>
              <a:rPr lang="el-GR" sz="2000"/>
              <a:t>Αυξημένη απαρτία, δηλ. εφόσον παραστούν στη συνέλευση μέτοχοι που εκπροσωπούν τα 1/2 του καταβεβλημένου μκ και </a:t>
            </a:r>
          </a:p>
          <a:p>
            <a:r>
              <a:rPr lang="el-GR" sz="2000"/>
              <a:t>Αυξημένη πλειοψηφία, δηλ. εφόσον η αύξηση αποφασίζεται από τα 2/3 των ψήφων που εκπροσωπούνται στη συνέλευση. </a:t>
            </a:r>
          </a:p>
          <a:p>
            <a:r>
              <a:rPr lang="el-GR" sz="2000"/>
              <a:t>Η απόφαση καθορίζει την ονομαστική αξία τον αριθμό των μετοχών προς έκδοση και την τιμή διάθεσης</a:t>
            </a:r>
          </a:p>
          <a:p>
            <a:r>
              <a:rPr lang="el-GR" sz="2000"/>
              <a:t>Διαφορά τιμής διάθεσης με ονομαστική αξία</a:t>
            </a:r>
          </a:p>
          <a:p>
            <a:endParaRPr lang="en-US" sz="2000"/>
          </a:p>
        </p:txBody>
      </p:sp>
    </p:spTree>
    <p:extLst>
      <p:ext uri="{BB962C8B-B14F-4D97-AF65-F5344CB8AC3E}">
        <p14:creationId xmlns:p14="http://schemas.microsoft.com/office/powerpoint/2010/main" val="458902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l-GR" sz="3400" b="1">
                <a:solidFill>
                  <a:srgbClr val="FFFFFF"/>
                </a:solidFill>
              </a:rPr>
              <a:t>Δικαιώματα προτίμησης </a:t>
            </a:r>
            <a:br>
              <a:rPr lang="el-GR" sz="3400">
                <a:solidFill>
                  <a:srgbClr val="FFFFFF"/>
                </a:solidFill>
              </a:rPr>
            </a:br>
            <a:endParaRPr lang="en-US" sz="3400">
              <a:solidFill>
                <a:srgbClr val="FFFFFF"/>
              </a:solidFill>
            </a:endParaRPr>
          </a:p>
        </p:txBody>
      </p:sp>
      <p:sp>
        <p:nvSpPr>
          <p:cNvPr id="3" name="Content Placeholder 2"/>
          <p:cNvSpPr>
            <a:spLocks noGrp="1"/>
          </p:cNvSpPr>
          <p:nvPr>
            <p:ph idx="1"/>
          </p:nvPr>
        </p:nvSpPr>
        <p:spPr>
          <a:xfrm>
            <a:off x="1371599" y="2318197"/>
            <a:ext cx="9724031" cy="3683358"/>
          </a:xfrm>
        </p:spPr>
        <p:txBody>
          <a:bodyPr anchor="ctr">
            <a:normAutofit/>
          </a:bodyPr>
          <a:lstStyle/>
          <a:p>
            <a:r>
              <a:rPr lang="el-GR" sz="1600" b="1"/>
              <a:t>Σε κάθε περίπτωση αύξησης του κεφαλαίου, που δεν γίνεται με εισφορά σε είδος, καθώς και σε περίπτωση έκδοσης ομολογιών με δικαίωμα μετατροπής σε μετοχές, παρέχεται δικαίωμα προτίμησης σε ολόκληρο το νέο κεφάλαιο ή το ομολογιακό δάνειο, υπέρ των μετόχων που υφίστανται κατά το χρόνο της έκδοσης, ανάλογα με τη συμμετοχή τους στο υφιστάμενο κεφάλαιο. Το καταστατικό μπορεί να επεκτείνει το δικαίωμα προτίμησης και σε περιπτώσεις αύξησης με εισφορές σε είδος. </a:t>
            </a:r>
            <a:r>
              <a:rPr lang="el-GR" sz="1600"/>
              <a:t> </a:t>
            </a:r>
          </a:p>
          <a:p>
            <a:r>
              <a:rPr lang="el-GR" sz="1600"/>
              <a:t>– </a:t>
            </a:r>
            <a:r>
              <a:rPr lang="el-GR" sz="1600" i="1"/>
              <a:t>πχ μέτοχος που κατείχε το 10% των μετοχών της εταιρίας δικαιούται να προτιμηθεί έναντι τρίτων και να αποκτήσει το ίδιο ποσοστό – 10% από τις νέες μετοχές που θα εκδώσει η εταιρία. </a:t>
            </a:r>
            <a:endParaRPr lang="el-GR" sz="1600"/>
          </a:p>
          <a:p>
            <a:r>
              <a:rPr lang="el-GR" sz="1600"/>
              <a:t>Το δικαίωμα προτίμησης μπορεί να περιοριστεί ή να καταργηθεί με απόφαση της «καταστατικής» γσ (</a:t>
            </a:r>
            <a:r>
              <a:rPr lang="el-GR" sz="1600" b="1"/>
              <a:t>αποφασίζουσας με ποσοστά αυξημένης απαρτίας και πλειοψηφίας</a:t>
            </a:r>
            <a:r>
              <a:rPr lang="el-GR" sz="1600"/>
              <a:t>) ύστερα από εισήγηση (γραπτή έκθεση) του δσ που εξηγεί τους λόγους που επιβάλλουν τον περιορισμό ή την κατάργηση του δικαιώματος προτίμησης προς όφελος μη μετόχων που επιθυμούν να αποκτήσουν τη μετοχική ιδιότητα (πχ).</a:t>
            </a:r>
          </a:p>
          <a:p>
            <a:pPr lvl="1"/>
            <a:r>
              <a:rPr lang="el-GR" sz="1600"/>
              <a:t>Είσοδος επενδυτή</a:t>
            </a:r>
          </a:p>
          <a:p>
            <a:pPr lvl="1"/>
            <a:r>
              <a:rPr lang="el-GR" sz="1600"/>
              <a:t>Διάθεση μετοχών σε εργαζομένους ή </a:t>
            </a:r>
            <a:r>
              <a:rPr lang="en-US" sz="1600"/>
              <a:t>stock options</a:t>
            </a:r>
          </a:p>
          <a:p>
            <a:pPr lvl="1"/>
            <a:r>
              <a:rPr lang="el-GR" sz="1600"/>
              <a:t>Εισαγωγή στο χρηματιστήριο</a:t>
            </a:r>
          </a:p>
          <a:p>
            <a:endParaRPr lang="en-US" sz="1600"/>
          </a:p>
        </p:txBody>
      </p:sp>
    </p:spTree>
    <p:extLst>
      <p:ext uri="{BB962C8B-B14F-4D97-AF65-F5344CB8AC3E}">
        <p14:creationId xmlns:p14="http://schemas.microsoft.com/office/powerpoint/2010/main" val="227764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4000" b="1">
                <a:solidFill>
                  <a:srgbClr val="FFFFFF"/>
                </a:solidFill>
              </a:rPr>
              <a:t>Μείωση ΜΚ</a:t>
            </a:r>
            <a:br>
              <a:rPr lang="el-GR" sz="4000">
                <a:solidFill>
                  <a:srgbClr val="FFFFFF"/>
                </a:solidFill>
              </a:rPr>
            </a:br>
            <a:endParaRPr lang="en-US" sz="4000">
              <a:solidFill>
                <a:srgbClr val="FFFFFF"/>
              </a:solidFill>
            </a:endParaRPr>
          </a:p>
        </p:txBody>
      </p:sp>
      <p:sp>
        <p:nvSpPr>
          <p:cNvPr id="3" name="Content Placeholder 2"/>
          <p:cNvSpPr>
            <a:spLocks noGrp="1"/>
          </p:cNvSpPr>
          <p:nvPr>
            <p:ph idx="1"/>
          </p:nvPr>
        </p:nvSpPr>
        <p:spPr>
          <a:xfrm>
            <a:off x="4810259" y="649480"/>
            <a:ext cx="6555347" cy="5546047"/>
          </a:xfrm>
        </p:spPr>
        <p:txBody>
          <a:bodyPr anchor="ctr">
            <a:normAutofit/>
          </a:bodyPr>
          <a:lstStyle/>
          <a:p>
            <a:r>
              <a:rPr lang="el-GR" sz="1400" b="1"/>
              <a:t>Πραγματική </a:t>
            </a:r>
            <a:r>
              <a:rPr lang="el-GR" sz="1400"/>
              <a:t>(επιστροφή στους μετόχους τμήματος της περιουσίας της εταιρίας στο οποίο αντιστοιχεί η μείωση) ή </a:t>
            </a:r>
            <a:r>
              <a:rPr lang="el-GR" sz="1400" b="1"/>
              <a:t>ονομαστική </a:t>
            </a:r>
            <a:r>
              <a:rPr lang="el-GR" sz="1400"/>
              <a:t>(λογιστική, όταν η εσωτερική αξία της περιουσίας της εταιρίας έχει μειωθεί, πράξη εξυγίανσης) </a:t>
            </a:r>
          </a:p>
          <a:p>
            <a:r>
              <a:rPr lang="el-GR" sz="1400"/>
              <a:t>Η μείωση γίνεται </a:t>
            </a:r>
            <a:r>
              <a:rPr lang="el-GR" sz="1400" b="1"/>
              <a:t>πάντα με τροποποίηση του καταστατικού </a:t>
            </a:r>
            <a:r>
              <a:rPr lang="el-GR" sz="1400"/>
              <a:t>και άρα προϋποθέτει απόφαση γσ που λαμβάνεται με </a:t>
            </a:r>
            <a:r>
              <a:rPr lang="el-GR" sz="1400" b="1"/>
              <a:t>αυξημένη απαρτία και πλειοψηφία </a:t>
            </a:r>
            <a:endParaRPr lang="el-GR" sz="1400"/>
          </a:p>
          <a:p>
            <a:r>
              <a:rPr lang="el-GR" sz="1400" b="1"/>
              <a:t>Τεχνικές μείωσης: </a:t>
            </a:r>
            <a:r>
              <a:rPr lang="el-GR" sz="1400"/>
              <a:t>με μείωση ονομαστικής αξίας μετοχών (αντικατάσταση παλιών μετοχών με νέες), με συνένωση περισσοτέρων μετοχών (split), με ακύρωση μετοχών (πχ που η εταιρία είχε αγοράσει ή αποκτήσει με σκοπό τη μείωση) </a:t>
            </a:r>
          </a:p>
          <a:p>
            <a:r>
              <a:rPr lang="el-GR" sz="1400" b="1"/>
              <a:t>Περιορισμοί: </a:t>
            </a:r>
            <a:r>
              <a:rPr lang="el-GR" sz="1400"/>
              <a:t>με τη μείωση δεν μπορεί το κεφάλαιο να μειώνεται κάτω του ελάχιστου ορίου του μκ </a:t>
            </a:r>
          </a:p>
          <a:p>
            <a:r>
              <a:rPr lang="el-GR" sz="1400" b="1"/>
              <a:t>Προϋποθέσεις: </a:t>
            </a:r>
            <a:r>
              <a:rPr lang="el-GR" sz="1400"/>
              <a:t>η απόφαση της γσ πρέπει με ποινή ακυρότητας να ορίζει </a:t>
            </a:r>
          </a:p>
          <a:p>
            <a:pPr lvl="1"/>
            <a:r>
              <a:rPr lang="el-GR" sz="1400"/>
              <a:t>το σκοπό της μείωσης, τον τρόπο επίτευξής της. </a:t>
            </a:r>
          </a:p>
          <a:p>
            <a:pPr lvl="1"/>
            <a:r>
              <a:rPr lang="el-GR" sz="1400" b="1"/>
              <a:t>Δεν γίνεται καμία καταβολή στους μετόχους από το αποδεσμευόμενο με τη μείωση ενεργητικό της εταιρίας</a:t>
            </a:r>
            <a:r>
              <a:rPr lang="el-GR" sz="1400"/>
              <a:t>, με ποινή ακυρότητας αυτής της καταβολής, εκτός εάν </a:t>
            </a:r>
            <a:r>
              <a:rPr lang="el-GR" sz="1400" b="1"/>
              <a:t>ικανοποιηθούν οι δανειστές της εταιρίας </a:t>
            </a:r>
            <a:endParaRPr lang="el-GR" sz="1400"/>
          </a:p>
          <a:p>
            <a:r>
              <a:rPr lang="el-GR" sz="1400" b="1"/>
              <a:t>Οι δανειστές </a:t>
            </a:r>
            <a:r>
              <a:rPr lang="el-GR" sz="1400"/>
              <a:t>αυτοί μπορούν να υποβάλουν στην εταιρία </a:t>
            </a:r>
            <a:r>
              <a:rPr lang="el-GR" sz="1400" b="1"/>
              <a:t>αντιρρήσεις </a:t>
            </a:r>
            <a:r>
              <a:rPr lang="el-GR" sz="1400"/>
              <a:t>κατά της πραγματοποίησης των παραπάνω καταβολών εντός προθεσμίας </a:t>
            </a:r>
            <a:r>
              <a:rPr lang="el-GR" sz="1400" b="1"/>
              <a:t>σαράντα</a:t>
            </a:r>
            <a:r>
              <a:rPr lang="el-GR" sz="1400"/>
              <a:t> </a:t>
            </a:r>
            <a:r>
              <a:rPr lang="el-GR" sz="1400" b="1"/>
              <a:t>(40) ημερών από την δημοσιότητα</a:t>
            </a:r>
            <a:endParaRPr lang="el-GR" sz="1400"/>
          </a:p>
          <a:p>
            <a:endParaRPr lang="en-US" sz="1400"/>
          </a:p>
        </p:txBody>
      </p:sp>
    </p:spTree>
    <p:extLst>
      <p:ext uri="{BB962C8B-B14F-4D97-AF65-F5344CB8AC3E}">
        <p14:creationId xmlns:p14="http://schemas.microsoft.com/office/powerpoint/2010/main" val="142712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466722" y="586855"/>
            <a:ext cx="3201366" cy="3387497"/>
          </a:xfrm>
        </p:spPr>
        <p:txBody>
          <a:bodyPr anchor="b">
            <a:normAutofit/>
          </a:bodyPr>
          <a:lstStyle/>
          <a:p>
            <a:pPr algn="r"/>
            <a:r>
              <a:rPr lang="el-GR" sz="4000">
                <a:solidFill>
                  <a:srgbClr val="FFFFFF"/>
                </a:solidFill>
                <a:latin typeface="Cambria" panose="02040503050406030204" pitchFamily="18" charset="0"/>
                <a:ea typeface="Cambria" panose="02040503050406030204" pitchFamily="18" charset="0"/>
              </a:rPr>
              <a:t>Τι είναι η μετοχή;</a:t>
            </a:r>
            <a:endParaRPr lang="en-GB" sz="4000">
              <a:solidFill>
                <a:srgbClr val="FFFFFF"/>
              </a:solidFill>
              <a:latin typeface="Cambria" panose="02040503050406030204" pitchFamily="18" charset="0"/>
              <a:ea typeface="Cambria" panose="02040503050406030204" pitchFamily="18" charset="0"/>
            </a:endParaRPr>
          </a:p>
        </p:txBody>
      </p:sp>
      <p:sp>
        <p:nvSpPr>
          <p:cNvPr id="3" name="Υπότιτλος 2"/>
          <p:cNvSpPr>
            <a:spLocks noGrp="1"/>
          </p:cNvSpPr>
          <p:nvPr>
            <p:ph idx="1"/>
          </p:nvPr>
        </p:nvSpPr>
        <p:spPr>
          <a:xfrm>
            <a:off x="4810259" y="649480"/>
            <a:ext cx="6555347" cy="5546047"/>
          </a:xfrm>
        </p:spPr>
        <p:txBody>
          <a:bodyPr anchor="ctr">
            <a:normAutofit/>
          </a:bodyPr>
          <a:lstStyle/>
          <a:p>
            <a:r>
              <a:rPr lang="el-GR" sz="1700">
                <a:latin typeface="Cambria" panose="02040503050406030204" pitchFamily="18" charset="0"/>
                <a:ea typeface="Cambria" panose="02040503050406030204" pitchFamily="18" charset="0"/>
              </a:rPr>
              <a:t>Η έννοια της μετοχής είναι τριπλή και υποδηλώνει καθένα από τα παρακάτω: </a:t>
            </a:r>
          </a:p>
          <a:p>
            <a:pPr marL="342900" indent="-342900">
              <a:buFont typeface="Wingdings" panose="05000000000000000000" pitchFamily="2" charset="2"/>
              <a:buChar char="ü"/>
            </a:pPr>
            <a:r>
              <a:rPr lang="el-GR" sz="1700">
                <a:latin typeface="Cambria" panose="02040503050406030204" pitchFamily="18" charset="0"/>
                <a:ea typeface="Cambria" panose="02040503050406030204" pitchFamily="18" charset="0"/>
              </a:rPr>
              <a:t> </a:t>
            </a:r>
            <a:r>
              <a:rPr lang="el-GR" sz="1700" b="1">
                <a:latin typeface="Cambria" panose="02040503050406030204" pitchFamily="18" charset="0"/>
                <a:ea typeface="Cambria" panose="02040503050406030204" pitchFamily="18" charset="0"/>
              </a:rPr>
              <a:t>Μετοχή σημαίνει καθένα από τα ίσα τμήματα στα οποία διαιρείται νοητά το μετοχικό κεφάλαιο μιας Α.Ε. </a:t>
            </a:r>
            <a:r>
              <a:rPr lang="el-GR" sz="1700">
                <a:latin typeface="Cambria" panose="02040503050406030204" pitchFamily="18" charset="0"/>
                <a:ea typeface="Cambria" panose="02040503050406030204" pitchFamily="18" charset="0"/>
              </a:rPr>
              <a:t>(π.χ. εάν η ονομαστική αξία της μετοχής μιας Α.Ε. είναι 10 ευρώ και η εταιρία έχει εκδώσει 3.000 μετοχές, το σύνολο του Μ.Κ. θα ανέρχεται 30.000 ευρώ). </a:t>
            </a:r>
          </a:p>
          <a:p>
            <a:pPr marL="342900" indent="-342900">
              <a:buFont typeface="Wingdings" panose="05000000000000000000" pitchFamily="2" charset="2"/>
              <a:buChar char="ü"/>
            </a:pPr>
            <a:r>
              <a:rPr lang="el-GR" sz="1700">
                <a:latin typeface="Cambria" panose="02040503050406030204" pitchFamily="18" charset="0"/>
                <a:ea typeface="Cambria" panose="02040503050406030204" pitchFamily="18" charset="0"/>
              </a:rPr>
              <a:t> Μετοχή σημαίνει η σχέση που συνδέει τον μέτοχο με το νομικό πρόσωπο της Α.Ε. (</a:t>
            </a:r>
            <a:r>
              <a:rPr lang="el-GR" sz="1700" b="1" i="1">
                <a:latin typeface="Cambria" panose="02040503050406030204" pitchFamily="18" charset="0"/>
                <a:ea typeface="Cambria" panose="02040503050406030204" pitchFamily="18" charset="0"/>
              </a:rPr>
              <a:t>μετοχική σχέση</a:t>
            </a:r>
            <a:r>
              <a:rPr lang="el-GR" sz="1700">
                <a:latin typeface="Cambria" panose="02040503050406030204" pitchFamily="18" charset="0"/>
                <a:ea typeface="Cambria" panose="02040503050406030204" pitchFamily="18" charset="0"/>
              </a:rPr>
              <a:t>). </a:t>
            </a:r>
            <a:r>
              <a:rPr lang="el-GR" sz="1700" b="1"/>
              <a:t>= αξιόγραφ0 (Τα δικαιώματα δεν τα έχει ο μέτοχος αλλά η μετοχή και ενσωματώνονται σε αυτή)</a:t>
            </a:r>
            <a:endParaRPr lang="el-GR" sz="1700">
              <a:latin typeface="Cambria" panose="02040503050406030204" pitchFamily="18" charset="0"/>
              <a:ea typeface="Cambria" panose="02040503050406030204" pitchFamily="18" charset="0"/>
            </a:endParaRPr>
          </a:p>
          <a:p>
            <a:pPr marL="342900" indent="-342900">
              <a:buFont typeface="Wingdings" panose="05000000000000000000" pitchFamily="2" charset="2"/>
              <a:buChar char="ü"/>
            </a:pPr>
            <a:r>
              <a:rPr lang="el-GR" sz="1700">
                <a:latin typeface="Cambria" panose="02040503050406030204" pitchFamily="18" charset="0"/>
                <a:ea typeface="Cambria" panose="02040503050406030204" pitchFamily="18" charset="0"/>
              </a:rPr>
              <a:t>Μετοχή σημαίνει ο </a:t>
            </a:r>
            <a:r>
              <a:rPr lang="el-GR" sz="1700" b="1">
                <a:latin typeface="Cambria" panose="02040503050406030204" pitchFamily="18" charset="0"/>
                <a:ea typeface="Cambria" panose="02040503050406030204" pitchFamily="18" charset="0"/>
              </a:rPr>
              <a:t>τίτλος</a:t>
            </a:r>
            <a:r>
              <a:rPr lang="el-GR" sz="1700">
                <a:latin typeface="Cambria" panose="02040503050406030204" pitchFamily="18" charset="0"/>
                <a:ea typeface="Cambria" panose="02040503050406030204" pitchFamily="18" charset="0"/>
              </a:rPr>
              <a:t>, το αξιόγραφο δηλαδή στο οποίο ενσωματώνεται η παραπάνω μετοχική σχέση. Ο τίτλος αυτός μπορεί να είναι </a:t>
            </a:r>
            <a:r>
              <a:rPr lang="el-GR" sz="1700" b="1">
                <a:latin typeface="Cambria" panose="02040503050406030204" pitchFamily="18" charset="0"/>
                <a:ea typeface="Cambria" panose="02040503050406030204" pitchFamily="18" charset="0"/>
              </a:rPr>
              <a:t>έγχαρτος</a:t>
            </a:r>
            <a:r>
              <a:rPr lang="el-GR" sz="1700">
                <a:latin typeface="Cambria" panose="02040503050406030204" pitchFamily="18" charset="0"/>
                <a:ea typeface="Cambria" panose="02040503050406030204" pitchFamily="18" charset="0"/>
              </a:rPr>
              <a:t> ή, κατά περίπτωση (π.χ. στις εισηγμένες σε οργανωμένη αγορά Α.Ε.) </a:t>
            </a:r>
            <a:r>
              <a:rPr lang="el-GR" sz="1700" b="1">
                <a:latin typeface="Cambria" panose="02040503050406030204" pitchFamily="18" charset="0"/>
                <a:ea typeface="Cambria" panose="02040503050406030204" pitchFamily="18" charset="0"/>
              </a:rPr>
              <a:t>άυλος</a:t>
            </a:r>
            <a:r>
              <a:rPr lang="el-GR" sz="1700">
                <a:latin typeface="Cambria" panose="02040503050406030204" pitchFamily="18" charset="0"/>
                <a:ea typeface="Cambria" panose="02040503050406030204" pitchFamily="18" charset="0"/>
              </a:rPr>
              <a:t>. </a:t>
            </a:r>
          </a:p>
          <a:p>
            <a:r>
              <a:rPr lang="el-GR" sz="1700">
                <a:latin typeface="Cambria" panose="02040503050406030204" pitchFamily="18" charset="0"/>
                <a:ea typeface="Cambria" panose="02040503050406030204" pitchFamily="18" charset="0"/>
              </a:rPr>
              <a:t>Τονίζεται ότι </a:t>
            </a:r>
            <a:r>
              <a:rPr lang="el-GR" sz="1700" b="1">
                <a:latin typeface="Cambria" panose="02040503050406030204" pitchFamily="18" charset="0"/>
                <a:ea typeface="Cambria" panose="02040503050406030204" pitchFamily="18" charset="0"/>
              </a:rPr>
              <a:t>οι μετοχές αφορούν μόνο τον εταιρικό τύπο της Ανώνυμης Εταιρίας </a:t>
            </a:r>
            <a:r>
              <a:rPr lang="el-GR" sz="1700">
                <a:latin typeface="Cambria" panose="02040503050406030204" pitchFamily="18" charset="0"/>
                <a:ea typeface="Cambria" panose="02040503050406030204" pitchFamily="18" charset="0"/>
              </a:rPr>
              <a:t>και δεν απαντώνται σε άλλες κεφαλαιουχικές ή προσωπικές εταιρίες καθώς αυτές δεν διαιρούνται ποτέ σε μετοχές αλλά κατ΄ αντιστοιχία γίνεται λόγος για εταιρικά μερίδια ή εταιρικές συμμετοχές. </a:t>
            </a:r>
            <a:endParaRPr lang="en-GB" sz="170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46104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Μετοχές</a:t>
            </a:r>
            <a:endParaRPr lang="en-US" sz="4000">
              <a:solidFill>
                <a:srgbClr val="FFFFFF"/>
              </a:solidFill>
            </a:endParaRPr>
          </a:p>
        </p:txBody>
      </p:sp>
      <p:sp>
        <p:nvSpPr>
          <p:cNvPr id="3" name="Content Placeholder 2"/>
          <p:cNvSpPr>
            <a:spLocks noGrp="1"/>
          </p:cNvSpPr>
          <p:nvPr>
            <p:ph idx="1"/>
          </p:nvPr>
        </p:nvSpPr>
        <p:spPr>
          <a:xfrm>
            <a:off x="4810259" y="649480"/>
            <a:ext cx="6555347" cy="5546047"/>
          </a:xfrm>
        </p:spPr>
        <p:txBody>
          <a:bodyPr anchor="ctr">
            <a:normAutofit/>
          </a:bodyPr>
          <a:lstStyle/>
          <a:p>
            <a:r>
              <a:rPr lang="el-GR" sz="1400" b="1" dirty="0"/>
              <a:t>Το ΜΚ διαιρείται σε μετοχές: ΜΚ/ΟΑ= </a:t>
            </a:r>
            <a:r>
              <a:rPr lang="el-GR" sz="1400" b="1" dirty="0" err="1"/>
              <a:t>Αρ</a:t>
            </a:r>
            <a:r>
              <a:rPr lang="el-GR" sz="1400" b="1" dirty="0"/>
              <a:t> Μ</a:t>
            </a:r>
          </a:p>
          <a:p>
            <a:r>
              <a:rPr lang="el-GR" sz="1400" b="1" dirty="0"/>
              <a:t>Μετοχή </a:t>
            </a:r>
            <a:r>
              <a:rPr lang="el-GR" sz="1400" b="1" dirty="0" err="1"/>
              <a:t>Ονομαστικη</a:t>
            </a:r>
            <a:r>
              <a:rPr lang="el-GR" sz="1400" b="1" dirty="0"/>
              <a:t>́ </a:t>
            </a:r>
            <a:r>
              <a:rPr lang="el-GR" sz="1400" b="1" dirty="0" err="1"/>
              <a:t>αξία</a:t>
            </a:r>
            <a:r>
              <a:rPr lang="el-GR" sz="1400" b="1" dirty="0"/>
              <a:t> </a:t>
            </a:r>
            <a:r>
              <a:rPr lang="el-GR" sz="1400" dirty="0"/>
              <a:t>(</a:t>
            </a:r>
            <a:r>
              <a:rPr lang="el-GR" sz="1400" dirty="0" err="1"/>
              <a:t>αξία</a:t>
            </a:r>
            <a:r>
              <a:rPr lang="el-GR" sz="1400" dirty="0"/>
              <a:t> της </a:t>
            </a:r>
            <a:r>
              <a:rPr lang="el-GR" sz="1400" dirty="0" err="1"/>
              <a:t>μετοχής</a:t>
            </a:r>
            <a:r>
              <a:rPr lang="el-GR" sz="1400" dirty="0"/>
              <a:t> ως </a:t>
            </a:r>
            <a:r>
              <a:rPr lang="el-GR" sz="1400" dirty="0" err="1"/>
              <a:t>τμήματος</a:t>
            </a:r>
            <a:r>
              <a:rPr lang="el-GR" sz="1400" dirty="0"/>
              <a:t> του </a:t>
            </a:r>
            <a:r>
              <a:rPr lang="el-GR" sz="1400" dirty="0" err="1"/>
              <a:t>μκ</a:t>
            </a:r>
            <a:r>
              <a:rPr lang="el-GR" sz="1400" dirty="0"/>
              <a:t>) </a:t>
            </a:r>
          </a:p>
          <a:p>
            <a:pPr lvl="1"/>
            <a:r>
              <a:rPr lang="el-GR" sz="1400" dirty="0"/>
              <a:t>Από 4 λεπτά </a:t>
            </a:r>
            <a:r>
              <a:rPr lang="el-GR" sz="1400" dirty="0" err="1"/>
              <a:t>ώς</a:t>
            </a:r>
            <a:r>
              <a:rPr lang="el-GR" sz="1400" dirty="0"/>
              <a:t> 100 ευρώ</a:t>
            </a:r>
          </a:p>
          <a:p>
            <a:r>
              <a:rPr lang="el-GR" sz="1400" b="1" dirty="0" err="1"/>
              <a:t>Εσωτερικη</a:t>
            </a:r>
            <a:r>
              <a:rPr lang="el-GR" sz="1400" b="1" dirty="0"/>
              <a:t>́ </a:t>
            </a:r>
            <a:r>
              <a:rPr lang="el-GR" sz="1400" b="1" dirty="0" err="1"/>
              <a:t>αξία</a:t>
            </a:r>
            <a:r>
              <a:rPr lang="el-GR" sz="1400" b="1" dirty="0"/>
              <a:t> </a:t>
            </a:r>
            <a:r>
              <a:rPr lang="el-GR" sz="1400" dirty="0"/>
              <a:t>(</a:t>
            </a:r>
            <a:r>
              <a:rPr lang="el-GR" sz="1400" dirty="0" err="1"/>
              <a:t>αξία</a:t>
            </a:r>
            <a:r>
              <a:rPr lang="el-GR" sz="1400" dirty="0"/>
              <a:t> της </a:t>
            </a:r>
            <a:r>
              <a:rPr lang="el-GR" sz="1400" dirty="0" err="1"/>
              <a:t>μετοχής</a:t>
            </a:r>
            <a:r>
              <a:rPr lang="el-GR" sz="1400" dirty="0"/>
              <a:t> ως </a:t>
            </a:r>
            <a:r>
              <a:rPr lang="el-GR" sz="1400" dirty="0" err="1"/>
              <a:t>τμήματος</a:t>
            </a:r>
            <a:r>
              <a:rPr lang="el-GR" sz="1400" dirty="0"/>
              <a:t> της </a:t>
            </a:r>
            <a:r>
              <a:rPr lang="el-GR" sz="1400" dirty="0" err="1"/>
              <a:t>περιουσίας</a:t>
            </a:r>
            <a:r>
              <a:rPr lang="el-GR" sz="1400" dirty="0"/>
              <a:t> της </a:t>
            </a:r>
            <a:r>
              <a:rPr lang="el-GR" sz="1400" dirty="0" err="1"/>
              <a:t>εταιρίας</a:t>
            </a:r>
            <a:r>
              <a:rPr lang="el-GR" sz="1400" dirty="0"/>
              <a:t>) </a:t>
            </a:r>
          </a:p>
          <a:p>
            <a:pPr lvl="1"/>
            <a:r>
              <a:rPr lang="el-GR" sz="1400" dirty="0" err="1"/>
              <a:t>Εσωτερικη</a:t>
            </a:r>
            <a:r>
              <a:rPr lang="el-GR" sz="1400" dirty="0"/>
              <a:t>́ </a:t>
            </a:r>
            <a:r>
              <a:rPr lang="el-GR" sz="1400" dirty="0" err="1"/>
              <a:t>αξία</a:t>
            </a:r>
            <a:r>
              <a:rPr lang="el-GR" sz="1400" dirty="0"/>
              <a:t> </a:t>
            </a:r>
            <a:r>
              <a:rPr lang="el-GR" sz="1400" dirty="0" err="1"/>
              <a:t>υπάρχει</a:t>
            </a:r>
            <a:r>
              <a:rPr lang="el-GR" sz="1400" dirty="0"/>
              <a:t> </a:t>
            </a:r>
            <a:r>
              <a:rPr lang="el-GR" sz="1400" dirty="0" err="1"/>
              <a:t>όταν</a:t>
            </a:r>
            <a:r>
              <a:rPr lang="el-GR" sz="1400" dirty="0"/>
              <a:t> το </a:t>
            </a:r>
            <a:r>
              <a:rPr lang="el-GR" sz="1400" dirty="0" err="1"/>
              <a:t>σύνολο</a:t>
            </a:r>
            <a:r>
              <a:rPr lang="el-GR" sz="1400" dirty="0"/>
              <a:t> της </a:t>
            </a:r>
            <a:r>
              <a:rPr lang="el-GR" sz="1400" dirty="0" err="1"/>
              <a:t>περιουσίας</a:t>
            </a:r>
            <a:r>
              <a:rPr lang="el-GR" sz="1400" dirty="0"/>
              <a:t> της </a:t>
            </a:r>
            <a:r>
              <a:rPr lang="el-GR" sz="1400" dirty="0" err="1"/>
              <a:t>εταιρίας</a:t>
            </a:r>
            <a:r>
              <a:rPr lang="el-GR" sz="1400" dirty="0"/>
              <a:t> </a:t>
            </a:r>
            <a:r>
              <a:rPr lang="el-GR" sz="1400" dirty="0" err="1"/>
              <a:t>υπερβαίνει</a:t>
            </a:r>
            <a:r>
              <a:rPr lang="el-GR" sz="1400" dirty="0"/>
              <a:t> το </a:t>
            </a:r>
            <a:r>
              <a:rPr lang="el-GR" sz="1400" dirty="0" err="1"/>
              <a:t>μκ</a:t>
            </a:r>
            <a:r>
              <a:rPr lang="el-GR" sz="1400" dirty="0"/>
              <a:t> (</a:t>
            </a:r>
            <a:r>
              <a:rPr lang="el-GR" sz="1400" dirty="0" err="1"/>
              <a:t>αντίστοιχα</a:t>
            </a:r>
            <a:r>
              <a:rPr lang="el-GR" sz="1400" dirty="0"/>
              <a:t> </a:t>
            </a:r>
            <a:r>
              <a:rPr lang="el-GR" sz="1400" dirty="0" err="1"/>
              <a:t>ισχύουν</a:t>
            </a:r>
            <a:r>
              <a:rPr lang="el-GR" sz="1400" dirty="0"/>
              <a:t> για τη </a:t>
            </a:r>
            <a:r>
              <a:rPr lang="el-GR" sz="1400" dirty="0" err="1"/>
              <a:t>μείωση</a:t>
            </a:r>
            <a:r>
              <a:rPr lang="el-GR" sz="1400" dirty="0"/>
              <a:t>) </a:t>
            </a:r>
          </a:p>
          <a:p>
            <a:pPr lvl="1"/>
            <a:r>
              <a:rPr lang="el-GR" sz="1400" i="1" dirty="0" err="1"/>
              <a:t>Προνομιακη</a:t>
            </a:r>
            <a:r>
              <a:rPr lang="el-GR" sz="1400" i="1" dirty="0"/>
              <a:t>́ </a:t>
            </a:r>
            <a:r>
              <a:rPr lang="el-GR" sz="1400" i="1" dirty="0" err="1"/>
              <a:t>αξία</a:t>
            </a:r>
            <a:r>
              <a:rPr lang="el-GR" sz="1400" i="1" dirty="0"/>
              <a:t> (πχ προς </a:t>
            </a:r>
            <a:r>
              <a:rPr lang="el-GR" sz="1400" i="1" dirty="0" err="1"/>
              <a:t>συμπλήρωση</a:t>
            </a:r>
            <a:r>
              <a:rPr lang="el-GR" sz="1400" i="1" dirty="0"/>
              <a:t> </a:t>
            </a:r>
            <a:r>
              <a:rPr lang="el-GR" sz="1400" i="1" dirty="0" err="1"/>
              <a:t>πλειοψηφικου</a:t>
            </a:r>
            <a:r>
              <a:rPr lang="el-GR" sz="1400" i="1" dirty="0"/>
              <a:t>́ </a:t>
            </a:r>
            <a:r>
              <a:rPr lang="el-GR" sz="1400" i="1" dirty="0" err="1"/>
              <a:t>πακέτου</a:t>
            </a:r>
            <a:r>
              <a:rPr lang="el-GR" sz="1400" i="1" dirty="0"/>
              <a:t>) </a:t>
            </a:r>
            <a:endParaRPr lang="el-GR" sz="1400" dirty="0"/>
          </a:p>
          <a:p>
            <a:r>
              <a:rPr lang="el-GR" sz="1400" b="1" dirty="0" err="1"/>
              <a:t>Χρηματιστηριακη</a:t>
            </a:r>
            <a:r>
              <a:rPr lang="el-GR" sz="1400" b="1" dirty="0"/>
              <a:t>́ </a:t>
            </a:r>
            <a:r>
              <a:rPr lang="el-GR" sz="1400" b="1" dirty="0" err="1"/>
              <a:t>αξία</a:t>
            </a:r>
            <a:r>
              <a:rPr lang="el-GR" sz="1400" b="1" dirty="0"/>
              <a:t> </a:t>
            </a:r>
            <a:r>
              <a:rPr lang="el-GR" sz="1400" dirty="0"/>
              <a:t>(δεν </a:t>
            </a:r>
            <a:r>
              <a:rPr lang="el-GR" sz="1400" dirty="0" err="1"/>
              <a:t>συμπίπτει</a:t>
            </a:r>
            <a:r>
              <a:rPr lang="el-GR" sz="1400" dirty="0"/>
              <a:t> κατ’ </a:t>
            </a:r>
            <a:r>
              <a:rPr lang="el-GR" sz="1400" dirty="0" err="1"/>
              <a:t>ανάγκη</a:t>
            </a:r>
            <a:r>
              <a:rPr lang="el-GR" sz="1400" dirty="0"/>
              <a:t> με την </a:t>
            </a:r>
            <a:r>
              <a:rPr lang="el-GR" sz="1400" dirty="0" err="1"/>
              <a:t>ονομαστικη</a:t>
            </a:r>
            <a:r>
              <a:rPr lang="el-GR" sz="1400" dirty="0"/>
              <a:t>́ και την </a:t>
            </a:r>
            <a:r>
              <a:rPr lang="el-GR" sz="1400" dirty="0" err="1"/>
              <a:t>εσωτερικη</a:t>
            </a:r>
            <a:r>
              <a:rPr lang="el-GR" sz="1400" dirty="0"/>
              <a:t>́) –α) διαμορφώνεται από την προσφορά και τη ζήτηση β) για τη </a:t>
            </a:r>
            <a:r>
              <a:rPr lang="el-GR" sz="1400" dirty="0" err="1"/>
              <a:t>διαμόρφωση</a:t>
            </a:r>
            <a:r>
              <a:rPr lang="el-GR" sz="1400" dirty="0"/>
              <a:t>́ της </a:t>
            </a:r>
            <a:r>
              <a:rPr lang="el-GR" sz="1400" dirty="0" err="1"/>
              <a:t>μεσολαβούν</a:t>
            </a:r>
            <a:r>
              <a:rPr lang="el-GR" sz="1400" dirty="0"/>
              <a:t> και </a:t>
            </a:r>
            <a:r>
              <a:rPr lang="el-GR" sz="1400" dirty="0" err="1"/>
              <a:t>άλλοι</a:t>
            </a:r>
            <a:r>
              <a:rPr lang="el-GR" sz="1400" dirty="0"/>
              <a:t> </a:t>
            </a:r>
            <a:r>
              <a:rPr lang="el-GR" sz="1400" dirty="0" err="1"/>
              <a:t>παράγοντες</a:t>
            </a:r>
            <a:r>
              <a:rPr lang="el-GR" sz="1400" dirty="0"/>
              <a:t> (πχ </a:t>
            </a:r>
            <a:r>
              <a:rPr lang="el-GR" sz="1400" dirty="0" err="1"/>
              <a:t>φήμες</a:t>
            </a:r>
            <a:r>
              <a:rPr lang="el-GR" sz="1400" dirty="0"/>
              <a:t>, </a:t>
            </a:r>
            <a:r>
              <a:rPr lang="el-GR" sz="1400" dirty="0" err="1"/>
              <a:t>τάσεις</a:t>
            </a:r>
            <a:r>
              <a:rPr lang="el-GR" sz="1400" dirty="0"/>
              <a:t> </a:t>
            </a:r>
            <a:r>
              <a:rPr lang="el-GR" sz="1400" dirty="0" err="1"/>
              <a:t>αγοράς</a:t>
            </a:r>
            <a:r>
              <a:rPr lang="el-GR" sz="1400" dirty="0"/>
              <a:t> </a:t>
            </a:r>
            <a:r>
              <a:rPr lang="el-GR" sz="1400" dirty="0" err="1"/>
              <a:t>κλπ</a:t>
            </a:r>
            <a:r>
              <a:rPr lang="el-GR" sz="1400" dirty="0"/>
              <a:t>) </a:t>
            </a:r>
          </a:p>
          <a:p>
            <a:r>
              <a:rPr lang="el-GR" sz="1400" b="1" dirty="0"/>
              <a:t>Οι </a:t>
            </a:r>
            <a:r>
              <a:rPr lang="el-GR" sz="1400" b="1" dirty="0" err="1"/>
              <a:t>μετοχ</a:t>
            </a:r>
            <a:r>
              <a:rPr lang="en-US" sz="1400" b="1" dirty="0" err="1"/>
              <a:t>έ</a:t>
            </a:r>
            <a:r>
              <a:rPr lang="el-GR" sz="1400" b="1" dirty="0"/>
              <a:t>ς είναι πάντοτε </a:t>
            </a:r>
            <a:r>
              <a:rPr lang="el-GR" sz="1400" b="1" dirty="0" err="1"/>
              <a:t>ονομαστικές</a:t>
            </a:r>
            <a:r>
              <a:rPr lang="el-GR" sz="1400" b="1" dirty="0"/>
              <a:t> </a:t>
            </a:r>
            <a:r>
              <a:rPr lang="el-GR" sz="1400" dirty="0"/>
              <a:t>(ο </a:t>
            </a:r>
            <a:r>
              <a:rPr lang="el-GR" sz="1400" dirty="0" err="1"/>
              <a:t>δικαιούχος</a:t>
            </a:r>
            <a:r>
              <a:rPr lang="el-GR" sz="1400" dirty="0"/>
              <a:t> αναγράφεται σε </a:t>
            </a:r>
            <a:r>
              <a:rPr lang="el-GR" sz="1400" dirty="0" err="1"/>
              <a:t>αυτη</a:t>
            </a:r>
            <a:r>
              <a:rPr lang="el-GR" sz="1400" dirty="0"/>
              <a:t>́). Ωστόσο μπορεί να μεταβιβαστούν χωρίς αλλαγή του ονόματος επί του τίτλου. Δικαιούχος είναι ο κατονομαζόμενος στο βιβλίο μετόχων</a:t>
            </a:r>
          </a:p>
          <a:p>
            <a:r>
              <a:rPr lang="el-GR" sz="1400" b="1" dirty="0"/>
              <a:t>Για τις μετοχές εκδίδονται τίτλοι. </a:t>
            </a:r>
            <a:r>
              <a:rPr lang="el-GR" sz="1400" dirty="0"/>
              <a:t>Το καταστατικό́ της εταιρίας μπορεί́ να αποκλείει ή να </a:t>
            </a:r>
            <a:r>
              <a:rPr lang="el-GR" sz="1400" dirty="0" err="1"/>
              <a:t>περιορίζει</a:t>
            </a:r>
            <a:r>
              <a:rPr lang="el-GR" sz="1400" dirty="0"/>
              <a:t> την </a:t>
            </a:r>
            <a:r>
              <a:rPr lang="el-GR" sz="1400" dirty="0" err="1"/>
              <a:t>υποχρέωση</a:t>
            </a:r>
            <a:r>
              <a:rPr lang="el-GR" sz="1400" dirty="0"/>
              <a:t> έκδοσης και παράδοσης μετοχικού τίτλου στους μετόχους. Οπότε η απόδειξη της μετοχικής ιδιότητας γίνεται από το μητρώο μετόχων που τηρεί η εταιρία</a:t>
            </a:r>
          </a:p>
          <a:p>
            <a:r>
              <a:rPr lang="el-GR" sz="1400" dirty="0"/>
              <a:t>Εισηγμένες μετοχές : υποχρεωτική </a:t>
            </a:r>
            <a:r>
              <a:rPr lang="el-GR" sz="1400" dirty="0" err="1"/>
              <a:t>αποϋλοποίηση</a:t>
            </a:r>
            <a:r>
              <a:rPr lang="el-GR" sz="1400" dirty="0"/>
              <a:t> – τήρηση των μετοχών μέσω λογιστικών εγγραφών στα βιβλία του αποθετηρίου και των διαμεσολαβητών.</a:t>
            </a:r>
          </a:p>
          <a:p>
            <a:endParaRPr lang="el-GR" sz="1400" dirty="0"/>
          </a:p>
        </p:txBody>
      </p:sp>
    </p:spTree>
    <p:extLst>
      <p:ext uri="{BB962C8B-B14F-4D97-AF65-F5344CB8AC3E}">
        <p14:creationId xmlns:p14="http://schemas.microsoft.com/office/powerpoint/2010/main" val="640384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48E3729F-345C-9549-9785-BA913E4F6130}"/>
              </a:ext>
            </a:extLst>
          </p:cNvPr>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Ποιος είναι μέτοχος</a:t>
            </a:r>
          </a:p>
        </p:txBody>
      </p:sp>
      <p:sp>
        <p:nvSpPr>
          <p:cNvPr id="3" name="Θέση περιεχομένου 2">
            <a:extLst>
              <a:ext uri="{FF2B5EF4-FFF2-40B4-BE49-F238E27FC236}">
                <a16:creationId xmlns:a16="http://schemas.microsoft.com/office/drawing/2014/main" id="{D55418CE-738E-5147-92E1-F0289DAE6BDD}"/>
              </a:ext>
            </a:extLst>
          </p:cNvPr>
          <p:cNvSpPr>
            <a:spLocks noGrp="1"/>
          </p:cNvSpPr>
          <p:nvPr>
            <p:ph idx="1"/>
          </p:nvPr>
        </p:nvSpPr>
        <p:spPr>
          <a:xfrm>
            <a:off x="4810259" y="649480"/>
            <a:ext cx="6555347" cy="5546047"/>
          </a:xfrm>
        </p:spPr>
        <p:txBody>
          <a:bodyPr anchor="ctr">
            <a:normAutofit/>
          </a:bodyPr>
          <a:lstStyle/>
          <a:p>
            <a:r>
              <a:rPr lang="el-GR" sz="2000"/>
              <a:t>Δεν αναφέρεται στο καταστατικό</a:t>
            </a:r>
          </a:p>
          <a:p>
            <a:r>
              <a:rPr lang="el-GR" sz="2000"/>
              <a:t>Μη εισηγμένες: ο εγγεγραμμένος στο βιβλίο (μητρώο) μετόχων της εταιρίας</a:t>
            </a:r>
          </a:p>
          <a:p>
            <a:pPr lvl="1"/>
            <a:r>
              <a:rPr lang="el-GR" sz="2000"/>
              <a:t>Μεταβίβαση που δεν γνωστοποιείται στην εταιρία δεν ισχύει για την εταιρία</a:t>
            </a:r>
          </a:p>
          <a:p>
            <a:r>
              <a:rPr lang="el-GR" sz="2000"/>
              <a:t>Εισηγμένες: </a:t>
            </a:r>
          </a:p>
          <a:p>
            <a:pPr lvl="1"/>
            <a:r>
              <a:rPr lang="el-GR" sz="2000"/>
              <a:t>1) σε ατομικούς λογαριασμούς στο αποθετήριο – ο δικαιούχος στη μερίδα του οποίου έχουν καταχωρηθεί οι μετοχές</a:t>
            </a:r>
          </a:p>
          <a:p>
            <a:pPr lvl="1"/>
            <a:r>
              <a:rPr lang="el-GR" sz="2000"/>
              <a:t>2) σε συλλογικούς λογαριασμούς: ο ταυτοποιούμενος ως μέτοχος από τον εγγεγραμμένο διαμεσολαβητή</a:t>
            </a:r>
          </a:p>
        </p:txBody>
      </p:sp>
    </p:spTree>
    <p:extLst>
      <p:ext uri="{BB962C8B-B14F-4D97-AF65-F5344CB8AC3E}">
        <p14:creationId xmlns:p14="http://schemas.microsoft.com/office/powerpoint/2010/main" val="1662940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466722" y="586855"/>
            <a:ext cx="3201366" cy="3387497"/>
          </a:xfrm>
        </p:spPr>
        <p:txBody>
          <a:bodyPr anchor="b">
            <a:normAutofit/>
          </a:bodyPr>
          <a:lstStyle/>
          <a:p>
            <a:pPr algn="r"/>
            <a:r>
              <a:rPr lang="el-GR" sz="4000" dirty="0">
                <a:solidFill>
                  <a:srgbClr val="FFFFFF"/>
                </a:solidFill>
                <a:latin typeface="Cambria" panose="02040503050406030204" pitchFamily="18" charset="0"/>
                <a:ea typeface="Cambria" panose="02040503050406030204" pitchFamily="18" charset="0"/>
              </a:rPr>
              <a:t>Κοινές Μετοχές</a:t>
            </a:r>
            <a:endParaRPr lang="en-GB" sz="4000" dirty="0">
              <a:solidFill>
                <a:srgbClr val="FFFFFF"/>
              </a:solidFill>
              <a:latin typeface="Cambria" panose="02040503050406030204" pitchFamily="18" charset="0"/>
              <a:ea typeface="Cambria" panose="02040503050406030204" pitchFamily="18" charset="0"/>
            </a:endParaRPr>
          </a:p>
        </p:txBody>
      </p:sp>
      <p:sp>
        <p:nvSpPr>
          <p:cNvPr id="3" name="Υπότιτλος 2"/>
          <p:cNvSpPr>
            <a:spLocks noGrp="1"/>
          </p:cNvSpPr>
          <p:nvPr>
            <p:ph idx="1"/>
          </p:nvPr>
        </p:nvSpPr>
        <p:spPr>
          <a:xfrm>
            <a:off x="4810259" y="649480"/>
            <a:ext cx="6555347" cy="5546047"/>
          </a:xfrm>
        </p:spPr>
        <p:txBody>
          <a:bodyPr anchor="ctr">
            <a:normAutofit/>
          </a:bodyPr>
          <a:lstStyle/>
          <a:p>
            <a:pPr marL="0" indent="0">
              <a:buNone/>
            </a:pPr>
            <a:endParaRPr lang="el-GR" sz="2000" u="sng" dirty="0">
              <a:latin typeface="Cambria" panose="02040503050406030204" pitchFamily="18" charset="0"/>
              <a:ea typeface="Cambria" panose="02040503050406030204" pitchFamily="18" charset="0"/>
            </a:endParaRPr>
          </a:p>
          <a:p>
            <a:r>
              <a:rPr lang="el-GR" sz="2000" dirty="0">
                <a:latin typeface="Cambria" panose="02040503050406030204" pitchFamily="18" charset="0"/>
                <a:ea typeface="Cambria" panose="02040503050406030204" pitchFamily="18" charset="0"/>
              </a:rPr>
              <a:t>Το νομοθετικό πλαίσιο των Α.Ε. (Ν.4548/2019, άρθρο 36) θεσπίζει την </a:t>
            </a:r>
            <a:r>
              <a:rPr lang="el-GR" sz="2000" b="1" u="sng" dirty="0">
                <a:latin typeface="Cambria" panose="02040503050406030204" pitchFamily="18" charset="0"/>
                <a:ea typeface="Cambria" panose="02040503050406030204" pitchFamily="18" charset="0"/>
              </a:rPr>
              <a:t>αρχή της ισότητας των μετοχών</a:t>
            </a:r>
            <a:r>
              <a:rPr lang="el-GR" sz="2000" dirty="0">
                <a:latin typeface="Cambria" panose="02040503050406030204" pitchFamily="18" charset="0"/>
                <a:ea typeface="Cambria" panose="02040503050406030204" pitchFamily="18" charset="0"/>
              </a:rPr>
              <a:t>, δηλαδή ορίζει ότι </a:t>
            </a:r>
            <a:r>
              <a:rPr lang="el-GR" sz="2000" b="1" dirty="0">
                <a:latin typeface="Cambria" panose="02040503050406030204" pitchFamily="18" charset="0"/>
                <a:ea typeface="Cambria" panose="02040503050406030204" pitchFamily="18" charset="0"/>
              </a:rPr>
              <a:t>κάθε μετοχή παρέχει δικαίωμα ψήφου</a:t>
            </a:r>
            <a:r>
              <a:rPr lang="el-GR" sz="2000" dirty="0">
                <a:latin typeface="Cambria" panose="02040503050406030204" pitchFamily="18" charset="0"/>
                <a:ea typeface="Cambria" panose="02040503050406030204" pitchFamily="18" charset="0"/>
              </a:rPr>
              <a:t> και ότι </a:t>
            </a:r>
            <a:r>
              <a:rPr lang="el-GR" sz="2000" b="1" dirty="0">
                <a:latin typeface="Cambria" panose="02040503050406030204" pitchFamily="18" charset="0"/>
                <a:ea typeface="Cambria" panose="02040503050406030204" pitchFamily="18" charset="0"/>
              </a:rPr>
              <a:t>όλα τα δικαιώματα των μετόχων που απορρέουν από την μετοχή είναι υποχρεωτικά ανάλογα προς το ποσοστό του κεφαλαίου που αντιπροσωπεύει η μετοχή. </a:t>
            </a:r>
          </a:p>
          <a:p>
            <a:r>
              <a:rPr lang="el-GR" sz="2000" b="1" dirty="0">
                <a:latin typeface="Cambria" panose="02040503050406030204" pitchFamily="18" charset="0"/>
                <a:ea typeface="Cambria" panose="02040503050406030204" pitchFamily="18" charset="0"/>
              </a:rPr>
              <a:t>Οι μετοχές λοιπόν που εκδίδει μια Α.Ε. είναι κατά κανόνα κοινές και μόνον αν ρητώς ορίζεται διαφορετικά, εκδίδονται ως προνομιούχες ή ως άλλης κατηγορίας π.χ. εξαγοράσιμες. </a:t>
            </a:r>
          </a:p>
          <a:p>
            <a:endParaRPr lang="en-GB"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181626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466722" y="586855"/>
            <a:ext cx="3201366" cy="3387497"/>
          </a:xfrm>
        </p:spPr>
        <p:txBody>
          <a:bodyPr anchor="b">
            <a:normAutofit/>
          </a:bodyPr>
          <a:lstStyle/>
          <a:p>
            <a:pPr algn="r"/>
            <a:r>
              <a:rPr lang="el-GR" sz="4000" b="1" dirty="0">
                <a:solidFill>
                  <a:srgbClr val="FFFFFF"/>
                </a:solidFill>
                <a:latin typeface="Cambria" panose="02040503050406030204" pitchFamily="18" charset="0"/>
                <a:ea typeface="Cambria" panose="02040503050406030204" pitchFamily="18" charset="0"/>
              </a:rPr>
              <a:t>Άλλα Είδη μετοχών </a:t>
            </a:r>
            <a:endParaRPr lang="en-GB" sz="4000" b="1" dirty="0">
              <a:solidFill>
                <a:srgbClr val="FFFFFF"/>
              </a:solidFill>
              <a:latin typeface="Cambria" panose="02040503050406030204" pitchFamily="18" charset="0"/>
              <a:ea typeface="Cambria" panose="02040503050406030204" pitchFamily="18" charset="0"/>
            </a:endParaRPr>
          </a:p>
        </p:txBody>
      </p:sp>
      <p:sp>
        <p:nvSpPr>
          <p:cNvPr id="3" name="Υπότιτλος 2"/>
          <p:cNvSpPr>
            <a:spLocks noGrp="1"/>
          </p:cNvSpPr>
          <p:nvPr>
            <p:ph idx="1"/>
          </p:nvPr>
        </p:nvSpPr>
        <p:spPr>
          <a:xfrm>
            <a:off x="4810259" y="649480"/>
            <a:ext cx="6555347" cy="5546047"/>
          </a:xfrm>
        </p:spPr>
        <p:txBody>
          <a:bodyPr anchor="ctr">
            <a:normAutofit fontScale="92500" lnSpcReduction="20000"/>
          </a:bodyPr>
          <a:lstStyle/>
          <a:p>
            <a:r>
              <a:rPr lang="el-GR" sz="1700" b="1" u="sng" dirty="0">
                <a:latin typeface="Cambria" panose="02040503050406030204" pitchFamily="18" charset="0"/>
                <a:ea typeface="Cambria" panose="02040503050406030204" pitchFamily="18" charset="0"/>
              </a:rPr>
              <a:t>Προνομιούχες μετοχές</a:t>
            </a:r>
            <a:r>
              <a:rPr lang="el-GR" sz="1700" u="sng" dirty="0">
                <a:latin typeface="Cambria" panose="02040503050406030204" pitchFamily="18" charset="0"/>
                <a:ea typeface="Cambria" panose="02040503050406030204" pitchFamily="18" charset="0"/>
              </a:rPr>
              <a:t>: </a:t>
            </a:r>
            <a:r>
              <a:rPr lang="el-GR" sz="1700" dirty="0">
                <a:latin typeface="Cambria" panose="02040503050406030204" pitchFamily="18" charset="0"/>
                <a:ea typeface="Cambria" panose="02040503050406030204" pitchFamily="18" charset="0"/>
              </a:rPr>
              <a:t>κατά παρέκκλιση από την αρχή της ισότητας των μετοχών, οι προνομιούχες μετοχές </a:t>
            </a:r>
            <a:r>
              <a:rPr lang="el-GR" sz="1700" b="1" dirty="0">
                <a:latin typeface="Cambria" panose="02040503050406030204" pitchFamily="18" charset="0"/>
                <a:ea typeface="Cambria" panose="02040503050406030204" pitchFamily="18" charset="0"/>
              </a:rPr>
              <a:t>προσπορίζουν στον μέτοχο επιπρόσθετο περιουσιακό όφελος σε σχέση με τις κοινές,</a:t>
            </a:r>
            <a:r>
              <a:rPr lang="el-GR" sz="1700" dirty="0">
                <a:latin typeface="Cambria" panose="02040503050406030204" pitchFamily="18" charset="0"/>
                <a:ea typeface="Cambria" panose="02040503050406030204" pitchFamily="18" charset="0"/>
              </a:rPr>
              <a:t> επιτρέποντάς του να εισπράξει –μερικά ή ολικά- το μέρισμα κατά χρονική προτεραιότητα ή/και να εισπράξει προνομιακά το προϊόν μείωσης του κεφαλαίου ή το προϊόν εκκαθάρισης της εταιρικής περιουσίας. Η προνομιακή είσπραξη των μερισμάτων ή του προϊόντος μπορεί να περιορίζεται ή να τίθενται για αυτήν προϋποθέσεις δυνάμει σχετικής καταστατικής πρόβλεψης. </a:t>
            </a:r>
          </a:p>
          <a:p>
            <a:r>
              <a:rPr lang="el-GR" sz="1700" b="1" dirty="0">
                <a:latin typeface="Cambria" panose="02040503050406030204" pitchFamily="18" charset="0"/>
                <a:ea typeface="Cambria" panose="02040503050406030204" pitchFamily="18" charset="0"/>
              </a:rPr>
              <a:t>Επίσης, οι προνομιούχες μετοχές μπορούν να εκδοθούν χωρίς δικαίωμα ψήφου στις γενικές συνελεύσεις ή με δικαίωμα ψήφου περιοριζόμενο σε ορισμένα ζητήματα.</a:t>
            </a:r>
          </a:p>
          <a:p>
            <a:r>
              <a:rPr lang="el-GR" sz="1800" b="1" u="sng" dirty="0">
                <a:latin typeface="Cambria" panose="02040503050406030204" pitchFamily="18" charset="0"/>
                <a:ea typeface="Cambria" panose="02040503050406030204" pitchFamily="18" charset="0"/>
              </a:rPr>
              <a:t>Εξαγοράσιμες μετοχές: </a:t>
            </a:r>
            <a:r>
              <a:rPr lang="el-GR" sz="1800" dirty="0">
                <a:latin typeface="Cambria" panose="02040503050406030204" pitchFamily="18" charset="0"/>
                <a:ea typeface="Cambria" panose="02040503050406030204" pitchFamily="18" charset="0"/>
              </a:rPr>
              <a:t>οι εξαγοράσιμες μετοχές </a:t>
            </a:r>
            <a:r>
              <a:rPr lang="el-GR" sz="1800" b="1" dirty="0">
                <a:latin typeface="Cambria" panose="02040503050406030204" pitchFamily="18" charset="0"/>
                <a:ea typeface="Cambria" panose="02040503050406030204" pitchFamily="18" charset="0"/>
              </a:rPr>
              <a:t>μπορούν να είναι είτε κοινές είτε προνομιούχες και αποτελούν ειδική κατηγορία μετοχών Η εξαγορά των μετοχών αυτών γίνεται από την ίδια την Α.Ε. κατόπιν δήλωσης είτε της εταιρίας είτε του μετόχου , αναλόγως τι προβλέπεται κάθε φορά το καταστατικό. </a:t>
            </a:r>
            <a:r>
              <a:rPr lang="el-GR" sz="1800" b="1" u="sng" dirty="0">
                <a:latin typeface="Cambria" panose="02040503050406030204" pitchFamily="18" charset="0"/>
                <a:ea typeface="Cambria" panose="02040503050406030204" pitchFamily="18" charset="0"/>
              </a:rPr>
              <a:t>Μπορεί να προβλέπεται δηλαδή στις εξαγοράσιμες μετοχές δικαίωμα προαίρεσης αγοράς (</a:t>
            </a:r>
            <a:r>
              <a:rPr lang="en-GB" sz="1800" b="1" u="sng" dirty="0">
                <a:latin typeface="Cambria" panose="02040503050406030204" pitchFamily="18" charset="0"/>
                <a:ea typeface="Cambria" panose="02040503050406030204" pitchFamily="18" charset="0"/>
              </a:rPr>
              <a:t>call option) </a:t>
            </a:r>
            <a:r>
              <a:rPr lang="el-GR" sz="1800" b="1" u="sng" dirty="0">
                <a:latin typeface="Cambria" panose="02040503050406030204" pitchFamily="18" charset="0"/>
                <a:ea typeface="Cambria" panose="02040503050406030204" pitchFamily="18" charset="0"/>
              </a:rPr>
              <a:t> της Α.Ε. ή/και δικαίωμα προαίρεσης πώλησης (</a:t>
            </a:r>
            <a:r>
              <a:rPr lang="en-GB" sz="1800" b="1" u="sng" dirty="0">
                <a:latin typeface="Cambria" panose="02040503050406030204" pitchFamily="18" charset="0"/>
                <a:ea typeface="Cambria" panose="02040503050406030204" pitchFamily="18" charset="0"/>
              </a:rPr>
              <a:t>put option) </a:t>
            </a:r>
            <a:r>
              <a:rPr lang="el-GR" sz="1800" b="1" u="sng" dirty="0">
                <a:latin typeface="Cambria" panose="02040503050406030204" pitchFamily="18" charset="0"/>
                <a:ea typeface="Cambria" panose="02040503050406030204" pitchFamily="18" charset="0"/>
              </a:rPr>
              <a:t>του μετόχου. </a:t>
            </a:r>
            <a:r>
              <a:rPr lang="el-GR" sz="1800" b="1" dirty="0">
                <a:latin typeface="Cambria" panose="02040503050406030204" pitchFamily="18" charset="0"/>
                <a:ea typeface="Cambria" panose="02040503050406030204" pitchFamily="18" charset="0"/>
              </a:rPr>
              <a:t>Σε κάθε περίπτωση και ανεξάρτητα από το ποιος άσκησε το δικαίωμα εξαγοράς, η εξαγορά είναι έγκυρη μόνο με την καταβολή του αντιτίμου των μετοχών. </a:t>
            </a:r>
          </a:p>
          <a:p>
            <a:r>
              <a:rPr lang="el-GR" sz="1800" dirty="0">
                <a:latin typeface="Cambria" panose="02040503050406030204" pitchFamily="18" charset="0"/>
                <a:ea typeface="Cambria" panose="02040503050406030204" pitchFamily="18" charset="0"/>
              </a:rPr>
              <a:t>Η εξαγορά γίνεται υποχρεωτικά μόνο από διαθέσιμα κεφάλαια για διανομή</a:t>
            </a:r>
          </a:p>
          <a:p>
            <a:r>
              <a:rPr lang="el-GR" sz="1700" dirty="0">
                <a:latin typeface="Cambria" panose="02040503050406030204" pitchFamily="18" charset="0"/>
                <a:ea typeface="Cambria" panose="02040503050406030204" pitchFamily="18" charset="0"/>
              </a:rPr>
              <a:t>Είναι δυνατό οι μετοχές είτε κατά την έκδοσή τους είτε και μεταγενέστερα δυνάμει απόφασης να προβλέπεται ότι μπορούν να μετατραπούν σε μετοχές άλλης κατηγορίας</a:t>
            </a:r>
          </a:p>
          <a:p>
            <a:endParaRPr lang="en-GB" sz="1700" dirty="0"/>
          </a:p>
        </p:txBody>
      </p:sp>
    </p:spTree>
    <p:extLst>
      <p:ext uri="{BB962C8B-B14F-4D97-AF65-F5344CB8AC3E}">
        <p14:creationId xmlns:p14="http://schemas.microsoft.com/office/powerpoint/2010/main" val="2775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32BD4414-A071-8441-B813-A8D0896AA405}"/>
              </a:ext>
            </a:extLst>
          </p:cNvPr>
          <p:cNvSpPr>
            <a:spLocks noGrp="1"/>
          </p:cNvSpPr>
          <p:nvPr>
            <p:ph type="title"/>
          </p:nvPr>
        </p:nvSpPr>
        <p:spPr>
          <a:xfrm>
            <a:off x="826396" y="586855"/>
            <a:ext cx="4230100" cy="3387497"/>
          </a:xfrm>
        </p:spPr>
        <p:txBody>
          <a:bodyPr anchor="b">
            <a:normAutofit/>
          </a:bodyPr>
          <a:lstStyle/>
          <a:p>
            <a:pPr algn="r"/>
            <a:r>
              <a:rPr lang="el-GR" sz="4000">
                <a:solidFill>
                  <a:srgbClr val="FFFFFF"/>
                </a:solidFill>
              </a:rPr>
              <a:t>Κεφαλαιουχικές εταιρίες</a:t>
            </a:r>
          </a:p>
        </p:txBody>
      </p:sp>
      <p:sp>
        <p:nvSpPr>
          <p:cNvPr id="3" name="Θέση περιεχομένου 2">
            <a:extLst>
              <a:ext uri="{FF2B5EF4-FFF2-40B4-BE49-F238E27FC236}">
                <a16:creationId xmlns:a16="http://schemas.microsoft.com/office/drawing/2014/main" id="{E7100669-DD49-A740-A29F-AC3CB570C58C}"/>
              </a:ext>
            </a:extLst>
          </p:cNvPr>
          <p:cNvSpPr>
            <a:spLocks noGrp="1"/>
          </p:cNvSpPr>
          <p:nvPr>
            <p:ph idx="1"/>
          </p:nvPr>
        </p:nvSpPr>
        <p:spPr>
          <a:xfrm>
            <a:off x="6503158" y="649480"/>
            <a:ext cx="4862447" cy="5546047"/>
          </a:xfrm>
        </p:spPr>
        <p:txBody>
          <a:bodyPr anchor="ctr">
            <a:normAutofit/>
          </a:bodyPr>
          <a:lstStyle/>
          <a:p>
            <a:pPr marL="0" indent="0">
              <a:buNone/>
            </a:pPr>
            <a:r>
              <a:rPr lang="el-GR" sz="1400" b="1" dirty="0"/>
              <a:t>ΑΕ</a:t>
            </a:r>
          </a:p>
          <a:p>
            <a:r>
              <a:rPr lang="el-GR" sz="1400" dirty="0"/>
              <a:t>Έντονο το στοιχείο της οργάνωσης </a:t>
            </a:r>
          </a:p>
          <a:p>
            <a:pPr lvl="1"/>
            <a:r>
              <a:rPr lang="el-GR" sz="1400" dirty="0"/>
              <a:t>Δεν διοικείται από τους εταίρους της αλλά από όργανα ΑΚΟΜΗ ΚΑΙ Η ΜΟΝΟΠΡΟΣΩΠΗ</a:t>
            </a:r>
          </a:p>
          <a:p>
            <a:pPr lvl="1"/>
            <a:r>
              <a:rPr lang="el-GR" sz="1400" dirty="0"/>
              <a:t>Γενική Συνέλευση Μετόχων – Διοικητικό Συμβούλιο – Ελεγκτές</a:t>
            </a:r>
          </a:p>
          <a:p>
            <a:pPr lvl="1"/>
            <a:r>
              <a:rPr lang="el-GR" sz="1400" dirty="0"/>
              <a:t>Έντονο το στοιχείο τυπικότητας  (προβλέπεται ειδική διαδικασία για τη σύγκληση, συγκρότηση – συνεδρίαση  και λήψη αποφάσεων των οργάνων της)</a:t>
            </a:r>
          </a:p>
          <a:p>
            <a:r>
              <a:rPr lang="el-GR" sz="1400" dirty="0"/>
              <a:t>Αυξημένη δημοσιότητα (ΓΕΜΗ)</a:t>
            </a:r>
          </a:p>
          <a:p>
            <a:r>
              <a:rPr lang="el-GR" sz="1400" dirty="0"/>
              <a:t>Διοικητική εποπτεία</a:t>
            </a:r>
          </a:p>
          <a:p>
            <a:pPr lvl="1"/>
            <a:r>
              <a:rPr lang="el-GR" sz="1400" dirty="0"/>
              <a:t>Όχι πλέον από την περιφέρεια αλλά από την Υπηρεσία ΓΕΜΗ</a:t>
            </a:r>
          </a:p>
          <a:p>
            <a:pPr lvl="2"/>
            <a:r>
              <a:rPr lang="el-GR" sz="1400" dirty="0"/>
              <a:t>Έλεγχος πληρότητας (δηλωτικές πράξεις)</a:t>
            </a:r>
          </a:p>
          <a:p>
            <a:pPr lvl="2"/>
            <a:r>
              <a:rPr lang="el-GR" sz="1400" dirty="0"/>
              <a:t>Έλεγχος νομιμότητας (συστατικές πράξεις: τροποποιήσεις καταστατικού – εταιρικοί μετασχηματισμοί </a:t>
            </a:r>
            <a:r>
              <a:rPr lang="el-GR" sz="1400" dirty="0" err="1"/>
              <a:t>κτλ</a:t>
            </a:r>
            <a:r>
              <a:rPr lang="el-GR" sz="1400" dirty="0"/>
              <a:t>)</a:t>
            </a:r>
          </a:p>
          <a:p>
            <a:r>
              <a:rPr lang="el-GR" sz="1400" dirty="0"/>
              <a:t>ΜΕΤΟΧΙΚΟ ΚΕΦΑΛΑΙΟ </a:t>
            </a:r>
          </a:p>
          <a:p>
            <a:pPr marL="0" indent="0">
              <a:buNone/>
            </a:pPr>
            <a:r>
              <a:rPr lang="el-GR" sz="1400" b="1" dirty="0"/>
              <a:t>ΕΠΕ –ΙΚΕ</a:t>
            </a:r>
          </a:p>
          <a:p>
            <a:r>
              <a:rPr lang="el-GR" sz="1400" dirty="0"/>
              <a:t>Υβρίδια: κεφαλαιουχικές εταιρίες με έντονα προσωπικά στοιχεία</a:t>
            </a:r>
          </a:p>
          <a:p>
            <a:pPr lvl="1"/>
            <a:endParaRPr lang="el-GR" sz="1400" dirty="0"/>
          </a:p>
        </p:txBody>
      </p:sp>
    </p:spTree>
    <p:extLst>
      <p:ext uri="{BB962C8B-B14F-4D97-AF65-F5344CB8AC3E}">
        <p14:creationId xmlns:p14="http://schemas.microsoft.com/office/powerpoint/2010/main" val="737663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656823" y="962166"/>
            <a:ext cx="3103808" cy="4421876"/>
          </a:xfrm>
        </p:spPr>
        <p:txBody>
          <a:bodyPr anchor="t">
            <a:normAutofit/>
          </a:bodyPr>
          <a:lstStyle/>
          <a:p>
            <a:pPr algn="r"/>
            <a:r>
              <a:rPr lang="el-GR" sz="4000">
                <a:latin typeface="Cambria" panose="02040503050406030204" pitchFamily="18" charset="0"/>
                <a:ea typeface="Cambria" panose="02040503050406030204" pitchFamily="18" charset="0"/>
              </a:rPr>
              <a:t>Μεταβίβαση μετοχών </a:t>
            </a:r>
            <a:endParaRPr lang="en-GB" sz="4000">
              <a:latin typeface="Cambria" panose="02040503050406030204" pitchFamily="18" charset="0"/>
              <a:ea typeface="Cambria" panose="02040503050406030204" pitchFamily="18" charset="0"/>
            </a:endParaRPr>
          </a:p>
        </p:txBody>
      </p:sp>
      <p:sp>
        <p:nvSpPr>
          <p:cNvPr id="3" name="Υπότιτλος 2"/>
          <p:cNvSpPr>
            <a:spLocks noGrp="1"/>
          </p:cNvSpPr>
          <p:nvPr>
            <p:ph idx="1"/>
          </p:nvPr>
        </p:nvSpPr>
        <p:spPr>
          <a:xfrm>
            <a:off x="4088929" y="962167"/>
            <a:ext cx="6858113" cy="4743174"/>
          </a:xfrm>
        </p:spPr>
        <p:txBody>
          <a:bodyPr anchor="t">
            <a:normAutofit/>
          </a:bodyPr>
          <a:lstStyle/>
          <a:p>
            <a:r>
              <a:rPr lang="el-GR" sz="1400" b="1">
                <a:latin typeface="Cambria" panose="02040503050406030204" pitchFamily="18" charset="0"/>
                <a:ea typeface="Cambria" panose="02040503050406030204" pitchFamily="18" charset="0"/>
              </a:rPr>
              <a:t>Ι. Η βασική αρχή της ελευθερίας μεταβίβασης</a:t>
            </a:r>
          </a:p>
          <a:p>
            <a:r>
              <a:rPr lang="el-GR" sz="1400">
                <a:latin typeface="Cambria" panose="02040503050406030204" pitchFamily="18" charset="0"/>
                <a:ea typeface="Cambria" panose="02040503050406030204" pitchFamily="18" charset="0"/>
              </a:rPr>
              <a:t>Κατά κανόνα, οι μετοχές είναι </a:t>
            </a:r>
            <a:r>
              <a:rPr lang="el-GR" sz="1400" b="1">
                <a:latin typeface="Cambria" panose="02040503050406030204" pitchFamily="18" charset="0"/>
                <a:ea typeface="Cambria" panose="02040503050406030204" pitchFamily="18" charset="0"/>
              </a:rPr>
              <a:t>ελεύθερα μεταβιβάσιμες</a:t>
            </a:r>
            <a:r>
              <a:rPr lang="el-GR" sz="1400">
                <a:latin typeface="Cambria" panose="02040503050406030204" pitchFamily="18" charset="0"/>
                <a:ea typeface="Cambria" panose="02040503050406030204" pitchFamily="18" charset="0"/>
              </a:rPr>
              <a:t>. Η ελευθερία μεταβίβασης αυτή δεν επηρεάζεται ακόμα και εάν η εκδότρια Α.Ε. βρίσκεται σε στάδιο εκκαθάρισης ή έχει υπαχθεί σε συλλογική διαδικασία (</a:t>
            </a:r>
            <a:r>
              <a:rPr lang="el-GR" sz="1400" i="1">
                <a:latin typeface="Cambria" panose="02040503050406030204" pitchFamily="18" charset="0"/>
                <a:ea typeface="Cambria" panose="02040503050406030204" pitchFamily="18" charset="0"/>
              </a:rPr>
              <a:t>σ.σ. έχει τεθεί σε καθεστώς πτώχευσης</a:t>
            </a:r>
            <a:r>
              <a:rPr lang="el-GR" sz="1400">
                <a:latin typeface="Cambria" panose="02040503050406030204" pitchFamily="18" charset="0"/>
                <a:ea typeface="Cambria" panose="02040503050406030204" pitchFamily="18" charset="0"/>
              </a:rPr>
              <a:t>). </a:t>
            </a:r>
          </a:p>
          <a:p>
            <a:r>
              <a:rPr lang="el-GR" sz="1400" b="1">
                <a:latin typeface="Cambria" panose="02040503050406030204" pitchFamily="18" charset="0"/>
                <a:ea typeface="Cambria" panose="02040503050406030204" pitchFamily="18" charset="0"/>
              </a:rPr>
              <a:t>ΙΙ. Δεσμευμένες μετοχές </a:t>
            </a:r>
          </a:p>
          <a:p>
            <a:r>
              <a:rPr lang="el-GR" sz="1400" b="1" u="sng">
                <a:latin typeface="Cambria" panose="02040503050406030204" pitchFamily="18" charset="0"/>
                <a:ea typeface="Cambria" panose="02040503050406030204" pitchFamily="18" charset="0"/>
              </a:rPr>
              <a:t>Εξαίρεση</a:t>
            </a:r>
            <a:r>
              <a:rPr lang="el-GR" sz="1400">
                <a:latin typeface="Cambria" panose="02040503050406030204" pitchFamily="18" charset="0"/>
                <a:ea typeface="Cambria" panose="02040503050406030204" pitchFamily="18" charset="0"/>
              </a:rPr>
              <a:t> από την παραπάνω βασική αρχή αποτελούν οι λεγόμενες </a:t>
            </a:r>
            <a:r>
              <a:rPr lang="el-GR" sz="1400" b="1">
                <a:latin typeface="Cambria" panose="02040503050406030204" pitchFamily="18" charset="0"/>
                <a:ea typeface="Cambria" panose="02040503050406030204" pitchFamily="18" charset="0"/>
              </a:rPr>
              <a:t>δεσμευμένες μετοχές</a:t>
            </a:r>
            <a:r>
              <a:rPr lang="el-GR" sz="1400">
                <a:latin typeface="Cambria" panose="02040503050406030204" pitchFamily="18" charset="0"/>
                <a:ea typeface="Cambria" panose="02040503050406030204" pitchFamily="18" charset="0"/>
              </a:rPr>
              <a:t>, οι οποίες προτιμώνται από κλειστές οικογενειακές Α.Ε. προκειμένου να επιτευχθεί ο έλεγχος της μετοχικής σύνθεσης. Για την ύπαρξη δεσμευμένων μετοχών απαιτείται να υπάρχει </a:t>
            </a:r>
            <a:r>
              <a:rPr lang="el-GR" sz="1400" b="1">
                <a:latin typeface="Cambria" panose="02040503050406030204" pitchFamily="18" charset="0"/>
                <a:ea typeface="Cambria" panose="02040503050406030204" pitchFamily="18" charset="0"/>
              </a:rPr>
              <a:t>σχετική πρόβλεψη στο καταστατικό, με την οποία να τίθεται ο περιορισμός ότι σε κάθε περίπτωση μεταβίβασης μετοχών, απαιτείται προηγούμενη έγκριση της εταιρίας. </a:t>
            </a:r>
            <a:r>
              <a:rPr lang="el-GR" sz="1400" u="sng">
                <a:latin typeface="Cambria" panose="02040503050406030204" pitchFamily="18" charset="0"/>
                <a:ea typeface="Cambria" panose="02040503050406030204" pitchFamily="18" charset="0"/>
              </a:rPr>
              <a:t>Την έγκριση αυτήν μπορεί να την παρέχει είτε η γενική συνέλευση των μετόχων είτε το διοικητικό συμβούλιο </a:t>
            </a:r>
            <a:r>
              <a:rPr lang="el-GR" sz="1400">
                <a:latin typeface="Cambria" panose="02040503050406030204" pitchFamily="18" charset="0"/>
                <a:ea typeface="Cambria" panose="02040503050406030204" pitchFamily="18" charset="0"/>
              </a:rPr>
              <a:t>αναλόγως την διατύπωση που επιλέχθηκε. Επιπλέον, μπορεί το καταστατικό να ορίσει και άλλες μορφές περιορισμών στην μεταβίβαση των μετοχών, όπως ενδεικτικά το ανεπίτρεπτο της μεταβίβασης εφόσον οι μετοχές δεν προσφερθούν πρώτα στους υφιστάμενους μετόχους ή τον όρο ότι για την έγκριση της απόκτησης των μετοχών από τρίτο, ο τρίτος θα πρέπει να δεσμευθεί να αποκτήσει μετοχές και άλλων μετόχων. </a:t>
            </a:r>
            <a:endParaRPr lang="en-GB" sz="1400">
              <a:latin typeface="Cambria" panose="02040503050406030204" pitchFamily="18" charset="0"/>
              <a:ea typeface="Cambria" panose="02040503050406030204" pitchFamily="18" charset="0"/>
            </a:endParaRP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8921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656823" y="962166"/>
            <a:ext cx="3103808" cy="4421876"/>
          </a:xfrm>
        </p:spPr>
        <p:txBody>
          <a:bodyPr anchor="t">
            <a:normAutofit/>
          </a:bodyPr>
          <a:lstStyle/>
          <a:p>
            <a:pPr algn="r"/>
            <a:r>
              <a:rPr lang="el-GR" sz="4000">
                <a:latin typeface="Cambria" panose="02040503050406030204" pitchFamily="18" charset="0"/>
                <a:ea typeface="Cambria" panose="02040503050406030204" pitchFamily="18" charset="0"/>
              </a:rPr>
              <a:t>Μεταβίβαση μετοχών </a:t>
            </a:r>
            <a:endParaRPr lang="en-GB" sz="4000">
              <a:latin typeface="Cambria" panose="02040503050406030204" pitchFamily="18" charset="0"/>
              <a:ea typeface="Cambria" panose="02040503050406030204" pitchFamily="18" charset="0"/>
            </a:endParaRPr>
          </a:p>
        </p:txBody>
      </p:sp>
      <p:sp>
        <p:nvSpPr>
          <p:cNvPr id="3" name="Υπότιτλος 2"/>
          <p:cNvSpPr>
            <a:spLocks noGrp="1"/>
          </p:cNvSpPr>
          <p:nvPr>
            <p:ph idx="1"/>
          </p:nvPr>
        </p:nvSpPr>
        <p:spPr>
          <a:xfrm>
            <a:off x="4088929" y="962167"/>
            <a:ext cx="6858113" cy="4743174"/>
          </a:xfrm>
        </p:spPr>
        <p:txBody>
          <a:bodyPr anchor="t">
            <a:normAutofit/>
          </a:bodyPr>
          <a:lstStyle/>
          <a:p>
            <a:r>
              <a:rPr lang="el-GR" sz="1900" b="1">
                <a:latin typeface="Cambria" panose="02040503050406030204" pitchFamily="18" charset="0"/>
                <a:ea typeface="Cambria" panose="02040503050406030204" pitchFamily="18" charset="0"/>
              </a:rPr>
              <a:t>Α. κατά τους κανόνες μεταβίβασης των κινητών πραγμάτων</a:t>
            </a:r>
            <a:r>
              <a:rPr lang="el-GR" sz="1900">
                <a:latin typeface="Cambria" panose="02040503050406030204" pitchFamily="18" charset="0"/>
                <a:ea typeface="Cambria" panose="02040503050406030204" pitchFamily="18" charset="0"/>
              </a:rPr>
              <a:t>, δηλαδή με συμφωνία για μετάθεση της κυριότητας μεταξύ του δικαιούχου (κομιστή) και του αποκτώντα και παράδοση του (έγχαρτου) σώματος του τίτλου στον αποκτώντα</a:t>
            </a:r>
            <a:r>
              <a:rPr lang="el-GR" sz="1900" b="1">
                <a:latin typeface="Cambria" panose="02040503050406030204" pitchFamily="18" charset="0"/>
                <a:ea typeface="Cambria" panose="02040503050406030204" pitchFamily="18" charset="0"/>
              </a:rPr>
              <a:t>. </a:t>
            </a:r>
            <a:endParaRPr lang="el-GR" sz="1900">
              <a:latin typeface="Cambria" panose="02040503050406030204" pitchFamily="18" charset="0"/>
              <a:ea typeface="Cambria" panose="02040503050406030204" pitchFamily="18" charset="0"/>
            </a:endParaRPr>
          </a:p>
          <a:p>
            <a:r>
              <a:rPr lang="el-GR" sz="1900">
                <a:latin typeface="Cambria" panose="02040503050406030204" pitchFamily="18" charset="0"/>
                <a:ea typeface="Cambria" panose="02040503050406030204" pitchFamily="18" charset="0"/>
              </a:rPr>
              <a:t>Β ολοκληρώνεται όμως</a:t>
            </a:r>
            <a:r>
              <a:rPr lang="el-GR" sz="1900" b="1">
                <a:latin typeface="Cambria" panose="02040503050406030204" pitchFamily="18" charset="0"/>
                <a:ea typeface="Cambria" panose="02040503050406030204" pitchFamily="18" charset="0"/>
              </a:rPr>
              <a:t> με σχετική καταχώρηση στο βιβλίο μετόχων που εκ του νόμου τηρεί κάθε Α.Ε.</a:t>
            </a:r>
            <a:r>
              <a:rPr lang="el-GR" sz="1900">
                <a:latin typeface="Cambria" panose="02040503050406030204" pitchFamily="18" charset="0"/>
                <a:ea typeface="Cambria" panose="02040503050406030204" pitchFamily="18" charset="0"/>
              </a:rPr>
              <a:t> </a:t>
            </a:r>
          </a:p>
          <a:p>
            <a:r>
              <a:rPr lang="el-GR" sz="1900">
                <a:latin typeface="Cambria" panose="02040503050406030204" pitchFamily="18" charset="0"/>
                <a:ea typeface="Cambria" panose="02040503050406030204" pitchFamily="18" charset="0"/>
              </a:rPr>
              <a:t>Ύστερα από κάθε μεταβίβαση εκδίδεται νέος τίτλος με τα στοιχεία του νέου μετόχου (εκτός εάν το καταστατικό ορίζει ότι η εταιρία δεν εκδίδει ονομαστικούς τίτλους, οπότε και μπορεί να ζητηθεί από τον νέο μέτοχο να του παραδοθεί σχετική βεβαίωση). </a:t>
            </a:r>
          </a:p>
          <a:p>
            <a:r>
              <a:rPr lang="el-GR" sz="1900">
                <a:latin typeface="Cambria" panose="02040503050406030204" pitchFamily="18" charset="0"/>
                <a:ea typeface="Cambria" panose="02040503050406030204" pitchFamily="18" charset="0"/>
              </a:rPr>
              <a:t>Σημειώνεται ότι οι </a:t>
            </a:r>
            <a:r>
              <a:rPr lang="el-GR" sz="1900" b="1">
                <a:latin typeface="Cambria" panose="02040503050406030204" pitchFamily="18" charset="0"/>
                <a:ea typeface="Cambria" panose="02040503050406030204" pitchFamily="18" charset="0"/>
              </a:rPr>
              <a:t>άυλοι ονομαστικοί τίτλοι μεταβιβάζονται με σχετικές λογιστικές εγγραφές στους αντίστοιχους λογαριασμούς αξιών που τηρούνται. </a:t>
            </a:r>
          </a:p>
          <a:p>
            <a:endParaRPr lang="en-GB" sz="1900" b="1">
              <a:latin typeface="Cambria" panose="02040503050406030204" pitchFamily="18" charset="0"/>
              <a:ea typeface="Cambria" panose="02040503050406030204" pitchFamily="18" charset="0"/>
            </a:endParaRP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5199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9C8D46-54D8-4DF1-99A2-E651C7B132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12191999" cy="6858000"/>
          </a:xfrm>
          <a:prstGeom prst="rect">
            <a:avLst/>
          </a:prstGeom>
          <a:gradFill>
            <a:gsLst>
              <a:gs pos="0">
                <a:schemeClr val="accent1">
                  <a:lumMod val="50000"/>
                </a:schemeClr>
              </a:gs>
              <a:gs pos="100000">
                <a:srgbClr val="0000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E12BF4D-F47A-41C1-85FC-652E412D3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8591">
            <a:off x="7897613" y="684022"/>
            <a:ext cx="5330585" cy="5218721"/>
          </a:xfrm>
          <a:custGeom>
            <a:avLst/>
            <a:gdLst>
              <a:gd name="connsiteX0" fmla="*/ 4721855 w 5330585"/>
              <a:gd name="connsiteY0" fmla="*/ 4361426 h 5218721"/>
              <a:gd name="connsiteX1" fmla="*/ 3457542 w 5330585"/>
              <a:gd name="connsiteY1" fmla="*/ 5211667 h 5218721"/>
              <a:gd name="connsiteX2" fmla="*/ 3430109 w 5330585"/>
              <a:gd name="connsiteY2" fmla="*/ 5218721 h 5218721"/>
              <a:gd name="connsiteX3" fmla="*/ 0 w 5330585"/>
              <a:gd name="connsiteY3" fmla="*/ 2647363 h 5218721"/>
              <a:gd name="connsiteX4" fmla="*/ 12834 w 5330585"/>
              <a:gd name="connsiteY4" fmla="*/ 2393199 h 5218721"/>
              <a:gd name="connsiteX5" fmla="*/ 2664828 w 5330585"/>
              <a:gd name="connsiteY5" fmla="*/ 0 h 5218721"/>
              <a:gd name="connsiteX6" fmla="*/ 5330585 w 5330585"/>
              <a:gd name="connsiteY6" fmla="*/ 2665757 h 5218721"/>
              <a:gd name="connsiteX7" fmla="*/ 4721855 w 5330585"/>
              <a:gd name="connsiteY7" fmla="*/ 4361426 h 521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0585" h="5218721">
                <a:moveTo>
                  <a:pt x="4721855" y="4361426"/>
                </a:moveTo>
                <a:cubicBezTo>
                  <a:pt x="4395896" y="4756397"/>
                  <a:pt x="3958379" y="5055891"/>
                  <a:pt x="3457542" y="5211667"/>
                </a:cubicBezTo>
                <a:lnTo>
                  <a:pt x="3430109" y="5218721"/>
                </a:lnTo>
                <a:lnTo>
                  <a:pt x="0" y="2647363"/>
                </a:lnTo>
                <a:lnTo>
                  <a:pt x="12834" y="2393199"/>
                </a:lnTo>
                <a:cubicBezTo>
                  <a:pt x="149347" y="1048975"/>
                  <a:pt x="1284587" y="0"/>
                  <a:pt x="2664828" y="0"/>
                </a:cubicBezTo>
                <a:cubicBezTo>
                  <a:pt x="4137085" y="0"/>
                  <a:pt x="5330585" y="1193500"/>
                  <a:pt x="5330585" y="2665757"/>
                </a:cubicBezTo>
                <a:cubicBezTo>
                  <a:pt x="5330585" y="3309870"/>
                  <a:pt x="5102142" y="3900626"/>
                  <a:pt x="4721855" y="4361426"/>
                </a:cubicBezTo>
                <a:close/>
              </a:path>
            </a:pathLst>
          </a:custGeom>
          <a:gradFill>
            <a:gsLst>
              <a:gs pos="16000">
                <a:srgbClr val="000000">
                  <a:alpha val="41000"/>
                </a:srgbClr>
              </a:gs>
              <a:gs pos="85000">
                <a:schemeClr val="accent1">
                  <a:alpha val="25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AAF055B3-1F95-4ABA-BFE4-A58320A8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65981" cy="4480890"/>
          </a:xfrm>
          <a:prstGeom prst="rect">
            <a:avLst/>
          </a:prstGeom>
          <a:gradFill>
            <a:gsLst>
              <a:gs pos="0">
                <a:schemeClr val="accent1">
                  <a:lumMod val="75000"/>
                  <a:alpha val="50000"/>
                </a:schemeClr>
              </a:gs>
              <a:gs pos="99000">
                <a:srgbClr val="000000">
                  <a:alpha val="3400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5FBF53F-BBBA-4974-AD72-0E8CD294E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2622" y="-2"/>
            <a:ext cx="12179371" cy="6400796"/>
          </a:xfrm>
          <a:prstGeom prst="rect">
            <a:avLst/>
          </a:prstGeom>
          <a:gradFill>
            <a:gsLst>
              <a:gs pos="45000">
                <a:schemeClr val="accent1">
                  <a:lumMod val="75000"/>
                  <a:alpha val="0"/>
                </a:schemeClr>
              </a:gs>
              <a:gs pos="99000">
                <a:srgbClr val="000000">
                  <a:alpha val="68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3">
            <a:extLst>
              <a:ext uri="{FF2B5EF4-FFF2-40B4-BE49-F238E27FC236}">
                <a16:creationId xmlns:a16="http://schemas.microsoft.com/office/drawing/2014/main" id="{1DC65EC1-E534-5BAE-A6DB-3D7823BB998E}"/>
              </a:ext>
            </a:extLst>
          </p:cNvPr>
          <p:cNvSpPr>
            <a:spLocks noGrp="1"/>
          </p:cNvSpPr>
          <p:nvPr>
            <p:ph type="title"/>
          </p:nvPr>
        </p:nvSpPr>
        <p:spPr>
          <a:xfrm>
            <a:off x="4221803" y="1201002"/>
            <a:ext cx="7208197" cy="2779619"/>
          </a:xfrm>
        </p:spPr>
        <p:txBody>
          <a:bodyPr vert="horz" lIns="91440" tIns="45720" rIns="91440" bIns="45720" rtlCol="0" anchor="b">
            <a:normAutofit/>
          </a:bodyPr>
          <a:lstStyle/>
          <a:p>
            <a:r>
              <a:rPr lang="en-US" sz="4800" kern="1200" dirty="0" err="1">
                <a:solidFill>
                  <a:srgbClr val="FFFFFF"/>
                </a:solidFill>
                <a:latin typeface="+mj-lt"/>
                <a:ea typeface="+mj-ea"/>
                <a:cs typeface="+mj-cs"/>
              </a:rPr>
              <a:t>Όργ</a:t>
            </a:r>
            <a:r>
              <a:rPr lang="en-US" sz="4800" kern="1200" dirty="0">
                <a:solidFill>
                  <a:srgbClr val="FFFFFF"/>
                </a:solidFill>
                <a:latin typeface="+mj-lt"/>
                <a:ea typeface="+mj-ea"/>
                <a:cs typeface="+mj-cs"/>
              </a:rPr>
              <a:t>α</a:t>
            </a:r>
            <a:r>
              <a:rPr lang="en-US" sz="4800" kern="1200" dirty="0" err="1">
                <a:solidFill>
                  <a:srgbClr val="FFFFFF"/>
                </a:solidFill>
                <a:latin typeface="+mj-lt"/>
                <a:ea typeface="+mj-ea"/>
                <a:cs typeface="+mj-cs"/>
              </a:rPr>
              <a:t>ν</a:t>
            </a:r>
            <a:r>
              <a:rPr lang="en-US" sz="4800" kern="1200" dirty="0">
                <a:solidFill>
                  <a:srgbClr val="FFFFFF"/>
                </a:solidFill>
                <a:latin typeface="+mj-lt"/>
                <a:ea typeface="+mj-ea"/>
                <a:cs typeface="+mj-cs"/>
              </a:rPr>
              <a:t>α ΑΕ</a:t>
            </a:r>
          </a:p>
        </p:txBody>
      </p:sp>
      <p:sp>
        <p:nvSpPr>
          <p:cNvPr id="5" name="Θέση κειμένου 4">
            <a:extLst>
              <a:ext uri="{FF2B5EF4-FFF2-40B4-BE49-F238E27FC236}">
                <a16:creationId xmlns:a16="http://schemas.microsoft.com/office/drawing/2014/main" id="{32B8FC53-A65C-834C-133E-65EC2B28ECA8}"/>
              </a:ext>
            </a:extLst>
          </p:cNvPr>
          <p:cNvSpPr>
            <a:spLocks noGrp="1"/>
          </p:cNvSpPr>
          <p:nvPr>
            <p:ph type="body" idx="1"/>
          </p:nvPr>
        </p:nvSpPr>
        <p:spPr>
          <a:xfrm>
            <a:off x="4221803" y="4940490"/>
            <a:ext cx="7208197" cy="1265112"/>
          </a:xfrm>
        </p:spPr>
        <p:txBody>
          <a:bodyPr vert="horz" lIns="91440" tIns="45720" rIns="91440" bIns="45720" rtlCol="0">
            <a:normAutofit/>
          </a:bodyPr>
          <a:lstStyle/>
          <a:p>
            <a:endParaRPr lang="en-US" sz="2400" kern="1200">
              <a:solidFill>
                <a:srgbClr val="FFFFFF"/>
              </a:solidFill>
              <a:latin typeface="+mn-lt"/>
              <a:ea typeface="+mn-ea"/>
              <a:cs typeface="+mn-cs"/>
            </a:endParaRPr>
          </a:p>
        </p:txBody>
      </p:sp>
      <p:sp>
        <p:nvSpPr>
          <p:cNvPr id="20" name="Rectangle 19">
            <a:extLst>
              <a:ext uri="{FF2B5EF4-FFF2-40B4-BE49-F238E27FC236}">
                <a16:creationId xmlns:a16="http://schemas.microsoft.com/office/drawing/2014/main" id="{5A2875D7-3769-4291-959E-9FAD764A7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461" y="0"/>
            <a:ext cx="3214360" cy="6858000"/>
          </a:xfrm>
          <a:prstGeom prst="rect">
            <a:avLst/>
          </a:prstGeom>
          <a:gradFill>
            <a:gsLst>
              <a:gs pos="0">
                <a:srgbClr val="000000">
                  <a:alpha val="41000"/>
                </a:srgbClr>
              </a:gs>
              <a:gs pos="86000">
                <a:schemeClr val="accent1">
                  <a:alpha val="3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86359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Τίτλος 1">
            <a:extLst>
              <a:ext uri="{FF2B5EF4-FFF2-40B4-BE49-F238E27FC236}">
                <a16:creationId xmlns:a16="http://schemas.microsoft.com/office/drawing/2014/main" id="{AE703D2F-477A-5E43-A032-FB9CF8805C7D}"/>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Γενική Συνέλευση</a:t>
            </a:r>
          </a:p>
        </p:txBody>
      </p:sp>
      <p:sp>
        <p:nvSpPr>
          <p:cNvPr id="3" name="Θέση κειμένου 2">
            <a:extLst>
              <a:ext uri="{FF2B5EF4-FFF2-40B4-BE49-F238E27FC236}">
                <a16:creationId xmlns:a16="http://schemas.microsoft.com/office/drawing/2014/main" id="{C3871FC7-1C15-FE44-B5CB-60AE63DA40DB}"/>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endParaRPr lang="en-US" sz="2400" kern="1200">
              <a:solidFill>
                <a:schemeClr val="tx1"/>
              </a:solidFill>
              <a:latin typeface="+mn-lt"/>
              <a:ea typeface="+mn-ea"/>
              <a:cs typeface="+mn-cs"/>
            </a:endParaRPr>
          </a:p>
        </p:txBody>
      </p:sp>
    </p:spTree>
    <p:extLst>
      <p:ext uri="{BB962C8B-B14F-4D97-AF65-F5344CB8AC3E}">
        <p14:creationId xmlns:p14="http://schemas.microsoft.com/office/powerpoint/2010/main" val="121870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4000" b="1">
                <a:solidFill>
                  <a:srgbClr val="FFFFFF"/>
                </a:solidFill>
              </a:rPr>
              <a:t>Η Γενική Συνέλευση </a:t>
            </a:r>
            <a:br>
              <a:rPr lang="el-GR" sz="4000">
                <a:solidFill>
                  <a:srgbClr val="FFFFFF"/>
                </a:solidFill>
              </a:rPr>
            </a:br>
            <a:endParaRPr lang="en-US" sz="4000">
              <a:solidFill>
                <a:srgbClr val="FFFFFF"/>
              </a:solidFill>
            </a:endParaRPr>
          </a:p>
        </p:txBody>
      </p:sp>
      <p:sp>
        <p:nvSpPr>
          <p:cNvPr id="3" name="Content Placeholder 2"/>
          <p:cNvSpPr>
            <a:spLocks noGrp="1"/>
          </p:cNvSpPr>
          <p:nvPr>
            <p:ph idx="1"/>
          </p:nvPr>
        </p:nvSpPr>
        <p:spPr>
          <a:xfrm>
            <a:off x="4810259" y="649480"/>
            <a:ext cx="6555347" cy="5546047"/>
          </a:xfrm>
        </p:spPr>
        <p:txBody>
          <a:bodyPr anchor="ctr">
            <a:normAutofit lnSpcReduction="10000"/>
          </a:bodyPr>
          <a:lstStyle/>
          <a:p>
            <a:r>
              <a:rPr lang="el-GR" sz="1700" b="1" dirty="0"/>
              <a:t>Απαρτίζεται από όλους τους μετόχους (ποιους; Βλ. κατωτέρω)</a:t>
            </a:r>
          </a:p>
          <a:p>
            <a:r>
              <a:rPr lang="el-GR" sz="1700" b="1" dirty="0" err="1"/>
              <a:t>Αποκλειστικη</a:t>
            </a:r>
            <a:r>
              <a:rPr lang="el-GR" sz="1700" b="1" dirty="0"/>
              <a:t>́ </a:t>
            </a:r>
            <a:r>
              <a:rPr lang="el-GR" sz="1700" b="1" dirty="0" err="1"/>
              <a:t>αρμοδιότητα</a:t>
            </a:r>
            <a:r>
              <a:rPr lang="el-GR" sz="1700" b="1" dirty="0"/>
              <a:t> </a:t>
            </a:r>
            <a:r>
              <a:rPr lang="el-GR" sz="1700" dirty="0"/>
              <a:t>(</a:t>
            </a:r>
            <a:r>
              <a:rPr lang="el-GR" sz="1700" dirty="0" err="1"/>
              <a:t>μόνη</a:t>
            </a:r>
            <a:r>
              <a:rPr lang="el-GR" sz="1700" dirty="0"/>
              <a:t> </a:t>
            </a:r>
            <a:r>
              <a:rPr lang="el-GR" sz="1700" dirty="0" err="1"/>
              <a:t>αρμόδια</a:t>
            </a:r>
            <a:r>
              <a:rPr lang="el-GR" sz="1700" dirty="0"/>
              <a:t> για να </a:t>
            </a:r>
            <a:r>
              <a:rPr lang="el-GR" sz="1700" dirty="0" err="1"/>
              <a:t>αποφασίζει</a:t>
            </a:r>
            <a:r>
              <a:rPr lang="el-GR" sz="1700" dirty="0"/>
              <a:t>) για τα </a:t>
            </a:r>
            <a:r>
              <a:rPr lang="el-GR" sz="1700" dirty="0" err="1"/>
              <a:t>παρακάτω</a:t>
            </a:r>
            <a:r>
              <a:rPr lang="el-GR" sz="1700" dirty="0"/>
              <a:t>: </a:t>
            </a:r>
          </a:p>
          <a:p>
            <a:pPr lvl="1"/>
            <a:r>
              <a:rPr lang="el-GR" sz="1700" dirty="0">
                <a:ln>
                  <a:solidFill>
                    <a:schemeClr val="accent6"/>
                  </a:solidFill>
                </a:ln>
              </a:rPr>
              <a:t>Αυξημένη απαρτία και πλειοψηφία</a:t>
            </a:r>
          </a:p>
          <a:p>
            <a:pPr lvl="2"/>
            <a:r>
              <a:rPr lang="el-GR" sz="1300" dirty="0" err="1">
                <a:ln>
                  <a:solidFill>
                    <a:schemeClr val="accent6"/>
                  </a:solidFill>
                </a:ln>
              </a:rPr>
              <a:t>Μεταβολη</a:t>
            </a:r>
            <a:r>
              <a:rPr lang="el-GR" sz="1300" dirty="0">
                <a:ln>
                  <a:solidFill>
                    <a:schemeClr val="accent6"/>
                  </a:solidFill>
                </a:ln>
              </a:rPr>
              <a:t>́ </a:t>
            </a:r>
            <a:r>
              <a:rPr lang="el-GR" sz="1300" dirty="0" err="1">
                <a:ln>
                  <a:solidFill>
                    <a:schemeClr val="accent6"/>
                  </a:solidFill>
                </a:ln>
              </a:rPr>
              <a:t>εταιρικου</a:t>
            </a:r>
            <a:r>
              <a:rPr lang="el-GR" sz="1300" dirty="0">
                <a:ln>
                  <a:solidFill>
                    <a:schemeClr val="accent6"/>
                  </a:solidFill>
                </a:ln>
              </a:rPr>
              <a:t>́ </a:t>
            </a:r>
            <a:r>
              <a:rPr lang="el-GR" sz="1300" dirty="0" err="1">
                <a:ln>
                  <a:solidFill>
                    <a:schemeClr val="accent6"/>
                  </a:solidFill>
                </a:ln>
              </a:rPr>
              <a:t>σκοπου</a:t>
            </a:r>
            <a:r>
              <a:rPr lang="el-GR" sz="1300" dirty="0">
                <a:ln>
                  <a:solidFill>
                    <a:schemeClr val="accent6"/>
                  </a:solidFill>
                </a:ln>
              </a:rPr>
              <a:t>́ </a:t>
            </a:r>
            <a:endParaRPr lang="en-US" sz="1300" dirty="0">
              <a:ln>
                <a:solidFill>
                  <a:schemeClr val="accent6"/>
                </a:solidFill>
              </a:ln>
            </a:endParaRPr>
          </a:p>
          <a:p>
            <a:pPr lvl="2"/>
            <a:r>
              <a:rPr lang="el-GR" sz="1300" dirty="0" err="1">
                <a:ln>
                  <a:solidFill>
                    <a:schemeClr val="accent6"/>
                  </a:solidFill>
                </a:ln>
              </a:rPr>
              <a:t>Μεταβολη</a:t>
            </a:r>
            <a:r>
              <a:rPr lang="el-GR" sz="1300" dirty="0">
                <a:ln>
                  <a:solidFill>
                    <a:schemeClr val="accent6"/>
                  </a:solidFill>
                </a:ln>
              </a:rPr>
              <a:t>́ </a:t>
            </a:r>
            <a:r>
              <a:rPr lang="el-GR" sz="1300" dirty="0" err="1">
                <a:ln>
                  <a:solidFill>
                    <a:schemeClr val="accent6"/>
                  </a:solidFill>
                </a:ln>
              </a:rPr>
              <a:t>εθνικότητας</a:t>
            </a:r>
            <a:r>
              <a:rPr lang="el-GR" sz="1300" dirty="0">
                <a:ln>
                  <a:solidFill>
                    <a:schemeClr val="accent6"/>
                  </a:solidFill>
                </a:ln>
              </a:rPr>
              <a:t> ή του </a:t>
            </a:r>
            <a:r>
              <a:rPr lang="el-GR" sz="1300" dirty="0" err="1">
                <a:ln>
                  <a:solidFill>
                    <a:schemeClr val="accent6"/>
                  </a:solidFill>
                </a:ln>
              </a:rPr>
              <a:t>αντικειμένου</a:t>
            </a:r>
            <a:r>
              <a:rPr lang="el-GR" sz="1300" dirty="0">
                <a:ln>
                  <a:solidFill>
                    <a:schemeClr val="accent6"/>
                  </a:solidFill>
                </a:ln>
              </a:rPr>
              <a:t> της </a:t>
            </a:r>
            <a:r>
              <a:rPr lang="el-GR" sz="1300" dirty="0" err="1">
                <a:ln>
                  <a:solidFill>
                    <a:schemeClr val="accent6"/>
                  </a:solidFill>
                </a:ln>
              </a:rPr>
              <a:t>επιχείρησης</a:t>
            </a:r>
            <a:r>
              <a:rPr lang="el-GR" sz="1300" dirty="0">
                <a:ln>
                  <a:solidFill>
                    <a:schemeClr val="accent6"/>
                  </a:solidFill>
                </a:ln>
              </a:rPr>
              <a:t> </a:t>
            </a:r>
            <a:r>
              <a:rPr lang="el-GR" sz="1300" dirty="0" err="1">
                <a:ln>
                  <a:solidFill>
                    <a:schemeClr val="accent6"/>
                  </a:solidFill>
                </a:ln>
              </a:rPr>
              <a:t>αυτής</a:t>
            </a:r>
            <a:r>
              <a:rPr lang="el-GR" sz="1300" dirty="0">
                <a:ln>
                  <a:solidFill>
                    <a:schemeClr val="accent6"/>
                  </a:solidFill>
                </a:ln>
              </a:rPr>
              <a:t> </a:t>
            </a:r>
          </a:p>
          <a:p>
            <a:pPr lvl="2"/>
            <a:r>
              <a:rPr lang="el-GR" sz="1300" dirty="0" err="1">
                <a:ln>
                  <a:solidFill>
                    <a:schemeClr val="accent6"/>
                  </a:solidFill>
                </a:ln>
              </a:rPr>
              <a:t>Επαύξηση</a:t>
            </a:r>
            <a:r>
              <a:rPr lang="el-GR" sz="1300" dirty="0">
                <a:ln>
                  <a:solidFill>
                    <a:schemeClr val="accent6"/>
                  </a:solidFill>
                </a:ln>
              </a:rPr>
              <a:t> των </a:t>
            </a:r>
            <a:r>
              <a:rPr lang="el-GR" sz="1300" dirty="0" err="1">
                <a:ln>
                  <a:solidFill>
                    <a:schemeClr val="accent6"/>
                  </a:solidFill>
                </a:ln>
              </a:rPr>
              <a:t>υποχρεώσεων</a:t>
            </a:r>
            <a:r>
              <a:rPr lang="el-GR" sz="1300" dirty="0">
                <a:ln>
                  <a:solidFill>
                    <a:schemeClr val="accent6"/>
                  </a:solidFill>
                </a:ln>
              </a:rPr>
              <a:t> των </a:t>
            </a:r>
            <a:r>
              <a:rPr lang="el-GR" sz="1300" dirty="0" err="1">
                <a:ln>
                  <a:solidFill>
                    <a:schemeClr val="accent6"/>
                  </a:solidFill>
                </a:ln>
              </a:rPr>
              <a:t>μετόχων</a:t>
            </a:r>
            <a:r>
              <a:rPr lang="el-GR" sz="1300" dirty="0">
                <a:ln>
                  <a:solidFill>
                    <a:schemeClr val="accent6"/>
                  </a:solidFill>
                </a:ln>
              </a:rPr>
              <a:t> </a:t>
            </a:r>
          </a:p>
          <a:p>
            <a:pPr lvl="2"/>
            <a:r>
              <a:rPr lang="el-GR" sz="1300" dirty="0" err="1">
                <a:ln>
                  <a:solidFill>
                    <a:schemeClr val="accent6"/>
                  </a:solidFill>
                </a:ln>
              </a:rPr>
              <a:t>Αύξηση</a:t>
            </a:r>
            <a:r>
              <a:rPr lang="el-GR" sz="1300" dirty="0">
                <a:ln>
                  <a:solidFill>
                    <a:schemeClr val="accent6"/>
                  </a:solidFill>
                </a:ln>
              </a:rPr>
              <a:t> του </a:t>
            </a:r>
            <a:r>
              <a:rPr lang="el-GR" sz="1300" dirty="0" err="1">
                <a:ln>
                  <a:solidFill>
                    <a:schemeClr val="accent6"/>
                  </a:solidFill>
                </a:ln>
              </a:rPr>
              <a:t>μετοχικου</a:t>
            </a:r>
            <a:r>
              <a:rPr lang="el-GR" sz="1300" dirty="0">
                <a:ln>
                  <a:solidFill>
                    <a:schemeClr val="accent6"/>
                  </a:solidFill>
                </a:ln>
              </a:rPr>
              <a:t>́ </a:t>
            </a:r>
            <a:r>
              <a:rPr lang="el-GR" sz="1300" dirty="0" err="1">
                <a:ln>
                  <a:solidFill>
                    <a:schemeClr val="accent6"/>
                  </a:solidFill>
                </a:ln>
              </a:rPr>
              <a:t>κεφαλαίου</a:t>
            </a:r>
            <a:endParaRPr lang="el-GR" sz="1300" dirty="0">
              <a:ln>
                <a:solidFill>
                  <a:schemeClr val="accent6"/>
                </a:solidFill>
              </a:ln>
            </a:endParaRPr>
          </a:p>
          <a:p>
            <a:pPr lvl="2"/>
            <a:r>
              <a:rPr lang="el-GR" sz="1300" dirty="0" err="1">
                <a:ln>
                  <a:solidFill>
                    <a:schemeClr val="accent6"/>
                  </a:solidFill>
                </a:ln>
              </a:rPr>
              <a:t>Μείωση</a:t>
            </a:r>
            <a:r>
              <a:rPr lang="el-GR" sz="1300" dirty="0">
                <a:ln>
                  <a:solidFill>
                    <a:schemeClr val="accent6"/>
                  </a:solidFill>
                </a:ln>
              </a:rPr>
              <a:t> του </a:t>
            </a:r>
            <a:r>
              <a:rPr lang="el-GR" sz="1300" dirty="0" err="1">
                <a:ln>
                  <a:solidFill>
                    <a:schemeClr val="accent6"/>
                  </a:solidFill>
                </a:ln>
              </a:rPr>
              <a:t>μετοχικου</a:t>
            </a:r>
            <a:r>
              <a:rPr lang="el-GR" sz="1300" dirty="0">
                <a:ln>
                  <a:solidFill>
                    <a:schemeClr val="accent6"/>
                  </a:solidFill>
                </a:ln>
              </a:rPr>
              <a:t>́ </a:t>
            </a:r>
            <a:r>
              <a:rPr lang="el-GR" sz="1300" dirty="0" err="1">
                <a:ln>
                  <a:solidFill>
                    <a:schemeClr val="accent6"/>
                  </a:solidFill>
                </a:ln>
              </a:rPr>
              <a:t>κεφαλαίου</a:t>
            </a:r>
            <a:r>
              <a:rPr lang="el-GR" sz="1300" dirty="0">
                <a:ln>
                  <a:solidFill>
                    <a:schemeClr val="accent6"/>
                  </a:solidFill>
                </a:ln>
              </a:rPr>
              <a:t> </a:t>
            </a:r>
          </a:p>
          <a:p>
            <a:pPr lvl="2"/>
            <a:r>
              <a:rPr lang="el-GR" sz="1300" dirty="0">
                <a:ln>
                  <a:solidFill>
                    <a:schemeClr val="accent6"/>
                  </a:solidFill>
                </a:ln>
              </a:rPr>
              <a:t>Παράταση διάρκειας </a:t>
            </a:r>
          </a:p>
          <a:p>
            <a:pPr lvl="2"/>
            <a:r>
              <a:rPr lang="el-GR" sz="1300" dirty="0">
                <a:ln>
                  <a:solidFill>
                    <a:schemeClr val="accent6"/>
                  </a:solidFill>
                </a:ln>
              </a:rPr>
              <a:t>Λύση</a:t>
            </a:r>
          </a:p>
          <a:p>
            <a:pPr lvl="2"/>
            <a:r>
              <a:rPr lang="el-GR" sz="1300" dirty="0">
                <a:ln>
                  <a:solidFill>
                    <a:schemeClr val="accent6"/>
                  </a:solidFill>
                </a:ln>
              </a:rPr>
              <a:t>Εταιρικοί μετασχηματισμοί</a:t>
            </a:r>
          </a:p>
          <a:p>
            <a:pPr lvl="1"/>
            <a:r>
              <a:rPr lang="el-GR" sz="1700" dirty="0">
                <a:ln>
                  <a:solidFill>
                    <a:schemeClr val="accent2"/>
                  </a:solidFill>
                </a:ln>
              </a:rPr>
              <a:t>Απλή απαρτία και πλειοψηφία – θέματα τακτικής ΓΣ</a:t>
            </a:r>
          </a:p>
          <a:p>
            <a:pPr lvl="2"/>
            <a:r>
              <a:rPr lang="el-GR" sz="1300" dirty="0">
                <a:ln>
                  <a:solidFill>
                    <a:schemeClr val="accent2"/>
                  </a:solidFill>
                </a:ln>
              </a:rPr>
              <a:t>Έγκριση ετήσιων χρηματοοικονομικών καταστάσεων και ενοποιημένων</a:t>
            </a:r>
          </a:p>
          <a:p>
            <a:pPr lvl="2"/>
            <a:r>
              <a:rPr lang="el-GR" sz="1300" dirty="0">
                <a:ln>
                  <a:solidFill>
                    <a:schemeClr val="accent2"/>
                  </a:solidFill>
                </a:ln>
              </a:rPr>
              <a:t>Εκλογή ελεγκτών χρήσης</a:t>
            </a:r>
            <a:endParaRPr lang="en-US" sz="1300" dirty="0">
              <a:ln>
                <a:solidFill>
                  <a:schemeClr val="accent2"/>
                </a:solidFill>
              </a:ln>
            </a:endParaRPr>
          </a:p>
          <a:p>
            <a:pPr lvl="2"/>
            <a:r>
              <a:rPr lang="el-GR" sz="1300" dirty="0" err="1">
                <a:ln>
                  <a:solidFill>
                    <a:schemeClr val="accent2"/>
                  </a:solidFill>
                </a:ln>
              </a:rPr>
              <a:t>Διάθεση</a:t>
            </a:r>
            <a:r>
              <a:rPr lang="el-GR" sz="1300" dirty="0">
                <a:ln>
                  <a:solidFill>
                    <a:schemeClr val="accent2"/>
                  </a:solidFill>
                </a:ln>
              </a:rPr>
              <a:t> ετήσιων </a:t>
            </a:r>
            <a:r>
              <a:rPr lang="el-GR" sz="1300" dirty="0" err="1">
                <a:ln>
                  <a:solidFill>
                    <a:schemeClr val="accent2"/>
                  </a:solidFill>
                </a:ln>
              </a:rPr>
              <a:t>κερδών</a:t>
            </a:r>
            <a:r>
              <a:rPr lang="el-GR" sz="1300" dirty="0">
                <a:ln>
                  <a:solidFill>
                    <a:schemeClr val="accent2"/>
                  </a:solidFill>
                </a:ln>
              </a:rPr>
              <a:t> και μεταβολή τρόπου διάθεσης</a:t>
            </a:r>
          </a:p>
          <a:p>
            <a:pPr lvl="1"/>
            <a:r>
              <a:rPr lang="el-GR" sz="1700" dirty="0">
                <a:ln>
                  <a:solidFill>
                    <a:schemeClr val="accent4"/>
                  </a:solidFill>
                </a:ln>
              </a:rPr>
              <a:t>Απλή Απαρτία και πλειοψηφία</a:t>
            </a:r>
          </a:p>
          <a:p>
            <a:pPr lvl="2"/>
            <a:r>
              <a:rPr lang="el-GR" sz="1300" dirty="0" err="1">
                <a:ln>
                  <a:solidFill>
                    <a:schemeClr val="accent4"/>
                  </a:solidFill>
                </a:ln>
              </a:rPr>
              <a:t>Τροποποίηση</a:t>
            </a:r>
            <a:r>
              <a:rPr lang="el-GR" sz="1300" dirty="0">
                <a:ln>
                  <a:solidFill>
                    <a:schemeClr val="accent4"/>
                  </a:solidFill>
                </a:ln>
              </a:rPr>
              <a:t> </a:t>
            </a:r>
            <a:r>
              <a:rPr lang="el-GR" sz="1300" dirty="0" err="1">
                <a:ln>
                  <a:solidFill>
                    <a:schemeClr val="accent4"/>
                  </a:solidFill>
                </a:ln>
              </a:rPr>
              <a:t>καταστατικου</a:t>
            </a:r>
            <a:r>
              <a:rPr lang="el-GR" sz="1300" dirty="0">
                <a:ln>
                  <a:solidFill>
                    <a:schemeClr val="accent4"/>
                  </a:solidFill>
                </a:ln>
              </a:rPr>
              <a:t>́ </a:t>
            </a:r>
          </a:p>
          <a:p>
            <a:pPr lvl="2"/>
            <a:r>
              <a:rPr lang="el-GR" sz="1300" dirty="0" err="1">
                <a:ln>
                  <a:solidFill>
                    <a:schemeClr val="accent4"/>
                  </a:solidFill>
                </a:ln>
              </a:rPr>
              <a:t>Εκλογη</a:t>
            </a:r>
            <a:r>
              <a:rPr lang="el-GR" sz="1300" dirty="0">
                <a:ln>
                  <a:solidFill>
                    <a:schemeClr val="accent4"/>
                  </a:solidFill>
                </a:ln>
              </a:rPr>
              <a:t>́ </a:t>
            </a:r>
            <a:r>
              <a:rPr lang="el-GR" sz="1300" dirty="0" err="1">
                <a:ln>
                  <a:solidFill>
                    <a:schemeClr val="accent4"/>
                  </a:solidFill>
                </a:ln>
              </a:rPr>
              <a:t>μελών</a:t>
            </a:r>
            <a:r>
              <a:rPr lang="el-GR" sz="1300" dirty="0">
                <a:ln>
                  <a:solidFill>
                    <a:schemeClr val="accent4"/>
                  </a:solidFill>
                </a:ln>
              </a:rPr>
              <a:t> </a:t>
            </a:r>
            <a:r>
              <a:rPr lang="el-GR" sz="1300" dirty="0" err="1">
                <a:ln>
                  <a:solidFill>
                    <a:schemeClr val="accent4"/>
                  </a:solidFill>
                </a:ln>
              </a:rPr>
              <a:t>δσ</a:t>
            </a:r>
            <a:r>
              <a:rPr lang="el-GR" sz="1300" dirty="0">
                <a:ln>
                  <a:solidFill>
                    <a:schemeClr val="accent4"/>
                  </a:solidFill>
                </a:ln>
              </a:rPr>
              <a:t> και </a:t>
            </a:r>
            <a:r>
              <a:rPr lang="el-GR" sz="1300" dirty="0" err="1">
                <a:ln>
                  <a:solidFill>
                    <a:schemeClr val="accent4"/>
                  </a:solidFill>
                </a:ln>
              </a:rPr>
              <a:t>ανάκληση</a:t>
            </a:r>
            <a:r>
              <a:rPr lang="el-GR" sz="1300" dirty="0">
                <a:ln>
                  <a:solidFill>
                    <a:schemeClr val="accent4"/>
                  </a:solidFill>
                </a:ln>
              </a:rPr>
              <a:t> </a:t>
            </a:r>
            <a:r>
              <a:rPr lang="el-GR" sz="1300" dirty="0" err="1">
                <a:ln>
                  <a:solidFill>
                    <a:schemeClr val="accent4"/>
                  </a:solidFill>
                </a:ln>
              </a:rPr>
              <a:t>αυτών</a:t>
            </a:r>
            <a:r>
              <a:rPr lang="el-GR" sz="1300" dirty="0">
                <a:ln>
                  <a:solidFill>
                    <a:schemeClr val="accent4"/>
                  </a:solidFill>
                </a:ln>
              </a:rPr>
              <a:t>, </a:t>
            </a:r>
            <a:r>
              <a:rPr lang="el-GR" sz="1300" dirty="0" err="1">
                <a:ln>
                  <a:solidFill>
                    <a:schemeClr val="accent4"/>
                  </a:solidFill>
                </a:ln>
              </a:rPr>
              <a:t>απαλλαγη</a:t>
            </a:r>
            <a:r>
              <a:rPr lang="el-GR" sz="1300" dirty="0">
                <a:ln>
                  <a:solidFill>
                    <a:schemeClr val="accent4"/>
                  </a:solidFill>
                </a:ln>
              </a:rPr>
              <a:t>́ </a:t>
            </a:r>
            <a:r>
              <a:rPr lang="el-GR" sz="1300" dirty="0" err="1">
                <a:ln>
                  <a:solidFill>
                    <a:schemeClr val="accent4"/>
                  </a:solidFill>
                </a:ln>
              </a:rPr>
              <a:t>απο</a:t>
            </a:r>
            <a:r>
              <a:rPr lang="el-GR" sz="1300" dirty="0">
                <a:ln>
                  <a:solidFill>
                    <a:schemeClr val="accent4"/>
                  </a:solidFill>
                </a:ln>
              </a:rPr>
              <a:t>́ </a:t>
            </a:r>
            <a:r>
              <a:rPr lang="el-GR" sz="1300" dirty="0" err="1">
                <a:ln>
                  <a:solidFill>
                    <a:schemeClr val="accent4"/>
                  </a:solidFill>
                </a:ln>
              </a:rPr>
              <a:t>ευθύνη</a:t>
            </a:r>
            <a:r>
              <a:rPr lang="el-GR" sz="1300" dirty="0">
                <a:ln>
                  <a:solidFill>
                    <a:schemeClr val="accent4"/>
                  </a:solidFill>
                </a:ln>
              </a:rPr>
              <a:t> ή </a:t>
            </a:r>
            <a:r>
              <a:rPr lang="el-GR" sz="1300" dirty="0" err="1">
                <a:ln>
                  <a:solidFill>
                    <a:schemeClr val="accent4"/>
                  </a:solidFill>
                </a:ln>
              </a:rPr>
              <a:t>άσκηση</a:t>
            </a:r>
            <a:r>
              <a:rPr lang="el-GR" sz="1300" dirty="0">
                <a:ln>
                  <a:solidFill>
                    <a:schemeClr val="accent4"/>
                  </a:solidFill>
                </a:ln>
              </a:rPr>
              <a:t> </a:t>
            </a:r>
            <a:r>
              <a:rPr lang="el-GR" sz="1300" dirty="0" err="1">
                <a:ln>
                  <a:solidFill>
                    <a:schemeClr val="accent4"/>
                  </a:solidFill>
                </a:ln>
              </a:rPr>
              <a:t>εταιρικής</a:t>
            </a:r>
            <a:r>
              <a:rPr lang="el-GR" sz="1300" dirty="0">
                <a:ln>
                  <a:solidFill>
                    <a:schemeClr val="accent4"/>
                  </a:solidFill>
                </a:ln>
              </a:rPr>
              <a:t> </a:t>
            </a:r>
            <a:r>
              <a:rPr lang="el-GR" sz="1300" dirty="0" err="1">
                <a:ln>
                  <a:solidFill>
                    <a:schemeClr val="accent4"/>
                  </a:solidFill>
                </a:ln>
              </a:rPr>
              <a:t>αγωγής</a:t>
            </a:r>
            <a:r>
              <a:rPr lang="el-GR" sz="1300" dirty="0">
                <a:ln>
                  <a:solidFill>
                    <a:schemeClr val="accent4"/>
                  </a:solidFill>
                </a:ln>
              </a:rPr>
              <a:t> </a:t>
            </a:r>
          </a:p>
          <a:p>
            <a:pPr lvl="2"/>
            <a:r>
              <a:rPr lang="el-GR" sz="1300" dirty="0" err="1">
                <a:ln>
                  <a:solidFill>
                    <a:schemeClr val="accent4"/>
                  </a:solidFill>
                </a:ln>
              </a:rPr>
              <a:t>Χορήγηση</a:t>
            </a:r>
            <a:r>
              <a:rPr lang="el-GR" sz="1300" dirty="0">
                <a:ln>
                  <a:solidFill>
                    <a:schemeClr val="accent4"/>
                  </a:solidFill>
                </a:ln>
              </a:rPr>
              <a:t> </a:t>
            </a:r>
            <a:r>
              <a:rPr lang="el-GR" sz="1300" dirty="0" err="1">
                <a:ln>
                  <a:solidFill>
                    <a:schemeClr val="accent4"/>
                  </a:solidFill>
                </a:ln>
              </a:rPr>
              <a:t>αμοιβής</a:t>
            </a:r>
            <a:r>
              <a:rPr lang="el-GR" sz="1300" dirty="0">
                <a:ln>
                  <a:solidFill>
                    <a:schemeClr val="accent4"/>
                  </a:solidFill>
                </a:ln>
              </a:rPr>
              <a:t> </a:t>
            </a:r>
            <a:r>
              <a:rPr lang="el-GR" sz="1300" dirty="0" err="1">
                <a:ln>
                  <a:solidFill>
                    <a:schemeClr val="accent4"/>
                  </a:solidFill>
                </a:ln>
              </a:rPr>
              <a:t>μελών</a:t>
            </a:r>
            <a:r>
              <a:rPr lang="el-GR" sz="1300" dirty="0">
                <a:ln>
                  <a:solidFill>
                    <a:schemeClr val="accent4"/>
                  </a:solidFill>
                </a:ln>
              </a:rPr>
              <a:t> </a:t>
            </a:r>
            <a:r>
              <a:rPr lang="el-GR" sz="1300" dirty="0" err="1">
                <a:ln>
                  <a:solidFill>
                    <a:schemeClr val="accent4"/>
                  </a:solidFill>
                </a:ln>
              </a:rPr>
              <a:t>δσ</a:t>
            </a:r>
            <a:r>
              <a:rPr lang="el-GR" sz="1300" dirty="0">
                <a:ln>
                  <a:solidFill>
                    <a:schemeClr val="accent4"/>
                  </a:solidFill>
                </a:ln>
              </a:rPr>
              <a:t> </a:t>
            </a:r>
          </a:p>
          <a:p>
            <a:pPr lvl="2"/>
            <a:r>
              <a:rPr lang="el-GR" sz="1300" dirty="0">
                <a:ln>
                  <a:solidFill>
                    <a:schemeClr val="accent4"/>
                  </a:solidFill>
                </a:ln>
              </a:rPr>
              <a:t>Έγκριση συναλλαγών συνδεδεμένων μερών</a:t>
            </a:r>
          </a:p>
          <a:p>
            <a:endParaRPr lang="en-US" sz="1700" dirty="0"/>
          </a:p>
        </p:txBody>
      </p:sp>
    </p:spTree>
    <p:extLst>
      <p:ext uri="{BB962C8B-B14F-4D97-AF65-F5344CB8AC3E}">
        <p14:creationId xmlns:p14="http://schemas.microsoft.com/office/powerpoint/2010/main" val="79434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l-GR" sz="4000">
                <a:solidFill>
                  <a:srgbClr val="FFFFFF"/>
                </a:solidFill>
              </a:rPr>
              <a:t>Είδη ΓΣ</a:t>
            </a:r>
            <a:endParaRPr lang="en-US" sz="4000">
              <a:solidFill>
                <a:srgbClr val="FFFFFF"/>
              </a:solidFill>
            </a:endParaRPr>
          </a:p>
        </p:txBody>
      </p:sp>
      <p:sp>
        <p:nvSpPr>
          <p:cNvPr id="3" name="Content Placeholder 2"/>
          <p:cNvSpPr>
            <a:spLocks noGrp="1"/>
          </p:cNvSpPr>
          <p:nvPr>
            <p:ph idx="1"/>
          </p:nvPr>
        </p:nvSpPr>
        <p:spPr>
          <a:xfrm>
            <a:off x="1371599" y="2318197"/>
            <a:ext cx="9724031" cy="3683358"/>
          </a:xfrm>
        </p:spPr>
        <p:txBody>
          <a:bodyPr anchor="ctr">
            <a:normAutofit/>
          </a:bodyPr>
          <a:lstStyle/>
          <a:p>
            <a:r>
              <a:rPr lang="el-GR" sz="2000" b="1"/>
              <a:t>Τακτική – έκτακτη</a:t>
            </a:r>
          </a:p>
          <a:p>
            <a:pPr lvl="1"/>
            <a:r>
              <a:rPr lang="el-GR" sz="2000" b="1"/>
              <a:t>Τακτική (</a:t>
            </a:r>
            <a:r>
              <a:rPr lang="el-GR" sz="2000"/>
              <a:t>μία φορά το χρόνο, εντός </a:t>
            </a:r>
            <a:r>
              <a:rPr lang="en-US" sz="2000"/>
              <a:t>9</a:t>
            </a:r>
            <a:r>
              <a:rPr lang="el-GR" sz="2000"/>
              <a:t> μηνών από το πέρας της εταιρικής χρήσης, για έγκριση χρηματοοικονομικών καταστάσων, διάθεση κερδών, απαλλαγή μελών δσ από ευθύνη)) </a:t>
            </a:r>
          </a:p>
          <a:p>
            <a:pPr lvl="1"/>
            <a:r>
              <a:rPr lang="el-GR" sz="2000" b="1"/>
              <a:t>Έκτακτη </a:t>
            </a:r>
            <a:r>
              <a:rPr lang="el-GR" sz="2000"/>
              <a:t>(οποτεδήποτε, με καθολική συμμετοχή ή με απόφαση και πρόσκληση δσ, ή με άσκηση δικαιώματος μειοψηφίας 1/20 των μετόχων, για έκτακτα θέματα) </a:t>
            </a:r>
          </a:p>
          <a:p>
            <a:r>
              <a:rPr lang="el-GR" sz="2000" b="1"/>
              <a:t>Καταστατική - κοινή</a:t>
            </a:r>
          </a:p>
          <a:p>
            <a:pPr lvl="1"/>
            <a:r>
              <a:rPr lang="el-GR" sz="2000" b="1"/>
              <a:t>Καταστατική </a:t>
            </a:r>
            <a:r>
              <a:rPr lang="el-GR" sz="2000"/>
              <a:t>(αυξημένη απαρτία και πλειοψηφία)</a:t>
            </a:r>
          </a:p>
          <a:p>
            <a:pPr lvl="1"/>
            <a:r>
              <a:rPr lang="el-GR" sz="2000" b="1"/>
              <a:t>κοινή </a:t>
            </a:r>
            <a:r>
              <a:rPr lang="el-GR" sz="2000"/>
              <a:t>(ή συνήθης) (απλή απαρτία και πλειοψηφία) </a:t>
            </a:r>
          </a:p>
          <a:p>
            <a:endParaRPr lang="en-US" sz="2000"/>
          </a:p>
        </p:txBody>
      </p:sp>
    </p:spTree>
    <p:extLst>
      <p:ext uri="{BB962C8B-B14F-4D97-AF65-F5344CB8AC3E}">
        <p14:creationId xmlns:p14="http://schemas.microsoft.com/office/powerpoint/2010/main" val="1579709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l-GR" sz="4000">
                <a:solidFill>
                  <a:srgbClr val="FFFFFF"/>
                </a:solidFill>
              </a:rPr>
              <a:t>Σύγκληση </a:t>
            </a:r>
            <a:endParaRPr lang="en-US" sz="4000">
              <a:solidFill>
                <a:srgbClr val="FFFFFF"/>
              </a:solidFill>
            </a:endParaRPr>
          </a:p>
        </p:txBody>
      </p:sp>
      <p:sp>
        <p:nvSpPr>
          <p:cNvPr id="3" name="Content Placeholder 2"/>
          <p:cNvSpPr>
            <a:spLocks noGrp="1"/>
          </p:cNvSpPr>
          <p:nvPr>
            <p:ph idx="1"/>
          </p:nvPr>
        </p:nvSpPr>
        <p:spPr>
          <a:xfrm>
            <a:off x="1371599" y="2318197"/>
            <a:ext cx="9724031" cy="3683358"/>
          </a:xfrm>
        </p:spPr>
        <p:txBody>
          <a:bodyPr anchor="ctr">
            <a:normAutofit/>
          </a:bodyPr>
          <a:lstStyle/>
          <a:p>
            <a:r>
              <a:rPr lang="el-GR" sz="1400"/>
              <a:t>Πρόσκληση από το ΔΣ</a:t>
            </a:r>
          </a:p>
          <a:p>
            <a:r>
              <a:rPr lang="el-GR" sz="1400"/>
              <a:t>Δημοσίευση 20 πλήρεις μέρες πριν από το ΔΣ (δεν μετρούν οι μέρες της πρόσκλησης και της συνεδρίασης) ΓΕΜΗ</a:t>
            </a:r>
          </a:p>
          <a:p>
            <a:pPr lvl="1"/>
            <a:r>
              <a:rPr lang="el-GR" sz="1400"/>
              <a:t>Εξαίρεση επαναληπτικές ΓΣ (10 πλήρεις μέρες, εκτός και αν έχει γίνει ήδη πρόσκληση με την αρχική οπότε δεν χρειάζεται)</a:t>
            </a:r>
          </a:p>
          <a:p>
            <a:r>
              <a:rPr lang="el-GR" sz="1400"/>
              <a:t>Δυνατότητα καταστατικής πρόβλεψης και άλλων διατυπώσεων</a:t>
            </a:r>
          </a:p>
          <a:p>
            <a:r>
              <a:rPr lang="el-GR" sz="1400"/>
              <a:t>Εισηγμένες και </a:t>
            </a:r>
            <a:r>
              <a:rPr lang="en-US" sz="1400"/>
              <a:t>site</a:t>
            </a:r>
            <a:endParaRPr lang="el-GR" sz="1400"/>
          </a:p>
          <a:p>
            <a:r>
              <a:rPr lang="el-GR" sz="1400" b="1"/>
              <a:t>Δεν χρειάζεται πρόσκληση αν συμμετέχει το 100% των μετόχων (αυτόκλητη καθολική ΓΣ)</a:t>
            </a:r>
          </a:p>
          <a:p>
            <a:r>
              <a:rPr lang="el-GR" sz="1400"/>
              <a:t>Η πρόσκληση περιλαμβάνει</a:t>
            </a:r>
          </a:p>
          <a:p>
            <a:pPr lvl="1"/>
            <a:r>
              <a:rPr lang="el-GR" sz="1400"/>
              <a:t>Θέματα ημερήσιας διάταξης- Δεν μπορεί να συζητηθεί θέμα που δεν είναι στην πρόσκληση (εξαίρεση –καθολική ΓΣ)</a:t>
            </a:r>
          </a:p>
          <a:p>
            <a:pPr lvl="1"/>
            <a:r>
              <a:rPr lang="el-GR" sz="1400"/>
              <a:t>το οίκημα με ακριβή διεύθυνση, τη χρονολογία και την ώρα της συνεδρίασης, τους μετόχους που έχουν δικαίωμα συμμετοχής, καθώς και ακριβείς οδηγίες για τον τρόπο με τον οποίο οι μέτοχοι θα μπορέσουν να μετάσχουν στη συνέλευση και να ασκήσουν τα δικαιώματά τους αυτοπροσώπως ή διά αντιπροσώπου ή, ενδεχομένως, και από απόσταση</a:t>
            </a:r>
          </a:p>
          <a:p>
            <a:r>
              <a:rPr lang="el-GR" sz="1400"/>
              <a:t>Ειδικές διατάξεις για εισηγμένες εταιρίες</a:t>
            </a:r>
          </a:p>
          <a:p>
            <a:endParaRPr lang="el-GR" sz="1400"/>
          </a:p>
        </p:txBody>
      </p:sp>
    </p:spTree>
    <p:extLst>
      <p:ext uri="{BB962C8B-B14F-4D97-AF65-F5344CB8AC3E}">
        <p14:creationId xmlns:p14="http://schemas.microsoft.com/office/powerpoint/2010/main" val="1183822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l-GR" sz="4000">
                <a:solidFill>
                  <a:srgbClr val="FFFFFF"/>
                </a:solidFill>
              </a:rPr>
              <a:t>Δικαιο</a:t>
            </a:r>
            <a:r>
              <a:rPr lang="en-US" sz="4000">
                <a:solidFill>
                  <a:srgbClr val="FFFFFF"/>
                </a:solidFill>
              </a:rPr>
              <a:t>ύ</a:t>
            </a:r>
            <a:r>
              <a:rPr lang="el-GR" sz="4000">
                <a:solidFill>
                  <a:srgbClr val="FFFFFF"/>
                </a:solidFill>
              </a:rPr>
              <a:t>μενοι συμμετοχής - συγκρότηση ΓΣ</a:t>
            </a:r>
            <a:endParaRPr lang="en-US" sz="4000">
              <a:solidFill>
                <a:srgbClr val="FFFFFF"/>
              </a:solidFill>
            </a:endParaRPr>
          </a:p>
        </p:txBody>
      </p:sp>
      <p:sp>
        <p:nvSpPr>
          <p:cNvPr id="3" name="Content Placeholder 2"/>
          <p:cNvSpPr>
            <a:spLocks noGrp="1"/>
          </p:cNvSpPr>
          <p:nvPr>
            <p:ph idx="1"/>
          </p:nvPr>
        </p:nvSpPr>
        <p:spPr>
          <a:xfrm>
            <a:off x="1371599" y="2318197"/>
            <a:ext cx="9724031" cy="3683358"/>
          </a:xfrm>
        </p:spPr>
        <p:txBody>
          <a:bodyPr anchor="ctr">
            <a:normAutofit/>
          </a:bodyPr>
          <a:lstStyle/>
          <a:p>
            <a:r>
              <a:rPr lang="el-GR" sz="1600"/>
              <a:t>Κάθε μέτοχος την ημέρα της ΓΣ</a:t>
            </a:r>
          </a:p>
          <a:p>
            <a:pPr lvl="1"/>
            <a:r>
              <a:rPr lang="el-GR" sz="1600"/>
              <a:t>Δεν απαιτείται δέσμευση μετοχών ή άλλη διατύπωση εκτός και αν προβλέπεται στο καταστατικό</a:t>
            </a:r>
          </a:p>
          <a:p>
            <a:pPr lvl="1"/>
            <a:r>
              <a:rPr lang="el-GR" sz="1600"/>
              <a:t>Μέτοχοι που δεν τήρησαν τις τυχόν διατυπώσεις συμμετέχουν στη ΓΣ εκτός και αν τους αποκλείσει η ΓΣ με αιτιολογημένη απόφαση</a:t>
            </a:r>
          </a:p>
          <a:p>
            <a:r>
              <a:rPr lang="el-GR" sz="1600" b="1"/>
              <a:t>Εισηγμένες: Μηχανισμός </a:t>
            </a:r>
            <a:r>
              <a:rPr lang="en-US" sz="1600" b="1"/>
              <a:t>Record Date</a:t>
            </a:r>
          </a:p>
          <a:p>
            <a:pPr lvl="1"/>
            <a:r>
              <a:rPr lang="el-GR" sz="1600"/>
              <a:t>Δεν δικαιο</a:t>
            </a:r>
            <a:r>
              <a:rPr lang="en-US" sz="1600"/>
              <a:t>ύ</a:t>
            </a:r>
            <a:r>
              <a:rPr lang="el-GR" sz="1600"/>
              <a:t>ται να συμμετέχει αυτός που είναι μέτοχος την ημέρα της ΓΣ αλλά αυτός που είναι μέτοχος κατά την εναρξη της 5</a:t>
            </a:r>
            <a:r>
              <a:rPr lang="el-GR" sz="1600" baseline="30000"/>
              <a:t>ης</a:t>
            </a:r>
            <a:r>
              <a:rPr lang="el-GR" sz="1600"/>
              <a:t> ημέρας πριν τη ΓΣ</a:t>
            </a:r>
          </a:p>
          <a:p>
            <a:pPr lvl="1"/>
            <a:r>
              <a:rPr lang="el-GR" sz="1600"/>
              <a:t>Ειδικοί κανόνες για επαναληπτικές ΓΣ</a:t>
            </a:r>
            <a:endParaRPr lang="en-US" sz="1600"/>
          </a:p>
          <a:p>
            <a:r>
              <a:rPr lang="el-GR" sz="1600" b="1"/>
              <a:t>Συμμετοχή = αυτοπρόσωπη παρουσία ή αντιπροσώπευση </a:t>
            </a:r>
          </a:p>
          <a:p>
            <a:pPr lvl="1"/>
            <a:r>
              <a:rPr lang="el-GR" sz="1600"/>
              <a:t>Αντιπροσώπευση από οποιονδήποτε όχι μόνο άλλο μέτοχο</a:t>
            </a:r>
          </a:p>
          <a:p>
            <a:pPr lvl="1"/>
            <a:r>
              <a:rPr lang="el-GR" sz="1600"/>
              <a:t>Στοιχεία αντιπροσώπου στέλνονται 48 ώρες πριν (ωστόσο δυνατή συμμετοχή εκπρόθεσμα εκτός και αν τους αποκλείσει η ΓΣ με αιτιολογημένη απόφαση</a:t>
            </a:r>
          </a:p>
          <a:p>
            <a:pPr lvl="1"/>
            <a:r>
              <a:rPr lang="el-GR" sz="1600"/>
              <a:t>Ειδικές διατάξεις για εισηγμένες</a:t>
            </a:r>
          </a:p>
        </p:txBody>
      </p:sp>
    </p:spTree>
    <p:extLst>
      <p:ext uri="{BB962C8B-B14F-4D97-AF65-F5344CB8AC3E}">
        <p14:creationId xmlns:p14="http://schemas.microsoft.com/office/powerpoint/2010/main" val="1646225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ED69D7C2-C818-8F46-BA5A-7D9A805FA9BD}"/>
              </a:ext>
            </a:extLst>
          </p:cNvPr>
          <p:cNvSpPr>
            <a:spLocks noGrp="1"/>
          </p:cNvSpPr>
          <p:nvPr>
            <p:ph type="title"/>
          </p:nvPr>
        </p:nvSpPr>
        <p:spPr>
          <a:xfrm>
            <a:off x="1371597" y="348865"/>
            <a:ext cx="10044023" cy="877729"/>
          </a:xfrm>
        </p:spPr>
        <p:txBody>
          <a:bodyPr anchor="ctr">
            <a:normAutofit/>
          </a:bodyPr>
          <a:lstStyle/>
          <a:p>
            <a:r>
              <a:rPr lang="el-GR" sz="4000" dirty="0">
                <a:solidFill>
                  <a:srgbClr val="FFFFFF"/>
                </a:solidFill>
              </a:rPr>
              <a:t>Συνεδρίαση ΓΣ - Απαρτία</a:t>
            </a:r>
          </a:p>
        </p:txBody>
      </p:sp>
      <p:graphicFrame>
        <p:nvGraphicFramePr>
          <p:cNvPr id="5" name="Θέση περιεχομένου 2">
            <a:extLst>
              <a:ext uri="{FF2B5EF4-FFF2-40B4-BE49-F238E27FC236}">
                <a16:creationId xmlns:a16="http://schemas.microsoft.com/office/drawing/2014/main" id="{B3BDCF8F-1213-8985-4197-075BF534B316}"/>
              </a:ext>
            </a:extLst>
          </p:cNvPr>
          <p:cNvGraphicFramePr>
            <a:graphicFrameLocks noGrp="1"/>
          </p:cNvGraphicFramePr>
          <p:nvPr>
            <p:ph idx="1"/>
            <p:extLst>
              <p:ext uri="{D42A27DB-BD31-4B8C-83A1-F6EECF244321}">
                <p14:modId xmlns:p14="http://schemas.microsoft.com/office/powerpoint/2010/main" val="50590814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2156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C256B06-D558-3C46-91EE-2C287A16DB79}"/>
              </a:ext>
            </a:extLst>
          </p:cNvPr>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λήψη αποφάσεων - πλειοψηφία</a:t>
            </a:r>
          </a:p>
        </p:txBody>
      </p:sp>
      <p:sp>
        <p:nvSpPr>
          <p:cNvPr id="3" name="Θέση περιεχομένου 2">
            <a:extLst>
              <a:ext uri="{FF2B5EF4-FFF2-40B4-BE49-F238E27FC236}">
                <a16:creationId xmlns:a16="http://schemas.microsoft.com/office/drawing/2014/main" id="{6103A5A7-62F2-BD44-8AC1-4B8645D711BA}"/>
              </a:ext>
            </a:extLst>
          </p:cNvPr>
          <p:cNvSpPr>
            <a:spLocks noGrp="1"/>
          </p:cNvSpPr>
          <p:nvPr>
            <p:ph idx="1"/>
          </p:nvPr>
        </p:nvSpPr>
        <p:spPr>
          <a:xfrm>
            <a:off x="4810259" y="649480"/>
            <a:ext cx="6555347" cy="5546047"/>
          </a:xfrm>
        </p:spPr>
        <p:txBody>
          <a:bodyPr anchor="ctr">
            <a:normAutofit/>
          </a:bodyPr>
          <a:lstStyle/>
          <a:p>
            <a:r>
              <a:rPr lang="el-GR" sz="1300"/>
              <a:t>Στη γενική συνέλευση, αν δεν ορίζεται κάτι άλλο στο καταστατικό και με την επιφύλαξη της παραγράφου 9 του άρθρου 141, η ψηφοφορία είναι φανερή. Η γενική συνέλευση με φανερή ψηφοφορία μπορεί να αποφασίσει ότι η ψηφοφορία σε κάποιο θέμα ή και σε όλα τα θέματα της ημερήσιας διάταξης θα είναι μυστική</a:t>
            </a:r>
            <a:r>
              <a:rPr lang="en-US" sz="1300"/>
              <a:t>.</a:t>
            </a:r>
          </a:p>
          <a:p>
            <a:r>
              <a:rPr lang="el-GR" sz="1300"/>
              <a:t>Δεν επιτρέπεται μυστική ψηφοφορία σε περιπτώσεις παροχής αμοιβών στα μέλη του διοικητικού συμβουλίου, καθώς και όπου ο νόμος απαιτεί φανερή ψηφοφορία ή όταν η ψήφος δίδεται από απόσταση</a:t>
            </a:r>
            <a:r>
              <a:rPr lang="en-US" sz="1300"/>
              <a:t>.</a:t>
            </a:r>
          </a:p>
          <a:p>
            <a:r>
              <a:rPr lang="el-GR" sz="1300"/>
              <a:t> </a:t>
            </a:r>
            <a:r>
              <a:rPr lang="el-GR" sz="1300" b="1"/>
              <a:t>πλειοψηφία: </a:t>
            </a:r>
            <a:r>
              <a:rPr lang="el-GR" sz="1300"/>
              <a:t>Ο ελάχιστος αριθμός ψήφων που απαιτούνται για τη λήψη έγκυρης απόφασης από τη γσ (διαπίστωση απαρτίας πριν από κάθε ψηφοφορία) </a:t>
            </a:r>
          </a:p>
          <a:p>
            <a:pPr lvl="1"/>
            <a:r>
              <a:rPr lang="el-GR" sz="1300" b="1"/>
              <a:t>Συνήθης: </a:t>
            </a:r>
            <a:r>
              <a:rPr lang="el-GR" sz="1300"/>
              <a:t>50%+1 των μετοχών από τους παριστάμενους μετόχους </a:t>
            </a:r>
          </a:p>
          <a:p>
            <a:pPr lvl="1"/>
            <a:r>
              <a:rPr lang="el-GR" sz="1300" b="1"/>
              <a:t>Καταστατική: </a:t>
            </a:r>
            <a:r>
              <a:rPr lang="el-GR" sz="1300"/>
              <a:t>2/3 των μετοχών από τους παριστάμενους μετόχους </a:t>
            </a:r>
            <a:endParaRPr lang="en-US" sz="1300"/>
          </a:p>
          <a:p>
            <a:r>
              <a:rPr lang="el-GR" sz="1300"/>
              <a:t>Το αποτέλεσμα της ψηφοφορίας αναγγέλλεται από τον πρόεδρο της γενικής συνέλευσης μόλις διαπιστωθεί. Ανάρτηση </a:t>
            </a:r>
            <a:r>
              <a:rPr lang="en-US" sz="1300"/>
              <a:t>site </a:t>
            </a:r>
            <a:r>
              <a:rPr lang="el-GR" sz="1300"/>
              <a:t>για εισηγμένες</a:t>
            </a:r>
            <a:endParaRPr lang="en-US" sz="1300"/>
          </a:p>
          <a:p>
            <a:r>
              <a:rPr lang="el-GR" sz="1300"/>
              <a:t>Οι συζητήσεις και αποφάσεις που λαμβάνονται κατά τη γενική συνέλευση καταχωρίζονται σε περίληψη σε ειδικό βιβλίο πρακτικών. Στο ίδιο βιβλίο καταχωρίζεται και κατάλογος των μετόχων που παραστάθηκαν ή αντιπροσωπεύθηκαν στη γενική συνέλευση. Με αίτηση μετόχου ο πρόεδρος της γενικής συνέλευσης υποχρεούται να καταχωρίσει στα πρακτικά περίληψη της γνώμης του. Ο πρόεδρος της γενικής συνέλευσης δικαιούται να αρνηθεί την καταχώριση γνώμης, αν αυτή αναφέρεται σε ζητήματα προφανώς εκτός ημερήσιας διάταξης ή το περιεχόμενό της αντίκειται καταφανώς στα χρηστά ήθη ή το νόμο. Αντίγραφα πρακτικών συνεδριάσεων της γενικής συνέλευσης υποβάλλονται στο Γ.Ε.ΜΗ.</a:t>
            </a:r>
          </a:p>
          <a:p>
            <a:r>
              <a:rPr lang="el-GR" sz="1300"/>
              <a:t>Η εταιρεία υποχρεούται να χορηγεί στους μετόχους της αντίγραφα πρακτικών γενικών συνελεύσεων ύστερα από αίτησή τους</a:t>
            </a:r>
            <a:endParaRPr lang="en-US" sz="1300" b="1"/>
          </a:p>
          <a:p>
            <a:endParaRPr lang="el-GR" sz="1300"/>
          </a:p>
          <a:p>
            <a:endParaRPr lang="el-GR" sz="1300"/>
          </a:p>
        </p:txBody>
      </p:sp>
    </p:spTree>
    <p:extLst>
      <p:ext uri="{BB962C8B-B14F-4D97-AF65-F5344CB8AC3E}">
        <p14:creationId xmlns:p14="http://schemas.microsoft.com/office/powerpoint/2010/main" val="1925388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Ανώνυμη εταιρία</a:t>
            </a:r>
            <a:endParaRPr lang="en-US" sz="4000">
              <a:solidFill>
                <a:srgbClr val="FFFFFF"/>
              </a:solidFill>
            </a:endParaRPr>
          </a:p>
        </p:txBody>
      </p:sp>
      <p:sp>
        <p:nvSpPr>
          <p:cNvPr id="3" name="Content Placeholder 2"/>
          <p:cNvSpPr>
            <a:spLocks noGrp="1"/>
          </p:cNvSpPr>
          <p:nvPr>
            <p:ph idx="1"/>
          </p:nvPr>
        </p:nvSpPr>
        <p:spPr>
          <a:xfrm>
            <a:off x="4810259" y="649480"/>
            <a:ext cx="6555347" cy="5546047"/>
          </a:xfrm>
        </p:spPr>
        <p:txBody>
          <a:bodyPr anchor="ctr">
            <a:normAutofit/>
          </a:bodyPr>
          <a:lstStyle/>
          <a:p>
            <a:r>
              <a:rPr lang="el-GR" sz="2000"/>
              <a:t>Η ΑΕ είναι </a:t>
            </a:r>
            <a:r>
              <a:rPr lang="el-GR" sz="2000" b="1"/>
              <a:t>κεφαλαιουχική εταιρεία </a:t>
            </a:r>
            <a:r>
              <a:rPr lang="el-GR" sz="2000"/>
              <a:t>με </a:t>
            </a:r>
            <a:r>
              <a:rPr lang="el-GR" sz="2000" b="1"/>
              <a:t>νομική προσωπικότητα</a:t>
            </a:r>
            <a:r>
              <a:rPr lang="el-GR" sz="2000"/>
              <a:t>, για τα </a:t>
            </a:r>
            <a:r>
              <a:rPr lang="el-GR" sz="2000" b="1"/>
              <a:t>χρέη της </a:t>
            </a:r>
            <a:r>
              <a:rPr lang="el-GR" sz="2000"/>
              <a:t>οποίας ευθύνεται μόνο </a:t>
            </a:r>
            <a:r>
              <a:rPr lang="el-GR" sz="2000" b="1"/>
              <a:t>η ίδια με την περιουσία της</a:t>
            </a:r>
            <a:r>
              <a:rPr lang="el-GR" sz="2000"/>
              <a:t>. </a:t>
            </a:r>
          </a:p>
          <a:p>
            <a:r>
              <a:rPr lang="el-GR" sz="2000"/>
              <a:t>Κάθε ανώνυμη εταιρεία </a:t>
            </a:r>
            <a:r>
              <a:rPr lang="el-GR" sz="2000" b="1"/>
              <a:t>είναι εμπορική</a:t>
            </a:r>
            <a:r>
              <a:rPr lang="el-GR" sz="2000"/>
              <a:t>, έστω και αν ο σκοπός της δεν είναι η άσκηση εμπορικής επιχείρησης. </a:t>
            </a:r>
          </a:p>
          <a:p>
            <a:r>
              <a:rPr lang="el-GR" sz="2000"/>
              <a:t>Η ανώνυμη εταιρεία μπορεί να ιδρυθεί </a:t>
            </a:r>
            <a:r>
              <a:rPr lang="el-GR" sz="2000" b="1"/>
              <a:t>από ένα ή περισσότερα πρόσωπα ή να καταστεί μονοπρόσωπη </a:t>
            </a:r>
            <a:r>
              <a:rPr lang="el-GR" sz="2000"/>
              <a:t>με τη συγκέντρωση όλων των μετοχών σε ένα μόνο πρόσωπο. Η </a:t>
            </a:r>
            <a:r>
              <a:rPr lang="el-GR" sz="2000" b="1"/>
              <a:t>ίδρυση ανώνυμης εταιρείας ως μονοπρόσωπης ή η συγκέντρωση όλων των μετοχών της σε ένα μόνο πρόσωπο, καθώς και τα στοιχεία του μοναδικού μετόχου της</a:t>
            </a:r>
            <a:r>
              <a:rPr lang="el-GR" sz="2000"/>
              <a:t>, υπόκεινται στις </a:t>
            </a:r>
            <a:r>
              <a:rPr lang="el-GR" sz="2000" b="1"/>
              <a:t>διατυπώσεις δημοσιότητας </a:t>
            </a:r>
            <a:r>
              <a:rPr lang="el-GR" sz="2000"/>
              <a:t>που προβλέπει ο νόμος για τις αε (ΓΕΜΗ). </a:t>
            </a:r>
          </a:p>
          <a:p>
            <a:endParaRPr lang="en-US" sz="2000"/>
          </a:p>
        </p:txBody>
      </p:sp>
    </p:spTree>
    <p:extLst>
      <p:ext uri="{BB962C8B-B14F-4D97-AF65-F5344CB8AC3E}">
        <p14:creationId xmlns:p14="http://schemas.microsoft.com/office/powerpoint/2010/main" val="968448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EE59F3-913F-46C7-930A-5A9B723D1EAB}"/>
              </a:ext>
            </a:extLst>
          </p:cNvPr>
          <p:cNvSpPr>
            <a:spLocks noGrp="1"/>
          </p:cNvSpPr>
          <p:nvPr>
            <p:ph type="title"/>
          </p:nvPr>
        </p:nvSpPr>
        <p:spPr/>
        <p:txBody>
          <a:bodyPr/>
          <a:lstStyle/>
          <a:p>
            <a:r>
              <a:rPr lang="el-GR" dirty="0"/>
              <a:t>Συμμετοχή από απόσταση</a:t>
            </a:r>
          </a:p>
        </p:txBody>
      </p:sp>
      <p:graphicFrame>
        <p:nvGraphicFramePr>
          <p:cNvPr id="7" name="Θέση περιεχομένου 2">
            <a:extLst>
              <a:ext uri="{FF2B5EF4-FFF2-40B4-BE49-F238E27FC236}">
                <a16:creationId xmlns:a16="http://schemas.microsoft.com/office/drawing/2014/main" id="{D2891F42-ADE1-DBFB-68C1-C6F683E3D96A}"/>
              </a:ext>
            </a:extLst>
          </p:cNvPr>
          <p:cNvGraphicFramePr>
            <a:graphicFrameLocks noGrp="1"/>
          </p:cNvGraphicFramePr>
          <p:nvPr>
            <p:ph idx="1"/>
          </p:nvPr>
        </p:nvGraphicFramePr>
        <p:xfrm>
          <a:off x="838200" y="1825625"/>
          <a:ext cx="10515600"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2622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439047E-C195-4337-8656-80C8CC7C8B19}"/>
              </a:ext>
            </a:extLst>
          </p:cNvPr>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Αποφάσεις χωρίς συνεδρίαση</a:t>
            </a:r>
          </a:p>
        </p:txBody>
      </p:sp>
      <p:sp>
        <p:nvSpPr>
          <p:cNvPr id="3" name="Θέση περιεχομένου 2">
            <a:extLst>
              <a:ext uri="{FF2B5EF4-FFF2-40B4-BE49-F238E27FC236}">
                <a16:creationId xmlns:a16="http://schemas.microsoft.com/office/drawing/2014/main" id="{41A2E56D-C7A0-40E9-8817-3F0465B2B1B6}"/>
              </a:ext>
            </a:extLst>
          </p:cNvPr>
          <p:cNvSpPr>
            <a:spLocks noGrp="1"/>
          </p:cNvSpPr>
          <p:nvPr>
            <p:ph idx="1"/>
          </p:nvPr>
        </p:nvSpPr>
        <p:spPr>
          <a:xfrm>
            <a:off x="4810259" y="649480"/>
            <a:ext cx="6555347" cy="5546047"/>
          </a:xfrm>
        </p:spPr>
        <p:txBody>
          <a:bodyPr anchor="ctr">
            <a:normAutofit/>
          </a:bodyPr>
          <a:lstStyle/>
          <a:p>
            <a:r>
              <a:rPr lang="el-GR" sz="2000"/>
              <a:t>Πρακτικό δια περιφοράς</a:t>
            </a:r>
          </a:p>
          <a:p>
            <a:pPr lvl="1"/>
            <a:r>
              <a:rPr lang="el-GR" sz="2000"/>
              <a:t>δεν απαιτείται ομόφωνη απόφαση, αλλά σύμπραξη όλων των μετόχων</a:t>
            </a:r>
          </a:p>
          <a:p>
            <a:pPr lvl="1"/>
            <a:r>
              <a:rPr lang="el-GR" sz="2000"/>
              <a:t>οι υπογραφές των μετόχων ή των αντιπροσώπων τους μπορεί να αντικαθίστανται με ανταλλαγή μηνυμάτων με ηλεκτρονικό ταχυδρομείο (e−mail) ή άλλα ηλεκτρονικά μέσα, αν τούτο προβλέπεται στο καταστατικό</a:t>
            </a:r>
          </a:p>
          <a:p>
            <a:r>
              <a:rPr lang="el-GR" sz="2000"/>
              <a:t>Απόφαση με ψηφοφορία χωρίς συνεδρίαση:</a:t>
            </a:r>
          </a:p>
          <a:p>
            <a:pPr lvl="1"/>
            <a:r>
              <a:rPr lang="el-GR" sz="2000"/>
              <a:t>Μόνο για μη εισηγμένες</a:t>
            </a:r>
          </a:p>
          <a:p>
            <a:pPr lvl="1"/>
            <a:r>
              <a:rPr lang="el-GR" sz="2000"/>
              <a:t>Εφόσον προβλέπεται στο καταστατικό (που μπορεί να περιλαμβάνει και συγκεκριμένες κατηγορίες αποφάσεων)</a:t>
            </a:r>
          </a:p>
          <a:p>
            <a:pPr lvl="1"/>
            <a:r>
              <a:rPr lang="el-GR" sz="2000"/>
              <a:t>Όχι για θέματα τακτικής ΓΣ</a:t>
            </a:r>
          </a:p>
          <a:p>
            <a:pPr lvl="1"/>
            <a:r>
              <a:rPr lang="el-GR" sz="2000"/>
              <a:t>Δικαίωμα του 1/5 να αντιταχθεί εντός 24 ωρών</a:t>
            </a:r>
          </a:p>
          <a:p>
            <a:pPr lvl="1"/>
            <a:endParaRPr lang="el-GR" sz="2000"/>
          </a:p>
        </p:txBody>
      </p:sp>
    </p:spTree>
    <p:extLst>
      <p:ext uri="{BB962C8B-B14F-4D97-AF65-F5344CB8AC3E}">
        <p14:creationId xmlns:p14="http://schemas.microsoft.com/office/powerpoint/2010/main" val="941712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BAADF77-F844-493A-B9A8-B7666FE109AE}"/>
              </a:ext>
            </a:extLst>
          </p:cNvPr>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Λοιπά ζητήματα</a:t>
            </a:r>
          </a:p>
        </p:txBody>
      </p:sp>
      <p:sp>
        <p:nvSpPr>
          <p:cNvPr id="3" name="Θέση περιεχομένου 2">
            <a:extLst>
              <a:ext uri="{FF2B5EF4-FFF2-40B4-BE49-F238E27FC236}">
                <a16:creationId xmlns:a16="http://schemas.microsoft.com/office/drawing/2014/main" id="{62502CD8-DC74-42EC-BD95-0731EE476CEC}"/>
              </a:ext>
            </a:extLst>
          </p:cNvPr>
          <p:cNvSpPr>
            <a:spLocks noGrp="1"/>
          </p:cNvSpPr>
          <p:nvPr>
            <p:ph idx="1"/>
          </p:nvPr>
        </p:nvSpPr>
        <p:spPr>
          <a:xfrm>
            <a:off x="4810259" y="649480"/>
            <a:ext cx="6555347" cy="5546047"/>
          </a:xfrm>
        </p:spPr>
        <p:txBody>
          <a:bodyPr anchor="ctr">
            <a:normAutofit/>
          </a:bodyPr>
          <a:lstStyle/>
          <a:p>
            <a:r>
              <a:rPr lang="el-GR" sz="2000"/>
              <a:t>Δεν ισχύουν οι κανόνες απαρτίας – η πλειοψηφία υπολογίζεται επί του συνόλου των δικαιωμάτων ψήφου</a:t>
            </a:r>
          </a:p>
          <a:p>
            <a:r>
              <a:rPr lang="el-GR" sz="2000"/>
              <a:t>Δεν είναι δυνατή η ανάκληση ψήφου</a:t>
            </a:r>
          </a:p>
          <a:p>
            <a:r>
              <a:rPr lang="el-GR" sz="2000"/>
              <a:t>Δεν προβλέπεται μηχανισμός ανταγωνιστικής πρότασης </a:t>
            </a:r>
          </a:p>
          <a:p>
            <a:r>
              <a:rPr lang="el-GR" sz="2000"/>
              <a:t>Τα δικαιώματα μειοψηφίας εφαρμόζονται μόνο στο βαθμό που δεν προβλέπουν συνεδρίαση</a:t>
            </a:r>
          </a:p>
          <a:p>
            <a:r>
              <a:rPr lang="el-GR" sz="2000"/>
              <a:t>Ελαττώματα κατά τα άρθρα 137 επ: Ακυρότητα αν δεν υπάρχει πρόταση που εστάλη από την εταιρία. Πχ η διαδικασία εκκίνησε με ατομική πρόταση κάποιου μετόχου. </a:t>
            </a:r>
          </a:p>
          <a:p>
            <a:r>
              <a:rPr lang="el-GR" sz="2000"/>
              <a:t>Υπολογισμός προθεσμιών κατά ΑΚ</a:t>
            </a:r>
          </a:p>
        </p:txBody>
      </p:sp>
    </p:spTree>
    <p:extLst>
      <p:ext uri="{BB962C8B-B14F-4D97-AF65-F5344CB8AC3E}">
        <p14:creationId xmlns:p14="http://schemas.microsoft.com/office/powerpoint/2010/main" val="166788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Rectangle 1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60552A-9DE9-9441-941E-D35203F2C4D5}"/>
              </a:ext>
            </a:extLst>
          </p:cNvPr>
          <p:cNvSpPr txBox="1">
            <a:spLocks/>
          </p:cNvSpPr>
          <p:nvPr/>
        </p:nvSpPr>
        <p:spPr>
          <a:xfrm>
            <a:off x="466722" y="586855"/>
            <a:ext cx="3201366" cy="3387497"/>
          </a:xfrm>
          <a:prstGeom prst="rect">
            <a:avLst/>
          </a:prstGeom>
        </p:spPr>
        <p:txBody>
          <a:bodyPr vert="horz" lIns="91440" tIns="45720" rIns="91440" bIns="45720" rtlCol="0" anchor="b">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defTabSz="914400">
              <a:lnSpc>
                <a:spcPct val="90000"/>
              </a:lnSpc>
              <a:spcAft>
                <a:spcPts val="600"/>
              </a:spcAft>
            </a:pPr>
            <a:r>
              <a:rPr lang="en-US" b="1">
                <a:solidFill>
                  <a:srgbClr val="FFFFFF"/>
                </a:solidFill>
              </a:rPr>
              <a:t>Δικαιώματα μειοψηφίας</a:t>
            </a:r>
          </a:p>
        </p:txBody>
      </p:sp>
      <p:graphicFrame>
        <p:nvGraphicFramePr>
          <p:cNvPr id="3" name="Content Placeholder 5">
            <a:extLst>
              <a:ext uri="{FF2B5EF4-FFF2-40B4-BE49-F238E27FC236}">
                <a16:creationId xmlns:a16="http://schemas.microsoft.com/office/drawing/2014/main" id="{137FA9DC-8E19-2243-94A6-6536D10F692E}"/>
              </a:ext>
            </a:extLst>
          </p:cNvPr>
          <p:cNvGraphicFramePr>
            <a:graphicFrameLocks/>
          </p:cNvGraphicFramePr>
          <p:nvPr>
            <p:extLst>
              <p:ext uri="{D42A27DB-BD31-4B8C-83A1-F6EECF244321}">
                <p14:modId xmlns:p14="http://schemas.microsoft.com/office/powerpoint/2010/main" val="3756844620"/>
              </p:ext>
            </p:extLst>
          </p:nvPr>
        </p:nvGraphicFramePr>
        <p:xfrm>
          <a:off x="5041903" y="2154529"/>
          <a:ext cx="6549434" cy="4402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EA335EE9-E611-F6A5-F9C7-EBB734832C47}"/>
              </a:ext>
            </a:extLst>
          </p:cNvPr>
          <p:cNvSpPr txBox="1"/>
          <p:nvPr/>
        </p:nvSpPr>
        <p:spPr>
          <a:xfrm>
            <a:off x="4532243" y="586855"/>
            <a:ext cx="7193035" cy="1200329"/>
          </a:xfrm>
          <a:prstGeom prst="rect">
            <a:avLst/>
          </a:prstGeom>
          <a:noFill/>
        </p:spPr>
        <p:txBody>
          <a:bodyPr wrap="square" rtlCol="0">
            <a:spAutoFit/>
          </a:bodyPr>
          <a:lstStyle/>
          <a:p>
            <a:r>
              <a:rPr lang="el-GR" dirty="0"/>
              <a:t>Σε αντίθεση με τις προσωπικές εταιρίες στην ΑΕ η άσκηση κάποιων δικαιωμάτων εκ της εταιρικής σχέσης περιορίζεται είτε ποιοτικά είτε σε ποσοστό  επί του μετοχικού κεφαλαίου που πρέπει να συγκεντρώνει κάποιος για να έχει το σχετικό δικαίωμα</a:t>
            </a:r>
          </a:p>
        </p:txBody>
      </p:sp>
    </p:spTree>
    <p:extLst>
      <p:ext uri="{BB962C8B-B14F-4D97-AF65-F5344CB8AC3E}">
        <p14:creationId xmlns:p14="http://schemas.microsoft.com/office/powerpoint/2010/main" val="3069769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Τίτλος 8">
            <a:extLst>
              <a:ext uri="{FF2B5EF4-FFF2-40B4-BE49-F238E27FC236}">
                <a16:creationId xmlns:a16="http://schemas.microsoft.com/office/drawing/2014/main" id="{039556CF-A8C1-4906-977D-4A2A0728D61A}"/>
              </a:ext>
            </a:extLst>
          </p:cNvPr>
          <p:cNvSpPr>
            <a:spLocks noGrp="1"/>
          </p:cNvSpPr>
          <p:nvPr>
            <p:ph type="title"/>
          </p:nvPr>
        </p:nvSpPr>
        <p:spPr>
          <a:xfrm>
            <a:off x="1371599" y="294538"/>
            <a:ext cx="9895951" cy="1033669"/>
          </a:xfrm>
        </p:spPr>
        <p:txBody>
          <a:bodyPr>
            <a:normAutofit/>
          </a:bodyPr>
          <a:lstStyle/>
          <a:p>
            <a:r>
              <a:rPr lang="el-GR" sz="3400" b="1">
                <a:solidFill>
                  <a:srgbClr val="FFFFFF"/>
                </a:solidFill>
              </a:rPr>
              <a:t>Δικαι</a:t>
            </a:r>
            <a:r>
              <a:rPr lang="en-US" sz="3400" b="1">
                <a:solidFill>
                  <a:srgbClr val="FFFFFF"/>
                </a:solidFill>
              </a:rPr>
              <a:t>ώ</a:t>
            </a:r>
            <a:r>
              <a:rPr lang="el-GR" sz="3400" b="1">
                <a:solidFill>
                  <a:srgbClr val="FFFFFF"/>
                </a:solidFill>
              </a:rPr>
              <a:t>ματα μειοψηφίας σχετιζόμενα με τη γενική συνέλευση</a:t>
            </a:r>
          </a:p>
        </p:txBody>
      </p:sp>
      <p:sp>
        <p:nvSpPr>
          <p:cNvPr id="10" name="Θέση περιεχομένου 9">
            <a:extLst>
              <a:ext uri="{FF2B5EF4-FFF2-40B4-BE49-F238E27FC236}">
                <a16:creationId xmlns:a16="http://schemas.microsoft.com/office/drawing/2014/main" id="{B3388E4D-58DF-4AA6-BC83-80C52B4DD3B5}"/>
              </a:ext>
            </a:extLst>
          </p:cNvPr>
          <p:cNvSpPr>
            <a:spLocks noGrp="1"/>
          </p:cNvSpPr>
          <p:nvPr>
            <p:ph idx="1"/>
          </p:nvPr>
        </p:nvSpPr>
        <p:spPr>
          <a:xfrm>
            <a:off x="1371599" y="2318197"/>
            <a:ext cx="9724031" cy="3683358"/>
          </a:xfrm>
        </p:spPr>
        <p:txBody>
          <a:bodyPr anchor="ctr">
            <a:normAutofit/>
          </a:bodyPr>
          <a:lstStyle/>
          <a:p>
            <a:r>
              <a:rPr lang="el-GR" sz="2000" b="1"/>
              <a:t>Ποσοστά επί του καταβεβλημένου κεφαλαίου</a:t>
            </a:r>
          </a:p>
          <a:p>
            <a:r>
              <a:rPr lang="el-GR" sz="2000" b="1"/>
              <a:t>Δυνατότητα μείωσης του ποσοστού μέχρι το μισό με καταστατική πρόβλεψη </a:t>
            </a:r>
          </a:p>
          <a:p>
            <a:r>
              <a:rPr lang="el-GR" sz="2000" b="1"/>
              <a:t>δικαίωμα σύγκλησης ΓΣ</a:t>
            </a:r>
          </a:p>
          <a:p>
            <a:pPr lvl="1"/>
            <a:r>
              <a:rPr lang="el-GR" sz="2000"/>
              <a:t>Δικαίωμα του 5% του ΜΚ να ζητήσει σύγκληση ΓΣ με θέματα που θα ορίσει. Το ΔΣ οφείλει να συγκαλέσει τη ΓΣ εντός 45 ημερών, αν δεν γίνει πρόσκληση εντός 20 ημερών οι αιτούντες δικαιούνται να ζητήσουν σύγκληση από το δικαστήριο</a:t>
            </a:r>
          </a:p>
          <a:p>
            <a:r>
              <a:rPr lang="el-GR" sz="2000" b="1"/>
              <a:t>δικαίωμα προσθήκης θέματος στην ημερήσια διάταξη</a:t>
            </a:r>
          </a:p>
          <a:p>
            <a:pPr lvl="1"/>
            <a:r>
              <a:rPr lang="el-GR" sz="2000"/>
              <a:t>Δικαίωμα του 5% του ΜΚ  να ζητήσει προσθήκη θέματος στη ΓΣ εφόσον το αίτημα τους ληφθεί 15 ημέρες πριν τη ΓΣ.  Οι αιτούντες μέτοχοι δικαιούνται να ζητήσουν την αναβολή της γενικής συνέλευσης, και να προβούν οι ίδιοι στη δημοσίευση, με δαπάνη της εταιρείας. Δημοσίευση νέου θέματος 7 ημέρες πριν τη ΓΣ</a:t>
            </a:r>
          </a:p>
        </p:txBody>
      </p:sp>
      <p:sp>
        <p:nvSpPr>
          <p:cNvPr id="8" name="Θέση αριθμού διαφάνειας 7">
            <a:extLst>
              <a:ext uri="{FF2B5EF4-FFF2-40B4-BE49-F238E27FC236}">
                <a16:creationId xmlns:a16="http://schemas.microsoft.com/office/drawing/2014/main" id="{285DA56B-550B-4BC3-B93E-A3EE8FF783FF}"/>
              </a:ext>
            </a:extLst>
          </p:cNvPr>
          <p:cNvSpPr>
            <a:spLocks noGrp="1"/>
          </p:cNvSpPr>
          <p:nvPr>
            <p:ph type="sldNum" sz="quarter" idx="12"/>
          </p:nvPr>
        </p:nvSpPr>
        <p:spPr>
          <a:xfrm>
            <a:off x="11704320" y="6455431"/>
            <a:ext cx="445913" cy="365125"/>
          </a:xfrm>
        </p:spPr>
        <p:txBody>
          <a:bodyPr>
            <a:normAutofit/>
          </a:bodyPr>
          <a:lstStyle/>
          <a:p>
            <a:pPr>
              <a:spcAft>
                <a:spcPts val="600"/>
              </a:spcAft>
            </a:pPr>
            <a:fld id="{996C47D8-0E22-2F4F-B6F2-B4DB68953B41}" type="slidenum">
              <a:rPr lang="en-US" sz="1100">
                <a:solidFill>
                  <a:schemeClr val="tx1">
                    <a:lumMod val="50000"/>
                    <a:lumOff val="50000"/>
                  </a:schemeClr>
                </a:solidFill>
              </a:rPr>
              <a:pPr>
                <a:spcAft>
                  <a:spcPts val="600"/>
                </a:spcAft>
              </a:pPr>
              <a:t>34</a:t>
            </a:fld>
            <a:endParaRPr lang="en-US" sz="1100">
              <a:solidFill>
                <a:schemeClr val="tx1">
                  <a:lumMod val="50000"/>
                  <a:lumOff val="50000"/>
                </a:schemeClr>
              </a:solidFill>
            </a:endParaRPr>
          </a:p>
        </p:txBody>
      </p:sp>
    </p:spTree>
    <p:extLst>
      <p:ext uri="{BB962C8B-B14F-4D97-AF65-F5344CB8AC3E}">
        <p14:creationId xmlns:p14="http://schemas.microsoft.com/office/powerpoint/2010/main" val="585944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Θέση περιεχομένου 2">
            <a:extLst>
              <a:ext uri="{FF2B5EF4-FFF2-40B4-BE49-F238E27FC236}">
                <a16:creationId xmlns:a16="http://schemas.microsoft.com/office/drawing/2014/main" id="{EAF27D80-C1F2-42FA-9024-C70D3564F596}"/>
              </a:ext>
            </a:extLst>
          </p:cNvPr>
          <p:cNvSpPr>
            <a:spLocks noGrp="1"/>
          </p:cNvSpPr>
          <p:nvPr>
            <p:ph idx="1"/>
          </p:nvPr>
        </p:nvSpPr>
        <p:spPr>
          <a:xfrm>
            <a:off x="4810259" y="649480"/>
            <a:ext cx="6555347" cy="5546047"/>
          </a:xfrm>
        </p:spPr>
        <p:txBody>
          <a:bodyPr anchor="ctr">
            <a:normAutofit/>
          </a:bodyPr>
          <a:lstStyle/>
          <a:p>
            <a:r>
              <a:rPr lang="el-GR" sz="1400" b="1"/>
              <a:t>αναβολή ΓΣ</a:t>
            </a:r>
          </a:p>
          <a:p>
            <a:pPr lvl="1"/>
            <a:r>
              <a:rPr lang="el-GR" sz="1400"/>
              <a:t>Δικαίωμα μετόχων του 5% να ζητήσουν για μία μόνο φορά αναβολή της ΓΣ, οπότε και ο Πρόεδρος οφείλει να διακόψει και να προσδιορίσει νέα συνέλευση. Χρόνος νέας ΓΣ το αργότερο 20 ημέρες μετά. (ΔΕΝ ΑΠΑΙΤΕΙΤΑΙ ΣΠΟΥΔΑΙΟΣ ΛΟΓΟΣ)</a:t>
            </a:r>
          </a:p>
          <a:p>
            <a:pPr lvl="1"/>
            <a:r>
              <a:rPr lang="el-GR" sz="1400"/>
              <a:t>Η ύστερα από αναβολή γενική συνέλευση αποτελεί συνέχιση της προηγούμενης και δεν απαιτείται η επανάληψη των διατυπώσεων δημοσίευσης της πρόσκλησης των μετόχων.</a:t>
            </a:r>
          </a:p>
          <a:p>
            <a:pPr lvl="1"/>
            <a:r>
              <a:rPr lang="el-GR" sz="1400"/>
              <a:t>Ρητά προβλέπεται ότι συμμετέχουν και νέοι μέτοχοι</a:t>
            </a:r>
          </a:p>
          <a:p>
            <a:r>
              <a:rPr lang="el-GR" sz="1400" b="1"/>
              <a:t>δικαίωμα χορήγησης πληροφοριών</a:t>
            </a:r>
          </a:p>
          <a:p>
            <a:pPr lvl="1"/>
            <a:r>
              <a:rPr lang="el-GR" sz="1400"/>
              <a:t>Ύστερα από αίτηση οποιουδήποτε μετόχου, που υποβάλλεται στην εταιρεία πέντε (5) τουλάχιστον πλήρεις ημέρες πριν από τη γενική συνέλευση, το διοικητικό συμβούλιο υποχρεούται να παρέχει στη γενική συνέλευση τις αιτούμενες συγκεκριμένες πληροφορίες για τις υποθέσεις της εταιρείας, στο μέτρο που αυτές είναι σχετικές με τα θέματα της ημερήσιας διάταξης</a:t>
            </a:r>
          </a:p>
          <a:p>
            <a:r>
              <a:rPr lang="el-GR" sz="1400" b="1"/>
              <a:t>πληροφόρηση στη ΓΣ για εταιρικές υποθέσεις</a:t>
            </a:r>
          </a:p>
          <a:p>
            <a:pPr lvl="1"/>
            <a:r>
              <a:rPr lang="el-GR" sz="1400"/>
              <a:t>Ύστερα από αίτηση μετόχων, που εκπροσωπούν το ένα δέκατο (1/10) του καταβεβλημένου κεφαλαίου η οποία υποβάλλεται έντε (5) τουλάχιστον πλήρεις ημέρες πριν από τη γενική συνέλευση, το διοικητικό συμβούλιο υποχρεούται να παρέχει στη γενική συνέλευση πληροφορίες για την πορεία των εταιρικών υποθέσεων και την περιουσιακή κατάσταση της εταιρείας.</a:t>
            </a:r>
          </a:p>
          <a:p>
            <a:pPr marL="457200" lvl="1" indent="0">
              <a:buNone/>
            </a:pPr>
            <a:endParaRPr lang="el-GR" sz="1400"/>
          </a:p>
        </p:txBody>
      </p:sp>
      <p:sp>
        <p:nvSpPr>
          <p:cNvPr id="5" name="Θέση αριθμού διαφάνειας 4">
            <a:extLst>
              <a:ext uri="{FF2B5EF4-FFF2-40B4-BE49-F238E27FC236}">
                <a16:creationId xmlns:a16="http://schemas.microsoft.com/office/drawing/2014/main" id="{49EA2204-FCD3-4D77-864A-CFF5837A15B1}"/>
              </a:ext>
            </a:extLst>
          </p:cNvPr>
          <p:cNvSpPr>
            <a:spLocks noGrp="1"/>
          </p:cNvSpPr>
          <p:nvPr>
            <p:ph type="sldNum" sz="quarter" idx="12"/>
          </p:nvPr>
        </p:nvSpPr>
        <p:spPr>
          <a:xfrm>
            <a:off x="11704320" y="6455664"/>
            <a:ext cx="448056" cy="365125"/>
          </a:xfrm>
        </p:spPr>
        <p:txBody>
          <a:bodyPr>
            <a:normAutofit/>
          </a:bodyPr>
          <a:lstStyle/>
          <a:p>
            <a:pPr>
              <a:spcAft>
                <a:spcPts val="600"/>
              </a:spcAft>
            </a:pPr>
            <a:fld id="{996C47D8-0E22-2F4F-B6F2-B4DB68953B41}" type="slidenum">
              <a:rPr lang="en-US" sz="1100">
                <a:solidFill>
                  <a:schemeClr val="tx1">
                    <a:lumMod val="50000"/>
                    <a:lumOff val="50000"/>
                  </a:schemeClr>
                </a:solidFill>
              </a:rPr>
              <a:pPr>
                <a:spcAft>
                  <a:spcPts val="600"/>
                </a:spcAft>
              </a:pPr>
              <a:t>35</a:t>
            </a:fld>
            <a:endParaRPr lang="en-US" sz="1100">
              <a:solidFill>
                <a:schemeClr val="tx1">
                  <a:lumMod val="50000"/>
                  <a:lumOff val="50000"/>
                </a:schemeClr>
              </a:solidFill>
            </a:endParaRPr>
          </a:p>
        </p:txBody>
      </p:sp>
    </p:spTree>
    <p:extLst>
      <p:ext uri="{BB962C8B-B14F-4D97-AF65-F5344CB8AC3E}">
        <p14:creationId xmlns:p14="http://schemas.microsoft.com/office/powerpoint/2010/main" val="25030816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Τίτλος 1">
            <a:extLst>
              <a:ext uri="{FF2B5EF4-FFF2-40B4-BE49-F238E27FC236}">
                <a16:creationId xmlns:a16="http://schemas.microsoft.com/office/drawing/2014/main" id="{B489F991-9BC2-B945-904C-67C0D912D4C5}"/>
              </a:ext>
            </a:extLst>
          </p:cNvPr>
          <p:cNvSpPr>
            <a:spLocks noGrp="1"/>
          </p:cNvSpPr>
          <p:nvPr>
            <p:ph type="ctrTitle"/>
          </p:nvPr>
        </p:nvSpPr>
        <p:spPr>
          <a:xfrm>
            <a:off x="1314824" y="735106"/>
            <a:ext cx="10053763" cy="2928470"/>
          </a:xfrm>
        </p:spPr>
        <p:txBody>
          <a:bodyPr anchor="b">
            <a:normAutofit/>
          </a:bodyPr>
          <a:lstStyle/>
          <a:p>
            <a:pPr algn="l"/>
            <a:r>
              <a:rPr lang="el-GR" sz="4800" b="1">
                <a:solidFill>
                  <a:srgbClr val="FFFFFF"/>
                </a:solidFill>
              </a:rPr>
              <a:t>Διοικητικό συμβούλιο</a:t>
            </a:r>
          </a:p>
        </p:txBody>
      </p:sp>
      <p:sp>
        <p:nvSpPr>
          <p:cNvPr id="3" name="Υπότιτλος 2">
            <a:extLst>
              <a:ext uri="{FF2B5EF4-FFF2-40B4-BE49-F238E27FC236}">
                <a16:creationId xmlns:a16="http://schemas.microsoft.com/office/drawing/2014/main" id="{09300076-D23A-9A48-98ED-F88950D88D1C}"/>
              </a:ext>
            </a:extLst>
          </p:cNvPr>
          <p:cNvSpPr>
            <a:spLocks noGrp="1"/>
          </p:cNvSpPr>
          <p:nvPr>
            <p:ph type="subTitle" idx="1"/>
          </p:nvPr>
        </p:nvSpPr>
        <p:spPr>
          <a:xfrm>
            <a:off x="1350682" y="4870824"/>
            <a:ext cx="10005951" cy="1458258"/>
          </a:xfrm>
        </p:spPr>
        <p:txBody>
          <a:bodyPr anchor="ctr">
            <a:normAutofit/>
          </a:bodyPr>
          <a:lstStyle/>
          <a:p>
            <a:pPr algn="l"/>
            <a:endParaRPr lang="el-GR"/>
          </a:p>
        </p:txBody>
      </p:sp>
    </p:spTree>
    <p:extLst>
      <p:ext uri="{BB962C8B-B14F-4D97-AF65-F5344CB8AC3E}">
        <p14:creationId xmlns:p14="http://schemas.microsoft.com/office/powerpoint/2010/main" val="122793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95DAE94-001F-C34F-BB3F-7315F4B6349B}"/>
              </a:ext>
            </a:extLst>
          </p:cNvPr>
          <p:cNvSpPr>
            <a:spLocks noGrp="1"/>
          </p:cNvSpPr>
          <p:nvPr>
            <p:ph type="title"/>
          </p:nvPr>
        </p:nvSpPr>
        <p:spPr>
          <a:xfrm>
            <a:off x="656823" y="962166"/>
            <a:ext cx="3103808" cy="4421876"/>
          </a:xfrm>
        </p:spPr>
        <p:txBody>
          <a:bodyPr anchor="t">
            <a:normAutofit/>
          </a:bodyPr>
          <a:lstStyle/>
          <a:p>
            <a:pPr algn="r"/>
            <a:r>
              <a:rPr lang="el-GR" sz="4000" dirty="0"/>
              <a:t>Διοικητικό συμβούλιο  (ΔΣ)–γενική περιγραφή -αρμοδιότητες</a:t>
            </a:r>
          </a:p>
        </p:txBody>
      </p:sp>
      <p:sp>
        <p:nvSpPr>
          <p:cNvPr id="3" name="Θέση περιεχομένου 2">
            <a:extLst>
              <a:ext uri="{FF2B5EF4-FFF2-40B4-BE49-F238E27FC236}">
                <a16:creationId xmlns:a16="http://schemas.microsoft.com/office/drawing/2014/main" id="{8F6548A1-4271-B548-BE7C-8989A08F7A9D}"/>
              </a:ext>
            </a:extLst>
          </p:cNvPr>
          <p:cNvSpPr>
            <a:spLocks noGrp="1"/>
          </p:cNvSpPr>
          <p:nvPr>
            <p:ph idx="1"/>
          </p:nvPr>
        </p:nvSpPr>
        <p:spPr>
          <a:xfrm>
            <a:off x="4088929" y="962167"/>
            <a:ext cx="6858113" cy="4743174"/>
          </a:xfrm>
        </p:spPr>
        <p:txBody>
          <a:bodyPr anchor="t">
            <a:normAutofit fontScale="92500" lnSpcReduction="10000"/>
          </a:bodyPr>
          <a:lstStyle/>
          <a:p>
            <a:r>
              <a:rPr lang="el-GR" sz="1600" dirty="0"/>
              <a:t>Την ΑΕ διοικεί το ΔΣ . Διοίκηση = Διαχείριση και Εκπροσώπηση</a:t>
            </a:r>
          </a:p>
          <a:p>
            <a:r>
              <a:rPr lang="el-GR" sz="1600" dirty="0"/>
              <a:t>ΑΡΑ ΟΙ ΜΕΤΟΧΟΙ ΔΕΝ ΕΧΟΥΝ ΔΙΚΑΙΩΜΑ ΔΙΑΧΕΙΡΙΣΗΣ ΚΑΙ ΕΚΠΡΟΣΩΠΗΣΗΣ</a:t>
            </a:r>
          </a:p>
          <a:p>
            <a:r>
              <a:rPr lang="el-GR" sz="1600" dirty="0"/>
              <a:t>ΤΟ ΔΣ είναι όργανο που απαρτίζεται από 3 έως 15 μέλη σύμφωνα με το καταστατικό. </a:t>
            </a:r>
          </a:p>
          <a:p>
            <a:r>
              <a:rPr lang="el-GR" sz="1600" dirty="0"/>
              <a:t>Λαμβάνει αποφάσεις συλλογικά που σημαίνει ότι συνεδριάζει κατόπιν πρόσκλησης και οι αποφάσεις επί των θεμάτων της ημερήσιας διάταξης λαμβάνονται  με ψηφοφορία κατόπιν συζήτησης. (ΠΡΟΣΟΧΗ εξαιρέσεις κατωτέρω).</a:t>
            </a:r>
          </a:p>
          <a:p>
            <a:r>
              <a:rPr lang="el-GR" sz="1600" dirty="0"/>
              <a:t>Ποιοι μπορούν να είναι μέλη ΔΣ</a:t>
            </a:r>
          </a:p>
          <a:p>
            <a:pPr lvl="1"/>
            <a:r>
              <a:rPr lang="el-GR" sz="1600" dirty="0"/>
              <a:t>Φυσικά πρόσωπα μέτοχοι ή μη μέτοχοι</a:t>
            </a:r>
          </a:p>
          <a:p>
            <a:pPr lvl="1"/>
            <a:r>
              <a:rPr lang="el-GR" sz="1600" dirty="0"/>
              <a:t>Το καταστατικό μπορεί να προβλέπει και ορισμό νομικού προσώπου. Εφόσον μέλος  ΔΣ ορίζεται νομικό πρόσωπο αυτό ορίζει εκπρόσωπο που είναι συνυπεύθυνος αλλιώς λογίζεται ότι παραιτήθηκε.</a:t>
            </a:r>
          </a:p>
          <a:p>
            <a:r>
              <a:rPr lang="el-GR" sz="1600" dirty="0"/>
              <a:t>Οι σύμβουλοι είναι πάντοτε επανεκλέξιμοι και ελεύθερα ανακλητοί</a:t>
            </a:r>
          </a:p>
          <a:p>
            <a:r>
              <a:rPr lang="el-GR" sz="1600" dirty="0"/>
              <a:t>Πρέπει να έχουν δικαιοπρακτική ικανότητα. Το καταστατικό μπορεί να προβλέπει και άλλα ασυμβίβαστα</a:t>
            </a:r>
          </a:p>
          <a:p>
            <a:r>
              <a:rPr lang="el-GR" sz="1600" dirty="0"/>
              <a:t>Το διοικητικό συμβούλιο μπορεί να αναθέτει τις εξουσίες της διαχείρισης και εκπροσώπησης της εταιρείας σε ένα ή περισσότερα πρόσωπα, μέλη του ή μη, εφόσον αυτό επιτρέπεται, σύμφωνα με το καταστατικό.</a:t>
            </a:r>
          </a:p>
          <a:p>
            <a:endParaRPr lang="el-GR" sz="1600" dirty="0"/>
          </a:p>
          <a:p>
            <a:pPr lvl="1"/>
            <a:endParaRPr lang="el-GR" sz="1600" dirty="0"/>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2528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ΕΚΛΟΓΗ ΜΕΛΩΝ ΔΣ</a:t>
            </a:r>
            <a:endParaRPr lang="en-US" sz="4000">
              <a:solidFill>
                <a:srgbClr val="FFFFFF"/>
              </a:solidFill>
            </a:endParaRPr>
          </a:p>
        </p:txBody>
      </p:sp>
      <p:sp>
        <p:nvSpPr>
          <p:cNvPr id="3" name="Content Placeholder 2"/>
          <p:cNvSpPr>
            <a:spLocks noGrp="1"/>
          </p:cNvSpPr>
          <p:nvPr>
            <p:ph idx="1"/>
          </p:nvPr>
        </p:nvSpPr>
        <p:spPr>
          <a:xfrm>
            <a:off x="4810259" y="649480"/>
            <a:ext cx="6555347" cy="5546047"/>
          </a:xfrm>
        </p:spPr>
        <p:txBody>
          <a:bodyPr anchor="ctr">
            <a:normAutofit/>
          </a:bodyPr>
          <a:lstStyle/>
          <a:p>
            <a:r>
              <a:rPr lang="el-GR" sz="2000" b="1"/>
              <a:t>Εκλογή από τη γενική συνέλευση</a:t>
            </a:r>
          </a:p>
          <a:p>
            <a:r>
              <a:rPr lang="el-GR" sz="2000" b="1"/>
              <a:t>κατά την ίδρυση ΑΕ, ο ορισμός μελών δσ γίνεται με το καταστατικό</a:t>
            </a:r>
          </a:p>
          <a:p>
            <a:r>
              <a:rPr lang="el-GR" sz="2000"/>
              <a:t>Δυνατή η πρόβλεψη στο καταστατικό ότι, αντί διοικητικού συμβουλίου, θα διορίζεται μονομελές διοικητικό όργανο (σύμβουλος-διαχειριστής) </a:t>
            </a:r>
          </a:p>
          <a:p>
            <a:r>
              <a:rPr lang="el-GR" sz="2000"/>
              <a:t>δυνατή η πρόβλεψη στο καταστατικό δικαιώματος μετόχου ή μετόχων για διορισμό απευθείας μελών δσ μέχρι τα 2/5 του προβλεπόμενου συνολικού αριθμού τους </a:t>
            </a:r>
          </a:p>
          <a:p>
            <a:r>
              <a:rPr lang="el-GR" sz="2000"/>
              <a:t>δυνατή η εκλογή  αναπληρωματικών μελών, άλλως εκλέγονται όσα μέλη είναι τα τακτικά μέλη. Αν το καταστατικό έχει εύρος, ο ακριβής αριθμός καθορίζεται από τη ΓΣ.</a:t>
            </a:r>
          </a:p>
          <a:p>
            <a:r>
              <a:rPr lang="el-GR" sz="2000"/>
              <a:t>Διορισμός μπορεί να γίνεται και από το δικαστήριο σε περίπτωση προσωρινής διοίκησης (αυτό συμβαίνει σε περίπτωση που ελλείπει το ΔΣ, λόγω παραίτησης, θανάτου ή σύγκρουσης συμφερόντων) </a:t>
            </a:r>
          </a:p>
          <a:p>
            <a:endParaRPr lang="el-GR" sz="2000"/>
          </a:p>
          <a:p>
            <a:endParaRPr lang="en-US" sz="2000"/>
          </a:p>
        </p:txBody>
      </p:sp>
    </p:spTree>
    <p:extLst>
      <p:ext uri="{BB962C8B-B14F-4D97-AF65-F5344CB8AC3E}">
        <p14:creationId xmlns:p14="http://schemas.microsoft.com/office/powerpoint/2010/main" val="215391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7A1A651-55E7-1C44-9916-6FC0DB877AA6}"/>
              </a:ext>
            </a:extLst>
          </p:cNvPr>
          <p:cNvSpPr>
            <a:spLocks noGrp="1"/>
          </p:cNvSpPr>
          <p:nvPr>
            <p:ph type="title"/>
          </p:nvPr>
        </p:nvSpPr>
        <p:spPr>
          <a:xfrm>
            <a:off x="1388209" y="5554639"/>
            <a:ext cx="9654076" cy="982473"/>
          </a:xfrm>
        </p:spPr>
        <p:txBody>
          <a:bodyPr>
            <a:normAutofit/>
          </a:bodyPr>
          <a:lstStyle/>
          <a:p>
            <a:r>
              <a:rPr lang="el-GR" sz="4000">
                <a:solidFill>
                  <a:srgbClr val="FFFFFF"/>
                </a:solidFill>
              </a:rPr>
              <a:t>ΘΗΤΕΙΑ</a:t>
            </a:r>
          </a:p>
        </p:txBody>
      </p:sp>
      <p:sp>
        <p:nvSpPr>
          <p:cNvPr id="3" name="Θέση περιεχομένου 2">
            <a:extLst>
              <a:ext uri="{FF2B5EF4-FFF2-40B4-BE49-F238E27FC236}">
                <a16:creationId xmlns:a16="http://schemas.microsoft.com/office/drawing/2014/main" id="{515F157A-E9BD-E342-AC6B-D9EA0CE1392A}"/>
              </a:ext>
            </a:extLst>
          </p:cNvPr>
          <p:cNvSpPr>
            <a:spLocks noGrp="1"/>
          </p:cNvSpPr>
          <p:nvPr>
            <p:ph idx="1"/>
          </p:nvPr>
        </p:nvSpPr>
        <p:spPr>
          <a:xfrm>
            <a:off x="1388210" y="824249"/>
            <a:ext cx="9654076" cy="3837904"/>
          </a:xfrm>
        </p:spPr>
        <p:txBody>
          <a:bodyPr anchor="ctr">
            <a:normAutofit/>
          </a:bodyPr>
          <a:lstStyle/>
          <a:p>
            <a:r>
              <a:rPr lang="el-GR" sz="2000"/>
              <a:t>Η μέγιστη διάρκεια θητείας των μελών του διοικητικού συμβουλίου ορίζεται στο καταστατικό, δεν μπορεί όμως να υπερβαίνει τα έξι (6) έτη. </a:t>
            </a:r>
          </a:p>
          <a:p>
            <a:r>
              <a:rPr lang="el-GR" sz="2000"/>
              <a:t>Η θητεία των μελών του διοικητικού συμβουλίου παρατείνεται μέχρι τη λήξη της προθεσμίας, εντός της οποίας πρέπει να συνέλθει η αμέσως επόμενη τακτική γενική συνέλευση και μέχρι τη λήψη της σχετικής απόφασης.</a:t>
            </a:r>
          </a:p>
          <a:p>
            <a:r>
              <a:rPr lang="el-GR" sz="2000"/>
              <a:t>Τμηματική ανανέωση αν θέλει η ΓΣ ή το προβλέπει το καταστατικό</a:t>
            </a:r>
          </a:p>
          <a:p>
            <a:r>
              <a:rPr lang="el-GR" sz="2000"/>
              <a:t>Προβλέπεται η δυνατότητα άνισων θητειών για κάθε μέλος</a:t>
            </a:r>
          </a:p>
        </p:txBody>
      </p:sp>
    </p:spTree>
    <p:extLst>
      <p:ext uri="{BB962C8B-B14F-4D97-AF65-F5344CB8AC3E}">
        <p14:creationId xmlns:p14="http://schemas.microsoft.com/office/powerpoint/2010/main" val="2287634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l-GR" sz="4000">
                <a:solidFill>
                  <a:srgbClr val="FFFFFF"/>
                </a:solidFill>
              </a:rPr>
              <a:t>ίδρυση</a:t>
            </a:r>
            <a:endParaRPr lang="en-US" sz="4000">
              <a:solidFill>
                <a:srgbClr val="FFFFFF"/>
              </a:solidFill>
            </a:endParaRPr>
          </a:p>
        </p:txBody>
      </p:sp>
      <p:sp>
        <p:nvSpPr>
          <p:cNvPr id="3" name="Content Placeholder 2"/>
          <p:cNvSpPr>
            <a:spLocks noGrp="1"/>
          </p:cNvSpPr>
          <p:nvPr>
            <p:ph idx="1"/>
          </p:nvPr>
        </p:nvSpPr>
        <p:spPr>
          <a:xfrm>
            <a:off x="1371599" y="2318197"/>
            <a:ext cx="9724031" cy="3683358"/>
          </a:xfrm>
        </p:spPr>
        <p:txBody>
          <a:bodyPr anchor="ctr">
            <a:normAutofit/>
          </a:bodyPr>
          <a:lstStyle/>
          <a:p>
            <a:r>
              <a:rPr lang="el-GR" sz="2000" dirty="0" err="1"/>
              <a:t>Εταιρικη</a:t>
            </a:r>
            <a:r>
              <a:rPr lang="el-GR" sz="2000" dirty="0"/>
              <a:t>́ </a:t>
            </a:r>
            <a:r>
              <a:rPr lang="el-GR" sz="2000" dirty="0" err="1"/>
              <a:t>σύμβαση</a:t>
            </a:r>
            <a:r>
              <a:rPr lang="el-GR" sz="2000" dirty="0"/>
              <a:t> – </a:t>
            </a:r>
            <a:r>
              <a:rPr lang="el-GR" sz="2000" dirty="0" err="1"/>
              <a:t>καταστατικο</a:t>
            </a:r>
            <a:r>
              <a:rPr lang="el-GR" sz="2000" dirty="0"/>
              <a:t>́ </a:t>
            </a:r>
          </a:p>
          <a:p>
            <a:r>
              <a:rPr lang="el-GR" sz="2000" dirty="0" err="1"/>
              <a:t>Πρέπει</a:t>
            </a:r>
            <a:r>
              <a:rPr lang="el-GR" sz="2000" dirty="0"/>
              <a:t> να </a:t>
            </a:r>
            <a:r>
              <a:rPr lang="el-GR" sz="2000" dirty="0" err="1"/>
              <a:t>περιαφθει</a:t>
            </a:r>
            <a:r>
              <a:rPr lang="el-GR" sz="2000" dirty="0"/>
              <a:t>́ του </a:t>
            </a:r>
            <a:r>
              <a:rPr lang="el-GR" sz="2000" b="1" dirty="0" err="1"/>
              <a:t>συμβολαιογραφικου</a:t>
            </a:r>
            <a:r>
              <a:rPr lang="el-GR" sz="2000" b="1" dirty="0"/>
              <a:t>́ </a:t>
            </a:r>
            <a:r>
              <a:rPr lang="el-GR" sz="2000" b="1" dirty="0" err="1"/>
              <a:t>τύπου</a:t>
            </a:r>
            <a:r>
              <a:rPr lang="el-GR" sz="2000" b="1" dirty="0"/>
              <a:t> (συστατικός τύπος)</a:t>
            </a:r>
            <a:r>
              <a:rPr lang="en-GB" sz="2000" b="1" dirty="0"/>
              <a:t>, </a:t>
            </a:r>
            <a:r>
              <a:rPr lang="el-GR" sz="2000" b="1" dirty="0"/>
              <a:t>άλλως μπορεί να χρησιμοποιηθεί ιδιωτικό έγγραφο, αν υιοθετείται πρότυπο καταστατικό (</a:t>
            </a:r>
            <a:r>
              <a:rPr lang="el-GR" sz="2000" i="1" dirty="0"/>
              <a:t>σύμφωνα με την 31637/2017 απόφαση του Υπουργού Οικονομίας και Ανάπτυξης (Β΄ 928) και το άρθρο 9 του ν. 4441/2016 (Α΄ 227</a:t>
            </a:r>
            <a:r>
              <a:rPr lang="el-GR" sz="2000" dirty="0"/>
              <a:t>). Σε κάθε περίπτωση, για την μετέπειτα τροποποίηση του καταστατικού και τη σύνταξη του νέου κειμένου τούτου δεν απαιτείται συμβολαιογραφικό έγγραφο.</a:t>
            </a:r>
          </a:p>
          <a:p>
            <a:r>
              <a:rPr lang="el-GR" sz="2000" dirty="0"/>
              <a:t>Διατυπώσεις δημοσιότητας: </a:t>
            </a:r>
            <a:r>
              <a:rPr lang="el-GR" sz="2000" dirty="0" err="1"/>
              <a:t>καταχώρηση</a:t>
            </a:r>
            <a:r>
              <a:rPr lang="el-GR" sz="2000" dirty="0"/>
              <a:t> στο ΓΕΜΗ και </a:t>
            </a:r>
            <a:r>
              <a:rPr lang="el-GR" sz="2000" dirty="0" err="1"/>
              <a:t>δημοσίευση</a:t>
            </a:r>
            <a:r>
              <a:rPr lang="el-GR" sz="2000" dirty="0"/>
              <a:t> </a:t>
            </a:r>
            <a:r>
              <a:rPr lang="el-GR" sz="2000" dirty="0" err="1"/>
              <a:t>σχετικής</a:t>
            </a:r>
            <a:r>
              <a:rPr lang="el-GR" sz="2000" dirty="0"/>
              <a:t> </a:t>
            </a:r>
            <a:r>
              <a:rPr lang="el-GR" sz="2000" dirty="0" err="1"/>
              <a:t>ανακοίνωσης</a:t>
            </a:r>
            <a:r>
              <a:rPr lang="el-GR" sz="2000" dirty="0"/>
              <a:t>  -</a:t>
            </a:r>
            <a:r>
              <a:rPr lang="el-GR" sz="2000" b="1" dirty="0" err="1"/>
              <a:t>ολοκληρώνονται</a:t>
            </a:r>
            <a:r>
              <a:rPr lang="el-GR" sz="2000" b="1" dirty="0"/>
              <a:t> οι </a:t>
            </a:r>
            <a:r>
              <a:rPr lang="el-GR" sz="2000" b="1" dirty="0" err="1"/>
              <a:t>διατυπώσεις</a:t>
            </a:r>
            <a:r>
              <a:rPr lang="el-GR" sz="2000" b="1" dirty="0"/>
              <a:t> </a:t>
            </a:r>
            <a:r>
              <a:rPr lang="el-GR" sz="2000" b="1" dirty="0" err="1"/>
              <a:t>δημοσιότητας</a:t>
            </a:r>
            <a:r>
              <a:rPr lang="el-GR" sz="2000" b="1" dirty="0"/>
              <a:t> και η Α.Ε. αποκτά νομική προσωπικότητα</a:t>
            </a:r>
            <a:endParaRPr lang="el-GR" sz="2000" dirty="0"/>
          </a:p>
          <a:p>
            <a:r>
              <a:rPr lang="el-GR" sz="2000" dirty="0" err="1"/>
              <a:t>Ανάληψη</a:t>
            </a:r>
            <a:r>
              <a:rPr lang="el-GR" sz="2000" dirty="0"/>
              <a:t> </a:t>
            </a:r>
            <a:r>
              <a:rPr lang="el-GR" sz="2000" dirty="0" err="1"/>
              <a:t>μετοχών</a:t>
            </a:r>
            <a:r>
              <a:rPr lang="el-GR" sz="2000" dirty="0"/>
              <a:t> </a:t>
            </a:r>
            <a:r>
              <a:rPr lang="el-GR" sz="2000" dirty="0" err="1"/>
              <a:t>απο</a:t>
            </a:r>
            <a:r>
              <a:rPr lang="el-GR" sz="2000" dirty="0"/>
              <a:t>́ </a:t>
            </a:r>
            <a:r>
              <a:rPr lang="el-GR" sz="2000" dirty="0" err="1"/>
              <a:t>μετόχους</a:t>
            </a:r>
            <a:r>
              <a:rPr lang="el-GR" sz="2000" dirty="0"/>
              <a:t> (</a:t>
            </a:r>
            <a:r>
              <a:rPr lang="el-GR" sz="2000" dirty="0" err="1"/>
              <a:t>καταβολη</a:t>
            </a:r>
            <a:r>
              <a:rPr lang="el-GR" sz="2000" dirty="0"/>
              <a:t>́ </a:t>
            </a:r>
            <a:r>
              <a:rPr lang="el-GR" sz="2000" dirty="0" err="1"/>
              <a:t>εισφοράς</a:t>
            </a:r>
            <a:r>
              <a:rPr lang="el-GR" sz="2000" dirty="0"/>
              <a:t>) </a:t>
            </a:r>
          </a:p>
          <a:p>
            <a:endParaRPr lang="en-US" sz="2000" dirty="0"/>
          </a:p>
        </p:txBody>
      </p:sp>
    </p:spTree>
    <p:extLst>
      <p:ext uri="{BB962C8B-B14F-4D97-AF65-F5344CB8AC3E}">
        <p14:creationId xmlns:p14="http://schemas.microsoft.com/office/powerpoint/2010/main" val="19352429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DD85D7F1-A1F1-DF48-A126-EFC830E3E4DD}"/>
              </a:ext>
            </a:extLst>
          </p:cNvPr>
          <p:cNvSpPr>
            <a:spLocks noGrp="1"/>
          </p:cNvSpPr>
          <p:nvPr>
            <p:ph type="title"/>
          </p:nvPr>
        </p:nvSpPr>
        <p:spPr>
          <a:xfrm>
            <a:off x="1371599" y="294538"/>
            <a:ext cx="9895951" cy="1033669"/>
          </a:xfrm>
        </p:spPr>
        <p:txBody>
          <a:bodyPr>
            <a:normAutofit/>
          </a:bodyPr>
          <a:lstStyle/>
          <a:p>
            <a:r>
              <a:rPr lang="el-GR" sz="4000">
                <a:solidFill>
                  <a:srgbClr val="FFFFFF"/>
                </a:solidFill>
              </a:rPr>
              <a:t>Διοικητικό συμβούλιο – συγκρότηση σε σώμα</a:t>
            </a:r>
          </a:p>
        </p:txBody>
      </p:sp>
      <p:sp>
        <p:nvSpPr>
          <p:cNvPr id="3" name="Θέση περιεχομένου 2">
            <a:extLst>
              <a:ext uri="{FF2B5EF4-FFF2-40B4-BE49-F238E27FC236}">
                <a16:creationId xmlns:a16="http://schemas.microsoft.com/office/drawing/2014/main" id="{6FCF0748-CACD-9A43-8453-5282C0EB4A3B}"/>
              </a:ext>
            </a:extLst>
          </p:cNvPr>
          <p:cNvSpPr>
            <a:spLocks noGrp="1"/>
          </p:cNvSpPr>
          <p:nvPr>
            <p:ph idx="1"/>
          </p:nvPr>
        </p:nvSpPr>
        <p:spPr>
          <a:xfrm>
            <a:off x="1371599" y="2318197"/>
            <a:ext cx="9724031" cy="3683358"/>
          </a:xfrm>
        </p:spPr>
        <p:txBody>
          <a:bodyPr anchor="ctr">
            <a:normAutofit/>
          </a:bodyPr>
          <a:lstStyle/>
          <a:p>
            <a:r>
              <a:rPr lang="el-GR" sz="1400"/>
              <a:t>Μετά την εκλογή το ΔΣ πρέπει να συγκροτηθεί σε σώμα</a:t>
            </a:r>
          </a:p>
          <a:p>
            <a:r>
              <a:rPr lang="el-GR" sz="1400"/>
              <a:t>Εκεί απονέμονται ιδιότητες υποχρεωτικά του Προέδρου και τυχόν αναπληρωτών του πχ αντιπροέδρου. </a:t>
            </a:r>
          </a:p>
          <a:p>
            <a:r>
              <a:rPr lang="el-GR" sz="1400"/>
              <a:t>Διευθύνων σύμβουλος μπορεί να ορίζεται και είναι το εκτελεστικό εκείνο στέλεχος που έχει ταυτόχρονα την ιδιότητα του μέλους ΔΣ. Μπορεί μνα είναι και πρόεδρος μπορεί και όχι</a:t>
            </a:r>
          </a:p>
          <a:p>
            <a:r>
              <a:rPr lang="el-GR" sz="1400"/>
              <a:t> Κατά την ίδρυση της εταιρείας ο διορισμός προέδρου, αντιπροέδρου, διευθύνοντος ή εντεταλμένου συμβούλου ή προσώπων με άλλη ιδιότητα και αρμοδιότητες για το πρώτο διοικητικό συμβούλιο μπορεί να γίνει και με το καταστατικό. Το διοικητικό συμβούλιο μπορεί οποτεδήποτε να προβεί σε διαφορετική κατανομή των παραπάνω ιδιοτήτων μεταξύ των μελών του.</a:t>
            </a:r>
          </a:p>
          <a:p>
            <a:r>
              <a:rPr lang="el-GR" sz="1400"/>
              <a:t>Στην απόφαση αυτή καθορίζονται και τυχόν γενικές αναθέσεις αρμοδιοτήτων εκπροσώπησης</a:t>
            </a:r>
          </a:p>
          <a:p>
            <a:r>
              <a:rPr lang="el-GR" sz="1400"/>
              <a:t>Οι αναθέσεις μπορούν να αφορούν γενική εκπροσώπηση ή να προβλέπονται περιορισμοί όπως βάσει ποσού, ή μελών Σ που συμπράττουν κτλ.</a:t>
            </a:r>
          </a:p>
          <a:p>
            <a:r>
              <a:rPr lang="el-GR" sz="1400"/>
              <a:t>Το πρακτικό συγκρότησης και εκπροσώπησης υποβάλλεται σε δημοσιότητα </a:t>
            </a:r>
          </a:p>
          <a:p>
            <a:r>
              <a:rPr lang="el-GR" sz="1400"/>
              <a:t>η δημοσιότητα δεν έχει συστατικό χαρακτήρα.</a:t>
            </a:r>
          </a:p>
          <a:p>
            <a:endParaRPr lang="el-GR" sz="1400"/>
          </a:p>
        </p:txBody>
      </p:sp>
    </p:spTree>
    <p:extLst>
      <p:ext uri="{BB962C8B-B14F-4D97-AF65-F5344CB8AC3E}">
        <p14:creationId xmlns:p14="http://schemas.microsoft.com/office/powerpoint/2010/main" val="1711749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DF123ECB-B4E7-4147-896F-CFA564CB9C16}"/>
              </a:ext>
            </a:extLst>
          </p:cNvPr>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Πρόεδρος ΔΣ</a:t>
            </a:r>
          </a:p>
        </p:txBody>
      </p:sp>
      <p:sp>
        <p:nvSpPr>
          <p:cNvPr id="3" name="Θέση περιεχομένου 2">
            <a:extLst>
              <a:ext uri="{FF2B5EF4-FFF2-40B4-BE49-F238E27FC236}">
                <a16:creationId xmlns:a16="http://schemas.microsoft.com/office/drawing/2014/main" id="{D246EE76-0747-6E42-BE78-17461F248FFF}"/>
              </a:ext>
            </a:extLst>
          </p:cNvPr>
          <p:cNvSpPr>
            <a:spLocks noGrp="1"/>
          </p:cNvSpPr>
          <p:nvPr>
            <p:ph idx="1"/>
          </p:nvPr>
        </p:nvSpPr>
        <p:spPr>
          <a:xfrm>
            <a:off x="4810259" y="649480"/>
            <a:ext cx="6555347" cy="5546047"/>
          </a:xfrm>
        </p:spPr>
        <p:txBody>
          <a:bodyPr anchor="ctr">
            <a:normAutofit/>
          </a:bodyPr>
          <a:lstStyle/>
          <a:p>
            <a:r>
              <a:rPr lang="el-GR" sz="2000"/>
              <a:t>Το διοικητικό συμβούλιο εκλέγει μεταξύ των μελών του τον πρόεδρο, αν δεν τον έχει ήδη ορίσει το καταστατικό ή η γενική συνέλευση. </a:t>
            </a:r>
          </a:p>
          <a:p>
            <a:r>
              <a:rPr lang="el-GR" sz="2000"/>
              <a:t>Το καταστατικό, η γενική συνέλευση ή και το διοικητικό συμβούλιο εκλέγουν επίσης αναπληρωτή του προέδρου. </a:t>
            </a:r>
          </a:p>
          <a:p>
            <a:r>
              <a:rPr lang="el-GR" sz="2000"/>
              <a:t>Το διοικητικό συμβούλιο μπορεί να αντικαταστήσει τον πρόεδρο και τον αναπληρωτή του οποτεδήποτε. </a:t>
            </a:r>
          </a:p>
          <a:p>
            <a:r>
              <a:rPr lang="el-GR" sz="2000"/>
              <a:t>Αν τα πρόσωπα αυτά έχουν ορισθεί από το καταστατικό ή τη γενική συνέλευση, η αντικατάστασή τους από το διοικητικό συμβούλιο γίνεται με πλειοψηφία των δύο τρίτων (2/3) του συνόλου των μελών.</a:t>
            </a:r>
          </a:p>
          <a:p>
            <a:endParaRPr lang="el-GR" sz="2000"/>
          </a:p>
        </p:txBody>
      </p:sp>
    </p:spTree>
    <p:extLst>
      <p:ext uri="{BB962C8B-B14F-4D97-AF65-F5344CB8AC3E}">
        <p14:creationId xmlns:p14="http://schemas.microsoft.com/office/powerpoint/2010/main" val="6974102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FFE8E250-311B-944D-A6DF-37C803AA9921}"/>
              </a:ext>
            </a:extLst>
          </p:cNvPr>
          <p:cNvSpPr>
            <a:spLocks noGrp="1"/>
          </p:cNvSpPr>
          <p:nvPr>
            <p:ph type="title"/>
          </p:nvPr>
        </p:nvSpPr>
        <p:spPr>
          <a:xfrm>
            <a:off x="1371597" y="348865"/>
            <a:ext cx="10044023" cy="877729"/>
          </a:xfrm>
        </p:spPr>
        <p:txBody>
          <a:bodyPr anchor="ctr">
            <a:normAutofit/>
          </a:bodyPr>
          <a:lstStyle/>
          <a:p>
            <a:r>
              <a:rPr lang="el-GR" sz="4000">
                <a:solidFill>
                  <a:srgbClr val="FFFFFF"/>
                </a:solidFill>
              </a:rPr>
              <a:t>Έκταση εξουσιών ΔΣ (συλλογική δράση)</a:t>
            </a:r>
          </a:p>
        </p:txBody>
      </p:sp>
      <p:graphicFrame>
        <p:nvGraphicFramePr>
          <p:cNvPr id="5" name="Θέση περιεχομένου 2">
            <a:extLst>
              <a:ext uri="{FF2B5EF4-FFF2-40B4-BE49-F238E27FC236}">
                <a16:creationId xmlns:a16="http://schemas.microsoft.com/office/drawing/2014/main" id="{3896CE64-9920-7D97-C2B3-59DD00634228}"/>
              </a:ext>
            </a:extLst>
          </p:cNvPr>
          <p:cNvGraphicFramePr>
            <a:graphicFrameLocks noGrp="1"/>
          </p:cNvGraphicFramePr>
          <p:nvPr>
            <p:ph idx="1"/>
            <p:extLst>
              <p:ext uri="{D42A27DB-BD31-4B8C-83A1-F6EECF244321}">
                <p14:modId xmlns:p14="http://schemas.microsoft.com/office/powerpoint/2010/main" val="250219307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24683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5E38F71-BB30-C34D-BFC4-5BA64B2EED6C}"/>
              </a:ext>
            </a:extLst>
          </p:cNvPr>
          <p:cNvSpPr>
            <a:spLocks noGrp="1"/>
          </p:cNvSpPr>
          <p:nvPr>
            <p:ph type="title"/>
          </p:nvPr>
        </p:nvSpPr>
        <p:spPr>
          <a:xfrm>
            <a:off x="1371599" y="294538"/>
            <a:ext cx="9895951" cy="1033669"/>
          </a:xfrm>
        </p:spPr>
        <p:txBody>
          <a:bodyPr>
            <a:normAutofit/>
          </a:bodyPr>
          <a:lstStyle/>
          <a:p>
            <a:r>
              <a:rPr lang="el-GR" sz="3400">
                <a:solidFill>
                  <a:srgbClr val="FFFFFF"/>
                </a:solidFill>
              </a:rPr>
              <a:t>καθήκοντα  μελών ΔΣ και τρίτων στους οποίους έχει ανατεθεί εξουσία του ΔΣ</a:t>
            </a:r>
          </a:p>
        </p:txBody>
      </p:sp>
      <p:sp>
        <p:nvSpPr>
          <p:cNvPr id="3" name="Θέση περιεχομένου 2">
            <a:extLst>
              <a:ext uri="{FF2B5EF4-FFF2-40B4-BE49-F238E27FC236}">
                <a16:creationId xmlns:a16="http://schemas.microsoft.com/office/drawing/2014/main" id="{8DB6B4BD-8EB0-C144-8A0A-C96D72E5B187}"/>
              </a:ext>
            </a:extLst>
          </p:cNvPr>
          <p:cNvSpPr>
            <a:spLocks noGrp="1"/>
          </p:cNvSpPr>
          <p:nvPr>
            <p:ph idx="1"/>
          </p:nvPr>
        </p:nvSpPr>
        <p:spPr>
          <a:xfrm>
            <a:off x="1371599" y="2318197"/>
            <a:ext cx="9724031" cy="3683358"/>
          </a:xfrm>
        </p:spPr>
        <p:txBody>
          <a:bodyPr anchor="ctr">
            <a:normAutofit/>
          </a:bodyPr>
          <a:lstStyle/>
          <a:p>
            <a:r>
              <a:rPr lang="el-GR" sz="2000"/>
              <a:t>Τήρηση του νόμου και του καταστατικού</a:t>
            </a:r>
          </a:p>
          <a:p>
            <a:r>
              <a:rPr lang="el-GR" sz="2000"/>
              <a:t>Προαγωγή του εταιρικού συμφέροντος</a:t>
            </a:r>
          </a:p>
          <a:p>
            <a:r>
              <a:rPr lang="el-GR" sz="2000"/>
              <a:t>Εποπτεύουν τις αποφάσεις του ΔΣ και ΓΣ</a:t>
            </a:r>
          </a:p>
          <a:p>
            <a:r>
              <a:rPr lang="el-GR" sz="2000"/>
              <a:t>Ενημερώνουν τα άλλα μέλη ΔΣ για τις εταιρικές υποθέσεις</a:t>
            </a:r>
          </a:p>
          <a:p>
            <a:r>
              <a:rPr lang="el-GR" sz="2000"/>
              <a:t>Τηρούν τα απαιτούμενα αρχεία, βιβλία και στοιχεία</a:t>
            </a:r>
          </a:p>
          <a:p>
            <a:r>
              <a:rPr lang="el-GR" sz="2000"/>
              <a:t>Συλλογική υποχρέωση σύνταξης και δημοσίευσης ετήσιων χρηματοοικονομικών καταστάσεων</a:t>
            </a:r>
          </a:p>
          <a:p>
            <a:endParaRPr lang="el-GR" sz="2000"/>
          </a:p>
          <a:p>
            <a:endParaRPr lang="el-GR" sz="2000"/>
          </a:p>
        </p:txBody>
      </p:sp>
    </p:spTree>
    <p:extLst>
      <p:ext uri="{BB962C8B-B14F-4D97-AF65-F5344CB8AC3E}">
        <p14:creationId xmlns:p14="http://schemas.microsoft.com/office/powerpoint/2010/main" val="30100427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D359D1B4-4290-CC41-8686-461C2A47AD2A}"/>
              </a:ext>
            </a:extLst>
          </p:cNvPr>
          <p:cNvSpPr>
            <a:spLocks noGrp="1"/>
          </p:cNvSpPr>
          <p:nvPr>
            <p:ph type="title"/>
          </p:nvPr>
        </p:nvSpPr>
        <p:spPr>
          <a:xfrm>
            <a:off x="1371599" y="294538"/>
            <a:ext cx="9895951" cy="1033669"/>
          </a:xfrm>
        </p:spPr>
        <p:txBody>
          <a:bodyPr>
            <a:normAutofit/>
          </a:bodyPr>
          <a:lstStyle/>
          <a:p>
            <a:r>
              <a:rPr lang="el-GR" sz="3400">
                <a:solidFill>
                  <a:srgbClr val="FFFFFF"/>
                </a:solidFill>
              </a:rPr>
              <a:t>Υποχρέωση πίστεως - Συγκρούσεις συμφερόντων</a:t>
            </a:r>
            <a:br>
              <a:rPr lang="el-GR" sz="3400">
                <a:solidFill>
                  <a:srgbClr val="FFFFFF"/>
                </a:solidFill>
              </a:rPr>
            </a:br>
            <a:endParaRPr lang="el-GR" sz="3400">
              <a:solidFill>
                <a:srgbClr val="FFFFFF"/>
              </a:solidFill>
            </a:endParaRPr>
          </a:p>
        </p:txBody>
      </p:sp>
      <p:sp>
        <p:nvSpPr>
          <p:cNvPr id="3" name="Θέση περιεχομένου 2">
            <a:extLst>
              <a:ext uri="{FF2B5EF4-FFF2-40B4-BE49-F238E27FC236}">
                <a16:creationId xmlns:a16="http://schemas.microsoft.com/office/drawing/2014/main" id="{D63A6165-ABA8-E24E-AD50-B9AD262312EE}"/>
              </a:ext>
            </a:extLst>
          </p:cNvPr>
          <p:cNvSpPr>
            <a:spLocks noGrp="1"/>
          </p:cNvSpPr>
          <p:nvPr>
            <p:ph idx="1"/>
          </p:nvPr>
        </p:nvSpPr>
        <p:spPr>
          <a:xfrm>
            <a:off x="1371599" y="2318197"/>
            <a:ext cx="9724031" cy="3683358"/>
          </a:xfrm>
        </p:spPr>
        <p:txBody>
          <a:bodyPr anchor="ctr">
            <a:normAutofit/>
          </a:bodyPr>
          <a:lstStyle/>
          <a:p>
            <a:r>
              <a:rPr lang="el-GR" sz="1400"/>
              <a:t>Τα μέλη του διοικητικού συμβουλίου και κάθε τρίτο πρόσωπο στο οποίο έχουν ανατεθεί από αυτό αρμοδιότητές του έχουν υποχρέωση πίστεως απέναντι στην εταιρεία. Οφείλουν ιδίως:</a:t>
            </a:r>
          </a:p>
          <a:p>
            <a:pPr lvl="1"/>
            <a:r>
              <a:rPr lang="el-GR" sz="1400"/>
              <a:t>Να μην επιδιώκουν ίδια συμφέροντα που αντιβαίνουν στα συμφέροντα της εταιρείας.</a:t>
            </a:r>
          </a:p>
          <a:p>
            <a:pPr lvl="1"/>
            <a:r>
              <a:rPr lang="el-GR" sz="1400"/>
              <a:t>Να αποκαλύπτουν έγκαιρα και με επάρκεια στα υπόλοιπα μέλη του διοικητικού συμβουλίου τα ίδια συμφέροντά τους, που ενδέχεται να ανακύψουν από συναλλαγές της εταιρείας, οι οποίες εμπίπτουν στα καθήκοντά τους, καθώς και κάθε σύγκρουση των συμφερόντων τους με εκείνα της εταιρείας ή συνδεδεμένων με αυτήν επιχειρήσεων και προσώπων, η οποία ανακύπτει κατά την άσκηση των καθηκόντων τους. </a:t>
            </a:r>
          </a:p>
          <a:p>
            <a:pPr lvl="1"/>
            <a:r>
              <a:rPr lang="el-GR" sz="1400"/>
              <a:t>Να τηρούν αυστηρή εχεμύθεια για τις εταιρικές υποθέσεις και τα απόρρητα της εταιρείας, τα οποία κατέστησαν γνωστά σ’ αυτούς λόγω της ιδιότητάς τους ως συμβούλων.</a:t>
            </a:r>
          </a:p>
          <a:p>
            <a:r>
              <a:rPr lang="el-GR" sz="1400"/>
              <a:t>μέλος του διοικητικού συμβουλίου δεν δικαιούται να ψηφίζει σε θέματα στα οποία υπάρχει σύγκρουση συμφερόντων με την εταιρεία. </a:t>
            </a:r>
          </a:p>
          <a:p>
            <a:r>
              <a:rPr lang="el-GR" sz="1400"/>
              <a:t>Στις περιπτώσεις αυτές οι αποφάσεις λαμβάνονται από τα υπόλοιπα μέλη του διοικητικού συμβουλίου, σε περίπτωση δε που η αδυναμία ψήφου αφορά τόσα μέλη, ώστε τα υπόλοιπα να μη σχηματίζουν απαρτία, τα λοιπά μέλη του διοικητικού συμβουλίου, ανεξάρτητα από τον αριθμό τους, οφείλουν να προβούν σε σύγκληση γενικής συνέλευσης με αποκλειστικό σκοπό τη λήψη της συγκεκριμένης απόφασης, οπότε και αποφασίζει η ΓΣ.</a:t>
            </a:r>
          </a:p>
        </p:txBody>
      </p:sp>
    </p:spTree>
    <p:extLst>
      <p:ext uri="{BB962C8B-B14F-4D97-AF65-F5344CB8AC3E}">
        <p14:creationId xmlns:p14="http://schemas.microsoft.com/office/powerpoint/2010/main" val="7748835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506A0AA-935A-A142-8FA4-40AE82C0228A}"/>
              </a:ext>
            </a:extLst>
          </p:cNvPr>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Απαγόρευση ανταγωνισμού</a:t>
            </a:r>
          </a:p>
        </p:txBody>
      </p:sp>
      <p:sp>
        <p:nvSpPr>
          <p:cNvPr id="3" name="Θέση περιεχομένου 2">
            <a:extLst>
              <a:ext uri="{FF2B5EF4-FFF2-40B4-BE49-F238E27FC236}">
                <a16:creationId xmlns:a16="http://schemas.microsoft.com/office/drawing/2014/main" id="{71A037AD-F376-4546-A3E6-3F7487C82BE7}"/>
              </a:ext>
            </a:extLst>
          </p:cNvPr>
          <p:cNvSpPr>
            <a:spLocks noGrp="1"/>
          </p:cNvSpPr>
          <p:nvPr>
            <p:ph idx="1"/>
          </p:nvPr>
        </p:nvSpPr>
        <p:spPr>
          <a:xfrm>
            <a:off x="4810259" y="649480"/>
            <a:ext cx="6555347" cy="5546047"/>
          </a:xfrm>
        </p:spPr>
        <p:txBody>
          <a:bodyPr anchor="ctr">
            <a:normAutofit/>
          </a:bodyPr>
          <a:lstStyle/>
          <a:p>
            <a:r>
              <a:rPr lang="el-GR" sz="1600"/>
              <a:t>Απαγορεύεται στα μέλη του διοικητικού συμβουλίου που συμμετέχουν με οποιονδήποτε τρόπο στη διεύθυνση της εταιρείας, καθώς και στους διευθυντές αυτής, να ενεργούν, χωρίς άδεια της γενικής συνέλευσης ή σχετική πρόβλεψη του καταστατικού, για δικό τους λογαριασμό ή για λογαριασμό τρίτων, πράξεις που υπάγονται στους σκοπούς της εταιρείας, καθώς και να μετέχουν ως ομόρρυθμοι εταίροι ή ως μόνοι μέτοχοι ή εταίροι σε εταιρείες που επιδιώκουν τέτοιους σκοπούς.</a:t>
            </a:r>
          </a:p>
          <a:p>
            <a:r>
              <a:rPr lang="el-GR" sz="1600"/>
              <a:t>Σε περίπτωση υπαίτιας παράβασης, η εταιρεία δικαιούται να αξιώσει αποζημίωση. Μπορεί όμως, αντί της αποζημίωσης, να απαιτήσει, προκειμένου μεν για πράξεις που έγιναν για λογαριασμό του ίδιου του συμβούλου ή του διευθυντή, να θεωρηθεί ότι οι πράξεις αυτές διενεργήθηκαν για λογαριασμό της εταιρείας, προκειμένου δε για πράξεις που έγιναν για λογαριασμό τρίτου, να δοθεί στην εταιρεία η αμοιβή για τη μεσολάβηση ή να εκχωρηθεί σε αυτήν η σχετική απαίτηση.</a:t>
            </a:r>
          </a:p>
          <a:p>
            <a:r>
              <a:rPr lang="el-GR" sz="1600"/>
              <a:t>Οι απαιτήσεις αυτές παραγράφονται ύστερα από ένα (1) έτος από τότε που οι παραπάνω πράξεις ανακοινώθηκαν σε συνεδρίαση του διοικητικού συμβουλίου ή γνωστοποιήθηκαν στην εταιρεία. </a:t>
            </a:r>
          </a:p>
          <a:p>
            <a:r>
              <a:rPr lang="el-GR" sz="1600"/>
              <a:t>Αν δεν έχει γίνει ανακοίνωση, η παραγραφή επέρχεται  σε κάθε περίπτωση πέντε έτη (5) μετά την ενέργεια της απαγορευμένης πράξης.</a:t>
            </a:r>
          </a:p>
          <a:p>
            <a:endParaRPr lang="el-GR" sz="1600"/>
          </a:p>
        </p:txBody>
      </p:sp>
    </p:spTree>
    <p:extLst>
      <p:ext uri="{BB962C8B-B14F-4D97-AF65-F5344CB8AC3E}">
        <p14:creationId xmlns:p14="http://schemas.microsoft.com/office/powerpoint/2010/main" val="34546335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Τίτλος 6">
            <a:extLst>
              <a:ext uri="{FF2B5EF4-FFF2-40B4-BE49-F238E27FC236}">
                <a16:creationId xmlns:a16="http://schemas.microsoft.com/office/drawing/2014/main" id="{78D5CDCE-5B3C-AB49-A146-7184FDA5A12C}"/>
              </a:ext>
            </a:extLst>
          </p:cNvPr>
          <p:cNvSpPr>
            <a:spLocks noGrp="1"/>
          </p:cNvSpPr>
          <p:nvPr>
            <p:ph type="title"/>
          </p:nvPr>
        </p:nvSpPr>
        <p:spPr>
          <a:xfrm>
            <a:off x="1371599" y="294538"/>
            <a:ext cx="9895951" cy="1033669"/>
          </a:xfrm>
        </p:spPr>
        <p:txBody>
          <a:bodyPr>
            <a:normAutofit/>
          </a:bodyPr>
          <a:lstStyle/>
          <a:p>
            <a:r>
              <a:rPr lang="el-GR" sz="4000" b="1">
                <a:solidFill>
                  <a:srgbClr val="FFFFFF"/>
                </a:solidFill>
              </a:rPr>
              <a:t>Συναλλαγές με συνδεδεμένα μέρη</a:t>
            </a:r>
          </a:p>
        </p:txBody>
      </p:sp>
      <p:sp>
        <p:nvSpPr>
          <p:cNvPr id="8" name="Θέση περιεχομένου 7">
            <a:extLst>
              <a:ext uri="{FF2B5EF4-FFF2-40B4-BE49-F238E27FC236}">
                <a16:creationId xmlns:a16="http://schemas.microsoft.com/office/drawing/2014/main" id="{B225A10D-552E-AE46-915B-E3C43501C00C}"/>
              </a:ext>
            </a:extLst>
          </p:cNvPr>
          <p:cNvSpPr>
            <a:spLocks noGrp="1"/>
          </p:cNvSpPr>
          <p:nvPr>
            <p:ph idx="1"/>
          </p:nvPr>
        </p:nvSpPr>
        <p:spPr>
          <a:xfrm>
            <a:off x="1371599" y="2318197"/>
            <a:ext cx="9724031" cy="3683358"/>
          </a:xfrm>
        </p:spPr>
        <p:txBody>
          <a:bodyPr anchor="ctr">
            <a:normAutofit/>
          </a:bodyPr>
          <a:lstStyle/>
          <a:p>
            <a:r>
              <a:rPr lang="el-GR" sz="1400"/>
              <a:t>ΚΑΝΟΝΑΣ: απαγορεύεται και είναι άκυρη η σύναψη οποιωνδήποτε συμβάσεων της εταιρείας με συνδεδεμένα με αυτή πρόσωπα, καθώς και η παροχή ασφαλειών και εγγυήσεων προς τρίτους υπέρ των προσώπων αυτών, χωρίς ειδική άδεια παρεχόμενη με απόφαση του διοικητικού συμβουλίου ή, υπό προϋποθέσεις, της γενικής συνέλευσης των μετόχων</a:t>
            </a:r>
          </a:p>
          <a:p>
            <a:r>
              <a:rPr lang="el-GR" sz="1400"/>
              <a:t>Συνδεδεμένα πρόσωπα:</a:t>
            </a:r>
          </a:p>
          <a:p>
            <a:pPr lvl="1"/>
            <a:r>
              <a:rPr lang="el-GR" sz="1400"/>
              <a:t>τα μέλη του διοικητικού συμβουλίου, </a:t>
            </a:r>
          </a:p>
          <a:p>
            <a:pPr lvl="1"/>
            <a:r>
              <a:rPr lang="el-GR" sz="1400"/>
              <a:t>τα πρόσωπα που ελέγχουν την εταιρεία,</a:t>
            </a:r>
          </a:p>
          <a:p>
            <a:pPr lvl="1"/>
            <a:r>
              <a:rPr lang="el-GR" sz="1400"/>
              <a:t> τα στενά μέλη οικογένειας των προσώπων αυτών, (σύζυγος- ανιόντες κατιόντες που συγκατοικούν), </a:t>
            </a:r>
          </a:p>
          <a:p>
            <a:pPr lvl="1"/>
            <a:r>
              <a:rPr lang="el-GR" sz="1400"/>
              <a:t>καθώς και τα νομικά πρόσωπα που ελέγχονται από τους παραπάνω.</a:t>
            </a:r>
          </a:p>
          <a:p>
            <a:pPr lvl="1"/>
            <a:r>
              <a:rPr lang="el-GR" sz="1400"/>
              <a:t> άλλα πρόσωπα, ως προς τα οποία έχει επεκταθεί με καταστατική πρόβλεψη η εφαρμογή του παρόντος άρθρου.</a:t>
            </a:r>
          </a:p>
          <a:p>
            <a:r>
              <a:rPr lang="el-GR" sz="1400"/>
              <a:t>Εξαιρέσεις (βασικές):</a:t>
            </a:r>
          </a:p>
          <a:p>
            <a:pPr lvl="1"/>
            <a:r>
              <a:rPr lang="el-GR" sz="1400"/>
              <a:t>Τρέχουσες συναλλαγές</a:t>
            </a:r>
          </a:p>
          <a:p>
            <a:pPr lvl="1"/>
            <a:r>
              <a:rPr lang="el-GR" sz="1400"/>
              <a:t>Αμοιβές μελών ΔΣ και γενικού διευθυντή (έγκριση από ΓΣ με άλλη διαδικασία)</a:t>
            </a:r>
          </a:p>
          <a:p>
            <a:pPr lvl="1"/>
            <a:r>
              <a:rPr lang="el-GR" sz="1400"/>
              <a:t>Συναλλαγές που προσφέρονται με τους ίδιους όρους σε όλους τους μετόχους</a:t>
            </a:r>
          </a:p>
          <a:p>
            <a:pPr lvl="1"/>
            <a:r>
              <a:rPr lang="el-GR" sz="1400"/>
              <a:t>Συναλλαγή με 100% θυγατρική όχι όμως με μοναδικό μέτοχο(;)</a:t>
            </a:r>
          </a:p>
        </p:txBody>
      </p:sp>
      <p:sp>
        <p:nvSpPr>
          <p:cNvPr id="6" name="Θέση αριθμού διαφάνειας 5">
            <a:extLst>
              <a:ext uri="{FF2B5EF4-FFF2-40B4-BE49-F238E27FC236}">
                <a16:creationId xmlns:a16="http://schemas.microsoft.com/office/drawing/2014/main" id="{74B63047-ABE4-E04F-A1A7-9A7D2F05FB4B}"/>
              </a:ext>
            </a:extLst>
          </p:cNvPr>
          <p:cNvSpPr>
            <a:spLocks noGrp="1"/>
          </p:cNvSpPr>
          <p:nvPr>
            <p:ph type="sldNum" sz="quarter" idx="12"/>
          </p:nvPr>
        </p:nvSpPr>
        <p:spPr>
          <a:xfrm>
            <a:off x="11704320" y="6455431"/>
            <a:ext cx="445913" cy="365125"/>
          </a:xfrm>
        </p:spPr>
        <p:txBody>
          <a:bodyPr>
            <a:normAutofit/>
          </a:bodyPr>
          <a:lstStyle/>
          <a:p>
            <a:pPr>
              <a:spcAft>
                <a:spcPts val="600"/>
              </a:spcAft>
            </a:pPr>
            <a:fld id="{996C47D8-0E22-2F4F-B6F2-B4DB68953B41}" type="slidenum">
              <a:rPr lang="en-US" sz="1100">
                <a:solidFill>
                  <a:schemeClr val="tx1">
                    <a:lumMod val="50000"/>
                    <a:lumOff val="50000"/>
                  </a:schemeClr>
                </a:solidFill>
              </a:rPr>
              <a:pPr>
                <a:spcAft>
                  <a:spcPts val="600"/>
                </a:spcAft>
              </a:pPr>
              <a:t>46</a:t>
            </a:fld>
            <a:endParaRPr lang="en-US" sz="1100">
              <a:solidFill>
                <a:schemeClr val="tx1">
                  <a:lumMod val="50000"/>
                  <a:lumOff val="50000"/>
                </a:schemeClr>
              </a:solidFill>
            </a:endParaRPr>
          </a:p>
        </p:txBody>
      </p:sp>
    </p:spTree>
    <p:extLst>
      <p:ext uri="{BB962C8B-B14F-4D97-AF65-F5344CB8AC3E}">
        <p14:creationId xmlns:p14="http://schemas.microsoft.com/office/powerpoint/2010/main" val="37064519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93D28FE-DEFA-9146-AB27-FBA20E6F18DB}"/>
              </a:ext>
            </a:extLst>
          </p:cNvPr>
          <p:cNvSpPr>
            <a:spLocks noGrp="1"/>
          </p:cNvSpPr>
          <p:nvPr>
            <p:ph type="title"/>
          </p:nvPr>
        </p:nvSpPr>
        <p:spPr>
          <a:xfrm>
            <a:off x="1371599" y="294538"/>
            <a:ext cx="9895951" cy="1033669"/>
          </a:xfrm>
        </p:spPr>
        <p:txBody>
          <a:bodyPr>
            <a:normAutofit/>
          </a:bodyPr>
          <a:lstStyle/>
          <a:p>
            <a:r>
              <a:rPr lang="el-GR" sz="4000">
                <a:solidFill>
                  <a:srgbClr val="FFFFFF"/>
                </a:solidFill>
              </a:rPr>
              <a:t>συνέχεια</a:t>
            </a:r>
          </a:p>
        </p:txBody>
      </p:sp>
      <p:sp>
        <p:nvSpPr>
          <p:cNvPr id="3" name="Θέση περιεχομένου 2">
            <a:extLst>
              <a:ext uri="{FF2B5EF4-FFF2-40B4-BE49-F238E27FC236}">
                <a16:creationId xmlns:a16="http://schemas.microsoft.com/office/drawing/2014/main" id="{8C8D2837-D048-E444-A987-1B30F7637962}"/>
              </a:ext>
            </a:extLst>
          </p:cNvPr>
          <p:cNvSpPr>
            <a:spLocks noGrp="1"/>
          </p:cNvSpPr>
          <p:nvPr>
            <p:ph idx="1"/>
          </p:nvPr>
        </p:nvSpPr>
        <p:spPr>
          <a:xfrm>
            <a:off x="1371599" y="2318197"/>
            <a:ext cx="9724031" cy="3683358"/>
          </a:xfrm>
        </p:spPr>
        <p:txBody>
          <a:bodyPr anchor="ctr">
            <a:normAutofit/>
          </a:bodyPr>
          <a:lstStyle/>
          <a:p>
            <a:r>
              <a:rPr lang="el-GR" sz="2000"/>
              <a:t>Έγκριση από ΔΣ</a:t>
            </a:r>
          </a:p>
          <a:p>
            <a:r>
              <a:rPr lang="el-GR" sz="2000"/>
              <a:t>Αν δεν έχει απαρτία λόγω σύγκρουσης πρόσκληση ΓΣ για  έγκριση από ΓΣ</a:t>
            </a:r>
          </a:p>
          <a:p>
            <a:r>
              <a:rPr lang="el-GR" sz="2000"/>
              <a:t>Δημοσίευση έγκρισης – προθεσμία για την άσκηση δικαιώματος μειοψηφίας να ζητήσει έγκριση από τη ΓΣ</a:t>
            </a:r>
          </a:p>
          <a:p>
            <a:r>
              <a:rPr lang="el-GR" sz="2000"/>
              <a:t>Δικαίωμα μειοψηφίας 5% να ζητήσει έγκριση από ΓΣ</a:t>
            </a:r>
          </a:p>
          <a:p>
            <a:r>
              <a:rPr lang="el-GR" sz="2000"/>
              <a:t>Νέα δημοσίευση ότι παρήλθε άπρακτη η προθεσμία</a:t>
            </a:r>
          </a:p>
          <a:p>
            <a:r>
              <a:rPr lang="el-GR" sz="2000"/>
              <a:t>Κατάρτιση συναλλαγής</a:t>
            </a:r>
          </a:p>
        </p:txBody>
      </p:sp>
    </p:spTree>
    <p:extLst>
      <p:ext uri="{BB962C8B-B14F-4D97-AF65-F5344CB8AC3E}">
        <p14:creationId xmlns:p14="http://schemas.microsoft.com/office/powerpoint/2010/main" val="24797243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A4A8B273-58E5-0F4A-B1BE-991A7C3FE53B}"/>
              </a:ext>
            </a:extLst>
          </p:cNvPr>
          <p:cNvSpPr>
            <a:spLocks noGrp="1"/>
          </p:cNvSpPr>
          <p:nvPr>
            <p:ph type="title"/>
          </p:nvPr>
        </p:nvSpPr>
        <p:spPr>
          <a:xfrm>
            <a:off x="1388209" y="5554639"/>
            <a:ext cx="9654076" cy="982473"/>
          </a:xfrm>
        </p:spPr>
        <p:txBody>
          <a:bodyPr>
            <a:normAutofit/>
          </a:bodyPr>
          <a:lstStyle/>
          <a:p>
            <a:r>
              <a:rPr lang="el-GR" sz="4000">
                <a:solidFill>
                  <a:srgbClr val="FFFFFF"/>
                </a:solidFill>
              </a:rPr>
              <a:t>Εισηγμένες εταιρίες</a:t>
            </a:r>
          </a:p>
        </p:txBody>
      </p:sp>
      <p:sp>
        <p:nvSpPr>
          <p:cNvPr id="3" name="Θέση περιεχομένου 2">
            <a:extLst>
              <a:ext uri="{FF2B5EF4-FFF2-40B4-BE49-F238E27FC236}">
                <a16:creationId xmlns:a16="http://schemas.microsoft.com/office/drawing/2014/main" id="{A61E2D6A-808B-A447-B702-BD1E138EECD6}"/>
              </a:ext>
            </a:extLst>
          </p:cNvPr>
          <p:cNvSpPr>
            <a:spLocks noGrp="1"/>
          </p:cNvSpPr>
          <p:nvPr>
            <p:ph idx="1"/>
          </p:nvPr>
        </p:nvSpPr>
        <p:spPr>
          <a:xfrm>
            <a:off x="1388210" y="824249"/>
            <a:ext cx="9654076" cy="3837904"/>
          </a:xfrm>
        </p:spPr>
        <p:txBody>
          <a:bodyPr anchor="ctr">
            <a:normAutofit/>
          </a:bodyPr>
          <a:lstStyle/>
          <a:p>
            <a:r>
              <a:rPr lang="el-GR" sz="2000"/>
              <a:t>Έγκριση κατόπιν έκθεσης ορκωτού η οποία αξιολογεί κατά πόσον η συναλλαγή είναι δίκαιη και εύλογη για την εταιρεία και τους μετόχους που δεν αποτελούν συνδεδεμένο μέρος, συμπεριλαμβανομένων των μετόχων μειοψηφίας της εταιρείας, και εξηγεί τις παραδοχές στις οποίες βασίζεται αυτή, μαζί με τις μεθόδους που χρησιμοποιήθηκαν.</a:t>
            </a:r>
          </a:p>
          <a:p>
            <a:r>
              <a:rPr lang="el-GR" sz="2000"/>
              <a:t>Στην περίπτωση που η συναλλαγή αφορά μέτοχο της εταιρείας, ο συγκεκριμένος μέτοχος δεν μετέχει στην ψηφοφορία της γενικής συνέλευσης και δεν υπολογίζεται για το σχηματισμό της απαρτίας και της πλειοψηφίας. Ομοίως δεν μετέχουν στην ψηφοφορία άλλοι μέτοχοι, με τους οποίους ο αντισυμβαλλόμενος συνδέεται.</a:t>
            </a:r>
          </a:p>
          <a:p>
            <a:r>
              <a:rPr lang="el-GR" sz="2000"/>
              <a:t>Εξαίρεση: αν η άδεια του διοικητικού συμβουλίου σύμφωνα με την παράγραφο 1 δόθηκε με τη συμφωνία της πλειοψηφίας των ανεξάρτητων μελών τούτου. </a:t>
            </a:r>
          </a:p>
        </p:txBody>
      </p:sp>
    </p:spTree>
    <p:extLst>
      <p:ext uri="{BB962C8B-B14F-4D97-AF65-F5344CB8AC3E}">
        <p14:creationId xmlns:p14="http://schemas.microsoft.com/office/powerpoint/2010/main" val="33259205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l-GR" sz="4000">
                <a:solidFill>
                  <a:srgbClr val="FFFFFF"/>
                </a:solidFill>
              </a:rPr>
              <a:t>ευθύνη ΔΣ</a:t>
            </a:r>
            <a:endParaRPr lang="en-US" sz="4000">
              <a:solidFill>
                <a:srgbClr val="FFFFFF"/>
              </a:solidFill>
            </a:endParaRPr>
          </a:p>
        </p:txBody>
      </p:sp>
      <p:sp>
        <p:nvSpPr>
          <p:cNvPr id="3" name="Content Placeholder 2"/>
          <p:cNvSpPr>
            <a:spLocks noGrp="1"/>
          </p:cNvSpPr>
          <p:nvPr>
            <p:ph idx="1"/>
          </p:nvPr>
        </p:nvSpPr>
        <p:spPr>
          <a:xfrm>
            <a:off x="1371599" y="2318197"/>
            <a:ext cx="9724031" cy="3683358"/>
          </a:xfrm>
        </p:spPr>
        <p:txBody>
          <a:bodyPr anchor="ctr">
            <a:normAutofit/>
          </a:bodyPr>
          <a:lstStyle/>
          <a:p>
            <a:r>
              <a:rPr lang="el-GR" sz="1400"/>
              <a:t>Κάθε μέλος του διοικητικού συμβουλίου ευθύνεται έναντι της εταιρείας για ζημία που αυτή υφίσταται λόγω πράξης ή παράλειψης που συνιστά παράβαση των καθηκόντων του</a:t>
            </a:r>
          </a:p>
          <a:p>
            <a:pPr lvl="1"/>
            <a:r>
              <a:rPr lang="el-GR" sz="1400"/>
              <a:t>ευθύνη μελών ΔΣ για κάθε πταίσμα –</a:t>
            </a:r>
            <a:r>
              <a:rPr lang="el-GR" sz="1400" b="1"/>
              <a:t>Μέτρο: επιμέλεια συνετού επιχειρηματία</a:t>
            </a:r>
          </a:p>
          <a:p>
            <a:pPr lvl="1"/>
            <a:r>
              <a:rPr lang="el-GR" sz="1400"/>
              <a:t>ατομική ευθύνη όταν υπάρχει κατανομή αρμοδιοτήτων εκτός από περιπτώσεις που ο νόμος αναγνωρίζει συλλογική ευθύνη</a:t>
            </a:r>
          </a:p>
          <a:p>
            <a:pPr lvl="1"/>
            <a:r>
              <a:rPr lang="el-GR" sz="1400"/>
              <a:t>Συλλογική ευθύνη: για οικονομικές καταστάσεις</a:t>
            </a:r>
          </a:p>
          <a:p>
            <a:r>
              <a:rPr lang="el-GR" sz="1400" b="1"/>
              <a:t>ευθύνη αυτή δεν υφίσταται προκειμένου για πράξεις ή παραλείψεις </a:t>
            </a:r>
          </a:p>
          <a:p>
            <a:pPr lvl="1"/>
            <a:r>
              <a:rPr lang="el-GR" sz="1400" b="1"/>
              <a:t>που στηρίζονται σε σύννομη απόφαση της γενικής συνέλευσης  ή </a:t>
            </a:r>
          </a:p>
          <a:p>
            <a:pPr lvl="1"/>
            <a:r>
              <a:rPr lang="el-GR" sz="1400" b="1"/>
              <a:t>που αφορούν εύλογη επιχειρηματική απόφαση  η οποία ελήφθη με καλή πίστη, με βάση επαρκείς πληροφορίες και αποκλειστικά προς εξυπηρέτηση του εταιρικού συμφέροντος  (</a:t>
            </a:r>
            <a:r>
              <a:rPr lang="en-US" sz="1400" b="1"/>
              <a:t>Business Jusdgement rule)</a:t>
            </a:r>
            <a:endParaRPr lang="el-GR" sz="1400" b="1"/>
          </a:p>
          <a:p>
            <a:r>
              <a:rPr lang="el-GR" sz="1400"/>
              <a:t>Οι αξιώσεις της εταιρείας παραγράφονται μετά τριετία από την τέλεση της πράξης ή την παράλειψη. Η παραγραφή αναστέλλεται ενόσω ο υπεύθυνος έχει την ιδιότητα του μέλους του διοικητικού συμβουλίου. </a:t>
            </a:r>
            <a:endParaRPr lang="en-US" sz="1400"/>
          </a:p>
          <a:p>
            <a:r>
              <a:rPr lang="el-GR" sz="1400"/>
              <a:t>Σε κάθε περίπτωση η παραγραφή επέρχεται μετά πάροδο δεκαετίας από την τέλεση της πράξης ή την παράλειψη.</a:t>
            </a:r>
            <a:endParaRPr lang="en-US" sz="1400"/>
          </a:p>
        </p:txBody>
      </p:sp>
    </p:spTree>
    <p:extLst>
      <p:ext uri="{BB962C8B-B14F-4D97-AF65-F5344CB8AC3E}">
        <p14:creationId xmlns:p14="http://schemas.microsoft.com/office/powerpoint/2010/main" val="1153895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Καταστατικό</a:t>
            </a:r>
            <a:endParaRPr lang="en-US" sz="4000">
              <a:solidFill>
                <a:srgbClr val="FFFFFF"/>
              </a:solidFill>
            </a:endParaRPr>
          </a:p>
        </p:txBody>
      </p:sp>
      <p:sp>
        <p:nvSpPr>
          <p:cNvPr id="3" name="Content Placeholder 2"/>
          <p:cNvSpPr>
            <a:spLocks noGrp="1"/>
          </p:cNvSpPr>
          <p:nvPr>
            <p:ph idx="1"/>
          </p:nvPr>
        </p:nvSpPr>
        <p:spPr>
          <a:xfrm>
            <a:off x="4810259" y="649480"/>
            <a:ext cx="6555347" cy="5546047"/>
          </a:xfrm>
        </p:spPr>
        <p:txBody>
          <a:bodyPr anchor="ctr">
            <a:normAutofit/>
          </a:bodyPr>
          <a:lstStyle/>
          <a:p>
            <a:r>
              <a:rPr lang="el-GR" sz="1300" b="1"/>
              <a:t>Εταιρική επωνυμία </a:t>
            </a:r>
            <a:r>
              <a:rPr lang="el-GR" sz="1300"/>
              <a:t>και </a:t>
            </a:r>
            <a:r>
              <a:rPr lang="el-GR" sz="1300" b="1"/>
              <a:t>σκοπός</a:t>
            </a:r>
            <a:r>
              <a:rPr lang="el-GR" sz="1300"/>
              <a:t>. </a:t>
            </a:r>
          </a:p>
          <a:p>
            <a:r>
              <a:rPr lang="el-GR" sz="1300" b="1"/>
              <a:t>Έδρα </a:t>
            </a:r>
            <a:endParaRPr lang="el-GR" sz="1300"/>
          </a:p>
          <a:p>
            <a:r>
              <a:rPr lang="el-GR" sz="1300" b="1"/>
              <a:t>Διάρκεια (όταν αυτή δεν είναι αόριστη)</a:t>
            </a:r>
            <a:endParaRPr lang="el-GR" sz="1300"/>
          </a:p>
          <a:p>
            <a:r>
              <a:rPr lang="el-GR" sz="1300" b="1"/>
              <a:t>Ύψος και τρόπος καταβολής του εταιρικού κεφαλαίου</a:t>
            </a:r>
            <a:r>
              <a:rPr lang="el-GR" sz="1300"/>
              <a:t>. </a:t>
            </a:r>
          </a:p>
          <a:p>
            <a:r>
              <a:rPr lang="el-GR" sz="1300" b="1"/>
              <a:t>Είδος των μετοχών</a:t>
            </a:r>
            <a:r>
              <a:rPr lang="el-GR" sz="1300"/>
              <a:t>, </a:t>
            </a:r>
            <a:r>
              <a:rPr lang="el-GR" sz="1300" b="1"/>
              <a:t>αριθμός, ονομαστική αξία </a:t>
            </a:r>
            <a:r>
              <a:rPr lang="el-GR" sz="1300"/>
              <a:t>και </a:t>
            </a:r>
            <a:r>
              <a:rPr lang="el-GR" sz="1300" b="1"/>
              <a:t>έκδοση </a:t>
            </a:r>
            <a:endParaRPr lang="el-GR" sz="1300"/>
          </a:p>
          <a:p>
            <a:r>
              <a:rPr lang="el-GR" sz="1300" b="1"/>
              <a:t>Αριθμός μετοχών κάθε κατηγορίας </a:t>
            </a:r>
            <a:r>
              <a:rPr lang="el-GR" sz="1300"/>
              <a:t>εάν περισσότερες κατηγορίες </a:t>
            </a:r>
          </a:p>
          <a:p>
            <a:r>
              <a:rPr lang="el-GR" sz="1300" b="1"/>
              <a:t>Μετατροπή ονομαστικών μετοχών σε ανώνυμες, ή ανώνυμων σε ονομαστικές </a:t>
            </a:r>
            <a:endParaRPr lang="el-GR" sz="1300"/>
          </a:p>
          <a:p>
            <a:r>
              <a:rPr lang="el-GR" sz="1300" b="1"/>
              <a:t>Σύγκληση, συγκρότηση, λειτουργία και αρμοδιότητες ΔΣ </a:t>
            </a:r>
            <a:endParaRPr lang="el-GR" sz="1300"/>
          </a:p>
          <a:p>
            <a:r>
              <a:rPr lang="el-GR" sz="1300" b="1"/>
              <a:t>Σύγκληση, συγκρότηση, λειτουργία και αρμοδιότητες ΓΣ </a:t>
            </a:r>
            <a:endParaRPr lang="el-GR" sz="1300"/>
          </a:p>
          <a:p>
            <a:r>
              <a:rPr lang="el-GR" sz="1300" b="1"/>
              <a:t>Ελεγκτές </a:t>
            </a:r>
            <a:endParaRPr lang="el-GR" sz="1300"/>
          </a:p>
          <a:p>
            <a:r>
              <a:rPr lang="el-GR" sz="1300" b="1"/>
              <a:t>Δικαιώματα μετόχων </a:t>
            </a:r>
            <a:endParaRPr lang="el-GR" sz="1300"/>
          </a:p>
          <a:p>
            <a:r>
              <a:rPr lang="el-GR" sz="1300" b="1"/>
              <a:t>Ετήσιες Χρηματοοικονομικές καταστάσεις </a:t>
            </a:r>
          </a:p>
          <a:p>
            <a:r>
              <a:rPr lang="el-GR" sz="1300" b="1"/>
              <a:t>Λύση της εταιρίας και εκκαθάριση της περιουσίας της </a:t>
            </a:r>
          </a:p>
          <a:p>
            <a:r>
              <a:rPr lang="el-GR" sz="1300" b="1"/>
              <a:t> Το ύψος του καλυφθέντος κεφαλαίου, που είναι καταβλητέο κατά το χρόνο σύστασης.</a:t>
            </a:r>
          </a:p>
          <a:p>
            <a:r>
              <a:rPr lang="el-GR" sz="1300" b="1"/>
              <a:t>Το καταστατικό δεν απαιτείται να περιέχει διατάξεις, έστω και εάν αναφέρονται στα παραπάνω θέματα εφόσον αποτελούν απλώς επανάληψη ισχυουσών διατάξεων του νόμου, εκτός αν εισάγεται επιτρεπτή παρέκκλιση από αυτές</a:t>
            </a:r>
            <a:r>
              <a:rPr lang="el-GR" sz="1300"/>
              <a:t>. </a:t>
            </a:r>
          </a:p>
          <a:p>
            <a:r>
              <a:rPr lang="el-GR" sz="1300"/>
              <a:t>Κάθε τροποποίηση υποβάλλεται σε δημοσιότητα  - έγκριση από διοικητική αρχή (εφόσον απαιτείται – ενώ το καταστατικό επανυποβάλλεται  κωδικοποιημένο σε νέο κείμενο.</a:t>
            </a:r>
          </a:p>
          <a:p>
            <a:endParaRPr lang="en-US" sz="1300"/>
          </a:p>
        </p:txBody>
      </p:sp>
    </p:spTree>
    <p:extLst>
      <p:ext uri="{BB962C8B-B14F-4D97-AF65-F5344CB8AC3E}">
        <p14:creationId xmlns:p14="http://schemas.microsoft.com/office/powerpoint/2010/main" val="14199402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E23A87A-B0EC-8947-9CAD-03950927515F}"/>
              </a:ext>
            </a:extLst>
          </p:cNvPr>
          <p:cNvSpPr>
            <a:spLocks noGrp="1"/>
          </p:cNvSpPr>
          <p:nvPr>
            <p:ph type="title"/>
          </p:nvPr>
        </p:nvSpPr>
        <p:spPr>
          <a:xfrm>
            <a:off x="1371599" y="294538"/>
            <a:ext cx="9895951" cy="1033669"/>
          </a:xfrm>
        </p:spPr>
        <p:txBody>
          <a:bodyPr>
            <a:normAutofit/>
          </a:bodyPr>
          <a:lstStyle/>
          <a:p>
            <a:r>
              <a:rPr lang="el-GR" sz="4000">
                <a:solidFill>
                  <a:srgbClr val="FFFFFF"/>
                </a:solidFill>
              </a:rPr>
              <a:t>Επιδ</a:t>
            </a:r>
            <a:r>
              <a:rPr lang="en-US" sz="4000">
                <a:solidFill>
                  <a:srgbClr val="FFFFFF"/>
                </a:solidFill>
              </a:rPr>
              <a:t>ί</a:t>
            </a:r>
            <a:r>
              <a:rPr lang="el-GR" sz="4000">
                <a:solidFill>
                  <a:srgbClr val="FFFFFF"/>
                </a:solidFill>
              </a:rPr>
              <a:t>ωξη αξιώσεων της εταιρίας</a:t>
            </a:r>
          </a:p>
        </p:txBody>
      </p:sp>
      <p:sp>
        <p:nvSpPr>
          <p:cNvPr id="3" name="Θέση περιεχομένου 2">
            <a:extLst>
              <a:ext uri="{FF2B5EF4-FFF2-40B4-BE49-F238E27FC236}">
                <a16:creationId xmlns:a16="http://schemas.microsoft.com/office/drawing/2014/main" id="{9E692A23-57BC-E746-BB6F-DD44069BAE43}"/>
              </a:ext>
            </a:extLst>
          </p:cNvPr>
          <p:cNvSpPr>
            <a:spLocks noGrp="1"/>
          </p:cNvSpPr>
          <p:nvPr>
            <p:ph idx="1"/>
          </p:nvPr>
        </p:nvSpPr>
        <p:spPr>
          <a:xfrm>
            <a:off x="1371599" y="2318197"/>
            <a:ext cx="9724031" cy="3683358"/>
          </a:xfrm>
        </p:spPr>
        <p:txBody>
          <a:bodyPr anchor="ctr">
            <a:normAutofit/>
          </a:bodyPr>
          <a:lstStyle/>
          <a:p>
            <a:r>
              <a:rPr lang="el-GR" sz="2000"/>
              <a:t>Αφού το ΔΣ εκπροσωπεί την εταιρία πρόβλημα πώς θα ασκήσει η εταιρία τις αξιώσεις της κατά του ΔΣ</a:t>
            </a:r>
          </a:p>
          <a:p>
            <a:r>
              <a:rPr lang="el-GR" sz="2000"/>
              <a:t>Λύση:</a:t>
            </a:r>
          </a:p>
          <a:p>
            <a:pPr lvl="1"/>
            <a:r>
              <a:rPr lang="el-GR" sz="2000"/>
              <a:t>Δικαίωμα μειοψηφίας να ζητήσει την άσκηση από το ΔΣ</a:t>
            </a:r>
          </a:p>
          <a:p>
            <a:pPr lvl="1"/>
            <a:r>
              <a:rPr lang="el-GR" sz="2000"/>
              <a:t>Υποχρεώση ΔΣ να ασκήσει τις αξιώσεις αν το αίτημα το κάνει η πλειοψηφία</a:t>
            </a:r>
          </a:p>
          <a:p>
            <a:pPr lvl="1"/>
            <a:r>
              <a:rPr lang="el-GR" sz="2000"/>
              <a:t>Δυνατότητα διορισμού ειδικού εκπροσώπου</a:t>
            </a:r>
          </a:p>
          <a:p>
            <a:pPr lvl="1"/>
            <a:r>
              <a:rPr lang="el-GR" sz="2000"/>
              <a:t>Περιορισμοί στη δυνατότητα παρατησης από τις αξιώσεις της εταιρίας</a:t>
            </a:r>
          </a:p>
          <a:p>
            <a:pPr lvl="1"/>
            <a:endParaRPr lang="el-GR" sz="2000"/>
          </a:p>
        </p:txBody>
      </p:sp>
    </p:spTree>
    <p:extLst>
      <p:ext uri="{BB962C8B-B14F-4D97-AF65-F5344CB8AC3E}">
        <p14:creationId xmlns:p14="http://schemas.microsoft.com/office/powerpoint/2010/main" val="12380010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4F3FCC4C-1459-FA45-B52C-6B7C039512B6}"/>
              </a:ext>
            </a:extLst>
          </p:cNvPr>
          <p:cNvSpPr>
            <a:spLocks noGrp="1"/>
          </p:cNvSpPr>
          <p:nvPr>
            <p:ph type="title"/>
          </p:nvPr>
        </p:nvSpPr>
        <p:spPr>
          <a:xfrm>
            <a:off x="1371599" y="294538"/>
            <a:ext cx="9895951" cy="1033669"/>
          </a:xfrm>
        </p:spPr>
        <p:txBody>
          <a:bodyPr vert="horz" lIns="91440" tIns="45720" rIns="91440" bIns="45720" rtlCol="0" anchor="ctr">
            <a:normAutofit/>
          </a:bodyPr>
          <a:lstStyle/>
          <a:p>
            <a:r>
              <a:rPr lang="en-US" sz="3400" kern="1200">
                <a:solidFill>
                  <a:srgbClr val="FFFFFF"/>
                </a:solidFill>
                <a:latin typeface="+mj-lt"/>
                <a:ea typeface="+mj-ea"/>
                <a:cs typeface="+mj-cs"/>
              </a:rPr>
              <a:t>Ειδικοί κανόνες σύνθεσης ΔΣ για Εισηγμένες εταιρίες</a:t>
            </a:r>
          </a:p>
        </p:txBody>
      </p:sp>
      <p:sp>
        <p:nvSpPr>
          <p:cNvPr id="4" name="Θέση περιεχομένου 2">
            <a:extLst>
              <a:ext uri="{FF2B5EF4-FFF2-40B4-BE49-F238E27FC236}">
                <a16:creationId xmlns:a16="http://schemas.microsoft.com/office/drawing/2014/main" id="{9A8561FF-D420-704B-B005-D7C926F61AFB}"/>
              </a:ext>
            </a:extLst>
          </p:cNvPr>
          <p:cNvSpPr txBox="1">
            <a:spLocks/>
          </p:cNvSpPr>
          <p:nvPr/>
        </p:nvSpPr>
        <p:spPr>
          <a:xfrm>
            <a:off x="1371599" y="2318197"/>
            <a:ext cx="9724031" cy="3683358"/>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457200" lvl="1" indent="-228600" defTabSz="914400">
              <a:lnSpc>
                <a:spcPct val="90000"/>
              </a:lnSpc>
              <a:buFont typeface="Arial" panose="020B0604020202020204" pitchFamily="34" charset="0"/>
              <a:buChar char="•"/>
            </a:pPr>
            <a:r>
              <a:rPr lang="en-US" sz="1700" b="1" dirty="0" err="1"/>
              <a:t>Το</a:t>
            </a:r>
            <a:r>
              <a:rPr lang="en-US" sz="1700" b="1" dirty="0"/>
              <a:t> </a:t>
            </a:r>
            <a:r>
              <a:rPr lang="en-US" sz="1700" b="1" dirty="0" err="1"/>
              <a:t>διοικητικό</a:t>
            </a:r>
            <a:r>
              <a:rPr lang="en-US" sz="1700" b="1" dirty="0"/>
              <a:t> </a:t>
            </a:r>
            <a:r>
              <a:rPr lang="en-US" sz="1700" b="1" dirty="0" err="1"/>
              <a:t>συμ</a:t>
            </a:r>
            <a:r>
              <a:rPr lang="en-US" sz="1700" b="1" dirty="0"/>
              <a:t>β</a:t>
            </a:r>
            <a:r>
              <a:rPr lang="en-US" sz="1700" b="1" dirty="0" err="1"/>
              <a:t>ούλιο</a:t>
            </a:r>
            <a:r>
              <a:rPr lang="en-US" sz="1700" b="1" dirty="0"/>
              <a:t> απ</a:t>
            </a:r>
            <a:r>
              <a:rPr lang="en-US" sz="1700" b="1" dirty="0" err="1"/>
              <a:t>οτελείτ</a:t>
            </a:r>
            <a:r>
              <a:rPr lang="en-US" sz="1700" b="1" dirty="0"/>
              <a:t>α</a:t>
            </a:r>
            <a:r>
              <a:rPr lang="en-US" sz="1700" b="1" dirty="0" err="1"/>
              <a:t>ι</a:t>
            </a:r>
            <a:r>
              <a:rPr lang="en-US" sz="1700" b="1" dirty="0"/>
              <a:t> απ</a:t>
            </a:r>
            <a:r>
              <a:rPr lang="en-US" sz="1700" b="1" dirty="0" err="1"/>
              <a:t>ό</a:t>
            </a:r>
            <a:r>
              <a:rPr lang="el-GR" sz="1700" b="1" dirty="0"/>
              <a:t>:</a:t>
            </a:r>
          </a:p>
          <a:p>
            <a:pPr marL="914400" lvl="2" indent="-228600" defTabSz="914400">
              <a:lnSpc>
                <a:spcPct val="90000"/>
              </a:lnSpc>
              <a:buFont typeface="Arial" panose="020B0604020202020204" pitchFamily="34" charset="0"/>
              <a:buChar char="•"/>
            </a:pPr>
            <a:r>
              <a:rPr lang="en-US" sz="1500" b="1" dirty="0" err="1"/>
              <a:t>Εκτελεστικά</a:t>
            </a:r>
            <a:r>
              <a:rPr lang="en-US" sz="1500" b="1" dirty="0"/>
              <a:t> </a:t>
            </a:r>
            <a:r>
              <a:rPr lang="en-US" sz="1500" b="1" dirty="0" err="1"/>
              <a:t>μέλη</a:t>
            </a:r>
            <a:r>
              <a:rPr lang="en-US" sz="1500" b="1" dirty="0"/>
              <a:t> </a:t>
            </a:r>
            <a:r>
              <a:rPr lang="en-US" sz="1500" b="1" dirty="0" err="1"/>
              <a:t>θεωρούντ</a:t>
            </a:r>
            <a:r>
              <a:rPr lang="en-US" sz="1500" b="1" dirty="0"/>
              <a:t>α</a:t>
            </a:r>
            <a:r>
              <a:rPr lang="en-US" sz="1500" b="1" dirty="0" err="1"/>
              <a:t>ι</a:t>
            </a:r>
            <a:r>
              <a:rPr lang="en-US" sz="1500" b="1" dirty="0"/>
              <a:t> α</a:t>
            </a:r>
            <a:r>
              <a:rPr lang="en-US" sz="1500" b="1" dirty="0" err="1"/>
              <a:t>υτά</a:t>
            </a:r>
            <a:r>
              <a:rPr lang="en-US" sz="1500" b="1" dirty="0"/>
              <a:t> π</a:t>
            </a:r>
            <a:r>
              <a:rPr lang="en-US" sz="1500" b="1" dirty="0" err="1"/>
              <a:t>ου</a:t>
            </a:r>
            <a:r>
              <a:rPr lang="en-US" sz="1500" b="1" dirty="0"/>
              <a:t> α</a:t>
            </a:r>
            <a:r>
              <a:rPr lang="en-US" sz="1500" b="1" dirty="0" err="1"/>
              <a:t>σχολούντ</a:t>
            </a:r>
            <a:r>
              <a:rPr lang="en-US" sz="1500" b="1" dirty="0"/>
              <a:t>α</a:t>
            </a:r>
            <a:r>
              <a:rPr lang="en-US" sz="1500" b="1" dirty="0" err="1"/>
              <a:t>ι</a:t>
            </a:r>
            <a:r>
              <a:rPr lang="en-US" sz="1500" b="1" dirty="0"/>
              <a:t> </a:t>
            </a:r>
            <a:r>
              <a:rPr lang="en-US" sz="1500" b="1" dirty="0" err="1"/>
              <a:t>με</a:t>
            </a:r>
            <a:r>
              <a:rPr lang="en-US" sz="1500" b="1" dirty="0"/>
              <a:t> </a:t>
            </a:r>
            <a:r>
              <a:rPr lang="en-US" sz="1500" b="1" dirty="0" err="1"/>
              <a:t>τ</a:t>
            </a:r>
            <a:r>
              <a:rPr lang="en-US" sz="1500" b="1" dirty="0"/>
              <a:t>α </a:t>
            </a:r>
            <a:r>
              <a:rPr lang="en-US" sz="1500" b="1" dirty="0" err="1"/>
              <a:t>κ</a:t>
            </a:r>
            <a:r>
              <a:rPr lang="en-US" sz="1500" b="1" dirty="0"/>
              <a:t>α</a:t>
            </a:r>
            <a:r>
              <a:rPr lang="en-US" sz="1500" b="1" dirty="0" err="1"/>
              <a:t>θημερινά</a:t>
            </a:r>
            <a:r>
              <a:rPr lang="en-US" sz="1500" b="1" dirty="0"/>
              <a:t> </a:t>
            </a:r>
            <a:r>
              <a:rPr lang="en-US" sz="1500" b="1" dirty="0" err="1"/>
              <a:t>θέμ</a:t>
            </a:r>
            <a:r>
              <a:rPr lang="en-US" sz="1500" b="1" dirty="0"/>
              <a:t>α</a:t>
            </a:r>
            <a:r>
              <a:rPr lang="en-US" sz="1500" b="1" dirty="0" err="1"/>
              <a:t>τ</a:t>
            </a:r>
            <a:r>
              <a:rPr lang="en-US" sz="1500" b="1" dirty="0"/>
              <a:t>α </a:t>
            </a:r>
            <a:r>
              <a:rPr lang="en-US" sz="1500" b="1" dirty="0" err="1"/>
              <a:t>διοίκησης</a:t>
            </a:r>
            <a:r>
              <a:rPr lang="en-US" sz="1500" b="1" dirty="0"/>
              <a:t> </a:t>
            </a:r>
            <a:r>
              <a:rPr lang="en-US" sz="1500" b="1" dirty="0" err="1"/>
              <a:t>της</a:t>
            </a:r>
            <a:r>
              <a:rPr lang="en-US" sz="1500" b="1" dirty="0"/>
              <a:t> </a:t>
            </a:r>
            <a:r>
              <a:rPr lang="en-US" sz="1500" b="1" dirty="0" err="1"/>
              <a:t>ετ</a:t>
            </a:r>
            <a:r>
              <a:rPr lang="en-US" sz="1500" b="1" dirty="0"/>
              <a:t>α</a:t>
            </a:r>
            <a:r>
              <a:rPr lang="en-US" sz="1500" b="1" dirty="0" err="1"/>
              <a:t>ιρί</a:t>
            </a:r>
            <a:r>
              <a:rPr lang="en-US" sz="1500" b="1" dirty="0"/>
              <a:t>α</a:t>
            </a:r>
            <a:r>
              <a:rPr lang="en-US" sz="1500" b="1" dirty="0" err="1"/>
              <a:t>ς</a:t>
            </a:r>
            <a:r>
              <a:rPr lang="en-US" sz="1500" b="1" dirty="0"/>
              <a:t>, </a:t>
            </a:r>
            <a:endParaRPr lang="el-GR" sz="1500" b="1" dirty="0"/>
          </a:p>
          <a:p>
            <a:pPr marL="914400" lvl="2" indent="-228600" defTabSz="914400">
              <a:lnSpc>
                <a:spcPct val="90000"/>
              </a:lnSpc>
              <a:buFont typeface="Arial" panose="020B0604020202020204" pitchFamily="34" charset="0"/>
              <a:buChar char="•"/>
            </a:pPr>
            <a:r>
              <a:rPr lang="en-US" sz="1500" b="1" dirty="0" err="1"/>
              <a:t>Μη</a:t>
            </a:r>
            <a:r>
              <a:rPr lang="en-US" sz="1500" b="1" dirty="0"/>
              <a:t> </a:t>
            </a:r>
            <a:r>
              <a:rPr lang="en-US" sz="1500" b="1" dirty="0" err="1"/>
              <a:t>εκτελεστικά</a:t>
            </a:r>
            <a:r>
              <a:rPr lang="en-US" sz="1500" b="1" dirty="0"/>
              <a:t> </a:t>
            </a:r>
            <a:r>
              <a:rPr lang="en-US" sz="1500" b="1" dirty="0" err="1"/>
              <a:t>μέλη</a:t>
            </a:r>
            <a:r>
              <a:rPr lang="en-US" sz="1500" b="1" dirty="0"/>
              <a:t> </a:t>
            </a:r>
            <a:r>
              <a:rPr lang="en-US" sz="1500" dirty="0" err="1"/>
              <a:t>θεωρούντ</a:t>
            </a:r>
            <a:r>
              <a:rPr lang="en-US" sz="1500" dirty="0"/>
              <a:t>α</a:t>
            </a:r>
            <a:r>
              <a:rPr lang="en-US" sz="1500" dirty="0" err="1"/>
              <a:t>ι</a:t>
            </a:r>
            <a:r>
              <a:rPr lang="en-US" sz="1500" dirty="0"/>
              <a:t> </a:t>
            </a:r>
            <a:r>
              <a:rPr lang="en-US" sz="1500" dirty="0" err="1"/>
              <a:t>τ</a:t>
            </a:r>
            <a:r>
              <a:rPr lang="en-US" sz="1500" dirty="0"/>
              <a:t>α </a:t>
            </a:r>
            <a:r>
              <a:rPr lang="en-US" sz="1500" dirty="0" err="1"/>
              <a:t>ε</a:t>
            </a:r>
            <a:r>
              <a:rPr lang="en-US" sz="1500" dirty="0"/>
              <a:t>π</a:t>
            </a:r>
            <a:r>
              <a:rPr lang="en-US" sz="1500" dirty="0" err="1"/>
              <a:t>ιφορτισμέν</a:t>
            </a:r>
            <a:r>
              <a:rPr lang="en-US" sz="1500" dirty="0"/>
              <a:t>α </a:t>
            </a:r>
            <a:r>
              <a:rPr lang="en-US" sz="1500" dirty="0" err="1"/>
              <a:t>με</a:t>
            </a:r>
            <a:r>
              <a:rPr lang="en-US" sz="1500" dirty="0"/>
              <a:t> </a:t>
            </a:r>
            <a:r>
              <a:rPr lang="en-US" sz="1500" dirty="0" err="1"/>
              <a:t>την</a:t>
            </a:r>
            <a:r>
              <a:rPr lang="en-US" sz="1500" dirty="0"/>
              <a:t> π</a:t>
            </a:r>
            <a:r>
              <a:rPr lang="en-US" sz="1500" dirty="0" err="1"/>
              <a:t>ρο</a:t>
            </a:r>
            <a:r>
              <a:rPr lang="en-US" sz="1500" dirty="0"/>
              <a:t>α</a:t>
            </a:r>
            <a:r>
              <a:rPr lang="en-US" sz="1500" dirty="0" err="1"/>
              <a:t>γωγή</a:t>
            </a:r>
            <a:r>
              <a:rPr lang="en-US" sz="1500" dirty="0"/>
              <a:t> </a:t>
            </a:r>
            <a:r>
              <a:rPr lang="en-US" sz="1500" dirty="0" err="1"/>
              <a:t>όλων</a:t>
            </a:r>
            <a:r>
              <a:rPr lang="en-US" sz="1500" dirty="0"/>
              <a:t> </a:t>
            </a:r>
            <a:r>
              <a:rPr lang="en-US" sz="1500" dirty="0" err="1"/>
              <a:t>των</a:t>
            </a:r>
            <a:r>
              <a:rPr lang="en-US" sz="1500" dirty="0"/>
              <a:t> </a:t>
            </a:r>
            <a:r>
              <a:rPr lang="en-US" sz="1500" dirty="0" err="1"/>
              <a:t>ετ</a:t>
            </a:r>
            <a:r>
              <a:rPr lang="en-US" sz="1500" dirty="0"/>
              <a:t>α</a:t>
            </a:r>
            <a:r>
              <a:rPr lang="en-US" sz="1500" dirty="0" err="1"/>
              <a:t>ιρικών</a:t>
            </a:r>
            <a:r>
              <a:rPr lang="en-US" sz="1500" dirty="0"/>
              <a:t> </a:t>
            </a:r>
            <a:r>
              <a:rPr lang="en-US" sz="1500" dirty="0" err="1"/>
              <a:t>ζητημάτων</a:t>
            </a:r>
            <a:r>
              <a:rPr lang="en-US" sz="1500" dirty="0"/>
              <a:t>. </a:t>
            </a:r>
            <a:endParaRPr lang="el-GR" sz="1500" dirty="0"/>
          </a:p>
          <a:p>
            <a:pPr marL="914400" lvl="2" indent="-228600" defTabSz="914400">
              <a:lnSpc>
                <a:spcPct val="90000"/>
              </a:lnSpc>
              <a:buFont typeface="Arial" panose="020B0604020202020204" pitchFamily="34" charset="0"/>
              <a:buChar char="•"/>
            </a:pPr>
            <a:r>
              <a:rPr lang="en-US" sz="1500" b="1" dirty="0"/>
              <a:t> </a:t>
            </a:r>
            <a:r>
              <a:rPr lang="en-US" sz="1500" b="1" dirty="0" err="1"/>
              <a:t>Ανεξάρτητ</a:t>
            </a:r>
            <a:r>
              <a:rPr lang="en-US" sz="1500" b="1" dirty="0"/>
              <a:t>α </a:t>
            </a:r>
            <a:r>
              <a:rPr lang="en-US" sz="1500" dirty="0"/>
              <a:t>(</a:t>
            </a:r>
            <a:r>
              <a:rPr lang="en-US" sz="1500" dirty="0" err="1"/>
              <a:t>μη</a:t>
            </a:r>
            <a:r>
              <a:rPr lang="en-US" sz="1500" dirty="0"/>
              <a:t> </a:t>
            </a:r>
            <a:r>
              <a:rPr lang="en-US" sz="1500" dirty="0" err="1"/>
              <a:t>εκτελεστικά</a:t>
            </a:r>
            <a:r>
              <a:rPr lang="en-US" sz="1500" dirty="0"/>
              <a:t>) </a:t>
            </a:r>
            <a:r>
              <a:rPr lang="en-US" sz="1500" dirty="0" err="1"/>
              <a:t>μέλη</a:t>
            </a:r>
            <a:r>
              <a:rPr lang="el-GR" sz="1500" dirty="0"/>
              <a:t>. Το 1/3 των μελών ή τουλάχιστον </a:t>
            </a:r>
            <a:r>
              <a:rPr lang="en-US" sz="1500" dirty="0" err="1"/>
              <a:t>δύο</a:t>
            </a:r>
            <a:r>
              <a:rPr lang="en-US" sz="1500" dirty="0"/>
              <a:t> </a:t>
            </a:r>
            <a:r>
              <a:rPr lang="el-GR" sz="1500" dirty="0"/>
              <a:t>πρέπει να είναι </a:t>
            </a:r>
            <a:r>
              <a:rPr lang="en-US" sz="1500" dirty="0"/>
              <a:t>α</a:t>
            </a:r>
            <a:r>
              <a:rPr lang="en-US" sz="1500" dirty="0" err="1"/>
              <a:t>νεξάρτητ</a:t>
            </a:r>
            <a:r>
              <a:rPr lang="en-US" sz="1500" dirty="0"/>
              <a:t>α </a:t>
            </a:r>
            <a:r>
              <a:rPr lang="en-US" sz="1500" dirty="0" err="1"/>
              <a:t>μέλη</a:t>
            </a:r>
            <a:r>
              <a:rPr lang="en-US" sz="1500" dirty="0"/>
              <a:t> </a:t>
            </a:r>
            <a:endParaRPr lang="el-GR" sz="1500" dirty="0"/>
          </a:p>
          <a:p>
            <a:pPr marL="457200" lvl="1" indent="-228600" defTabSz="914400">
              <a:lnSpc>
                <a:spcPct val="90000"/>
              </a:lnSpc>
              <a:buFont typeface="Arial" panose="020B0604020202020204" pitchFamily="34" charset="0"/>
              <a:buChar char="•"/>
            </a:pPr>
            <a:r>
              <a:rPr lang="en-US" sz="1900" dirty="0" err="1"/>
              <a:t>Ως</a:t>
            </a:r>
            <a:r>
              <a:rPr lang="en-US" sz="1900" dirty="0"/>
              <a:t> α</a:t>
            </a:r>
            <a:r>
              <a:rPr lang="en-US" sz="1900" dirty="0" err="1"/>
              <a:t>νεξ</a:t>
            </a:r>
            <a:r>
              <a:rPr lang="en-US" sz="1900" dirty="0"/>
              <a:t>α</a:t>
            </a:r>
            <a:r>
              <a:rPr lang="en-US" sz="1900" dirty="0" err="1"/>
              <a:t>ρτησί</a:t>
            </a:r>
            <a:r>
              <a:rPr lang="en-US" sz="1900" dirty="0"/>
              <a:t>α </a:t>
            </a:r>
            <a:r>
              <a:rPr lang="en-US" sz="1900" dirty="0" err="1"/>
              <a:t>θ</a:t>
            </a:r>
            <a:r>
              <a:rPr lang="en-US" sz="1900" dirty="0"/>
              <a:t>α π</a:t>
            </a:r>
            <a:r>
              <a:rPr lang="en-US" sz="1900" dirty="0" err="1"/>
              <a:t>ρέ</a:t>
            </a:r>
            <a:r>
              <a:rPr lang="en-US" sz="1900" dirty="0"/>
              <a:t>π</a:t>
            </a:r>
            <a:r>
              <a:rPr lang="en-US" sz="1900" dirty="0" err="1"/>
              <a:t>ει</a:t>
            </a:r>
            <a:r>
              <a:rPr lang="en-US" sz="1900" dirty="0"/>
              <a:t> </a:t>
            </a:r>
            <a:r>
              <a:rPr lang="en-US" sz="1900" dirty="0" err="1"/>
              <a:t>ν</a:t>
            </a:r>
            <a:r>
              <a:rPr lang="en-US" sz="1900" dirty="0"/>
              <a:t>α </a:t>
            </a:r>
            <a:r>
              <a:rPr lang="en-US" sz="1900" dirty="0" err="1"/>
              <a:t>νοείτ</a:t>
            </a:r>
            <a:r>
              <a:rPr lang="en-US" sz="1900" dirty="0"/>
              <a:t>α</a:t>
            </a:r>
            <a:r>
              <a:rPr lang="en-US" sz="1900" dirty="0" err="1"/>
              <a:t>ι</a:t>
            </a:r>
            <a:r>
              <a:rPr lang="en-US" sz="1900" dirty="0"/>
              <a:t> </a:t>
            </a:r>
            <a:r>
              <a:rPr lang="en-US" sz="1900" dirty="0" err="1"/>
              <a:t>η</a:t>
            </a:r>
            <a:r>
              <a:rPr lang="en-US" sz="1900" dirty="0"/>
              <a:t> απ</a:t>
            </a:r>
            <a:r>
              <a:rPr lang="en-US" sz="1900" dirty="0" err="1"/>
              <a:t>ουσί</a:t>
            </a:r>
            <a:r>
              <a:rPr lang="en-US" sz="1900" dirty="0"/>
              <a:t>α </a:t>
            </a:r>
            <a:r>
              <a:rPr lang="en-US" sz="1900" dirty="0" err="1"/>
              <a:t>κάθε</a:t>
            </a:r>
            <a:r>
              <a:rPr lang="en-US" sz="1900" dirty="0"/>
              <a:t> </a:t>
            </a:r>
            <a:r>
              <a:rPr lang="en-US" sz="1900" dirty="0" err="1"/>
              <a:t>ουσιώδους</a:t>
            </a:r>
            <a:r>
              <a:rPr lang="en-US" sz="1900" dirty="0"/>
              <a:t> </a:t>
            </a:r>
            <a:r>
              <a:rPr lang="en-US" sz="1900" dirty="0" err="1"/>
              <a:t>σύγκρουσης</a:t>
            </a:r>
            <a:r>
              <a:rPr lang="en-US" sz="1900" dirty="0"/>
              <a:t> </a:t>
            </a:r>
            <a:r>
              <a:rPr lang="en-US" sz="1900" dirty="0" err="1"/>
              <a:t>συμφερόντων</a:t>
            </a:r>
            <a:r>
              <a:rPr lang="en-US" sz="1900" dirty="0"/>
              <a:t> (</a:t>
            </a:r>
            <a:r>
              <a:rPr lang="en-US" sz="1900" b="1" dirty="0"/>
              <a:t>απα</a:t>
            </a:r>
            <a:r>
              <a:rPr lang="en-US" sz="1900" b="1" dirty="0" err="1"/>
              <a:t>ρίθμηση</a:t>
            </a:r>
            <a:r>
              <a:rPr lang="en-US" sz="1900" b="1" dirty="0"/>
              <a:t> </a:t>
            </a:r>
            <a:r>
              <a:rPr lang="en-US" sz="1900" b="1" dirty="0" err="1"/>
              <a:t>στο</a:t>
            </a:r>
            <a:r>
              <a:rPr lang="en-US" sz="1900" b="1" dirty="0"/>
              <a:t> </a:t>
            </a:r>
            <a:r>
              <a:rPr lang="en-US" sz="1900" b="1" dirty="0" err="1"/>
              <a:t>νόμο</a:t>
            </a:r>
            <a:r>
              <a:rPr lang="en-US" sz="1900" b="1" dirty="0"/>
              <a:t>)</a:t>
            </a:r>
            <a:endParaRPr lang="el-GR" sz="1900" dirty="0"/>
          </a:p>
          <a:p>
            <a:pPr marL="457200" lvl="1" indent="-228600" defTabSz="914400">
              <a:lnSpc>
                <a:spcPct val="90000"/>
              </a:lnSpc>
              <a:buFont typeface="Arial" panose="020B0604020202020204" pitchFamily="34" charset="0"/>
              <a:buChar char="•"/>
            </a:pPr>
            <a:r>
              <a:rPr lang="en-US" sz="1700" b="1" dirty="0" err="1"/>
              <a:t>Η</a:t>
            </a:r>
            <a:r>
              <a:rPr lang="en-US" sz="1700" b="1" dirty="0"/>
              <a:t> </a:t>
            </a:r>
            <a:r>
              <a:rPr lang="en-US" sz="1700" b="1" dirty="0" err="1"/>
              <a:t>ιδιότητ</a:t>
            </a:r>
            <a:r>
              <a:rPr lang="en-US" sz="1700" b="1" dirty="0"/>
              <a:t>α </a:t>
            </a:r>
            <a:r>
              <a:rPr lang="en-US" sz="1700" b="1" dirty="0" err="1"/>
              <a:t>των</a:t>
            </a:r>
            <a:r>
              <a:rPr lang="en-US" sz="1700" b="1" dirty="0"/>
              <a:t> </a:t>
            </a:r>
            <a:r>
              <a:rPr lang="en-US" sz="1700" b="1" dirty="0" err="1"/>
              <a:t>μελών</a:t>
            </a:r>
            <a:r>
              <a:rPr lang="en-US" sz="1700" b="1" dirty="0"/>
              <a:t> </a:t>
            </a:r>
            <a:r>
              <a:rPr lang="en-US" sz="1700" b="1" dirty="0" err="1"/>
              <a:t>του</a:t>
            </a:r>
            <a:r>
              <a:rPr lang="en-US" sz="1700" b="1" dirty="0"/>
              <a:t> </a:t>
            </a:r>
            <a:r>
              <a:rPr lang="en-US" sz="1700" b="1" dirty="0" err="1"/>
              <a:t>διοικητικού</a:t>
            </a:r>
            <a:r>
              <a:rPr lang="en-US" sz="1700" b="1" dirty="0"/>
              <a:t> </a:t>
            </a:r>
            <a:r>
              <a:rPr lang="en-US" sz="1700" b="1" dirty="0" err="1"/>
              <a:t>συμ</a:t>
            </a:r>
            <a:r>
              <a:rPr lang="en-US" sz="1700" b="1" dirty="0"/>
              <a:t>β</a:t>
            </a:r>
            <a:r>
              <a:rPr lang="en-US" sz="1700" b="1" dirty="0" err="1"/>
              <a:t>ουλίου</a:t>
            </a:r>
            <a:r>
              <a:rPr lang="en-US" sz="1700" b="1" dirty="0"/>
              <a:t> </a:t>
            </a:r>
            <a:r>
              <a:rPr lang="en-US" sz="1700" b="1" dirty="0" err="1"/>
              <a:t>ως</a:t>
            </a:r>
            <a:r>
              <a:rPr lang="en-US" sz="1700" b="1" dirty="0"/>
              <a:t> </a:t>
            </a:r>
            <a:r>
              <a:rPr lang="en-US" sz="1700" b="1" dirty="0" err="1"/>
              <a:t>εκτελεστικών</a:t>
            </a:r>
            <a:r>
              <a:rPr lang="en-US" sz="1700" b="1" dirty="0"/>
              <a:t> </a:t>
            </a:r>
            <a:r>
              <a:rPr lang="en-US" sz="1700" b="1" dirty="0" err="1"/>
              <a:t>ή</a:t>
            </a:r>
            <a:r>
              <a:rPr lang="en-US" sz="1700" b="1" dirty="0"/>
              <a:t> </a:t>
            </a:r>
            <a:r>
              <a:rPr lang="en-US" sz="1700" b="1" dirty="0" err="1"/>
              <a:t>μη</a:t>
            </a:r>
            <a:r>
              <a:rPr lang="en-US" sz="1700" b="1" dirty="0"/>
              <a:t> </a:t>
            </a:r>
            <a:r>
              <a:rPr lang="en-US" sz="1700" b="1" dirty="0" err="1"/>
              <a:t>ορίζετ</a:t>
            </a:r>
            <a:r>
              <a:rPr lang="en-US" sz="1700" b="1" dirty="0"/>
              <a:t>α</a:t>
            </a:r>
            <a:r>
              <a:rPr lang="en-US" sz="1700" b="1" dirty="0" err="1"/>
              <a:t>ι</a:t>
            </a:r>
            <a:r>
              <a:rPr lang="en-US" sz="1700" b="1" dirty="0"/>
              <a:t> απ</a:t>
            </a:r>
            <a:r>
              <a:rPr lang="en-US" sz="1700" b="1" dirty="0" err="1"/>
              <a:t>ό</a:t>
            </a:r>
            <a:r>
              <a:rPr lang="en-US" sz="1700" b="1" dirty="0"/>
              <a:t> </a:t>
            </a:r>
            <a:r>
              <a:rPr lang="en-US" sz="1700" b="1" dirty="0" err="1"/>
              <a:t>το</a:t>
            </a:r>
            <a:r>
              <a:rPr lang="en-US" sz="1700" b="1" dirty="0"/>
              <a:t> </a:t>
            </a:r>
            <a:r>
              <a:rPr lang="en-US" sz="1700" b="1" dirty="0" err="1"/>
              <a:t>Διοικητικό</a:t>
            </a:r>
            <a:r>
              <a:rPr lang="en-US" sz="1700" b="1" dirty="0"/>
              <a:t> </a:t>
            </a:r>
            <a:r>
              <a:rPr lang="en-US" sz="1700" b="1" dirty="0" err="1"/>
              <a:t>Συμ</a:t>
            </a:r>
            <a:r>
              <a:rPr lang="en-US" sz="1700" b="1" dirty="0"/>
              <a:t>β</a:t>
            </a:r>
            <a:r>
              <a:rPr lang="en-US" sz="1700" b="1" dirty="0" err="1"/>
              <a:t>ούλιο</a:t>
            </a:r>
            <a:endParaRPr lang="el-GR" sz="1700" b="1" dirty="0"/>
          </a:p>
          <a:p>
            <a:pPr marL="457200" lvl="1" indent="-228600" defTabSz="914400">
              <a:lnSpc>
                <a:spcPct val="90000"/>
              </a:lnSpc>
              <a:buFont typeface="Arial" panose="020B0604020202020204" pitchFamily="34" charset="0"/>
              <a:buChar char="•"/>
            </a:pPr>
            <a:r>
              <a:rPr lang="el-GR" sz="1700" b="1" dirty="0" err="1"/>
              <a:t>Πολιτικ</a:t>
            </a:r>
            <a:r>
              <a:rPr lang="en-US" sz="1700" b="1" dirty="0" err="1"/>
              <a:t>ή</a:t>
            </a:r>
            <a:r>
              <a:rPr lang="el-GR" sz="1700" b="1" dirty="0"/>
              <a:t> </a:t>
            </a:r>
            <a:r>
              <a:rPr lang="el-GR" sz="1700" b="1" dirty="0" err="1"/>
              <a:t>καταλληλότητας</a:t>
            </a:r>
            <a:endParaRPr lang="el-GR" sz="1700" b="1" dirty="0"/>
          </a:p>
          <a:p>
            <a:pPr marL="457200" lvl="1" indent="-228600" defTabSz="914400">
              <a:lnSpc>
                <a:spcPct val="90000"/>
              </a:lnSpc>
              <a:buFont typeface="Arial" panose="020B0604020202020204" pitchFamily="34" charset="0"/>
              <a:buChar char="•"/>
            </a:pPr>
            <a:r>
              <a:rPr lang="el-GR" sz="1700" b="1" dirty="0"/>
              <a:t>Προϋποθέσεις εκλογιμότητας</a:t>
            </a:r>
            <a:endParaRPr lang="en-US" sz="1700" dirty="0"/>
          </a:p>
          <a:p>
            <a:pPr marL="0" indent="-228600" defTabSz="914400">
              <a:lnSpc>
                <a:spcPct val="90000"/>
              </a:lnSpc>
              <a:buFont typeface="Arial" panose="020B0604020202020204" pitchFamily="34" charset="0"/>
              <a:buChar char="•"/>
            </a:pPr>
            <a:endParaRPr lang="en-US" sz="1700" b="1" i="1" dirty="0"/>
          </a:p>
          <a:p>
            <a:pPr marL="0" indent="-228600" defTabSz="914400">
              <a:lnSpc>
                <a:spcPct val="90000"/>
              </a:lnSpc>
              <a:buFont typeface="Arial" panose="020B0604020202020204" pitchFamily="34" charset="0"/>
              <a:buChar char="•"/>
            </a:pPr>
            <a:endParaRPr lang="en-US" sz="1700" dirty="0"/>
          </a:p>
          <a:p>
            <a:pPr marL="0" indent="-228600" defTabSz="914400">
              <a:lnSpc>
                <a:spcPct val="90000"/>
              </a:lnSpc>
              <a:buFont typeface="Arial" panose="020B0604020202020204" pitchFamily="34" charset="0"/>
              <a:buChar char="•"/>
            </a:pPr>
            <a:endParaRPr lang="en-US" sz="1700" dirty="0"/>
          </a:p>
        </p:txBody>
      </p:sp>
    </p:spTree>
    <p:extLst>
      <p:ext uri="{BB962C8B-B14F-4D97-AF65-F5344CB8AC3E}">
        <p14:creationId xmlns:p14="http://schemas.microsoft.com/office/powerpoint/2010/main" val="29807111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Τίτλος 1">
            <a:extLst>
              <a:ext uri="{FF2B5EF4-FFF2-40B4-BE49-F238E27FC236}">
                <a16:creationId xmlns:a16="http://schemas.microsoft.com/office/drawing/2014/main" id="{023368E9-186F-E24C-95C7-2E4FC066FB37}"/>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Τακτικός και έκτακτος έλεγχος</a:t>
            </a:r>
          </a:p>
        </p:txBody>
      </p:sp>
      <p:sp>
        <p:nvSpPr>
          <p:cNvPr id="3" name="Θέση κειμένου 2">
            <a:extLst>
              <a:ext uri="{FF2B5EF4-FFF2-40B4-BE49-F238E27FC236}">
                <a16:creationId xmlns:a16="http://schemas.microsoft.com/office/drawing/2014/main" id="{1A25F4F7-F6F7-AE43-BDFE-1AE8A2CB6E28}"/>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endParaRPr lang="en-US" sz="2400" kern="1200">
              <a:solidFill>
                <a:schemeClr val="tx1"/>
              </a:solidFill>
              <a:latin typeface="+mn-lt"/>
              <a:ea typeface="+mn-ea"/>
              <a:cs typeface="+mn-cs"/>
            </a:endParaRPr>
          </a:p>
        </p:txBody>
      </p:sp>
    </p:spTree>
    <p:extLst>
      <p:ext uri="{BB962C8B-B14F-4D97-AF65-F5344CB8AC3E}">
        <p14:creationId xmlns:p14="http://schemas.microsoft.com/office/powerpoint/2010/main" val="13397106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3">
            <a:extLst>
              <a:ext uri="{FF2B5EF4-FFF2-40B4-BE49-F238E27FC236}">
                <a16:creationId xmlns:a16="http://schemas.microsoft.com/office/drawing/2014/main" id="{F4441749-92F3-1E4C-9AEB-F11BA73117A7}"/>
              </a:ext>
            </a:extLst>
          </p:cNvPr>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Τακτικός έλεγχος</a:t>
            </a:r>
          </a:p>
        </p:txBody>
      </p:sp>
      <p:sp>
        <p:nvSpPr>
          <p:cNvPr id="5" name="Θέση περιεχομένου 4">
            <a:extLst>
              <a:ext uri="{FF2B5EF4-FFF2-40B4-BE49-F238E27FC236}">
                <a16:creationId xmlns:a16="http://schemas.microsoft.com/office/drawing/2014/main" id="{8D3B83E5-1019-F748-A0E0-B23497544BAC}"/>
              </a:ext>
            </a:extLst>
          </p:cNvPr>
          <p:cNvSpPr>
            <a:spLocks noGrp="1"/>
          </p:cNvSpPr>
          <p:nvPr>
            <p:ph idx="1"/>
          </p:nvPr>
        </p:nvSpPr>
        <p:spPr>
          <a:xfrm>
            <a:off x="4810259" y="649480"/>
            <a:ext cx="6555347" cy="5546047"/>
          </a:xfrm>
        </p:spPr>
        <p:txBody>
          <a:bodyPr anchor="ctr">
            <a:normAutofit/>
          </a:bodyPr>
          <a:lstStyle/>
          <a:p>
            <a:r>
              <a:rPr lang="el-GR" sz="2000"/>
              <a:t>Δεν αφορά πλέον μόνο ΑΕ αλλά όλες τις επιχειρήσεις. Έτσι θα θέματα δεν ρυθμίζονται από το δίκαιο των ΑΕ αλλά οριζόντιες ρυθμίσεις για όλες τις εταιρικές μορφές βάσει μεγέθους όπως αυτό καθορίζεται από τα ΕΛΠ</a:t>
            </a:r>
          </a:p>
          <a:p>
            <a:r>
              <a:rPr lang="el-GR" sz="2000"/>
              <a:t>Διενεργείται αποκλειστικά από ορκωτούς ελεγκτές. </a:t>
            </a:r>
          </a:p>
          <a:p>
            <a:r>
              <a:rPr lang="el-GR" sz="2000"/>
              <a:t>Δεν είναι υποχρεωτικός για πολύ μικρές και μικρές επιχειρήσεις (δυνατότητα καταστατικής πρόβλεψης)</a:t>
            </a:r>
          </a:p>
          <a:p>
            <a:r>
              <a:rPr lang="el-GR" sz="2000"/>
              <a:t>Στην ΑΕ οι ελεγκτές ή το ελεγκτικό γραφείο ορίζονται από την τακτική ΓΣ ή έκτακτη αν δεν τους έχει ορίσει</a:t>
            </a:r>
          </a:p>
          <a:p>
            <a:r>
              <a:rPr lang="el-GR" sz="2000"/>
              <a:t>Ο διορισμός του ελεγκτή γνωστοποιείται σε αυτόν από την εταιρία. Ο ελεγκτής θεωρείται ότι αποδέχθηκε το διορισμό του, αν δεν τον αποποιηθεί εντός πέντε (5) εργάσιμων ημερών.</a:t>
            </a:r>
            <a:br>
              <a:rPr lang="el-GR" sz="2000"/>
            </a:br>
            <a:br>
              <a:rPr lang="el-GR" sz="2000"/>
            </a:br>
            <a:endParaRPr lang="el-GR" sz="2000"/>
          </a:p>
        </p:txBody>
      </p:sp>
    </p:spTree>
    <p:extLst>
      <p:ext uri="{BB962C8B-B14F-4D97-AF65-F5344CB8AC3E}">
        <p14:creationId xmlns:p14="http://schemas.microsoft.com/office/powerpoint/2010/main" val="17294963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16B1826-F95A-3444-BE80-0775990DEC8C}"/>
              </a:ext>
            </a:extLst>
          </p:cNvPr>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Δικαιώματα και υποχρεώσεις του ελεγκτή</a:t>
            </a:r>
          </a:p>
        </p:txBody>
      </p:sp>
      <p:sp>
        <p:nvSpPr>
          <p:cNvPr id="3" name="Θέση περιεχομένου 2">
            <a:extLst>
              <a:ext uri="{FF2B5EF4-FFF2-40B4-BE49-F238E27FC236}">
                <a16:creationId xmlns:a16="http://schemas.microsoft.com/office/drawing/2014/main" id="{E967754F-69A9-9B41-A3B2-9B1D46913893}"/>
              </a:ext>
            </a:extLst>
          </p:cNvPr>
          <p:cNvSpPr>
            <a:spLocks noGrp="1"/>
          </p:cNvSpPr>
          <p:nvPr>
            <p:ph idx="1"/>
          </p:nvPr>
        </p:nvSpPr>
        <p:spPr>
          <a:xfrm>
            <a:off x="4810259" y="649480"/>
            <a:ext cx="6555347" cy="5546047"/>
          </a:xfrm>
        </p:spPr>
        <p:txBody>
          <a:bodyPr anchor="ctr">
            <a:normAutofit/>
          </a:bodyPr>
          <a:lstStyle/>
          <a:p>
            <a:r>
              <a:rPr lang="el-GR" sz="1700"/>
              <a:t>Ο ελεγκτής οφείλει κατά τη διάρκεια της χρήσεως να παρακολουθεί τη λογιστική και διαχειριστική κατάσταση της οντότητας. Έχει δικαίωμα να λαμβάνει γνώση οποιουδήποτε λογιστικού αρχείου καθώς και κάθε εταιρικού βιβλίου που προβλέπεται από το νόμο.</a:t>
            </a:r>
            <a:br>
              <a:rPr lang="el-GR" sz="1700"/>
            </a:br>
            <a:endParaRPr lang="el-GR" sz="1700"/>
          </a:p>
          <a:p>
            <a:r>
              <a:rPr lang="el-GR" sz="1700"/>
              <a:t>Ο ελεγκτής οφείλει να παρίσταται στη γενική συνέλευση και να παρέχει κάθε πληροφορία που είναι σχετική με τον έλεγχο που διενήργησε.</a:t>
            </a:r>
            <a:br>
              <a:rPr lang="el-GR" sz="1700"/>
            </a:br>
            <a:br>
              <a:rPr lang="el-GR" sz="1700"/>
            </a:br>
            <a:r>
              <a:rPr lang="el-GR" sz="1700"/>
              <a:t>Ο ελεγκτής δικαιούται με αίτησή του προς το ΔΣ, να ζητήσει τη σύγκληση έκτακτης γενικής συνέλευσης.</a:t>
            </a:r>
            <a:br>
              <a:rPr lang="el-GR" sz="1700"/>
            </a:br>
            <a:br>
              <a:rPr lang="el-GR" sz="1700"/>
            </a:br>
            <a:r>
              <a:rPr lang="el-GR" sz="1700"/>
              <a:t>Η συνέλευση συγκαλείται υποχρεωτικά από το ΔΣ εντός δέκα (10) ημερών από την επίδοση της αίτησης προς τον πρόεδρο αυτού, έχει δε ως αντικείμενο ημερήσιας διάταξης τα θέματα που περιέχονται στην αίτηση. Αν δεν συγκληθεί εντός της προθεσμίας αυτής, εφαρμόζονται αναλόγως οι διατάξεις που διέπουν την αίτηση σύγκλησης συνέλευσης που υποβάλλεται από μειοψηφία μετόχων. </a:t>
            </a:r>
          </a:p>
          <a:p>
            <a:r>
              <a:rPr lang="el-GR" sz="1700"/>
              <a:t>Τα θέματα της διενέργειας του τακτικού ελέγχου και της έκθεσης ελέγχου (περιεχόμενο, έκδοση, υπογραφή) ρυθμίζονται από το ν. </a:t>
            </a:r>
            <a:r>
              <a:rPr lang="el-GR" sz="1700">
                <a:hlinkClick r:id="rId2"/>
              </a:rPr>
              <a:t>3693/2008</a:t>
            </a:r>
            <a:r>
              <a:rPr lang="el-GR" sz="1700"/>
              <a:t>.</a:t>
            </a:r>
          </a:p>
        </p:txBody>
      </p:sp>
    </p:spTree>
    <p:extLst>
      <p:ext uri="{BB962C8B-B14F-4D97-AF65-F5344CB8AC3E}">
        <p14:creationId xmlns:p14="http://schemas.microsoft.com/office/powerpoint/2010/main" val="419082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9FCCD1C-ED9A-A64B-BB57-22C40820C7AE}"/>
              </a:ext>
            </a:extLst>
          </p:cNvPr>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Έκτακτος έλεγχος</a:t>
            </a:r>
          </a:p>
        </p:txBody>
      </p:sp>
      <p:sp>
        <p:nvSpPr>
          <p:cNvPr id="3" name="Θέση περιεχομένου 2">
            <a:extLst>
              <a:ext uri="{FF2B5EF4-FFF2-40B4-BE49-F238E27FC236}">
                <a16:creationId xmlns:a16="http://schemas.microsoft.com/office/drawing/2014/main" id="{D65F42D4-9918-B941-ACE8-3294A07745A1}"/>
              </a:ext>
            </a:extLst>
          </p:cNvPr>
          <p:cNvSpPr>
            <a:spLocks noGrp="1"/>
          </p:cNvSpPr>
          <p:nvPr>
            <p:ph idx="1"/>
          </p:nvPr>
        </p:nvSpPr>
        <p:spPr>
          <a:xfrm>
            <a:off x="4810259" y="649480"/>
            <a:ext cx="6555347" cy="5546047"/>
          </a:xfrm>
        </p:spPr>
        <p:txBody>
          <a:bodyPr anchor="ctr">
            <a:normAutofit/>
          </a:bodyPr>
          <a:lstStyle/>
          <a:p>
            <a:r>
              <a:rPr lang="el-GR" sz="1600" b="1" dirty="0"/>
              <a:t>Δικαίωμα μειοψηφίας</a:t>
            </a:r>
          </a:p>
          <a:p>
            <a:r>
              <a:rPr lang="el-GR" sz="1600" dirty="0"/>
              <a:t>Περιορισμός σε σχέση με τις προσωπικές εταιρίες</a:t>
            </a:r>
          </a:p>
          <a:p>
            <a:pPr lvl="1"/>
            <a:r>
              <a:rPr lang="el-GR" sz="1600" b="1" dirty="0"/>
              <a:t>Δεν είναι δικαίωμα κάθε μετόχου</a:t>
            </a:r>
          </a:p>
          <a:p>
            <a:pPr lvl="1"/>
            <a:r>
              <a:rPr lang="el-GR" sz="1600" b="1" dirty="0"/>
              <a:t>Απαιτεί δικαστική απόφαση </a:t>
            </a:r>
          </a:p>
          <a:p>
            <a:r>
              <a:rPr lang="el-GR" sz="1600" dirty="0"/>
              <a:t>Διάκριση: μικρή και μεγάλη μειοψηφία</a:t>
            </a:r>
          </a:p>
          <a:p>
            <a:r>
              <a:rPr lang="el-GR" sz="1600" dirty="0"/>
              <a:t>μέτοχοι που εκπροσωπούν ποσοστό </a:t>
            </a:r>
            <a:r>
              <a:rPr lang="el-GR" sz="1600" b="1" dirty="0"/>
              <a:t>μεγαλύτερο από το 1/20 του μετοχικού κεφαλαίου της Ανώνυμης Εταιρείας </a:t>
            </a:r>
            <a:r>
              <a:rPr lang="el-GR" sz="1600" dirty="0"/>
              <a:t>(ή, επί εισηγμένων, η Επιτροπή Κεφαλαιαγοράς) δικαιούνται να υποβάλουν αίτημα στο αρμόδιο Δικαστήριο για τη διενέργεια ελέγχου. </a:t>
            </a:r>
          </a:p>
          <a:p>
            <a:pPr lvl="1"/>
            <a:r>
              <a:rPr lang="el-GR" sz="1600" dirty="0"/>
              <a:t>στην περίπτωση που </a:t>
            </a:r>
            <a:r>
              <a:rPr lang="el-GR" sz="1600" b="1" dirty="0"/>
              <a:t>πιθανολογείται η διενέργεια πράξεων αντίθετα στο νόμο, το καταστατικό ή/και σε αποφάσεις της Γενικής Συνέλευσης</a:t>
            </a:r>
            <a:r>
              <a:rPr lang="el-GR" sz="1600" dirty="0"/>
              <a:t>,</a:t>
            </a:r>
          </a:p>
          <a:p>
            <a:r>
              <a:rPr lang="el-GR" sz="1600" dirty="0"/>
              <a:t>Στην περίπτωση όμως που από τις περιστάσεις </a:t>
            </a:r>
            <a:r>
              <a:rPr lang="el-GR" sz="1600" b="1" dirty="0"/>
              <a:t>προκύπτει πως η διοίκηση της εταιρείας δεν ασκείται χρηστά ή με τρόπο συνετό</a:t>
            </a:r>
            <a:r>
              <a:rPr lang="el-GR" sz="1600" dirty="0"/>
              <a:t>, μέτοχοι που εκπροσωπούν ποσοστό </a:t>
            </a:r>
            <a:r>
              <a:rPr lang="el-GR" sz="1600" b="1" dirty="0"/>
              <a:t>μεγαλύτερο από το 1/5 του μετοχικού της κεφαλαίου</a:t>
            </a:r>
            <a:r>
              <a:rPr lang="el-GR" sz="1600" dirty="0"/>
              <a:t>, δικαιούνται να υποβάλουν αίτημα στο αρμόδιο Δικαστήριο για τη διενέργεια του σχετικού ελέγχου.</a:t>
            </a:r>
          </a:p>
          <a:p>
            <a:r>
              <a:rPr lang="el-GR" sz="1600" dirty="0"/>
              <a:t>Εφόσον οι αιτούντες μέτοχοι μειοψηφίας εκπροσωπούνται στο Διοικητικό Συμβούλιο το δικαστήριο μπορεί και να αξιολογήσει πως δεν δικαιολογείται η υποβολή του σχετικού αιτήματος.</a:t>
            </a:r>
          </a:p>
          <a:p>
            <a:endParaRPr lang="el-GR" sz="1300" dirty="0"/>
          </a:p>
        </p:txBody>
      </p:sp>
    </p:spTree>
    <p:extLst>
      <p:ext uri="{BB962C8B-B14F-4D97-AF65-F5344CB8AC3E}">
        <p14:creationId xmlns:p14="http://schemas.microsoft.com/office/powerpoint/2010/main" val="1476080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Σκοπός - επωνυμία  - διάρκεια - έδρα</a:t>
            </a:r>
            <a:endParaRPr lang="en-US" sz="4000">
              <a:solidFill>
                <a:srgbClr val="FFFFFF"/>
              </a:solidFill>
            </a:endParaRPr>
          </a:p>
        </p:txBody>
      </p:sp>
      <p:sp>
        <p:nvSpPr>
          <p:cNvPr id="3" name="Content Placeholder 2"/>
          <p:cNvSpPr>
            <a:spLocks noGrp="1"/>
          </p:cNvSpPr>
          <p:nvPr>
            <p:ph idx="1"/>
          </p:nvPr>
        </p:nvSpPr>
        <p:spPr>
          <a:xfrm>
            <a:off x="4810259" y="649480"/>
            <a:ext cx="6555347" cy="5546047"/>
          </a:xfrm>
        </p:spPr>
        <p:txBody>
          <a:bodyPr anchor="ctr">
            <a:normAutofit/>
          </a:bodyPr>
          <a:lstStyle/>
          <a:p>
            <a:r>
              <a:rPr lang="el-GR" sz="1400"/>
              <a:t>Κάθε ανώνυμη εταιρεία </a:t>
            </a:r>
            <a:r>
              <a:rPr lang="el-GR" sz="1400" b="1"/>
              <a:t>είναι εμπορική</a:t>
            </a:r>
            <a:r>
              <a:rPr lang="el-GR" sz="1400"/>
              <a:t>, έστω και αν ο σκοπός της δεν είναι η άσκηση εμπορικής επιχείρησης </a:t>
            </a:r>
          </a:p>
          <a:p>
            <a:r>
              <a:rPr lang="el-GR" sz="1400"/>
              <a:t>Σκοπός, συγκεκριμένος, μη αντικείμενος στα χρηστά ήθη, </a:t>
            </a:r>
            <a:r>
              <a:rPr lang="el-GR" sz="1400" b="1"/>
              <a:t>κερδοσκοπικός. </a:t>
            </a:r>
            <a:endParaRPr lang="el-GR" sz="1400"/>
          </a:p>
          <a:p>
            <a:r>
              <a:rPr lang="el-GR" sz="1400" b="1"/>
              <a:t>Μη υποχρεωτική η δραστηριοποίηση της εταιρίας σε όλα τα αντικείμενα που δήλωσε στο σκοπό </a:t>
            </a:r>
            <a:endParaRPr lang="el-GR" sz="1400"/>
          </a:p>
          <a:p>
            <a:r>
              <a:rPr lang="el-GR" sz="1400" b="1"/>
              <a:t>Επωνυμία: </a:t>
            </a:r>
            <a:endParaRPr lang="el-GR" sz="1400"/>
          </a:p>
          <a:p>
            <a:pPr lvl="1"/>
            <a:r>
              <a:rPr lang="el-GR" sz="1400"/>
              <a:t>Τη λαμβάνει από το </a:t>
            </a:r>
            <a:r>
              <a:rPr lang="el-GR" sz="1400" b="1"/>
              <a:t>είδος της επιχείρησης</a:t>
            </a:r>
            <a:r>
              <a:rPr lang="el-GR" sz="1400"/>
              <a:t>, </a:t>
            </a:r>
          </a:p>
          <a:p>
            <a:pPr lvl="1"/>
            <a:r>
              <a:rPr lang="el-GR" sz="1400" b="1"/>
              <a:t>Μπορεί αυτή να περιέχει και το ονοματεπώνυμο ιδρυτή ή άλλου φυσικού προσώπου ή εμπορική επωνυμία άλλης εταιρίας</a:t>
            </a:r>
            <a:r>
              <a:rPr lang="el-GR" sz="1400"/>
              <a:t>,  ή να είναι και φανταστική ή να περιλαμβάνει ηλεκτρονική διεύθυνση ή άλλη ένδειξη</a:t>
            </a:r>
          </a:p>
          <a:p>
            <a:pPr lvl="1"/>
            <a:r>
              <a:rPr lang="el-GR" sz="1400"/>
              <a:t>Πρέπει να περιέχονται οι λέξεις "Ανώνυμος Εταιρεία". </a:t>
            </a:r>
          </a:p>
          <a:p>
            <a:r>
              <a:rPr lang="el-GR" sz="1400" b="1"/>
              <a:t>Διάρκεια: </a:t>
            </a:r>
            <a:r>
              <a:rPr lang="el-GR" sz="1400"/>
              <a:t> Είτε ορισμένη είτε αορίστου</a:t>
            </a:r>
          </a:p>
          <a:p>
            <a:r>
              <a:rPr lang="el-GR" sz="1400" b="1"/>
              <a:t>Έδρα: </a:t>
            </a:r>
            <a:endParaRPr lang="el-GR" sz="1400"/>
          </a:p>
          <a:p>
            <a:pPr lvl="1"/>
            <a:r>
              <a:rPr lang="el-GR" sz="1400"/>
              <a:t>Τόπος άσκησης διοίκησης (ένας τόπος ως έδρα) – </a:t>
            </a:r>
            <a:r>
              <a:rPr lang="el-GR" sz="1400" b="1"/>
              <a:t>όχι κατ’ ανάγκη ο τόπος άσκησης της εμπορικής της δραστηριότητας </a:t>
            </a:r>
            <a:endParaRPr lang="el-GR" sz="1400"/>
          </a:p>
          <a:p>
            <a:pPr lvl="1"/>
            <a:r>
              <a:rPr lang="el-GR" sz="1400"/>
              <a:t>Ως τόπος πρέπει να ορίζεται ένας δήμος στην Ελλάδα και όχι γενικά μια ευρύτερη περιοχή </a:t>
            </a:r>
          </a:p>
          <a:p>
            <a:pPr lvl="1"/>
            <a:r>
              <a:rPr lang="el-GR" sz="1400"/>
              <a:t>Η διεύθυνση δεν είναι ανάγκη να αναφέρεται, πρέπει όμως να δηλωθεί στο ΜΑΕ (ΓΕΜΗ) </a:t>
            </a:r>
          </a:p>
          <a:p>
            <a:pPr lvl="1"/>
            <a:r>
              <a:rPr lang="el-GR" sz="1400" b="1"/>
              <a:t>Τόπος έδρας, ιθαγένεια εταιρίας (Α10ΑΚ: Ικανότητα νομικού προσώπου ρυθμίζεται από το δίκαιο της έδρας του) </a:t>
            </a:r>
            <a:endParaRPr lang="el-GR" sz="1400"/>
          </a:p>
          <a:p>
            <a:pPr lvl="1"/>
            <a:r>
              <a:rPr lang="el-GR" sz="1400" b="1"/>
              <a:t>Καταστατική και πραγματική έδρα (διοίκηση) </a:t>
            </a:r>
            <a:endParaRPr lang="el-GR" sz="1400"/>
          </a:p>
          <a:p>
            <a:endParaRPr lang="en-US" sz="1400"/>
          </a:p>
        </p:txBody>
      </p:sp>
    </p:spTree>
    <p:extLst>
      <p:ext uri="{BB962C8B-B14F-4D97-AF65-F5344CB8AC3E}">
        <p14:creationId xmlns:p14="http://schemas.microsoft.com/office/powerpoint/2010/main" val="832722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Μετοχικό κεφάλαιο</a:t>
            </a:r>
            <a:endParaRPr lang="en-US" sz="4000">
              <a:solidFill>
                <a:srgbClr val="FFFFFF"/>
              </a:solidFill>
            </a:endParaRPr>
          </a:p>
        </p:txBody>
      </p:sp>
      <p:sp>
        <p:nvSpPr>
          <p:cNvPr id="3" name="Content Placeholder 2"/>
          <p:cNvSpPr>
            <a:spLocks noGrp="1"/>
          </p:cNvSpPr>
          <p:nvPr>
            <p:ph idx="1"/>
          </p:nvPr>
        </p:nvSpPr>
        <p:spPr>
          <a:xfrm>
            <a:off x="4810259" y="649480"/>
            <a:ext cx="6555347" cy="5546047"/>
          </a:xfrm>
        </p:spPr>
        <p:txBody>
          <a:bodyPr anchor="ctr">
            <a:normAutofit/>
          </a:bodyPr>
          <a:lstStyle/>
          <a:p>
            <a:r>
              <a:rPr lang="el-GR" sz="1600"/>
              <a:t>Από τις βασικότερες έννοιες του δικαίου της Α.Ε. και γενικότερα των κεφαλαιουχικών εταιρειών είναι η έννοια του εταιρικού κεφαλαίου. ∆εν μπορεί να υπάρξει Α.Ε. χωρίς κεφάλαιο. </a:t>
            </a:r>
          </a:p>
          <a:p>
            <a:r>
              <a:rPr lang="el-GR" sz="1600"/>
              <a:t>Μετοχικό ή εταιρικό κεφάλαιο είναι το ποσό (μαθηματική ποσότητα) που αναγράφεται στο καταστατικό και το οποίο κατά την ίδρυση της εταιρείας αντιστοιχεί το άθροισμα της ονομαστικής αξίας των εισφορών των μετόχων. </a:t>
            </a:r>
          </a:p>
          <a:p>
            <a:r>
              <a:rPr lang="el-GR" sz="1600"/>
              <a:t>∆εδομένου ότι το μετοχικό κεφάλαιο είναι ένα σταθερό μέγεθος μόνο με τροποποίηση του καταστατικού μπορεί να μεταβληθεί, δηλαδή να αυξηθεί ή να μειωθεί. </a:t>
            </a:r>
          </a:p>
          <a:p>
            <a:r>
              <a:rPr lang="el-GR" sz="1600"/>
              <a:t>Επομένως, διαφέρει το μετοχικό κεφάλαιο από την εταιρική από την εταιρική περιουσία, διάκριση που δεν υπάρχει στις προσωπικές εταιρείες. Η εταιρική περιουσία, η οποία σχηματίζεται από τις εισφορές των μετόχων, από τη στιγμή που θα λειτουργήσει η εταιρεία υπόκειται σε συνεχείς μεταβολές και αυξομειώσεις, ενώ το κεφάλαιο - σαν αμετάβλητη μαθηματική ποσότητα – παραμένει σταθερό. Έτσι, είναι δυνατόν σε δεδομένη στιγμή η αξία της εταιρικής περιουσίας να είναι μεγαλύτερη από το μετοχικό κεφάλαιο. Αυτό μπορεί να συμβεί όταν η εταιρεία έχει αδιανέμητα κέρδη, όταν ανατιμηθεί η αξία των περιουσιακών της στοιχείων ή όταν οι προοπτικές της στην αγορά είναι ευνοϊκές. Αντίστροφα, όταν η εταιρεία έχει ζημιές, η αξία της εταιρικής περιουσίας μπορεί να είναι μικρότερη από το μετοχικό κεφάλαιο. </a:t>
            </a:r>
          </a:p>
          <a:p>
            <a:endParaRPr lang="el-GR" sz="1600"/>
          </a:p>
          <a:p>
            <a:endParaRPr lang="en-US" sz="1600"/>
          </a:p>
        </p:txBody>
      </p:sp>
    </p:spTree>
    <p:extLst>
      <p:ext uri="{BB962C8B-B14F-4D97-AF65-F5344CB8AC3E}">
        <p14:creationId xmlns:p14="http://schemas.microsoft.com/office/powerpoint/2010/main" val="925368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l-GR" sz="4000">
                <a:solidFill>
                  <a:srgbClr val="FFFFFF"/>
                </a:solidFill>
              </a:rPr>
              <a:t>Αρχή διατήρησης του μετοχικού κεφαλαίου</a:t>
            </a:r>
            <a:endParaRPr lang="en-US" sz="4000">
              <a:solidFill>
                <a:srgbClr val="FFFFFF"/>
              </a:solidFill>
            </a:endParaRPr>
          </a:p>
        </p:txBody>
      </p:sp>
      <p:sp>
        <p:nvSpPr>
          <p:cNvPr id="3" name="Content Placeholder 2"/>
          <p:cNvSpPr>
            <a:spLocks noGrp="1"/>
          </p:cNvSpPr>
          <p:nvPr>
            <p:ph idx="1"/>
          </p:nvPr>
        </p:nvSpPr>
        <p:spPr>
          <a:xfrm>
            <a:off x="4810259" y="649480"/>
            <a:ext cx="6555347" cy="5546047"/>
          </a:xfrm>
        </p:spPr>
        <p:txBody>
          <a:bodyPr anchor="ctr">
            <a:normAutofit/>
          </a:bodyPr>
          <a:lstStyle/>
          <a:p>
            <a:r>
              <a:rPr lang="el-GR" sz="1400"/>
              <a:t>Η έλλειψη παράλληλης προσωπικής ευθύνης των μετόχων για τα χρέη της Α.Ε., όπως συμβαίνει στις προσωπικές εταιρείες, σημαίνει ότι η μόνη εξασφάλιση που έχουν οι εταιρικοί δανειστές είναι η εταιρική περιουσία, αφού μόνο αυτή είναι υπέγγυα απέναντι τους και όχι και η ατομική περιουσία των μετόχων. Συνεπώς επιβάλλεται η δημιουργία συστήματος που να αποβλέπει στην προστασία των εταιρικών δανειστών. </a:t>
            </a:r>
          </a:p>
          <a:p>
            <a:r>
              <a:rPr lang="el-GR" sz="1400"/>
              <a:t>Το σκοπό αυτό εκπληρώνουν διατάξεις που εξασφαλίζουν την καταβολή και διατήρηση τόσης τουλάχιστον εταιρικής περιουσίας, όσης αντιστοιχεί στο μετοχικό κεφάλαιο. Αυτό δεν σημαίνει ότι απαγορεύεται η χρησιμοποίηση της περιουσίας αυτής για την εκπλήρωση του εταιρικού σκοπού. </a:t>
            </a:r>
          </a:p>
          <a:p>
            <a:r>
              <a:rPr lang="el-GR" sz="1400"/>
              <a:t>Η αρχή της διατήρησης της εταιρικής περιουσίας που αντιστοιχεί στο μετοχικό κεφάλαιο, έχει απλώς την έννοια ότι δεν επιτρέπεται η διανομή της στους μετόχους είτε υπό μορφή επιστροφής εισφορών είτε διάθεσης κερδών. Επομένως, η εταιρική περιουσία που αντιστοιχεί στο μετοχικό κεφάλαιο είναι δεσμευμένη. </a:t>
            </a:r>
          </a:p>
          <a:p>
            <a:r>
              <a:rPr lang="el-GR" sz="1400"/>
              <a:t>Αν η καθαρή εταιρική περιουσία υπερβαίνει το μετοχικό κεφάλαιο, η επιπλέον αυτή περιουσία είναι αδέσμευτη. Αποτελεί δηλαδή κέρδος, το οποίο μπορεί να διανεμηθεί στους μετόχους ως μέρισμα. Αντίθετα, αν είναι μικρότερη από το μετοχικό κεφάλαιο – λόγω ζημιών – κέρδη θα υπάρξουν μόνο αφού το έλλειμμα καλυφθεί από μεταγενέστερη αύξηση της εταιρικής περιουσίας. Η δέσμευση αυτής της εταιρικής περιουσίας επιτυγχάνεται τεχνικά με την αναγραφή του μετοχικού κεφαλαίου στο παθητικό σκέλος του ισολογισμού. Έτσι, για να υπάρξει διανεμητέο κέρδος – το ενεργητικό (δηλ. η αξία της εταιρικής περιουσίας) – θα πρέπει να υπερβαίνει όχι μόνο τα χρέη αλλά και το μετοχικό κεφάλαιο (και τα αποθεματικά). </a:t>
            </a:r>
          </a:p>
          <a:p>
            <a:endParaRPr lang="el-GR" sz="1400"/>
          </a:p>
          <a:p>
            <a:endParaRPr lang="en-US" sz="1400"/>
          </a:p>
        </p:txBody>
      </p:sp>
    </p:spTree>
    <p:extLst>
      <p:ext uri="{BB962C8B-B14F-4D97-AF65-F5344CB8AC3E}">
        <p14:creationId xmlns:p14="http://schemas.microsoft.com/office/powerpoint/2010/main" val="310530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6148E5-1061-7E4E-8E29-C773BE2FC45A}"/>
              </a:ext>
            </a:extLst>
          </p:cNvPr>
          <p:cNvSpPr>
            <a:spLocks noGrp="1"/>
          </p:cNvSpPr>
          <p:nvPr>
            <p:ph type="title"/>
          </p:nvPr>
        </p:nvSpPr>
        <p:spPr>
          <a:xfrm>
            <a:off x="1484311" y="685801"/>
            <a:ext cx="10018713" cy="1108494"/>
          </a:xfrm>
        </p:spPr>
        <p:txBody>
          <a:bodyPr/>
          <a:lstStyle/>
          <a:p>
            <a:r>
              <a:rPr lang="el-GR" dirty="0"/>
              <a:t>παραδείγματα</a:t>
            </a:r>
          </a:p>
        </p:txBody>
      </p:sp>
      <p:graphicFrame>
        <p:nvGraphicFramePr>
          <p:cNvPr id="4" name="Θέση περιεχομένου 3">
            <a:extLst>
              <a:ext uri="{FF2B5EF4-FFF2-40B4-BE49-F238E27FC236}">
                <a16:creationId xmlns:a16="http://schemas.microsoft.com/office/drawing/2014/main" id="{A0F3D9B1-EE99-064D-86F1-99B77EAC4F99}"/>
              </a:ext>
            </a:extLst>
          </p:cNvPr>
          <p:cNvGraphicFramePr>
            <a:graphicFrameLocks noGrp="1"/>
          </p:cNvGraphicFramePr>
          <p:nvPr>
            <p:ph idx="1"/>
            <p:extLst>
              <p:ext uri="{D42A27DB-BD31-4B8C-83A1-F6EECF244321}">
                <p14:modId xmlns:p14="http://schemas.microsoft.com/office/powerpoint/2010/main" val="1693115362"/>
              </p:ext>
            </p:extLst>
          </p:nvPr>
        </p:nvGraphicFramePr>
        <p:xfrm>
          <a:off x="1484311" y="1921294"/>
          <a:ext cx="4157362" cy="1854200"/>
        </p:xfrm>
        <a:graphic>
          <a:graphicData uri="http://schemas.openxmlformats.org/drawingml/2006/table">
            <a:tbl>
              <a:tblPr firstRow="1" bandRow="1">
                <a:tableStyleId>{5C22544A-7EE6-4342-B048-85BDC9FD1C3A}</a:tableStyleId>
              </a:tblPr>
              <a:tblGrid>
                <a:gridCol w="965589">
                  <a:extLst>
                    <a:ext uri="{9D8B030D-6E8A-4147-A177-3AD203B41FA5}">
                      <a16:colId xmlns:a16="http://schemas.microsoft.com/office/drawing/2014/main" val="3236156732"/>
                    </a:ext>
                  </a:extLst>
                </a:gridCol>
                <a:gridCol w="1155940">
                  <a:extLst>
                    <a:ext uri="{9D8B030D-6E8A-4147-A177-3AD203B41FA5}">
                      <a16:colId xmlns:a16="http://schemas.microsoft.com/office/drawing/2014/main" val="2007788191"/>
                    </a:ext>
                  </a:extLst>
                </a:gridCol>
                <a:gridCol w="1242203">
                  <a:extLst>
                    <a:ext uri="{9D8B030D-6E8A-4147-A177-3AD203B41FA5}">
                      <a16:colId xmlns:a16="http://schemas.microsoft.com/office/drawing/2014/main" val="4247244219"/>
                    </a:ext>
                  </a:extLst>
                </a:gridCol>
                <a:gridCol w="793630">
                  <a:extLst>
                    <a:ext uri="{9D8B030D-6E8A-4147-A177-3AD203B41FA5}">
                      <a16:colId xmlns:a16="http://schemas.microsoft.com/office/drawing/2014/main" val="4018378990"/>
                    </a:ext>
                  </a:extLst>
                </a:gridCol>
              </a:tblGrid>
              <a:tr h="370840">
                <a:tc gridSpan="2">
                  <a:txBody>
                    <a:bodyPr/>
                    <a:lstStyle/>
                    <a:p>
                      <a:r>
                        <a:rPr lang="el-GR" dirty="0"/>
                        <a:t>ενεργητικό</a:t>
                      </a:r>
                    </a:p>
                  </a:txBody>
                  <a:tcPr/>
                </a:tc>
                <a:tc hMerge="1">
                  <a:txBody>
                    <a:bodyPr/>
                    <a:lstStyle/>
                    <a:p>
                      <a:endParaRPr lang="el-GR" dirty="0"/>
                    </a:p>
                  </a:txBody>
                  <a:tcPr/>
                </a:tc>
                <a:tc gridSpan="2">
                  <a:txBody>
                    <a:bodyPr/>
                    <a:lstStyle/>
                    <a:p>
                      <a:r>
                        <a:rPr lang="el-GR" dirty="0"/>
                        <a:t>παθητικό</a:t>
                      </a:r>
                    </a:p>
                  </a:txBody>
                  <a:tcPr/>
                </a:tc>
                <a:tc hMerge="1">
                  <a:txBody>
                    <a:bodyPr/>
                    <a:lstStyle/>
                    <a:p>
                      <a:endParaRPr lang="el-GR" dirty="0"/>
                    </a:p>
                  </a:txBody>
                  <a:tcPr/>
                </a:tc>
                <a:extLst>
                  <a:ext uri="{0D108BD9-81ED-4DB2-BD59-A6C34878D82A}">
                    <a16:rowId xmlns:a16="http://schemas.microsoft.com/office/drawing/2014/main" val="3231112346"/>
                  </a:ext>
                </a:extLst>
              </a:tr>
              <a:tr h="370840">
                <a:tc>
                  <a:txBody>
                    <a:bodyPr/>
                    <a:lstStyle/>
                    <a:p>
                      <a:r>
                        <a:rPr lang="el-GR" dirty="0"/>
                        <a:t>ταμείο</a:t>
                      </a:r>
                    </a:p>
                  </a:txBody>
                  <a:tcPr/>
                </a:tc>
                <a:tc>
                  <a:txBody>
                    <a:bodyPr/>
                    <a:lstStyle/>
                    <a:p>
                      <a:r>
                        <a:rPr lang="el-GR" dirty="0"/>
                        <a:t>25.000</a:t>
                      </a:r>
                    </a:p>
                  </a:txBody>
                  <a:tcPr/>
                </a:tc>
                <a:tc>
                  <a:txBody>
                    <a:bodyPr/>
                    <a:lstStyle/>
                    <a:p>
                      <a:r>
                        <a:rPr lang="el-GR" dirty="0"/>
                        <a:t>κεφάλαιο</a:t>
                      </a:r>
                    </a:p>
                  </a:txBody>
                  <a:tcPr/>
                </a:tc>
                <a:tc>
                  <a:txBody>
                    <a:bodyPr/>
                    <a:lstStyle/>
                    <a:p>
                      <a:r>
                        <a:rPr lang="el-GR" dirty="0"/>
                        <a:t>25000</a:t>
                      </a:r>
                    </a:p>
                  </a:txBody>
                  <a:tcPr/>
                </a:tc>
                <a:extLst>
                  <a:ext uri="{0D108BD9-81ED-4DB2-BD59-A6C34878D82A}">
                    <a16:rowId xmlns:a16="http://schemas.microsoft.com/office/drawing/2014/main" val="732924887"/>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86392883"/>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4046741375"/>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1111462508"/>
                  </a:ext>
                </a:extLst>
              </a:tr>
            </a:tbl>
          </a:graphicData>
        </a:graphic>
      </p:graphicFrame>
      <p:graphicFrame>
        <p:nvGraphicFramePr>
          <p:cNvPr id="5" name="Θέση περιεχομένου 3">
            <a:extLst>
              <a:ext uri="{FF2B5EF4-FFF2-40B4-BE49-F238E27FC236}">
                <a16:creationId xmlns:a16="http://schemas.microsoft.com/office/drawing/2014/main" id="{E4A0C0CB-533E-2042-B409-90547A315988}"/>
              </a:ext>
            </a:extLst>
          </p:cNvPr>
          <p:cNvGraphicFramePr>
            <a:graphicFrameLocks/>
          </p:cNvGraphicFramePr>
          <p:nvPr>
            <p:extLst>
              <p:ext uri="{D42A27DB-BD31-4B8C-83A1-F6EECF244321}">
                <p14:modId xmlns:p14="http://schemas.microsoft.com/office/powerpoint/2010/main" val="1851673506"/>
              </p:ext>
            </p:extLst>
          </p:nvPr>
        </p:nvGraphicFramePr>
        <p:xfrm>
          <a:off x="1484311" y="4057769"/>
          <a:ext cx="4157362" cy="1854200"/>
        </p:xfrm>
        <a:graphic>
          <a:graphicData uri="http://schemas.openxmlformats.org/drawingml/2006/table">
            <a:tbl>
              <a:tblPr firstRow="1" bandRow="1">
                <a:tableStyleId>{21E4AEA4-8DFA-4A89-87EB-49C32662AFE0}</a:tableStyleId>
              </a:tblPr>
              <a:tblGrid>
                <a:gridCol w="1362406">
                  <a:extLst>
                    <a:ext uri="{9D8B030D-6E8A-4147-A177-3AD203B41FA5}">
                      <a16:colId xmlns:a16="http://schemas.microsoft.com/office/drawing/2014/main" val="3236156732"/>
                    </a:ext>
                  </a:extLst>
                </a:gridCol>
                <a:gridCol w="862641">
                  <a:extLst>
                    <a:ext uri="{9D8B030D-6E8A-4147-A177-3AD203B41FA5}">
                      <a16:colId xmlns:a16="http://schemas.microsoft.com/office/drawing/2014/main" val="2007788191"/>
                    </a:ext>
                  </a:extLst>
                </a:gridCol>
                <a:gridCol w="1138685">
                  <a:extLst>
                    <a:ext uri="{9D8B030D-6E8A-4147-A177-3AD203B41FA5}">
                      <a16:colId xmlns:a16="http://schemas.microsoft.com/office/drawing/2014/main" val="4247244219"/>
                    </a:ext>
                  </a:extLst>
                </a:gridCol>
                <a:gridCol w="793630">
                  <a:extLst>
                    <a:ext uri="{9D8B030D-6E8A-4147-A177-3AD203B41FA5}">
                      <a16:colId xmlns:a16="http://schemas.microsoft.com/office/drawing/2014/main" val="4018378990"/>
                    </a:ext>
                  </a:extLst>
                </a:gridCol>
              </a:tblGrid>
              <a:tr h="370840">
                <a:tc gridSpan="2">
                  <a:txBody>
                    <a:bodyPr/>
                    <a:lstStyle/>
                    <a:p>
                      <a:r>
                        <a:rPr lang="el-GR" dirty="0"/>
                        <a:t>ενεργητικό</a:t>
                      </a:r>
                    </a:p>
                  </a:txBody>
                  <a:tcPr/>
                </a:tc>
                <a:tc hMerge="1">
                  <a:txBody>
                    <a:bodyPr/>
                    <a:lstStyle/>
                    <a:p>
                      <a:endParaRPr lang="el-GR" dirty="0"/>
                    </a:p>
                  </a:txBody>
                  <a:tcPr/>
                </a:tc>
                <a:tc gridSpan="2">
                  <a:txBody>
                    <a:bodyPr/>
                    <a:lstStyle/>
                    <a:p>
                      <a:r>
                        <a:rPr lang="el-GR" dirty="0"/>
                        <a:t>παθητικό</a:t>
                      </a:r>
                    </a:p>
                  </a:txBody>
                  <a:tcPr/>
                </a:tc>
                <a:tc hMerge="1">
                  <a:txBody>
                    <a:bodyPr/>
                    <a:lstStyle/>
                    <a:p>
                      <a:endParaRPr lang="el-GR" dirty="0"/>
                    </a:p>
                  </a:txBody>
                  <a:tcPr/>
                </a:tc>
                <a:extLst>
                  <a:ext uri="{0D108BD9-81ED-4DB2-BD59-A6C34878D82A}">
                    <a16:rowId xmlns:a16="http://schemas.microsoft.com/office/drawing/2014/main" val="3231112346"/>
                  </a:ext>
                </a:extLst>
              </a:tr>
              <a:tr h="370840">
                <a:tc>
                  <a:txBody>
                    <a:bodyPr/>
                    <a:lstStyle/>
                    <a:p>
                      <a:r>
                        <a:rPr lang="el-GR" dirty="0"/>
                        <a:t>ταμείο</a:t>
                      </a:r>
                    </a:p>
                  </a:txBody>
                  <a:tcPr/>
                </a:tc>
                <a:tc>
                  <a:txBody>
                    <a:bodyPr/>
                    <a:lstStyle/>
                    <a:p>
                      <a:r>
                        <a:rPr lang="el-GR" dirty="0"/>
                        <a:t>10.000</a:t>
                      </a:r>
                    </a:p>
                  </a:txBody>
                  <a:tcPr/>
                </a:tc>
                <a:tc>
                  <a:txBody>
                    <a:bodyPr/>
                    <a:lstStyle/>
                    <a:p>
                      <a:r>
                        <a:rPr lang="el-GR" dirty="0"/>
                        <a:t>κεφάλαιο</a:t>
                      </a:r>
                    </a:p>
                  </a:txBody>
                  <a:tcPr/>
                </a:tc>
                <a:tc>
                  <a:txBody>
                    <a:bodyPr/>
                    <a:lstStyle/>
                    <a:p>
                      <a:r>
                        <a:rPr lang="el-GR" dirty="0"/>
                        <a:t>25000</a:t>
                      </a:r>
                    </a:p>
                  </a:txBody>
                  <a:tcPr/>
                </a:tc>
                <a:extLst>
                  <a:ext uri="{0D108BD9-81ED-4DB2-BD59-A6C34878D82A}">
                    <a16:rowId xmlns:a16="http://schemas.microsoft.com/office/drawing/2014/main" val="732924887"/>
                  </a:ext>
                </a:extLst>
              </a:tr>
              <a:tr h="370840">
                <a:tc>
                  <a:txBody>
                    <a:bodyPr/>
                    <a:lstStyle/>
                    <a:p>
                      <a:r>
                        <a:rPr lang="el-GR" dirty="0" err="1"/>
                        <a:t>Εμπ</a:t>
                      </a:r>
                      <a:r>
                        <a:rPr lang="el-GR" dirty="0"/>
                        <a:t>/</a:t>
                      </a:r>
                      <a:r>
                        <a:rPr lang="el-GR" dirty="0" err="1"/>
                        <a:t>ματα</a:t>
                      </a:r>
                      <a:endParaRPr lang="el-GR" dirty="0"/>
                    </a:p>
                  </a:txBody>
                  <a:tcPr/>
                </a:tc>
                <a:tc>
                  <a:txBody>
                    <a:bodyPr/>
                    <a:lstStyle/>
                    <a:p>
                      <a:r>
                        <a:rPr lang="el-GR" dirty="0"/>
                        <a:t>10.000</a:t>
                      </a:r>
                    </a:p>
                  </a:txBody>
                  <a:tcPr/>
                </a:tc>
                <a:tc>
                  <a:txBody>
                    <a:bodyPr/>
                    <a:lstStyle/>
                    <a:p>
                      <a:r>
                        <a:rPr lang="el-GR" dirty="0" err="1"/>
                        <a:t>ΚεισΝ</a:t>
                      </a:r>
                      <a:endParaRPr lang="el-GR" dirty="0"/>
                    </a:p>
                  </a:txBody>
                  <a:tcPr/>
                </a:tc>
                <a:tc>
                  <a:txBody>
                    <a:bodyPr/>
                    <a:lstStyle/>
                    <a:p>
                      <a:r>
                        <a:rPr lang="el-GR" dirty="0"/>
                        <a:t>3000</a:t>
                      </a:r>
                    </a:p>
                  </a:txBody>
                  <a:tcPr/>
                </a:tc>
                <a:extLst>
                  <a:ext uri="{0D108BD9-81ED-4DB2-BD59-A6C34878D82A}">
                    <a16:rowId xmlns:a16="http://schemas.microsoft.com/office/drawing/2014/main" val="186392883"/>
                  </a:ext>
                </a:extLst>
              </a:tr>
              <a:tr h="370840">
                <a:tc>
                  <a:txBody>
                    <a:bodyPr/>
                    <a:lstStyle/>
                    <a:p>
                      <a:r>
                        <a:rPr lang="el-GR" dirty="0"/>
                        <a:t>απαιτήσεις</a:t>
                      </a:r>
                    </a:p>
                  </a:txBody>
                  <a:tcPr/>
                </a:tc>
                <a:tc>
                  <a:txBody>
                    <a:bodyPr/>
                    <a:lstStyle/>
                    <a:p>
                      <a:r>
                        <a:rPr lang="el-GR" dirty="0"/>
                        <a:t>15.000</a:t>
                      </a:r>
                    </a:p>
                  </a:txBody>
                  <a:tcPr/>
                </a:tc>
                <a:tc>
                  <a:txBody>
                    <a:bodyPr/>
                    <a:lstStyle/>
                    <a:p>
                      <a:r>
                        <a:rPr lang="el-GR" dirty="0" err="1"/>
                        <a:t>υποχ</a:t>
                      </a:r>
                      <a:r>
                        <a:rPr lang="el-GR" dirty="0"/>
                        <a:t>/σεις</a:t>
                      </a:r>
                    </a:p>
                  </a:txBody>
                  <a:tcPr/>
                </a:tc>
                <a:tc>
                  <a:txBody>
                    <a:bodyPr/>
                    <a:lstStyle/>
                    <a:p>
                      <a:r>
                        <a:rPr lang="el-GR" dirty="0"/>
                        <a:t>7000</a:t>
                      </a:r>
                    </a:p>
                  </a:txBody>
                  <a:tcPr/>
                </a:tc>
                <a:extLst>
                  <a:ext uri="{0D108BD9-81ED-4DB2-BD59-A6C34878D82A}">
                    <a16:rowId xmlns:a16="http://schemas.microsoft.com/office/drawing/2014/main" val="4046741375"/>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1111462508"/>
                  </a:ext>
                </a:extLst>
              </a:tr>
            </a:tbl>
          </a:graphicData>
        </a:graphic>
      </p:graphicFrame>
      <p:graphicFrame>
        <p:nvGraphicFramePr>
          <p:cNvPr id="6" name="Θέση περιεχομένου 3">
            <a:extLst>
              <a:ext uri="{FF2B5EF4-FFF2-40B4-BE49-F238E27FC236}">
                <a16:creationId xmlns:a16="http://schemas.microsoft.com/office/drawing/2014/main" id="{66910E67-6E9F-A74E-886A-B736F1BE8828}"/>
              </a:ext>
            </a:extLst>
          </p:cNvPr>
          <p:cNvGraphicFramePr>
            <a:graphicFrameLocks/>
          </p:cNvGraphicFramePr>
          <p:nvPr>
            <p:extLst>
              <p:ext uri="{D42A27DB-BD31-4B8C-83A1-F6EECF244321}">
                <p14:modId xmlns:p14="http://schemas.microsoft.com/office/powerpoint/2010/main" val="1381190460"/>
              </p:ext>
            </p:extLst>
          </p:nvPr>
        </p:nvGraphicFramePr>
        <p:xfrm>
          <a:off x="6096000" y="1921294"/>
          <a:ext cx="4157362" cy="1854200"/>
        </p:xfrm>
        <a:graphic>
          <a:graphicData uri="http://schemas.openxmlformats.org/drawingml/2006/table">
            <a:tbl>
              <a:tblPr firstRow="1" bandRow="1">
                <a:tableStyleId>{00A15C55-8517-42AA-B614-E9B94910E393}</a:tableStyleId>
              </a:tblPr>
              <a:tblGrid>
                <a:gridCol w="1362406">
                  <a:extLst>
                    <a:ext uri="{9D8B030D-6E8A-4147-A177-3AD203B41FA5}">
                      <a16:colId xmlns:a16="http://schemas.microsoft.com/office/drawing/2014/main" val="3236156732"/>
                    </a:ext>
                  </a:extLst>
                </a:gridCol>
                <a:gridCol w="862641">
                  <a:extLst>
                    <a:ext uri="{9D8B030D-6E8A-4147-A177-3AD203B41FA5}">
                      <a16:colId xmlns:a16="http://schemas.microsoft.com/office/drawing/2014/main" val="2007788191"/>
                    </a:ext>
                  </a:extLst>
                </a:gridCol>
                <a:gridCol w="1138685">
                  <a:extLst>
                    <a:ext uri="{9D8B030D-6E8A-4147-A177-3AD203B41FA5}">
                      <a16:colId xmlns:a16="http://schemas.microsoft.com/office/drawing/2014/main" val="4247244219"/>
                    </a:ext>
                  </a:extLst>
                </a:gridCol>
                <a:gridCol w="793630">
                  <a:extLst>
                    <a:ext uri="{9D8B030D-6E8A-4147-A177-3AD203B41FA5}">
                      <a16:colId xmlns:a16="http://schemas.microsoft.com/office/drawing/2014/main" val="4018378990"/>
                    </a:ext>
                  </a:extLst>
                </a:gridCol>
              </a:tblGrid>
              <a:tr h="370840">
                <a:tc gridSpan="2">
                  <a:txBody>
                    <a:bodyPr/>
                    <a:lstStyle/>
                    <a:p>
                      <a:r>
                        <a:rPr lang="el-GR" dirty="0"/>
                        <a:t>ενεργητικό</a:t>
                      </a:r>
                    </a:p>
                  </a:txBody>
                  <a:tcPr/>
                </a:tc>
                <a:tc hMerge="1">
                  <a:txBody>
                    <a:bodyPr/>
                    <a:lstStyle/>
                    <a:p>
                      <a:endParaRPr lang="el-GR" dirty="0"/>
                    </a:p>
                  </a:txBody>
                  <a:tcPr/>
                </a:tc>
                <a:tc gridSpan="2">
                  <a:txBody>
                    <a:bodyPr/>
                    <a:lstStyle/>
                    <a:p>
                      <a:r>
                        <a:rPr lang="el-GR" dirty="0"/>
                        <a:t>παθητικό</a:t>
                      </a:r>
                    </a:p>
                  </a:txBody>
                  <a:tcPr/>
                </a:tc>
                <a:tc hMerge="1">
                  <a:txBody>
                    <a:bodyPr/>
                    <a:lstStyle/>
                    <a:p>
                      <a:endParaRPr lang="el-GR" dirty="0"/>
                    </a:p>
                  </a:txBody>
                  <a:tcPr/>
                </a:tc>
                <a:extLst>
                  <a:ext uri="{0D108BD9-81ED-4DB2-BD59-A6C34878D82A}">
                    <a16:rowId xmlns:a16="http://schemas.microsoft.com/office/drawing/2014/main" val="3231112346"/>
                  </a:ext>
                </a:extLst>
              </a:tr>
              <a:tr h="370840">
                <a:tc>
                  <a:txBody>
                    <a:bodyPr/>
                    <a:lstStyle/>
                    <a:p>
                      <a:r>
                        <a:rPr lang="el-GR" dirty="0"/>
                        <a:t>ταμείο</a:t>
                      </a:r>
                    </a:p>
                  </a:txBody>
                  <a:tcPr/>
                </a:tc>
                <a:tc>
                  <a:txBody>
                    <a:bodyPr/>
                    <a:lstStyle/>
                    <a:p>
                      <a:r>
                        <a:rPr lang="el-GR" dirty="0"/>
                        <a:t>5.000</a:t>
                      </a:r>
                    </a:p>
                  </a:txBody>
                  <a:tcPr/>
                </a:tc>
                <a:tc>
                  <a:txBody>
                    <a:bodyPr/>
                    <a:lstStyle/>
                    <a:p>
                      <a:r>
                        <a:rPr lang="el-GR" dirty="0"/>
                        <a:t>κεφάλαιο</a:t>
                      </a:r>
                    </a:p>
                  </a:txBody>
                  <a:tcPr/>
                </a:tc>
                <a:tc>
                  <a:txBody>
                    <a:bodyPr/>
                    <a:lstStyle/>
                    <a:p>
                      <a:r>
                        <a:rPr lang="el-GR" dirty="0"/>
                        <a:t>25000</a:t>
                      </a:r>
                    </a:p>
                  </a:txBody>
                  <a:tcPr/>
                </a:tc>
                <a:extLst>
                  <a:ext uri="{0D108BD9-81ED-4DB2-BD59-A6C34878D82A}">
                    <a16:rowId xmlns:a16="http://schemas.microsoft.com/office/drawing/2014/main" val="732924887"/>
                  </a:ext>
                </a:extLst>
              </a:tr>
              <a:tr h="370840">
                <a:tc>
                  <a:txBody>
                    <a:bodyPr/>
                    <a:lstStyle/>
                    <a:p>
                      <a:r>
                        <a:rPr lang="el-GR" dirty="0" err="1"/>
                        <a:t>Εμπ</a:t>
                      </a:r>
                      <a:r>
                        <a:rPr lang="el-GR" dirty="0"/>
                        <a:t>/</a:t>
                      </a:r>
                      <a:r>
                        <a:rPr lang="el-GR" dirty="0" err="1"/>
                        <a:t>ματα</a:t>
                      </a:r>
                      <a:endParaRPr lang="el-GR" dirty="0"/>
                    </a:p>
                  </a:txBody>
                  <a:tcPr/>
                </a:tc>
                <a:tc>
                  <a:txBody>
                    <a:bodyPr/>
                    <a:lstStyle/>
                    <a:p>
                      <a:r>
                        <a:rPr lang="el-GR" dirty="0"/>
                        <a:t>15.000</a:t>
                      </a:r>
                    </a:p>
                  </a:txBody>
                  <a:tcPr/>
                </a:tc>
                <a:tc>
                  <a:txBody>
                    <a:bodyPr/>
                    <a:lstStyle/>
                    <a:p>
                      <a:r>
                        <a:rPr lang="el-GR" dirty="0" err="1"/>
                        <a:t>ΖεισΝ</a:t>
                      </a:r>
                      <a:endParaRPr lang="el-GR" dirty="0"/>
                    </a:p>
                  </a:txBody>
                  <a:tcPr/>
                </a:tc>
                <a:tc>
                  <a:txBody>
                    <a:bodyPr/>
                    <a:lstStyle/>
                    <a:p>
                      <a:r>
                        <a:rPr lang="el-GR" dirty="0"/>
                        <a:t>-5000</a:t>
                      </a:r>
                    </a:p>
                  </a:txBody>
                  <a:tcPr/>
                </a:tc>
                <a:extLst>
                  <a:ext uri="{0D108BD9-81ED-4DB2-BD59-A6C34878D82A}">
                    <a16:rowId xmlns:a16="http://schemas.microsoft.com/office/drawing/2014/main" val="186392883"/>
                  </a:ext>
                </a:extLst>
              </a:tr>
              <a:tr h="370840">
                <a:tc>
                  <a:txBody>
                    <a:bodyPr/>
                    <a:lstStyle/>
                    <a:p>
                      <a:r>
                        <a:rPr lang="el-GR" dirty="0" err="1"/>
                        <a:t>χρε</a:t>
                      </a:r>
                      <a:r>
                        <a:rPr lang="el-GR" dirty="0"/>
                        <a:t>/φα</a:t>
                      </a:r>
                    </a:p>
                  </a:txBody>
                  <a:tcPr/>
                </a:tc>
                <a:tc>
                  <a:txBody>
                    <a:bodyPr/>
                    <a:lstStyle/>
                    <a:p>
                      <a:r>
                        <a:rPr lang="el-GR" dirty="0"/>
                        <a:t>10.000</a:t>
                      </a:r>
                    </a:p>
                  </a:txBody>
                  <a:tcPr/>
                </a:tc>
                <a:tc>
                  <a:txBody>
                    <a:bodyPr/>
                    <a:lstStyle/>
                    <a:p>
                      <a:r>
                        <a:rPr lang="el-GR" dirty="0" err="1"/>
                        <a:t>υποχ</a:t>
                      </a:r>
                      <a:r>
                        <a:rPr lang="el-GR" dirty="0"/>
                        <a:t>/σεις</a:t>
                      </a:r>
                    </a:p>
                  </a:txBody>
                  <a:tcPr/>
                </a:tc>
                <a:tc>
                  <a:txBody>
                    <a:bodyPr/>
                    <a:lstStyle/>
                    <a:p>
                      <a:r>
                        <a:rPr lang="el-GR" dirty="0"/>
                        <a:t>10000</a:t>
                      </a:r>
                    </a:p>
                  </a:txBody>
                  <a:tcPr/>
                </a:tc>
                <a:extLst>
                  <a:ext uri="{0D108BD9-81ED-4DB2-BD59-A6C34878D82A}">
                    <a16:rowId xmlns:a16="http://schemas.microsoft.com/office/drawing/2014/main" val="4046741375"/>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1111462508"/>
                  </a:ext>
                </a:extLst>
              </a:tr>
            </a:tbl>
          </a:graphicData>
        </a:graphic>
      </p:graphicFrame>
      <p:sp>
        <p:nvSpPr>
          <p:cNvPr id="8" name="Δεξιό βέλος 7">
            <a:extLst>
              <a:ext uri="{FF2B5EF4-FFF2-40B4-BE49-F238E27FC236}">
                <a16:creationId xmlns:a16="http://schemas.microsoft.com/office/drawing/2014/main" id="{FA172B70-CBA1-6342-A6E5-C5E7149C1301}"/>
              </a:ext>
            </a:extLst>
          </p:cNvPr>
          <p:cNvSpPr/>
          <p:nvPr/>
        </p:nvSpPr>
        <p:spPr>
          <a:xfrm rot="5400000">
            <a:off x="7953555" y="3867986"/>
            <a:ext cx="362309" cy="3762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TextBox 8">
            <a:extLst>
              <a:ext uri="{FF2B5EF4-FFF2-40B4-BE49-F238E27FC236}">
                <a16:creationId xmlns:a16="http://schemas.microsoft.com/office/drawing/2014/main" id="{DAD11DC5-83C3-C149-A34B-60047837C2EE}"/>
              </a:ext>
            </a:extLst>
          </p:cNvPr>
          <p:cNvSpPr txBox="1"/>
          <p:nvPr/>
        </p:nvSpPr>
        <p:spPr>
          <a:xfrm>
            <a:off x="6096000" y="4237245"/>
            <a:ext cx="4157362" cy="1477328"/>
          </a:xfrm>
          <a:prstGeom prst="rect">
            <a:avLst/>
          </a:prstGeom>
          <a:noFill/>
        </p:spPr>
        <p:txBody>
          <a:bodyPr wrap="square" rtlCol="0">
            <a:spAutoFit/>
          </a:bodyPr>
          <a:lstStyle/>
          <a:p>
            <a:r>
              <a:rPr lang="el-GR" b="1" dirty="0"/>
              <a:t>Επόμενη χρονιά:</a:t>
            </a:r>
          </a:p>
          <a:p>
            <a:r>
              <a:rPr lang="el-GR" dirty="0"/>
              <a:t>Κατάσταση αποτελεσμάτων χρήσης: </a:t>
            </a:r>
            <a:r>
              <a:rPr lang="el-GR" dirty="0">
                <a:solidFill>
                  <a:schemeClr val="accent2"/>
                </a:solidFill>
              </a:rPr>
              <a:t>κέρδη 3.000 ευρώ </a:t>
            </a:r>
          </a:p>
          <a:p>
            <a:r>
              <a:rPr lang="el-GR" dirty="0"/>
              <a:t>Μπορεί η εταιρία να μοιράσει μέρισμα;</a:t>
            </a:r>
          </a:p>
          <a:p>
            <a:r>
              <a:rPr lang="el-GR" b="1" dirty="0">
                <a:solidFill>
                  <a:srgbClr val="FF0000"/>
                </a:solidFill>
              </a:rPr>
              <a:t>ΟΧΙ</a:t>
            </a:r>
          </a:p>
        </p:txBody>
      </p:sp>
      <p:sp>
        <p:nvSpPr>
          <p:cNvPr id="10" name="Ορθογώνιο 9">
            <a:extLst>
              <a:ext uri="{FF2B5EF4-FFF2-40B4-BE49-F238E27FC236}">
                <a16:creationId xmlns:a16="http://schemas.microsoft.com/office/drawing/2014/main" id="{919FFBFD-FF9A-0F44-9384-372C68BD5C63}"/>
              </a:ext>
            </a:extLst>
          </p:cNvPr>
          <p:cNvSpPr/>
          <p:nvPr/>
        </p:nvSpPr>
        <p:spPr>
          <a:xfrm>
            <a:off x="5952226" y="1794295"/>
            <a:ext cx="4520242" cy="4261448"/>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8250FB25-C953-E047-A689-065D8CA054B5}"/>
              </a:ext>
            </a:extLst>
          </p:cNvPr>
          <p:cNvSpPr/>
          <p:nvPr/>
        </p:nvSpPr>
        <p:spPr>
          <a:xfrm>
            <a:off x="3664205" y="4761781"/>
            <a:ext cx="1977467" cy="414068"/>
          </a:xfrm>
          <a:prstGeom prst="rect">
            <a:avLst/>
          </a:prstGeom>
          <a:noFill/>
          <a:ln w="19050">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085FA42F-7631-CA43-A3D9-77A44AA12B60}"/>
              </a:ext>
            </a:extLst>
          </p:cNvPr>
          <p:cNvSpPr/>
          <p:nvPr/>
        </p:nvSpPr>
        <p:spPr>
          <a:xfrm>
            <a:off x="8344903" y="2620755"/>
            <a:ext cx="1977467" cy="414068"/>
          </a:xfrm>
          <a:prstGeom prst="rect">
            <a:avLst/>
          </a:prstGeom>
          <a:noFill/>
          <a:ln w="19050">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Tree>
    <p:extLst>
      <p:ext uri="{BB962C8B-B14F-4D97-AF65-F5344CB8AC3E}">
        <p14:creationId xmlns:p14="http://schemas.microsoft.com/office/powerpoint/2010/main" val="155714949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1620</TotalTime>
  <Words>7248</Words>
  <Application>Microsoft Macintosh PowerPoint</Application>
  <PresentationFormat>Ευρεία οθόνη</PresentationFormat>
  <Paragraphs>467</Paragraphs>
  <Slides>55</Slides>
  <Notes>3</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55</vt:i4>
      </vt:variant>
    </vt:vector>
  </HeadingPairs>
  <TitlesOfParts>
    <vt:vector size="61" baseType="lpstr">
      <vt:lpstr>Arial</vt:lpstr>
      <vt:lpstr>Calibri</vt:lpstr>
      <vt:lpstr>Calibri Light</vt:lpstr>
      <vt:lpstr>Cambria</vt:lpstr>
      <vt:lpstr>Wingdings</vt:lpstr>
      <vt:lpstr>Θέμα του Office</vt:lpstr>
      <vt:lpstr>Ανώνυμη Εταιρία</vt:lpstr>
      <vt:lpstr>Κεφαλαιουχικές εταιρίες</vt:lpstr>
      <vt:lpstr>Ανώνυμη εταιρία</vt:lpstr>
      <vt:lpstr>ίδρυση</vt:lpstr>
      <vt:lpstr>Καταστατικό</vt:lpstr>
      <vt:lpstr>Σκοπός - επωνυμία  - διάρκεια - έδρα</vt:lpstr>
      <vt:lpstr>Μετοχικό κεφάλαιο</vt:lpstr>
      <vt:lpstr>Αρχή διατήρησης του μετοχικού κεφαλαίου</vt:lpstr>
      <vt:lpstr>παραδείγματα</vt:lpstr>
      <vt:lpstr>Επιμέρους ρυθμίσεις</vt:lpstr>
      <vt:lpstr>Αύξηση ΜΚ</vt:lpstr>
      <vt:lpstr>Αύξηση ΜΚ</vt:lpstr>
      <vt:lpstr>Δικαιώματα προτίμησης  </vt:lpstr>
      <vt:lpstr>Μείωση ΜΚ </vt:lpstr>
      <vt:lpstr>Τι είναι η μετοχή;</vt:lpstr>
      <vt:lpstr>Μετοχές</vt:lpstr>
      <vt:lpstr>Ποιος είναι μέτοχος</vt:lpstr>
      <vt:lpstr>Κοινές Μετοχές</vt:lpstr>
      <vt:lpstr>Άλλα Είδη μετοχών </vt:lpstr>
      <vt:lpstr>Μεταβίβαση μετοχών </vt:lpstr>
      <vt:lpstr>Μεταβίβαση μετοχών </vt:lpstr>
      <vt:lpstr>Όργανα ΑΕ</vt:lpstr>
      <vt:lpstr>Γενική Συνέλευση</vt:lpstr>
      <vt:lpstr>Η Γενική Συνέλευση  </vt:lpstr>
      <vt:lpstr>Είδη ΓΣ</vt:lpstr>
      <vt:lpstr>Σύγκληση </vt:lpstr>
      <vt:lpstr>Δικαιούμενοι συμμετοχής - συγκρότηση ΓΣ</vt:lpstr>
      <vt:lpstr>Συνεδρίαση ΓΣ - Απαρτία</vt:lpstr>
      <vt:lpstr>λήψη αποφάσεων - πλειοψηφία</vt:lpstr>
      <vt:lpstr>Συμμετοχή από απόσταση</vt:lpstr>
      <vt:lpstr>Αποφάσεις χωρίς συνεδρίαση</vt:lpstr>
      <vt:lpstr>Λοιπά ζητήματα</vt:lpstr>
      <vt:lpstr>Παρουσίαση του PowerPoint</vt:lpstr>
      <vt:lpstr>Δικαιώματα μειοψηφίας σχετιζόμενα με τη γενική συνέλευση</vt:lpstr>
      <vt:lpstr>Παρουσίαση του PowerPoint</vt:lpstr>
      <vt:lpstr>Διοικητικό συμβούλιο</vt:lpstr>
      <vt:lpstr>Διοικητικό συμβούλιο  (ΔΣ)–γενική περιγραφή -αρμοδιότητες</vt:lpstr>
      <vt:lpstr>ΕΚΛΟΓΗ ΜΕΛΩΝ ΔΣ</vt:lpstr>
      <vt:lpstr>ΘΗΤΕΙΑ</vt:lpstr>
      <vt:lpstr>Διοικητικό συμβούλιο – συγκρότηση σε σώμα</vt:lpstr>
      <vt:lpstr>Πρόεδρος ΔΣ</vt:lpstr>
      <vt:lpstr>Έκταση εξουσιών ΔΣ (συλλογική δράση)</vt:lpstr>
      <vt:lpstr>καθήκοντα  μελών ΔΣ και τρίτων στους οποίους έχει ανατεθεί εξουσία του ΔΣ</vt:lpstr>
      <vt:lpstr>Υποχρέωση πίστεως - Συγκρούσεις συμφερόντων </vt:lpstr>
      <vt:lpstr>Απαγόρευση ανταγωνισμού</vt:lpstr>
      <vt:lpstr>Συναλλαγές με συνδεδεμένα μέρη</vt:lpstr>
      <vt:lpstr>συνέχεια</vt:lpstr>
      <vt:lpstr>Εισηγμένες εταιρίες</vt:lpstr>
      <vt:lpstr>ευθύνη ΔΣ</vt:lpstr>
      <vt:lpstr>Επιδίωξη αξιώσεων της εταιρίας</vt:lpstr>
      <vt:lpstr>Ειδικοί κανόνες σύνθεσης ΔΣ για Εισηγμένες εταιρίες</vt:lpstr>
      <vt:lpstr>Τακτικός και έκτακτος έλεγχος</vt:lpstr>
      <vt:lpstr>Τακτικός έλεγχος</vt:lpstr>
      <vt:lpstr>Δικαιώματα και υποχρεώσεις του ελεγκτή</vt:lpstr>
      <vt:lpstr>Έκτακτος έλεγχος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Athanasios Kouloridas</dc:creator>
  <cp:lastModifiedBy>Athanasios Kouloridas</cp:lastModifiedBy>
  <cp:revision>57</cp:revision>
  <dcterms:created xsi:type="dcterms:W3CDTF">2016-01-11T09:10:20Z</dcterms:created>
  <dcterms:modified xsi:type="dcterms:W3CDTF">2023-12-06T11:02:07Z</dcterms:modified>
</cp:coreProperties>
</file>