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3"/>
  </p:notesMasterIdLst>
  <p:sldIdLst>
    <p:sldId id="256" r:id="rId3"/>
    <p:sldId id="259" r:id="rId4"/>
    <p:sldId id="257" r:id="rId5"/>
    <p:sldId id="589" r:id="rId6"/>
    <p:sldId id="590" r:id="rId7"/>
    <p:sldId id="659" r:id="rId8"/>
    <p:sldId id="538" r:id="rId9"/>
    <p:sldId id="604" r:id="rId10"/>
    <p:sldId id="606" r:id="rId11"/>
    <p:sldId id="605" r:id="rId12"/>
    <p:sldId id="543" r:id="rId13"/>
    <p:sldId id="607" r:id="rId14"/>
    <p:sldId id="544" r:id="rId15"/>
    <p:sldId id="545" r:id="rId16"/>
    <p:sldId id="608" r:id="rId17"/>
    <p:sldId id="546" r:id="rId18"/>
    <p:sldId id="602" r:id="rId19"/>
    <p:sldId id="547" r:id="rId20"/>
    <p:sldId id="609" r:id="rId21"/>
    <p:sldId id="548" r:id="rId22"/>
    <p:sldId id="610" r:id="rId23"/>
    <p:sldId id="549" r:id="rId24"/>
    <p:sldId id="550" r:id="rId25"/>
    <p:sldId id="551" r:id="rId26"/>
    <p:sldId id="611" r:id="rId27"/>
    <p:sldId id="653" r:id="rId28"/>
    <p:sldId id="552" r:id="rId29"/>
    <p:sldId id="553" r:id="rId30"/>
    <p:sldId id="612" r:id="rId31"/>
    <p:sldId id="554" r:id="rId32"/>
    <p:sldId id="555" r:id="rId33"/>
    <p:sldId id="556" r:id="rId34"/>
    <p:sldId id="613" r:id="rId35"/>
    <p:sldId id="557" r:id="rId36"/>
    <p:sldId id="558" r:id="rId37"/>
    <p:sldId id="614" r:id="rId38"/>
    <p:sldId id="654" r:id="rId39"/>
    <p:sldId id="559" r:id="rId40"/>
    <p:sldId id="615" r:id="rId41"/>
    <p:sldId id="560" r:id="rId42"/>
    <p:sldId id="616" r:id="rId43"/>
    <p:sldId id="561" r:id="rId44"/>
    <p:sldId id="617" r:id="rId45"/>
    <p:sldId id="562" r:id="rId46"/>
    <p:sldId id="618" r:id="rId47"/>
    <p:sldId id="563" r:id="rId48"/>
    <p:sldId id="619" r:id="rId49"/>
    <p:sldId id="564" r:id="rId50"/>
    <p:sldId id="565" r:id="rId51"/>
    <p:sldId id="620" r:id="rId52"/>
    <p:sldId id="566" r:id="rId53"/>
    <p:sldId id="621" r:id="rId54"/>
    <p:sldId id="655" r:id="rId55"/>
    <p:sldId id="567" r:id="rId56"/>
    <p:sldId id="622" r:id="rId57"/>
    <p:sldId id="568" r:id="rId58"/>
    <p:sldId id="569" r:id="rId59"/>
    <p:sldId id="623" r:id="rId60"/>
    <p:sldId id="570" r:id="rId61"/>
    <p:sldId id="571" r:id="rId62"/>
    <p:sldId id="624" r:id="rId63"/>
    <p:sldId id="603" r:id="rId64"/>
    <p:sldId id="572" r:id="rId65"/>
    <p:sldId id="625" r:id="rId66"/>
    <p:sldId id="573" r:id="rId67"/>
    <p:sldId id="574" r:id="rId68"/>
    <p:sldId id="626" r:id="rId69"/>
    <p:sldId id="656" r:id="rId70"/>
    <p:sldId id="575" r:id="rId71"/>
    <p:sldId id="627" r:id="rId72"/>
    <p:sldId id="576" r:id="rId73"/>
    <p:sldId id="577" r:id="rId74"/>
    <p:sldId id="578" r:id="rId75"/>
    <p:sldId id="628" r:id="rId76"/>
    <p:sldId id="579" r:id="rId77"/>
    <p:sldId id="629" r:id="rId78"/>
    <p:sldId id="580" r:id="rId79"/>
    <p:sldId id="581" r:id="rId80"/>
    <p:sldId id="630" r:id="rId81"/>
    <p:sldId id="657" r:id="rId82"/>
    <p:sldId id="582" r:id="rId83"/>
    <p:sldId id="631" r:id="rId84"/>
    <p:sldId id="583" r:id="rId85"/>
    <p:sldId id="584" r:id="rId86"/>
    <p:sldId id="632" r:id="rId87"/>
    <p:sldId id="585" r:id="rId88"/>
    <p:sldId id="658" r:id="rId89"/>
    <p:sldId id="586" r:id="rId90"/>
    <p:sldId id="587" r:id="rId91"/>
    <p:sldId id="633" r:id="rId92"/>
    <p:sldId id="588" r:id="rId93"/>
    <p:sldId id="634" r:id="rId94"/>
    <p:sldId id="636" r:id="rId95"/>
    <p:sldId id="637" r:id="rId96"/>
    <p:sldId id="638" r:id="rId97"/>
    <p:sldId id="639" r:id="rId98"/>
    <p:sldId id="640" r:id="rId99"/>
    <p:sldId id="641" r:id="rId100"/>
    <p:sldId id="642" r:id="rId101"/>
    <p:sldId id="643" r:id="rId102"/>
    <p:sldId id="644" r:id="rId103"/>
    <p:sldId id="645" r:id="rId104"/>
    <p:sldId id="646" r:id="rId105"/>
    <p:sldId id="647" r:id="rId106"/>
    <p:sldId id="648" r:id="rId107"/>
    <p:sldId id="649" r:id="rId108"/>
    <p:sldId id="650" r:id="rId109"/>
    <p:sldId id="651" r:id="rId110"/>
    <p:sldId id="652" r:id="rId111"/>
    <p:sldId id="354" r:id="rId1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3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heme" Target="theme/theme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8.xml"/><Relationship Id="rId18" Type="http://schemas.openxmlformats.org/officeDocument/2006/relationships/slide" Target="slides/slide35.xml"/><Relationship Id="rId26" Type="http://schemas.openxmlformats.org/officeDocument/2006/relationships/slide" Target="slides/slide51.xml"/><Relationship Id="rId39" Type="http://schemas.openxmlformats.org/officeDocument/2006/relationships/slide" Target="slides/slide75.xml"/><Relationship Id="rId21" Type="http://schemas.openxmlformats.org/officeDocument/2006/relationships/slide" Target="slides/slide42.xml"/><Relationship Id="rId34" Type="http://schemas.openxmlformats.org/officeDocument/2006/relationships/slide" Target="slides/slide66.xml"/><Relationship Id="rId42" Type="http://schemas.openxmlformats.org/officeDocument/2006/relationships/slide" Target="slides/slide81.xml"/><Relationship Id="rId47" Type="http://schemas.openxmlformats.org/officeDocument/2006/relationships/slide" Target="slides/slide89.xml"/><Relationship Id="rId50" Type="http://schemas.openxmlformats.org/officeDocument/2006/relationships/slide" Target="slides/slide97.xml"/><Relationship Id="rId55" Type="http://schemas.openxmlformats.org/officeDocument/2006/relationships/slide" Target="slides/slide106.xml"/><Relationship Id="rId7" Type="http://schemas.openxmlformats.org/officeDocument/2006/relationships/slide" Target="slides/slide18.xml"/><Relationship Id="rId12" Type="http://schemas.openxmlformats.org/officeDocument/2006/relationships/slide" Target="slides/slide27.xml"/><Relationship Id="rId17" Type="http://schemas.openxmlformats.org/officeDocument/2006/relationships/slide" Target="slides/slide34.xml"/><Relationship Id="rId25" Type="http://schemas.openxmlformats.org/officeDocument/2006/relationships/slide" Target="slides/slide49.xml"/><Relationship Id="rId33" Type="http://schemas.openxmlformats.org/officeDocument/2006/relationships/slide" Target="slides/slide65.xml"/><Relationship Id="rId38" Type="http://schemas.openxmlformats.org/officeDocument/2006/relationships/slide" Target="slides/slide73.xml"/><Relationship Id="rId46" Type="http://schemas.openxmlformats.org/officeDocument/2006/relationships/slide" Target="slides/slide88.xml"/><Relationship Id="rId2" Type="http://schemas.openxmlformats.org/officeDocument/2006/relationships/slide" Target="slides/slide10.xml"/><Relationship Id="rId16" Type="http://schemas.openxmlformats.org/officeDocument/2006/relationships/slide" Target="slides/slide32.xml"/><Relationship Id="rId20" Type="http://schemas.openxmlformats.org/officeDocument/2006/relationships/slide" Target="slides/slide40.xml"/><Relationship Id="rId29" Type="http://schemas.openxmlformats.org/officeDocument/2006/relationships/slide" Target="slides/slide57.xml"/><Relationship Id="rId41" Type="http://schemas.openxmlformats.org/officeDocument/2006/relationships/slide" Target="slides/slide78.xml"/><Relationship Id="rId54" Type="http://schemas.openxmlformats.org/officeDocument/2006/relationships/slide" Target="slides/slide104.xml"/><Relationship Id="rId1" Type="http://schemas.openxmlformats.org/officeDocument/2006/relationships/slide" Target="slides/slide8.xml"/><Relationship Id="rId6" Type="http://schemas.openxmlformats.org/officeDocument/2006/relationships/slide" Target="slides/slide16.xml"/><Relationship Id="rId11" Type="http://schemas.openxmlformats.org/officeDocument/2006/relationships/slide" Target="slides/slide24.xml"/><Relationship Id="rId24" Type="http://schemas.openxmlformats.org/officeDocument/2006/relationships/slide" Target="slides/slide48.xml"/><Relationship Id="rId32" Type="http://schemas.openxmlformats.org/officeDocument/2006/relationships/slide" Target="slides/slide63.xml"/><Relationship Id="rId37" Type="http://schemas.openxmlformats.org/officeDocument/2006/relationships/slide" Target="slides/slide72.xml"/><Relationship Id="rId40" Type="http://schemas.openxmlformats.org/officeDocument/2006/relationships/slide" Target="slides/slide77.xml"/><Relationship Id="rId45" Type="http://schemas.openxmlformats.org/officeDocument/2006/relationships/slide" Target="slides/slide86.xml"/><Relationship Id="rId53" Type="http://schemas.openxmlformats.org/officeDocument/2006/relationships/slide" Target="slides/slide103.xml"/><Relationship Id="rId5" Type="http://schemas.openxmlformats.org/officeDocument/2006/relationships/slide" Target="slides/slide14.xml"/><Relationship Id="rId15" Type="http://schemas.openxmlformats.org/officeDocument/2006/relationships/slide" Target="slides/slide31.xml"/><Relationship Id="rId23" Type="http://schemas.openxmlformats.org/officeDocument/2006/relationships/slide" Target="slides/slide46.xml"/><Relationship Id="rId28" Type="http://schemas.openxmlformats.org/officeDocument/2006/relationships/slide" Target="slides/slide56.xml"/><Relationship Id="rId36" Type="http://schemas.openxmlformats.org/officeDocument/2006/relationships/slide" Target="slides/slide71.xml"/><Relationship Id="rId49" Type="http://schemas.openxmlformats.org/officeDocument/2006/relationships/slide" Target="slides/slide95.xml"/><Relationship Id="rId10" Type="http://schemas.openxmlformats.org/officeDocument/2006/relationships/slide" Target="slides/slide23.xml"/><Relationship Id="rId19" Type="http://schemas.openxmlformats.org/officeDocument/2006/relationships/slide" Target="slides/slide38.xml"/><Relationship Id="rId31" Type="http://schemas.openxmlformats.org/officeDocument/2006/relationships/slide" Target="slides/slide60.xml"/><Relationship Id="rId44" Type="http://schemas.openxmlformats.org/officeDocument/2006/relationships/slide" Target="slides/slide84.xml"/><Relationship Id="rId52" Type="http://schemas.openxmlformats.org/officeDocument/2006/relationships/slide" Target="slides/slide101.xml"/><Relationship Id="rId4" Type="http://schemas.openxmlformats.org/officeDocument/2006/relationships/slide" Target="slides/slide13.xml"/><Relationship Id="rId9" Type="http://schemas.openxmlformats.org/officeDocument/2006/relationships/slide" Target="slides/slide22.xml"/><Relationship Id="rId14" Type="http://schemas.openxmlformats.org/officeDocument/2006/relationships/slide" Target="slides/slide30.xml"/><Relationship Id="rId22" Type="http://schemas.openxmlformats.org/officeDocument/2006/relationships/slide" Target="slides/slide44.xml"/><Relationship Id="rId27" Type="http://schemas.openxmlformats.org/officeDocument/2006/relationships/slide" Target="slides/slide54.xml"/><Relationship Id="rId30" Type="http://schemas.openxmlformats.org/officeDocument/2006/relationships/slide" Target="slides/slide59.xml"/><Relationship Id="rId35" Type="http://schemas.openxmlformats.org/officeDocument/2006/relationships/slide" Target="slides/slide69.xml"/><Relationship Id="rId43" Type="http://schemas.openxmlformats.org/officeDocument/2006/relationships/slide" Target="slides/slide83.xml"/><Relationship Id="rId48" Type="http://schemas.openxmlformats.org/officeDocument/2006/relationships/slide" Target="slides/slide91.xml"/><Relationship Id="rId56" Type="http://schemas.openxmlformats.org/officeDocument/2006/relationships/slide" Target="slides/slide108.xml"/><Relationship Id="rId8" Type="http://schemas.openxmlformats.org/officeDocument/2006/relationships/slide" Target="slides/slide20.xml"/><Relationship Id="rId51" Type="http://schemas.openxmlformats.org/officeDocument/2006/relationships/slide" Target="slides/slide99.xml"/><Relationship Id="rId3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01B7F1-59DD-4BD9-9064-2F75BF4825F3}" type="slidenum">
              <a:rPr lang="en-US" altLang="el-GR" sz="1200" smtClean="0"/>
              <a:pPr eaLnBrk="1" hangingPunct="1"/>
              <a:t>14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9515B5-E3B6-4BDB-B014-B8ED0B96A7DF}" type="slidenum">
              <a:rPr lang="en-US" altLang="el-GR" sz="1200" smtClean="0"/>
              <a:pPr eaLnBrk="1" hangingPunct="1"/>
              <a:t>18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CF63AE-F127-4CED-8B0B-AD4611309A5A}" type="slidenum">
              <a:rPr lang="en-US" altLang="el-GR" sz="1200" smtClean="0"/>
              <a:pPr eaLnBrk="1" hangingPunct="1"/>
              <a:t>20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C55044-DBFE-47F4-BAEA-DA78C202F8F2}" type="slidenum">
              <a:rPr lang="en-US" altLang="el-GR" sz="1200" smtClean="0"/>
              <a:pPr eaLnBrk="1" hangingPunct="1"/>
              <a:t>22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02121D-42F2-4961-87DA-0EE23CFE33E8}" type="slidenum">
              <a:rPr lang="en-US" altLang="el-GR" sz="1200" smtClean="0"/>
              <a:pPr eaLnBrk="1" hangingPunct="1"/>
              <a:t>23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55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305751-FFF8-41DD-AB0B-86807CD30692}" type="slidenum">
              <a:rPr lang="en-US" altLang="el-GR" sz="1200" smtClean="0"/>
              <a:pPr eaLnBrk="1" hangingPunct="1"/>
              <a:t>24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65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CCE1AD-9176-4B7F-9966-4A6235961FCF}" type="slidenum">
              <a:rPr lang="en-US" altLang="el-GR" sz="1200" smtClean="0"/>
              <a:pPr eaLnBrk="1" hangingPunct="1"/>
              <a:t>27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6F4B00-79B1-4115-9649-14292AAF7831}" type="slidenum">
              <a:rPr lang="en-US" altLang="el-GR" sz="1200" smtClean="0"/>
              <a:pPr eaLnBrk="1" hangingPunct="1"/>
              <a:t>28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903D78-824E-4D28-88D9-FDFB5753B3C2}" type="slidenum">
              <a:rPr lang="en-US" altLang="el-GR" sz="1200" smtClean="0"/>
              <a:pPr eaLnBrk="1" hangingPunct="1"/>
              <a:t>30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1DCB4A-52AB-4D6A-B089-D53702F70255}" type="slidenum">
              <a:rPr lang="en-US" altLang="el-GR" sz="1200" smtClean="0"/>
              <a:pPr eaLnBrk="1" hangingPunct="1"/>
              <a:t>31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6B2DF8-54F7-4A5E-8077-9A4BA60377CA}" type="slidenum">
              <a:rPr lang="en-US" altLang="el-GR" sz="1200" smtClean="0"/>
              <a:pPr eaLnBrk="1" hangingPunct="1"/>
              <a:t>32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DFABC0-FC59-486A-A0C6-2B94078A5EF1}" type="slidenum">
              <a:rPr lang="en-US" altLang="el-GR" sz="1200" smtClean="0"/>
              <a:pPr eaLnBrk="1" hangingPunct="1"/>
              <a:t>34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A02122-38EF-4B13-BED2-780FC5465FFF}" type="slidenum">
              <a:rPr lang="en-US" altLang="el-GR" sz="1200" smtClean="0"/>
              <a:pPr eaLnBrk="1" hangingPunct="1"/>
              <a:t>35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5AD02B-58A1-4C3A-82FF-20BFA025A7A6}" type="slidenum">
              <a:rPr lang="en-US" altLang="el-GR" sz="1200" smtClean="0"/>
              <a:pPr eaLnBrk="1" hangingPunct="1"/>
              <a:t>38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92748F-8AE7-4C08-AC78-FA886BC83D7C}" type="slidenum">
              <a:rPr lang="en-US" altLang="el-GR" sz="1200" smtClean="0"/>
              <a:pPr eaLnBrk="1" hangingPunct="1"/>
              <a:t>40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00AD1C-C880-4170-B956-4EBCBDBD8AFA}" type="slidenum">
              <a:rPr lang="en-US" altLang="el-GR" sz="1200" smtClean="0"/>
              <a:pPr eaLnBrk="1" hangingPunct="1"/>
              <a:t>42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B9450E-E9B8-4F83-AC2F-5B590F363798}" type="slidenum">
              <a:rPr lang="en-US" altLang="el-GR" sz="1200" smtClean="0"/>
              <a:pPr eaLnBrk="1" hangingPunct="1"/>
              <a:t>44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C17C6E-202E-47F5-88C0-98D48F37CE5B}" type="slidenum">
              <a:rPr lang="en-US" altLang="el-GR" sz="1200" smtClean="0"/>
              <a:pPr eaLnBrk="1" hangingPunct="1"/>
              <a:t>48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F437B8-3DAD-4271-9D8B-24B7A0A0C960}" type="slidenum">
              <a:rPr lang="en-US" altLang="el-GR" sz="1200" smtClean="0"/>
              <a:pPr eaLnBrk="1" hangingPunct="1"/>
              <a:t>49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C24B49-76C7-4465-8776-671F7B8D8706}" type="slidenum">
              <a:rPr lang="en-US" altLang="el-GR" sz="1200" smtClean="0"/>
              <a:pPr eaLnBrk="1" hangingPunct="1"/>
              <a:t>51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9BE333-7CC0-4AAC-AD6F-6553CDB58FDE}" type="slidenum">
              <a:rPr lang="en-US" altLang="el-GR" sz="1200" smtClean="0"/>
              <a:pPr eaLnBrk="1" hangingPunct="1"/>
              <a:t>54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B4DA39-8D56-4538-AA2F-9649775BD01C}" type="slidenum">
              <a:rPr lang="en-US" altLang="el-GR" sz="1200" smtClean="0"/>
              <a:pPr eaLnBrk="1" hangingPunct="1"/>
              <a:t>56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979A0F-FCC0-4965-9830-16FE4989CFE0}" type="slidenum">
              <a:rPr lang="en-US" altLang="el-GR" sz="1200" smtClean="0"/>
              <a:pPr eaLnBrk="1" hangingPunct="1"/>
              <a:t>57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DCC778-5E2B-4C4B-84D9-C539D094BCFE}" type="slidenum">
              <a:rPr lang="en-US" altLang="el-GR" sz="1200" smtClean="0"/>
              <a:pPr eaLnBrk="1" hangingPunct="1"/>
              <a:t>59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EAA90C-24FC-4C3A-A0C7-C26DA353247C}" type="slidenum">
              <a:rPr lang="en-US" altLang="el-GR" sz="1200" smtClean="0"/>
              <a:pPr eaLnBrk="1" hangingPunct="1"/>
              <a:t>60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C84C15-B39A-4562-BD84-FDECFCC0A9C2}" type="slidenum">
              <a:rPr lang="en-US" altLang="el-GR" sz="1200" smtClean="0"/>
              <a:pPr eaLnBrk="1" hangingPunct="1"/>
              <a:t>8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062223-0200-4019-9767-19461EB7BD66}" type="slidenum">
              <a:rPr lang="en-US" altLang="el-GR" sz="1200" smtClean="0"/>
              <a:pPr eaLnBrk="1" hangingPunct="1"/>
              <a:t>10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40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EA3130-1623-44F3-83A3-57F179B8BB3C}" type="slidenum">
              <a:rPr lang="en-US" altLang="el-GR" sz="1200" smtClean="0"/>
              <a:pPr eaLnBrk="1" hangingPunct="1"/>
              <a:t>11</a:t>
            </a:fld>
            <a:endParaRPr lang="en-US" altLang="el-G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Κατανεμημένοι πίνακες κατακερματισμού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n-US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Γενικό πρόβλημα στα συστήματα </a:t>
            </a:r>
            <a:r>
              <a:rPr lang="el-GR" altLang="el-GR" dirty="0" err="1" smtClean="0"/>
              <a:t>ομοτίμων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Έστω ένα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Παράδειγμα 1: το όνομα ενός αρχείου</a:t>
            </a:r>
          </a:p>
          <a:p>
            <a:pPr lvl="2" eaLnBrk="1" hangingPunct="1"/>
            <a:r>
              <a:rPr lang="el-GR" altLang="el-GR" dirty="0" smtClean="0"/>
              <a:t>Παράδειγμα 2: όνομα και αριθμός ομάδας αρχείου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Ποια διεργασία διαθέτει τα στοιχεία για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;</a:t>
            </a:r>
          </a:p>
          <a:p>
            <a:pPr lvl="2" eaLnBrk="1" hangingPunct="1"/>
            <a:r>
              <a:rPr lang="el-GR" altLang="el-GR" dirty="0" smtClean="0"/>
              <a:t>Παράδειγμα 1: ποιες διεργασίες γνωρίζουν που βρίσκεται;</a:t>
            </a:r>
          </a:p>
          <a:p>
            <a:pPr lvl="2" eaLnBrk="1" hangingPunct="1"/>
            <a:r>
              <a:rPr lang="el-GR" altLang="el-GR" dirty="0" smtClean="0"/>
              <a:t>Παράδειγμα 2: ποιες διεργασίες αποθηκεύουν το αρχείο;</a:t>
            </a:r>
          </a:p>
          <a:p>
            <a:pPr lvl="1" eaLnBrk="1" hangingPunct="1"/>
            <a:r>
              <a:rPr lang="el-GR" altLang="el-GR" dirty="0" smtClean="0"/>
              <a:t>Πώς μπορούμε να έχουμε αποδοτική αναζήτηση;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87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Δημιουργία ομάδας</a:t>
            </a:r>
          </a:p>
          <a:p>
            <a:pPr lvl="1"/>
            <a:r>
              <a:rPr lang="el-GR" altLang="el-GR" dirty="0" smtClean="0"/>
              <a:t>Μήνυμα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create</a:t>
            </a:r>
            <a:r>
              <a:rPr lang="el-GR" altLang="el-GR" dirty="0"/>
              <a:t> στο σημείο ραντεβού</a:t>
            </a:r>
          </a:p>
          <a:p>
            <a:pPr lvl="2"/>
            <a:r>
              <a:rPr lang="el-GR" altLang="el-GR" dirty="0"/>
              <a:t>Το </a:t>
            </a:r>
            <a:r>
              <a:rPr lang="el-GR" altLang="el-GR" dirty="0" smtClean="0"/>
              <a:t>επεξεργάζεται </a:t>
            </a:r>
            <a:r>
              <a:rPr lang="el-GR" altLang="el-GR" dirty="0"/>
              <a:t>μόνο το σημείο </a:t>
            </a:r>
            <a:r>
              <a:rPr lang="el-GR" altLang="el-GR" dirty="0" smtClean="0"/>
              <a:t>ραντεβού</a:t>
            </a:r>
          </a:p>
          <a:p>
            <a:pPr lvl="2"/>
            <a:r>
              <a:rPr lang="el-GR" altLang="el-GR" dirty="0" smtClean="0"/>
              <a:t>Δρομολόγηση μέσω του </a:t>
            </a:r>
            <a:r>
              <a:rPr lang="en-US" altLang="el-GR" dirty="0" smtClean="0"/>
              <a:t>DHT</a:t>
            </a:r>
            <a:endParaRPr lang="el-GR" altLang="el-GR" dirty="0"/>
          </a:p>
          <a:p>
            <a:pPr lvl="1"/>
            <a:r>
              <a:rPr lang="el-GR" altLang="el-GR" dirty="0"/>
              <a:t>Το σημείο </a:t>
            </a:r>
            <a:r>
              <a:rPr lang="el-GR" altLang="el-GR" dirty="0" smtClean="0"/>
              <a:t>δημιουργεί πίνακα </a:t>
            </a:r>
            <a:r>
              <a:rPr lang="el-GR" altLang="el-GR" dirty="0"/>
              <a:t>προώθησης</a:t>
            </a:r>
          </a:p>
          <a:p>
            <a:pPr lvl="2"/>
            <a:r>
              <a:rPr lang="el-GR" altLang="el-GR" dirty="0"/>
              <a:t>Αρχικά ο πίνακας είναι </a:t>
            </a:r>
            <a:r>
              <a:rPr lang="el-GR" altLang="el-GR" dirty="0" smtClean="0"/>
              <a:t>κενός</a:t>
            </a:r>
          </a:p>
          <a:p>
            <a:pPr lvl="2"/>
            <a:r>
              <a:rPr lang="el-GR" altLang="el-GR" dirty="0" smtClean="0"/>
              <a:t>Θα προστεθούν παιδιά σταδιακά</a:t>
            </a:r>
            <a:endParaRPr lang="el-GR" altLang="el-GR" dirty="0"/>
          </a:p>
          <a:p>
            <a:pPr lvl="1"/>
            <a:r>
              <a:rPr lang="el-GR" altLang="el-GR" dirty="0" smtClean="0"/>
              <a:t>Έλεγχος δικαιωμάτων δημιουργίας (προαιρετικά)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93942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Προσχώρηση (1 από 3)</a:t>
            </a:r>
            <a:endParaRPr lang="en-US" altLang="el-GR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Προσχώρηση σε ομάδα</a:t>
            </a:r>
          </a:p>
          <a:p>
            <a:pPr lvl="1" eaLnBrk="1" hangingPunct="1"/>
            <a:r>
              <a:rPr lang="el-GR" altLang="el-GR" dirty="0" smtClean="0"/>
              <a:t>Αποστολή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σημείο ραντεβού</a:t>
            </a:r>
          </a:p>
          <a:p>
            <a:pPr lvl="2"/>
            <a:r>
              <a:rPr lang="el-GR" altLang="el-GR" dirty="0" smtClean="0"/>
              <a:t>Δρομολόγηση μέσω του </a:t>
            </a:r>
            <a:r>
              <a:rPr lang="en-US" altLang="el-GR" dirty="0" smtClean="0"/>
              <a:t>DHT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Κάθε ενδιάμεσος κόμβος εξετάζει το μήνυμα</a:t>
            </a:r>
          </a:p>
          <a:p>
            <a:pPr lvl="1" eaLnBrk="1" hangingPunct="1"/>
            <a:r>
              <a:rPr lang="el-GR" altLang="el-GR" dirty="0" smtClean="0"/>
              <a:t>Αν έχει πίνακα προώθησης για την ομάδα</a:t>
            </a:r>
          </a:p>
          <a:p>
            <a:pPr lvl="2" eaLnBrk="1" hangingPunct="1"/>
            <a:r>
              <a:rPr lang="el-GR" altLang="el-GR" dirty="0" smtClean="0"/>
              <a:t>Προσθέτει τον αποστολέα στον πίνακα</a:t>
            </a:r>
          </a:p>
          <a:p>
            <a:pPr lvl="2" eaLnBrk="1" hangingPunct="1"/>
            <a:r>
              <a:rPr lang="el-GR" altLang="el-GR" dirty="0" smtClean="0"/>
              <a:t>Δεν προωθεί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 smtClean="0"/>
              <a:t> παραπέρα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Ο αποστολέας έχει συνδεθεί στο δένδρο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901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Προσχώρηση σε ομάδα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/>
              <a:t>δεν έχει πίνακα προώθησης για την ομάδα</a:t>
            </a:r>
          </a:p>
          <a:p>
            <a:pPr lvl="2"/>
            <a:r>
              <a:rPr lang="el-GR" altLang="el-GR" dirty="0"/>
              <a:t>Δημιουργεί τον πίνακα προώθησης</a:t>
            </a:r>
          </a:p>
          <a:p>
            <a:pPr lvl="2"/>
            <a:r>
              <a:rPr lang="el-GR" altLang="el-GR" dirty="0"/>
              <a:t>Προσθέτει τον αποστολέα στον πίνακα</a:t>
            </a:r>
          </a:p>
          <a:p>
            <a:pPr lvl="2"/>
            <a:r>
              <a:rPr lang="el-GR" altLang="el-GR" dirty="0"/>
              <a:t>Αλλάζει τον αποστολέα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/>
              <a:t> στον εαυτό του</a:t>
            </a:r>
          </a:p>
          <a:p>
            <a:pPr lvl="2"/>
            <a:r>
              <a:rPr lang="el-GR" altLang="el-GR" dirty="0"/>
              <a:t>Προωθεί 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n-US" altLang="el-GR" dirty="0"/>
              <a:t> </a:t>
            </a:r>
            <a:r>
              <a:rPr lang="el-GR" altLang="el-GR" dirty="0"/>
              <a:t>παραπέρα</a:t>
            </a:r>
          </a:p>
          <a:p>
            <a:pPr lvl="1"/>
            <a:r>
              <a:rPr lang="el-GR" altLang="el-GR" dirty="0"/>
              <a:t>Σταδιακή δημιουργία </a:t>
            </a:r>
            <a:r>
              <a:rPr lang="el-GR" altLang="el-GR" dirty="0" smtClean="0"/>
              <a:t>δένδρου </a:t>
            </a:r>
            <a:r>
              <a:rPr lang="el-GR" altLang="el-GR" dirty="0" err="1"/>
              <a:t>πολυεκπομπής</a:t>
            </a:r>
            <a:endParaRPr lang="el-GR" altLang="el-GR" dirty="0"/>
          </a:p>
          <a:p>
            <a:pPr lvl="2"/>
            <a:r>
              <a:rPr lang="el-GR" altLang="el-GR" dirty="0"/>
              <a:t>Από τα φύλλα προς το σημείο ραντεβού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81269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Προσχώρηση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pic>
        <p:nvPicPr>
          <p:cNvPr id="12293" name="Picture 7" descr="Παράδειγμα προσχώρησης σε ομάδα στο σύστημα Scri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154733"/>
            <a:ext cx="3378200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προσχώρησης</a:t>
            </a:r>
          </a:p>
          <a:p>
            <a:pPr lvl="1" eaLnBrk="1" hangingPunct="1"/>
            <a:r>
              <a:rPr lang="el-GR" altLang="el-GR" dirty="0" smtClean="0"/>
              <a:t>Ομάδα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d46a1c</a:t>
            </a:r>
            <a:r>
              <a:rPr lang="el-GR" altLang="el-GR" dirty="0" smtClean="0"/>
              <a:t>, προσχωρούν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65a1fc</a:t>
            </a:r>
            <a:r>
              <a:rPr lang="el-GR" altLang="el-GR" dirty="0" smtClean="0"/>
              <a:t> και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98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fc35</a:t>
            </a:r>
          </a:p>
          <a:p>
            <a:pPr lvl="1" eaLnBrk="1" hangingPunct="1"/>
            <a:r>
              <a:rPr lang="el-GR" altLang="el-GR" dirty="0" smtClean="0"/>
              <a:t>Το δεύτερο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 smtClean="0"/>
              <a:t> δεν φτάνει στο σημείο ραντεβού</a:t>
            </a:r>
          </a:p>
          <a:p>
            <a:pPr lvl="2" eaLnBrk="1" hangingPunct="1"/>
            <a:r>
              <a:rPr lang="el-GR" altLang="el-GR" dirty="0" smtClean="0"/>
              <a:t>Σταματάει στον πρώτο κόμβο που είναι ήδη στο δένδρο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63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Αποχώρηση</a:t>
            </a:r>
            <a:endParaRPr lang="en-US" altLang="el-GR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Αποχώρηση από ομάδα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Αποστολή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l-GR" altLang="el-GR" dirty="0" smtClean="0"/>
              <a:t> στο σημείο ραντεβού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ενδιάμεσος κόμβος εξετάζει το μήνυμα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Αφαίρεση αποστολέα από πίνακα προώθησης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</a:t>
            </a:r>
            <a:r>
              <a:rPr lang="en-US" altLang="el-GR" dirty="0" smtClean="0"/>
              <a:t>o </a:t>
            </a:r>
            <a:r>
              <a:rPr lang="el-GR" altLang="el-GR" dirty="0" smtClean="0"/>
              <a:t>πίνακα προώθησης δεν μένει κενός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Δεν προωθεί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παραπέρα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</a:t>
            </a:r>
            <a:r>
              <a:rPr lang="en-US" altLang="el-GR" dirty="0" smtClean="0"/>
              <a:t>o </a:t>
            </a:r>
            <a:r>
              <a:rPr lang="el-GR" altLang="el-GR" dirty="0" smtClean="0"/>
              <a:t>πίνακα προώθησης μένει κενός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Αλλάζει τον αποστολέα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εαυτό του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Προωθεί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παραπέρα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86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Αποστολή 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Αποστολή μηνυμάτων στην ομάδα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Αποστολή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multicast</a:t>
            </a:r>
            <a:r>
              <a:rPr lang="el-GR" altLang="el-GR" dirty="0" smtClean="0"/>
              <a:t> </a:t>
            </a:r>
            <a:r>
              <a:rPr lang="el-GR" altLang="el-GR" dirty="0"/>
              <a:t>στο σημείο ραντεβού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 σημείο ραντεβού προωθεί το </a:t>
            </a:r>
            <a:r>
              <a:rPr lang="el-GR" altLang="el-GR" dirty="0" smtClean="0"/>
              <a:t>μήνυμα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Χρήση πάντα του </a:t>
            </a:r>
            <a:r>
              <a:rPr lang="en-US" altLang="el-GR" dirty="0" smtClean="0"/>
              <a:t>DHT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Αναδρομική προώθηση μέχρι τα </a:t>
            </a:r>
            <a:r>
              <a:rPr lang="el-GR" altLang="el-GR" dirty="0" smtClean="0"/>
              <a:t>φύλλα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Σε κάθε μέλος </a:t>
            </a:r>
            <a:r>
              <a:rPr lang="el-GR" altLang="el-GR" dirty="0" smtClean="0"/>
              <a:t>καλείται </a:t>
            </a:r>
            <a:r>
              <a:rPr lang="el-GR" altLang="el-GR" dirty="0"/>
              <a:t>η μέθοδος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handler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Ουσιαστικά είναι η μέθοδος λήψης μηνυμάτων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Μπορεί να περάσουμε πολλά μέλη στη διαδρομή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09151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Απόδοση (1 από 2)</a:t>
            </a:r>
            <a:endParaRPr lang="en-US" altLang="el-GR" dirty="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Πόσο αποδοτική είναι η </a:t>
            </a:r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;</a:t>
            </a:r>
          </a:p>
          <a:p>
            <a:pPr lvl="1" eaLnBrk="1" hangingPunct="1"/>
            <a:r>
              <a:rPr lang="el-GR" altLang="el-GR" dirty="0" smtClean="0"/>
              <a:t>Το δένδρο είναι ένωση μονοπατιών</a:t>
            </a:r>
          </a:p>
          <a:p>
            <a:pPr lvl="1" eaLnBrk="1" hangingPunct="1"/>
            <a:r>
              <a:rPr lang="el-GR" altLang="el-GR" dirty="0" smtClean="0"/>
              <a:t>Τα μονοπάτια είναι αντίστροφα των επιθυμητών</a:t>
            </a:r>
          </a:p>
          <a:p>
            <a:pPr lvl="2" eaLnBrk="1" hangingPunct="1"/>
            <a:r>
              <a:rPr lang="el-GR" altLang="el-GR" dirty="0" smtClean="0"/>
              <a:t>Από τα μέλη της ομάδας προς το σημείο ραντεβού</a:t>
            </a:r>
          </a:p>
          <a:p>
            <a:pPr lvl="2" eaLnBrk="1" hangingPunct="1"/>
            <a:r>
              <a:rPr lang="el-GR" altLang="el-GR" dirty="0" smtClean="0"/>
              <a:t>Μπορεί να μην είναι συμμετρικά</a:t>
            </a:r>
          </a:p>
          <a:p>
            <a:pPr lvl="1" eaLnBrk="1" hangingPunct="1"/>
            <a:r>
              <a:rPr lang="el-GR" altLang="el-GR" dirty="0" smtClean="0"/>
              <a:t>Τα μονοπάτια προς τα μέλη δεν είναι βέλτιστα</a:t>
            </a:r>
          </a:p>
          <a:p>
            <a:pPr lvl="2" eaLnBrk="1" hangingPunct="1"/>
            <a:r>
              <a:rPr lang="el-GR" altLang="el-GR" dirty="0" smtClean="0"/>
              <a:t>Ως προς το υποκείμενο δίκτυο</a:t>
            </a:r>
          </a:p>
          <a:p>
            <a:pPr lvl="2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προσεγγίζει τα τοπολογικά βέλτιστα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98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Απόδοση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Πόσο αποδοτική είναι η </a:t>
            </a:r>
            <a:r>
              <a:rPr lang="el-GR" altLang="el-GR" dirty="0" err="1"/>
              <a:t>πολυεκπομπή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σημείο ραντεβού δεν είναι βέλτιστο</a:t>
            </a:r>
          </a:p>
          <a:p>
            <a:pPr lvl="2"/>
            <a:r>
              <a:rPr lang="el-GR" altLang="el-GR" dirty="0"/>
              <a:t>Τα μηνύματα κινούνται πρώτα προς </a:t>
            </a:r>
            <a:r>
              <a:rPr lang="el-GR" altLang="el-GR" dirty="0" smtClean="0"/>
              <a:t>σημείο </a:t>
            </a:r>
            <a:r>
              <a:rPr lang="el-GR" altLang="el-GR" dirty="0"/>
              <a:t>ραντεβού</a:t>
            </a:r>
          </a:p>
          <a:p>
            <a:pPr lvl="2"/>
            <a:r>
              <a:rPr lang="el-GR" altLang="el-GR" dirty="0"/>
              <a:t>Μπορεί να απομακρύνονται από τα μέλη της ομάδας</a:t>
            </a:r>
          </a:p>
          <a:p>
            <a:pPr lvl="1"/>
            <a:r>
              <a:rPr lang="el-GR" altLang="el-GR" dirty="0"/>
              <a:t>Το μονοπάτι </a:t>
            </a:r>
            <a:r>
              <a:rPr lang="el-GR" altLang="el-GR" dirty="0" smtClean="0"/>
              <a:t>προς το ραντεβού </a:t>
            </a:r>
            <a:r>
              <a:rPr lang="el-GR" altLang="el-GR" dirty="0"/>
              <a:t>δεν είναι βέλτιστο</a:t>
            </a:r>
          </a:p>
          <a:p>
            <a:pPr lvl="2"/>
            <a:r>
              <a:rPr lang="el-GR" altLang="el-GR" dirty="0"/>
              <a:t>Ο αποστολέας μπορεί να αποθηκεύσει τη </a:t>
            </a:r>
            <a:r>
              <a:rPr lang="el-GR" altLang="el-GR" dirty="0" smtClean="0"/>
              <a:t>διεύθυνση</a:t>
            </a:r>
            <a:endParaRPr lang="en-US" altLang="el-GR" dirty="0"/>
          </a:p>
          <a:p>
            <a:pPr lvl="2"/>
            <a:r>
              <a:rPr lang="el-GR" altLang="el-GR" dirty="0"/>
              <a:t>Στη συνέχεια αποστολή μηνυμάτων μέσω </a:t>
            </a:r>
            <a:r>
              <a:rPr lang="en-US" altLang="el-GR" dirty="0" smtClean="0"/>
              <a:t>IP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7550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Αποτυχίες (1 από 2)</a:t>
            </a:r>
            <a:endParaRPr lang="en-US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Αποτυχία / αποχώρηση εσωτερικών κόμβων</a:t>
            </a:r>
          </a:p>
          <a:p>
            <a:pPr lvl="1" eaLnBrk="1" hangingPunct="1"/>
            <a:r>
              <a:rPr lang="el-GR" altLang="el-GR" dirty="0" smtClean="0"/>
              <a:t>Κάθε κόμβος στέλνει περιοδικά μηνύματα </a:t>
            </a:r>
          </a:p>
          <a:p>
            <a:pPr lvl="2"/>
            <a:r>
              <a:rPr lang="el-GR" altLang="el-GR" dirty="0" smtClean="0"/>
              <a:t>Σε όλα τα παιδιά του</a:t>
            </a:r>
          </a:p>
          <a:p>
            <a:pPr lvl="1" eaLnBrk="1" hangingPunct="1"/>
            <a:r>
              <a:rPr lang="el-GR" altLang="el-GR" dirty="0" smtClean="0"/>
              <a:t>Αν ένα παιδί δεν λάβει μήνυμα για αρκετή ώρα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Υποθέτει ότι ο πατέρας του έχει αποτύχει</a:t>
            </a:r>
          </a:p>
          <a:p>
            <a:pPr lvl="2" eaLnBrk="1" hangingPunct="1"/>
            <a:r>
              <a:rPr lang="el-GR" altLang="el-GR" dirty="0" smtClean="0"/>
              <a:t>Στέλνει νέο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 smtClean="0"/>
              <a:t> προς το σημείο ραντεβού</a:t>
            </a:r>
          </a:p>
          <a:p>
            <a:pPr lvl="2" eaLnBrk="1" hangingPunct="1"/>
            <a:r>
              <a:rPr lang="el-GR" altLang="el-GR" dirty="0" smtClean="0"/>
              <a:t>Το παιδί επανασυνδέεται με το 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4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Αποτυχίες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Αποτυχία ή αποχώρηση σημείου ραντεβού</a:t>
            </a:r>
          </a:p>
          <a:p>
            <a:pPr lvl="1"/>
            <a:r>
              <a:rPr lang="el-GR" altLang="el-GR" dirty="0"/>
              <a:t>Το σημείο ραντεβού αναπαράγει την κατάστασή του</a:t>
            </a:r>
          </a:p>
          <a:p>
            <a:pPr lvl="2"/>
            <a:r>
              <a:rPr lang="el-GR" altLang="el-GR" dirty="0"/>
              <a:t>Περιοδική αποστολή κατάστασης στο σύνολο φύλλων</a:t>
            </a:r>
          </a:p>
          <a:p>
            <a:pPr lvl="2"/>
            <a:r>
              <a:rPr lang="el-GR" altLang="el-GR" dirty="0"/>
              <a:t>Αν αποτύχει, κάποιο φύλλο θα γίνει σημείο ραντεβού</a:t>
            </a:r>
            <a:endParaRPr lang="en-US" altLang="el-GR" dirty="0"/>
          </a:p>
          <a:p>
            <a:pPr lvl="1"/>
            <a:r>
              <a:rPr lang="el-GR" altLang="el-GR" dirty="0"/>
              <a:t>Τα παιδιά παρατηρούν την </a:t>
            </a:r>
            <a:r>
              <a:rPr lang="el-GR" altLang="el-GR" dirty="0" smtClean="0"/>
              <a:t>αποτυχία</a:t>
            </a:r>
          </a:p>
          <a:p>
            <a:pPr lvl="2"/>
            <a:r>
              <a:rPr lang="el-GR" altLang="el-GR" dirty="0" smtClean="0"/>
              <a:t>Δεν λαμβάνουν μήνυμα από τον πατέρα</a:t>
            </a:r>
            <a:endParaRPr lang="el-GR" altLang="el-GR" dirty="0"/>
          </a:p>
          <a:p>
            <a:pPr lvl="2"/>
            <a:r>
              <a:rPr lang="el-GR" altLang="el-GR" dirty="0"/>
              <a:t>Στέλνουν νέο μήνυμα</a:t>
            </a:r>
            <a:r>
              <a:rPr lang="en-US" altLang="el-GR" dirty="0"/>
              <a:t>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/>
              <a:t> προς το σημείο ραντεβού</a:t>
            </a:r>
          </a:p>
          <a:p>
            <a:pPr lvl="2"/>
            <a:r>
              <a:rPr lang="el-GR" altLang="el-GR" dirty="0"/>
              <a:t>Τα μηνύματα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/>
              <a:t> καταλήγουν στο νέο σημείο ραντεβού</a:t>
            </a:r>
          </a:p>
          <a:p>
            <a:pPr lvl="1"/>
            <a:r>
              <a:rPr lang="el-GR" altLang="el-GR" dirty="0"/>
              <a:t>Παρόμοια αντιμετώπιση από τους </a:t>
            </a:r>
            <a:r>
              <a:rPr lang="el-GR" altLang="el-GR" dirty="0" smtClean="0"/>
              <a:t>αποστολείς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107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Κατακερματισμός (1 από 6)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Ευρετήρια (πίνακες) κατακερματισμού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περνά από συνάρτηση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Το πεδίο τιμών είναι οι ακέραιοι από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0</a:t>
            </a:r>
            <a:r>
              <a:rPr lang="el-GR" altLang="el-GR" dirty="0" smtClean="0"/>
              <a:t> έως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m-1</a:t>
            </a:r>
          </a:p>
          <a:p>
            <a:pPr lvl="1" eaLnBrk="1" hangingPunct="1"/>
            <a:r>
              <a:rPr lang="el-GR" altLang="el-GR" dirty="0" smtClean="0"/>
              <a:t>Τα στοιχεία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αποθηκεύονται στην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h(k)</a:t>
            </a:r>
          </a:p>
          <a:p>
            <a:pPr lvl="2" eaLnBrk="1" hangingPunct="1"/>
            <a:r>
              <a:rPr lang="el-GR" altLang="el-GR" dirty="0" smtClean="0"/>
              <a:t>Ο πίνακας κατακερματισμού έχει μέγεθος </a:t>
            </a:r>
            <a:r>
              <a:rPr lang="en-US" altLang="el-GR" dirty="0" smtClean="0"/>
              <a:t>m </a:t>
            </a:r>
            <a:r>
              <a:rPr lang="el-GR" altLang="el-GR" dirty="0" smtClean="0"/>
              <a:t>θέσεις </a:t>
            </a:r>
          </a:p>
          <a:p>
            <a:pPr lvl="1" eaLnBrk="1" hangingPunct="1"/>
            <a:r>
              <a:rPr lang="el-GR" altLang="el-GR" dirty="0" smtClean="0"/>
              <a:t>Στόχος: ομοιόμορφη κατανομή κλειδιών</a:t>
            </a:r>
          </a:p>
          <a:p>
            <a:pPr lvl="2" eaLnBrk="1" hangingPunct="1"/>
            <a:r>
              <a:rPr lang="el-GR" altLang="el-GR" dirty="0" smtClean="0"/>
              <a:t>Κάθε θέση ιδανικά αντιστοιχεί σε ένα μόνο κλειδί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83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9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Κατανεμημένος πίνακας κατακερματισμού</a:t>
            </a:r>
            <a:r>
              <a:rPr lang="en-US" altLang="el-GR" dirty="0"/>
              <a:t> (DHT)</a:t>
            </a:r>
            <a:endParaRPr lang="el-GR" altLang="el-GR" dirty="0"/>
          </a:p>
          <a:p>
            <a:pPr lvl="1"/>
            <a:r>
              <a:rPr lang="el-GR" altLang="el-GR" dirty="0"/>
              <a:t>Κάθε διεργασία περιέχει ένα μέρος του πίνακα</a:t>
            </a:r>
          </a:p>
          <a:p>
            <a:pPr lvl="1"/>
            <a:r>
              <a:rPr lang="el-GR" altLang="el-GR" dirty="0"/>
              <a:t>Κατακερματίζουμε και τις διευθύνσεις των </a:t>
            </a:r>
            <a:r>
              <a:rPr lang="el-GR" altLang="el-GR" dirty="0" smtClean="0"/>
              <a:t>διεργασιών</a:t>
            </a:r>
            <a:endParaRPr lang="el-GR" altLang="el-GR" dirty="0"/>
          </a:p>
          <a:p>
            <a:pPr lvl="1"/>
            <a:r>
              <a:rPr lang="el-GR" altLang="el-GR" dirty="0"/>
              <a:t>Σε κάθε διεργασία αναθέτουμε τα «κοντινά» της κλειδιά</a:t>
            </a:r>
          </a:p>
          <a:p>
            <a:pPr lvl="1"/>
            <a:r>
              <a:rPr lang="el-GR" altLang="el-GR" dirty="0" smtClean="0"/>
              <a:t>Ψάχνουμε </a:t>
            </a:r>
            <a:r>
              <a:rPr lang="el-GR" altLang="el-GR" dirty="0"/>
              <a:t>τη διεργασία που βρίσκεται </a:t>
            </a:r>
            <a:r>
              <a:rPr lang="el-GR" altLang="el-GR" dirty="0" smtClean="0"/>
              <a:t>«</a:t>
            </a:r>
            <a:r>
              <a:rPr lang="el-GR" altLang="el-GR" dirty="0"/>
              <a:t>κοντά» στο </a:t>
            </a:r>
            <a:r>
              <a:rPr lang="el-GR" altLang="el-GR" dirty="0" smtClean="0"/>
              <a:t>κλειδί</a:t>
            </a:r>
          </a:p>
          <a:p>
            <a:r>
              <a:rPr lang="el-GR" altLang="el-GR" dirty="0"/>
              <a:t>Οι δύο έννοιες του «κοντά»</a:t>
            </a:r>
          </a:p>
          <a:p>
            <a:pPr lvl="1"/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: </a:t>
            </a:r>
            <a:r>
              <a:rPr lang="el-GR" altLang="el-GR" dirty="0"/>
              <a:t>αναφέρεται στο υποκείμενο δίκτυο</a:t>
            </a:r>
          </a:p>
          <a:p>
            <a:pPr lvl="1"/>
            <a:r>
              <a:rPr lang="el-GR" altLang="el-GR" dirty="0" smtClean="0"/>
              <a:t>Αριθμητική: </a:t>
            </a:r>
            <a:r>
              <a:rPr lang="el-GR" altLang="el-GR" dirty="0"/>
              <a:t>αναφέρεται στο υπερκείμενο δίκτυο</a:t>
            </a:r>
          </a:p>
          <a:p>
            <a:pPr lvl="1"/>
            <a:r>
              <a:rPr lang="el-GR" altLang="el-GR" dirty="0"/>
              <a:t>Γενικά </a:t>
            </a:r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 </a:t>
            </a:r>
            <a:r>
              <a:rPr lang="el-GR" altLang="el-GR" dirty="0"/>
              <a:t>και </a:t>
            </a:r>
            <a:r>
              <a:rPr lang="el-GR" altLang="el-GR" dirty="0" smtClean="0"/>
              <a:t>αριθμητική </a:t>
            </a:r>
            <a:r>
              <a:rPr lang="el-GR" altLang="el-GR" dirty="0"/>
              <a:t>απόσταση </a:t>
            </a:r>
            <a:r>
              <a:rPr lang="el-GR" altLang="el-GR" dirty="0" smtClean="0"/>
              <a:t>διαφέρουν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120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Παράδειγμα: οργάνωση διεργασιών σε δακτύλιο</a:t>
            </a:r>
          </a:p>
          <a:p>
            <a:pPr lvl="1"/>
            <a:r>
              <a:rPr lang="el-GR" altLang="el-GR" dirty="0" smtClean="0"/>
              <a:t>Κατακερματίζουμε τις διευθύνσεις των διεργασιών</a:t>
            </a:r>
          </a:p>
          <a:p>
            <a:pPr lvl="2"/>
            <a:r>
              <a:rPr lang="el-GR" altLang="el-GR" dirty="0" smtClean="0"/>
              <a:t>Ο δακτύλιος βασίζεται στις κατακερματισμένες διευθύνσεις</a:t>
            </a:r>
          </a:p>
          <a:p>
            <a:pPr lvl="1"/>
            <a:r>
              <a:rPr lang="el-GR" altLang="el-GR" dirty="0" smtClean="0"/>
              <a:t>Διεργασίες κοντά στο δίκτυο είναι τοπολογικά κοντά</a:t>
            </a:r>
          </a:p>
          <a:p>
            <a:pPr lvl="2"/>
            <a:r>
              <a:rPr lang="el-GR" altLang="el-GR" dirty="0" smtClean="0"/>
              <a:t>Οι διευθύνσεις τους είναι παρόμοιες</a:t>
            </a:r>
          </a:p>
          <a:p>
            <a:pPr lvl="1"/>
            <a:r>
              <a:rPr lang="el-GR" altLang="el-GR" dirty="0" smtClean="0"/>
              <a:t>Στο υπερκείμενο δίκτυο δεν είναι αριθμητικά κοντά</a:t>
            </a:r>
          </a:p>
          <a:p>
            <a:pPr lvl="2"/>
            <a:r>
              <a:rPr lang="el-GR" altLang="el-GR" dirty="0" smtClean="0"/>
              <a:t>Οι διευθύνσεις κατακερματίζονται σε διαφορετικές τιμές</a:t>
            </a:r>
          </a:p>
          <a:p>
            <a:pPr lvl="1"/>
            <a:r>
              <a:rPr lang="el-GR" altLang="el-GR" dirty="0" smtClean="0"/>
              <a:t>Διεργασίες κοντά στο δακτύλιο είναι μακρινές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3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Στόχοι κατανεμημένου πίνακα κατακερματισμού</a:t>
            </a:r>
          </a:p>
          <a:p>
            <a:pPr lvl="1" eaLnBrk="1" hangingPunct="1"/>
            <a:r>
              <a:rPr lang="el-GR" altLang="el-GR" dirty="0" smtClean="0"/>
              <a:t>Έστω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l-GR" altLang="el-GR" dirty="0" smtClean="0"/>
              <a:t> κόμβοι 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κλειδιά</a:t>
            </a:r>
          </a:p>
          <a:p>
            <a:pPr lvl="1" eaLnBrk="1" hangingPunct="1"/>
            <a:r>
              <a:rPr lang="el-GR" altLang="el-GR" dirty="0" smtClean="0"/>
              <a:t>Σε κάθε κόμβο αντιστοιχεί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1/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l-GR" altLang="el-GR" dirty="0" smtClean="0"/>
              <a:t> του πεδίου τιμών</a:t>
            </a:r>
          </a:p>
          <a:p>
            <a:pPr lvl="1" eaLnBrk="1" hangingPunct="1"/>
            <a:r>
              <a:rPr lang="el-GR" altLang="el-GR" dirty="0" smtClean="0"/>
              <a:t>Σε κάθε κόμβο αποθηκεύονται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K/N</a:t>
            </a:r>
            <a:r>
              <a:rPr lang="el-GR" altLang="el-GR" dirty="0" smtClean="0"/>
              <a:t> κλειδιά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Ισοκατανομή φόρτου στο σύστημα</a:t>
            </a:r>
          </a:p>
          <a:p>
            <a:pPr lvl="1" eaLnBrk="1" hangingPunct="1"/>
            <a:r>
              <a:rPr lang="el-GR" altLang="el-GR" dirty="0" smtClean="0"/>
              <a:t>Αποδοτική υποστήριξη αναζήτησης κλειδιών</a:t>
            </a:r>
          </a:p>
          <a:p>
            <a:pPr lvl="2" eaLnBrk="1" hangingPunct="1"/>
            <a:r>
              <a:rPr lang="el-GR" altLang="el-GR" dirty="0" smtClean="0"/>
              <a:t>Γρήγορος εντοπισμός του κατάλληλου κόμβου</a:t>
            </a:r>
          </a:p>
          <a:p>
            <a:pPr lvl="2" eaLnBrk="1" hangingPunct="1"/>
            <a:r>
              <a:rPr lang="el-GR" altLang="el-GR" dirty="0" smtClean="0"/>
              <a:t>Δρομολόγηση (της αναζήτησης) με βάση το κλειδί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Στο </a:t>
            </a:r>
            <a:r>
              <a:rPr lang="en-US" altLang="el-GR" dirty="0" smtClean="0"/>
              <a:t>Internet</a:t>
            </a:r>
            <a:r>
              <a:rPr lang="el-GR" altLang="el-GR" dirty="0" smtClean="0"/>
              <a:t> έχουμε δρομολόγηση με βάση τη διεύθυνση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35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Στόχοι κατανεμημένου πίνακα κατακερματισμού</a:t>
            </a:r>
          </a:p>
          <a:p>
            <a:pPr lvl="1"/>
            <a:r>
              <a:rPr lang="el-GR" altLang="el-GR" dirty="0" smtClean="0"/>
              <a:t>Σε </a:t>
            </a:r>
            <a:r>
              <a:rPr lang="el-GR" altLang="el-GR" dirty="0"/>
              <a:t>κάθε αλλαγή </a:t>
            </a:r>
            <a:r>
              <a:rPr lang="el-GR" altLang="el-GR" dirty="0" smtClean="0"/>
              <a:t>μετακινούνται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K/N</a:t>
            </a:r>
            <a:r>
              <a:rPr lang="el-GR" altLang="el-GR" dirty="0"/>
              <a:t> κλειδιά</a:t>
            </a:r>
          </a:p>
          <a:p>
            <a:pPr lvl="2"/>
            <a:r>
              <a:rPr lang="el-GR" altLang="el-GR" dirty="0"/>
              <a:t>Προσχώρηση στο </a:t>
            </a:r>
            <a:r>
              <a:rPr lang="el-GR" altLang="el-GR" dirty="0" smtClean="0"/>
              <a:t>ή </a:t>
            </a:r>
            <a:r>
              <a:rPr lang="el-GR" altLang="el-GR" dirty="0"/>
              <a:t>αποχώρηση από το σύστημα</a:t>
            </a:r>
          </a:p>
          <a:p>
            <a:pPr lvl="2"/>
            <a:r>
              <a:rPr lang="el-GR" altLang="el-GR" dirty="0"/>
              <a:t>Περίπου ο φόρτος που αντιστοιχεί </a:t>
            </a:r>
            <a:r>
              <a:rPr lang="el-GR" altLang="el-GR" dirty="0" smtClean="0"/>
              <a:t>σε έναν κόμβο</a:t>
            </a:r>
          </a:p>
          <a:p>
            <a:r>
              <a:rPr lang="el-GR" altLang="el-GR" dirty="0"/>
              <a:t>Χρήση κρυπτογραφικών συναρτήσεων</a:t>
            </a:r>
            <a:endParaRPr lang="en-US" altLang="el-GR" dirty="0"/>
          </a:p>
          <a:p>
            <a:pPr lvl="1"/>
            <a:r>
              <a:rPr lang="el-GR" altLang="el-GR" dirty="0" smtClean="0"/>
              <a:t>Είσοδος: συμβολοσειρές </a:t>
            </a:r>
            <a:r>
              <a:rPr lang="el-GR" altLang="el-GR" dirty="0"/>
              <a:t>αυθαίρετου μήκους</a:t>
            </a:r>
          </a:p>
          <a:p>
            <a:pPr lvl="2"/>
            <a:r>
              <a:rPr lang="el-GR" altLang="el-GR" dirty="0"/>
              <a:t>Διευθύνσεις </a:t>
            </a:r>
            <a:r>
              <a:rPr lang="en-US" altLang="el-GR" dirty="0"/>
              <a:t>IP</a:t>
            </a:r>
            <a:r>
              <a:rPr lang="el-GR" altLang="el-GR" dirty="0"/>
              <a:t>, ονόματα </a:t>
            </a:r>
            <a:r>
              <a:rPr lang="en-US" altLang="el-GR" dirty="0"/>
              <a:t>DNS</a:t>
            </a:r>
            <a:r>
              <a:rPr lang="el-GR" altLang="el-GR" dirty="0"/>
              <a:t>, ονόματα αρχείων</a:t>
            </a:r>
            <a:endParaRPr lang="en-US" altLang="el-GR" dirty="0"/>
          </a:p>
          <a:p>
            <a:pPr lvl="1"/>
            <a:r>
              <a:rPr lang="el-GR" altLang="el-GR" dirty="0" smtClean="0"/>
              <a:t>Έξοδος: φυσικοί αριθμοί</a:t>
            </a:r>
            <a:endParaRPr lang="el-GR" altLang="el-GR" dirty="0"/>
          </a:p>
          <a:p>
            <a:pPr lvl="2"/>
            <a:r>
              <a:rPr lang="en-US" altLang="el-GR" dirty="0"/>
              <a:t>MD-5:</a:t>
            </a:r>
            <a:r>
              <a:rPr lang="el-GR" altLang="el-GR" dirty="0"/>
              <a:t> έξοδος 128 </a:t>
            </a:r>
            <a:r>
              <a:rPr lang="en-US" altLang="el-GR" dirty="0"/>
              <a:t>bit</a:t>
            </a:r>
          </a:p>
          <a:p>
            <a:pPr lvl="2"/>
            <a:r>
              <a:rPr lang="en-US" altLang="el-GR" dirty="0"/>
              <a:t>SHA-1:</a:t>
            </a:r>
            <a:r>
              <a:rPr lang="el-GR" altLang="el-GR" dirty="0"/>
              <a:t> έξοδος 160 </a:t>
            </a:r>
            <a:r>
              <a:rPr lang="en-US" altLang="el-GR" dirty="0"/>
              <a:t>bit</a:t>
            </a:r>
            <a:endParaRPr lang="el-GR" altLang="el-GR" dirty="0"/>
          </a:p>
          <a:p>
            <a:pPr lvl="2"/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157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Κατακερματισμός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Χρήση κρυπτογραφικών συναρτήσεων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κλειδιά/αναγνωριστικά είναι επίπεδα</a:t>
            </a:r>
          </a:p>
          <a:p>
            <a:pPr lvl="1" eaLnBrk="1" hangingPunct="1"/>
            <a:r>
              <a:rPr lang="el-GR" altLang="el-GR" dirty="0" smtClean="0"/>
              <a:t>Μικρές διαφορές στην είσοδο </a:t>
            </a:r>
          </a:p>
          <a:p>
            <a:pPr lvl="2"/>
            <a:r>
              <a:rPr lang="el-GR" altLang="el-GR" dirty="0" smtClean="0"/>
              <a:t>Πολύ διαφορετικά κλειδιά/αναγνωριστικά</a:t>
            </a:r>
          </a:p>
          <a:p>
            <a:pPr lvl="2" eaLnBrk="1" hangingPunct="1"/>
            <a:r>
              <a:rPr lang="el-GR" altLang="el-GR" dirty="0" smtClean="0"/>
              <a:t>Απομακρύνονται στην έξοδο</a:t>
            </a:r>
          </a:p>
          <a:p>
            <a:pPr lvl="1"/>
            <a:r>
              <a:rPr lang="el-GR" altLang="el-GR" dirty="0" smtClean="0"/>
              <a:t>Ομοιόμορφη κατανομή στο πεδίο τιμών</a:t>
            </a:r>
          </a:p>
          <a:p>
            <a:pPr lvl="2"/>
            <a:r>
              <a:rPr lang="el-GR" altLang="el-GR" dirty="0" smtClean="0"/>
              <a:t>Ανεξάρτητα από κατανομή στο πεδίο ορισμού</a:t>
            </a:r>
          </a:p>
          <a:p>
            <a:pPr lvl="1"/>
            <a:r>
              <a:rPr lang="el-GR" altLang="el-GR" dirty="0" smtClean="0"/>
              <a:t>Ακατάλληλες για προσεγγιστικά ερωτήματα</a:t>
            </a:r>
          </a:p>
          <a:p>
            <a:pPr lvl="2"/>
            <a:r>
              <a:rPr lang="el-GR" altLang="el-GR" dirty="0" smtClean="0"/>
              <a:t>Παρόμοιες είσοδοι οδηγούν σε διαφορετικές εξόδους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5497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Βασικά στοιχεία </a:t>
            </a:r>
            <a:r>
              <a:rPr lang="en-US" altLang="el-GR" dirty="0" smtClean="0"/>
              <a:t>Chord (1 </a:t>
            </a:r>
            <a:r>
              <a:rPr lang="el-GR" altLang="el-GR" dirty="0" smtClean="0"/>
              <a:t>από 5)</a:t>
            </a:r>
            <a:endParaRPr lang="en-US" altLang="el-GR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Κόμβοι / κλειδιά οργανώνονται σε δακτύλιο</a:t>
            </a:r>
          </a:p>
          <a:p>
            <a:pPr lvl="1"/>
            <a:r>
              <a:rPr lang="el-GR" altLang="el-GR" dirty="0" smtClean="0"/>
              <a:t>Κόμβοι: κατακερματισμός διευθύνσεων</a:t>
            </a:r>
          </a:p>
          <a:p>
            <a:pPr lvl="1"/>
            <a:r>
              <a:rPr lang="el-GR" altLang="el-GR" dirty="0" smtClean="0"/>
              <a:t>Κλειδιά: κατακερματισμός ονομάτων</a:t>
            </a:r>
          </a:p>
          <a:p>
            <a:r>
              <a:rPr lang="el-GR" altLang="el-GR" dirty="0" smtClean="0"/>
              <a:t>Συνήθως χρήση της </a:t>
            </a:r>
            <a:r>
              <a:rPr lang="en-US" altLang="el-GR" dirty="0" smtClean="0"/>
              <a:t>SHA-1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Είσοδος: συμβολοσειρά οποιουδήποτε μήκους</a:t>
            </a:r>
          </a:p>
          <a:p>
            <a:pPr lvl="1"/>
            <a:r>
              <a:rPr lang="el-GR" altLang="el-GR" dirty="0" smtClean="0"/>
              <a:t>Έξοδος: αριθμός 160 </a:t>
            </a:r>
            <a:r>
              <a:rPr lang="en-US" altLang="el-GR" dirty="0" smtClean="0"/>
              <a:t>bit</a:t>
            </a:r>
          </a:p>
          <a:p>
            <a:pPr lvl="1"/>
            <a:r>
              <a:rPr lang="el-GR" altLang="el-GR" dirty="0" smtClean="0"/>
              <a:t>Δακτύλιος με </a:t>
            </a:r>
            <a:r>
              <a:rPr lang="en-US" altLang="el-GR" dirty="0" smtClean="0"/>
              <a:t>2</a:t>
            </a:r>
            <a:r>
              <a:rPr lang="el-GR" altLang="el-GR" baseline="30000" dirty="0" smtClean="0"/>
              <a:t>16</a:t>
            </a:r>
            <a:r>
              <a:rPr lang="en-US" altLang="el-GR" baseline="30000" dirty="0" smtClean="0"/>
              <a:t>0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αναγνωριστικά</a:t>
            </a:r>
          </a:p>
          <a:p>
            <a:pPr lvl="2"/>
            <a:r>
              <a:rPr lang="el-GR" altLang="el-GR" dirty="0" smtClean="0"/>
              <a:t>Και με 2</a:t>
            </a:r>
            <a:r>
              <a:rPr lang="el-GR" altLang="el-GR" baseline="30000" dirty="0" smtClean="0"/>
              <a:t>160</a:t>
            </a:r>
            <a:r>
              <a:rPr lang="el-GR" altLang="el-GR" dirty="0" smtClean="0"/>
              <a:t> κλειδιά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02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 </a:t>
            </a:r>
            <a:r>
              <a:rPr lang="el-GR" altLang="el-GR" dirty="0"/>
              <a:t>κόμβος αποτελείται από δύο μέρη</a:t>
            </a:r>
          </a:p>
          <a:p>
            <a:pPr lvl="1"/>
            <a:r>
              <a:rPr lang="el-GR" altLang="el-GR" dirty="0"/>
              <a:t>Βιβλιοθήκη του </a:t>
            </a:r>
            <a:r>
              <a:rPr lang="en-US" altLang="el-GR" dirty="0"/>
              <a:t>Chord</a:t>
            </a:r>
            <a:endParaRPr lang="el-GR" altLang="el-GR" dirty="0"/>
          </a:p>
          <a:p>
            <a:pPr lvl="2"/>
            <a:r>
              <a:rPr lang="el-GR" altLang="el-GR" dirty="0"/>
              <a:t>Ανεξάρτητη από την </a:t>
            </a:r>
            <a:r>
              <a:rPr lang="el-GR" altLang="el-GR" dirty="0" smtClean="0"/>
              <a:t>εφαρμογή</a:t>
            </a:r>
          </a:p>
          <a:p>
            <a:pPr lvl="2"/>
            <a:r>
              <a:rPr lang="el-GR" altLang="el-GR" dirty="0" smtClean="0"/>
              <a:t>Παρέχει πολύ απλή </a:t>
            </a:r>
            <a:r>
              <a:rPr lang="el-GR" altLang="el-GR" dirty="0" err="1" smtClean="0"/>
              <a:t>διεπαφή</a:t>
            </a:r>
            <a:endParaRPr lang="el-GR" altLang="el-GR" dirty="0"/>
          </a:p>
          <a:p>
            <a:pPr lvl="1"/>
            <a:r>
              <a:rPr lang="el-GR" altLang="el-GR" dirty="0"/>
              <a:t>Κώδικας εφαρμογής</a:t>
            </a:r>
          </a:p>
          <a:p>
            <a:pPr lvl="2"/>
            <a:r>
              <a:rPr lang="el-GR" altLang="el-GR" dirty="0"/>
              <a:t>Αξιοποιεί τη βιβλιοθήκη του </a:t>
            </a:r>
            <a:r>
              <a:rPr lang="en-US" altLang="el-GR" dirty="0" smtClean="0"/>
              <a:t>Chord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Παρέχει πιο σύνθετη </a:t>
            </a:r>
            <a:r>
              <a:rPr lang="el-GR" altLang="el-GR" dirty="0" err="1" smtClean="0"/>
              <a:t>διεπαφή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629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βιβλιοθήκης του </a:t>
            </a:r>
            <a:r>
              <a:rPr lang="en-US" altLang="el-GR" dirty="0" smtClean="0"/>
              <a:t>Chord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find_successor</a:t>
            </a:r>
            <a:r>
              <a:rPr lang="en-US" altLang="el-GR" dirty="0" smtClean="0">
                <a:latin typeface="Calibri" panose="020F0502020204030204" pitchFamily="34" charset="0"/>
              </a:rPr>
              <a:t>(k</a:t>
            </a:r>
            <a:r>
              <a:rPr lang="el-GR" altLang="el-GR" dirty="0" smtClean="0">
                <a:latin typeface="Calibri" panose="020F0502020204030204" pitchFamily="34" charset="0"/>
              </a:rPr>
              <a:t>)</a:t>
            </a:r>
          </a:p>
          <a:p>
            <a:pPr lvl="2"/>
            <a:r>
              <a:rPr lang="el-GR" altLang="el-GR" dirty="0" smtClean="0"/>
              <a:t>Εφαρμογή -&gt; βιβλιοθήκη</a:t>
            </a:r>
          </a:p>
          <a:p>
            <a:pPr lvl="2" eaLnBrk="1" hangingPunct="1"/>
            <a:r>
              <a:rPr lang="el-GR" altLang="el-GR" dirty="0" smtClean="0"/>
              <a:t>Επιστρέφει πρώτο κόμβο με αναγνωριστικό &gt;</a:t>
            </a:r>
            <a:r>
              <a:rPr lang="en-US" altLang="el-GR" dirty="0" smtClean="0"/>
              <a:t>=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Αυτός ο κόμβος είναι υπεύθυνος για το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redistribute_keys</a:t>
            </a:r>
            <a:r>
              <a:rPr lang="en-US" altLang="el-GR" dirty="0" smtClean="0">
                <a:latin typeface="Calibri" panose="020F0502020204030204" pitchFamily="34" charset="0"/>
              </a:rPr>
              <a:t>(k)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/>
            <a:r>
              <a:rPr lang="el-GR" altLang="el-GR" dirty="0" smtClean="0"/>
              <a:t>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Το πρώτο κλειδί του κόμβου είναι αμέσως μετά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</a:p>
          <a:p>
            <a:pPr lvl="2" eaLnBrk="1" hangingPunct="1"/>
            <a:r>
              <a:rPr lang="el-GR" altLang="el-GR" dirty="0" smtClean="0"/>
              <a:t>Καλείται όταν αλλάζει η περιοχή ευθύνης του κόμβου</a:t>
            </a:r>
          </a:p>
          <a:p>
            <a:pPr lvl="1" eaLnBrk="1" hangingPunct="1"/>
            <a:r>
              <a:rPr lang="el-GR" altLang="el-GR" dirty="0" smtClean="0"/>
              <a:t>Οι εφαρμογές δομούνται με βάση αυτές τις κλήσεις</a:t>
            </a:r>
          </a:p>
        </p:txBody>
      </p:sp>
      <p:sp>
        <p:nvSpPr>
          <p:cNvPr id="1331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Παράδειγμα: δίκτυο καταμερισμού αρχείων</a:t>
            </a:r>
          </a:p>
          <a:p>
            <a:pPr lvl="1"/>
            <a:r>
              <a:rPr lang="el-GR" altLang="el-GR" dirty="0"/>
              <a:t>Είσοδος κόμβου στο σύστημα</a:t>
            </a:r>
          </a:p>
          <a:p>
            <a:pPr lvl="2"/>
            <a:r>
              <a:rPr lang="el-GR" altLang="el-GR" dirty="0"/>
              <a:t>Κατακερματισμός των ονομάτων αρχείων σε κλειδιά </a:t>
            </a:r>
          </a:p>
          <a:p>
            <a:pPr lvl="2"/>
            <a:r>
              <a:rPr lang="el-GR" altLang="el-GR" dirty="0"/>
              <a:t>Εντοπισμός των κόμβων που ευθύνονται για τα κλειδιά</a:t>
            </a:r>
          </a:p>
          <a:p>
            <a:pPr lvl="2"/>
            <a:r>
              <a:rPr lang="el-GR" altLang="el-GR" dirty="0"/>
              <a:t>Αποθήκευση διευθύνσεων αρχείων στους </a:t>
            </a:r>
            <a:r>
              <a:rPr lang="el-GR" altLang="el-GR" dirty="0" smtClean="0"/>
              <a:t>κόμβους</a:t>
            </a:r>
            <a:endParaRPr lang="en-US" altLang="el-GR" dirty="0" smtClean="0"/>
          </a:p>
          <a:p>
            <a:pPr lvl="1"/>
            <a:r>
              <a:rPr lang="el-GR" altLang="el-GR" dirty="0"/>
              <a:t>Ανάκτηση αρχείου από το σύστημα</a:t>
            </a:r>
          </a:p>
          <a:p>
            <a:pPr lvl="2"/>
            <a:r>
              <a:rPr lang="el-GR" altLang="el-GR" dirty="0"/>
              <a:t>Κατακερματισμός </a:t>
            </a:r>
            <a:r>
              <a:rPr lang="el-GR" altLang="el-GR" dirty="0" smtClean="0"/>
              <a:t>ζητούμενου </a:t>
            </a:r>
            <a:r>
              <a:rPr lang="el-GR" altLang="el-GR" dirty="0"/>
              <a:t>ονόματος αρχείου σε κλειδί</a:t>
            </a:r>
          </a:p>
          <a:p>
            <a:pPr lvl="2"/>
            <a:r>
              <a:rPr lang="el-GR" altLang="el-GR" dirty="0"/>
              <a:t>Εντοπισμός του κόμβου που ευθύνεται για το κλειδί </a:t>
            </a:r>
          </a:p>
          <a:p>
            <a:pPr lvl="2"/>
            <a:r>
              <a:rPr lang="el-GR" altLang="el-GR" dirty="0"/>
              <a:t>Ανάκτηση της διεύθυνσης του αρχείου από αυτό τον κόμβο</a:t>
            </a:r>
          </a:p>
          <a:p>
            <a:pPr lvl="2"/>
            <a:r>
              <a:rPr lang="el-GR" altLang="el-GR" dirty="0"/>
              <a:t>Ανάκτηση του αρχείου από τον κόμβο που το </a:t>
            </a:r>
            <a:r>
              <a:rPr lang="el-GR" altLang="el-GR" dirty="0" smtClean="0"/>
              <a:t>διαθέτει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5327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Chord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5)</a:t>
            </a:r>
            <a:endParaRPr lang="en-US" altLang="el-G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Παράδειγμα: δίκτυο καταμερισμού αρχείων</a:t>
            </a:r>
          </a:p>
          <a:p>
            <a:pPr lvl="1" eaLnBrk="1" hangingPunct="1"/>
            <a:r>
              <a:rPr lang="el-GR" altLang="el-GR" dirty="0" smtClean="0"/>
              <a:t>Προσχώρηση ή αποχώρηση κόμβων</a:t>
            </a:r>
          </a:p>
          <a:p>
            <a:pPr lvl="2" eaLnBrk="1" hangingPunct="1"/>
            <a:r>
              <a:rPr lang="el-GR" altLang="el-GR" dirty="0" smtClean="0"/>
              <a:t>Ενημέρωση των κόμβων που επηρεάζονται</a:t>
            </a:r>
          </a:p>
          <a:p>
            <a:pPr lvl="2" eaLnBrk="1" hangingPunct="1"/>
            <a:r>
              <a:rPr lang="el-GR" altLang="el-GR" dirty="0" smtClean="0"/>
              <a:t>Η εφαρμογή φροντίζει για τη μεταφορά των κλειδιών</a:t>
            </a:r>
          </a:p>
          <a:p>
            <a:pPr eaLnBrk="1" hangingPunct="1"/>
            <a:r>
              <a:rPr lang="el-GR" altLang="el-GR" dirty="0" smtClean="0"/>
              <a:t>Όρια ευθύνης της βιβλιοθήκης του </a:t>
            </a:r>
            <a:r>
              <a:rPr lang="en-US" altLang="el-GR" dirty="0" smtClean="0"/>
              <a:t>Chord</a:t>
            </a:r>
          </a:p>
          <a:p>
            <a:pPr lvl="1" eaLnBrk="1" hangingPunct="1"/>
            <a:r>
              <a:rPr lang="el-GR" altLang="el-GR" dirty="0" smtClean="0"/>
              <a:t>Η βιβλιοθήκη δεν ασχολείται με διαχείριση κλειδιών</a:t>
            </a:r>
          </a:p>
          <a:p>
            <a:pPr lvl="2" eaLnBrk="1" hangingPunct="1"/>
            <a:r>
              <a:rPr lang="el-GR" altLang="el-GR" dirty="0" smtClean="0"/>
              <a:t>Αυτό είναι θέμα της εφαρμογής που την αξιοποιεί</a:t>
            </a:r>
          </a:p>
          <a:p>
            <a:pPr lvl="1" eaLnBrk="1" hangingPunct="1"/>
            <a:r>
              <a:rPr lang="el-GR" altLang="el-GR" dirty="0" smtClean="0"/>
              <a:t>Η βιβλιοθήκη ασχολείται με όρια ευθύνης κόμβων</a:t>
            </a:r>
          </a:p>
          <a:p>
            <a:pPr lvl="2" eaLnBrk="1" hangingPunct="1"/>
            <a:r>
              <a:rPr lang="el-GR" altLang="el-GR" dirty="0" smtClean="0"/>
              <a:t>Αναδιοργάνωση δακτυλίου σε προσχωρήσεις/αποχωρήσεις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66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Κόμβοι και κλειδιά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3)</a:t>
            </a:r>
            <a:endParaRPr lang="en-US" altLang="el-GR" dirty="0" smtClean="0"/>
          </a:p>
        </p:txBody>
      </p:sp>
      <p:pic>
        <p:nvPicPr>
          <p:cNvPr id="15366" name="Picture 7" descr="Παράδειγμα δακτυλίου στο σύστημα Chord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58" y="1158602"/>
            <a:ext cx="4038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Content Placeholder 6"/>
          <p:cNvSpPr>
            <a:spLocks noGrp="1"/>
          </p:cNvSpPr>
          <p:nvPr>
            <p:ph idx="1"/>
          </p:nvPr>
        </p:nvSpPr>
        <p:spPr>
          <a:xfrm>
            <a:off x="381000" y="4797152"/>
            <a:ext cx="8382000" cy="160364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l-GR" dirty="0" smtClean="0">
                <a:latin typeface="Calibri" panose="020F0502020204030204" pitchFamily="34" charset="0"/>
              </a:rPr>
              <a:t>successor(k)</a:t>
            </a:r>
            <a:r>
              <a:rPr lang="el-GR" altLang="el-GR" dirty="0" smtClean="0"/>
              <a:t>: πρώτος κόμβος &gt;=</a:t>
            </a:r>
            <a:r>
              <a:rPr lang="en-US" altLang="el-GR" dirty="0" smtClean="0">
                <a:latin typeface="Calibri" panose="020F0502020204030204" pitchFamily="34" charset="0"/>
              </a:rPr>
              <a:t>k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Γεωμετρικά, πρώτος κόμβος μετά το </a:t>
            </a:r>
            <a:r>
              <a:rPr lang="en-US" altLang="el-GR" dirty="0" smtClean="0">
                <a:latin typeface="Calibri" panose="020F0502020204030204" pitchFamily="34" charset="0"/>
              </a:rPr>
              <a:t>k</a:t>
            </a:r>
            <a:r>
              <a:rPr lang="el-GR" altLang="el-GR" dirty="0" smtClean="0"/>
              <a:t> (δεξιόστροφα)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κλειδί </a:t>
            </a:r>
            <a:r>
              <a:rPr lang="en-US" altLang="el-GR" i="1" dirty="0" smtClean="0"/>
              <a:t>k</a:t>
            </a:r>
            <a:r>
              <a:rPr lang="el-GR" altLang="el-GR" dirty="0" smtClean="0"/>
              <a:t> αντιστοιχίζεται στον </a:t>
            </a:r>
            <a:r>
              <a:rPr lang="en-US" altLang="el-GR" dirty="0" smtClean="0">
                <a:latin typeface="Calibri" panose="020F0502020204030204" pitchFamily="34" charset="0"/>
              </a:rPr>
              <a:t>successor(k)</a:t>
            </a:r>
            <a:endParaRPr lang="el-GR" altLang="el-GR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6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Κόμβοι και κλειδιά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Παράδειγμα: δίκτυο καταμερισμού αρχείων</a:t>
            </a:r>
          </a:p>
          <a:p>
            <a:pPr lvl="1" eaLnBrk="1" hangingPunct="1"/>
            <a:r>
              <a:rPr lang="el-GR" altLang="el-GR" dirty="0" smtClean="0"/>
              <a:t>10 κόμβοι, κύκλος με 64 κλειδιά/αναγνωριστικά</a:t>
            </a:r>
          </a:p>
          <a:p>
            <a:pPr lvl="1" eaLnBrk="1" hangingPunct="1"/>
            <a:r>
              <a:rPr lang="el-GR" altLang="el-GR" dirty="0" smtClean="0"/>
              <a:t>Ο 1 θέλει να διαθέσει ένα αρχείο στο σύστημα</a:t>
            </a:r>
          </a:p>
          <a:p>
            <a:pPr lvl="1" eaLnBrk="1" hangingPunct="1"/>
            <a:r>
              <a:rPr lang="el-GR" altLang="el-GR" dirty="0" smtClean="0"/>
              <a:t>Το όνομα αρχείου κατακερματίζεται στο 10</a:t>
            </a:r>
          </a:p>
          <a:p>
            <a:pPr lvl="1" eaLnBrk="1" hangingPunct="1"/>
            <a:r>
              <a:rPr lang="el-GR" altLang="el-GR" dirty="0" smtClean="0"/>
              <a:t>Ο 1 αποθηκεύει τη διεύθυνσή του στον </a:t>
            </a:r>
            <a:r>
              <a:rPr lang="en-US" altLang="el-GR" dirty="0" smtClean="0">
                <a:latin typeface="Calibri" panose="020F0502020204030204" pitchFamily="34" charset="0"/>
              </a:rPr>
              <a:t>successor(</a:t>
            </a:r>
            <a:r>
              <a:rPr lang="el-GR" altLang="el-GR" dirty="0" smtClean="0">
                <a:latin typeface="Calibri" panose="020F0502020204030204" pitchFamily="34" charset="0"/>
              </a:rPr>
              <a:t>10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Μπορεί να είναι διεύθυνση </a:t>
            </a:r>
            <a:r>
              <a:rPr lang="en-US" altLang="el-GR" dirty="0" smtClean="0"/>
              <a:t>IP</a:t>
            </a:r>
            <a:r>
              <a:rPr lang="el-GR" altLang="el-GR" dirty="0" smtClean="0"/>
              <a:t> και θύρα </a:t>
            </a:r>
            <a:r>
              <a:rPr lang="en-US" altLang="el-GR" dirty="0" smtClean="0"/>
              <a:t>TCP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Η αναζήτηση του αρχείου γίνεται μέσω του </a:t>
            </a:r>
            <a:r>
              <a:rPr lang="en-US" altLang="el-GR" dirty="0" smtClean="0">
                <a:latin typeface="Calibri" panose="020F0502020204030204" pitchFamily="34" charset="0"/>
              </a:rPr>
              <a:t>successor(</a:t>
            </a:r>
            <a:r>
              <a:rPr lang="el-GR" altLang="el-GR" dirty="0" smtClean="0">
                <a:latin typeface="Calibri" panose="020F0502020204030204" pitchFamily="34" charset="0"/>
              </a:rPr>
              <a:t>10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3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Κόμβοι και κλειδιά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Ανακατανομές κλειδιών</a:t>
            </a:r>
          </a:p>
          <a:p>
            <a:pPr lvl="1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αναλαμβάνει </a:t>
            </a:r>
            <a:r>
              <a:rPr lang="el-GR" altLang="el-GR" dirty="0" smtClean="0"/>
              <a:t>περιοχή πριν </a:t>
            </a:r>
            <a:r>
              <a:rPr lang="el-GR" altLang="el-GR" dirty="0"/>
              <a:t>από αυτόν</a:t>
            </a:r>
          </a:p>
          <a:p>
            <a:pPr lvl="1"/>
            <a:r>
              <a:rPr lang="el-GR" altLang="el-GR" dirty="0" smtClean="0"/>
              <a:t>Προσχώρηση: ο κόμβος </a:t>
            </a:r>
            <a:r>
              <a:rPr lang="el-GR" altLang="el-GR" dirty="0"/>
              <a:t>«παίρνει» </a:t>
            </a:r>
            <a:r>
              <a:rPr lang="el-GR" altLang="el-GR" dirty="0" smtClean="0"/>
              <a:t>κλειδιά</a:t>
            </a:r>
            <a:endParaRPr lang="el-GR" altLang="el-GR" dirty="0"/>
          </a:p>
          <a:p>
            <a:pPr lvl="1"/>
            <a:r>
              <a:rPr lang="el-GR" altLang="el-GR" dirty="0" smtClean="0"/>
              <a:t>Αποχώρηση: ο κόμβος «στέλνει</a:t>
            </a:r>
            <a:r>
              <a:rPr lang="el-GR" altLang="el-GR" dirty="0"/>
              <a:t>» </a:t>
            </a:r>
            <a:r>
              <a:rPr lang="el-GR" altLang="el-GR" dirty="0" smtClean="0"/>
              <a:t>κλειδιά</a:t>
            </a:r>
          </a:p>
          <a:p>
            <a:pPr lvl="2"/>
            <a:r>
              <a:rPr lang="el-GR" altLang="el-GR" dirty="0" smtClean="0"/>
              <a:t>Πάντα από/προς τον επόμενο κόμβο</a:t>
            </a:r>
            <a:endParaRPr lang="el-GR" altLang="el-GR" dirty="0"/>
          </a:p>
          <a:p>
            <a:pPr lvl="1"/>
            <a:r>
              <a:rPr lang="el-GR" altLang="el-GR" dirty="0" smtClean="0"/>
              <a:t>Καλείται η </a:t>
            </a:r>
            <a:r>
              <a:rPr lang="en-US" altLang="el-GR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redistribute_keys</a:t>
            </a:r>
            <a:r>
              <a:rPr lang="en-US" altLang="el-GR" dirty="0">
                <a:latin typeface="Calibri" panose="020F0502020204030204" pitchFamily="34" charset="0"/>
                <a:cs typeface="Courier New" panose="02070309020205020404" pitchFamily="49" charset="0"/>
              </a:rPr>
              <a:t>()</a:t>
            </a:r>
            <a:r>
              <a:rPr lang="el-GR" altLang="el-GR" dirty="0"/>
              <a:t> όταν πρέπει</a:t>
            </a:r>
          </a:p>
          <a:p>
            <a:pPr lvl="1"/>
            <a:r>
              <a:rPr lang="el-GR" altLang="el-GR" dirty="0" smtClean="0"/>
              <a:t>Η μεταφορά των κλειδιών είναι θέμα εφαρμογής</a:t>
            </a:r>
            <a:endParaRPr lang="el-GR" altLang="el-GR" dirty="0"/>
          </a:p>
          <a:p>
            <a:pPr lvl="2"/>
            <a:r>
              <a:rPr lang="el-GR" altLang="el-GR" dirty="0"/>
              <a:t>Οι ίδιοι οι πόροι δεν μετακινούνται, μόνο τα κλειδιά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141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στο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Απλή αναζήτηση (1 από 3)</a:t>
            </a:r>
            <a:endParaRPr lang="en-US" altLang="el-GR" dirty="0" smtClean="0"/>
          </a:p>
        </p:txBody>
      </p:sp>
      <p:pic>
        <p:nvPicPr>
          <p:cNvPr id="17414" name="Picture 12" descr="Παράδειγμα απλής αναζήτησης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59495"/>
            <a:ext cx="3667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85000" lnSpcReduction="20000"/>
          </a:bodyPr>
          <a:lstStyle/>
          <a:p>
            <a:pPr marL="685800" lvl="2" eaLnBrk="1" hangingPunct="1">
              <a:buFontTx/>
              <a:buNone/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n.find_successor</a:t>
            </a:r>
            <a:r>
              <a:rPr lang="en-US" dirty="0" smtClean="0">
                <a:latin typeface="Calibri" panose="020F0502020204030204" pitchFamily="34" charset="0"/>
              </a:rPr>
              <a:t>(k)</a:t>
            </a:r>
          </a:p>
          <a:p>
            <a:pPr marL="685800" lvl="2" eaLnBrk="1" hangingPunct="1">
              <a:buFontTx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	</a:t>
            </a:r>
            <a:r>
              <a:rPr lang="el-GR" dirty="0" smtClean="0">
                <a:latin typeface="Calibri" panose="020F0502020204030204" pitchFamily="34" charset="0"/>
              </a:rPr>
              <a:t>Αν το </a:t>
            </a:r>
            <a:r>
              <a:rPr lang="en-US" dirty="0" smtClean="0">
                <a:latin typeface="Calibri" panose="020F0502020204030204" pitchFamily="34" charset="0"/>
              </a:rPr>
              <a:t>k</a:t>
            </a:r>
            <a:r>
              <a:rPr lang="el-GR" dirty="0" smtClean="0">
                <a:latin typeface="Calibri" panose="020F0502020204030204" pitchFamily="34" charset="0"/>
              </a:rPr>
              <a:t> περιέχεται στο διάστημα</a:t>
            </a:r>
            <a:r>
              <a:rPr lang="en-US" dirty="0" smtClean="0">
                <a:latin typeface="Calibri" panose="020F0502020204030204" pitchFamily="34" charset="0"/>
              </a:rPr>
              <a:t> (n, successor]</a:t>
            </a:r>
          </a:p>
          <a:p>
            <a:pPr marL="1025525" lvl="2" eaLnBrk="1" hangingPunct="1">
              <a:buFontTx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	</a:t>
            </a:r>
            <a:r>
              <a:rPr 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dirty="0" smtClean="0">
                <a:latin typeface="Calibri" panose="020F0502020204030204" pitchFamily="34" charset="0"/>
              </a:rPr>
              <a:t>successor</a:t>
            </a:r>
          </a:p>
          <a:p>
            <a:pPr marL="685800" lvl="2" eaLnBrk="1" hangingPunct="1">
              <a:buFontTx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	</a:t>
            </a:r>
            <a:r>
              <a:rPr lang="el-GR" dirty="0" smtClean="0">
                <a:latin typeface="Calibri" panose="020F0502020204030204" pitchFamily="34" charset="0"/>
              </a:rPr>
              <a:t>Διαφορετικά</a:t>
            </a:r>
            <a:endParaRPr lang="en-US" dirty="0" smtClean="0">
              <a:latin typeface="Calibri" panose="020F0502020204030204" pitchFamily="34" charset="0"/>
            </a:endParaRPr>
          </a:p>
          <a:p>
            <a:pPr marL="1295400" lvl="2" eaLnBrk="1" hangingPunct="1">
              <a:buFontTx/>
              <a:buNone/>
              <a:defRPr/>
            </a:pPr>
            <a:r>
              <a:rPr 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dirty="0" err="1" smtClean="0">
                <a:latin typeface="Calibri" panose="020F0502020204030204" pitchFamily="34" charset="0"/>
              </a:rPr>
              <a:t>successor.find_successor</a:t>
            </a:r>
            <a:r>
              <a:rPr lang="en-US" dirty="0" smtClean="0">
                <a:latin typeface="Calibri" panose="020F0502020204030204" pitchFamily="34" charset="0"/>
              </a:rPr>
              <a:t>(k)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0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Απλή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n-US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Συμβολισμοί </a:t>
            </a:r>
            <a:r>
              <a:rPr lang="el-GR" altLang="el-GR" dirty="0" err="1" smtClean="0"/>
              <a:t>ψευδοκώδικα</a:t>
            </a:r>
            <a:endParaRPr lang="el-GR" altLang="el-GR" dirty="0" smtClean="0"/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n.func</a:t>
            </a:r>
            <a:r>
              <a:rPr lang="en-US" altLang="el-GR" dirty="0" smtClean="0">
                <a:latin typeface="Calibri" panose="020F0502020204030204" pitchFamily="34" charset="0"/>
              </a:rPr>
              <a:t>()</a:t>
            </a:r>
            <a:r>
              <a:rPr lang="el-GR" altLang="el-GR" dirty="0" smtClean="0"/>
              <a:t>: κλήση μεθόδου στον κόμβο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Απομακρυσμένες κλήσεις διαδικασιών</a:t>
            </a:r>
            <a:r>
              <a:rPr lang="en-US" altLang="el-GR" dirty="0"/>
              <a:t> </a:t>
            </a:r>
            <a:r>
              <a:rPr lang="el-GR" altLang="el-GR" dirty="0"/>
              <a:t>(</a:t>
            </a:r>
            <a:r>
              <a:rPr lang="en-US" altLang="el-GR" dirty="0"/>
              <a:t>RPC)</a:t>
            </a:r>
            <a:endParaRPr lang="el-GR" altLang="el-GR" dirty="0"/>
          </a:p>
          <a:p>
            <a:pPr lvl="2"/>
            <a:r>
              <a:rPr lang="el-GR" altLang="el-GR" dirty="0"/>
              <a:t>Απομακρυσμένες κλήσεις μεθόδων (</a:t>
            </a:r>
            <a:r>
              <a:rPr lang="en-US" altLang="el-GR" dirty="0"/>
              <a:t>RMI)</a:t>
            </a:r>
            <a:endParaRPr lang="el-GR" altLang="el-GR" dirty="0"/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n.x</a:t>
            </a:r>
            <a:r>
              <a:rPr lang="en-US" altLang="el-GR" dirty="0" smtClean="0"/>
              <a:t>:</a:t>
            </a:r>
            <a:r>
              <a:rPr lang="el-GR" altLang="el-GR" dirty="0" smtClean="0"/>
              <a:t> ανάγνωση της μεταβλητής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</a:p>
          <a:p>
            <a:pPr lvl="2"/>
            <a:r>
              <a:rPr lang="el-GR" altLang="el-GR" dirty="0" smtClean="0"/>
              <a:t>Μέσω απομακρυσμένης μεθόδου ανάγνωσης</a:t>
            </a:r>
          </a:p>
          <a:p>
            <a:pPr lvl="1" eaLnBrk="1" hangingPunct="1"/>
            <a:r>
              <a:rPr lang="el-GR" altLang="el-GR" dirty="0" smtClean="0"/>
              <a:t>Οι τοπικές κλήσεις παραλείπουν τον κόμβο</a:t>
            </a:r>
            <a:endParaRPr lang="en-US" altLang="el-GR" dirty="0" smtClean="0"/>
          </a:p>
          <a:p>
            <a:pPr lvl="1" eaLnBrk="1" hangingPunct="1"/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n-US" altLang="el-GR" dirty="0" smtClean="0">
                <a:latin typeface="Calibri" panose="020F0502020204030204" pitchFamily="34" charset="0"/>
              </a:rPr>
              <a:t>:</a:t>
            </a:r>
            <a:r>
              <a:rPr lang="el-GR" altLang="el-GR" dirty="0" smtClean="0"/>
              <a:t> διεύθυνση και αναγνωριστικό του κόμβου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339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Απλή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Λειτουργία απλής αναζήτησης</a:t>
            </a:r>
          </a:p>
          <a:p>
            <a:pPr lvl="1"/>
            <a:r>
              <a:rPr lang="el-GR" altLang="el-GR" dirty="0" smtClean="0"/>
              <a:t>Ο κόμβος </a:t>
            </a:r>
            <a:r>
              <a:rPr lang="el-GR" altLang="el-GR" dirty="0"/>
              <a:t>αρκεί να ξέρει τον </a:t>
            </a:r>
            <a:r>
              <a:rPr lang="en-US" altLang="el-GR" dirty="0">
                <a:latin typeface="Calibri" panose="020F0502020204030204" pitchFamily="34" charset="0"/>
              </a:rPr>
              <a:t>successor</a:t>
            </a:r>
            <a:r>
              <a:rPr lang="en-US" altLang="el-GR" dirty="0"/>
              <a:t> </a:t>
            </a:r>
            <a:r>
              <a:rPr lang="el-GR" altLang="el-GR" dirty="0"/>
              <a:t>του</a:t>
            </a:r>
          </a:p>
          <a:p>
            <a:pPr lvl="1"/>
            <a:r>
              <a:rPr lang="el-GR" altLang="el-GR" dirty="0"/>
              <a:t>Κινούμαστε από κόμβο σε κόμβο</a:t>
            </a:r>
          </a:p>
          <a:p>
            <a:pPr lvl="1"/>
            <a:r>
              <a:rPr lang="el-GR" altLang="el-GR" dirty="0"/>
              <a:t>Σταματάμε όταν το κλειδί ανήκει στον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endParaRPr lang="el-GR" altLang="el-GR" dirty="0"/>
          </a:p>
          <a:p>
            <a:pPr lvl="1"/>
            <a:r>
              <a:rPr lang="el-GR" altLang="el-GR" dirty="0"/>
              <a:t>Πλήθος μηνυμάτων ανάλογο του </a:t>
            </a:r>
            <a:r>
              <a:rPr lang="el-GR" altLang="el-GR" dirty="0">
                <a:latin typeface="Calibri" panose="020F0502020204030204" pitchFamily="34" charset="0"/>
              </a:rPr>
              <a:t>Ν</a:t>
            </a:r>
            <a:endParaRPr lang="el-GR" altLang="el-GR" i="1" dirty="0"/>
          </a:p>
          <a:p>
            <a:pPr lvl="2"/>
            <a:r>
              <a:rPr lang="el-GR" altLang="el-GR" dirty="0" smtClean="0"/>
              <a:t>Οι </a:t>
            </a:r>
            <a:r>
              <a:rPr lang="el-GR" altLang="el-GR" dirty="0" err="1" smtClean="0"/>
              <a:t>τοπολογικές</a:t>
            </a:r>
            <a:r>
              <a:rPr lang="el-GR" altLang="el-GR" dirty="0" smtClean="0"/>
              <a:t> </a:t>
            </a:r>
            <a:r>
              <a:rPr lang="el-GR" altLang="el-GR" dirty="0"/>
              <a:t>αποστάσεις μπορεί να είναι μεγάλες</a:t>
            </a:r>
            <a:endParaRPr lang="en-US" altLang="el-GR" dirty="0"/>
          </a:p>
          <a:p>
            <a:pPr lvl="1"/>
            <a:r>
              <a:rPr lang="el-GR" altLang="el-GR" dirty="0"/>
              <a:t>Παράδειγμα: αναζήτηση του Κ54 από τον κόμβο Ν8</a:t>
            </a:r>
          </a:p>
          <a:p>
            <a:pPr lvl="2"/>
            <a:r>
              <a:rPr lang="el-GR" altLang="el-GR" dirty="0"/>
              <a:t>Η αναζήτηση διατρέχει το δακτύλιο μέχρι τον κόμβο </a:t>
            </a:r>
            <a:r>
              <a:rPr lang="el-GR" altLang="el-GR" dirty="0" smtClean="0"/>
              <a:t>Ν56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019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Σύνθετη αναζήτηση (1 από 7)</a:t>
            </a:r>
            <a:endParaRPr lang="en-US" altLang="el-GR" dirty="0" smtClean="0"/>
          </a:p>
        </p:txBody>
      </p:sp>
      <p:pic>
        <p:nvPicPr>
          <p:cNvPr id="19462" name="Picture 14" descr="Παράδειγμα πίνακα δακτύλων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159495"/>
            <a:ext cx="45751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13"/>
          <p:cNvSpPr>
            <a:spLocks noGrp="1"/>
          </p:cNvSpPr>
          <p:nvPr>
            <p:ph idx="1"/>
          </p:nvPr>
        </p:nvSpPr>
        <p:spPr>
          <a:xfrm>
            <a:off x="381000" y="4437113"/>
            <a:ext cx="8382000" cy="1963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Πίνακας δακτύλων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επιτάχυνση αναζήτησης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n.finger</a:t>
            </a:r>
            <a:r>
              <a:rPr lang="en-US" altLang="el-GR" dirty="0" smtClean="0">
                <a:latin typeface="Calibri" panose="020F0502020204030204" pitchFamily="34" charset="0"/>
              </a:rPr>
              <a:t>[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] = successor(n+2</a:t>
            </a:r>
            <a:r>
              <a:rPr lang="en-US" altLang="el-GR" baseline="30000" dirty="0" smtClean="0">
                <a:latin typeface="Calibri" panose="020F0502020204030204" pitchFamily="34" charset="0"/>
              </a:rPr>
              <a:t>i-1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Παρατηρούμε ότι </a:t>
            </a:r>
            <a:r>
              <a:rPr lang="en-US" altLang="el-GR" dirty="0" err="1" smtClean="0">
                <a:latin typeface="Calibri" panose="020F0502020204030204" pitchFamily="34" charset="0"/>
              </a:rPr>
              <a:t>n.finger</a:t>
            </a:r>
            <a:r>
              <a:rPr lang="en-US" altLang="el-GR" dirty="0" smtClean="0">
                <a:latin typeface="Calibri" panose="020F0502020204030204" pitchFamily="34" charset="0"/>
              </a:rPr>
              <a:t>[1] = </a:t>
            </a:r>
            <a:r>
              <a:rPr lang="en-US" altLang="el-GR" dirty="0" err="1" smtClean="0">
                <a:latin typeface="Calibri" panose="020F0502020204030204" pitchFamily="34" charset="0"/>
              </a:rPr>
              <a:t>n.successor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Το δάκτυλο 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l-GR" altLang="el-GR" i="1" dirty="0" smtClean="0"/>
              <a:t> </a:t>
            </a:r>
            <a:r>
              <a:rPr lang="el-GR" altLang="el-GR" dirty="0" smtClean="0"/>
              <a:t>δείχνει στον </a:t>
            </a:r>
            <a:r>
              <a:rPr lang="en-US" altLang="el-GR" dirty="0" smtClean="0">
                <a:latin typeface="Calibri" panose="020F0502020204030204" pitchFamily="34" charset="0"/>
              </a:rPr>
              <a:t>successor(n+2</a:t>
            </a:r>
            <a:r>
              <a:rPr lang="en-US" altLang="el-GR" baseline="30000" dirty="0" smtClean="0">
                <a:latin typeface="Calibri" panose="020F0502020204030204" pitchFamily="34" charset="0"/>
              </a:rPr>
              <a:t>i-1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endParaRPr lang="el-GR" altLang="el-GR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18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Αξιοποίηση πίνακα δακτύλων</a:t>
            </a:r>
          </a:p>
          <a:p>
            <a:pPr lvl="1" eaLnBrk="1" hangingPunct="1"/>
            <a:r>
              <a:rPr lang="el-GR" altLang="el-GR" dirty="0" smtClean="0"/>
              <a:t>Εκμεταλλευόμαστε τις εκθετικές αποστάσεις</a:t>
            </a:r>
          </a:p>
          <a:p>
            <a:pPr lvl="1" eaLnBrk="1" hangingPunct="1"/>
            <a:r>
              <a:rPr lang="el-GR" altLang="el-GR" dirty="0" smtClean="0"/>
              <a:t>Σε κάθε βήμα καλύπτουμε τουλάχιστο τη μισή απόσταση</a:t>
            </a:r>
            <a:endParaRPr lang="en-US" altLang="el-GR" dirty="0" smtClean="0"/>
          </a:p>
          <a:p>
            <a:pPr lvl="1" eaLnBrk="1" hangingPunct="1">
              <a:buFontTx/>
              <a:buNone/>
            </a:pPr>
            <a:r>
              <a:rPr lang="en-US" altLang="el-GR" dirty="0" err="1" smtClean="0">
                <a:latin typeface="Calibri" panose="020F0502020204030204" pitchFamily="34" charset="0"/>
              </a:rPr>
              <a:t>n.find_successor</a:t>
            </a:r>
            <a:r>
              <a:rPr lang="en-US" altLang="el-GR" dirty="0" smtClean="0">
                <a:latin typeface="Calibri" panose="020F0502020204030204" pitchFamily="34" charset="0"/>
              </a:rPr>
              <a:t>(k)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</a:t>
            </a:r>
            <a:r>
              <a:rPr lang="el-GR" altLang="el-GR" dirty="0" smtClean="0">
                <a:latin typeface="Calibri" panose="020F0502020204030204" pitchFamily="34" charset="0"/>
              </a:rPr>
              <a:t>Αν το</a:t>
            </a:r>
            <a:r>
              <a:rPr lang="en-US" altLang="el-GR" dirty="0" smtClean="0">
                <a:latin typeface="Calibri" panose="020F0502020204030204" pitchFamily="34" charset="0"/>
              </a:rPr>
              <a:t> k </a:t>
            </a:r>
            <a:r>
              <a:rPr lang="el-GR" altLang="el-GR" dirty="0" smtClean="0">
                <a:latin typeface="Calibri" panose="020F0502020204030204" pitchFamily="34" charset="0"/>
              </a:rPr>
              <a:t>περιέχεται στο διάστημα (</a:t>
            </a:r>
            <a:r>
              <a:rPr lang="en-US" altLang="el-GR" dirty="0" smtClean="0">
                <a:latin typeface="Calibri" panose="020F0502020204030204" pitchFamily="34" charset="0"/>
              </a:rPr>
              <a:t>n, successor]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</a:t>
            </a:r>
            <a:r>
              <a:rPr lang="el-GR" alt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</a:t>
            </a:r>
            <a:r>
              <a:rPr lang="el-GR" altLang="el-GR" dirty="0" smtClean="0">
                <a:latin typeface="Calibri" panose="020F0502020204030204" pitchFamily="34" charset="0"/>
              </a:rPr>
              <a:t>Διαφορετικά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alibri" panose="020F0502020204030204" pitchFamily="34" charset="0"/>
              </a:rPr>
              <a:t>		</a:t>
            </a:r>
            <a:r>
              <a:rPr lang="en-US" altLang="el-GR" dirty="0" smtClean="0">
                <a:latin typeface="Calibri" panose="020F0502020204030204" pitchFamily="34" charset="0"/>
              </a:rPr>
              <a:t>n’ = </a:t>
            </a:r>
            <a:r>
              <a:rPr lang="en-US" altLang="el-GR" dirty="0" err="1" smtClean="0">
                <a:latin typeface="Calibri" panose="020F0502020204030204" pitchFamily="34" charset="0"/>
              </a:rPr>
              <a:t>closest_preceding_node</a:t>
            </a:r>
            <a:r>
              <a:rPr lang="en-US" altLang="el-GR" dirty="0" smtClean="0">
                <a:latin typeface="Calibri" panose="020F0502020204030204" pitchFamily="34" charset="0"/>
              </a:rPr>
              <a:t>(k)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</a:t>
            </a:r>
            <a:r>
              <a:rPr lang="el-GR" alt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altLang="el-GR" dirty="0" smtClean="0">
                <a:latin typeface="Calibri" panose="020F0502020204030204" pitchFamily="34" charset="0"/>
              </a:rPr>
              <a:t>n’.</a:t>
            </a:r>
            <a:r>
              <a:rPr lang="en-US" altLang="el-GR" dirty="0" err="1" smtClean="0">
                <a:latin typeface="Calibri" panose="020F0502020204030204" pitchFamily="34" charset="0"/>
              </a:rPr>
              <a:t>find_successor</a:t>
            </a:r>
            <a:r>
              <a:rPr lang="en-US" altLang="el-GR" dirty="0" smtClean="0">
                <a:latin typeface="Calibri" panose="020F0502020204030204" pitchFamily="34" charset="0"/>
              </a:rPr>
              <a:t>(k)</a:t>
            </a:r>
            <a:endParaRPr lang="el-GR" altLang="el-GR" dirty="0" smtClean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60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Εντοπισμός του βέλτιστου δακτύλου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r>
              <a:rPr lang="el-GR" altLang="el-GR" dirty="0" smtClean="0">
                <a:latin typeface="Calibri" panose="020F0502020204030204" pitchFamily="34" charset="0"/>
              </a:rPr>
              <a:t>.</a:t>
            </a:r>
            <a:r>
              <a:rPr lang="en-US" altLang="el-GR" dirty="0" smtClean="0">
                <a:latin typeface="Calibri" panose="020F0502020204030204" pitchFamily="34" charset="0"/>
              </a:rPr>
              <a:t>closest</a:t>
            </a:r>
            <a:r>
              <a:rPr lang="el-GR" altLang="el-GR" dirty="0" smtClean="0">
                <a:latin typeface="Calibri" panose="020F0502020204030204" pitchFamily="34" charset="0"/>
              </a:rPr>
              <a:t>_</a:t>
            </a:r>
            <a:r>
              <a:rPr lang="en-US" altLang="el-GR" dirty="0" smtClean="0">
                <a:latin typeface="Calibri" panose="020F0502020204030204" pitchFamily="34" charset="0"/>
              </a:rPr>
              <a:t>preceding</a:t>
            </a:r>
            <a:r>
              <a:rPr lang="el-GR" altLang="el-GR" dirty="0" smtClean="0">
                <a:latin typeface="Calibri" panose="020F0502020204030204" pitchFamily="34" charset="0"/>
              </a:rPr>
              <a:t>_</a:t>
            </a:r>
            <a:r>
              <a:rPr lang="en-US" altLang="el-GR" dirty="0" smtClean="0">
                <a:latin typeface="Calibri" panose="020F0502020204030204" pitchFamily="34" charset="0"/>
              </a:rPr>
              <a:t>node</a:t>
            </a:r>
            <a:r>
              <a:rPr lang="el-GR" altLang="el-GR" dirty="0" smtClean="0">
                <a:latin typeface="Calibri" panose="020F0502020204030204" pitchFamily="34" charset="0"/>
              </a:rPr>
              <a:t>(</a:t>
            </a:r>
            <a:r>
              <a:rPr lang="en-US" altLang="el-GR" dirty="0" smtClean="0">
                <a:latin typeface="Calibri" panose="020F0502020204030204" pitchFamily="34" charset="0"/>
              </a:rPr>
              <a:t>k</a:t>
            </a:r>
            <a:r>
              <a:rPr lang="el-GR" altLang="el-GR" dirty="0" smtClean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alibri" panose="020F0502020204030204" pitchFamily="34" charset="0"/>
              </a:rPr>
              <a:t>	Για κάθε 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 </a:t>
            </a:r>
            <a:r>
              <a:rPr lang="el-GR" altLang="el-GR" dirty="0" smtClean="0">
                <a:latin typeface="Calibri" panose="020F0502020204030204" pitchFamily="34" charset="0"/>
              </a:rPr>
              <a:t>από </a:t>
            </a:r>
            <a:r>
              <a:rPr lang="en-US" altLang="el-GR" dirty="0" smtClean="0">
                <a:latin typeface="Calibri" panose="020F0502020204030204" pitchFamily="34" charset="0"/>
              </a:rPr>
              <a:t>m </a:t>
            </a:r>
            <a:r>
              <a:rPr lang="el-GR" altLang="el-GR" dirty="0" smtClean="0">
                <a:latin typeface="Calibri" panose="020F0502020204030204" pitchFamily="34" charset="0"/>
              </a:rPr>
              <a:t>μέχρι </a:t>
            </a:r>
            <a:r>
              <a:rPr lang="en-US" altLang="el-GR" dirty="0" smtClean="0">
                <a:latin typeface="Calibri" panose="020F0502020204030204" pitchFamily="34" charset="0"/>
              </a:rPr>
              <a:t>1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</a:t>
            </a:r>
            <a:r>
              <a:rPr lang="el-GR" altLang="el-GR" dirty="0" smtClean="0">
                <a:latin typeface="Calibri" panose="020F0502020204030204" pitchFamily="34" charset="0"/>
              </a:rPr>
              <a:t>Αν το </a:t>
            </a:r>
            <a:r>
              <a:rPr lang="en-US" altLang="el-GR" dirty="0" smtClean="0">
                <a:latin typeface="Calibri" panose="020F0502020204030204" pitchFamily="34" charset="0"/>
              </a:rPr>
              <a:t>finger[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] </a:t>
            </a:r>
            <a:r>
              <a:rPr lang="el-GR" altLang="el-GR" dirty="0" smtClean="0">
                <a:latin typeface="Calibri" panose="020F0502020204030204" pitchFamily="34" charset="0"/>
              </a:rPr>
              <a:t>περιέχεται στο διάστημα </a:t>
            </a:r>
            <a:r>
              <a:rPr lang="en-US" altLang="el-GR" dirty="0" smtClean="0">
                <a:latin typeface="Calibri" panose="020F0502020204030204" pitchFamily="34" charset="0"/>
              </a:rPr>
              <a:t>(n, k)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	</a:t>
            </a:r>
            <a:r>
              <a:rPr lang="el-GR" altLang="el-GR" dirty="0" smtClean="0">
                <a:latin typeface="Calibri" panose="020F0502020204030204" pitchFamily="34" charset="0"/>
              </a:rPr>
              <a:t>Επίστρεψε </a:t>
            </a:r>
            <a:r>
              <a:rPr lang="en-US" altLang="el-GR" dirty="0" smtClean="0">
                <a:latin typeface="Calibri" panose="020F0502020204030204" pitchFamily="34" charset="0"/>
              </a:rPr>
              <a:t>finger[</a:t>
            </a:r>
            <a:r>
              <a:rPr lang="en-US" altLang="el-GR" dirty="0" err="1" smtClean="0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]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</a:t>
            </a:r>
            <a:r>
              <a:rPr lang="el-GR" altLang="el-GR" dirty="0" smtClean="0">
                <a:latin typeface="Calibri" panose="020F0502020204030204" pitchFamily="34" charset="0"/>
              </a:rPr>
              <a:t> Επίστρεψε</a:t>
            </a:r>
            <a:r>
              <a:rPr lang="en-US" altLang="el-GR" dirty="0" smtClean="0">
                <a:latin typeface="Calibri" panose="020F0502020204030204" pitchFamily="34" charset="0"/>
              </a:rPr>
              <a:t> 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9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Εντοπισμός του βέλτιστου δακτύλου</a:t>
            </a:r>
          </a:p>
          <a:p>
            <a:pPr lvl="1"/>
            <a:r>
              <a:rPr lang="el-GR" altLang="el-GR" dirty="0" smtClean="0"/>
              <a:t>Πρώτο </a:t>
            </a:r>
            <a:r>
              <a:rPr lang="el-GR" altLang="el-GR" dirty="0"/>
              <a:t>δάκτυλο που δείχνει πριν το </a:t>
            </a:r>
            <a:r>
              <a:rPr lang="el-GR" altLang="el-GR" dirty="0" smtClean="0"/>
              <a:t>κλειδί</a:t>
            </a:r>
            <a:endParaRPr lang="el-GR" altLang="el-GR" dirty="0"/>
          </a:p>
          <a:p>
            <a:pPr lvl="2"/>
            <a:r>
              <a:rPr lang="el-GR" altLang="el-GR" dirty="0"/>
              <a:t>Μπορεί  να υπάρχουν κι άλλοι κόμβοι </a:t>
            </a:r>
            <a:r>
              <a:rPr lang="el-GR" altLang="el-GR" dirty="0" smtClean="0"/>
              <a:t>ενδιάμεσα</a:t>
            </a:r>
            <a:endParaRPr lang="el-GR" altLang="el-GR" dirty="0"/>
          </a:p>
          <a:p>
            <a:pPr lvl="2"/>
            <a:r>
              <a:rPr lang="el-GR" altLang="el-GR" dirty="0"/>
              <a:t>Ο πίνακας δακτύλων δεν περιέχει όλους τους κόμβους</a:t>
            </a:r>
          </a:p>
          <a:p>
            <a:pPr lvl="1"/>
            <a:r>
              <a:rPr lang="el-GR" altLang="el-GR" dirty="0" smtClean="0"/>
              <a:t>Σύγκριση με </a:t>
            </a:r>
            <a:r>
              <a:rPr lang="el-GR" altLang="el-GR" dirty="0"/>
              <a:t>την πραγματική τιμή του δακτύλου</a:t>
            </a:r>
          </a:p>
          <a:p>
            <a:pPr lvl="2"/>
            <a:r>
              <a:rPr lang="el-GR" altLang="el-GR" dirty="0" smtClean="0"/>
              <a:t>Είναι </a:t>
            </a:r>
            <a:r>
              <a:rPr lang="el-GR" altLang="el-GR" dirty="0"/>
              <a:t>ο </a:t>
            </a:r>
            <a:r>
              <a:rPr lang="en-US" altLang="el-GR" sz="2000" dirty="0">
                <a:latin typeface="Calibri" panose="020F0502020204030204" pitchFamily="34" charset="0"/>
              </a:rPr>
              <a:t>successor</a:t>
            </a:r>
            <a:r>
              <a:rPr lang="el-GR" altLang="el-GR" dirty="0"/>
              <a:t> της ονομαστικής τιμής</a:t>
            </a:r>
          </a:p>
          <a:p>
            <a:pPr lvl="2"/>
            <a:r>
              <a:rPr lang="el-GR" altLang="el-GR" dirty="0"/>
              <a:t>Μπορεί να βρίσκεται </a:t>
            </a:r>
            <a:r>
              <a:rPr lang="el-GR" altLang="el-GR" dirty="0" smtClean="0"/>
              <a:t>μετά την </a:t>
            </a:r>
            <a:r>
              <a:rPr lang="el-GR" altLang="el-GR" dirty="0"/>
              <a:t>ονομαστική τιμή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18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pic>
        <p:nvPicPr>
          <p:cNvPr id="22534" name="Picture 10" descr="Παράδειγμα σύνθετης αναζήτησης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752"/>
            <a:ext cx="39751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ontent Placeholder 9"/>
          <p:cNvSpPr>
            <a:spLocks noGrp="1"/>
          </p:cNvSpPr>
          <p:nvPr>
            <p:ph idx="1"/>
          </p:nvPr>
        </p:nvSpPr>
        <p:spPr>
          <a:xfrm>
            <a:off x="423863" y="5775090"/>
            <a:ext cx="8382000" cy="5238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Παράδειγμα σύνθετης αναζήτησης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31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Βασικές επισημάνσεις</a:t>
            </a:r>
          </a:p>
          <a:p>
            <a:pPr lvl="1" eaLnBrk="1" hangingPunct="1"/>
            <a:r>
              <a:rPr lang="el-GR" altLang="el-GR" dirty="0" smtClean="0"/>
              <a:t>Δεν συγκρίνουμε 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n+2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i-1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Συγκρίνουμε με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r>
              <a:rPr lang="el-GR" altLang="el-GR" dirty="0" smtClean="0">
                <a:latin typeface="Calibri" panose="020F0502020204030204" pitchFamily="34" charset="0"/>
              </a:rPr>
              <a:t>(</a:t>
            </a:r>
            <a:r>
              <a:rPr lang="en-US" altLang="el-GR" dirty="0" smtClean="0">
                <a:latin typeface="Calibri" panose="020F0502020204030204" pitchFamily="34" charset="0"/>
              </a:rPr>
              <a:t>n+2</a:t>
            </a:r>
            <a:r>
              <a:rPr lang="en-US" altLang="el-GR" baseline="30000" dirty="0" smtClean="0">
                <a:latin typeface="Calibri" panose="020F0502020204030204" pitchFamily="34" charset="0"/>
              </a:rPr>
              <a:t>i-1</a:t>
            </a:r>
            <a:r>
              <a:rPr lang="el-GR" altLang="el-GR" dirty="0" smtClean="0">
                <a:latin typeface="Calibri" panose="020F0502020204030204" pitchFamily="34" charset="0"/>
              </a:rPr>
              <a:t>)</a:t>
            </a:r>
          </a:p>
          <a:p>
            <a:pPr lvl="1" eaLnBrk="1" hangingPunct="1"/>
            <a:r>
              <a:rPr lang="el-GR" altLang="el-GR" dirty="0" smtClean="0"/>
              <a:t>Τα άλματα γίνονται προς έναν προκάτοχο του </a:t>
            </a:r>
            <a:r>
              <a:rPr lang="en-US" altLang="el-GR" dirty="0" smtClean="0"/>
              <a:t>k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Στη χειρότερη περίπτωση, μόνο ο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l-GR" altLang="el-GR" dirty="0" smtClean="0"/>
              <a:t>Κόστος σύνθετης αναζήτησης</a:t>
            </a:r>
          </a:p>
          <a:p>
            <a:pPr lvl="1" eaLnBrk="1" hangingPunct="1"/>
            <a:r>
              <a:rPr lang="el-GR" altLang="el-GR" dirty="0" smtClean="0"/>
              <a:t>Έστω ότι οι πίνακες δακτύλων είναι ενημερωμένοι</a:t>
            </a:r>
          </a:p>
          <a:p>
            <a:pPr lvl="2" eaLnBrk="1" hangingPunct="1"/>
            <a:r>
              <a:rPr lang="el-GR" altLang="el-GR" dirty="0" smtClean="0"/>
              <a:t>Αλλιώς η αναζήτηση θα είναι πιο αργή</a:t>
            </a:r>
          </a:p>
          <a:p>
            <a:pPr lvl="1" eaLnBrk="1" hangingPunct="1"/>
            <a:r>
              <a:rPr lang="el-GR" altLang="el-GR" dirty="0" smtClean="0"/>
              <a:t>Κάθε άλμα μειώνει απόσταση τουλάχιστον στο μισό</a:t>
            </a:r>
          </a:p>
          <a:p>
            <a:pPr lvl="1" eaLnBrk="1" hangingPunct="1"/>
            <a:r>
              <a:rPr lang="el-GR" altLang="el-GR" dirty="0" smtClean="0"/>
              <a:t>Το πλήθος των βημάτων είναι ανάλογο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747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Σύνθετη αναζήτηση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Συμπίεση πινάκων δακτύλων</a:t>
            </a:r>
          </a:p>
          <a:p>
            <a:pPr lvl="1"/>
            <a:r>
              <a:rPr lang="el-GR" altLang="el-GR" dirty="0" smtClean="0"/>
              <a:t>Πολλά δάκτυλα είναι ίδια</a:t>
            </a:r>
          </a:p>
          <a:p>
            <a:pPr lvl="2"/>
            <a:r>
              <a:rPr lang="el-GR" altLang="el-GR" dirty="0" smtClean="0"/>
              <a:t>Αναμενόμενο </a:t>
            </a:r>
            <a:r>
              <a:rPr lang="el-GR" altLang="el-GR" dirty="0"/>
              <a:t>πλήθος </a:t>
            </a:r>
            <a:r>
              <a:rPr lang="el-GR" altLang="el-GR" dirty="0" smtClean="0"/>
              <a:t>διαφορετικών: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l-GR" altLang="el-GR" dirty="0"/>
          </a:p>
          <a:p>
            <a:pPr lvl="1"/>
            <a:r>
              <a:rPr lang="el-GR" altLang="el-GR" dirty="0"/>
              <a:t>Αποθήκευση μόνο </a:t>
            </a:r>
            <a:r>
              <a:rPr lang="el-GR" altLang="el-GR" dirty="0" smtClean="0"/>
              <a:t>διαφορετικών </a:t>
            </a:r>
            <a:r>
              <a:rPr lang="el-GR" altLang="el-GR" dirty="0"/>
              <a:t>δακτύλων</a:t>
            </a:r>
          </a:p>
          <a:p>
            <a:pPr lvl="2"/>
            <a:r>
              <a:rPr lang="el-GR" altLang="el-GR" dirty="0"/>
              <a:t>Αρκεί να τα έχουμε στη σειρά </a:t>
            </a:r>
            <a:endParaRPr lang="el-GR" altLang="el-GR" dirty="0" smtClean="0"/>
          </a:p>
          <a:p>
            <a:pPr lvl="2"/>
            <a:r>
              <a:rPr lang="el-GR" dirty="0" smtClean="0"/>
              <a:t>Μπορούν να είναι σε πίνακα</a:t>
            </a:r>
          </a:p>
          <a:p>
            <a:pPr lvl="2"/>
            <a:r>
              <a:rPr lang="el-GR" altLang="el-GR" dirty="0"/>
              <a:t>Τα εξετάζουμε </a:t>
            </a:r>
            <a:r>
              <a:rPr lang="el-GR" altLang="el-GR" dirty="0" smtClean="0"/>
              <a:t>πάντα γραμμικά</a:t>
            </a:r>
          </a:p>
          <a:p>
            <a:pPr lvl="2"/>
            <a:r>
              <a:rPr lang="el-GR" altLang="el-GR" dirty="0" smtClean="0"/>
              <a:t>Δεν χρειάζεται καν να χωράνε όλα!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37296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Προσχώρηση στο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Προσχώρηση κόμβων (1 από 6)</a:t>
            </a:r>
            <a:endParaRPr lang="en-US" altLang="el-GR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Απαιτούμενες εργασίες στην προσχώρηση</a:t>
            </a:r>
          </a:p>
          <a:p>
            <a:pPr lvl="1" eaLnBrk="1" hangingPunct="1"/>
            <a:r>
              <a:rPr lang="el-GR" altLang="el-GR" dirty="0" smtClean="0"/>
              <a:t>Τροποποίηση δακτυλίου στο σημείο εισαγωγής</a:t>
            </a:r>
          </a:p>
          <a:p>
            <a:pPr lvl="2" eaLnBrk="1" hangingPunct="1"/>
            <a:r>
              <a:rPr lang="el-GR" altLang="el-GR" dirty="0" smtClean="0"/>
              <a:t>Γίνεται άμεσα για να επιτυγχάνουν οι αναζητήσεις</a:t>
            </a:r>
          </a:p>
          <a:p>
            <a:pPr lvl="2" eaLnBrk="1" hangingPunct="1"/>
            <a:r>
              <a:rPr lang="el-GR" altLang="el-GR" dirty="0" smtClean="0"/>
              <a:t>Αλλαγές σε προηγούμενο και επόμενο κόμβο</a:t>
            </a:r>
          </a:p>
          <a:p>
            <a:pPr lvl="1" eaLnBrk="1" hangingPunct="1"/>
            <a:r>
              <a:rPr lang="el-GR" altLang="el-GR" dirty="0" smtClean="0"/>
              <a:t>Ανακατανομή κλειδιών στους νέους γείτονες</a:t>
            </a:r>
          </a:p>
          <a:p>
            <a:pPr lvl="2" eaLnBrk="1" hangingPunct="1"/>
            <a:r>
              <a:rPr lang="el-GR" altLang="el-GR" dirty="0" smtClean="0"/>
              <a:t>Μπορεί να γίνει όταν ολοκληρωθεί η τροποποίηση</a:t>
            </a:r>
          </a:p>
          <a:p>
            <a:pPr lvl="2" eaLnBrk="1" hangingPunct="1"/>
            <a:r>
              <a:rPr lang="el-GR" altLang="el-GR" dirty="0" smtClean="0"/>
              <a:t>Εξαρτάται από την εφαρμογή </a:t>
            </a:r>
          </a:p>
          <a:p>
            <a:pPr lvl="2" eaLnBrk="1" hangingPunct="1"/>
            <a:r>
              <a:rPr lang="el-GR" altLang="el-GR" dirty="0" smtClean="0"/>
              <a:t>Ενδιάμεσα, οι αναζητήσεις προωθούνται σε γείτονες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8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Απαιτούμενες εργασίες κατά την προσχώρηση</a:t>
            </a:r>
          </a:p>
          <a:p>
            <a:pPr lvl="1"/>
            <a:r>
              <a:rPr lang="el-GR" altLang="el-GR" dirty="0" smtClean="0"/>
              <a:t>Ενημέρωση </a:t>
            </a:r>
            <a:r>
              <a:rPr lang="el-GR" altLang="el-GR" dirty="0"/>
              <a:t>πινάκων δακτύλων στο δακτύλιο</a:t>
            </a:r>
          </a:p>
          <a:p>
            <a:pPr lvl="2"/>
            <a:r>
              <a:rPr lang="el-GR" altLang="el-GR" dirty="0"/>
              <a:t>Δεν είναι απαραίτητο να γίνει άμεσα</a:t>
            </a:r>
          </a:p>
          <a:p>
            <a:pPr lvl="2"/>
            <a:r>
              <a:rPr lang="el-GR" altLang="el-GR" dirty="0"/>
              <a:t>Η αναζήτηση λειτουργεί </a:t>
            </a:r>
            <a:r>
              <a:rPr lang="el-GR" altLang="el-GR" dirty="0" smtClean="0"/>
              <a:t>με </a:t>
            </a:r>
            <a:r>
              <a:rPr lang="el-GR" altLang="el-GR" dirty="0"/>
              <a:t>μη ενημερωμένους πίνακες</a:t>
            </a:r>
          </a:p>
          <a:p>
            <a:pPr lvl="2"/>
            <a:r>
              <a:rPr lang="el-GR" altLang="el-GR" dirty="0"/>
              <a:t>Γίνεται περιοδικά αφού επηρεάζει </a:t>
            </a:r>
            <a:r>
              <a:rPr lang="el-GR" altLang="el-GR" dirty="0" smtClean="0"/>
              <a:t>πολλούς </a:t>
            </a:r>
            <a:r>
              <a:rPr lang="el-GR" altLang="el-GR" dirty="0"/>
              <a:t>κόμβους</a:t>
            </a:r>
          </a:p>
          <a:p>
            <a:pPr lvl="2"/>
            <a:r>
              <a:rPr lang="el-GR" altLang="el-GR" dirty="0"/>
              <a:t>Κάθε κόμβος </a:t>
            </a:r>
            <a:r>
              <a:rPr lang="el-GR" altLang="el-GR" dirty="0" smtClean="0"/>
              <a:t>συντηρεί τον πίνακά </a:t>
            </a:r>
            <a:r>
              <a:rPr lang="el-GR" altLang="el-GR" dirty="0"/>
              <a:t>του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02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 στην έννοια του πίνακα κατακερματισμού και την κατανεμημένη μορφής του.</a:t>
            </a:r>
          </a:p>
          <a:p>
            <a:r>
              <a:rPr lang="el-GR" altLang="el-GR" dirty="0" smtClean="0"/>
              <a:t>Εξοικείωση με τη σχεδίαση και την υλοποίηση του συστήματος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και του </a:t>
            </a:r>
            <a:r>
              <a:rPr lang="el-GR" altLang="el-GR" dirty="0"/>
              <a:t>συστήματος </a:t>
            </a:r>
            <a:r>
              <a:rPr lang="en-US" altLang="el-GR" dirty="0" smtClean="0"/>
              <a:t>Pastry.</a:t>
            </a:r>
            <a:endParaRPr lang="el-GR" altLang="el-GR" dirty="0" smtClean="0"/>
          </a:p>
          <a:p>
            <a:r>
              <a:rPr lang="el-GR" altLang="el-GR" dirty="0" smtClean="0"/>
              <a:t>Κατανόηση της λειτουργίας του συστήματος </a:t>
            </a:r>
            <a:r>
              <a:rPr lang="el-GR" altLang="el-GR" dirty="0" err="1" smtClean="0"/>
              <a:t>πολυεκπομπής</a:t>
            </a:r>
            <a:r>
              <a:rPr lang="el-GR" altLang="el-GR" dirty="0" smtClean="0"/>
              <a:t> </a:t>
            </a:r>
            <a:r>
              <a:rPr lang="en-US" altLang="el-GR" dirty="0" smtClean="0"/>
              <a:t>Scribe.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Ξεκινάμε από έναν τυχαίο κόμβο</a:t>
            </a:r>
          </a:p>
          <a:p>
            <a:pPr lvl="1" eaLnBrk="1" hangingPunct="1"/>
            <a:r>
              <a:rPr lang="el-GR" altLang="el-GR" dirty="0" smtClean="0"/>
              <a:t>Εντοπίζουμε κάποιον κόμβο στο δακτύλιο</a:t>
            </a:r>
          </a:p>
          <a:p>
            <a:pPr lvl="1" eaLnBrk="1" hangingPunct="1"/>
            <a:r>
              <a:rPr lang="el-GR" altLang="el-GR" dirty="0" smtClean="0"/>
              <a:t>Υπάρχουν διάφορες τεχνικές εντοπισμού</a:t>
            </a:r>
          </a:p>
          <a:p>
            <a:pPr lvl="1"/>
            <a:r>
              <a:rPr lang="el-GR" altLang="el-GR" dirty="0" smtClean="0"/>
              <a:t>Κεντρικός εξυπηρετητής που γράφονται οι κόμβοι</a:t>
            </a:r>
          </a:p>
          <a:p>
            <a:pPr lvl="2" eaLnBrk="1" hangingPunct="1"/>
            <a:r>
              <a:rPr lang="el-GR" altLang="el-GR" dirty="0" smtClean="0"/>
              <a:t>Παρόμοιος με </a:t>
            </a:r>
            <a:r>
              <a:rPr lang="en-US" altLang="el-GR" dirty="0" smtClean="0"/>
              <a:t>tracker</a:t>
            </a:r>
            <a:r>
              <a:rPr lang="el-GR" altLang="el-GR" dirty="0" smtClean="0"/>
              <a:t> στο </a:t>
            </a:r>
            <a:r>
              <a:rPr lang="en-US" altLang="el-GR" dirty="0" err="1" smtClean="0"/>
              <a:t>BitTorrent</a:t>
            </a:r>
            <a:endParaRPr lang="el-GR" altLang="el-GR" dirty="0" smtClean="0"/>
          </a:p>
          <a:p>
            <a:pPr lvl="1"/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προς γνωστή διεύθυνση</a:t>
            </a:r>
          </a:p>
          <a:p>
            <a:pPr lvl="2"/>
            <a:r>
              <a:rPr lang="el-GR" altLang="el-GR" dirty="0" smtClean="0"/>
              <a:t>Δεν έχει κεντρικό εξυπηρετητή</a:t>
            </a:r>
          </a:p>
          <a:p>
            <a:pPr lvl="2"/>
            <a:r>
              <a:rPr lang="el-GR" altLang="el-GR" dirty="0" smtClean="0"/>
              <a:t>Λειτουργεί μόνο σε τοπικό δίκτυο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011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Δημιουργία νέου δακτυλίου από τον </a:t>
            </a: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1"/>
            <a:r>
              <a:rPr lang="el-GR" altLang="el-GR" dirty="0"/>
              <a:t>Ό</a:t>
            </a:r>
            <a:r>
              <a:rPr lang="el-GR" altLang="el-GR" dirty="0" smtClean="0"/>
              <a:t>ταν </a:t>
            </a:r>
            <a:r>
              <a:rPr lang="el-GR" altLang="el-GR" dirty="0"/>
              <a:t>δεν υπάρχει κανείς στο δακτύλιο</a:t>
            </a:r>
            <a:endParaRPr lang="en-US" altLang="el-GR" dirty="0"/>
          </a:p>
          <a:p>
            <a:pPr lvl="1"/>
            <a:r>
              <a:rPr lang="el-GR" altLang="el-GR" dirty="0"/>
              <a:t>Ως</a:t>
            </a:r>
            <a:r>
              <a:rPr lang="en-US" altLang="el-GR" dirty="0"/>
              <a:t>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r>
              <a:rPr lang="el-GR" altLang="el-GR" dirty="0" smtClean="0"/>
              <a:t> </a:t>
            </a:r>
            <a:r>
              <a:rPr lang="el-GR" altLang="el-GR" dirty="0"/>
              <a:t>ορίζουμε τον εαυτό μας</a:t>
            </a:r>
          </a:p>
          <a:p>
            <a:pPr lvl="1"/>
            <a:r>
              <a:rPr lang="el-GR" altLang="el-GR" dirty="0"/>
              <a:t>Η </a:t>
            </a:r>
            <a:r>
              <a:rPr lang="en-US" altLang="el-GR" dirty="0" smtClean="0">
                <a:latin typeface="Calibri" panose="020F0502020204030204" pitchFamily="34" charset="0"/>
              </a:rPr>
              <a:t>predecessor</a:t>
            </a:r>
            <a:r>
              <a:rPr lang="el-GR" altLang="el-GR" dirty="0" smtClean="0"/>
              <a:t> </a:t>
            </a:r>
            <a:r>
              <a:rPr lang="el-GR" altLang="el-GR" dirty="0"/>
              <a:t>δείχνει στον προκάτοχό μας</a:t>
            </a:r>
          </a:p>
          <a:p>
            <a:pPr lvl="2"/>
            <a:r>
              <a:rPr lang="el-GR" altLang="el-GR" dirty="0" smtClean="0"/>
              <a:t>Αόριστη: εκκρεμεί </a:t>
            </a:r>
            <a:r>
              <a:rPr lang="el-GR" altLang="el-GR" dirty="0"/>
              <a:t>ανακατανομή κλειδιών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None/>
            </a:pPr>
            <a:r>
              <a:rPr lang="en-US" altLang="el-GR" dirty="0" err="1">
                <a:latin typeface="Calibri" panose="020F0502020204030204" pitchFamily="34" charset="0"/>
              </a:rPr>
              <a:t>n.create</a:t>
            </a:r>
            <a:r>
              <a:rPr lang="en-US" altLang="el-GR" dirty="0">
                <a:latin typeface="Calibri" panose="020F0502020204030204" pitchFamily="34" charset="0"/>
              </a:rPr>
              <a:t>()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predecessor = null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successor = </a:t>
            </a: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endParaRPr lang="el-GR" altLang="el-GR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9008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Προσχώρηση του κόμβου </a:t>
            </a: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r>
              <a:rPr lang="el-GR" altLang="el-GR" dirty="0"/>
              <a:t> σε </a:t>
            </a:r>
            <a:r>
              <a:rPr lang="el-GR" altLang="el-GR" dirty="0" smtClean="0"/>
              <a:t>δακτύλιο 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Έστω ότι εντοπίσαμε τον κόμβο </a:t>
            </a: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r>
              <a:rPr lang="el-GR" altLang="el-GR" dirty="0" smtClean="0">
                <a:latin typeface="Calibri" panose="020F0502020204030204" pitchFamily="34" charset="0"/>
              </a:rPr>
              <a:t>’</a:t>
            </a:r>
            <a:r>
              <a:rPr lang="el-GR" altLang="el-GR" dirty="0" smtClean="0"/>
              <a:t> </a:t>
            </a:r>
          </a:p>
          <a:p>
            <a:pPr lvl="1"/>
            <a:r>
              <a:rPr lang="el-GR" altLang="el-GR" dirty="0" smtClean="0"/>
              <a:t>Ζητάμε από τον </a:t>
            </a:r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l-GR" altLang="el-GR" dirty="0">
                <a:latin typeface="Calibri" panose="020F0502020204030204" pitchFamily="34" charset="0"/>
              </a:rPr>
              <a:t>’</a:t>
            </a:r>
            <a:r>
              <a:rPr lang="en-US" altLang="el-GR" dirty="0" smtClean="0"/>
              <a:t> </a:t>
            </a:r>
            <a:r>
              <a:rPr lang="el-GR" altLang="el-GR" dirty="0" smtClean="0"/>
              <a:t>να βρει το διάδοχό μας</a:t>
            </a:r>
          </a:p>
          <a:p>
            <a:pPr lvl="1" eaLnBrk="1" hangingPunct="1"/>
            <a:r>
              <a:rPr lang="el-GR" altLang="el-GR" dirty="0" smtClean="0"/>
              <a:t>Πρέπει να μπούμε ακριβώς πριν από αυτόν</a:t>
            </a:r>
          </a:p>
          <a:p>
            <a:pPr lvl="1" eaLnBrk="1" hangingPunct="1"/>
            <a:r>
              <a:rPr lang="el-GR" altLang="el-GR" dirty="0" smtClean="0"/>
              <a:t>Ορισμός μόνο της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r>
              <a:rPr lang="el-GR" altLang="el-GR" dirty="0" smtClean="0"/>
              <a:t> </a:t>
            </a:r>
          </a:p>
          <a:p>
            <a:pPr lvl="2"/>
            <a:r>
              <a:rPr lang="el-GR" altLang="el-GR" dirty="0" smtClean="0"/>
              <a:t>Αλλά όχι της </a:t>
            </a:r>
            <a:r>
              <a:rPr lang="en-US" altLang="el-GR" dirty="0" smtClean="0">
                <a:latin typeface="Calibri" panose="020F0502020204030204" pitchFamily="34" charset="0"/>
              </a:rPr>
              <a:t>predecessor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l-GR" altLang="el-GR" dirty="0" smtClean="0"/>
              <a:t>Γιατί εκκρεμεί η ανακατανομή κλειδιών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Προσχώρηση του κόμβου </a:t>
            </a:r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l-GR" altLang="el-GR" dirty="0"/>
              <a:t> σε δακτύλιο </a:t>
            </a:r>
            <a:endParaRPr lang="el-GR" altLang="el-GR" dirty="0">
              <a:latin typeface="Calibri" panose="020F0502020204030204" pitchFamily="34" charset="0"/>
            </a:endParaRPr>
          </a:p>
          <a:p>
            <a:pPr lvl="1"/>
            <a:r>
              <a:rPr lang="el-GR" altLang="el-GR" dirty="0" smtClean="0"/>
              <a:t>Τώρα μπορούμε </a:t>
            </a:r>
            <a:r>
              <a:rPr lang="el-GR" altLang="el-GR" dirty="0"/>
              <a:t>να ξεκινήσουμε αναζητήσεις</a:t>
            </a:r>
          </a:p>
          <a:p>
            <a:pPr lvl="1"/>
            <a:r>
              <a:rPr lang="el-GR" altLang="el-GR" dirty="0"/>
              <a:t>Ακόμη δεν είμαστε πλήρως </a:t>
            </a:r>
            <a:r>
              <a:rPr lang="el-GR" altLang="el-GR" dirty="0" smtClean="0"/>
              <a:t>συνδεδεμένοι</a:t>
            </a:r>
            <a:endParaRPr lang="el-GR" altLang="el-GR" dirty="0"/>
          </a:p>
          <a:p>
            <a:pPr lvl="2"/>
            <a:r>
              <a:rPr lang="el-GR" altLang="el-GR" dirty="0"/>
              <a:t>Δεν μας γνωρίζει </a:t>
            </a:r>
            <a:r>
              <a:rPr lang="el-GR" altLang="el-GR" dirty="0" smtClean="0"/>
              <a:t>προηγούμενος </a:t>
            </a:r>
            <a:r>
              <a:rPr lang="el-GR" altLang="el-GR" dirty="0"/>
              <a:t>και </a:t>
            </a:r>
            <a:r>
              <a:rPr lang="el-GR" altLang="el-GR" dirty="0" smtClean="0"/>
              <a:t>επόμενος</a:t>
            </a:r>
            <a:endParaRPr lang="el-GR" altLang="el-GR" dirty="0"/>
          </a:p>
          <a:p>
            <a:pPr lvl="2"/>
            <a:r>
              <a:rPr lang="el-GR" altLang="el-GR" dirty="0"/>
              <a:t>Δεν μπορούμε </a:t>
            </a:r>
            <a:r>
              <a:rPr lang="el-GR" altLang="el-GR" dirty="0" smtClean="0"/>
              <a:t>να </a:t>
            </a:r>
            <a:r>
              <a:rPr lang="el-GR" altLang="el-GR" dirty="0"/>
              <a:t>κάνουμε ανακατανομές κλειδιών</a:t>
            </a:r>
            <a:endParaRPr lang="en-US" altLang="el-GR" dirty="0"/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l-GR" altLang="el-GR" dirty="0">
                <a:latin typeface="Calibri" panose="020F0502020204030204" pitchFamily="34" charset="0"/>
              </a:rPr>
              <a:t>.</a:t>
            </a:r>
            <a:r>
              <a:rPr lang="en-US" altLang="el-GR" dirty="0">
                <a:latin typeface="Calibri" panose="020F0502020204030204" pitchFamily="34" charset="0"/>
              </a:rPr>
              <a:t>join</a:t>
            </a:r>
            <a:r>
              <a:rPr lang="el-GR" altLang="el-GR" dirty="0">
                <a:latin typeface="Calibri" panose="020F0502020204030204" pitchFamily="34" charset="0"/>
              </a:rPr>
              <a:t>(</a:t>
            </a:r>
            <a:r>
              <a:rPr lang="en-US" altLang="el-GR" dirty="0">
                <a:latin typeface="Calibri" panose="020F0502020204030204" pitchFamily="34" charset="0"/>
              </a:rPr>
              <a:t>n</a:t>
            </a:r>
            <a:r>
              <a:rPr lang="el-GR" altLang="el-GR" dirty="0">
                <a:latin typeface="Calibri" panose="020F0502020204030204" pitchFamily="34" charset="0"/>
              </a:rPr>
              <a:t>’)</a:t>
            </a:r>
          </a:p>
          <a:p>
            <a:pPr lvl="1">
              <a:spcBef>
                <a:spcPct val="0"/>
              </a:spcBef>
              <a:buNone/>
            </a:pPr>
            <a:r>
              <a:rPr lang="el-GR" altLang="el-GR" dirty="0">
                <a:latin typeface="Calibri" panose="020F0502020204030204" pitchFamily="34" charset="0"/>
              </a:rPr>
              <a:t>	</a:t>
            </a:r>
            <a:r>
              <a:rPr lang="en-US" altLang="el-GR" dirty="0">
                <a:latin typeface="Calibri" panose="020F0502020204030204" pitchFamily="34" charset="0"/>
              </a:rPr>
              <a:t>predecessor = </a:t>
            </a:r>
            <a:r>
              <a:rPr lang="en-US" altLang="el-GR" dirty="0" smtClean="0">
                <a:latin typeface="Calibri" panose="020F0502020204030204" pitchFamily="34" charset="0"/>
              </a:rPr>
              <a:t>null</a:t>
            </a:r>
            <a:r>
              <a:rPr lang="en-US" altLang="el-GR" dirty="0">
                <a:latin typeface="Calibri" panose="020F0502020204030204" pitchFamily="34" charset="0"/>
              </a:rPr>
              <a:t>;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successor = n’.</a:t>
            </a:r>
            <a:r>
              <a:rPr lang="en-US" altLang="el-GR" dirty="0" err="1">
                <a:latin typeface="Calibri" panose="020F0502020204030204" pitchFamily="34" charset="0"/>
              </a:rPr>
              <a:t>find_successor</a:t>
            </a:r>
            <a:r>
              <a:rPr lang="en-US" altLang="el-GR" dirty="0">
                <a:latin typeface="Calibri" panose="020F0502020204030204" pitchFamily="34" charset="0"/>
              </a:rPr>
              <a:t>(n);</a:t>
            </a:r>
            <a:endParaRPr lang="el-GR" alt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4345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Σταθεροποίηση 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Περιοδική σταθεροποίηση δακτυλίου</a:t>
            </a:r>
          </a:p>
          <a:p>
            <a:pPr lvl="1">
              <a:defRPr/>
            </a:pPr>
            <a:r>
              <a:rPr lang="el-GR" dirty="0" smtClean="0"/>
              <a:t>Ολοκληρώνει την προσχώρηση</a:t>
            </a:r>
          </a:p>
          <a:p>
            <a:pPr lvl="1">
              <a:defRPr/>
            </a:pPr>
            <a:r>
              <a:rPr lang="el-GR" dirty="0" smtClean="0"/>
              <a:t>Αποτελείται από δύο κλήσεις</a:t>
            </a:r>
          </a:p>
          <a:p>
            <a:pPr lvl="1">
              <a:defRPr/>
            </a:pPr>
            <a:r>
              <a:rPr lang="el-GR" dirty="0" smtClean="0"/>
              <a:t>Έλεγχος του </a:t>
            </a:r>
            <a:r>
              <a:rPr lang="en-US" dirty="0" smtClean="0">
                <a:latin typeface="Calibri" panose="020F0502020204030204" pitchFamily="34" charset="0"/>
              </a:rPr>
              <a:t>predecessor</a:t>
            </a:r>
            <a:r>
              <a:rPr lang="el-GR" dirty="0" smtClean="0"/>
              <a:t> του </a:t>
            </a:r>
            <a:r>
              <a:rPr lang="en-US" dirty="0" smtClean="0">
                <a:latin typeface="Calibri" panose="020F0502020204030204" pitchFamily="34" charset="0"/>
              </a:rPr>
              <a:t>successor</a:t>
            </a:r>
          </a:p>
          <a:p>
            <a:pPr lvl="2">
              <a:defRPr/>
            </a:pPr>
            <a:r>
              <a:rPr lang="el-GR" dirty="0" smtClean="0"/>
              <a:t>Κανονικά πρέπει να είμαστε εμείς</a:t>
            </a:r>
          </a:p>
          <a:p>
            <a:pPr lvl="2">
              <a:defRPr/>
            </a:pPr>
            <a:r>
              <a:rPr lang="el-GR" dirty="0" smtClean="0"/>
              <a:t>Αν είναι μετά από εμάς, τον κάνουμε επόμενο</a:t>
            </a:r>
          </a:p>
          <a:p>
            <a:pPr lvl="1">
              <a:defRPr/>
            </a:pPr>
            <a:r>
              <a:rPr lang="el-GR" dirty="0" smtClean="0"/>
              <a:t>Πάντα ενημερώνουμε τον </a:t>
            </a:r>
            <a:r>
              <a:rPr lang="en-US" dirty="0" smtClean="0">
                <a:latin typeface="Calibri" panose="020F0502020204030204" pitchFamily="34" charset="0"/>
              </a:rPr>
              <a:t>successor</a:t>
            </a:r>
          </a:p>
          <a:p>
            <a:pPr lvl="2">
              <a:defRPr/>
            </a:pPr>
            <a:r>
              <a:rPr lang="el-GR" dirty="0" smtClean="0"/>
              <a:t>Του αναφέρουμε ότι είμαστε ο προηγούμενός του</a:t>
            </a:r>
          </a:p>
          <a:p>
            <a:pPr lvl="2">
              <a:defRPr/>
            </a:pPr>
            <a:r>
              <a:rPr lang="el-GR" dirty="0" smtClean="0"/>
              <a:t>Είτε έχουμε αλλάξει </a:t>
            </a:r>
            <a:r>
              <a:rPr lang="en-US" sz="2000" dirty="0" smtClean="0">
                <a:latin typeface="Calibri" panose="020F0502020204030204" pitchFamily="34" charset="0"/>
              </a:rPr>
              <a:t>successor</a:t>
            </a:r>
            <a:r>
              <a:rPr lang="el-GR" dirty="0" smtClean="0"/>
              <a:t> είτε όχι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97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lnSpc>
                <a:spcPct val="90000"/>
              </a:lnSpc>
              <a:defRPr/>
            </a:pPr>
            <a:r>
              <a:rPr lang="el-GR" sz="3000" dirty="0"/>
              <a:t>Περιοδική σταθεροποίηση δακτυλίου</a:t>
            </a:r>
          </a:p>
          <a:p>
            <a:pPr marL="757238" lvl="2" indent="-357188">
              <a:buNone/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n.stabilize</a:t>
            </a:r>
            <a:r>
              <a:rPr lang="en-US" dirty="0" smtClean="0">
                <a:latin typeface="Calibri" panose="020F0502020204030204" pitchFamily="34" charset="0"/>
              </a:rPr>
              <a:t>()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x = </a:t>
            </a:r>
            <a:r>
              <a:rPr lang="en-US" dirty="0" err="1">
                <a:latin typeface="Calibri" panose="020F0502020204030204" pitchFamily="34" charset="0"/>
              </a:rPr>
              <a:t>successor.predecessor</a:t>
            </a:r>
            <a:r>
              <a:rPr lang="en-US" dirty="0">
                <a:latin typeface="Calibri" panose="020F0502020204030204" pitchFamily="34" charset="0"/>
              </a:rPr>
              <a:t>;</a:t>
            </a:r>
            <a:endParaRPr lang="el-GR" dirty="0">
              <a:latin typeface="Calibri" panose="020F0502020204030204" pitchFamily="34" charset="0"/>
            </a:endParaRPr>
          </a:p>
          <a:p>
            <a:pPr marL="757238" lvl="2" indent="-357188">
              <a:buNone/>
              <a:defRPr/>
            </a:pPr>
            <a:r>
              <a:rPr lang="el-GR" dirty="0">
                <a:latin typeface="Calibri" panose="020F0502020204030204" pitchFamily="34" charset="0"/>
              </a:rPr>
              <a:t>	Αν το </a:t>
            </a:r>
            <a:r>
              <a:rPr lang="en-US" dirty="0">
                <a:latin typeface="Calibri" panose="020F0502020204030204" pitchFamily="34" charset="0"/>
              </a:rPr>
              <a:t>x </a:t>
            </a:r>
            <a:r>
              <a:rPr lang="el-GR" dirty="0">
                <a:latin typeface="Calibri" panose="020F0502020204030204" pitchFamily="34" charset="0"/>
              </a:rPr>
              <a:t>περιέχεται στο διάστημα </a:t>
            </a:r>
            <a:r>
              <a:rPr lang="en-US" dirty="0">
                <a:latin typeface="Calibri" panose="020F0502020204030204" pitchFamily="34" charset="0"/>
              </a:rPr>
              <a:t>(n, successor)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	successor = x</a:t>
            </a:r>
          </a:p>
          <a:p>
            <a:pPr marL="757238" lvl="2" indent="-357188"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err="1">
                <a:latin typeface="Calibri" panose="020F0502020204030204" pitchFamily="34" charset="0"/>
              </a:rPr>
              <a:t>successor.notify</a:t>
            </a:r>
            <a:r>
              <a:rPr lang="en-US" dirty="0">
                <a:latin typeface="Calibri" panose="020F0502020204030204" pitchFamily="34" charset="0"/>
              </a:rPr>
              <a:t>(n);</a:t>
            </a:r>
            <a:endParaRPr lang="el-GR" dirty="0">
              <a:latin typeface="Calibri" panose="020F050202020403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4022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Ενημέρωση του </a:t>
            </a:r>
            <a:r>
              <a:rPr lang="en-US" dirty="0" smtClean="0">
                <a:latin typeface="Calibri" panose="020F0502020204030204" pitchFamily="34" charset="0"/>
              </a:rPr>
              <a:t>successor</a:t>
            </a:r>
          </a:p>
          <a:p>
            <a:pPr lvl="1">
              <a:defRPr/>
            </a:pPr>
            <a:r>
              <a:rPr lang="el-GR" dirty="0" smtClean="0"/>
              <a:t>Ποιος είναι ο νέος του </a:t>
            </a:r>
            <a:r>
              <a:rPr lang="en-US" dirty="0" smtClean="0">
                <a:latin typeface="Calibri" panose="020F0502020204030204" pitchFamily="34" charset="0"/>
              </a:rPr>
              <a:t>predecessor</a:t>
            </a:r>
          </a:p>
          <a:p>
            <a:pPr lvl="1">
              <a:defRPr/>
            </a:pPr>
            <a:r>
              <a:rPr lang="el-GR" dirty="0" smtClean="0"/>
              <a:t>Αν δεν είχε </a:t>
            </a:r>
            <a:r>
              <a:rPr lang="en-US" dirty="0" smtClean="0">
                <a:latin typeface="Calibri" panose="020F0502020204030204" pitchFamily="34" charset="0"/>
              </a:rPr>
              <a:t>predecessor</a:t>
            </a:r>
            <a:r>
              <a:rPr lang="el-GR" dirty="0" smtClean="0"/>
              <a:t> δέχεται τη νέα τιμή</a:t>
            </a:r>
          </a:p>
          <a:p>
            <a:pPr lvl="1">
              <a:defRPr/>
            </a:pPr>
            <a:r>
              <a:rPr lang="el-GR" dirty="0" smtClean="0"/>
              <a:t>Αλλιώς ελέγχει αν είναι στο σωστό διάστημα</a:t>
            </a:r>
          </a:p>
          <a:p>
            <a:pPr lvl="2">
              <a:defRPr/>
            </a:pPr>
            <a:r>
              <a:rPr lang="el-GR" dirty="0" smtClean="0"/>
              <a:t>Αν δεν έχουμε αλλαγή, δεν γίνεται τίποτα</a:t>
            </a:r>
          </a:p>
          <a:p>
            <a:pPr lvl="1">
              <a:defRPr/>
            </a:pPr>
            <a:r>
              <a:rPr lang="el-GR" dirty="0" smtClean="0"/>
              <a:t>Αν έχουμε αλλαγή, ανακατανομή κλειδών</a:t>
            </a:r>
          </a:p>
          <a:p>
            <a:pPr lvl="2">
              <a:defRPr/>
            </a:pPr>
            <a:r>
              <a:rPr lang="el-GR" dirty="0" smtClean="0"/>
              <a:t>Η ανακατανομή θα γίνει από την εφαρμογή</a:t>
            </a:r>
          </a:p>
          <a:p>
            <a:pPr lvl="2">
              <a:defRPr/>
            </a:pPr>
            <a:r>
              <a:rPr lang="el-GR" dirty="0" smtClean="0"/>
              <a:t>Αφορά τον κόμβο και τον νέο </a:t>
            </a:r>
            <a:r>
              <a:rPr lang="en-US" dirty="0" smtClean="0">
                <a:latin typeface="Calibri" panose="020F0502020204030204" pitchFamily="34" charset="0"/>
              </a:rPr>
              <a:t>predecessor</a:t>
            </a:r>
            <a:r>
              <a:rPr lang="el-GR" dirty="0" smtClean="0"/>
              <a:t> του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20341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Σταθεροποίηση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defRPr/>
            </a:pPr>
            <a:r>
              <a:rPr lang="el-GR" sz="3200" dirty="0"/>
              <a:t>Ενημέρωση του </a:t>
            </a:r>
            <a:r>
              <a:rPr lang="en-US" sz="3200" dirty="0">
                <a:latin typeface="Calibri" panose="020F0502020204030204" pitchFamily="34" charset="0"/>
              </a:rPr>
              <a:t>successor</a:t>
            </a:r>
          </a:p>
          <a:p>
            <a:pPr marL="400050" lvl="2">
              <a:buFontTx/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n</a:t>
            </a:r>
            <a:r>
              <a:rPr lang="el-GR" dirty="0">
                <a:latin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</a:rPr>
              <a:t>notify</a:t>
            </a:r>
            <a:r>
              <a:rPr lang="el-GR" dirty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n’</a:t>
            </a:r>
            <a:r>
              <a:rPr lang="el-GR" dirty="0">
                <a:latin typeface="Calibri" panose="020F0502020204030204" pitchFamily="34" charset="0"/>
              </a:rPr>
              <a:t>)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An predecessor == null</a:t>
            </a:r>
            <a:r>
              <a:rPr lang="el-GR" dirty="0">
                <a:latin typeface="Calibri" panose="020F0502020204030204" pitchFamily="34" charset="0"/>
              </a:rPr>
              <a:t> ή </a:t>
            </a:r>
            <a:endParaRPr lang="en-US" dirty="0">
              <a:latin typeface="Calibri" panose="020F0502020204030204" pitchFamily="34" charset="0"/>
            </a:endParaRPr>
          </a:p>
          <a:p>
            <a:pPr marL="400050" lvl="2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l-GR" dirty="0">
                <a:latin typeface="Calibri" panose="020F0502020204030204" pitchFamily="34" charset="0"/>
              </a:rPr>
              <a:t>το </a:t>
            </a:r>
            <a:r>
              <a:rPr lang="en-US" dirty="0">
                <a:latin typeface="Calibri" panose="020F0502020204030204" pitchFamily="34" charset="0"/>
              </a:rPr>
              <a:t>n’ </a:t>
            </a:r>
            <a:r>
              <a:rPr lang="el-GR" dirty="0">
                <a:latin typeface="Calibri" panose="020F0502020204030204" pitchFamily="34" charset="0"/>
              </a:rPr>
              <a:t>περιέχεται στο διάστημα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predecessor,n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		predecessor</a:t>
            </a:r>
            <a:r>
              <a:rPr lang="el-GR" dirty="0">
                <a:latin typeface="Calibri" panose="020F0502020204030204" pitchFamily="34" charset="0"/>
              </a:rPr>
              <a:t> = </a:t>
            </a:r>
            <a:r>
              <a:rPr lang="en-US" dirty="0">
                <a:latin typeface="Calibri" panose="020F0502020204030204" pitchFamily="34" charset="0"/>
              </a:rPr>
              <a:t>n’</a:t>
            </a:r>
          </a:p>
          <a:p>
            <a:pPr marL="400050" lvl="2"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  	</a:t>
            </a:r>
            <a:r>
              <a:rPr lang="en-US" dirty="0" err="1">
                <a:latin typeface="Calibri" panose="020F0502020204030204" pitchFamily="34" charset="0"/>
              </a:rPr>
              <a:t>redistribute_keys</a:t>
            </a:r>
            <a:r>
              <a:rPr lang="en-US" dirty="0">
                <a:latin typeface="Calibri" panose="020F0502020204030204" pitchFamily="34" charset="0"/>
              </a:rPr>
              <a:t>(n</a:t>
            </a:r>
            <a:r>
              <a:rPr lang="en-US" dirty="0" smtClean="0">
                <a:latin typeface="Calibri" panose="020F0502020204030204" pitchFamily="34" charset="0"/>
              </a:rPr>
              <a:t>’)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3565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Παράδειγμα</a:t>
            </a:r>
            <a:endParaRPr lang="en-US" altLang="el-GR" dirty="0" smtClean="0"/>
          </a:p>
        </p:txBody>
      </p:sp>
      <p:pic>
        <p:nvPicPr>
          <p:cNvPr id="29702" name="Picture 5" descr="Παράδειγμα προσχώρησης κόμβου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124744"/>
            <a:ext cx="4343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725144"/>
            <a:ext cx="8382000" cy="1675656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l-GR" altLang="el-GR" dirty="0" smtClean="0"/>
              <a:t>Παράδειγμα προσχώρησης του κόμβου 26</a:t>
            </a:r>
          </a:p>
          <a:p>
            <a:pPr lvl="1" eaLnBrk="1" hangingPunct="1"/>
            <a:r>
              <a:rPr lang="el-GR" altLang="el-GR" dirty="0"/>
              <a:t>Σ</a:t>
            </a:r>
            <a:r>
              <a:rPr lang="el-GR" altLang="el-GR" dirty="0" smtClean="0"/>
              <a:t>υνδέσεις με περιοδικές κλήσεις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stabilize/notify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stabilize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26 οδηγεί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notify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32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stabilize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21 οδηγεί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notify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στον 26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26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Ενημέρωση δακτύλων (1 από 2)</a:t>
            </a:r>
            <a:endParaRPr lang="en-US" altLang="el-GR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52550"/>
            <a:ext cx="8382000" cy="502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Ενημέρωση πίνακα δακτύλων</a:t>
            </a:r>
          </a:p>
          <a:p>
            <a:pPr lvl="1" eaLnBrk="1" hangingPunct="1"/>
            <a:r>
              <a:rPr lang="el-GR" altLang="el-GR" dirty="0" smtClean="0"/>
              <a:t>Περιοδική κλήση της </a:t>
            </a:r>
            <a:r>
              <a:rPr lang="en-US" altLang="el-GR" dirty="0" err="1" smtClean="0">
                <a:latin typeface="Calibri" panose="020F0502020204030204" pitchFamily="34" charset="0"/>
              </a:rPr>
              <a:t>fix_fingers</a:t>
            </a:r>
            <a:endParaRPr lang="el-GR" altLang="el-GR" dirty="0" smtClean="0">
              <a:latin typeface="Calibri" panose="020F0502020204030204" pitchFamily="34" charset="0"/>
            </a:endParaRPr>
          </a:p>
          <a:p>
            <a:pPr lvl="1" eaLnBrk="1" hangingPunct="1"/>
            <a:r>
              <a:rPr lang="el-GR" altLang="el-GR" dirty="0" smtClean="0"/>
              <a:t>Δημιουργία νέου πίνακα/ενημέρωση υπάρχοντα</a:t>
            </a:r>
          </a:p>
          <a:p>
            <a:pPr lvl="1" eaLnBrk="1" hangingPunct="1"/>
            <a:r>
              <a:rPr lang="el-GR" altLang="el-GR" dirty="0" smtClean="0"/>
              <a:t>Κυκλική ενημέρωση των δακτύλων ενός κόμβου</a:t>
            </a:r>
          </a:p>
          <a:p>
            <a:pPr lvl="1" eaLnBrk="1" hangingPunct="1"/>
            <a:r>
              <a:rPr lang="el-GR" altLang="el-GR" dirty="0" smtClean="0"/>
              <a:t>Τα δάκτυλα διατρέχονται σε αύξουσα σειρά</a:t>
            </a:r>
          </a:p>
          <a:p>
            <a:pPr lvl="2" eaLnBrk="1" hangingPunct="1"/>
            <a:r>
              <a:rPr lang="el-GR" altLang="el-GR" dirty="0" smtClean="0"/>
              <a:t>Αξιοποιούμε το προηγούμενο για το επόμενο</a:t>
            </a:r>
          </a:p>
          <a:p>
            <a:pPr lvl="2" eaLnBrk="1" hangingPunct="1"/>
            <a:r>
              <a:rPr lang="el-GR" altLang="el-GR" dirty="0" smtClean="0"/>
              <a:t>Λειτουργεί και με λίστα αντί για πίνακα</a:t>
            </a:r>
          </a:p>
          <a:p>
            <a:pPr lvl="1"/>
            <a:r>
              <a:rPr lang="el-GR" altLang="el-GR" dirty="0"/>
              <a:t>Ενημέρωση </a:t>
            </a:r>
            <a:r>
              <a:rPr lang="el-GR" altLang="el-GR" dirty="0" smtClean="0"/>
              <a:t>μερικών δακτύλων </a:t>
            </a:r>
            <a:r>
              <a:rPr lang="el-GR" altLang="el-GR" dirty="0"/>
              <a:t>κάθε φορά</a:t>
            </a:r>
          </a:p>
          <a:p>
            <a:pPr lvl="2"/>
            <a:r>
              <a:rPr lang="el-GR" altLang="el-GR" dirty="0"/>
              <a:t>Ο πίνακας δακτύλων είναι απλά βελτιστοποίηση</a:t>
            </a:r>
          </a:p>
          <a:p>
            <a:pPr lvl="2"/>
            <a:r>
              <a:rPr lang="el-GR" altLang="el-GR" dirty="0"/>
              <a:t>Δεν είναι απαραίτητο να είναι πάντα ενημερωμένος</a:t>
            </a:r>
          </a:p>
          <a:p>
            <a:pPr lvl="2" eaLnBrk="1" hangingPunct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5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r>
              <a:rPr lang="en-US" dirty="0" smtClean="0"/>
              <a:t> (1 </a:t>
            </a:r>
            <a:r>
              <a:rPr lang="el-GR" dirty="0" smtClean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Κατανεμημένος </a:t>
            </a:r>
            <a:r>
              <a:rPr lang="el-GR" dirty="0"/>
              <a:t>κατακερματισμός</a:t>
            </a:r>
          </a:p>
          <a:p>
            <a:r>
              <a:rPr lang="el-GR" dirty="0"/>
              <a:t>Το σύστημα </a:t>
            </a:r>
            <a:r>
              <a:rPr lang="en-US" dirty="0" smtClean="0"/>
              <a:t>Chord</a:t>
            </a:r>
            <a:endParaRPr lang="el-GR" dirty="0" smtClean="0"/>
          </a:p>
          <a:p>
            <a:pPr lvl="1"/>
            <a:r>
              <a:rPr lang="el-GR" dirty="0" smtClean="0"/>
              <a:t>Αναζήτηση</a:t>
            </a:r>
            <a:r>
              <a:rPr lang="en-US" dirty="0" smtClean="0"/>
              <a:t> </a:t>
            </a:r>
            <a:r>
              <a:rPr lang="el-GR" dirty="0" smtClean="0"/>
              <a:t>στο </a:t>
            </a:r>
            <a:r>
              <a:rPr lang="en-US" dirty="0" smtClean="0"/>
              <a:t>Chord</a:t>
            </a:r>
            <a:endParaRPr lang="el-GR" dirty="0" smtClean="0"/>
          </a:p>
          <a:p>
            <a:pPr lvl="1"/>
            <a:r>
              <a:rPr lang="el-GR" dirty="0" smtClean="0"/>
              <a:t>Προσχώρηση στο </a:t>
            </a:r>
            <a:r>
              <a:rPr lang="en-US" dirty="0" smtClean="0"/>
              <a:t>Chord</a:t>
            </a:r>
          </a:p>
          <a:p>
            <a:pPr lvl="1"/>
            <a:r>
              <a:rPr lang="el-GR" dirty="0" smtClean="0"/>
              <a:t>Αποχώρηση από το </a:t>
            </a:r>
            <a:r>
              <a:rPr lang="en-US" dirty="0" smtClean="0"/>
              <a:t>Chord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Ενημέρωση δακτύλων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Ενημέρωση πίνακα δακτύλων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 err="1" smtClean="0">
                <a:latin typeface="Calibri" panose="020F0502020204030204" pitchFamily="34" charset="0"/>
              </a:rPr>
              <a:t>n.fix_fingers</a:t>
            </a:r>
            <a:r>
              <a:rPr lang="en-US" altLang="el-GR" dirty="0">
                <a:latin typeface="Calibri" panose="020F0502020204030204" pitchFamily="34" charset="0"/>
              </a:rPr>
              <a:t>()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next = </a:t>
            </a:r>
            <a:r>
              <a:rPr lang="el-GR" altLang="el-GR" dirty="0">
                <a:latin typeface="Calibri" panose="020F0502020204030204" pitchFamily="34" charset="0"/>
              </a:rPr>
              <a:t>(</a:t>
            </a:r>
            <a:r>
              <a:rPr lang="en-US" altLang="el-GR" dirty="0">
                <a:latin typeface="Calibri" panose="020F0502020204030204" pitchFamily="34" charset="0"/>
              </a:rPr>
              <a:t>next + 1</a:t>
            </a:r>
            <a:r>
              <a:rPr lang="el-GR" altLang="el-GR" dirty="0">
                <a:latin typeface="Calibri" panose="020F0502020204030204" pitchFamily="34" charset="0"/>
              </a:rPr>
              <a:t>) </a:t>
            </a:r>
            <a:r>
              <a:rPr lang="en-US" altLang="el-GR" dirty="0">
                <a:latin typeface="Calibri" panose="020F0502020204030204" pitchFamily="34" charset="0"/>
              </a:rPr>
              <a:t>mod m</a:t>
            </a:r>
          </a:p>
          <a:p>
            <a:pPr lvl="1">
              <a:spcBef>
                <a:spcPct val="0"/>
              </a:spcBef>
              <a:buNone/>
            </a:pPr>
            <a:r>
              <a:rPr lang="en-US" altLang="el-GR" dirty="0">
                <a:latin typeface="Calibri" panose="020F0502020204030204" pitchFamily="34" charset="0"/>
              </a:rPr>
              <a:t>	finger[next] = </a:t>
            </a:r>
            <a:r>
              <a:rPr lang="en-US" altLang="el-GR" dirty="0" err="1">
                <a:latin typeface="Calibri" panose="020F0502020204030204" pitchFamily="34" charset="0"/>
              </a:rPr>
              <a:t>find_successor</a:t>
            </a:r>
            <a:r>
              <a:rPr lang="en-US" altLang="el-GR" dirty="0">
                <a:latin typeface="Calibri" panose="020F0502020204030204" pitchFamily="34" charset="0"/>
              </a:rPr>
              <a:t>(n + 2</a:t>
            </a:r>
            <a:r>
              <a:rPr lang="en-US" altLang="el-GR" baseline="30000" dirty="0">
                <a:latin typeface="Calibri" panose="020F0502020204030204" pitchFamily="34" charset="0"/>
              </a:rPr>
              <a:t>next-1</a:t>
            </a:r>
            <a:r>
              <a:rPr lang="en-US" altLang="el-GR" dirty="0">
                <a:latin typeface="Calibri" panose="020F0502020204030204" pitchFamily="34" charset="0"/>
              </a:rPr>
              <a:t>);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449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Έλεγχος προκατόχου</a:t>
            </a:r>
            <a:endParaRPr lang="en-US" altLang="el-GR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Περιοδικός έλεγχος προκατόχου</a:t>
            </a:r>
          </a:p>
          <a:p>
            <a:pPr lvl="1" eaLnBrk="1" hangingPunct="1"/>
            <a:r>
              <a:rPr lang="el-GR" altLang="el-GR" dirty="0" smtClean="0"/>
              <a:t>Για να κλείνουν τα κενά μετά από αποτυχίες</a:t>
            </a:r>
          </a:p>
          <a:p>
            <a:pPr lvl="2" eaLnBrk="1" hangingPunct="1"/>
            <a:r>
              <a:rPr lang="el-GR" altLang="el-GR" dirty="0" smtClean="0"/>
              <a:t>Αλλιώς ο διάδοχος δεν θα αλλάξει προκάτοχο!</a:t>
            </a:r>
          </a:p>
          <a:p>
            <a:pPr lvl="1" eaLnBrk="1" hangingPunct="1"/>
            <a:r>
              <a:rPr lang="el-GR" altLang="el-GR" dirty="0" smtClean="0"/>
              <a:t>Ο νέος προκάτοχος βρίσκεται με την </a:t>
            </a:r>
            <a:r>
              <a:rPr lang="en-US" altLang="el-GR" dirty="0" smtClean="0">
                <a:latin typeface="Calibri" panose="020F0502020204030204" pitchFamily="34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alibri" panose="020F0502020204030204" pitchFamily="34" charset="0"/>
              </a:rPr>
              <a:t>notify</a:t>
            </a: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n</a:t>
            </a:r>
            <a:r>
              <a:rPr lang="el-GR" altLang="el-GR" dirty="0" smtClean="0">
                <a:latin typeface="Calibri" panose="020F0502020204030204" pitchFamily="34" charset="0"/>
              </a:rPr>
              <a:t>.</a:t>
            </a:r>
            <a:r>
              <a:rPr lang="en-US" altLang="el-GR" dirty="0" smtClean="0">
                <a:latin typeface="Calibri" panose="020F0502020204030204" pitchFamily="34" charset="0"/>
              </a:rPr>
              <a:t>check</a:t>
            </a:r>
            <a:r>
              <a:rPr lang="el-GR" altLang="el-GR" dirty="0" smtClean="0">
                <a:latin typeface="Calibri" panose="020F0502020204030204" pitchFamily="34" charset="0"/>
              </a:rPr>
              <a:t>_</a:t>
            </a:r>
            <a:r>
              <a:rPr lang="en-US" altLang="el-GR" dirty="0" smtClean="0">
                <a:latin typeface="Calibri" panose="020F0502020204030204" pitchFamily="34" charset="0"/>
              </a:rPr>
              <a:t>predecessor</a:t>
            </a:r>
            <a:r>
              <a:rPr lang="el-GR" altLang="el-GR" dirty="0" smtClean="0">
                <a:latin typeface="Calibri" panose="020F0502020204030204" pitchFamily="34" charset="0"/>
              </a:rPr>
              <a:t>()</a:t>
            </a:r>
          </a:p>
          <a:p>
            <a:pPr lvl="1" eaLnBrk="1" hangingPunct="1">
              <a:buFontTx/>
              <a:buNone/>
            </a:pPr>
            <a:r>
              <a:rPr lang="el-GR" altLang="el-GR" dirty="0" smtClean="0">
                <a:latin typeface="Calibri" panose="020F0502020204030204" pitchFamily="34" charset="0"/>
              </a:rPr>
              <a:t>	Αν ο </a:t>
            </a:r>
            <a:r>
              <a:rPr lang="en-US" altLang="el-GR" dirty="0" smtClean="0">
                <a:latin typeface="Calibri" panose="020F0502020204030204" pitchFamily="34" charset="0"/>
              </a:rPr>
              <a:t>predecessor </a:t>
            </a:r>
            <a:r>
              <a:rPr lang="el-GR" altLang="el-GR" dirty="0" smtClean="0">
                <a:latin typeface="Calibri" panose="020F0502020204030204" pitchFamily="34" charset="0"/>
              </a:rPr>
              <a:t>απέτυχε</a:t>
            </a:r>
            <a:endParaRPr lang="en-US" altLang="el-GR" dirty="0" smtClean="0">
              <a:latin typeface="Calibri" panose="020F0502020204030204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el-GR" dirty="0" smtClean="0">
                <a:latin typeface="Calibri" panose="020F0502020204030204" pitchFamily="34" charset="0"/>
              </a:rPr>
              <a:t>		predecessor</a:t>
            </a:r>
            <a:r>
              <a:rPr lang="el-GR" altLang="el-GR" dirty="0" smtClean="0">
                <a:latin typeface="Calibri" panose="020F0502020204030204" pitchFamily="34" charset="0"/>
              </a:rPr>
              <a:t> = </a:t>
            </a:r>
            <a:r>
              <a:rPr lang="en-US" altLang="el-GR" dirty="0" smtClean="0">
                <a:latin typeface="Calibri" panose="020F0502020204030204" pitchFamily="34" charset="0"/>
              </a:rPr>
              <a:t>null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8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Αποτυχία αναζήτησης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Αποτυχίες στην αναζήτηση</a:t>
            </a:r>
          </a:p>
          <a:p>
            <a:pPr lvl="1"/>
            <a:r>
              <a:rPr lang="el-GR" altLang="el-GR" dirty="0"/>
              <a:t>Η αναζήτηση επιτυγχάνει </a:t>
            </a:r>
            <a:r>
              <a:rPr lang="el-GR" altLang="el-GR" dirty="0" smtClean="0"/>
              <a:t>σχεδόν πάντα</a:t>
            </a:r>
          </a:p>
          <a:p>
            <a:pPr lvl="2"/>
            <a:r>
              <a:rPr lang="el-GR" altLang="el-GR" dirty="0" smtClean="0"/>
              <a:t>Αρκεί οι </a:t>
            </a:r>
            <a:r>
              <a:rPr lang="en-US" altLang="el-GR" dirty="0">
                <a:latin typeface="Calibri" panose="020F0502020204030204" pitchFamily="34" charset="0"/>
              </a:rPr>
              <a:t>successor</a:t>
            </a:r>
            <a:r>
              <a:rPr lang="en-US" altLang="el-GR" dirty="0"/>
              <a:t> </a:t>
            </a:r>
            <a:r>
              <a:rPr lang="el-GR" altLang="el-GR" dirty="0"/>
              <a:t>είναι σωστοί</a:t>
            </a:r>
            <a:endParaRPr lang="en-US" altLang="el-GR" dirty="0"/>
          </a:p>
          <a:p>
            <a:pPr lvl="1"/>
            <a:r>
              <a:rPr lang="el-GR" altLang="el-GR" dirty="0"/>
              <a:t>Αποτυχίες όταν δεν έχει κλείσει </a:t>
            </a:r>
            <a:r>
              <a:rPr lang="el-GR" altLang="el-GR" dirty="0" smtClean="0"/>
              <a:t>ο </a:t>
            </a:r>
            <a:r>
              <a:rPr lang="el-GR" altLang="el-GR" dirty="0"/>
              <a:t>κύκλος</a:t>
            </a:r>
            <a:endParaRPr lang="en-US" altLang="el-GR" dirty="0"/>
          </a:p>
          <a:p>
            <a:pPr lvl="1"/>
            <a:r>
              <a:rPr lang="el-GR" altLang="el-GR" dirty="0"/>
              <a:t>Οι αποτυχίες αυτές είναι παροδικές</a:t>
            </a:r>
            <a:endParaRPr lang="en-US" altLang="el-GR" dirty="0"/>
          </a:p>
          <a:p>
            <a:pPr lvl="1"/>
            <a:r>
              <a:rPr lang="el-GR" altLang="el-GR" dirty="0"/>
              <a:t>Επανάληψη της αναζήτησης λίγες φορές</a:t>
            </a:r>
          </a:p>
          <a:p>
            <a:pPr lvl="2"/>
            <a:r>
              <a:rPr lang="el-GR" altLang="el-GR" dirty="0"/>
              <a:t>Στην επόμενη δοκιμή ίσως να έχει κλείσει ο </a:t>
            </a:r>
            <a:r>
              <a:rPr lang="el-GR" altLang="el-GR" dirty="0" smtClean="0"/>
              <a:t>κύκλος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126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Αποχώρηση από το </a:t>
            </a:r>
            <a:r>
              <a:rPr lang="en-US" dirty="0" smtClean="0"/>
              <a:t>Chord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Αποχώρηση/αποτυχία (1 από 6)</a:t>
            </a:r>
            <a:endParaRPr lang="en-US" altLang="el-GR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Εντοπισμός αποτυχίας κόμβων</a:t>
            </a:r>
          </a:p>
          <a:p>
            <a:pPr lvl="1"/>
            <a:r>
              <a:rPr lang="el-GR" altLang="el-GR" dirty="0" smtClean="0"/>
              <a:t>Αποτυχία των κλήσεων</a:t>
            </a:r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stabilize()</a:t>
            </a:r>
            <a:r>
              <a:rPr lang="el-GR" altLang="el-GR" dirty="0" smtClean="0"/>
              <a:t>: αποτυχία διαδόχου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check_predecessor</a:t>
            </a:r>
            <a:r>
              <a:rPr lang="en-US" altLang="el-GR" dirty="0" smtClean="0">
                <a:latin typeface="Calibri" panose="020F0502020204030204" pitchFamily="34" charset="0"/>
              </a:rPr>
              <a:t>()</a:t>
            </a:r>
            <a:r>
              <a:rPr lang="el-GR" altLang="el-GR" dirty="0" smtClean="0"/>
              <a:t>: αποτυχία προκατόχου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find_succes</a:t>
            </a:r>
            <a:r>
              <a:rPr lang="en-US" altLang="el-GR" dirty="0" err="1">
                <a:latin typeface="Calibri" panose="020F0502020204030204" pitchFamily="34" charset="0"/>
              </a:rPr>
              <a:t>s</a:t>
            </a:r>
            <a:r>
              <a:rPr lang="en-US" altLang="el-GR" dirty="0" err="1" smtClean="0">
                <a:latin typeface="Calibri" panose="020F0502020204030204" pitchFamily="34" charset="0"/>
              </a:rPr>
              <a:t>or</a:t>
            </a:r>
            <a:r>
              <a:rPr lang="en-US" altLang="el-GR" dirty="0" smtClean="0">
                <a:latin typeface="Calibri" panose="020F0502020204030204" pitchFamily="34" charset="0"/>
              </a:rPr>
              <a:t>()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αποτυχία δακτύλου</a:t>
            </a:r>
          </a:p>
          <a:p>
            <a:pPr lvl="1" eaLnBrk="1" hangingPunct="1"/>
            <a:r>
              <a:rPr lang="el-GR" altLang="el-GR" dirty="0" smtClean="0"/>
              <a:t>Το σημαντικό είναι να βρούμε νέο διάδοχο</a:t>
            </a:r>
          </a:p>
          <a:p>
            <a:pPr lvl="2" eaLnBrk="1" hangingPunct="1"/>
            <a:r>
              <a:rPr lang="el-GR" altLang="el-GR" dirty="0" smtClean="0"/>
              <a:t>Το σύστημα λειτουργεί με τους </a:t>
            </a:r>
            <a:r>
              <a:rPr lang="en-US" altLang="el-GR" dirty="0" smtClean="0">
                <a:latin typeface="Calibri" panose="020F0502020204030204" pitchFamily="34" charset="0"/>
              </a:rPr>
              <a:t>successor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65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Εντοπισμός διαδόχου μέσω </a:t>
            </a:r>
            <a:r>
              <a:rPr lang="el-GR" altLang="el-GR" dirty="0" smtClean="0"/>
              <a:t>δακτύλων</a:t>
            </a:r>
            <a:endParaRPr lang="el-GR" altLang="el-GR" dirty="0"/>
          </a:p>
          <a:p>
            <a:pPr lvl="1"/>
            <a:r>
              <a:rPr lang="el-GR" altLang="el-GR" dirty="0" smtClean="0"/>
              <a:t>Διάδοχος: πρώτο </a:t>
            </a:r>
            <a:r>
              <a:rPr lang="el-GR" altLang="el-GR" dirty="0"/>
              <a:t>δάκτυλο που δεν έχει </a:t>
            </a:r>
            <a:r>
              <a:rPr lang="el-GR" altLang="el-GR" dirty="0" smtClean="0"/>
              <a:t>αποτύχει</a:t>
            </a:r>
            <a:endParaRPr lang="el-GR" altLang="el-GR" dirty="0"/>
          </a:p>
          <a:p>
            <a:pPr lvl="1">
              <a:buNone/>
            </a:pPr>
            <a:r>
              <a:rPr lang="en-US" altLang="el-GR" dirty="0" err="1">
                <a:latin typeface="Calibri" panose="020F0502020204030204" pitchFamily="34" charset="0"/>
              </a:rPr>
              <a:t>n.find_new_successor</a:t>
            </a:r>
            <a:r>
              <a:rPr lang="en-US" altLang="el-GR" dirty="0">
                <a:latin typeface="Calibri" panose="020F0502020204030204" pitchFamily="34" charset="0"/>
              </a:rPr>
              <a:t>()</a:t>
            </a:r>
          </a:p>
          <a:p>
            <a:pPr lvl="1">
              <a:buNone/>
            </a:pPr>
            <a:r>
              <a:rPr lang="en-US" altLang="el-GR" dirty="0">
                <a:latin typeface="Calibri" panose="020F0502020204030204" pitchFamily="34" charset="0"/>
              </a:rPr>
              <a:t>	</a:t>
            </a:r>
            <a:r>
              <a:rPr lang="el-GR" altLang="el-GR" dirty="0">
                <a:latin typeface="Calibri" panose="020F0502020204030204" pitchFamily="34" charset="0"/>
              </a:rPr>
              <a:t>βρέθηκε = </a:t>
            </a:r>
            <a:r>
              <a:rPr lang="en-US" altLang="el-GR" dirty="0">
                <a:latin typeface="Calibri" panose="020F0502020204030204" pitchFamily="34" charset="0"/>
              </a:rPr>
              <a:t>false</a:t>
            </a:r>
          </a:p>
          <a:p>
            <a:pPr lvl="1">
              <a:buNone/>
            </a:pPr>
            <a:r>
              <a:rPr lang="en-US" altLang="el-GR" dirty="0">
                <a:latin typeface="Calibri" panose="020F0502020204030204" pitchFamily="34" charset="0"/>
              </a:rPr>
              <a:t>	</a:t>
            </a:r>
            <a:r>
              <a:rPr lang="el-GR" altLang="el-GR" dirty="0">
                <a:latin typeface="Calibri" panose="020F0502020204030204" pitchFamily="34" charset="0"/>
              </a:rPr>
              <a:t>Για κάθε </a:t>
            </a:r>
            <a:r>
              <a:rPr lang="en-US" altLang="el-GR" dirty="0" err="1">
                <a:latin typeface="Calibri" panose="020F0502020204030204" pitchFamily="34" charset="0"/>
              </a:rPr>
              <a:t>i</a:t>
            </a:r>
            <a:r>
              <a:rPr lang="en-US" altLang="el-GR" dirty="0">
                <a:latin typeface="Calibri" panose="020F0502020204030204" pitchFamily="34" charset="0"/>
              </a:rPr>
              <a:t> </a:t>
            </a:r>
            <a:r>
              <a:rPr lang="el-GR" altLang="el-GR" dirty="0">
                <a:latin typeface="Calibri" panose="020F0502020204030204" pitchFamily="34" charset="0"/>
              </a:rPr>
              <a:t>από </a:t>
            </a:r>
            <a:r>
              <a:rPr lang="en-US" altLang="el-GR" dirty="0">
                <a:latin typeface="Calibri" panose="020F0502020204030204" pitchFamily="34" charset="0"/>
              </a:rPr>
              <a:t>1 </a:t>
            </a:r>
            <a:r>
              <a:rPr lang="el-GR" altLang="el-GR" dirty="0">
                <a:latin typeface="Calibri" panose="020F0502020204030204" pitchFamily="34" charset="0"/>
              </a:rPr>
              <a:t>έως </a:t>
            </a:r>
            <a:r>
              <a:rPr lang="en-US" altLang="el-GR" dirty="0">
                <a:latin typeface="Calibri" panose="020F0502020204030204" pitchFamily="34" charset="0"/>
              </a:rPr>
              <a:t>m</a:t>
            </a:r>
          </a:p>
          <a:p>
            <a:pPr lvl="1">
              <a:buNone/>
            </a:pPr>
            <a:r>
              <a:rPr lang="el-GR" altLang="el-GR" dirty="0">
                <a:latin typeface="Calibri" panose="020F0502020204030204" pitchFamily="34" charset="0"/>
              </a:rPr>
              <a:t>		Αν ο </a:t>
            </a:r>
            <a:r>
              <a:rPr lang="en-US" altLang="el-GR" dirty="0">
                <a:latin typeface="Calibri" panose="020F0502020204030204" pitchFamily="34" charset="0"/>
              </a:rPr>
              <a:t>finger[</a:t>
            </a:r>
            <a:r>
              <a:rPr lang="en-US" altLang="el-GR" dirty="0" err="1">
                <a:latin typeface="Calibri" panose="020F0502020204030204" pitchFamily="34" charset="0"/>
              </a:rPr>
              <a:t>i</a:t>
            </a:r>
            <a:r>
              <a:rPr lang="en-US" altLang="el-GR" dirty="0">
                <a:latin typeface="Calibri" panose="020F0502020204030204" pitchFamily="34" charset="0"/>
              </a:rPr>
              <a:t>] </a:t>
            </a:r>
            <a:r>
              <a:rPr lang="el-GR" altLang="el-GR" dirty="0">
                <a:latin typeface="Calibri" panose="020F0502020204030204" pitchFamily="34" charset="0"/>
              </a:rPr>
              <a:t>δεν έχει αποτύχει και !βρέθηκε</a:t>
            </a:r>
            <a:endParaRPr lang="en-US" altLang="el-GR" dirty="0">
              <a:latin typeface="Calibri" panose="020F0502020204030204" pitchFamily="34" charset="0"/>
            </a:endParaRPr>
          </a:p>
          <a:p>
            <a:pPr lvl="1">
              <a:buNone/>
            </a:pPr>
            <a:r>
              <a:rPr lang="en-US" altLang="el-GR" dirty="0">
                <a:latin typeface="Calibri" panose="020F0502020204030204" pitchFamily="34" charset="0"/>
              </a:rPr>
              <a:t>			successor = finger[</a:t>
            </a:r>
            <a:r>
              <a:rPr lang="en-US" altLang="el-GR" dirty="0" err="1">
                <a:latin typeface="Calibri" panose="020F0502020204030204" pitchFamily="34" charset="0"/>
              </a:rPr>
              <a:t>i</a:t>
            </a:r>
            <a:r>
              <a:rPr lang="en-US" altLang="el-GR" dirty="0" smtClean="0">
                <a:latin typeface="Calibri" panose="020F0502020204030204" pitchFamily="34" charset="0"/>
              </a:rPr>
              <a:t>]</a:t>
            </a:r>
            <a:endParaRPr lang="en-US" altLang="el-GR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0524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n-US" altLang="el-GR" dirty="0" smtClean="0"/>
          </a:p>
        </p:txBody>
      </p:sp>
      <p:pic>
        <p:nvPicPr>
          <p:cNvPr id="33798" name="Picture 5" descr="Παράδειγμα επισκευής δακτυλίου στο σύστημα Ch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159495"/>
            <a:ext cx="457517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4508500"/>
            <a:ext cx="8382000" cy="1892300"/>
          </a:xfrm>
        </p:spPr>
        <p:txBody>
          <a:bodyPr>
            <a:normAutofit fontScale="92500" lnSpcReduction="20000"/>
          </a:bodyPr>
          <a:lstStyle/>
          <a:p>
            <a:pPr marL="46038" eaLnBrk="1" hangingPunct="1"/>
            <a:r>
              <a:rPr lang="el-GR" altLang="el-GR" dirty="0" smtClean="0"/>
              <a:t>Γιατί ο πίνακας δακτύλων δεν φτάνει;</a:t>
            </a:r>
          </a:p>
          <a:p>
            <a:pPr marL="446088" lvl="1" eaLnBrk="1" hangingPunct="1"/>
            <a:r>
              <a:rPr lang="el-GR" altLang="el-GR" dirty="0" smtClean="0"/>
              <a:t>Μπορεί να οδηγήσει σε παράκαμψη πολλών κόμβων</a:t>
            </a:r>
          </a:p>
          <a:p>
            <a:pPr marL="446088" lvl="1" eaLnBrk="1" hangingPunct="1"/>
            <a:r>
              <a:rPr lang="el-GR" altLang="el-GR" dirty="0" smtClean="0"/>
              <a:t>Απαιτούνται πολλά </a:t>
            </a:r>
            <a:r>
              <a:rPr lang="en-US" altLang="el-GR" dirty="0" smtClean="0">
                <a:latin typeface="Calibri" panose="020F0502020204030204" pitchFamily="34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alibri" panose="020F0502020204030204" pitchFamily="34" charset="0"/>
              </a:rPr>
              <a:t>notify</a:t>
            </a:r>
            <a:r>
              <a:rPr lang="el-GR" altLang="el-GR" dirty="0" smtClean="0">
                <a:latin typeface="Calibri" panose="020F0502020204030204" pitchFamily="34" charset="0"/>
              </a:rPr>
              <a:t> </a:t>
            </a:r>
            <a:r>
              <a:rPr lang="el-GR" altLang="el-GR" dirty="0" smtClean="0"/>
              <a:t>για επισκευή</a:t>
            </a:r>
          </a:p>
          <a:p>
            <a:pPr marL="715963" lvl="2" indent="-285750" eaLnBrk="1" hangingPunct="1"/>
            <a:r>
              <a:rPr lang="el-GR" altLang="el-GR" dirty="0" smtClean="0"/>
              <a:t>Κάθε </a:t>
            </a:r>
            <a:r>
              <a:rPr lang="en-US" altLang="el-GR" dirty="0" smtClean="0">
                <a:latin typeface="Calibri" panose="020F0502020204030204" pitchFamily="34" charset="0"/>
              </a:rPr>
              <a:t>stabilize</a:t>
            </a:r>
            <a:r>
              <a:rPr lang="en-US" altLang="el-GR" dirty="0" smtClean="0"/>
              <a:t>/</a:t>
            </a:r>
            <a:r>
              <a:rPr lang="en-US" altLang="el-GR" dirty="0" smtClean="0">
                <a:latin typeface="Calibri" panose="020F0502020204030204" pitchFamily="34" charset="0"/>
              </a:rPr>
              <a:t>notify</a:t>
            </a:r>
            <a:r>
              <a:rPr lang="el-GR" altLang="el-GR" dirty="0" smtClean="0"/>
              <a:t> βάζει έναν κόμβο στον δακτύλιο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1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Εντοπισμός διαδόχου με λίστα διαδόχων</a:t>
            </a:r>
          </a:p>
          <a:p>
            <a:pPr lvl="1" eaLnBrk="1" hangingPunct="1"/>
            <a:r>
              <a:rPr lang="el-GR" altLang="el-GR" dirty="0" smtClean="0"/>
              <a:t>Η λίστα καταγράφει 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επόμενους κόμβους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Σε κάθε αποτυχία δοκιμάζουμε επόμενο στη λίστα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Χρειάζονται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l-GR" altLang="el-GR" dirty="0" smtClean="0"/>
              <a:t> αποτυχίες για να χαθεί ο διάδοχος</a:t>
            </a:r>
          </a:p>
          <a:p>
            <a:pPr eaLnBrk="1" hangingPunct="1"/>
            <a:r>
              <a:rPr lang="el-GR" altLang="el-GR" dirty="0" smtClean="0"/>
              <a:t>Ιδιότητες λίστας διαδόχων</a:t>
            </a:r>
          </a:p>
          <a:p>
            <a:pPr lvl="1" eaLnBrk="1" hangingPunct="1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έχει σχεδόν την ίδια λίστα με τον διάδοχό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n’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Αφαιρούμε την τελευταία καταχώρηση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n’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 eaLnBrk="1" hangingPunct="1"/>
            <a:r>
              <a:rPr lang="el-GR" altLang="el-GR" dirty="0" smtClean="0"/>
              <a:t>Προσθέτουμε ως πρώτη καταχώρηση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n’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89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Συντήρηση λίστας διαδόχων</a:t>
            </a:r>
          </a:p>
          <a:p>
            <a:pPr lvl="1"/>
            <a:r>
              <a:rPr lang="el-GR" altLang="el-GR" dirty="0"/>
              <a:t>Η λίστα κάθε κόμβου βασίζεται σε αυτή του διαδόχου</a:t>
            </a:r>
          </a:p>
          <a:p>
            <a:pPr lvl="1"/>
            <a:r>
              <a:rPr lang="el-GR" altLang="el-GR" dirty="0"/>
              <a:t>Σε </a:t>
            </a:r>
            <a:r>
              <a:rPr lang="el-GR" altLang="el-GR" dirty="0" smtClean="0"/>
              <a:t>αλλαγή </a:t>
            </a:r>
            <a:r>
              <a:rPr lang="el-GR" altLang="el-GR" dirty="0"/>
              <a:t>διαδόχου ζητάμε τη λίστα του νέου διάδοχου</a:t>
            </a:r>
          </a:p>
          <a:p>
            <a:pPr lvl="1"/>
            <a:r>
              <a:rPr lang="el-GR" altLang="el-GR" dirty="0"/>
              <a:t>Σταδιακή κατασκευή </a:t>
            </a:r>
            <a:r>
              <a:rPr lang="el-GR" altLang="el-GR" dirty="0" smtClean="0"/>
              <a:t>λιστών </a:t>
            </a:r>
            <a:r>
              <a:rPr lang="el-GR" altLang="el-GR" dirty="0"/>
              <a:t>όσο μεγαλώνει ο </a:t>
            </a:r>
            <a:r>
              <a:rPr lang="el-GR" altLang="el-GR" dirty="0" smtClean="0"/>
              <a:t>δακτύλιος</a:t>
            </a:r>
          </a:p>
          <a:p>
            <a:r>
              <a:rPr lang="el-GR" altLang="el-GR" dirty="0"/>
              <a:t>Αξιοποίηση λίστας διαδόχων</a:t>
            </a:r>
            <a:endParaRPr lang="en-US" altLang="el-GR" dirty="0"/>
          </a:p>
          <a:p>
            <a:pPr lvl="1"/>
            <a:r>
              <a:rPr lang="el-GR" altLang="el-GR" dirty="0" smtClean="0"/>
              <a:t>Χρήση για </a:t>
            </a:r>
            <a:r>
              <a:rPr lang="el-GR" altLang="el-GR" dirty="0"/>
              <a:t>να συμπληρώσει τον πίνακα δακτύλων</a:t>
            </a:r>
          </a:p>
          <a:p>
            <a:pPr lvl="1"/>
            <a:r>
              <a:rPr lang="en-US" altLang="el-GR" dirty="0" err="1" smtClean="0">
                <a:latin typeface="Calibri" panose="020F0502020204030204" pitchFamily="34" charset="0"/>
              </a:rPr>
              <a:t>closest_preceding_node</a:t>
            </a:r>
            <a:r>
              <a:rPr lang="en-US" altLang="el-GR" dirty="0" smtClean="0">
                <a:latin typeface="Calibri" panose="020F0502020204030204" pitchFamily="34" charset="0"/>
              </a:rPr>
              <a:t>()</a:t>
            </a:r>
            <a:r>
              <a:rPr lang="el-GR" altLang="el-GR" dirty="0" smtClean="0"/>
              <a:t>: καλύτερος στόχος</a:t>
            </a:r>
            <a:endParaRPr lang="en-US" altLang="el-GR" dirty="0"/>
          </a:p>
          <a:p>
            <a:pPr lvl="1"/>
            <a:r>
              <a:rPr lang="en-US" altLang="el-GR" dirty="0" err="1" smtClean="0">
                <a:latin typeface="Calibri" panose="020F0502020204030204" pitchFamily="34" charset="0"/>
              </a:rPr>
              <a:t>find_successor</a:t>
            </a:r>
            <a:r>
              <a:rPr lang="el-GR" altLang="el-GR" dirty="0" smtClean="0">
                <a:latin typeface="Calibri" panose="020F0502020204030204" pitchFamily="34" charset="0"/>
              </a:rPr>
              <a:t>()</a:t>
            </a:r>
            <a:r>
              <a:rPr lang="el-GR" altLang="el-GR" dirty="0" smtClean="0"/>
              <a:t>: όταν </a:t>
            </a:r>
            <a:r>
              <a:rPr lang="el-GR" altLang="el-GR" dirty="0"/>
              <a:t>ο διάδοχος έχει </a:t>
            </a:r>
            <a:r>
              <a:rPr lang="el-GR" altLang="el-GR" dirty="0" smtClean="0"/>
              <a:t>αποτύχει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8669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Αποχώρηση/αποτυχία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6)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Αποχώρηση κόμβου: παρόμοια με αποτυχία</a:t>
            </a:r>
          </a:p>
          <a:p>
            <a:pPr lvl="1" eaLnBrk="1" hangingPunct="1"/>
            <a:r>
              <a:rPr lang="el-GR" altLang="el-GR" dirty="0" smtClean="0"/>
              <a:t>Καλύτερα να ενημερώσουμε το σύστημα όμως!</a:t>
            </a:r>
          </a:p>
          <a:p>
            <a:pPr lvl="2" eaLnBrk="1" hangingPunct="1"/>
            <a:r>
              <a:rPr lang="el-GR" altLang="el-GR" dirty="0" smtClean="0"/>
              <a:t>Αλλιώς θα έχουμε αργή ανακατασκευή</a:t>
            </a:r>
          </a:p>
          <a:p>
            <a:pPr lvl="2" eaLnBrk="1" hangingPunct="1"/>
            <a:r>
              <a:rPr lang="el-GR" altLang="el-GR" dirty="0" smtClean="0"/>
              <a:t>Στο μεσοδιάστημα αποτυγχάνουν οι αναζητήσεις</a:t>
            </a:r>
          </a:p>
          <a:p>
            <a:pPr lvl="1" eaLnBrk="1" hangingPunct="1"/>
            <a:r>
              <a:rPr lang="el-GR" altLang="el-GR" dirty="0" smtClean="0"/>
              <a:t>Ενημέρωση προκατόχου για τον νέο διάδοχο</a:t>
            </a:r>
          </a:p>
          <a:p>
            <a:pPr lvl="1" eaLnBrk="1" hangingPunct="1"/>
            <a:r>
              <a:rPr lang="el-GR" altLang="el-GR" dirty="0" smtClean="0"/>
              <a:t>Ενημέρωση διαδόχου για τον νέο προκάτοχο</a:t>
            </a:r>
          </a:p>
          <a:p>
            <a:pPr lvl="1" eaLnBrk="1" hangingPunct="1"/>
            <a:r>
              <a:rPr lang="el-GR" altLang="el-GR" dirty="0" smtClean="0"/>
              <a:t>Μεταβίβαση κλειδιών στον διάδοχο</a:t>
            </a:r>
          </a:p>
          <a:p>
            <a:pPr lvl="2" eaLnBrk="1" hangingPunct="1"/>
            <a:r>
              <a:rPr lang="el-GR" altLang="el-GR" dirty="0" smtClean="0"/>
              <a:t>Γίνεται πάντα μέσω της εφαρμογής</a:t>
            </a:r>
          </a:p>
          <a:p>
            <a:pPr lvl="2" eaLnBrk="1" hangingPunct="1"/>
            <a:r>
              <a:rPr lang="el-GR" altLang="el-GR" dirty="0" smtClean="0"/>
              <a:t>Αλλιώς τα κλειδιά θα πρέπει να καταχωρηθούν ξανά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0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σύστημα </a:t>
            </a:r>
            <a:r>
              <a:rPr lang="en-US" dirty="0"/>
              <a:t>Pastry</a:t>
            </a:r>
          </a:p>
          <a:p>
            <a:pPr lvl="1"/>
            <a:r>
              <a:rPr lang="el-GR" dirty="0"/>
              <a:t>Δρομολόγηση στο </a:t>
            </a:r>
            <a:r>
              <a:rPr lang="en-US" dirty="0"/>
              <a:t>Pastry</a:t>
            </a:r>
          </a:p>
          <a:p>
            <a:pPr lvl="1"/>
            <a:r>
              <a:rPr lang="el-GR" dirty="0"/>
              <a:t>Προσχώρηση/αποχώρηση στο </a:t>
            </a:r>
            <a:r>
              <a:rPr lang="en-US" dirty="0"/>
              <a:t>Pastry</a:t>
            </a:r>
          </a:p>
          <a:p>
            <a:pPr lvl="1"/>
            <a:r>
              <a:rPr lang="el-GR" dirty="0"/>
              <a:t>Επίδοση του </a:t>
            </a:r>
            <a:r>
              <a:rPr lang="en-US" dirty="0"/>
              <a:t>Pastry</a:t>
            </a:r>
          </a:p>
          <a:p>
            <a:r>
              <a:rPr lang="el-GR" dirty="0"/>
              <a:t>Το σύστημα </a:t>
            </a:r>
            <a:r>
              <a:rPr lang="en-US" dirty="0" smtClean="0"/>
              <a:t>Scribe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8465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Ανάκαμψη εφαρμογής (1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altLang="el-GR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Ανάκαμψη εφαρμογής από αποτυχίες</a:t>
            </a:r>
          </a:p>
          <a:p>
            <a:pPr lvl="1" eaLnBrk="1" hangingPunct="1"/>
            <a:r>
              <a:rPr lang="el-GR" altLang="el-GR" dirty="0" smtClean="0"/>
              <a:t>Ο αντίκτυπος εξαρτάται από την εφαρμογή</a:t>
            </a:r>
          </a:p>
          <a:p>
            <a:pPr lvl="2" eaLnBrk="1" hangingPunct="1"/>
            <a:r>
              <a:rPr lang="el-GR" altLang="el-GR" dirty="0" smtClean="0"/>
              <a:t>Έστω (</a:t>
            </a:r>
            <a:r>
              <a:rPr lang="el-GR" altLang="el-GR" dirty="0" err="1" smtClean="0"/>
              <a:t>κατά)μερισμός</a:t>
            </a:r>
            <a:r>
              <a:rPr lang="el-GR" altLang="el-GR" dirty="0" smtClean="0"/>
              <a:t> αρχείων</a:t>
            </a:r>
          </a:p>
          <a:p>
            <a:pPr lvl="2" eaLnBrk="1" hangingPunct="1"/>
            <a:r>
              <a:rPr lang="el-GR" altLang="el-GR" dirty="0" smtClean="0"/>
              <a:t>Κάποια αρχεία δεν έχουν δείκτες</a:t>
            </a:r>
          </a:p>
          <a:p>
            <a:pPr lvl="2" eaLnBrk="1" hangingPunct="1"/>
            <a:r>
              <a:rPr lang="el-GR" altLang="el-GR" dirty="0" smtClean="0"/>
              <a:t>Κάποιοι δείκτες δεν έχουν αρχεία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δεν ασχολείται με τα κλειδιά</a:t>
            </a:r>
          </a:p>
          <a:p>
            <a:pPr lvl="2" eaLnBrk="1" hangingPunct="1"/>
            <a:r>
              <a:rPr lang="el-GR" altLang="el-GR" dirty="0" smtClean="0"/>
              <a:t>Δεν μπορεί να παρέχει σχετικές </a:t>
            </a:r>
            <a:r>
              <a:rPr lang="el-GR" altLang="el-GR" dirty="0" err="1" smtClean="0"/>
              <a:t>επανακλήσεις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Μπορεί να βοηθήσει με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redistribute_keys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()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6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Ανάκαμψη εφαρμογής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Ανάκαμψη εφαρμογής από αποτυχίες</a:t>
            </a:r>
          </a:p>
          <a:p>
            <a:pPr lvl="1"/>
            <a:r>
              <a:rPr lang="el-GR" altLang="el-GR" dirty="0" smtClean="0"/>
              <a:t>Περιοδικός </a:t>
            </a:r>
            <a:r>
              <a:rPr lang="el-GR" altLang="el-GR" dirty="0"/>
              <a:t>έλεγχος κλειδιών</a:t>
            </a:r>
          </a:p>
          <a:p>
            <a:pPr lvl="2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που αποθηκεύει τα κλειδιά μας απέτυχε</a:t>
            </a:r>
            <a:r>
              <a:rPr lang="el-GR" altLang="el-GR" dirty="0" smtClean="0"/>
              <a:t>;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Τότε δεν μπορεί κανείς να τα βρει</a:t>
            </a:r>
            <a:endParaRPr lang="el-GR" altLang="el-GR" dirty="0"/>
          </a:p>
          <a:p>
            <a:pPr lvl="2"/>
            <a:r>
              <a:rPr lang="el-GR" altLang="el-GR" dirty="0"/>
              <a:t>Αν ναι, αποθήκευση εκ νέου</a:t>
            </a:r>
          </a:p>
          <a:p>
            <a:pPr lvl="1"/>
            <a:r>
              <a:rPr lang="el-GR" altLang="el-GR" dirty="0"/>
              <a:t>Περιοδικός έλεγχος αρχείων</a:t>
            </a:r>
          </a:p>
          <a:p>
            <a:pPr lvl="2"/>
            <a:r>
              <a:rPr lang="en-US" altLang="el-GR" dirty="0" smtClean="0"/>
              <a:t>O </a:t>
            </a:r>
            <a:r>
              <a:rPr lang="el-GR" altLang="el-GR" dirty="0" smtClean="0"/>
              <a:t>κόμβος </a:t>
            </a:r>
            <a:r>
              <a:rPr lang="el-GR" altLang="el-GR" dirty="0"/>
              <a:t>στον οποίο δείχνει η εγγραφή μας απέτυχε</a:t>
            </a:r>
            <a:r>
              <a:rPr lang="el-GR" altLang="el-GR" dirty="0" smtClean="0"/>
              <a:t>;</a:t>
            </a:r>
          </a:p>
          <a:p>
            <a:pPr lvl="2"/>
            <a:r>
              <a:rPr lang="el-GR" altLang="el-GR" dirty="0" smtClean="0"/>
              <a:t>Τότε τα κλειδιά μας δεν «δείχνουν» πουθενά</a:t>
            </a:r>
            <a:endParaRPr lang="el-GR" altLang="el-GR" dirty="0"/>
          </a:p>
          <a:p>
            <a:pPr lvl="2"/>
            <a:r>
              <a:rPr lang="el-GR" altLang="el-GR" dirty="0"/>
              <a:t>Αν ναι, διαγραφή των </a:t>
            </a:r>
            <a:r>
              <a:rPr lang="el-GR" altLang="el-GR" dirty="0" smtClean="0"/>
              <a:t>κλειδιών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02385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78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Βασικά στοιχεία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(1 από 2)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Προβλήματα επίδοσης του </a:t>
            </a:r>
            <a:r>
              <a:rPr lang="en-US" altLang="el-GR" dirty="0" smtClean="0"/>
              <a:t>Chord</a:t>
            </a:r>
          </a:p>
          <a:p>
            <a:pPr lvl="1"/>
            <a:r>
              <a:rPr lang="el-GR" altLang="el-GR" dirty="0" smtClean="0"/>
              <a:t>Οι διαδρομές στο δίκτυο είναι μεγάλες</a:t>
            </a:r>
          </a:p>
          <a:p>
            <a:pPr lvl="2"/>
            <a:r>
              <a:rPr lang="el-GR" altLang="el-GR" dirty="0" smtClean="0"/>
              <a:t>Τουλάχιστον για τον αρχικό εντοπισμό ενός κόμβου</a:t>
            </a:r>
          </a:p>
          <a:p>
            <a:pPr lvl="2"/>
            <a:r>
              <a:rPr lang="el-GR" altLang="el-GR" dirty="0" smtClean="0"/>
              <a:t>Στη συνέχεια μπορούμε να χρησιμοποιήσουμε το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Στην καλύτερη περίπτωση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r>
              <a:rPr lang="el-GR" altLang="el-GR" dirty="0" smtClean="0"/>
              <a:t> βήματα</a:t>
            </a:r>
          </a:p>
          <a:p>
            <a:pPr lvl="2"/>
            <a:r>
              <a:rPr lang="el-GR" altLang="el-GR" dirty="0" smtClean="0"/>
              <a:t>Όταν οι πίνακες δακτύλων είναι ενημερωμένοι</a:t>
            </a:r>
          </a:p>
          <a:p>
            <a:pPr lvl="1"/>
            <a:r>
              <a:rPr lang="el-GR" altLang="el-GR" dirty="0" smtClean="0"/>
              <a:t>Κάθε βήμα μπορεί να καλύπτει όλο το δίκτυο!</a:t>
            </a:r>
          </a:p>
          <a:p>
            <a:pPr lvl="2"/>
            <a:r>
              <a:rPr lang="el-GR" altLang="el-GR" dirty="0" smtClean="0"/>
              <a:t>Αριθμητική απόσταση &lt;&gt; </a:t>
            </a:r>
            <a:r>
              <a:rPr lang="el-GR" altLang="el-GR" dirty="0" err="1" smtClean="0"/>
              <a:t>τοπολογική</a:t>
            </a:r>
            <a:r>
              <a:rPr lang="el-GR" altLang="el-GR" dirty="0" smtClean="0"/>
              <a:t> απόσταση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45749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Βασικά στοιχεία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Το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</a:t>
            </a:r>
            <a:r>
              <a:rPr lang="el-GR" altLang="el-GR" dirty="0"/>
              <a:t>βελτιώνει την επίδοση</a:t>
            </a:r>
          </a:p>
          <a:p>
            <a:pPr lvl="1"/>
            <a:r>
              <a:rPr lang="el-GR" altLang="el-GR" dirty="0" smtClean="0"/>
              <a:t>Πίνακες δρομολόγησης </a:t>
            </a:r>
            <a:r>
              <a:rPr lang="el-GR" altLang="el-GR" dirty="0"/>
              <a:t>με βάση και </a:t>
            </a:r>
            <a:r>
              <a:rPr lang="el-GR" altLang="el-GR" dirty="0" smtClean="0"/>
              <a:t>τοπολογία</a:t>
            </a:r>
            <a:endParaRPr lang="el-GR" altLang="el-GR" dirty="0"/>
          </a:p>
          <a:p>
            <a:pPr lvl="1"/>
            <a:r>
              <a:rPr lang="el-GR" altLang="el-GR" dirty="0"/>
              <a:t>Κάθε κόμβος </a:t>
            </a:r>
            <a:r>
              <a:rPr lang="el-GR" altLang="el-GR" dirty="0" smtClean="0"/>
              <a:t>επιλέ</a:t>
            </a:r>
            <a:r>
              <a:rPr lang="el-GR" altLang="el-GR" dirty="0"/>
              <a:t>γ</a:t>
            </a:r>
            <a:r>
              <a:rPr lang="el-GR" altLang="el-GR" dirty="0" smtClean="0"/>
              <a:t>ει από πολλούς </a:t>
            </a:r>
            <a:r>
              <a:rPr lang="el-GR" altLang="el-GR" dirty="0"/>
              <a:t>γείτονες</a:t>
            </a:r>
          </a:p>
          <a:p>
            <a:pPr lvl="2"/>
            <a:r>
              <a:rPr lang="el-GR" altLang="el-GR" dirty="0"/>
              <a:t>Στο </a:t>
            </a:r>
            <a:r>
              <a:rPr lang="en-US" altLang="el-GR" dirty="0"/>
              <a:t>Chord</a:t>
            </a:r>
            <a:r>
              <a:rPr lang="el-GR" altLang="el-GR" dirty="0"/>
              <a:t> ο πίνακας δακτύλων </a:t>
            </a:r>
            <a:r>
              <a:rPr lang="el-GR" altLang="el-GR" dirty="0" smtClean="0"/>
              <a:t>έχει μία επιλογή</a:t>
            </a:r>
          </a:p>
          <a:p>
            <a:pPr lvl="2"/>
            <a:r>
              <a:rPr lang="el-GR" altLang="el-GR" dirty="0" smtClean="0"/>
              <a:t>Ο επόμενος μπορεί να είναι πολύ μακριά</a:t>
            </a:r>
            <a:endParaRPr lang="el-GR" altLang="el-GR" dirty="0"/>
          </a:p>
          <a:p>
            <a:pPr lvl="1"/>
            <a:r>
              <a:rPr lang="el-GR" altLang="el-GR" dirty="0"/>
              <a:t>Επιλέγονται οι τοπολογικά πλησιέστεροι </a:t>
            </a:r>
            <a:r>
              <a:rPr lang="el-GR" altLang="el-GR" dirty="0" smtClean="0"/>
              <a:t>κόμβοι</a:t>
            </a:r>
          </a:p>
          <a:p>
            <a:pPr lvl="2"/>
            <a:r>
              <a:rPr lang="el-GR" altLang="el-GR" dirty="0" smtClean="0"/>
              <a:t>Από τις διάφορες δυνατές επιλογές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81084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Pastry</a:t>
            </a:r>
            <a:r>
              <a:rPr lang="el-GR" altLang="el-GR" dirty="0" smtClean="0"/>
              <a:t> </a:t>
            </a:r>
            <a:r>
              <a:rPr lang="el-GR" altLang="el-GR" dirty="0"/>
              <a:t>(1 από </a:t>
            </a:r>
            <a:r>
              <a:rPr lang="el-GR" altLang="el-GR" dirty="0" smtClean="0"/>
              <a:t>3)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Pastry</a:t>
            </a:r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route(</a:t>
            </a:r>
            <a:r>
              <a:rPr lang="en-US" altLang="el-GR" dirty="0" err="1" smtClean="0">
                <a:latin typeface="Calibri" panose="020F0502020204030204" pitchFamily="34" charset="0"/>
              </a:rPr>
              <a:t>msg</a:t>
            </a:r>
            <a:r>
              <a:rPr lang="en-US" altLang="el-GR" dirty="0" smtClean="0">
                <a:latin typeface="Calibri" panose="020F0502020204030204" pitchFamily="34" charset="0"/>
              </a:rPr>
              <a:t>, key</a:t>
            </a:r>
            <a:r>
              <a:rPr lang="el-GR" altLang="el-GR" dirty="0" smtClean="0">
                <a:latin typeface="Calibri" panose="020F0502020204030204" pitchFamily="34" charset="0"/>
              </a:rPr>
              <a:t>)</a:t>
            </a:r>
            <a:r>
              <a:rPr lang="el-GR" altLang="el-GR" dirty="0" smtClean="0"/>
              <a:t>:  εφαρμογή -&gt; βιβλιοθήκη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Στέλνει το μήνυμα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msg</a:t>
            </a:r>
            <a:r>
              <a:rPr lang="el-GR" altLang="el-GR" dirty="0" smtClean="0"/>
              <a:t> στον πλησιέστερο κόμβο στο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Ο κόμβος αυτός είναι υπεύθυνος για το κλειδί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 key</a:t>
            </a:r>
            <a:endParaRPr lang="el-GR" altLang="el-GR" i="1" dirty="0" smtClean="0"/>
          </a:p>
          <a:p>
            <a:pPr lvl="1"/>
            <a:r>
              <a:rPr lang="el-GR" altLang="el-GR" dirty="0"/>
              <a:t>Διαφορετικές κλήσεις για τελικό / ενδιάμεσους</a:t>
            </a:r>
          </a:p>
          <a:p>
            <a:pPr lvl="2"/>
            <a:r>
              <a:rPr lang="el-GR" altLang="el-GR" dirty="0"/>
              <a:t>Οι ενδιάμεσοι μπορούν να επεξεργάζονται το μήνυμα</a:t>
            </a:r>
            <a:endParaRPr lang="en-US" altLang="el-GR" dirty="0"/>
          </a:p>
          <a:p>
            <a:pPr lvl="1" eaLnBrk="1" hangingPunct="1"/>
            <a:r>
              <a:rPr lang="en-US" altLang="el-GR" dirty="0" smtClean="0">
                <a:latin typeface="Calibri" panose="020F0502020204030204" pitchFamily="34" charset="0"/>
              </a:rPr>
              <a:t>deliver(</a:t>
            </a:r>
            <a:r>
              <a:rPr lang="en-US" altLang="el-GR" dirty="0" err="1" smtClean="0">
                <a:latin typeface="Calibri" panose="020F0502020204030204" pitchFamily="34" charset="0"/>
              </a:rPr>
              <a:t>msg</a:t>
            </a:r>
            <a:r>
              <a:rPr lang="en-US" altLang="el-GR" dirty="0" smtClean="0">
                <a:latin typeface="Calibri" panose="020F0502020204030204" pitchFamily="34" charset="0"/>
              </a:rPr>
              <a:t>, key)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Καλείται για να παραδοθεί το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msg</a:t>
            </a:r>
            <a:r>
              <a:rPr lang="el-GR" altLang="el-GR" dirty="0" smtClean="0"/>
              <a:t>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  <a:p>
            <a:pPr lvl="2" eaLnBrk="1" hangingPunct="1"/>
            <a:r>
              <a:rPr lang="el-GR" altLang="el-GR" dirty="0" smtClean="0"/>
              <a:t>Ο παρών κόμβος είναι ο πλησιέστερος στο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7682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err="1" smtClean="0"/>
              <a:t>Διεπαφή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Pastry</a:t>
            </a:r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forward(</a:t>
            </a:r>
            <a:r>
              <a:rPr lang="en-US" altLang="el-GR" dirty="0" err="1">
                <a:latin typeface="Calibri" panose="020F0502020204030204" pitchFamily="34" charset="0"/>
              </a:rPr>
              <a:t>msg</a:t>
            </a:r>
            <a:r>
              <a:rPr lang="en-US" altLang="el-GR" dirty="0">
                <a:latin typeface="Calibri" panose="020F0502020204030204" pitchFamily="34" charset="0"/>
              </a:rPr>
              <a:t>, key)</a:t>
            </a:r>
            <a:r>
              <a:rPr lang="en-US" altLang="el-GR" dirty="0"/>
              <a:t>:</a:t>
            </a:r>
            <a:r>
              <a:rPr lang="el-GR" altLang="el-GR" dirty="0"/>
              <a:t> βιβλιοθήκη -&gt; εφαρμογή</a:t>
            </a:r>
            <a:endParaRPr lang="en-US" altLang="el-GR" dirty="0"/>
          </a:p>
          <a:p>
            <a:pPr lvl="2"/>
            <a:r>
              <a:rPr lang="el-GR" altLang="el-GR" dirty="0"/>
              <a:t>Καλείται πριν προωθηθεί το </a:t>
            </a:r>
            <a:r>
              <a:rPr lang="en-US" altLang="el-GR" dirty="0" err="1">
                <a:latin typeface="Calibri" panose="020F0502020204030204" pitchFamily="34" charset="0"/>
                <a:cs typeface="Courier New" pitchFamily="49" charset="0"/>
              </a:rPr>
              <a:t>msg</a:t>
            </a:r>
            <a:r>
              <a:rPr lang="el-GR" altLang="el-GR" dirty="0"/>
              <a:t> με κλειδί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  <a:p>
            <a:pPr lvl="2"/>
            <a:r>
              <a:rPr lang="el-GR" altLang="el-GR" dirty="0"/>
              <a:t>Ο </a:t>
            </a:r>
            <a:r>
              <a:rPr lang="el-GR" altLang="el-GR" dirty="0" smtClean="0"/>
              <a:t>κόμβος </a:t>
            </a:r>
            <a:r>
              <a:rPr lang="el-GR" altLang="el-GR" dirty="0"/>
              <a:t>είναι στη διαδρομή προς τον προορισμό</a:t>
            </a:r>
          </a:p>
          <a:p>
            <a:pPr lvl="1" eaLnBrk="1" hangingPunct="1"/>
            <a:r>
              <a:rPr lang="en-US" altLang="el-GR" dirty="0" err="1" smtClean="0">
                <a:latin typeface="Calibri" panose="020F0502020204030204" pitchFamily="34" charset="0"/>
              </a:rPr>
              <a:t>newleafs</a:t>
            </a:r>
            <a:r>
              <a:rPr lang="en-US" altLang="el-GR" dirty="0" smtClean="0">
                <a:latin typeface="Calibri" panose="020F0502020204030204" pitchFamily="34" charset="0"/>
              </a:rPr>
              <a:t>(</a:t>
            </a:r>
            <a:r>
              <a:rPr lang="en-US" altLang="el-GR" dirty="0" err="1" smtClean="0">
                <a:latin typeface="Calibri" panose="020F0502020204030204" pitchFamily="34" charset="0"/>
              </a:rPr>
              <a:t>leafset</a:t>
            </a:r>
            <a:r>
              <a:rPr lang="en-US" altLang="el-GR" dirty="0" smtClean="0">
                <a:latin typeface="Calibri" panose="020F0502020204030204" pitchFamily="34" charset="0"/>
              </a:rPr>
              <a:t>)</a:t>
            </a:r>
            <a:r>
              <a:rPr lang="en-US" altLang="el-GR" dirty="0" smtClean="0"/>
              <a:t>:</a:t>
            </a:r>
            <a:r>
              <a:rPr lang="el-GR" altLang="el-GR" dirty="0" smtClean="0"/>
              <a:t> βιβλιοθήκη -&gt; εφαρμογή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Καλείται όταν αλλάζει το σύνολο φύλλων σε 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leafset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 eaLnBrk="1" hangingPunct="1"/>
            <a:r>
              <a:rPr lang="el-GR" altLang="el-GR" dirty="0" smtClean="0"/>
              <a:t>Σημαίνει ότι γίνονται αλλαγές στη γειτονιά του κόμβου</a:t>
            </a:r>
          </a:p>
          <a:p>
            <a:pPr lvl="2" eaLnBrk="1" hangingPunct="1"/>
            <a:r>
              <a:rPr lang="el-GR" altLang="el-GR" dirty="0" smtClean="0"/>
              <a:t>Μπορεί να αλλάζει και η περιοχή κλειδιών του</a:t>
            </a:r>
          </a:p>
          <a:p>
            <a:pPr lvl="2" eaLnBrk="1" hangingPunct="1"/>
            <a:r>
              <a:rPr lang="el-GR" altLang="el-GR" dirty="0" smtClean="0"/>
              <a:t>Η εφαρμογή χειρίζεται το γεγονός κατάλληλα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67319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/>
              <a:t>Pastry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err="1"/>
              <a:t>Διεπαφή</a:t>
            </a:r>
            <a:r>
              <a:rPr lang="el-GR" altLang="el-GR" dirty="0"/>
              <a:t> του </a:t>
            </a:r>
            <a:r>
              <a:rPr lang="en-US" altLang="el-GR" dirty="0"/>
              <a:t>Pastry</a:t>
            </a:r>
          </a:p>
          <a:p>
            <a:pPr lvl="1"/>
            <a:r>
              <a:rPr lang="en-US" altLang="el-GR" dirty="0" smtClean="0">
                <a:latin typeface="Calibri" panose="020F0502020204030204" pitchFamily="34" charset="0"/>
              </a:rPr>
              <a:t>distance(y</a:t>
            </a:r>
            <a:r>
              <a:rPr lang="en-US" altLang="el-GR" dirty="0">
                <a:latin typeface="Calibri" panose="020F0502020204030204" pitchFamily="34" charset="0"/>
              </a:rPr>
              <a:t>)</a:t>
            </a:r>
            <a:r>
              <a:rPr lang="en-US" altLang="el-GR" dirty="0"/>
              <a:t>:</a:t>
            </a:r>
            <a:r>
              <a:rPr lang="el-GR" altLang="el-GR" dirty="0"/>
              <a:t> βιβλιοθήκη -&gt; εφαρμογή</a:t>
            </a:r>
            <a:endParaRPr lang="en-US" altLang="el-GR" dirty="0"/>
          </a:p>
          <a:p>
            <a:pPr lvl="2"/>
            <a:r>
              <a:rPr lang="el-GR" altLang="el-GR" dirty="0"/>
              <a:t>Επιστρέφει την </a:t>
            </a:r>
            <a:r>
              <a:rPr lang="el-GR" altLang="el-GR" dirty="0" err="1"/>
              <a:t>τοπολογική</a:t>
            </a:r>
            <a:r>
              <a:rPr lang="el-GR" altLang="el-GR" dirty="0"/>
              <a:t> απόσταση του κόμβου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y</a:t>
            </a:r>
          </a:p>
          <a:p>
            <a:pPr lvl="2"/>
            <a:r>
              <a:rPr lang="el-GR" altLang="el-GR" dirty="0"/>
              <a:t>Αναφέρεται στο υποκείμενο δίκτυο</a:t>
            </a:r>
          </a:p>
          <a:p>
            <a:pPr lvl="2"/>
            <a:r>
              <a:rPr lang="el-GR" altLang="el-GR" dirty="0"/>
              <a:t>Μπορεί να χρησιμοποιεί όποια μετρική θέλει η εφαρμογή</a:t>
            </a:r>
          </a:p>
          <a:p>
            <a:pPr lvl="2"/>
            <a:r>
              <a:rPr lang="el-GR" altLang="el-GR" dirty="0"/>
              <a:t>Χρησιμοποιείται για την επιλογή γειτόνων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err="1"/>
              <a:t>διεπαφή</a:t>
            </a:r>
            <a:r>
              <a:rPr lang="el-GR" altLang="el-GR" dirty="0"/>
              <a:t> είναι διαφορετική από </a:t>
            </a:r>
            <a:r>
              <a:rPr lang="el-GR" altLang="el-GR" dirty="0" smtClean="0"/>
              <a:t>του </a:t>
            </a:r>
            <a:r>
              <a:rPr lang="en-US" altLang="el-GR" dirty="0" smtClean="0"/>
              <a:t>Chord</a:t>
            </a:r>
            <a:endParaRPr lang="el-GR" altLang="el-GR" dirty="0"/>
          </a:p>
          <a:p>
            <a:pPr lvl="2"/>
            <a:r>
              <a:rPr lang="el-GR" altLang="el-GR" dirty="0"/>
              <a:t>Παράδοση μηνυμάτων αντί για εντοπισμός κόμβων</a:t>
            </a:r>
          </a:p>
          <a:p>
            <a:pPr lvl="2"/>
            <a:r>
              <a:rPr lang="el-GR" altLang="el-GR" dirty="0"/>
              <a:t>Εύκολη μετατροπή από τη μία μορφή στην </a:t>
            </a:r>
            <a:r>
              <a:rPr lang="el-GR" altLang="el-GR" dirty="0" smtClean="0"/>
              <a:t>άλλη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9443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Δρομολόγηση στο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9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Κόμβοι και κλειδιά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l-GR" altLang="el-GR" dirty="0" smtClean="0"/>
              <a:t>Παρόμοια οργάνωση με το </a:t>
            </a:r>
            <a:r>
              <a:rPr lang="en-US" altLang="el-GR" dirty="0" smtClean="0"/>
              <a:t>Chord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Κόμβοι και κλειδιά οργανώνονται σε δακτύλιο</a:t>
            </a:r>
          </a:p>
          <a:p>
            <a:pPr lvl="2"/>
            <a:r>
              <a:rPr lang="el-GR" altLang="el-GR" dirty="0" smtClean="0"/>
              <a:t>Η αρχική υλοποίηση χρησιμοποιούσε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m=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128</a:t>
            </a:r>
            <a:r>
              <a:rPr lang="el-GR" altLang="el-GR" dirty="0" smtClean="0"/>
              <a:t> </a:t>
            </a:r>
            <a:r>
              <a:rPr lang="en-US" altLang="el-GR" dirty="0" smtClean="0"/>
              <a:t>bit</a:t>
            </a:r>
          </a:p>
          <a:p>
            <a:pPr lvl="1"/>
            <a:r>
              <a:rPr lang="el-GR" altLang="el-GR" dirty="0" smtClean="0"/>
              <a:t>Τα αναγνωριστικά/κλειδιά ερμηνεύονται διαφορετικά</a:t>
            </a:r>
          </a:p>
          <a:p>
            <a:pPr lvl="2"/>
            <a:r>
              <a:rPr lang="el-GR" altLang="el-GR" dirty="0" smtClean="0"/>
              <a:t>Πολυψήφιοι αριθμοί με βάση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είναι παράμετρος του συστήματος, τυπικά </a:t>
            </a:r>
            <a:r>
              <a:rPr lang="en-US" altLang="el-GR" dirty="0" smtClean="0"/>
              <a:t>2 </a:t>
            </a:r>
            <a:r>
              <a:rPr lang="el-GR" altLang="el-GR" dirty="0" smtClean="0"/>
              <a:t>ή 4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b=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4</a:t>
            </a:r>
            <a:r>
              <a:rPr lang="en-US" altLang="el-GR" dirty="0" smtClean="0"/>
              <a:t> </a:t>
            </a:r>
            <a:r>
              <a:rPr lang="el-GR" altLang="el-GR" dirty="0" smtClean="0"/>
              <a:t>έχουμε </a:t>
            </a:r>
            <a:r>
              <a:rPr lang="el-GR" altLang="el-GR" dirty="0" err="1" smtClean="0"/>
              <a:t>δεκαεξαδικά</a:t>
            </a:r>
            <a:r>
              <a:rPr lang="el-GR" altLang="el-GR" dirty="0" smtClean="0"/>
              <a:t> ψηφία</a:t>
            </a:r>
          </a:p>
          <a:p>
            <a:pPr lvl="2"/>
            <a:r>
              <a:rPr lang="el-GR" altLang="el-GR" dirty="0" smtClean="0"/>
              <a:t>Αναγνωριστικά/κλειδιά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m/b</a:t>
            </a:r>
            <a:r>
              <a:rPr lang="en-US" altLang="el-GR" dirty="0" smtClean="0"/>
              <a:t> </a:t>
            </a:r>
            <a:r>
              <a:rPr lang="el-GR" altLang="el-GR" dirty="0" smtClean="0"/>
              <a:t>ψηφίων</a:t>
            </a:r>
          </a:p>
          <a:p>
            <a:pPr lvl="1"/>
            <a:r>
              <a:rPr lang="el-GR" altLang="el-GR" dirty="0" smtClean="0"/>
              <a:t>Η περιοχή ευθύνης είναι επίσης διαφορετική</a:t>
            </a:r>
          </a:p>
          <a:p>
            <a:pPr lvl="2"/>
            <a:r>
              <a:rPr lang="el-GR" altLang="el-GR" dirty="0" smtClean="0"/>
              <a:t>Ο κόμβος είναι υπεύθυνος για αριθμητικά πλησιέστερα κλειδιά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21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Κατανεμημένος κατακερματισμός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Κατάσταση κόμβων (1 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Κατάσταση κόμβων του </a:t>
            </a:r>
            <a:r>
              <a:rPr lang="en-US" altLang="el-GR" dirty="0"/>
              <a:t>Pastry</a:t>
            </a:r>
          </a:p>
          <a:p>
            <a:pPr lvl="1"/>
            <a:r>
              <a:rPr lang="el-GR" altLang="el-GR" dirty="0"/>
              <a:t>Πίνακας δρομολόγησης</a:t>
            </a:r>
          </a:p>
          <a:p>
            <a:pPr lvl="1"/>
            <a:r>
              <a:rPr lang="el-GR" altLang="el-GR" dirty="0"/>
              <a:t>Σύνολο φύλλων</a:t>
            </a:r>
          </a:p>
          <a:p>
            <a:pPr lvl="1"/>
            <a:r>
              <a:rPr lang="el-GR" altLang="el-GR" dirty="0"/>
              <a:t>Σύνολο </a:t>
            </a:r>
            <a:r>
              <a:rPr lang="el-GR" altLang="el-GR" dirty="0" smtClean="0"/>
              <a:t>γειτόνων</a:t>
            </a:r>
          </a:p>
          <a:p>
            <a:r>
              <a:rPr lang="el-GR" altLang="el-GR" dirty="0"/>
              <a:t>Πίνακας δρομολόγησης</a:t>
            </a:r>
          </a:p>
          <a:p>
            <a:pPr lvl="1"/>
            <a:r>
              <a:rPr lang="el-GR" altLang="el-GR" dirty="0"/>
              <a:t>Παραλλαγή </a:t>
            </a:r>
            <a:r>
              <a:rPr lang="el-GR" altLang="el-GR" dirty="0" smtClean="0"/>
              <a:t>πίνακα </a:t>
            </a:r>
            <a:r>
              <a:rPr lang="el-GR" altLang="el-GR" dirty="0"/>
              <a:t>δακτύλων με δύο διαστάσεις</a:t>
            </a:r>
          </a:p>
          <a:p>
            <a:pPr lvl="1"/>
            <a:r>
              <a:rPr lang="el-GR" altLang="el-GR" dirty="0"/>
              <a:t>Μία γραμμή </a:t>
            </a:r>
            <a:r>
              <a:rPr lang="el-GR" altLang="el-GR" dirty="0" smtClean="0"/>
              <a:t>ανά ψηφίο </a:t>
            </a:r>
            <a:r>
              <a:rPr lang="el-GR" altLang="el-GR" dirty="0"/>
              <a:t>του αναγνωριστικού</a:t>
            </a:r>
          </a:p>
          <a:p>
            <a:pPr lvl="1"/>
            <a:r>
              <a:rPr lang="el-GR" altLang="el-GR" dirty="0"/>
              <a:t>Μία στήλη για κάθε τιμή </a:t>
            </a:r>
            <a:r>
              <a:rPr lang="el-GR" altLang="el-GR" dirty="0" smtClean="0"/>
              <a:t>ψηφίου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75135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pic>
        <p:nvPicPr>
          <p:cNvPr id="41990" name="Content Placeholder 7" descr="Πίνακας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325" y="1341439"/>
            <a:ext cx="3737964" cy="43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5805264"/>
            <a:ext cx="8382000" cy="595536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Πίνακας δρομολόγησης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73038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Πίνακας δρομολόγησης</a:t>
            </a:r>
          </a:p>
          <a:p>
            <a:pPr lvl="1"/>
            <a:r>
              <a:rPr lang="el-GR" altLang="el-GR" dirty="0" smtClean="0"/>
              <a:t>Παράδειγμα: κόμβος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65a1fc</a:t>
            </a:r>
            <a:r>
              <a:rPr lang="el-GR" altLang="el-GR" dirty="0" smtClean="0"/>
              <a:t> 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m=24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b=4</a:t>
            </a:r>
          </a:p>
          <a:p>
            <a:pPr lvl="1"/>
            <a:r>
              <a:rPr lang="el-GR" altLang="el-GR" dirty="0" smtClean="0"/>
              <a:t>Σε πλήρη μορφή 6 γραμμές και 16 στήλες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r</a:t>
            </a:r>
            <a:r>
              <a:rPr lang="el-GR" altLang="el-GR" dirty="0" smtClean="0"/>
              <a:t> περιέχει κόμβους τα αναγνωριστικά των οποίων</a:t>
            </a:r>
          </a:p>
          <a:p>
            <a:pPr lvl="2"/>
            <a:r>
              <a:rPr lang="el-GR" altLang="el-GR" dirty="0" smtClean="0"/>
              <a:t>Στα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</a:t>
            </a:r>
            <a:r>
              <a:rPr lang="el-GR" altLang="el-GR" dirty="0" smtClean="0"/>
              <a:t> πρώτα ψηφία τους ταυτίζονται με τον τρέχοντα</a:t>
            </a:r>
          </a:p>
          <a:p>
            <a:pPr lvl="2"/>
            <a:r>
              <a:rPr lang="el-GR" altLang="el-GR" dirty="0" smtClean="0"/>
              <a:t>Στο ψηφίο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r+1</a:t>
            </a:r>
            <a:r>
              <a:rPr lang="el-GR" altLang="el-GR" dirty="0" smtClean="0"/>
              <a:t> διαφοροποιούνται από τον τρέχοντα</a:t>
            </a:r>
          </a:p>
          <a:p>
            <a:pPr lvl="2"/>
            <a:r>
              <a:rPr lang="el-GR" altLang="el-GR" dirty="0" smtClean="0"/>
              <a:t>Ο κόμβος στη στήλη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</a:t>
            </a:r>
            <a:r>
              <a:rPr lang="el-GR" altLang="el-GR" dirty="0" smtClean="0"/>
              <a:t> έχει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 ψηφίο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r+1</a:t>
            </a:r>
            <a:r>
              <a:rPr lang="en-US" altLang="el-GR" dirty="0" smtClean="0"/>
              <a:t> </a:t>
            </a:r>
            <a:r>
              <a:rPr lang="el-GR" altLang="el-GR" dirty="0" smtClean="0"/>
              <a:t>ίσο 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</a:t>
            </a:r>
          </a:p>
          <a:p>
            <a:pPr lvl="2"/>
            <a:r>
              <a:rPr lang="el-GR" altLang="el-GR" dirty="0" smtClean="0"/>
              <a:t>Η στήλη που αντιστοιχεί στο ψηφίο του κόμβου είναι κενή</a:t>
            </a:r>
          </a:p>
          <a:p>
            <a:pPr lvl="2"/>
            <a:r>
              <a:rPr lang="el-GR" altLang="el-GR" dirty="0" smtClean="0"/>
              <a:t>Τα επόμενα ψηφία των κόμβων δεν έχουν σημασία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588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(4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altLang="el-GR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Διαφοροποίηση </a:t>
            </a:r>
            <a:r>
              <a:rPr lang="en-US" altLang="el-GR" dirty="0"/>
              <a:t>Pastry</a:t>
            </a:r>
            <a:r>
              <a:rPr lang="el-GR" altLang="el-GR" dirty="0"/>
              <a:t> από </a:t>
            </a:r>
            <a:r>
              <a:rPr lang="en-US" altLang="el-GR" dirty="0"/>
              <a:t>Chord</a:t>
            </a:r>
          </a:p>
          <a:p>
            <a:pPr lvl="1"/>
            <a:r>
              <a:rPr lang="el-GR" altLang="el-GR" dirty="0"/>
              <a:t>Αν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b=1</a:t>
            </a:r>
            <a:r>
              <a:rPr lang="en-US" altLang="el-GR" dirty="0"/>
              <a:t> </a:t>
            </a:r>
            <a:r>
              <a:rPr lang="el-GR" altLang="el-GR" dirty="0" smtClean="0"/>
              <a:t>μοιάζει </a:t>
            </a:r>
            <a:r>
              <a:rPr lang="el-GR" altLang="el-GR" dirty="0"/>
              <a:t>με τον πίνακα δακτύλων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Chord</a:t>
            </a:r>
            <a:r>
              <a:rPr lang="el-GR" altLang="el-GR" dirty="0"/>
              <a:t> η επιλογή </a:t>
            </a:r>
            <a:r>
              <a:rPr lang="el-GR" altLang="el-GR" dirty="0" smtClean="0"/>
              <a:t>κάθε </a:t>
            </a:r>
            <a:r>
              <a:rPr lang="el-GR" altLang="el-GR" dirty="0"/>
              <a:t>γραμμής είναι μονοσήμαντη</a:t>
            </a:r>
          </a:p>
          <a:p>
            <a:pPr lvl="1"/>
            <a:r>
              <a:rPr lang="el-GR" altLang="el-GR" dirty="0"/>
              <a:t>Στο </a:t>
            </a:r>
            <a:r>
              <a:rPr lang="en-US" altLang="el-GR" dirty="0"/>
              <a:t>Pastry</a:t>
            </a:r>
            <a:r>
              <a:rPr lang="el-GR" altLang="el-GR" dirty="0"/>
              <a:t> έχουμε πολλές επιλογές όμως</a:t>
            </a:r>
          </a:p>
          <a:p>
            <a:pPr lvl="2"/>
            <a:r>
              <a:rPr lang="el-GR" altLang="el-GR" dirty="0" smtClean="0"/>
              <a:t>Επιλέγεται ο τοπολογικά πλησιέστερος κόμβος</a:t>
            </a:r>
          </a:p>
          <a:p>
            <a:r>
              <a:rPr lang="el-GR" altLang="el-GR" dirty="0" smtClean="0"/>
              <a:t>Πόσο μεγάλος είναι ο πίνακας δρομολόγησης;</a:t>
            </a:r>
          </a:p>
          <a:p>
            <a:pPr lvl="1"/>
            <a:r>
              <a:rPr lang="el-GR" altLang="el-GR" dirty="0" smtClean="0"/>
              <a:t>Όπως στο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, ο πίνακας δρομολόγησης είναι αραιός</a:t>
            </a:r>
          </a:p>
          <a:p>
            <a:pPr lvl="2"/>
            <a:r>
              <a:rPr lang="el-GR" altLang="el-GR" dirty="0" smtClean="0"/>
              <a:t>Τα αναγνωριστικά κόμβων είναι αραιά κατανεμημένα</a:t>
            </a:r>
          </a:p>
          <a:p>
            <a:pPr lvl="1"/>
            <a:r>
              <a:rPr lang="el-GR" altLang="el-GR" dirty="0" smtClean="0"/>
              <a:t>Στις τελευταίες γραμμές θα έχουμε πολλά κενά</a:t>
            </a:r>
          </a:p>
          <a:p>
            <a:pPr lvl="1"/>
            <a:r>
              <a:rPr lang="el-GR" altLang="el-GR" dirty="0" smtClean="0"/>
              <a:t>Κατά μέσο όρο έχει μόνο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N(2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-1)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καταχωρίσεις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49422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κόμβων </a:t>
            </a:r>
            <a:r>
              <a:rPr lang="el-GR" dirty="0" smtClean="0"/>
              <a:t>(5 </a:t>
            </a:r>
            <a:r>
              <a:rPr lang="el-GR" dirty="0"/>
              <a:t>από </a:t>
            </a:r>
            <a:r>
              <a:rPr 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Σύνολο φύλλων</a:t>
            </a:r>
          </a:p>
          <a:p>
            <a:pPr lvl="1"/>
            <a:r>
              <a:rPr lang="el-GR" altLang="el-GR" dirty="0"/>
              <a:t>Περιέχει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l-GR" altLang="el-GR" dirty="0" smtClean="0"/>
              <a:t> </a:t>
            </a:r>
            <a:r>
              <a:rPr lang="el-GR" altLang="el-GR" dirty="0"/>
              <a:t>αριθμητικά πλησιέστερους κόμβους</a:t>
            </a:r>
          </a:p>
          <a:p>
            <a:pPr lvl="2"/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n-US" altLang="el-GR" dirty="0"/>
              <a:t> </a:t>
            </a:r>
            <a:r>
              <a:rPr lang="el-GR" altLang="el-GR" dirty="0"/>
              <a:t>αμέσως προηγούμενοι και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l-GR" altLang="el-GR" dirty="0"/>
              <a:t> αμέσως επόμενοι</a:t>
            </a:r>
          </a:p>
          <a:p>
            <a:pPr lvl="2"/>
            <a:r>
              <a:rPr lang="el-GR" altLang="el-GR" dirty="0"/>
              <a:t>Τυπικά 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L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 </a:t>
            </a:r>
            <a:r>
              <a:rPr lang="el-GR" altLang="el-GR" dirty="0"/>
              <a:t>είναι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baseline="30000" dirty="0"/>
              <a:t> </a:t>
            </a:r>
            <a:r>
              <a:rPr lang="el-GR" altLang="el-GR" dirty="0"/>
              <a:t>ή 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x2</a:t>
            </a:r>
            <a:r>
              <a:rPr lang="en-US" altLang="el-GR" baseline="30000" dirty="0">
                <a:latin typeface="Calibri" panose="020F0502020204030204" pitchFamily="34" charset="0"/>
                <a:cs typeface="Courier New" pitchFamily="49" charset="0"/>
              </a:rPr>
              <a:t>b</a:t>
            </a:r>
          </a:p>
          <a:p>
            <a:pPr lvl="1"/>
            <a:r>
              <a:rPr lang="el-GR" altLang="el-GR" dirty="0"/>
              <a:t>Δείχνει αν ένα κλειδί </a:t>
            </a:r>
            <a:r>
              <a:rPr lang="el-GR" altLang="el-GR" dirty="0" smtClean="0"/>
              <a:t>είναι στην </a:t>
            </a:r>
            <a:r>
              <a:rPr lang="el-GR" altLang="el-GR" dirty="0"/>
              <a:t>περιοχή </a:t>
            </a:r>
            <a:r>
              <a:rPr lang="el-GR" altLang="el-GR" dirty="0" smtClean="0"/>
              <a:t>ευθύνης</a:t>
            </a:r>
            <a:endParaRPr lang="el-GR" altLang="el-GR" dirty="0"/>
          </a:p>
          <a:p>
            <a:r>
              <a:rPr lang="el-GR" altLang="el-GR" dirty="0"/>
              <a:t>Σύνολο γειτόνων</a:t>
            </a:r>
          </a:p>
          <a:p>
            <a:pPr lvl="1"/>
            <a:r>
              <a:rPr lang="el-GR" altLang="el-GR" dirty="0"/>
              <a:t>Περιέχει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 smtClean="0"/>
              <a:t> </a:t>
            </a:r>
            <a:r>
              <a:rPr lang="el-GR" altLang="el-GR" dirty="0"/>
              <a:t>τοπολογικά πλησιέστερους κόμβους</a:t>
            </a:r>
          </a:p>
          <a:p>
            <a:pPr lvl="2"/>
            <a:r>
              <a:rPr lang="el-GR" altLang="el-GR" dirty="0"/>
              <a:t>Τυπικά 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</a:t>
            </a:r>
            <a:r>
              <a:rPr lang="el-GR" altLang="el-GR" dirty="0"/>
              <a:t> είναι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dirty="0"/>
              <a:t> ή 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x2</a:t>
            </a:r>
            <a:r>
              <a:rPr lang="en-US" altLang="el-GR" baseline="30000" dirty="0">
                <a:latin typeface="Calibri" panose="020F0502020204030204" pitchFamily="34" charset="0"/>
                <a:cs typeface="Courier New" pitchFamily="49" charset="0"/>
              </a:rPr>
              <a:t>b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577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Δρομολόγηση (1 από 5)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Δρομολόγηση μηνύματος με κλειδί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  <a:p>
            <a:pPr lvl="1"/>
            <a:r>
              <a:rPr lang="el-GR" altLang="el-GR" dirty="0" smtClean="0"/>
              <a:t>Αρχικά εξετάζεται το σύνολο φύλλων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  <a:r>
              <a:rPr lang="en-US" altLang="el-GR" dirty="0" smtClean="0"/>
              <a:t> </a:t>
            </a:r>
            <a:r>
              <a:rPr lang="el-GR" altLang="el-GR" dirty="0" smtClean="0"/>
              <a:t>βρίσκεται ανάμεσα στα δύο ακραία φύλλα;</a:t>
            </a:r>
          </a:p>
          <a:p>
            <a:pPr lvl="2"/>
            <a:r>
              <a:rPr lang="el-GR" altLang="el-GR" dirty="0" smtClean="0"/>
              <a:t>Αν ναι, τότε εντοπίζεται ο κόμβος στον οποίο ανήκει</a:t>
            </a:r>
          </a:p>
          <a:p>
            <a:pPr lvl="2"/>
            <a:r>
              <a:rPr lang="el-GR" altLang="el-GR" dirty="0" smtClean="0"/>
              <a:t>Το μήνυμα προωθείται στον κόμβο αυτό</a:t>
            </a:r>
          </a:p>
          <a:p>
            <a:pPr lvl="2"/>
            <a:r>
              <a:rPr lang="el-GR" altLang="el-GR" dirty="0" smtClean="0"/>
              <a:t>Ο κόμβος αυτός μπορεί να είναι και ο τοπικός</a:t>
            </a:r>
          </a:p>
          <a:p>
            <a:pPr lvl="1"/>
            <a:r>
              <a:rPr lang="el-GR" altLang="el-GR" dirty="0" smtClean="0"/>
              <a:t>Στη συνέχεια εξετάζεται ο πίνακας δρομολόγησης</a:t>
            </a:r>
          </a:p>
          <a:p>
            <a:pPr lvl="2"/>
            <a:r>
              <a:rPr lang="el-GR" altLang="el-GR" dirty="0" smtClean="0"/>
              <a:t>Έστω ότι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key</a:t>
            </a:r>
            <a:r>
              <a:rPr lang="el-GR" altLang="el-GR" dirty="0" smtClean="0"/>
              <a:t> ταυτίζεται σε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</a:t>
            </a:r>
            <a:r>
              <a:rPr lang="el-GR" altLang="el-GR" dirty="0" smtClean="0"/>
              <a:t> αρχικά ψηφία με κόμβο</a:t>
            </a:r>
          </a:p>
          <a:p>
            <a:pPr lvl="2"/>
            <a:r>
              <a:rPr lang="el-GR" altLang="el-GR" dirty="0" smtClean="0"/>
              <a:t>Έστω ότι το ψηφίο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r+1</a:t>
            </a:r>
            <a:r>
              <a:rPr lang="el-GR" altLang="el-GR" dirty="0" smtClean="0"/>
              <a:t> είναι ίσο με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Το μήνυμα προωθείται στον κόμβο στη θέση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(r, 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20894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Δρομολόγηση μηνύματος με κλειδί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key</a:t>
            </a:r>
          </a:p>
          <a:p>
            <a:pPr lvl="1"/>
            <a:r>
              <a:rPr lang="el-GR" altLang="el-GR" dirty="0" smtClean="0"/>
              <a:t>Τι </a:t>
            </a:r>
            <a:r>
              <a:rPr lang="el-GR" altLang="el-GR" dirty="0"/>
              <a:t>γίνεται αν η θέση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(</a:t>
            </a:r>
            <a:r>
              <a:rPr lang="en-US" altLang="el-GR" dirty="0" err="1">
                <a:latin typeface="Calibri" panose="020F0502020204030204" pitchFamily="34" charset="0"/>
                <a:cs typeface="Courier New" pitchFamily="49" charset="0"/>
              </a:rPr>
              <a:t>r,c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)</a:t>
            </a:r>
            <a:r>
              <a:rPr lang="el-GR" altLang="el-GR" dirty="0"/>
              <a:t> είναι κενή</a:t>
            </a:r>
          </a:p>
          <a:p>
            <a:pPr lvl="2"/>
            <a:r>
              <a:rPr lang="el-GR" altLang="el-GR" dirty="0"/>
              <a:t>Ελέγχουμε και τον πίνακα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Ελέγχουμε και </a:t>
            </a:r>
            <a:r>
              <a:rPr lang="el-GR" altLang="el-GR" dirty="0"/>
              <a:t>τα σύνολα φύλλων και γειτόνων</a:t>
            </a:r>
          </a:p>
          <a:p>
            <a:pPr lvl="2"/>
            <a:r>
              <a:rPr lang="el-GR" altLang="el-GR" dirty="0"/>
              <a:t>Υπάρχει αριθμητικά πλησιέστερος κόμβος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Που να ταυτίζεται </a:t>
            </a:r>
            <a:r>
              <a:rPr lang="el-GR" altLang="el-GR" dirty="0"/>
              <a:t>σε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r</a:t>
            </a:r>
            <a:r>
              <a:rPr lang="el-GR" altLang="el-GR" dirty="0"/>
              <a:t> ψηφία;</a:t>
            </a:r>
          </a:p>
          <a:p>
            <a:pPr lvl="2"/>
            <a:r>
              <a:rPr lang="el-GR" altLang="el-GR" dirty="0"/>
              <a:t>Αν όχι, τότε ο πλησιέστερος είναι ο τρέχων κόμβος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530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46086" name="Picture 5" descr="Παράδειγμα αναζήτ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190104"/>
            <a:ext cx="3378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81000" y="4365104"/>
            <a:ext cx="8382000" cy="2035696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Παράδειγμα: δρομολόγηση του κλειδιού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d46a1c</a:t>
            </a:r>
          </a:p>
          <a:p>
            <a:pPr lvl="1"/>
            <a:r>
              <a:rPr lang="el-GR" altLang="el-GR" dirty="0" smtClean="0"/>
              <a:t>Στέλνεται από τον κόμβο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65a1fc</a:t>
            </a:r>
          </a:p>
          <a:p>
            <a:pPr lvl="1"/>
            <a:r>
              <a:rPr lang="el-GR" altLang="el-GR" dirty="0" smtClean="0"/>
              <a:t>Καταλήγει στον κόμβο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d467c4</a:t>
            </a:r>
          </a:p>
          <a:p>
            <a:pPr lvl="1"/>
            <a:r>
              <a:rPr lang="el-GR" altLang="el-GR" dirty="0" smtClean="0"/>
              <a:t>Τελικά πέφτουμε μέσα στο σύνολο φύλλων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5929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Επίδοση δρομολόγησης</a:t>
            </a:r>
          </a:p>
          <a:p>
            <a:pPr lvl="1"/>
            <a:r>
              <a:rPr lang="el-GR" altLang="el-GR" dirty="0" smtClean="0"/>
              <a:t>Έστω πίνακες δρομολόγησης ενημερωμένοι</a:t>
            </a:r>
          </a:p>
          <a:p>
            <a:pPr lvl="1"/>
            <a:r>
              <a:rPr lang="el-GR" altLang="el-GR" dirty="0" smtClean="0"/>
              <a:t>Αναμενόμενο πλήθος βημάτων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Σε κάθε βήμα υποδιαιρούμε τις </a:t>
            </a:r>
            <a:r>
              <a:rPr lang="el-GR" altLang="el-GR" dirty="0"/>
              <a:t>καταχωρίσεις </a:t>
            </a:r>
            <a:r>
              <a:rPr lang="el-GR" altLang="el-GR" dirty="0" smtClean="0"/>
              <a:t>κατά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baseline="30000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σύνολο φύλλων απαιτεί ένα ακόμα βήμα</a:t>
            </a:r>
          </a:p>
          <a:p>
            <a:pPr lvl="1"/>
            <a:r>
              <a:rPr lang="el-GR" altLang="el-GR" dirty="0" smtClean="0"/>
              <a:t>Πολύ σπάνια χρειάζεται άλλο ένα βήμα</a:t>
            </a:r>
          </a:p>
          <a:p>
            <a:pPr lvl="2"/>
            <a:r>
              <a:rPr lang="el-GR" altLang="el-GR" dirty="0" smtClean="0"/>
              <a:t>Όταν ο πίνακας δρομολόγησης έχει κενά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49587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Δρομολόγηση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Σύγκριση με το </a:t>
            </a:r>
            <a:r>
              <a:rPr lang="en-US" altLang="el-GR" dirty="0"/>
              <a:t>Chord</a:t>
            </a:r>
          </a:p>
          <a:p>
            <a:pPr lvl="1"/>
            <a:r>
              <a:rPr lang="el-GR" altLang="el-GR" dirty="0"/>
              <a:t>Όταν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b=1</a:t>
            </a:r>
            <a:r>
              <a:rPr lang="en-US" altLang="el-GR" dirty="0"/>
              <a:t> </a:t>
            </a:r>
            <a:r>
              <a:rPr lang="en-US" altLang="el-GR" dirty="0" smtClean="0"/>
              <a:t>Pastry </a:t>
            </a:r>
            <a:r>
              <a:rPr lang="el-GR" altLang="el-GR" dirty="0"/>
              <a:t>και </a:t>
            </a:r>
            <a:r>
              <a:rPr lang="en-US" altLang="el-GR" dirty="0" smtClean="0"/>
              <a:t>Chord</a:t>
            </a:r>
            <a:r>
              <a:rPr lang="el-GR" altLang="el-GR" dirty="0" smtClean="0"/>
              <a:t> </a:t>
            </a:r>
            <a:r>
              <a:rPr lang="el-GR" altLang="el-GR" dirty="0"/>
              <a:t>απαιτούν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log</a:t>
            </a:r>
            <a:r>
              <a:rPr lang="en-US" altLang="el-GR" baseline="-25000" dirty="0" smtClean="0">
                <a:latin typeface="Calibri" panose="020F0502020204030204" pitchFamily="34" charset="0"/>
                <a:cs typeface="Courier New" pitchFamily="49" charset="0"/>
              </a:rPr>
              <a:t>2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N</a:t>
            </a:r>
            <a:endParaRPr lang="en-US" altLang="el-GR" dirty="0"/>
          </a:p>
          <a:p>
            <a:pPr lvl="2"/>
            <a:r>
              <a:rPr lang="el-GR" altLang="el-GR" dirty="0"/>
              <a:t>Το ίδιο ισχύει και για την κατάσταση ανά κόμβο</a:t>
            </a:r>
          </a:p>
          <a:p>
            <a:pPr lvl="1"/>
            <a:r>
              <a:rPr lang="el-GR" altLang="el-GR" dirty="0"/>
              <a:t>Αυξάνοντας 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dirty="0"/>
              <a:t> μειώνουμε τα </a:t>
            </a:r>
            <a:r>
              <a:rPr lang="el-GR" altLang="el-GR" dirty="0" smtClean="0"/>
              <a:t>βήματα</a:t>
            </a:r>
            <a:endParaRPr lang="el-GR" altLang="el-GR" dirty="0"/>
          </a:p>
          <a:p>
            <a:pPr lvl="2"/>
            <a:r>
              <a:rPr lang="el-GR" altLang="el-GR" dirty="0"/>
              <a:t>Ταυτόχρονα όμως αυξάνεται η κατάσταση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dirty="0" smtClean="0"/>
              <a:t> </a:t>
            </a:r>
            <a:r>
              <a:rPr lang="el-GR" altLang="el-GR" dirty="0"/>
              <a:t>επιτρέπει να πετύχουμε </a:t>
            </a:r>
            <a:r>
              <a:rPr lang="el-GR" altLang="el-GR" dirty="0" smtClean="0"/>
              <a:t>συμβιβασμό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Πιο γρήγορη αναζήτηση ή λιγότερη κατάσταση;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571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Κατανεμημένη αναζήτηση (1 από 3)</a:t>
            </a:r>
            <a:endParaRPr lang="en-US" altLang="el-GR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Πρόβλημα εντοπισμού πόρων</a:t>
            </a:r>
          </a:p>
          <a:p>
            <a:pPr lvl="1" eaLnBrk="1" hangingPunct="1"/>
            <a:r>
              <a:rPr lang="el-GR" altLang="el-GR" dirty="0" smtClean="0"/>
              <a:t>Δίνεται το όνομα ενός πόρου</a:t>
            </a:r>
          </a:p>
          <a:p>
            <a:pPr lvl="1" eaLnBrk="1" hangingPunct="1"/>
            <a:r>
              <a:rPr lang="el-GR" altLang="el-GR" dirty="0" smtClean="0"/>
              <a:t>Ζητείται η διεργασία που έχει πρόσβαση σε αυτόν</a:t>
            </a:r>
          </a:p>
          <a:p>
            <a:pPr lvl="1" eaLnBrk="1" hangingPunct="1"/>
            <a:r>
              <a:rPr lang="el-GR" altLang="el-GR" dirty="0" smtClean="0"/>
              <a:t>Εμφανίζεται σε πολλά κατανεμημένα συστήματα</a:t>
            </a:r>
          </a:p>
          <a:p>
            <a:pPr eaLnBrk="1" hangingPunct="1"/>
            <a:r>
              <a:rPr lang="el-GR" altLang="el-GR" dirty="0" smtClean="0"/>
              <a:t>Κατανεμημένα συστήματα ονομασίας</a:t>
            </a:r>
          </a:p>
          <a:p>
            <a:pPr lvl="1"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DNS</a:t>
            </a:r>
            <a:r>
              <a:rPr lang="el-GR" altLang="el-GR" dirty="0" smtClean="0"/>
              <a:t> (και το </a:t>
            </a:r>
            <a:r>
              <a:rPr lang="en-US" altLang="el-GR" dirty="0" smtClean="0"/>
              <a:t>X.500) </a:t>
            </a:r>
            <a:r>
              <a:rPr lang="el-GR" altLang="el-GR" dirty="0" smtClean="0"/>
              <a:t>παρέχει ιεραρχικά ονόματα</a:t>
            </a:r>
          </a:p>
          <a:p>
            <a:pPr lvl="1" eaLnBrk="1" hangingPunct="1"/>
            <a:r>
              <a:rPr lang="el-GR" altLang="el-GR" dirty="0" smtClean="0"/>
              <a:t>Οι εξυπηρετητές οργανώνονται και αυτοί ιεραρχικά</a:t>
            </a:r>
          </a:p>
          <a:p>
            <a:pPr lvl="1" eaLnBrk="1" hangingPunct="1"/>
            <a:r>
              <a:rPr lang="el-GR" altLang="el-GR" dirty="0" smtClean="0"/>
              <a:t>Καλή λύση για το μοντέλο πελάτη-εξυπηρετητή</a:t>
            </a:r>
          </a:p>
          <a:p>
            <a:pPr lvl="1" eaLnBrk="1" hangingPunct="1"/>
            <a:r>
              <a:rPr lang="el-GR" altLang="el-GR" dirty="0" smtClean="0"/>
              <a:t>Ακατάλληλη για το μοντέλο </a:t>
            </a:r>
            <a:r>
              <a:rPr lang="el-GR" altLang="el-GR" dirty="0" err="1" smtClean="0"/>
              <a:t>ομοτίμων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Προσχώρηση/αποχώρηση στο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72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Προσχώρηση κόμβων (1 από 3)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Προσχώρηση νέων κόμβων</a:t>
            </a:r>
          </a:p>
          <a:p>
            <a:pPr lvl="1"/>
            <a:r>
              <a:rPr lang="el-GR" altLang="el-GR" dirty="0" smtClean="0"/>
              <a:t>Αρχικά πρέπει να εντοπιστεί κάποιος κόμβος</a:t>
            </a:r>
          </a:p>
          <a:p>
            <a:pPr lvl="2"/>
            <a:r>
              <a:rPr lang="el-GR" altLang="el-GR" dirty="0" smtClean="0"/>
              <a:t>Με τον ίδιο τρόπο όπως και στο </a:t>
            </a:r>
            <a:r>
              <a:rPr lang="en-US" altLang="el-GR" dirty="0" smtClean="0"/>
              <a:t>Chord</a:t>
            </a:r>
          </a:p>
          <a:p>
            <a:pPr lvl="1"/>
            <a:r>
              <a:rPr lang="el-GR" altLang="el-GR" dirty="0" smtClean="0"/>
              <a:t>Αν εντοπιστούν πολλοί, ο τοπολογικά πλησιέστερος</a:t>
            </a:r>
          </a:p>
          <a:p>
            <a:pPr lvl="1"/>
            <a:r>
              <a:rPr lang="el-GR" altLang="el-GR" dirty="0" smtClean="0"/>
              <a:t>Έστω ότι ο νέος κόμβος είναι 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και επέλεξε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</a:t>
            </a:r>
          </a:p>
          <a:p>
            <a:pPr lvl="1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n-US" altLang="el-GR" dirty="0" smtClean="0"/>
              <a:t> </a:t>
            </a:r>
            <a:r>
              <a:rPr lang="el-GR" altLang="el-GR" dirty="0" smtClean="0"/>
              <a:t>ζητά από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 smtClean="0"/>
              <a:t> να δρομολογήσει το μήνυμα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  <a:r>
              <a:rPr lang="el-GR" altLang="el-GR" dirty="0" smtClean="0"/>
              <a:t> έχει ως κλειδί 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και περιέχει τη διεύθυνση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l-GR" altLang="el-GR" dirty="0" smtClean="0"/>
              <a:t>Έστω ότι ακολουθεί τη διαδρομή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A,B,C,…,Z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Z</a:t>
            </a:r>
            <a:r>
              <a:rPr lang="el-GR" altLang="el-GR" dirty="0" smtClean="0"/>
              <a:t> είναι ο αριθμητικά πλησιέστερος κόμβος στο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0810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Προσχώρηση νέων κόμβων</a:t>
            </a:r>
          </a:p>
          <a:p>
            <a:pPr lvl="1"/>
            <a:r>
              <a:rPr lang="el-GR" altLang="el-GR" dirty="0"/>
              <a:t>Κάθε κόμβος στέλνει την κατάστασή του στον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</a:p>
          <a:p>
            <a:pPr lvl="2"/>
            <a:r>
              <a:rPr lang="el-GR" altLang="el-GR" dirty="0"/>
              <a:t>Ο</a:t>
            </a:r>
            <a:r>
              <a:rPr lang="en-US" altLang="el-GR" dirty="0"/>
              <a:t>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/>
              <a:t> χρησιμοποιεί τα στοιχεία για να φτιάξει κατάσταση</a:t>
            </a:r>
          </a:p>
          <a:p>
            <a:pPr lvl="1"/>
            <a:r>
              <a:rPr lang="el-GR" altLang="el-GR" dirty="0" smtClean="0"/>
              <a:t>Το </a:t>
            </a:r>
            <a:r>
              <a:rPr lang="el-GR" altLang="el-GR" dirty="0"/>
              <a:t>σύνολο γειτόνων αρχικοποιείται σε αυτό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l-GR" altLang="el-GR" dirty="0"/>
              <a:t>Το σύνολο φύλλων αρχικοποιείται σε αυτό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</a:p>
          <a:p>
            <a:pPr lvl="2"/>
            <a:r>
              <a:rPr lang="el-GR" altLang="el-GR" dirty="0"/>
              <a:t>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/>
              <a:t> είναι τοπολογικά κοντά και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  <a:r>
              <a:rPr lang="el-GR" altLang="el-GR" dirty="0"/>
              <a:t> είναι αριθμητικά </a:t>
            </a:r>
            <a:r>
              <a:rPr lang="el-GR" altLang="el-GR" dirty="0" smtClean="0"/>
              <a:t>κοντά</a:t>
            </a:r>
          </a:p>
          <a:p>
            <a:pPr lvl="1"/>
            <a:r>
              <a:rPr lang="el-GR" altLang="el-GR" dirty="0"/>
              <a:t>Ο πίνακας δρομολόγησης </a:t>
            </a:r>
            <a:r>
              <a:rPr lang="el-GR" altLang="el-GR" dirty="0" smtClean="0"/>
              <a:t>αρχικοποιείται</a:t>
            </a:r>
            <a:endParaRPr lang="el-GR" altLang="el-GR" dirty="0"/>
          </a:p>
          <a:p>
            <a:pPr lvl="2"/>
            <a:r>
              <a:rPr lang="el-GR" altLang="el-GR" dirty="0"/>
              <a:t>Ως γραμμή 0 χρησιμοποιούμε την</a:t>
            </a:r>
            <a:r>
              <a:rPr lang="en-US" altLang="el-GR" dirty="0"/>
              <a:t> </a:t>
            </a:r>
            <a:r>
              <a:rPr lang="el-GR" altLang="el-GR" dirty="0"/>
              <a:t>αντίστοιχη γραμμή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</a:p>
          <a:p>
            <a:pPr lvl="2"/>
            <a:r>
              <a:rPr lang="el-GR" altLang="el-GR" dirty="0"/>
              <a:t>Ως γραμμή </a:t>
            </a:r>
            <a:r>
              <a:rPr lang="el-GR" altLang="el-GR" dirty="0" smtClean="0"/>
              <a:t>1 </a:t>
            </a:r>
            <a:r>
              <a:rPr lang="el-GR" altLang="el-GR" dirty="0"/>
              <a:t>χρησιμοποιούμε την</a:t>
            </a:r>
            <a:r>
              <a:rPr lang="en-US" altLang="el-GR" dirty="0"/>
              <a:t> </a:t>
            </a:r>
            <a:r>
              <a:rPr lang="el-GR" altLang="el-GR" dirty="0"/>
              <a:t>αντίστοιχη γραμμή του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84549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Προσχώρηση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Προσχώρηση νέων κόμβων</a:t>
            </a:r>
          </a:p>
          <a:p>
            <a:pPr lvl="1"/>
            <a:r>
              <a:rPr lang="en-US" altLang="el-GR" dirty="0" smtClean="0"/>
              <a:t>O</a:t>
            </a:r>
            <a:r>
              <a:rPr lang="el-GR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στέλνει την κατάστασή του στους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A,B,C,…,Z</a:t>
            </a:r>
          </a:p>
          <a:p>
            <a:pPr lvl="2"/>
            <a:r>
              <a:rPr lang="el-GR" altLang="el-GR" dirty="0" smtClean="0"/>
              <a:t>Κάθε κόμβος διορθώνει την κατάστασή του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Z</a:t>
            </a:r>
            <a:r>
              <a:rPr lang="el-GR" altLang="el-GR" dirty="0" smtClean="0"/>
              <a:t> θα πρέπει να προσθέσει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στο σύνολο φύλλων</a:t>
            </a:r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 smtClean="0"/>
              <a:t> ίσως θα πρέπει να προσθέσει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στο σύνολο γειτόνων</a:t>
            </a:r>
          </a:p>
          <a:p>
            <a:pPr lvl="1"/>
            <a:r>
              <a:rPr lang="el-GR" altLang="el-GR" dirty="0" smtClean="0"/>
              <a:t>Τα αρχικά μηνύματα περιέχουν </a:t>
            </a:r>
            <a:r>
              <a:rPr lang="el-GR" altLang="el-GR" dirty="0" err="1" smtClean="0"/>
              <a:t>χρονοσφραγίδες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βάζει την ίδια </a:t>
            </a:r>
            <a:r>
              <a:rPr lang="el-GR" altLang="el-GR" dirty="0" err="1" smtClean="0"/>
              <a:t>χρονοσφραγίδα</a:t>
            </a:r>
            <a:r>
              <a:rPr lang="el-GR" altLang="el-GR" dirty="0" smtClean="0"/>
              <a:t> στα δικά του μηνύματα</a:t>
            </a:r>
          </a:p>
          <a:p>
            <a:pPr lvl="2"/>
            <a:r>
              <a:rPr lang="el-GR" altLang="el-GR" dirty="0" smtClean="0"/>
              <a:t>Αν κάποιος κόμβος έχει αλλάξει κατάσταση την ξαναστέλνει</a:t>
            </a:r>
          </a:p>
          <a:p>
            <a:pPr lvl="2"/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 smtClean="0"/>
              <a:t> απαντά ξανά με τη νέα </a:t>
            </a:r>
            <a:r>
              <a:rPr lang="el-GR" altLang="el-GR" dirty="0" err="1" smtClean="0"/>
              <a:t>χρονοσφραγίδα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Αντιμετώπιση ταυτόχρονων προσχωρήσεων / αποχωρήσεων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9753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Αποχώρηση κόμβων (1 από 3)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Αποχώρηση και αποτυχία κόμβων</a:t>
            </a:r>
          </a:p>
          <a:p>
            <a:pPr lvl="1"/>
            <a:r>
              <a:rPr lang="el-GR" altLang="el-GR" dirty="0" smtClean="0"/>
              <a:t>Αντιμετωπίζονται με τον ίδιο ακριβώς τρόπο</a:t>
            </a:r>
          </a:p>
          <a:p>
            <a:r>
              <a:rPr lang="el-GR" altLang="el-GR" dirty="0"/>
              <a:t>Επιδιόρθωση πίνακα γειτόνων</a:t>
            </a:r>
          </a:p>
          <a:p>
            <a:pPr lvl="1"/>
            <a:r>
              <a:rPr lang="el-GR" altLang="el-GR" dirty="0"/>
              <a:t>Περιοδικός </a:t>
            </a:r>
            <a:r>
              <a:rPr lang="el-GR" altLang="el-GR" dirty="0" smtClean="0"/>
              <a:t>έλεγχος </a:t>
            </a:r>
            <a:r>
              <a:rPr lang="el-GR" altLang="el-GR" dirty="0"/>
              <a:t>όλων των γειτόνων</a:t>
            </a:r>
          </a:p>
          <a:p>
            <a:pPr lvl="2"/>
            <a:r>
              <a:rPr lang="el-GR" altLang="el-GR" dirty="0"/>
              <a:t>Η δρομολόγηση δεν περιλαμβάνει </a:t>
            </a:r>
            <a:r>
              <a:rPr lang="el-GR" altLang="el-GR" dirty="0" smtClean="0"/>
              <a:t>πίνακες </a:t>
            </a:r>
            <a:r>
              <a:rPr lang="el-GR" altLang="el-GR" dirty="0"/>
              <a:t>γειτόνων</a:t>
            </a:r>
          </a:p>
          <a:p>
            <a:pPr lvl="1"/>
            <a:r>
              <a:rPr lang="el-GR" altLang="el-GR" dirty="0"/>
              <a:t>Έστω ότι δεν αποκρίνεται κάποιος γείτονας</a:t>
            </a:r>
          </a:p>
          <a:p>
            <a:pPr lvl="2"/>
            <a:r>
              <a:rPr lang="el-GR" altLang="el-GR" dirty="0"/>
              <a:t>Ζητάμε από τους </a:t>
            </a:r>
            <a:r>
              <a:rPr lang="el-GR" altLang="el-GR" dirty="0" smtClean="0"/>
              <a:t>γείτονες </a:t>
            </a:r>
            <a:r>
              <a:rPr lang="el-GR" altLang="el-GR" dirty="0"/>
              <a:t>τα δικά τους </a:t>
            </a:r>
            <a:r>
              <a:rPr lang="el-GR" altLang="el-GR" dirty="0" smtClean="0"/>
              <a:t>σύνολα</a:t>
            </a:r>
          </a:p>
          <a:p>
            <a:pPr lvl="2"/>
            <a:r>
              <a:rPr lang="el-GR" altLang="el-GR" dirty="0" smtClean="0"/>
              <a:t>Επιλέγουμε από αυτά έναν νέο κόμβο για το δικό μας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2281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 κόμβων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Επιδιόρθωση συνόλου φύλλων</a:t>
            </a:r>
          </a:p>
          <a:p>
            <a:pPr lvl="1"/>
            <a:r>
              <a:rPr lang="el-GR" altLang="el-GR" dirty="0" smtClean="0"/>
              <a:t>Έστω </a:t>
            </a:r>
            <a:r>
              <a:rPr lang="el-GR" altLang="el-GR" dirty="0"/>
              <a:t>ότι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/>
              <a:t> παρατηρεί ότι δεν αποκρίνεται το φύλλο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Y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Αυτό γίνεται όταν προσπαθήσουμε να του στείλουμε κάτι</a:t>
            </a:r>
            <a:endParaRPr lang="en-US" altLang="el-GR" dirty="0"/>
          </a:p>
          <a:p>
            <a:pPr lvl="1"/>
            <a:r>
              <a:rPr lang="el-GR" altLang="el-GR" dirty="0"/>
              <a:t>Αρχικά 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/>
              <a:t> ζητάει</a:t>
            </a:r>
            <a:r>
              <a:rPr lang="en-US" altLang="el-GR" dirty="0"/>
              <a:t> </a:t>
            </a:r>
            <a:r>
              <a:rPr lang="el-GR" altLang="el-GR" dirty="0"/>
              <a:t>το σύνολο φύλλων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Ο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  <a:r>
              <a:rPr lang="el-GR" altLang="el-GR" dirty="0"/>
              <a:t> είναι το ακραίο φύλλο προς την κατεύθυνση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Y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Σε μεγάλο βαθμό τα δύο σύνολα φύλλων επικαλύπτονται</a:t>
            </a:r>
          </a:p>
          <a:p>
            <a:pPr lvl="1"/>
            <a:r>
              <a:rPr lang="el-GR" altLang="el-GR" dirty="0"/>
              <a:t>Ο</a:t>
            </a:r>
            <a:r>
              <a:rPr lang="en-US" altLang="el-GR" dirty="0"/>
              <a:t>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r>
              <a:rPr lang="el-GR" altLang="el-GR" dirty="0"/>
              <a:t> επιδιορθώνει το σύνολο φύλλων </a:t>
            </a:r>
            <a:r>
              <a:rPr lang="el-GR" altLang="el-GR" dirty="0" smtClean="0"/>
              <a:t>με </a:t>
            </a:r>
            <a:r>
              <a:rPr lang="el-GR" altLang="el-GR" dirty="0"/>
              <a:t>βάση αυτό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Z</a:t>
            </a:r>
          </a:p>
          <a:p>
            <a:pPr lvl="2"/>
            <a:r>
              <a:rPr lang="el-GR" altLang="el-GR" dirty="0"/>
              <a:t>Με τον ίδιο τρόπο ενημερώνονται όλα τα σύνολα φύλλων</a:t>
            </a:r>
          </a:p>
          <a:p>
            <a:pPr lvl="1"/>
            <a:r>
              <a:rPr lang="el-GR" altLang="el-GR" dirty="0"/>
              <a:t>Για αποτυχία πρέπει να χαθούν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L/2</a:t>
            </a:r>
            <a:r>
              <a:rPr lang="en-US" altLang="el-GR" dirty="0"/>
              <a:t> </a:t>
            </a:r>
            <a:r>
              <a:rPr lang="el-GR" altLang="el-GR" dirty="0"/>
              <a:t>διαδοχικοί κόμβοι</a:t>
            </a:r>
          </a:p>
          <a:p>
            <a:pPr lvl="2"/>
            <a:r>
              <a:rPr lang="el-GR" altLang="el-GR" dirty="0"/>
              <a:t>Πρέπει να χαθεί όλη η μία πλευρά του συνόλου </a:t>
            </a:r>
            <a:r>
              <a:rPr lang="el-GR" altLang="el-GR" dirty="0" smtClean="0"/>
              <a:t>φύλλων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468883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Αποχώρηση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Επιδιόρθωση πινάκων δρομολόγησης</a:t>
            </a:r>
          </a:p>
          <a:p>
            <a:pPr lvl="1"/>
            <a:r>
              <a:rPr lang="el-GR" altLang="el-GR" dirty="0" smtClean="0"/>
              <a:t>Έστω ότι δεν αποκρίνεται η θέση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(</a:t>
            </a:r>
            <a:r>
              <a:rPr lang="en-US" altLang="el-GR" dirty="0" err="1" smtClean="0">
                <a:latin typeface="Calibri" panose="020F0502020204030204" pitchFamily="34" charset="0"/>
                <a:cs typeface="Courier New" pitchFamily="49" charset="0"/>
              </a:rPr>
              <a:t>r,c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)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 smtClean="0"/>
              <a:t>Όταν προσπαθήσουμε να του στείλουμε κάτι</a:t>
            </a:r>
          </a:p>
          <a:p>
            <a:pPr lvl="2"/>
            <a:r>
              <a:rPr lang="el-GR" altLang="el-GR" dirty="0" smtClean="0"/>
              <a:t>Προσωρινά παρακάμπτουμε τον κόμβο αυτόν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Επικοινωνούμε με άλλο κόμβο της γραμμής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</a:t>
            </a:r>
          </a:p>
          <a:p>
            <a:pPr lvl="2"/>
            <a:r>
              <a:rPr lang="el-GR" altLang="el-GR" dirty="0" smtClean="0"/>
              <a:t>Ζητάμε τη δική του καταχώριση σε αυτή τη θέση</a:t>
            </a:r>
          </a:p>
          <a:p>
            <a:pPr lvl="2"/>
            <a:r>
              <a:rPr lang="el-GR" altLang="el-GR" dirty="0" smtClean="0"/>
              <a:t>Αν δεν υπάρχει, επαναλαμβάνουμε με τη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r+1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67801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Επίδοση του </a:t>
            </a:r>
            <a:r>
              <a:rPr lang="en-US" dirty="0" smtClean="0"/>
              <a:t>Pastry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Κατανεμημένοι πίνακες κατακερματισμού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3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Βελτιστοποίηση διαδρομών (1 από 4)</a:t>
            </a:r>
          </a:p>
        </p:txBody>
      </p:sp>
      <p:pic>
        <p:nvPicPr>
          <p:cNvPr id="52230" name="Content Placeholder 5" descr="Τρόπος κατασκευής πινάκων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24744"/>
            <a:ext cx="289560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81000" y="4018757"/>
            <a:ext cx="8382000" cy="2382044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Πόσο καλοί είναι οι πίνακες δρομολόγησης;</a:t>
            </a:r>
          </a:p>
          <a:p>
            <a:pPr lvl="1"/>
            <a:r>
              <a:rPr lang="el-GR" altLang="el-GR" dirty="0"/>
              <a:t>Η αρχική κατασκευή των πινάκων είναι αρκετά καλή</a:t>
            </a:r>
          </a:p>
          <a:p>
            <a:pPr lvl="2"/>
            <a:r>
              <a:rPr lang="el-GR" altLang="el-GR" dirty="0"/>
              <a:t>Οι γείτονες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/>
              <a:t> θα είναι και γείτονες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X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2"/>
            <a:r>
              <a:rPr lang="el-GR" altLang="el-GR" dirty="0"/>
              <a:t>Η γραμμή </a:t>
            </a:r>
            <a:r>
              <a:rPr lang="el-GR" altLang="el-GR" dirty="0">
                <a:latin typeface="Calibri" panose="020F0502020204030204" pitchFamily="34" charset="0"/>
                <a:cs typeface="Courier New" pitchFamily="49" charset="0"/>
              </a:rPr>
              <a:t>0</a:t>
            </a:r>
            <a:r>
              <a:rPr lang="el-GR" altLang="el-GR" dirty="0"/>
              <a:t> του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/>
              <a:t> θα είναι καλή επιλογή για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endParaRPr lang="en-US" altLang="el-GR" dirty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48691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Πόσο καλοί είναι οι πίνακες </a:t>
            </a:r>
            <a:r>
              <a:rPr lang="el-GR" altLang="el-GR" dirty="0" err="1" smtClean="0"/>
              <a:t>δρομολογησης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Τι γίνεται με τις υπόλοιπες γραμμές του πίνακα;</a:t>
            </a:r>
          </a:p>
          <a:p>
            <a:pPr lvl="1"/>
            <a:r>
              <a:rPr lang="el-GR" altLang="el-GR" dirty="0" smtClean="0"/>
              <a:t>Ο</a:t>
            </a:r>
            <a:r>
              <a:rPr lang="en-US" altLang="el-GR" dirty="0" smtClean="0"/>
              <a:t>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B</a:t>
            </a:r>
            <a:r>
              <a:rPr lang="el-GR" altLang="el-GR" dirty="0" smtClean="0"/>
              <a:t> είναι κοντά στον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A</a:t>
            </a:r>
            <a:r>
              <a:rPr lang="el-GR" altLang="el-GR" dirty="0" smtClean="0"/>
              <a:t> αλλά όχι και στον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</a:p>
          <a:p>
            <a:pPr lvl="1"/>
            <a:r>
              <a:rPr lang="el-GR" altLang="el-GR" dirty="0" smtClean="0"/>
              <a:t>Όμως στη γραμμή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1</a:t>
            </a:r>
            <a:r>
              <a:rPr lang="el-GR" altLang="el-GR" dirty="0" smtClean="0"/>
              <a:t> έχουμε λιγότερες επιλογές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Οι υποψήφιοι κόμβοι είναι πολύ λιγότεροι</a:t>
            </a:r>
          </a:p>
          <a:p>
            <a:pPr lvl="1"/>
            <a:r>
              <a:rPr lang="el-GR" altLang="el-GR" dirty="0" smtClean="0"/>
              <a:t>Άρα οι κόμβοι στη</a:t>
            </a:r>
            <a:r>
              <a:rPr lang="el-GR" altLang="el-GR" dirty="0"/>
              <a:t>ν</a:t>
            </a:r>
            <a:r>
              <a:rPr lang="el-GR" altLang="el-GR" dirty="0" smtClean="0"/>
              <a:t> </a:t>
            </a:r>
            <a:r>
              <a:rPr lang="el-GR" altLang="el-GR" dirty="0" smtClean="0">
                <a:latin typeface="Calibri" panose="020F0502020204030204" pitchFamily="34" charset="0"/>
                <a:cs typeface="Courier New" pitchFamily="49" charset="0"/>
              </a:rPr>
              <a:t>1</a:t>
            </a:r>
            <a:r>
              <a:rPr lang="el-GR" altLang="el-GR" dirty="0" smtClean="0"/>
              <a:t> θα είναι γενικά πιο μακριά</a:t>
            </a:r>
          </a:p>
          <a:p>
            <a:pPr lvl="1"/>
            <a:r>
              <a:rPr lang="el-GR" altLang="el-GR" dirty="0" smtClean="0"/>
              <a:t>Συνεπώς μπορεί να χρησιμοποιηθεί για τον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X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l-GR" altLang="el-GR" dirty="0" smtClean="0"/>
              <a:t>Με την ίδια λογική φτιάχνονται όλες οι γραμμές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18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Κατανεμημένη αναζήτηση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Δίκτυα καταμερισμού αρχείων</a:t>
            </a:r>
          </a:p>
          <a:p>
            <a:pPr lvl="1"/>
            <a:r>
              <a:rPr lang="el-GR" altLang="el-GR" dirty="0"/>
              <a:t>Κάθε κόμβος διαθέτει αρχεία προς ανάκτηση</a:t>
            </a:r>
          </a:p>
          <a:p>
            <a:pPr lvl="2"/>
            <a:r>
              <a:rPr lang="el-GR" altLang="el-GR" dirty="0"/>
              <a:t>Τα αρχεία συνεισφέρονται από τις διεργασίες</a:t>
            </a:r>
          </a:p>
          <a:p>
            <a:pPr lvl="1"/>
            <a:r>
              <a:rPr lang="el-GR" altLang="el-GR" dirty="0"/>
              <a:t>Το σύστημα επιτρέπει τον εντοπισμό των </a:t>
            </a:r>
            <a:r>
              <a:rPr lang="el-GR" altLang="el-GR" dirty="0" smtClean="0"/>
              <a:t>αρχείων</a:t>
            </a:r>
          </a:p>
          <a:p>
            <a:r>
              <a:rPr lang="el-GR" altLang="el-GR" dirty="0"/>
              <a:t>Κατανεμημένα συστήματα αποθήκευσης</a:t>
            </a:r>
          </a:p>
          <a:p>
            <a:pPr lvl="1"/>
            <a:r>
              <a:rPr lang="el-GR" altLang="el-GR" dirty="0"/>
              <a:t>Κάθε κόμβος λειτουργεί ως εξυπηρετητής αρχείων</a:t>
            </a:r>
          </a:p>
          <a:p>
            <a:pPr lvl="2"/>
            <a:r>
              <a:rPr lang="el-GR" altLang="el-GR" dirty="0"/>
              <a:t>Τα αρχεία συνεισφέρονται από τους πελάτες</a:t>
            </a:r>
          </a:p>
          <a:p>
            <a:pPr lvl="1"/>
            <a:r>
              <a:rPr lang="el-GR" altLang="el-GR" dirty="0"/>
              <a:t>Το σύστημα επιτρέπει τον εντοπισμό των αρχείων</a:t>
            </a:r>
          </a:p>
          <a:p>
            <a:pPr lvl="2"/>
            <a:r>
              <a:rPr lang="el-GR" altLang="el-GR" dirty="0"/>
              <a:t>Κάθε αρχείο </a:t>
            </a:r>
            <a:r>
              <a:rPr lang="el-GR" altLang="el-GR" dirty="0" smtClean="0"/>
              <a:t>αποθηκεύεται </a:t>
            </a:r>
            <a:r>
              <a:rPr lang="el-GR" altLang="el-GR" dirty="0"/>
              <a:t>σε πολλούς </a:t>
            </a:r>
            <a:r>
              <a:rPr lang="el-GR" altLang="el-GR" dirty="0" smtClean="0"/>
              <a:t>εξυπηρετητές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7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Σταδιακή βελτίωση των πινάκων</a:t>
            </a:r>
          </a:p>
          <a:p>
            <a:pPr lvl="1"/>
            <a:r>
              <a:rPr lang="el-GR" altLang="el-GR" dirty="0"/>
              <a:t>Περιοδικά κάθε κόμβος ζητάει την κατάσταση </a:t>
            </a:r>
            <a:r>
              <a:rPr lang="el-GR" altLang="el-GR" dirty="0" smtClean="0"/>
              <a:t>άλλων</a:t>
            </a:r>
            <a:endParaRPr lang="el-GR" altLang="el-GR" dirty="0"/>
          </a:p>
          <a:p>
            <a:pPr lvl="2"/>
            <a:r>
              <a:rPr lang="el-GR" altLang="el-GR" dirty="0"/>
              <a:t>Όσων είναι </a:t>
            </a:r>
            <a:r>
              <a:rPr lang="el-GR" altLang="el-GR" dirty="0" smtClean="0"/>
              <a:t>σε πίνακα </a:t>
            </a:r>
            <a:r>
              <a:rPr lang="el-GR" altLang="el-GR" dirty="0"/>
              <a:t>δρομολόγησης και </a:t>
            </a:r>
            <a:r>
              <a:rPr lang="el-GR" altLang="el-GR" dirty="0" smtClean="0"/>
              <a:t>σύνολο </a:t>
            </a:r>
            <a:r>
              <a:rPr lang="el-GR" altLang="el-GR" dirty="0"/>
              <a:t>γειτόνων</a:t>
            </a:r>
          </a:p>
          <a:p>
            <a:pPr lvl="1"/>
            <a:r>
              <a:rPr lang="el-GR" altLang="el-GR" dirty="0"/>
              <a:t>Όποτε βρει καλύτερες επιλογές τις χρησιμοποιεί</a:t>
            </a:r>
          </a:p>
          <a:p>
            <a:pPr lvl="2"/>
            <a:r>
              <a:rPr lang="el-GR" altLang="el-GR" dirty="0"/>
              <a:t>Για τον πίνακα δρομολόγησης και το σύνολο γειτόνων</a:t>
            </a:r>
          </a:p>
          <a:p>
            <a:pPr lvl="1"/>
            <a:r>
              <a:rPr lang="el-GR" altLang="el-GR" dirty="0" smtClean="0"/>
              <a:t>Διαλέγουμε </a:t>
            </a:r>
            <a:r>
              <a:rPr lang="el-GR" altLang="el-GR" dirty="0"/>
              <a:t>πάντα τοπολογικά πλησιέστερο κόμβο</a:t>
            </a:r>
          </a:p>
          <a:p>
            <a:pPr lvl="2"/>
            <a:r>
              <a:rPr lang="el-GR" altLang="el-GR" dirty="0" smtClean="0"/>
              <a:t>Χρησιμοποιούμε </a:t>
            </a:r>
            <a:r>
              <a:rPr lang="el-GR" altLang="el-GR" dirty="0"/>
              <a:t>την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distance</a:t>
            </a:r>
            <a:r>
              <a:rPr lang="el-GR" altLang="el-GR" dirty="0"/>
              <a:t> για να επιλέξουμε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67458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Βελτιστοποίηση διαδρομών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pic>
        <p:nvPicPr>
          <p:cNvPr id="54278" name="Content Placeholder 5" descr="Τρόπος λειτουργίας πινάκων δρομολόγησης στο σύστημα Past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81472"/>
            <a:ext cx="2901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4077073"/>
            <a:ext cx="8382000" cy="2323728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Πόσο καλές είναι οι συνολικές διαδρομές;</a:t>
            </a:r>
          </a:p>
          <a:p>
            <a:pPr lvl="1"/>
            <a:r>
              <a:rPr lang="el-GR" altLang="el-GR" dirty="0" smtClean="0"/>
              <a:t>Κάθε βήμα δρομολόγησης είναι καλό από μόνο του</a:t>
            </a:r>
          </a:p>
          <a:p>
            <a:pPr lvl="1"/>
            <a:r>
              <a:rPr lang="el-GR" altLang="el-GR" dirty="0" smtClean="0"/>
              <a:t>Η συνολική δρομολόγηση είναι αρκετά καλή επειδή</a:t>
            </a:r>
          </a:p>
          <a:p>
            <a:pPr lvl="2"/>
            <a:r>
              <a:rPr lang="el-GR" altLang="el-GR" dirty="0" smtClean="0"/>
              <a:t>Σε κάθε βήμα δεν μπορούμε να μπούμε στον προηγούμενο κύκλο</a:t>
            </a:r>
          </a:p>
          <a:p>
            <a:pPr lvl="2"/>
            <a:r>
              <a:rPr lang="el-GR" altLang="el-GR" dirty="0" smtClean="0"/>
              <a:t>Κάθε βήμα δημιουργεί έναν πολύ μεγαλύτερο κύκλο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580241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Scribe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 smtClean="0"/>
              <a:t># 9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/>
              <a:t>Κατανεμημένοι πίνακες κατακερματισμού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6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Εισαγωγή στο </a:t>
            </a:r>
            <a:r>
              <a:rPr lang="en-US" altLang="el-GR" dirty="0" smtClean="0"/>
              <a:t>Scribe</a:t>
            </a:r>
            <a:r>
              <a:rPr lang="el-GR" altLang="el-GR" dirty="0" smtClean="0"/>
              <a:t> (</a:t>
            </a:r>
            <a:r>
              <a:rPr lang="en-US" altLang="el-GR" dirty="0" smtClean="0"/>
              <a:t>1 </a:t>
            </a:r>
            <a:r>
              <a:rPr lang="el-GR" altLang="el-GR" dirty="0" smtClean="0"/>
              <a:t>από 4)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Πολυεκπομπή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Scribe</a:t>
            </a:r>
          </a:p>
          <a:p>
            <a:pPr lvl="1" eaLnBrk="1" hangingPunct="1"/>
            <a:r>
              <a:rPr lang="el-GR" altLang="el-GR" dirty="0" smtClean="0"/>
              <a:t>Αξιοποιεί δρομολόγηση με βάση το κλειδί</a:t>
            </a:r>
          </a:p>
          <a:p>
            <a:pPr lvl="1" eaLnBrk="1" hangingPunct="1"/>
            <a:r>
              <a:rPr lang="el-GR" altLang="el-GR" dirty="0" smtClean="0"/>
              <a:t>Σχεδιάστηκε για το </a:t>
            </a:r>
            <a:r>
              <a:rPr lang="en-US" altLang="el-GR" dirty="0" smtClean="0"/>
              <a:t>Pastry</a:t>
            </a:r>
          </a:p>
          <a:p>
            <a:pPr lvl="2" eaLnBrk="1" hangingPunct="1"/>
            <a:r>
              <a:rPr lang="el-GR" altLang="el-GR" dirty="0" err="1"/>
              <a:t>Δ</a:t>
            </a:r>
            <a:r>
              <a:rPr lang="el-GR" altLang="el-GR" dirty="0" err="1" smtClean="0"/>
              <a:t>ιεπαφή</a:t>
            </a:r>
            <a:r>
              <a:rPr lang="el-GR" altLang="el-GR" dirty="0" smtClean="0"/>
              <a:t> δρομολόγησης μηνυμάτων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Μπορεί να χρησιμοποιηθεί με το </a:t>
            </a:r>
            <a:r>
              <a:rPr lang="en-US" altLang="el-GR" dirty="0" smtClean="0"/>
              <a:t>Chord</a:t>
            </a:r>
          </a:p>
          <a:p>
            <a:pPr lvl="2" eaLnBrk="1" hangingPunct="1"/>
            <a:r>
              <a:rPr lang="el-GR" altLang="el-GR" dirty="0" smtClean="0"/>
              <a:t>Πρέπει όμως να τροποποιηθεί η </a:t>
            </a:r>
            <a:r>
              <a:rPr lang="el-GR" altLang="el-GR" dirty="0" err="1" smtClean="0"/>
              <a:t>διεπαφή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75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Ομάδες </a:t>
            </a:r>
            <a:r>
              <a:rPr lang="el-GR" altLang="el-GR" dirty="0" err="1"/>
              <a:t>πολυεκπομπής</a:t>
            </a:r>
            <a:endParaRPr lang="el-GR" altLang="el-GR" dirty="0"/>
          </a:p>
          <a:p>
            <a:pPr lvl="1"/>
            <a:r>
              <a:rPr lang="el-GR" altLang="el-GR" dirty="0"/>
              <a:t>Προσδιορίζονται από ένα κλειδί</a:t>
            </a:r>
            <a:endParaRPr lang="en-US" altLang="el-GR" dirty="0"/>
          </a:p>
          <a:p>
            <a:pPr lvl="2"/>
            <a:r>
              <a:rPr lang="el-GR" altLang="el-GR" dirty="0"/>
              <a:t>Όλες οι λειτουργίες </a:t>
            </a:r>
            <a:r>
              <a:rPr lang="el-GR" altLang="el-GR" dirty="0" smtClean="0"/>
              <a:t>γίνονται με </a:t>
            </a:r>
            <a:r>
              <a:rPr lang="el-GR" altLang="el-GR" dirty="0"/>
              <a:t>βάση το κλειδί</a:t>
            </a:r>
          </a:p>
          <a:p>
            <a:pPr lvl="1"/>
            <a:r>
              <a:rPr lang="el-GR" altLang="el-GR" dirty="0"/>
              <a:t>Δημιουργία ομάδας</a:t>
            </a:r>
          </a:p>
          <a:p>
            <a:pPr lvl="1"/>
            <a:r>
              <a:rPr lang="el-GR" altLang="el-GR" dirty="0"/>
              <a:t>Προσχώρηση και αποχώρηση κόμβων</a:t>
            </a:r>
          </a:p>
          <a:p>
            <a:pPr lvl="1"/>
            <a:r>
              <a:rPr lang="el-GR" altLang="el-GR" dirty="0"/>
              <a:t>Αποστολή δεδομένων στην ομάδα</a:t>
            </a:r>
          </a:p>
          <a:p>
            <a:pPr lvl="2"/>
            <a:r>
              <a:rPr lang="el-GR" altLang="el-GR" dirty="0"/>
              <a:t>Τα δεδομένα λαμβάνονται από όλα τα </a:t>
            </a:r>
            <a:r>
              <a:rPr lang="el-GR" altLang="el-GR" dirty="0" smtClean="0"/>
              <a:t>μέλη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1044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Κλειδιά ομάδων</a:t>
            </a:r>
          </a:p>
          <a:p>
            <a:pPr lvl="1" eaLnBrk="1" hangingPunct="1"/>
            <a:r>
              <a:rPr lang="el-GR" altLang="el-GR" dirty="0" smtClean="0"/>
              <a:t>Παράγονται με κατακερματισμό</a:t>
            </a:r>
          </a:p>
          <a:p>
            <a:pPr lvl="2" eaLnBrk="1" hangingPunct="1"/>
            <a:r>
              <a:rPr lang="en-US" altLang="el-GR" dirty="0" smtClean="0"/>
              <a:t>MD5, SHA-1, </a:t>
            </a:r>
            <a:r>
              <a:rPr lang="el-GR" altLang="el-GR" dirty="0" smtClean="0"/>
              <a:t>κ.λπ.</a:t>
            </a:r>
          </a:p>
          <a:p>
            <a:pPr lvl="1" eaLnBrk="1" hangingPunct="1"/>
            <a:r>
              <a:rPr lang="el-GR" altLang="el-GR" dirty="0" smtClean="0"/>
              <a:t>Ίδιο πεδίο με τα κλειδιά των κόμβων</a:t>
            </a:r>
          </a:p>
          <a:p>
            <a:pPr lvl="1" eaLnBrk="1" hangingPunct="1"/>
            <a:r>
              <a:rPr lang="el-GR" altLang="el-GR" dirty="0" smtClean="0"/>
              <a:t>Αυθαίρετα ονόματα ομάδων</a:t>
            </a:r>
          </a:p>
          <a:p>
            <a:pPr lvl="2"/>
            <a:r>
              <a:rPr lang="el-GR" altLang="el-GR" dirty="0" smtClean="0"/>
              <a:t>Ο κατακερματισμός τα κάνει ομοιόμορφα</a:t>
            </a:r>
          </a:p>
          <a:p>
            <a:pPr lvl="2" eaLnBrk="1" hangingPunct="1"/>
            <a:r>
              <a:rPr lang="el-GR" altLang="el-GR" dirty="0" smtClean="0"/>
              <a:t>Συνυπάρχουν διάφοροι τύποι ονομάτων</a:t>
            </a:r>
          </a:p>
          <a:p>
            <a:pPr lvl="2" eaLnBrk="1" hangingPunct="1"/>
            <a:r>
              <a:rPr lang="el-GR" altLang="el-GR" dirty="0" smtClean="0"/>
              <a:t>Παράδειγμα: ιεραρχικά, επίπεδα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075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Εισαγωγή στο </a:t>
            </a:r>
            <a:r>
              <a:rPr lang="en-US" altLang="el-GR" dirty="0"/>
              <a:t>Scribe</a:t>
            </a:r>
            <a:r>
              <a:rPr lang="el-GR" altLang="el-GR" dirty="0"/>
              <a:t> </a:t>
            </a:r>
            <a:r>
              <a:rPr lang="el-GR" altLang="el-GR" dirty="0" smtClean="0"/>
              <a:t>(4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 smtClean="0"/>
              <a:t>Scribe</a:t>
            </a:r>
            <a:r>
              <a:rPr lang="el-GR" altLang="el-GR" dirty="0" smtClean="0"/>
              <a:t>: βιβλιοθήκη </a:t>
            </a:r>
            <a:r>
              <a:rPr lang="el-GR" altLang="el-GR" dirty="0"/>
              <a:t>πάνω από το </a:t>
            </a:r>
            <a:r>
              <a:rPr lang="en-US" altLang="el-GR" dirty="0" smtClean="0"/>
              <a:t>Pastry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Τέσσερις βασικές κλήσεις</a:t>
            </a:r>
            <a:endParaRPr lang="en-US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create(key)</a:t>
            </a:r>
            <a:r>
              <a:rPr lang="en-US" altLang="el-GR" dirty="0"/>
              <a:t>: </a:t>
            </a:r>
            <a:r>
              <a:rPr lang="el-GR" altLang="el-GR" dirty="0" smtClean="0"/>
              <a:t>δημιουργία</a:t>
            </a:r>
            <a:endParaRPr lang="en-US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join(</a:t>
            </a:r>
            <a:r>
              <a:rPr lang="en-US" altLang="el-GR" dirty="0" err="1">
                <a:latin typeface="Calibri" panose="020F0502020204030204" pitchFamily="34" charset="0"/>
              </a:rPr>
              <a:t>key,handler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):</a:t>
            </a:r>
            <a:r>
              <a:rPr lang="en-US" altLang="el-GR" dirty="0"/>
              <a:t> </a:t>
            </a:r>
            <a:r>
              <a:rPr lang="el-GR" altLang="el-GR" dirty="0" smtClean="0"/>
              <a:t>προσχώρηση</a:t>
            </a:r>
            <a:endParaRPr lang="el-GR" altLang="el-GR" dirty="0"/>
          </a:p>
          <a:p>
            <a:pPr lvl="2"/>
            <a:r>
              <a:rPr lang="el-GR" altLang="el-GR" dirty="0"/>
              <a:t>Τα </a:t>
            </a:r>
            <a:r>
              <a:rPr lang="el-GR" altLang="el-GR" dirty="0" smtClean="0"/>
              <a:t>μηνύματα </a:t>
            </a:r>
            <a:r>
              <a:rPr lang="el-GR" altLang="el-GR" dirty="0"/>
              <a:t>προωθούνται στη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handler</a:t>
            </a:r>
            <a:endParaRPr lang="el-GR" altLang="el-GR" dirty="0">
              <a:latin typeface="Calibri" panose="020F0502020204030204" pitchFamily="34" charset="0"/>
              <a:cs typeface="Courier New" pitchFamily="49" charset="0"/>
            </a:endParaRPr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leave(key)</a:t>
            </a:r>
            <a:r>
              <a:rPr lang="en-US" altLang="el-GR" dirty="0"/>
              <a:t>: </a:t>
            </a:r>
            <a:r>
              <a:rPr lang="el-GR" altLang="el-GR" dirty="0" smtClean="0"/>
              <a:t>αποχώρηση</a:t>
            </a:r>
            <a:endParaRPr lang="en-US" altLang="el-GR" dirty="0"/>
          </a:p>
          <a:p>
            <a:pPr lvl="1"/>
            <a:r>
              <a:rPr lang="en-US" altLang="el-GR" dirty="0">
                <a:latin typeface="Calibri" panose="020F0502020204030204" pitchFamily="34" charset="0"/>
              </a:rPr>
              <a:t>multicast(</a:t>
            </a:r>
            <a:r>
              <a:rPr lang="en-US" altLang="el-GR" dirty="0" err="1">
                <a:latin typeface="Calibri" panose="020F0502020204030204" pitchFamily="34" charset="0"/>
              </a:rPr>
              <a:t>key,msg</a:t>
            </a:r>
            <a:r>
              <a:rPr lang="en-US" altLang="el-GR" dirty="0">
                <a:latin typeface="Calibri" panose="020F0502020204030204" pitchFamily="34" charset="0"/>
              </a:rPr>
              <a:t>)</a:t>
            </a:r>
            <a:r>
              <a:rPr lang="en-US" altLang="el-GR" dirty="0"/>
              <a:t>: </a:t>
            </a:r>
            <a:r>
              <a:rPr lang="el-GR" altLang="el-GR" dirty="0" smtClean="0"/>
              <a:t>αποστολή</a:t>
            </a:r>
            <a:endParaRPr lang="el-GR" altLang="el-GR" dirty="0"/>
          </a:p>
          <a:p>
            <a:pPr lvl="1"/>
            <a:r>
              <a:rPr lang="el-GR" altLang="el-GR" dirty="0"/>
              <a:t>Κάθε κλήση παράγει </a:t>
            </a:r>
            <a:r>
              <a:rPr lang="el-GR" altLang="el-GR" dirty="0" smtClean="0"/>
              <a:t>μήνυμα</a:t>
            </a:r>
            <a:r>
              <a:rPr lang="en-US" altLang="el-GR" dirty="0" smtClean="0"/>
              <a:t> </a:t>
            </a:r>
            <a:r>
              <a:rPr lang="el-GR" altLang="el-GR" dirty="0"/>
              <a:t>με το ίδιο </a:t>
            </a:r>
            <a:r>
              <a:rPr lang="el-GR" altLang="el-GR" dirty="0" smtClean="0"/>
              <a:t>όνομα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31022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Δημιουργία δένδρου (1 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Σημείο ραντεβού </a:t>
            </a:r>
            <a:r>
              <a:rPr lang="en-US" altLang="el-GR" dirty="0" smtClean="0"/>
              <a:t>(rendezvous)</a:t>
            </a:r>
            <a:r>
              <a:rPr lang="el-GR" altLang="el-GR" dirty="0" smtClean="0"/>
              <a:t> της ομάδας</a:t>
            </a:r>
          </a:p>
          <a:p>
            <a:pPr lvl="1" eaLnBrk="1" hangingPunct="1"/>
            <a:r>
              <a:rPr lang="el-GR" altLang="el-GR" dirty="0" smtClean="0"/>
              <a:t>Κόμβος με αριθμητικά πλησιέστερο κλειδί</a:t>
            </a:r>
          </a:p>
          <a:p>
            <a:pPr lvl="1" eaLnBrk="1" hangingPunct="1"/>
            <a:r>
              <a:rPr lang="el-GR" altLang="el-GR" dirty="0" smtClean="0"/>
              <a:t>Τα μηνύματα δρομολογούνται εκεί</a:t>
            </a:r>
          </a:p>
          <a:p>
            <a:pPr lvl="2" eaLnBrk="1" hangingPunct="1"/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create, join, leave, multicast</a:t>
            </a:r>
          </a:p>
          <a:p>
            <a:pPr lvl="1" eaLnBrk="1" hangingPunct="1"/>
            <a:r>
              <a:rPr lang="el-GR" altLang="el-GR" dirty="0" smtClean="0"/>
              <a:t>Λειτουργεί ως ρίζα δένδρου </a:t>
            </a:r>
            <a:r>
              <a:rPr lang="el-GR" altLang="el-GR" dirty="0" err="1" smtClean="0"/>
              <a:t>πολυεκπομπής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Προωθεί τα μηνύματα στους παραλήπτες</a:t>
            </a:r>
          </a:p>
          <a:p>
            <a:pPr lvl="1" eaLnBrk="1" hangingPunct="1"/>
            <a:r>
              <a:rPr lang="el-GR" altLang="el-GR" dirty="0" smtClean="0"/>
              <a:t>Μαθαίνει ότι είναι σημείο ραντεβού στο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create</a:t>
            </a:r>
            <a:endParaRPr lang="el-GR" altLang="el-GR" dirty="0" smtClean="0">
              <a:latin typeface="Calibri" panose="020F0502020204030204" pitchFamily="34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7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Επεξεργασία μηνυμάτων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μηνύματα </a:t>
            </a:r>
            <a:r>
              <a:rPr lang="el-GR" altLang="el-GR" dirty="0" smtClean="0"/>
              <a:t>στον </a:t>
            </a:r>
            <a:r>
              <a:rPr lang="el-GR" altLang="el-GR" dirty="0"/>
              <a:t>παραλήπτη</a:t>
            </a:r>
          </a:p>
          <a:p>
            <a:pPr lvl="2"/>
            <a:r>
              <a:rPr lang="el-GR" altLang="el-GR" dirty="0"/>
              <a:t>Το μήνυμα </a:t>
            </a:r>
            <a:r>
              <a:rPr lang="en-US" altLang="el-GR" dirty="0">
                <a:latin typeface="Calibri" panose="020F0502020204030204" pitchFamily="34" charset="0"/>
                <a:cs typeface="Courier New" pitchFamily="49" charset="0"/>
              </a:rPr>
              <a:t>multicast</a:t>
            </a:r>
            <a:r>
              <a:rPr lang="en-US" altLang="el-GR" dirty="0"/>
              <a:t> </a:t>
            </a:r>
            <a:r>
              <a:rPr lang="el-GR" altLang="el-GR" dirty="0"/>
              <a:t>έχει πολλούς παραλήπτες</a:t>
            </a:r>
            <a:endParaRPr lang="en-US" altLang="el-GR" dirty="0"/>
          </a:p>
          <a:p>
            <a:pPr lvl="2"/>
            <a:r>
              <a:rPr lang="el-GR" altLang="el-GR" dirty="0"/>
              <a:t>Το σημείο ραντεβού και τα μέλη της ομάδας</a:t>
            </a:r>
          </a:p>
          <a:p>
            <a:pPr lvl="1"/>
            <a:r>
              <a:rPr lang="en-US" altLang="el-GR" dirty="0" smtClean="0"/>
              <a:t>T</a:t>
            </a:r>
            <a:r>
              <a:rPr lang="el-GR" altLang="el-GR" dirty="0" smtClean="0"/>
              <a:t>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join/leave</a:t>
            </a:r>
            <a:r>
              <a:rPr lang="el-GR" altLang="el-GR" dirty="0" smtClean="0"/>
              <a:t> και στους ενδιάμεσους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Χρησιμοποιούνται </a:t>
            </a:r>
            <a:r>
              <a:rPr lang="el-GR" altLang="el-GR" dirty="0"/>
              <a:t>για την κατασκευή του </a:t>
            </a:r>
            <a:r>
              <a:rPr lang="el-GR" altLang="el-GR" dirty="0" smtClean="0"/>
              <a:t>δένδρου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create</a:t>
            </a:r>
            <a:r>
              <a:rPr lang="en-US" altLang="el-GR" dirty="0" smtClean="0"/>
              <a:t> </a:t>
            </a:r>
            <a:r>
              <a:rPr lang="el-GR" altLang="el-GR" dirty="0" smtClean="0"/>
              <a:t>μόνο στο σημείο ραντεβού</a:t>
            </a:r>
          </a:p>
          <a:p>
            <a:pPr lvl="2"/>
            <a:r>
              <a:rPr lang="el-GR" altLang="el-GR" dirty="0" smtClean="0"/>
              <a:t>Δημιουργεί τη ρίζα του δένδρου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165095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Δημιουργία δένδρου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4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Κατάσταση κόμβων δένδρου </a:t>
            </a:r>
            <a:r>
              <a:rPr lang="el-GR" altLang="el-GR" dirty="0" err="1" smtClean="0"/>
              <a:t>πολυεκπομπής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Πίνακας προώθησης ανά ομάδα</a:t>
            </a:r>
          </a:p>
          <a:p>
            <a:pPr lvl="2" eaLnBrk="1" hangingPunct="1"/>
            <a:r>
              <a:rPr lang="el-GR" altLang="el-GR" dirty="0" smtClean="0"/>
              <a:t>Περιέχει τα παιδιά του κόμβου στο δένδρο</a:t>
            </a:r>
          </a:p>
          <a:p>
            <a:pPr lvl="1" eaLnBrk="1" hangingPunct="1"/>
            <a:r>
              <a:rPr lang="el-GR" altLang="el-GR" dirty="0" smtClean="0"/>
              <a:t>Αρχικά είναι κενός</a:t>
            </a:r>
          </a:p>
          <a:p>
            <a:pPr lvl="1" eaLnBrk="1" hangingPunct="1"/>
            <a:r>
              <a:rPr lang="el-GR" altLang="el-GR" dirty="0" smtClean="0"/>
              <a:t>Προσθήκη παιδιών</a:t>
            </a:r>
            <a:r>
              <a:rPr lang="en-US" altLang="el-GR" dirty="0" smtClean="0"/>
              <a:t>:</a:t>
            </a:r>
            <a:r>
              <a:rPr lang="el-GR" altLang="el-GR" dirty="0" smtClean="0"/>
              <a:t> μηνύματα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join</a:t>
            </a:r>
          </a:p>
          <a:p>
            <a:pPr lvl="2"/>
            <a:r>
              <a:rPr lang="el-GR" altLang="el-GR" dirty="0" smtClean="0"/>
              <a:t>Τα μηνύματα </a:t>
            </a:r>
            <a:r>
              <a:rPr lang="en-US" altLang="el-GR" dirty="0" smtClean="0">
                <a:latin typeface="Calibri" panose="020F0502020204030204" pitchFamily="34" charset="0"/>
                <a:cs typeface="Courier New" panose="02070309020205020404" pitchFamily="49" charset="0"/>
              </a:rPr>
              <a:t>join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δημιουργούν το δένδρο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Διαγραφή παιδιών: μηνύματα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</a:p>
          <a:p>
            <a:pPr lvl="2" eaLnBrk="1" hangingPunct="1"/>
            <a:r>
              <a:rPr lang="el-GR" altLang="el-GR" dirty="0" smtClean="0"/>
              <a:t>Τα μηνύματα </a:t>
            </a:r>
            <a:r>
              <a:rPr lang="en-US" altLang="el-GR" dirty="0" smtClean="0">
                <a:latin typeface="Calibri" panose="020F0502020204030204" pitchFamily="34" charset="0"/>
                <a:cs typeface="Courier New" pitchFamily="49" charset="0"/>
              </a:rPr>
              <a:t>leave</a:t>
            </a:r>
            <a:r>
              <a:rPr lang="el-GR" altLang="el-GR" dirty="0" smtClean="0"/>
              <a:t> καταστρέφουν το 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5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A880B78-AA18-407B-B838-87E6718A55A2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5300</Words>
  <Application>Microsoft Office PowerPoint</Application>
  <PresentationFormat>On-screen Show (4:3)</PresentationFormat>
  <Paragraphs>995</Paragraphs>
  <Slides>110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1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 (1 από 2)</vt:lpstr>
      <vt:lpstr>Περιεχόμενα ενότητας (2 από 2)</vt:lpstr>
      <vt:lpstr>Κατανεμημένος κατακερματισμός</vt:lpstr>
      <vt:lpstr>Κατανεμημένη αναζήτηση (1 από 3)</vt:lpstr>
      <vt:lpstr>Κατανεμημένη αναζήτηση (2 από 3)</vt:lpstr>
      <vt:lpstr>Κατανεμημένη αναζήτηση (3 από 3)</vt:lpstr>
      <vt:lpstr>Κατακερματισμός (1 από 6)</vt:lpstr>
      <vt:lpstr>Κατακερματισμός (2 από 6)</vt:lpstr>
      <vt:lpstr>Κατακερματισμός (3 από 6)</vt:lpstr>
      <vt:lpstr>Κατακερματισμός (4 από 6)</vt:lpstr>
      <vt:lpstr>Κατακερματισμός (5 από 6)</vt:lpstr>
      <vt:lpstr>Κατακερματισμός (6 από 6)</vt:lpstr>
      <vt:lpstr>Το σύστημα Chord</vt:lpstr>
      <vt:lpstr>Βασικά στοιχεία Chord (1 από 5)</vt:lpstr>
      <vt:lpstr>Βασικά στοιχεία Chord (2 από 5)</vt:lpstr>
      <vt:lpstr>Βασικά στοιχεία Chord (3 από 5)</vt:lpstr>
      <vt:lpstr>Βασικά στοιχεία Chord (4 από 5)</vt:lpstr>
      <vt:lpstr>Βασικά στοιχεία Chord (5 από 5)</vt:lpstr>
      <vt:lpstr>Κόμβοι και κλειδιά (1 από 3)</vt:lpstr>
      <vt:lpstr>Κόμβοι και κλειδιά (2 από 3)</vt:lpstr>
      <vt:lpstr>Κόμβοι και κλειδιά (3 από 3)</vt:lpstr>
      <vt:lpstr>Αναζήτηση στο Chord</vt:lpstr>
      <vt:lpstr>Απλή αναζήτηση (1 από 3)</vt:lpstr>
      <vt:lpstr>Απλή αναζήτηση (2 από 3)</vt:lpstr>
      <vt:lpstr>Απλή αναζήτηση (3 από 3)</vt:lpstr>
      <vt:lpstr>Σύνθετη αναζήτηση (1 από 7)</vt:lpstr>
      <vt:lpstr>Σύνθετη αναζήτηση (2 από 7)</vt:lpstr>
      <vt:lpstr>Σύνθετη αναζήτηση (3 από 7)</vt:lpstr>
      <vt:lpstr>Σύνθετη αναζήτηση (4 από 7)</vt:lpstr>
      <vt:lpstr>Σύνθετη αναζήτηση (5 από 7)</vt:lpstr>
      <vt:lpstr>Σύνθετη αναζήτηση (6 από 7)</vt:lpstr>
      <vt:lpstr>Σύνθετη αναζήτηση (7 από 7)</vt:lpstr>
      <vt:lpstr>Προσχώρηση στο Chord</vt:lpstr>
      <vt:lpstr>Προσχώρηση κόμβων (1 από 6)</vt:lpstr>
      <vt:lpstr>Προσχώρηση κόμβων (2 από 6)</vt:lpstr>
      <vt:lpstr>Προσχώρηση κόμβων (3 από 6)</vt:lpstr>
      <vt:lpstr>Προσχώρηση κόμβων (4 από 6)</vt:lpstr>
      <vt:lpstr>Προσχώρηση κόμβων (5 από 6)</vt:lpstr>
      <vt:lpstr>Προσχώρηση κόμβων (6 από 6)</vt:lpstr>
      <vt:lpstr>Σταθεροποίηση (1 από 4)</vt:lpstr>
      <vt:lpstr>Σταθεροποίηση (2 από 4)</vt:lpstr>
      <vt:lpstr>Σταθεροποίηση (3 από 4)</vt:lpstr>
      <vt:lpstr>Σταθεροποίηση (4 από 4)</vt:lpstr>
      <vt:lpstr>Παράδειγμα</vt:lpstr>
      <vt:lpstr>Ενημέρωση δακτύλων (1 από 2)</vt:lpstr>
      <vt:lpstr>Ενημέρωση δακτύλων (2 από 2)</vt:lpstr>
      <vt:lpstr>Έλεγχος προκατόχου</vt:lpstr>
      <vt:lpstr>Αποτυχία αναζήτησης</vt:lpstr>
      <vt:lpstr>Αποχώρηση από το Chord</vt:lpstr>
      <vt:lpstr>Αποχώρηση/αποτυχία (1 από 6)</vt:lpstr>
      <vt:lpstr>Αποχώρηση/αποτυχία (2 από 6)</vt:lpstr>
      <vt:lpstr>Αποχώρηση/αποτυχία (3 από 6)</vt:lpstr>
      <vt:lpstr>Αποχώρηση/αποτυχία (4 από 6)</vt:lpstr>
      <vt:lpstr>Αποχώρηση/αποτυχία (5 από 6)</vt:lpstr>
      <vt:lpstr>Αποχώρηση/αποτυχία (6 από 6)</vt:lpstr>
      <vt:lpstr>Ανάκαμψη εφαρμογής (1 από 2)</vt:lpstr>
      <vt:lpstr>Ανάκαμψη εφαρμογής (2 από 2)</vt:lpstr>
      <vt:lpstr>Το σύστημα Pastry</vt:lpstr>
      <vt:lpstr>Βασικά στοιχεία Pastry (1 από 2)</vt:lpstr>
      <vt:lpstr>Βασικά στοιχεία Pastry (2 από 2)</vt:lpstr>
      <vt:lpstr>Διεπαφή Pastry (1 από 3)</vt:lpstr>
      <vt:lpstr>Διεπαφή Pastry (2 από 3)</vt:lpstr>
      <vt:lpstr>Διεπαφή Pastry (3 από 3)</vt:lpstr>
      <vt:lpstr>Δρομολόγηση στο Pastry</vt:lpstr>
      <vt:lpstr>Κόμβοι και κλειδιά</vt:lpstr>
      <vt:lpstr>Κατάσταση κόμβων (1 από 5)</vt:lpstr>
      <vt:lpstr>Κατάσταση κόμβων (2 από 5)</vt:lpstr>
      <vt:lpstr>Κατάσταση κόμβων (3 από 5)</vt:lpstr>
      <vt:lpstr>Κατάσταση κόμβων (4 από 5)</vt:lpstr>
      <vt:lpstr>Κατάσταση κόμβων (5 από 5)</vt:lpstr>
      <vt:lpstr>Δρομολόγηση (1 από 5)</vt:lpstr>
      <vt:lpstr>Δρομολόγηση (2 από 5)</vt:lpstr>
      <vt:lpstr>Δρομολόγηση (3 από 5)</vt:lpstr>
      <vt:lpstr>Δρομολόγηση (4 από 5)</vt:lpstr>
      <vt:lpstr>Δρομολόγηση (5 από 5)</vt:lpstr>
      <vt:lpstr>Προσχώρηση/αποχώρηση στο Pastry</vt:lpstr>
      <vt:lpstr>Προσχώρηση κόμβων (1 από 3)</vt:lpstr>
      <vt:lpstr>Προσχώρηση κόμβων (2 από 3)</vt:lpstr>
      <vt:lpstr>Προσχώρηση κόμβων (3 από 3)</vt:lpstr>
      <vt:lpstr>Αποχώρηση κόμβων (1 από 3)</vt:lpstr>
      <vt:lpstr>Αποχώρηση κόμβων (2 από 3)</vt:lpstr>
      <vt:lpstr>Αποχώρηση κόμβων (3 από 3)</vt:lpstr>
      <vt:lpstr>Επίδοση του Pastry</vt:lpstr>
      <vt:lpstr>Βελτιστοποίηση διαδρομών (1 από 4)</vt:lpstr>
      <vt:lpstr>Βελτιστοποίηση διαδρομών (2 από 4)</vt:lpstr>
      <vt:lpstr>Βελτιστοποίηση διαδρομών (3 από 4)</vt:lpstr>
      <vt:lpstr>Βελτιστοποίηση διαδρομών (4 από 4)</vt:lpstr>
      <vt:lpstr>Το σύστημα Scribe</vt:lpstr>
      <vt:lpstr>Εισαγωγή στο Scribe (1 από 4)</vt:lpstr>
      <vt:lpstr>Εισαγωγή στο Scribe (2 από 4)</vt:lpstr>
      <vt:lpstr>Εισαγωγή στο Scribe (3 από 4)</vt:lpstr>
      <vt:lpstr>Εισαγωγή στο Scribe (4 από 4)</vt:lpstr>
      <vt:lpstr>Δημιουργία δένδρου (1 από 4)</vt:lpstr>
      <vt:lpstr>Δημιουργία δένδρου (2 από 4)</vt:lpstr>
      <vt:lpstr>Δημιουργία δένδρου (3 από 4)</vt:lpstr>
      <vt:lpstr>Δημιουργία δένδρου (4 από 4)</vt:lpstr>
      <vt:lpstr>Προσχώρηση (1 από 3)</vt:lpstr>
      <vt:lpstr>Προσχώρηση (2 από 3)</vt:lpstr>
      <vt:lpstr>Προσχώρηση (3 από 3)</vt:lpstr>
      <vt:lpstr>Αποχώρηση</vt:lpstr>
      <vt:lpstr>Αποστολή μηνυμάτων</vt:lpstr>
      <vt:lpstr>Απόδοση (1 από 2)</vt:lpstr>
      <vt:lpstr>Απόδοση (2 από 2)</vt:lpstr>
      <vt:lpstr>Αποτυχίες (1 από 2)</vt:lpstr>
      <vt:lpstr>Αποτυχίες (2 από 2)</vt:lpstr>
      <vt:lpstr>Τέλος Ενότητας # 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Κατανεμημένοι πίνακες κατακερματισμού</dc:title>
  <dc:subject>Κατανεμημένα Συστήματα</dc:subject>
  <dc:creator>Γεώργιος Ξυλωμένος</dc:creator>
  <cp:keywords>Κατανεμημένοι πίνακες κατακερματισμού; DHT; Chord; Pastry</cp:keywords>
  <cp:lastModifiedBy>georgex</cp:lastModifiedBy>
  <cp:revision>277</cp:revision>
  <cp:lastPrinted>2014-02-16T13:16:25Z</cp:lastPrinted>
  <dcterms:created xsi:type="dcterms:W3CDTF">2012-09-06T09:03:05Z</dcterms:created>
  <dcterms:modified xsi:type="dcterms:W3CDTF">2015-05-08T08:31:55Z</dcterms:modified>
</cp:coreProperties>
</file>