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57" r:id="rId8"/>
    <p:sldId id="258" r:id="rId9"/>
    <p:sldId id="259" r:id="rId10"/>
    <p:sldId id="260" r:id="rId11"/>
    <p:sldId id="261" r:id="rId12"/>
    <p:sldId id="262" r:id="rId13"/>
    <p:sldId id="263" r:id="rId14"/>
    <p:sldId id="271"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F3513CC7-4FB8-4C53-A117-21F9E4DAA6AE}"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171022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3513CC7-4FB8-4C53-A117-21F9E4DAA6AE}"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1852637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3513CC7-4FB8-4C53-A117-21F9E4DAA6AE}"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225005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3513CC7-4FB8-4C53-A117-21F9E4DAA6AE}"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2075991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F3513CC7-4FB8-4C53-A117-21F9E4DAA6AE}" type="datetimeFigureOut">
              <a:rPr lang="el-GR" smtClean="0"/>
              <a:t>26/11/2024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341687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F3513CC7-4FB8-4C53-A117-21F9E4DAA6AE}" type="datetimeFigureOut">
              <a:rPr lang="el-GR" smtClean="0"/>
              <a:t>26/11/2024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3906313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F3513CC7-4FB8-4C53-A117-21F9E4DAA6AE}" type="datetimeFigureOut">
              <a:rPr lang="el-GR" smtClean="0"/>
              <a:t>26/11/2024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417013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F3513CC7-4FB8-4C53-A117-21F9E4DAA6AE}" type="datetimeFigureOut">
              <a:rPr lang="el-GR" smtClean="0"/>
              <a:t>26/11/2024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2269743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3513CC7-4FB8-4C53-A117-21F9E4DAA6AE}" type="datetimeFigureOut">
              <a:rPr lang="el-GR" smtClean="0"/>
              <a:t>26/11/2024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2615160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3513CC7-4FB8-4C53-A117-21F9E4DAA6AE}" type="datetimeFigureOut">
              <a:rPr lang="el-GR" smtClean="0"/>
              <a:t>26/11/2024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268930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3513CC7-4FB8-4C53-A117-21F9E4DAA6AE}" type="datetimeFigureOut">
              <a:rPr lang="el-GR" smtClean="0"/>
              <a:t>26/11/2024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4A946ED-DE61-4F6A-8A4A-61551BFC276F}" type="slidenum">
              <a:rPr lang="el-GR" smtClean="0"/>
              <a:t>‹#›</a:t>
            </a:fld>
            <a:endParaRPr lang="el-GR"/>
          </a:p>
        </p:txBody>
      </p:sp>
    </p:spTree>
    <p:extLst>
      <p:ext uri="{BB962C8B-B14F-4D97-AF65-F5344CB8AC3E}">
        <p14:creationId xmlns:p14="http://schemas.microsoft.com/office/powerpoint/2010/main" val="81316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13CC7-4FB8-4C53-A117-21F9E4DAA6AE}" type="datetimeFigureOut">
              <a:rPr lang="el-GR" smtClean="0"/>
              <a:t>26/11/2024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A946ED-DE61-4F6A-8A4A-61551BFC276F}" type="slidenum">
              <a:rPr lang="el-GR" smtClean="0"/>
              <a:t>‹#›</a:t>
            </a:fld>
            <a:endParaRPr lang="el-GR"/>
          </a:p>
        </p:txBody>
      </p:sp>
    </p:spTree>
    <p:extLst>
      <p:ext uri="{BB962C8B-B14F-4D97-AF65-F5344CB8AC3E}">
        <p14:creationId xmlns:p14="http://schemas.microsoft.com/office/powerpoint/2010/main" val="2830932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dirty="0"/>
              <a:t> </a:t>
            </a:r>
            <a:r>
              <a:rPr lang="el-GR" dirty="0"/>
              <a:t>Πολιτικές της ΕΕ επί των προϊόντων </a:t>
            </a:r>
          </a:p>
        </p:txBody>
      </p:sp>
      <p:sp>
        <p:nvSpPr>
          <p:cNvPr id="3" name="Υπότιτλος 2"/>
          <p:cNvSpPr>
            <a:spLocks noGrp="1"/>
          </p:cNvSpPr>
          <p:nvPr>
            <p:ph type="subTitle" idx="1"/>
          </p:nvPr>
        </p:nvSpPr>
        <p:spPr/>
        <p:txBody>
          <a:bodyPr/>
          <a:lstStyle/>
          <a:p>
            <a:r>
              <a:rPr lang="el-GR"/>
              <a:t>Ενέργεια </a:t>
            </a:r>
            <a:endParaRPr lang="el-GR" dirty="0"/>
          </a:p>
        </p:txBody>
      </p:sp>
    </p:spTree>
    <p:extLst>
      <p:ext uri="{BB962C8B-B14F-4D97-AF65-F5344CB8AC3E}">
        <p14:creationId xmlns:p14="http://schemas.microsoft.com/office/powerpoint/2010/main" val="791211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Οργάνωση </a:t>
            </a:r>
          </a:p>
        </p:txBody>
      </p:sp>
      <p:sp>
        <p:nvSpPr>
          <p:cNvPr id="3" name="Θέση περιεχομένου 2"/>
          <p:cNvSpPr>
            <a:spLocks noGrp="1"/>
          </p:cNvSpPr>
          <p:nvPr>
            <p:ph idx="1"/>
          </p:nvPr>
        </p:nvSpPr>
        <p:spPr/>
        <p:txBody>
          <a:bodyPr>
            <a:noAutofit/>
          </a:bodyPr>
          <a:lstStyle/>
          <a:p>
            <a:pPr marL="0" indent="0" algn="just">
              <a:buNone/>
            </a:pPr>
            <a:r>
              <a:rPr lang="el-GR" sz="2100" dirty="0"/>
              <a:t>Παράλληλα, ενισχύονται οι εθνικές ρυθμιστικές αρχές που πρέπει να είναι οικονομικά ανεξάρτητες, με υποχρέωση των μελών διοίκησης για πενταετή θητεία, μη ανανεώσιμη.</a:t>
            </a:r>
          </a:p>
          <a:p>
            <a:pPr marL="0" indent="0" algn="just">
              <a:buNone/>
            </a:pPr>
            <a:r>
              <a:rPr lang="el-GR" sz="2100" dirty="0"/>
              <a:t>Καθήκοντα:  έλεγχος των διαχειριστών, του δικτύου μεταφοράς και διανομής,  αξιολόγηση των επενδυτικών σχεδίων, διασφάλιση της διαφάνειας και της πρόσβασης τρίτων στο δίκτυο, προστασία των χρηστών. </a:t>
            </a:r>
          </a:p>
          <a:p>
            <a:pPr marL="0" indent="0" algn="just">
              <a:buNone/>
            </a:pPr>
            <a:r>
              <a:rPr lang="el-GR" sz="2100" dirty="0"/>
              <a:t>Ελλάδα: Ρυθμιστική Αρχή Ενέργειας (ΡΑΕ). Συντονιστικός φορέας: </a:t>
            </a:r>
            <a:r>
              <a:rPr lang="en-US" sz="2100" dirty="0"/>
              <a:t>Agency for the Cooperation of Energy Regulators (ACER). </a:t>
            </a:r>
            <a:endParaRPr lang="el-GR" sz="2100" dirty="0"/>
          </a:p>
          <a:p>
            <a:pPr marL="0" indent="0" algn="just">
              <a:buNone/>
            </a:pPr>
            <a:r>
              <a:rPr lang="en-US" sz="2100" dirty="0"/>
              <a:t>ACER. </a:t>
            </a:r>
            <a:r>
              <a:rPr lang="el-GR" sz="2100" dirty="0"/>
              <a:t>Έχει δική του νομική προσωπικότητα, γενικές κατευθύνσεις και συστάσεις, παρεμβαίνει στις διασυνοριακές συναλλαγές, επιτροπή προσφυγών κατά των εθνικών ρυθμιστικών αρχών. Εδρεύει στην </a:t>
            </a:r>
            <a:r>
              <a:rPr lang="el-GR" sz="2100" dirty="0" err="1"/>
              <a:t>Λουμπλιάνα</a:t>
            </a:r>
            <a:r>
              <a:rPr lang="el-GR" sz="2100" dirty="0"/>
              <a:t> (Σλοβενία) </a:t>
            </a:r>
          </a:p>
        </p:txBody>
      </p:sp>
    </p:spTree>
    <p:extLst>
      <p:ext uri="{BB962C8B-B14F-4D97-AF65-F5344CB8AC3E}">
        <p14:creationId xmlns:p14="http://schemas.microsoft.com/office/powerpoint/2010/main" val="3319122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Καταναλωτές</a:t>
            </a:r>
          </a:p>
        </p:txBody>
      </p:sp>
      <p:sp>
        <p:nvSpPr>
          <p:cNvPr id="3" name="Θέση περιεχομένου 2"/>
          <p:cNvSpPr>
            <a:spLocks noGrp="1"/>
          </p:cNvSpPr>
          <p:nvPr>
            <p:ph idx="1"/>
          </p:nvPr>
        </p:nvSpPr>
        <p:spPr/>
        <p:txBody>
          <a:bodyPr>
            <a:noAutofit/>
          </a:bodyPr>
          <a:lstStyle/>
          <a:p>
            <a:pPr marL="0" indent="0" algn="just">
              <a:buNone/>
            </a:pPr>
            <a:r>
              <a:rPr lang="el-GR" sz="2300" dirty="0"/>
              <a:t>Οι καταναλωτές έχουν το δικαίωμα να αλλάξουν προμηθευτή και να ενημερώνονται για κάθε τι που αφορά τους λογαριασμούς, με την προώθηση μάλιστα των έξυπνων μετρητών, στο πλαίσιο εξοικονόμησης ενέργειας. </a:t>
            </a:r>
          </a:p>
          <a:p>
            <a:pPr marL="0" indent="0" algn="just">
              <a:buNone/>
            </a:pPr>
            <a:r>
              <a:rPr lang="el-GR" sz="2300" dirty="0"/>
              <a:t>Επιπρόσθετα, γίνεται απολύτως σεβαστή η έννοια της δημόσιας υπηρεσίας που δεν αφορά μόνο τα φυσικά πρόσωπα, αλλά και τα νομικά, δηλαδή τις επιχειρήσεις που έχουν έως 50 εργαζόμενους και ετήσιο κύκλο υποθέσεων έως 10 εκατομμύρια ευρώ.</a:t>
            </a:r>
          </a:p>
          <a:p>
            <a:pPr marL="0" indent="0" algn="just">
              <a:buNone/>
            </a:pPr>
            <a:r>
              <a:rPr lang="el-GR" sz="2300" dirty="0"/>
              <a:t> Η έννοια της δημόσιας υπηρεσίας απαιτεί λογικές τιμές, μη διακριτικές, προστασία του περιβάλλοντος, εξασφάλιση ενεργειακού εφοδιασμού, προώθηση των ΑΠΕ και προστασία του κλίματος. </a:t>
            </a:r>
          </a:p>
        </p:txBody>
      </p:sp>
    </p:spTree>
    <p:extLst>
      <p:ext uri="{BB962C8B-B14F-4D97-AF65-F5344CB8AC3E}">
        <p14:creationId xmlns:p14="http://schemas.microsoft.com/office/powerpoint/2010/main" val="366336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Ενεργειακή ασφάλεια </a:t>
            </a:r>
          </a:p>
        </p:txBody>
      </p:sp>
      <p:sp>
        <p:nvSpPr>
          <p:cNvPr id="3" name="Θέση περιεχομένου 2"/>
          <p:cNvSpPr>
            <a:spLocks noGrp="1"/>
          </p:cNvSpPr>
          <p:nvPr>
            <p:ph idx="1"/>
          </p:nvPr>
        </p:nvSpPr>
        <p:spPr/>
        <p:txBody>
          <a:bodyPr>
            <a:noAutofit/>
          </a:bodyPr>
          <a:lstStyle/>
          <a:p>
            <a:pPr marL="0" indent="0" algn="just">
              <a:buNone/>
            </a:pPr>
            <a:r>
              <a:rPr lang="el-GR" sz="1900" dirty="0"/>
              <a:t> Ευρωπαϊκή Επιτροπή: στόχος η ενεργειακή εξοικονόμηση ιδίως στους τομείς των κτηρίων, των μεταφορών και της βιομηχανίας.  </a:t>
            </a:r>
          </a:p>
          <a:p>
            <a:pPr marL="0" indent="0" algn="just">
              <a:buNone/>
            </a:pPr>
            <a:r>
              <a:rPr lang="el-GR" sz="1900" dirty="0"/>
              <a:t>Ανακαίνιση κτηρίων: έως το 2028, όλα με ηλιακούς συλλέκτες </a:t>
            </a:r>
          </a:p>
          <a:p>
            <a:pPr marL="0" indent="0" algn="just">
              <a:buNone/>
            </a:pPr>
            <a:r>
              <a:rPr lang="el-GR" sz="1900" dirty="0"/>
              <a:t>ΑΠΕ: ο στόχος είναι 20% στο σύνολο της ενέργειας, μέχρι το 2020 και 42,5% μέχρι 2030. </a:t>
            </a:r>
          </a:p>
          <a:p>
            <a:pPr marL="0" indent="0" algn="just">
              <a:buNone/>
            </a:pPr>
            <a:r>
              <a:rPr lang="el-GR" sz="1900" dirty="0"/>
              <a:t>Κρατικές ενισχύσεις: ως νομική βάση η Οδηγία 2009/28 , με εφαρμογή όμως της έννοιας των μέτρων ισοδυνάμου αποτελέσματος στην περίπτωση αποκλειστικής σύνδεσης με την εθνική παραγωγή. Εξαίρεση, υπό όρους στο πλαίσιο μιας εθνικής ενεργειακής πολιτικής, παράλληλης εκείνης της προστασίας του περιβάλλοντος. </a:t>
            </a:r>
          </a:p>
          <a:p>
            <a:pPr marL="0" indent="0" algn="just">
              <a:buNone/>
            </a:pPr>
            <a:r>
              <a:rPr lang="el-GR" sz="1900" dirty="0"/>
              <a:t>Ανακοίνωση Επιτροπής 2014: «κατευθυντήριες αρχές στις ενισχύσεις προστασίας του περιβάλλοντος και της ενέργειας  για την περίοδο 2014-2020». </a:t>
            </a:r>
          </a:p>
          <a:p>
            <a:pPr marL="0" indent="0" algn="just">
              <a:buNone/>
            </a:pPr>
            <a:r>
              <a:rPr lang="el-GR" sz="1900" dirty="0"/>
              <a:t>Κανονισμός 651/2014, (Επιτροπή) εξαίρεση κατά κατηγορία για τις επενδυτικές ενισχύσεις στον τομέα των ΑΠΕ. </a:t>
            </a:r>
          </a:p>
          <a:p>
            <a:pPr marL="0" indent="0" algn="just">
              <a:buNone/>
            </a:pPr>
            <a:endParaRPr lang="el-GR" sz="1900" dirty="0"/>
          </a:p>
          <a:p>
            <a:pPr algn="just"/>
            <a:endParaRPr lang="el-GR" sz="1900" dirty="0"/>
          </a:p>
        </p:txBody>
      </p:sp>
    </p:spTree>
    <p:extLst>
      <p:ext uri="{BB962C8B-B14F-4D97-AF65-F5344CB8AC3E}">
        <p14:creationId xmlns:p14="http://schemas.microsoft.com/office/powerpoint/2010/main" val="1114391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Εξωτερική διάσταση</a:t>
            </a:r>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sz="2800" dirty="0"/>
              <a:t>Άρθρο 194 ΣΛΕΕ:  δεν αναφέρει ρητώς τις αρμοδιότητες της ΕΕ έναντι τρίτων κρατών. Αυτές προκύπτουν από την ύπαρξη των εσωτερικών αρμοδιοτήτων, σύμφωνα με τη απόφαση </a:t>
            </a:r>
            <a:r>
              <a:rPr lang="en-US" sz="2800" dirty="0"/>
              <a:t>AETR</a:t>
            </a:r>
            <a:r>
              <a:rPr lang="el-GR" sz="2800" dirty="0"/>
              <a:t> περί του παραλληλισμού των εξωτερικών με τις εσωτερικές αρμοδιότητες. </a:t>
            </a:r>
          </a:p>
          <a:p>
            <a:pPr marL="0" indent="0">
              <a:buNone/>
            </a:pPr>
            <a:r>
              <a:rPr lang="el-GR" sz="2800" dirty="0"/>
              <a:t>Προς το παρόν: διμερείς διακυβερνητικές συμφωνίες προμήθειας, </a:t>
            </a:r>
          </a:p>
          <a:p>
            <a:pPr marL="0" indent="0">
              <a:buNone/>
            </a:pPr>
            <a:r>
              <a:rPr lang="el-GR" sz="2800" dirty="0"/>
              <a:t>Απόφαση 994/2012: θέτει ένα κοινό πλαίσιο ανταλλαγής πληροφοριών και παρέχει στην Επιτροπή την εξουσία αξιολόγησης των επιπτώσεών τους στην εσωτερική αγορά, συμμετοχής στις διαπραγματεύσεις, ενώ μεριμνά για το συντονισμό όλων των σχετικών διαδικασιών. </a:t>
            </a:r>
          </a:p>
          <a:p>
            <a:pPr marL="0" indent="0" algn="just">
              <a:buNone/>
            </a:pPr>
            <a:r>
              <a:rPr lang="el-GR" sz="2800" dirty="0"/>
              <a:t>Συμφωνίες συνεργασίας με τρίτες χώρες περιλαμβάνουν σχετικό κεφάλαιο για την ενεργειακή συνεργασία. </a:t>
            </a:r>
          </a:p>
          <a:p>
            <a:pPr marL="0" indent="0" algn="just">
              <a:buNone/>
            </a:pPr>
            <a:r>
              <a:rPr lang="el-GR" sz="2800" dirty="0"/>
              <a:t>Συνεργασία ΕΕ με το Διεθνή Οργανισμό Ενέργειας (</a:t>
            </a:r>
            <a:r>
              <a:rPr lang="en-US" sz="2800" dirty="0"/>
              <a:t>International Energy Agency</a:t>
            </a:r>
            <a:r>
              <a:rPr lang="el-GR" sz="2800" dirty="0"/>
              <a:t>) και την Κοινότητα Ενέργειας, που συνάφθηκε στις 25.10.2005 με τις βαλκανικές χώρες, με σκοπό να διευρύνει τους κανόνες τις εσωτερικής αγοράς ενέργειας προς αυτές. </a:t>
            </a:r>
          </a:p>
          <a:p>
            <a:pPr marL="0" indent="0">
              <a:buNone/>
            </a:pPr>
            <a:endParaRPr lang="el-GR" sz="2800" dirty="0"/>
          </a:p>
          <a:p>
            <a:pPr marL="0" indent="0" algn="just">
              <a:buNone/>
            </a:pPr>
            <a:endParaRPr lang="el-GR" sz="2800" dirty="0"/>
          </a:p>
        </p:txBody>
      </p:sp>
    </p:spTree>
    <p:extLst>
      <p:ext uri="{BB962C8B-B14F-4D97-AF65-F5344CB8AC3E}">
        <p14:creationId xmlns:p14="http://schemas.microsoft.com/office/powerpoint/2010/main" val="2361232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Ευρωπαϊκός Χάρτης και Συνθήκη Ενέργειας </a:t>
            </a:r>
          </a:p>
        </p:txBody>
      </p:sp>
      <p:sp>
        <p:nvSpPr>
          <p:cNvPr id="3" name="Θέση περιεχομένου 2"/>
          <p:cNvSpPr>
            <a:spLocks noGrp="1"/>
          </p:cNvSpPr>
          <p:nvPr>
            <p:ph idx="1"/>
          </p:nvPr>
        </p:nvSpPr>
        <p:spPr/>
        <p:txBody>
          <a:bodyPr>
            <a:noAutofit/>
          </a:bodyPr>
          <a:lstStyle/>
          <a:p>
            <a:pPr marL="0" indent="0" algn="just">
              <a:buNone/>
            </a:pPr>
            <a:r>
              <a:rPr lang="el-GR" sz="1900" dirty="0"/>
              <a:t>Ευρωπαϊκός Χάρτης Ενέργειας (17.12.1991), καθώς και στη Συνθήκη Ενέργειας (1994), με τη συμμετοχή 51 κρατών, όχι όμως της Ρωσίας, λόγω των κανόνων διαχωρισμού των δραστηριοτήτων των ενεργειακών εταιρειών. </a:t>
            </a:r>
          </a:p>
          <a:p>
            <a:pPr marL="0" indent="0" algn="just">
              <a:buNone/>
            </a:pPr>
            <a:r>
              <a:rPr lang="el-GR" sz="1900" dirty="0"/>
              <a:t>Σημαντικότερες διατάξεις της Συνθήκης Ενέργειας:  προστασία των επενδύσεων, εμπορία ενεργειακών υλών και προϊόντων, διαμετακόμιση και διευθέτηση των τυχόν διαφορών.</a:t>
            </a:r>
          </a:p>
          <a:p>
            <a:pPr marL="0" indent="0" algn="just">
              <a:buNone/>
            </a:pPr>
            <a:r>
              <a:rPr lang="el-GR" sz="1900" dirty="0"/>
              <a:t>Επενδύσεις: ρήτρα της πλέον ευνοούμενης χώρας ή αρχή της ίσης μεταχείρισης με τους «εσωτερικούς επενδυτές».  Σε περίπτωση που ανακύψουν διαφορές μεταξύ επενδυτή και κράτους, ο επενδυτής δύναται να αποφασίσει την παραπομπή της διαφοράς σε διεθνή διαιτησία. Σε περίπτωση που ανακύψουν διαφορές μεταξύ κρατών, είναι δυνατή η σύσταση ενός ad </a:t>
            </a:r>
            <a:r>
              <a:rPr lang="el-GR" sz="1900" dirty="0" err="1"/>
              <a:t>hoc</a:t>
            </a:r>
            <a:r>
              <a:rPr lang="el-GR" sz="1900" dirty="0"/>
              <a:t> δικαστηρίου διαιτησίας. </a:t>
            </a:r>
          </a:p>
          <a:p>
            <a:pPr marL="0" indent="0" algn="just">
              <a:buNone/>
            </a:pPr>
            <a:r>
              <a:rPr lang="el-GR" sz="1900" dirty="0"/>
              <a:t>Η αρχή «ο </a:t>
            </a:r>
            <a:r>
              <a:rPr lang="el-GR" sz="1900" dirty="0" err="1"/>
              <a:t>ρυπαίνων</a:t>
            </a:r>
            <a:r>
              <a:rPr lang="el-GR" sz="1900" dirty="0"/>
              <a:t> πληρώνει» ενσωματώνεται στη Συνθήκη (περιβαλλοντικό κόστος) και τα αντισυμβαλλόμενα μέρη περιορίζουν, κατά τρόπο οικονομικά αποδοτικό, κάθε επιβλαβή συνέπεια για </a:t>
            </a:r>
            <a:r>
              <a:rPr lang="el-GR" sz="1900"/>
              <a:t>το περιβάλλον. </a:t>
            </a:r>
            <a:endParaRPr lang="el-GR" sz="1900" dirty="0"/>
          </a:p>
          <a:p>
            <a:pPr marL="0" indent="0" algn="just">
              <a:buNone/>
            </a:pPr>
            <a:endParaRPr lang="el-GR" sz="1900" dirty="0"/>
          </a:p>
        </p:txBody>
      </p:sp>
    </p:spTree>
    <p:extLst>
      <p:ext uri="{BB962C8B-B14F-4D97-AF65-F5344CB8AC3E}">
        <p14:creationId xmlns:p14="http://schemas.microsoft.com/office/powerpoint/2010/main" val="1763031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Εσωτερική αγορά και βιομηχανική πολιτική </a:t>
            </a:r>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t>Η Ευρώπη είναι ο παγκόσμιος ηγέτης σε πολλούς κλάδους, ιδίως σε προηγμένα προϊόντα και υπηρεσίες. Ωστόσο, απαιτούνται σημαντικές προσπάθειες για να προσαρμοστούμε στις προκλήσεις και να αξιοποιήσουμε τις τεράστιες ευκαιρίες της νέας βιομηχανικής εποχής.  </a:t>
            </a:r>
          </a:p>
          <a:p>
            <a:pPr marL="0" indent="0" algn="just">
              <a:buNone/>
            </a:pPr>
            <a:r>
              <a:rPr lang="el-GR" dirty="0"/>
              <a:t>Τα χαρακτηριστικά αυτής της νέας βιομηχανικής εποχής είναι ο ταχύς ρυθμός των οικονομικών, κοινωνικών και περιβαλλοντικών μεταβολών, καθώς και τα τεχνολογικά επιτεύγματα σε τομείς, όπως η ρομποτική, το Διαδίκτυο των Πραγμάτων, η τεχνητή νοημοσύνη, τα ενεργειακά συστήματα και η </a:t>
            </a:r>
            <a:r>
              <a:rPr lang="el-GR" dirty="0" err="1"/>
              <a:t>βιοοικονομία</a:t>
            </a:r>
            <a:r>
              <a:rPr lang="el-GR" dirty="0"/>
              <a:t>. </a:t>
            </a:r>
          </a:p>
          <a:p>
            <a:pPr marL="0" indent="0" algn="just">
              <a:buNone/>
            </a:pPr>
            <a:r>
              <a:rPr lang="el-GR" dirty="0"/>
              <a:t>Η ΕΕ επιδιώκει την αειφόρο ανάπτυξη με οριζόντιο τρόπο και αποτελεί την κινητήρια δύναμη της συμφωνίας του Παρισιού για την κλιματική δράση. Είναι στην πρώτη γραμμή της παγκόσμιας μετάβασης σε μια κυκλική οικονομία μηδενικών εκπομπών άνθρακα. </a:t>
            </a:r>
          </a:p>
          <a:p>
            <a:pPr marL="0" indent="0" algn="just">
              <a:buNone/>
            </a:pPr>
            <a:r>
              <a:rPr lang="el-GR" dirty="0"/>
              <a:t>Η Ευρώπη πρέπει πλέον να αξιοποιήσει την πρωτοπορία αυτή που κατέχει σε όλους τους τομείς και να αντιμετωπίσει τον αυξανόμενο παγκόσμιο ανταγωνισμό στον τομέα της πράσινης παραγωγής και των τεχνολογιών καθαρής ενέργειας. </a:t>
            </a:r>
          </a:p>
          <a:p>
            <a:endParaRPr lang="el-GR" dirty="0"/>
          </a:p>
        </p:txBody>
      </p:sp>
    </p:spTree>
    <p:extLst>
      <p:ext uri="{BB962C8B-B14F-4D97-AF65-F5344CB8AC3E}">
        <p14:creationId xmlns:p14="http://schemas.microsoft.com/office/powerpoint/2010/main" val="184436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Ρυθμιστικό πρότυπο της βιομηχανικής πολιτικής </a:t>
            </a:r>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t>Κατ’ αντίθεση των Συνθηκών για την Ευρωπαϊκή Κοινότητα Άνθρακα και Χάλυβα και την Ατομική Ενέργεια, η Συνθήκη για τη λειτουργία της Ευρωπαϊκής Ένωσης, με την επιφύλαξη ορισμένων εξαιρέσεων που αφορούν ιδίως τα αγροτικά προϊόντα,  αναφέρεται γενικά στα βιομηχανικά προϊόντα, καίτοι αντιπροσωπεύουν το 19,3% του ΑΕΠ της ΕΕ. </a:t>
            </a:r>
          </a:p>
          <a:p>
            <a:pPr marL="0" indent="0" algn="just">
              <a:buNone/>
            </a:pPr>
            <a:r>
              <a:rPr lang="el-GR" dirty="0"/>
              <a:t>Η απουσία θέσπισης μιας βιομηχανικής πολιτικής εξηγείται από την αντίθεση πολλών κρατών μελών, που οδήγησε τελικά στην υιοθέτηση με τη Συνθήκη του Μάαστριχτ ενός τίτλου για τη βιομηχανία. </a:t>
            </a:r>
          </a:p>
          <a:p>
            <a:pPr marL="0" indent="0" algn="just">
              <a:buNone/>
            </a:pPr>
            <a:r>
              <a:rPr lang="el-GR" dirty="0"/>
              <a:t>Κατανομή αρμοδιοτήτων: αποκλειστικές, συντρέχουσες, υποστηρικτικές. Η βιομηχανία στις υποστηρικτικές αρμοδιότητες της ΕΕ.</a:t>
            </a:r>
          </a:p>
          <a:p>
            <a:pPr marL="0" indent="0" algn="just">
              <a:buNone/>
            </a:pPr>
            <a:r>
              <a:rPr lang="el-GR" dirty="0"/>
              <a:t> Άρθρο 6 ΣΛΕΕ: η Ένωση «έχει αρμοδιότητα να αναλαμβάνει δράσεις για να υποστηρίζει, να συντονίζει ή να συμπληρώνει τη δράση των κρατών μελών» και στον τομέα της βιομηχανίας. </a:t>
            </a:r>
          </a:p>
          <a:p>
            <a:pPr marL="0" indent="0" algn="just">
              <a:buNone/>
            </a:pPr>
            <a:r>
              <a:rPr lang="el-GR" dirty="0"/>
              <a:t>Άρθρο 173.1 ΣΛΕΕ:  η δράση της Ένωσης στον τομέα της βιομηχανίας συνδέεται  με τη διατήρηση ενός συστήματος «ανοιχτών και ανταγωνιστικών αγορών».  </a:t>
            </a:r>
          </a:p>
          <a:p>
            <a:pPr marL="0" indent="0">
              <a:buNone/>
            </a:pPr>
            <a:endParaRPr lang="el-GR" dirty="0"/>
          </a:p>
          <a:p>
            <a:endParaRPr lang="el-GR" dirty="0"/>
          </a:p>
        </p:txBody>
      </p:sp>
    </p:spTree>
    <p:extLst>
      <p:ext uri="{BB962C8B-B14F-4D97-AF65-F5344CB8AC3E}">
        <p14:creationId xmlns:p14="http://schemas.microsoft.com/office/powerpoint/2010/main" val="613706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Σκοπός της δράσης για τη βιομηχανία </a:t>
            </a:r>
          </a:p>
        </p:txBody>
      </p:sp>
      <p:sp>
        <p:nvSpPr>
          <p:cNvPr id="3" name="Θέση περιεχομένου 2"/>
          <p:cNvSpPr>
            <a:spLocks noGrp="1"/>
          </p:cNvSpPr>
          <p:nvPr>
            <p:ph idx="1"/>
          </p:nvPr>
        </p:nvSpPr>
        <p:spPr/>
        <p:txBody>
          <a:bodyPr>
            <a:normAutofit fontScale="70000" lnSpcReduction="20000"/>
          </a:bodyPr>
          <a:lstStyle/>
          <a:p>
            <a:pPr marL="0" indent="0" algn="just">
              <a:buNone/>
            </a:pPr>
            <a:r>
              <a:rPr lang="el-GR" dirty="0"/>
              <a:t>Άρθρο 173. 1 ΣΛΕΕ: Η Ένωση και τα κράτη μέλη μεριμνούν ώστε να εξασφαλίζονται οι αναγκαίες προϋποθέσεις για την εξασφάλιση της ανταγωνιστικότητας της βιομηχανίας της Ένωσης. Για τον σκοπό αυτό, σύμφωνα με ένα σύστημα ανοιχτών και ανταγωνιστικών αγορών, η δράση τους αποσκοπεί:</a:t>
            </a:r>
          </a:p>
          <a:p>
            <a:pPr marL="0" indent="0" algn="just">
              <a:buNone/>
            </a:pPr>
            <a:r>
              <a:rPr lang="el-GR" dirty="0"/>
              <a:t>-να επιταχύνει την προσαρμογή της βιομηχανίας στις διαρθρωτικές μεταβολές,</a:t>
            </a:r>
          </a:p>
          <a:p>
            <a:pPr marL="0" indent="0" algn="just">
              <a:buNone/>
            </a:pPr>
            <a:r>
              <a:rPr lang="el-GR" dirty="0"/>
              <a:t>-να προαγάγει ευνοϊκό περιβάλλον για την ανάληψη πρωτοβουλιών και την ανάπτυξη των επιχειρήσεων του συνόλου της Ένωσης, και ιδίως των μικρομεσαίων επιχειρήσεων,</a:t>
            </a:r>
          </a:p>
          <a:p>
            <a:pPr marL="0" indent="0" algn="just">
              <a:buNone/>
            </a:pPr>
            <a:r>
              <a:rPr lang="el-GR" dirty="0"/>
              <a:t>-να προαγάγει περιβάλλον που να ευνοεί τη συνεργασία μεταξύ επιχειρήσεων,</a:t>
            </a:r>
          </a:p>
          <a:p>
            <a:pPr marL="0" indent="0" algn="just">
              <a:buNone/>
            </a:pPr>
            <a:r>
              <a:rPr lang="el-GR" dirty="0"/>
              <a:t>-να βελτιώσει την εκμετάλλευση του βιομηχανικού δυναμικού των πολιτικών στους τομείς της καινοτομίας, της έρευνας και της τεχνολογικής ανάπτυξης.</a:t>
            </a:r>
          </a:p>
          <a:p>
            <a:endParaRPr lang="el-GR" dirty="0"/>
          </a:p>
        </p:txBody>
      </p:sp>
    </p:spTree>
    <p:extLst>
      <p:ext uri="{BB962C8B-B14F-4D97-AF65-F5344CB8AC3E}">
        <p14:creationId xmlns:p14="http://schemas.microsoft.com/office/powerpoint/2010/main" val="3293097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Άλλα χαρακτηριστικά</a:t>
            </a:r>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t>Η επιλογή του προτύπου της ελεύθερης αγοράς και του ανόθευτου ανταγωνισμού για τη βιομηχανική ανάπτυξη υπογραμμίζεται επίσης από την απαγόρευση οποιασδήποτε εναρμόνισης των εθνικών δικαίων.</a:t>
            </a:r>
          </a:p>
          <a:p>
            <a:pPr marL="0" indent="0" algn="just">
              <a:buNone/>
            </a:pPr>
            <a:r>
              <a:rPr lang="el-GR" dirty="0"/>
              <a:t> Ωστόσο, προβλέπεται η δυνατότητα εφαρμογής της Ανοικτής Μεθόδου Συντονισμού: «τα κράτη μέλη συνεννοούνται μεταξύ τους και με την Επιτροπή και, εφόσον χρειάζεται, συντονίζουν τις δράσεις τους. Η Επιτροπή μπορεί να αναλαμβάνει κάθε χρήσιμη πρωτοβουλία για την προώθηση του συντονισμού αυτού, ιδίως πρωτοβουλίες για τον καθορισμό κατευθυντήριων γραμμών και δεικτών, την οργάνωση της ανταλλαγής βέλτιστων πρακτικών και την προετοιμασία των στοιχείων που είναι αναγκαία για την τακτική παρακολούθηση και αξιολόγηση. Το Ευρωπαϊκό Κοινοβούλιο τηρείται πλήρως ενήμερο». </a:t>
            </a:r>
          </a:p>
          <a:p>
            <a:pPr marL="0" indent="0" algn="just">
              <a:buNone/>
            </a:pPr>
            <a:r>
              <a:rPr lang="el-GR" dirty="0"/>
              <a:t>Ο παρών τίτλος (βιομηχανία)  δεν αποτελεί βάση για την εκ μέρους της Ένωσης εισαγωγή οποιουδήποτε μέτρου που θα μπορούσε να προκαλέσει στρέβλωση του ανταγωνισμού ή περιλαμβάνει φορολογικές διατάξεις ή διατάξεις σχετικές με τα δικαιώματα και τα συμφέροντα των μισθωτών.</a:t>
            </a:r>
          </a:p>
          <a:p>
            <a:pPr marL="0" indent="0" algn="just">
              <a:buNone/>
            </a:pPr>
            <a:endParaRPr lang="el-GR" dirty="0"/>
          </a:p>
        </p:txBody>
      </p:sp>
    </p:spTree>
    <p:extLst>
      <p:ext uri="{BB962C8B-B14F-4D97-AF65-F5344CB8AC3E}">
        <p14:creationId xmlns:p14="http://schemas.microsoft.com/office/powerpoint/2010/main" val="1774148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πολιτική της ΕΕ  στην ενέργεια </a:t>
            </a:r>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t>Με τη Συνθήκη για την Ευρωπαϊκή Κοινότητα Ατομικής Ενέργειας (ΕΚΑΕ), τα κράτη μέλη θέλησαν να αναπτύξουν την πυρηνική βιομηχανία τους, ως μία πηγή παραγωγής ηλεκτρικής ενέργειας, εξαιρώντας ρητά τη στρατιωτική χρήση της ατομικής ενέργειας. </a:t>
            </a:r>
          </a:p>
          <a:p>
            <a:pPr marL="0" indent="0" algn="just">
              <a:buNone/>
            </a:pPr>
            <a:r>
              <a:rPr lang="el-GR" dirty="0"/>
              <a:t>Η Συνθήκη ΕΚΑΕ έχει επιτελέσει την αποστολή της: έθεσε προηγμένα πρότυπα ασφάλειας και οργάνωσε μια αγορά κοινής ατομικής ενέργειας. (Βλ. ΔΕΚ, 9.3.2006, υπόθεση </a:t>
            </a:r>
            <a:r>
              <a:rPr lang="en-US" dirty="0"/>
              <a:t>C</a:t>
            </a:r>
            <a:r>
              <a:rPr lang="el-GR" dirty="0"/>
              <a:t>-65/04, Επιτροπή των Ευρωπαϊκών Κοινοτήτων κατά Ηνωμένου Βασίλειου της Μεγάλης Βρετανίας και της Βόρειας Ιρλανδίας, σχετικής με τη υποχρέωση ενημέρωσης εκ των προτέρων του πληθυσμού του Γιβραλτάρ για τη ακτινοβολία που προέρχονταν από την επισκευή του πυρηνικού υποβρύχιου του ναυτικού του Ηνωμένου Βασιλείου «</a:t>
            </a:r>
            <a:r>
              <a:rPr lang="en-US" dirty="0"/>
              <a:t>Tireless</a:t>
            </a:r>
            <a:r>
              <a:rPr lang="el-GR" dirty="0"/>
              <a:t>» μετά από ένα ατύχημα που συνέβη στον πυρηνικό του αντιδραστήρα). </a:t>
            </a:r>
          </a:p>
          <a:p>
            <a:pPr marL="0" indent="0" algn="just">
              <a:buNone/>
            </a:pPr>
            <a:r>
              <a:rPr lang="el-GR" dirty="0"/>
              <a:t>Η Συνθήκη ΕΟΚ αρχικά δεν μνημόνευε την ενέργεια, όπως άλλωστε ούτε το περιβάλλον.</a:t>
            </a:r>
          </a:p>
          <a:p>
            <a:pPr marL="0" indent="0" algn="just">
              <a:buNone/>
            </a:pPr>
            <a:r>
              <a:rPr lang="el-GR" dirty="0"/>
              <a:t>Ο τομέας της ενέργειας εντάχθηκε στις συντρέχουσες αρμοδιότητες της ΕΕ,  ενώ υπάρχει πρόβλεψη για ανάπτυξη μιας πολιτικής. </a:t>
            </a:r>
          </a:p>
          <a:p>
            <a:pPr marL="0" indent="0" algn="just">
              <a:buNone/>
            </a:pPr>
            <a:endParaRPr lang="el-GR" dirty="0"/>
          </a:p>
        </p:txBody>
      </p:sp>
    </p:spTree>
    <p:extLst>
      <p:ext uri="{BB962C8B-B14F-4D97-AF65-F5344CB8AC3E}">
        <p14:creationId xmlns:p14="http://schemas.microsoft.com/office/powerpoint/2010/main" val="4233788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Βασικά χαρακτηριστικά  </a:t>
            </a:r>
          </a:p>
        </p:txBody>
      </p:sp>
      <p:sp>
        <p:nvSpPr>
          <p:cNvPr id="3" name="Θέση περιεχομένου 2"/>
          <p:cNvSpPr>
            <a:spLocks noGrp="1"/>
          </p:cNvSpPr>
          <p:nvPr>
            <p:ph idx="1"/>
          </p:nvPr>
        </p:nvSpPr>
        <p:spPr/>
        <p:txBody>
          <a:bodyPr>
            <a:normAutofit fontScale="85000" lnSpcReduction="10000"/>
          </a:bodyPr>
          <a:lstStyle/>
          <a:p>
            <a:pPr marL="0" indent="0" algn="just">
              <a:buNone/>
            </a:pPr>
            <a:r>
              <a:rPr lang="el-GR" sz="2400" dirty="0"/>
              <a:t>Άρθρο 194.1 ΣΛΕΕ: «Στο πλαίσιο της εγκαθίδρυσης ή της λειτουργίας της εσωτερικής αγοράς και λαμβανομένης υπόψη της απαίτησης να προστατευθεί και να βελτιωθεί το περιβάλλον, η </a:t>
            </a:r>
            <a:r>
              <a:rPr lang="el-GR" sz="2400" b="1" dirty="0"/>
              <a:t>πολιτική της Ένωσης </a:t>
            </a:r>
            <a:r>
              <a:rPr lang="el-GR" sz="2400" dirty="0"/>
              <a:t>στον τομέα της ενέργειας, σε πνεύμα </a:t>
            </a:r>
            <a:r>
              <a:rPr lang="el-GR" sz="2400" b="1" dirty="0"/>
              <a:t>αλληλεγγύης μεταξύ κρατών μελών, έχει ως στόχο: </a:t>
            </a:r>
            <a:r>
              <a:rPr lang="el-GR" sz="2400" dirty="0"/>
              <a:t>α) να διασφαλίζει τη λειτουργία της αγοράς ενέργειας, β) να διασφαλίζει τον ενεργειακό εφοδιασμό της Ένωσης, και γ) να προωθεί την ενεργειακή αποδοτικότητα και την εξοικονόμηση ενέργειας καθώς και την ανάπτυξη νέων και ανανεώσιμων πηγών ενέργειας, και δ) να προωθεί τη διασύνδεση των ενεργειακών δικτύων». </a:t>
            </a:r>
          </a:p>
          <a:p>
            <a:pPr marL="0" indent="0" algn="just">
              <a:buNone/>
            </a:pPr>
            <a:r>
              <a:rPr lang="el-GR" sz="2400" dirty="0"/>
              <a:t>Τα σχετικά μέτρα μπορούν να ληφθούν με ειδική πλειοψηφία, εκτός για τα θέματα φορολογίας. Επιπρόσθετα, όπως ρητά επισημαίνεται «τα μέτρα αυτά δεν επηρεάζουν το δικαίωμα κράτους μέλους να καθορίζει τους όρους εκμετάλλευσης των ενεργειακών του πόρων, την επιλογή του μεταξύ διαφόρων ενεργειακών πηγών και τη γενική διάρθρωση του ενεργειακού του εφοδιασμού» (με την επιφύλαξη του 192.2, στοιχείο γ) ΣΛΕΕ). </a:t>
            </a:r>
          </a:p>
        </p:txBody>
      </p:sp>
    </p:spTree>
    <p:extLst>
      <p:ext uri="{BB962C8B-B14F-4D97-AF65-F5344CB8AC3E}">
        <p14:creationId xmlns:p14="http://schemas.microsoft.com/office/powerpoint/2010/main" val="2334587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Υπαγωγή στις απαιτήσεις του Περιβάλλοντος </a:t>
            </a:r>
          </a:p>
        </p:txBody>
      </p:sp>
      <p:sp>
        <p:nvSpPr>
          <p:cNvPr id="3" name="Θέση περιεχομένου 2"/>
          <p:cNvSpPr>
            <a:spLocks noGrp="1"/>
          </p:cNvSpPr>
          <p:nvPr>
            <p:ph idx="1"/>
          </p:nvPr>
        </p:nvSpPr>
        <p:spPr/>
        <p:txBody>
          <a:bodyPr>
            <a:noAutofit/>
          </a:bodyPr>
          <a:lstStyle/>
          <a:p>
            <a:pPr marL="0" indent="0" algn="just">
              <a:buNone/>
            </a:pPr>
            <a:r>
              <a:rPr lang="el-GR" sz="2000" dirty="0"/>
              <a:t>Άρθρο 192. 2 ΣΛΕΕ: Κατά παρέκκλιση από τη διαδικασία λήψεως αποφάσεως με ειδική πλειοψηφία, το Συμβούλιο, αποφασίζοντας ομόφωνα  θεσπίζει:</a:t>
            </a:r>
          </a:p>
          <a:p>
            <a:pPr marL="0" indent="0" algn="just">
              <a:buNone/>
            </a:pPr>
            <a:r>
              <a:rPr lang="el-GR" sz="2000" dirty="0"/>
              <a:t>α) διατάξεις κυρίως φορολογικού χαρακτήρα, </a:t>
            </a:r>
          </a:p>
          <a:p>
            <a:pPr marL="0" indent="0" algn="just">
              <a:buNone/>
            </a:pPr>
            <a:r>
              <a:rPr lang="el-GR" sz="2000" dirty="0"/>
              <a:t>β) τα μέτρα που επηρεάζουν:  τη χωροταξία, την ποσοτική διαχείριση των υδάτινων πόρων ή εκείνα που επιδρούν αμέσως ή εμμέσως στη διαθεσιμότητα των εν λόγω πόρων, τις χρήσεις της γης, εξαιρουμένης της διαχείρισης των αποβλήτων,</a:t>
            </a:r>
          </a:p>
          <a:p>
            <a:pPr marL="0" indent="0" algn="just">
              <a:buNone/>
            </a:pPr>
            <a:r>
              <a:rPr lang="el-GR" sz="2000" dirty="0"/>
              <a:t> γ) τα μέτρα που επηρεάζουν αισθητά την επιλογή ενός κράτους μέλους μεταξύ διαφορετικών πηγών ενέργειας και τη γενική διάρθρωση του ενεργειακού του εφοδιασμού.</a:t>
            </a:r>
          </a:p>
          <a:p>
            <a:pPr marL="0" indent="0" algn="just">
              <a:buNone/>
            </a:pPr>
            <a:r>
              <a:rPr lang="el-GR" sz="2000" dirty="0"/>
              <a:t>Το Συμβούλιο, αποφασίζοντας ομοφώνως  μπορεί να καταστήσει τη συνήθη νομοθετική διαδικασία εφαρμοστέα στους τομείς του πρώτου εδαφίου.</a:t>
            </a:r>
          </a:p>
          <a:p>
            <a:pPr algn="just"/>
            <a:endParaRPr lang="el-GR" sz="2000" dirty="0"/>
          </a:p>
        </p:txBody>
      </p:sp>
    </p:spTree>
    <p:extLst>
      <p:ext uri="{BB962C8B-B14F-4D97-AF65-F5344CB8AC3E}">
        <p14:creationId xmlns:p14="http://schemas.microsoft.com/office/powerpoint/2010/main" val="2015514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Απελευθέρωση εθνικών αγορών ενέργειας </a:t>
            </a:r>
          </a:p>
        </p:txBody>
      </p:sp>
      <p:sp>
        <p:nvSpPr>
          <p:cNvPr id="3" name="Θέση περιεχομένου 2"/>
          <p:cNvSpPr>
            <a:spLocks noGrp="1"/>
          </p:cNvSpPr>
          <p:nvPr>
            <p:ph idx="1"/>
          </p:nvPr>
        </p:nvSpPr>
        <p:spPr/>
        <p:txBody>
          <a:bodyPr>
            <a:normAutofit fontScale="85000" lnSpcReduction="20000"/>
          </a:bodyPr>
          <a:lstStyle/>
          <a:p>
            <a:pPr marL="0" indent="0" algn="just">
              <a:buNone/>
            </a:pPr>
            <a:r>
              <a:rPr lang="el-GR" sz="2400" dirty="0"/>
              <a:t>Τρεις φάσεις απελευθέρωσης: 1996, 2004, 2009. </a:t>
            </a:r>
          </a:p>
          <a:p>
            <a:pPr marL="0" indent="0" algn="just">
              <a:buNone/>
            </a:pPr>
            <a:r>
              <a:rPr lang="el-GR" sz="2400" dirty="0"/>
              <a:t>Βασικές επιδιώξεις: 1) διάκριση των δραστηριοτήτων παραγωγής, μεταφοράς και διανομής, 2) προστασία καταναλωτών, 3) διασυνοριακές συναλλαγές, 4) οργάνωση μέσω ειδικών οργάνων. </a:t>
            </a:r>
          </a:p>
          <a:p>
            <a:pPr marL="0" indent="0" algn="just">
              <a:buNone/>
            </a:pPr>
            <a:r>
              <a:rPr lang="el-GR" sz="2400" dirty="0"/>
              <a:t>Το τρίτο ενεργειακό πακέτο (2009) εισάγει τρεις επιλογές. Πρώτη επιλογή, προωθεί την κάθετη αποσύνδεση των δομών της ιδιοκτησίας που συνεπάγεται την πώληση των δικτύων στους τομείς της ενέργειας και του  φυσικού αερίου, μέσω θέσπισης των διαχειριστών. Οι εταιρείες παραγωγής και προμήθειας δεν μπορούν να έχουν την πλειοψηφία των μετοχών μιας εταιρείας μεταφοράς. Ως δεύτερη επιλογή προτείνεται το ανεξάρτητο δίκτυο διαχείρισης που επιτρέπει τις εταιρείες ενέργειας να διατηρήσουν την ιδιοκτησία του συστήματος μεταφοράς. Το τρίτο πρότυπο είναι η θέσπιση ενός ανεξάρτητου διαχειριστή του δικτύου μεταφοράς που επιτρέπει τη διατήρηση επιχειρήσεων που ασκούν τις δραστηριότητες προμήθειας και μεταφοράς, γαλλογερμανική πρόταση. Η ρύθμιση αυτή υιοθετήθηκε και όσον αφορά εταιρείες τρίτων χωρών, όπως αυτή της </a:t>
            </a:r>
            <a:r>
              <a:rPr lang="fr-FR" sz="2400" dirty="0"/>
              <a:t>Gazprom</a:t>
            </a:r>
            <a:r>
              <a:rPr lang="el-GR" sz="2400" dirty="0"/>
              <a:t>. </a:t>
            </a:r>
          </a:p>
        </p:txBody>
      </p:sp>
    </p:spTree>
    <p:extLst>
      <p:ext uri="{BB962C8B-B14F-4D97-AF65-F5344CB8AC3E}">
        <p14:creationId xmlns:p14="http://schemas.microsoft.com/office/powerpoint/2010/main" val="69804158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1888</Words>
  <Application>Microsoft Office PowerPoint</Application>
  <PresentationFormat>Προβολή στην οθόνη (4:3)</PresentationFormat>
  <Paragraphs>68</Paragraphs>
  <Slides>14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14</vt:i4>
      </vt:variant>
    </vt:vector>
  </HeadingPairs>
  <TitlesOfParts>
    <vt:vector size="17" baseType="lpstr">
      <vt:lpstr>Arial</vt:lpstr>
      <vt:lpstr>Calibri</vt:lpstr>
      <vt:lpstr>Θέμα του Office</vt:lpstr>
      <vt:lpstr> Πολιτικές της ΕΕ επί των προϊόντων </vt:lpstr>
      <vt:lpstr>Εσωτερική αγορά και βιομηχανική πολιτική </vt:lpstr>
      <vt:lpstr>Ρυθμιστικό πρότυπο της βιομηχανικής πολιτικής </vt:lpstr>
      <vt:lpstr>Σκοπός της δράσης για τη βιομηχανία </vt:lpstr>
      <vt:lpstr>Άλλα χαρακτηριστικά</vt:lpstr>
      <vt:lpstr>Η πολιτική της ΕΕ  στην ενέργεια </vt:lpstr>
      <vt:lpstr>Βασικά χαρακτηριστικά  </vt:lpstr>
      <vt:lpstr>Υπαγωγή στις απαιτήσεις του Περιβάλλοντος </vt:lpstr>
      <vt:lpstr>Απελευθέρωση εθνικών αγορών ενέργειας </vt:lpstr>
      <vt:lpstr>Οργάνωση </vt:lpstr>
      <vt:lpstr>Καταναλωτές</vt:lpstr>
      <vt:lpstr>Ενεργειακή ασφάλεια </vt:lpstr>
      <vt:lpstr>Εξωτερική διάσταση</vt:lpstr>
      <vt:lpstr>Ευρωπαϊκός Χάρτης και Συνθήκη Ενέργειας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Η πολιτική στον τομέα της ενέργειας</dc:title>
  <dc:creator>user</dc:creator>
  <cp:lastModifiedBy>ASTERIOS PLIAKOS</cp:lastModifiedBy>
  <cp:revision>28</cp:revision>
  <dcterms:created xsi:type="dcterms:W3CDTF">2019-05-14T09:22:33Z</dcterms:created>
  <dcterms:modified xsi:type="dcterms:W3CDTF">2024-11-26T09:26:19Z</dcterms:modified>
</cp:coreProperties>
</file>