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0"/>
  </p:notesMasterIdLst>
  <p:sldIdLst>
    <p:sldId id="256" r:id="rId3"/>
    <p:sldId id="259" r:id="rId4"/>
    <p:sldId id="257" r:id="rId5"/>
    <p:sldId id="589" r:id="rId6"/>
    <p:sldId id="590" r:id="rId7"/>
    <p:sldId id="538" r:id="rId8"/>
    <p:sldId id="690" r:id="rId9"/>
    <p:sldId id="717" r:id="rId10"/>
    <p:sldId id="719" r:id="rId11"/>
    <p:sldId id="691" r:id="rId12"/>
    <p:sldId id="718" r:id="rId13"/>
    <p:sldId id="692" r:id="rId14"/>
    <p:sldId id="724" r:id="rId15"/>
    <p:sldId id="693" r:id="rId16"/>
    <p:sldId id="725" r:id="rId17"/>
    <p:sldId id="694" r:id="rId18"/>
    <p:sldId id="726" r:id="rId19"/>
    <p:sldId id="720" r:id="rId20"/>
    <p:sldId id="695" r:id="rId21"/>
    <p:sldId id="727" r:id="rId22"/>
    <p:sldId id="696" r:id="rId23"/>
    <p:sldId id="728" r:id="rId24"/>
    <p:sldId id="697" r:id="rId25"/>
    <p:sldId id="744" r:id="rId26"/>
    <p:sldId id="698" r:id="rId27"/>
    <p:sldId id="729" r:id="rId28"/>
    <p:sldId id="699" r:id="rId29"/>
    <p:sldId id="745" r:id="rId30"/>
    <p:sldId id="746" r:id="rId31"/>
    <p:sldId id="700" r:id="rId32"/>
    <p:sldId id="730" r:id="rId33"/>
    <p:sldId id="747" r:id="rId34"/>
    <p:sldId id="701" r:id="rId35"/>
    <p:sldId id="731" r:id="rId36"/>
    <p:sldId id="702" r:id="rId37"/>
    <p:sldId id="732" r:id="rId38"/>
    <p:sldId id="703" r:id="rId39"/>
    <p:sldId id="733" r:id="rId40"/>
    <p:sldId id="749" r:id="rId41"/>
    <p:sldId id="721" r:id="rId42"/>
    <p:sldId id="704" r:id="rId43"/>
    <p:sldId id="750" r:id="rId44"/>
    <p:sldId id="734" r:id="rId45"/>
    <p:sldId id="705" r:id="rId46"/>
    <p:sldId id="735" r:id="rId47"/>
    <p:sldId id="706" r:id="rId48"/>
    <p:sldId id="736" r:id="rId49"/>
    <p:sldId id="707" r:id="rId50"/>
    <p:sldId id="722" r:id="rId51"/>
    <p:sldId id="708" r:id="rId52"/>
    <p:sldId id="737" r:id="rId53"/>
    <p:sldId id="709" r:id="rId54"/>
    <p:sldId id="738" r:id="rId55"/>
    <p:sldId id="710" r:id="rId56"/>
    <p:sldId id="739" r:id="rId57"/>
    <p:sldId id="723" r:id="rId58"/>
    <p:sldId id="711" r:id="rId59"/>
    <p:sldId id="740" r:id="rId60"/>
    <p:sldId id="712" r:id="rId61"/>
    <p:sldId id="713" r:id="rId62"/>
    <p:sldId id="741" r:id="rId63"/>
    <p:sldId id="714" r:id="rId64"/>
    <p:sldId id="715" r:id="rId65"/>
    <p:sldId id="742" r:id="rId66"/>
    <p:sldId id="716" r:id="rId67"/>
    <p:sldId id="743" r:id="rId68"/>
    <p:sldId id="354" r:id="rId6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1.xml"/><Relationship Id="rId13" Type="http://schemas.openxmlformats.org/officeDocument/2006/relationships/slide" Target="slides/slide54.xml"/><Relationship Id="rId18" Type="http://schemas.openxmlformats.org/officeDocument/2006/relationships/slide" Target="slides/slide63.xml"/><Relationship Id="rId3" Type="http://schemas.openxmlformats.org/officeDocument/2006/relationships/slide" Target="slides/slide19.xml"/><Relationship Id="rId7" Type="http://schemas.openxmlformats.org/officeDocument/2006/relationships/slide" Target="slides/slide27.xml"/><Relationship Id="rId12" Type="http://schemas.openxmlformats.org/officeDocument/2006/relationships/slide" Target="slides/slide52.xml"/><Relationship Id="rId17" Type="http://schemas.openxmlformats.org/officeDocument/2006/relationships/slide" Target="slides/slide62.xml"/><Relationship Id="rId2" Type="http://schemas.openxmlformats.org/officeDocument/2006/relationships/slide" Target="slides/slide16.xml"/><Relationship Id="rId16" Type="http://schemas.openxmlformats.org/officeDocument/2006/relationships/slide" Target="slides/slide60.xml"/><Relationship Id="rId1" Type="http://schemas.openxmlformats.org/officeDocument/2006/relationships/slide" Target="slides/slide14.xml"/><Relationship Id="rId6" Type="http://schemas.openxmlformats.org/officeDocument/2006/relationships/slide" Target="slides/slide25.xml"/><Relationship Id="rId11" Type="http://schemas.openxmlformats.org/officeDocument/2006/relationships/slide" Target="slides/slide50.xml"/><Relationship Id="rId5" Type="http://schemas.openxmlformats.org/officeDocument/2006/relationships/slide" Target="slides/slide23.xml"/><Relationship Id="rId15" Type="http://schemas.openxmlformats.org/officeDocument/2006/relationships/slide" Target="slides/slide59.xml"/><Relationship Id="rId10" Type="http://schemas.openxmlformats.org/officeDocument/2006/relationships/slide" Target="slides/slide46.xml"/><Relationship Id="rId19" Type="http://schemas.openxmlformats.org/officeDocument/2006/relationships/slide" Target="slides/slide65.xml"/><Relationship Id="rId4" Type="http://schemas.openxmlformats.org/officeDocument/2006/relationships/slide" Target="slides/slide21.xml"/><Relationship Id="rId9" Type="http://schemas.openxmlformats.org/officeDocument/2006/relationships/slide" Target="slides/slide44.xml"/><Relationship Id="rId14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Κινητά και Διάχυτα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11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Κινητά και ασύρματα συστήματα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Αλλαγή συνθηκών μετάδοσης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Προβλήματα που οφείλονται στην κίνηση</a:t>
            </a:r>
          </a:p>
          <a:p>
            <a:pPr lvl="1"/>
            <a:r>
              <a:rPr lang="el-GR" altLang="el-GR" dirty="0" smtClean="0"/>
              <a:t>Έχουν νόημα σε ασύρματες ζεύξεις</a:t>
            </a:r>
          </a:p>
          <a:p>
            <a:pPr lvl="1"/>
            <a:r>
              <a:rPr lang="el-GR" altLang="el-GR" dirty="0" smtClean="0"/>
              <a:t>Αλλαγή απόστασης από σημείο σύνδεσης</a:t>
            </a:r>
          </a:p>
          <a:p>
            <a:pPr lvl="1"/>
            <a:r>
              <a:rPr lang="el-GR" altLang="el-GR" dirty="0" smtClean="0"/>
              <a:t>Αλλαγή περιβάλλοντος ως το σημείο σύνδεσης</a:t>
            </a:r>
          </a:p>
          <a:p>
            <a:pPr lvl="1"/>
            <a:r>
              <a:rPr lang="el-GR" altLang="el-GR" dirty="0" smtClean="0"/>
              <a:t>Φαινόμενα μετατόπισης συχνοτήτων (</a:t>
            </a:r>
            <a:r>
              <a:rPr lang="en-US" altLang="el-GR" dirty="0" err="1" smtClean="0"/>
              <a:t>doppler</a:t>
            </a:r>
            <a:r>
              <a:rPr lang="en-US" altLang="el-GR" dirty="0" smtClean="0"/>
              <a:t>)</a:t>
            </a:r>
          </a:p>
          <a:p>
            <a:pPr lvl="1"/>
            <a:r>
              <a:rPr lang="el-GR" altLang="el-GR" dirty="0" smtClean="0"/>
              <a:t>Αντιμετωπίζονται κυρίως στο φυσικό επίπεδο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31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Αλλαγή σημείου </a:t>
            </a:r>
            <a:r>
              <a:rPr lang="el-GR" altLang="el-GR" dirty="0" smtClean="0"/>
              <a:t>σύνδεσης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Σε </a:t>
            </a:r>
            <a:r>
              <a:rPr lang="el-GR" altLang="el-GR" dirty="0"/>
              <a:t>συστήματα με </a:t>
            </a:r>
            <a:r>
              <a:rPr lang="el-GR" altLang="el-GR" dirty="0" err="1"/>
              <a:t>κυψελωτή</a:t>
            </a:r>
            <a:r>
              <a:rPr lang="el-GR" altLang="el-GR" dirty="0"/>
              <a:t> λειτουργία</a:t>
            </a:r>
          </a:p>
          <a:p>
            <a:pPr lvl="1"/>
            <a:r>
              <a:rPr lang="el-GR" altLang="el-GR" dirty="0" smtClean="0"/>
              <a:t>Κάθε </a:t>
            </a:r>
            <a:r>
              <a:rPr lang="el-GR" altLang="el-GR" dirty="0"/>
              <a:t>κυψέλη </a:t>
            </a:r>
            <a:r>
              <a:rPr lang="el-GR" altLang="el-GR" dirty="0" smtClean="0"/>
              <a:t>είναι διαφορετικό </a:t>
            </a:r>
            <a:r>
              <a:rPr lang="el-GR" altLang="el-GR" dirty="0"/>
              <a:t>σημείο σύνδεσης</a:t>
            </a:r>
          </a:p>
          <a:p>
            <a:r>
              <a:rPr lang="el-GR" altLang="el-GR" dirty="0" smtClean="0"/>
              <a:t>Αλλάζουμε σημείο </a:t>
            </a:r>
            <a:r>
              <a:rPr lang="el-GR" altLang="el-GR" dirty="0"/>
              <a:t>σύνδεσης λόγω κίνησης</a:t>
            </a:r>
          </a:p>
          <a:p>
            <a:pPr lvl="1"/>
            <a:r>
              <a:rPr lang="el-GR" altLang="el-GR" dirty="0" smtClean="0"/>
              <a:t>Μεταβίβαση </a:t>
            </a:r>
            <a:r>
              <a:rPr lang="el-GR" altLang="el-GR" dirty="0"/>
              <a:t>κλήσης (</a:t>
            </a:r>
            <a:r>
              <a:rPr lang="en-US" altLang="el-GR" dirty="0"/>
              <a:t>handover </a:t>
            </a:r>
            <a:r>
              <a:rPr lang="el-GR" altLang="el-GR" dirty="0"/>
              <a:t>ή </a:t>
            </a:r>
            <a:r>
              <a:rPr lang="en-US" altLang="el-GR" dirty="0"/>
              <a:t>handoff</a:t>
            </a:r>
            <a:r>
              <a:rPr lang="el-GR" altLang="el-GR" dirty="0"/>
              <a:t>)</a:t>
            </a:r>
          </a:p>
          <a:p>
            <a:r>
              <a:rPr lang="el-GR" altLang="el-GR" dirty="0"/>
              <a:t>Παρόμοια με σύνδεση σε </a:t>
            </a:r>
            <a:r>
              <a:rPr lang="el-GR" altLang="el-GR" dirty="0" smtClean="0"/>
              <a:t>άλλα </a:t>
            </a:r>
            <a:r>
              <a:rPr lang="el-GR" altLang="el-GR" dirty="0" err="1" smtClean="0"/>
              <a:t>πριζάκια</a:t>
            </a:r>
            <a:r>
              <a:rPr lang="el-GR" altLang="el-GR" dirty="0" smtClean="0"/>
              <a:t> </a:t>
            </a:r>
          </a:p>
          <a:p>
            <a:pPr lvl="1"/>
            <a:r>
              <a:rPr lang="el-GR" altLang="el-GR" dirty="0" smtClean="0"/>
              <a:t>Σημασία </a:t>
            </a:r>
            <a:r>
              <a:rPr lang="el-GR" altLang="el-GR" dirty="0"/>
              <a:t>έχει η αλλαγή του σημείου σύνδεσης</a:t>
            </a:r>
          </a:p>
          <a:p>
            <a:r>
              <a:rPr lang="el-GR" altLang="el-GR" dirty="0"/>
              <a:t>Βασικό πρόβλημα στο επίπεδο </a:t>
            </a:r>
            <a:r>
              <a:rPr lang="el-GR" altLang="el-GR" dirty="0" smtClean="0"/>
              <a:t>δικτύου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188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IP</a:t>
            </a:r>
            <a:r>
              <a:rPr lang="el-GR" altLang="el-GR" dirty="0" smtClean="0"/>
              <a:t> και κίνηση</a:t>
            </a:r>
            <a:r>
              <a:rPr lang="en-US" altLang="el-GR" dirty="0" smtClean="0"/>
              <a:t> (1 </a:t>
            </a:r>
            <a:r>
              <a:rPr lang="el-GR" altLang="el-GR" dirty="0" smtClean="0"/>
              <a:t>από 2)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Το </a:t>
            </a:r>
            <a:r>
              <a:rPr lang="en-US" altLang="el-GR" dirty="0" smtClean="0"/>
              <a:t>IP</a:t>
            </a:r>
            <a:r>
              <a:rPr lang="el-GR" altLang="el-GR" dirty="0" smtClean="0"/>
              <a:t> βασίζεται σε ομαδοποίηση διευθύνσεων</a:t>
            </a:r>
          </a:p>
          <a:p>
            <a:pPr lvl="1"/>
            <a:r>
              <a:rPr lang="el-GR" altLang="el-GR" dirty="0" smtClean="0"/>
              <a:t>Στον κορμό δεν παρακολουθούμε συσκευές</a:t>
            </a:r>
          </a:p>
          <a:p>
            <a:pPr lvl="1"/>
            <a:r>
              <a:rPr lang="el-GR" altLang="el-GR" dirty="0" smtClean="0"/>
              <a:t>Βλέπουμε μόνο διευθύνσεις (μεγάλων) δικτύων</a:t>
            </a:r>
          </a:p>
          <a:p>
            <a:pPr lvl="1"/>
            <a:r>
              <a:rPr lang="el-GR" altLang="el-GR" dirty="0" smtClean="0"/>
              <a:t>Η υπόλοιπη διεύθυνση φαίνεται στα άκρα</a:t>
            </a:r>
          </a:p>
          <a:p>
            <a:r>
              <a:rPr lang="el-GR" altLang="el-GR" dirty="0" smtClean="0"/>
              <a:t>Ο εντοπισμός βασίζεται στις διευθύνσεις</a:t>
            </a:r>
            <a:r>
              <a:rPr lang="en-US" altLang="el-GR" dirty="0" smtClean="0"/>
              <a:t> IP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Κάθε διεύθυνση εντάσσεται σε ένα δίκτυο</a:t>
            </a:r>
          </a:p>
          <a:p>
            <a:pPr lvl="1"/>
            <a:r>
              <a:rPr lang="el-GR" altLang="el-GR" dirty="0" smtClean="0"/>
              <a:t>Το δίκτυο εντάσσεται σε μεγαλύτερο δίκτυο</a:t>
            </a:r>
          </a:p>
          <a:p>
            <a:pPr lvl="1"/>
            <a:r>
              <a:rPr lang="el-GR" altLang="el-GR" dirty="0" smtClean="0"/>
              <a:t>Η διεύθυνση </a:t>
            </a:r>
            <a:r>
              <a:rPr lang="en-US" altLang="el-GR" dirty="0" smtClean="0"/>
              <a:t>IP </a:t>
            </a:r>
            <a:r>
              <a:rPr lang="el-GR" altLang="el-GR" dirty="0" smtClean="0"/>
              <a:t>ανήκει στο κατάλληλο δίκτυο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714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IP</a:t>
            </a:r>
            <a:r>
              <a:rPr lang="el-GR" altLang="el-GR" dirty="0"/>
              <a:t> και κίνηση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Πώς αντιμετωπίζει την κίνηση το </a:t>
            </a:r>
            <a:r>
              <a:rPr lang="en-US" altLang="el-GR" dirty="0"/>
              <a:t>IP</a:t>
            </a:r>
            <a:r>
              <a:rPr lang="el-GR" altLang="el-GR" dirty="0"/>
              <a:t>;</a:t>
            </a:r>
          </a:p>
          <a:p>
            <a:pPr lvl="1"/>
            <a:r>
              <a:rPr lang="el-GR" altLang="el-GR" dirty="0" smtClean="0"/>
              <a:t>Οι </a:t>
            </a:r>
            <a:r>
              <a:rPr lang="el-GR" altLang="el-GR" dirty="0"/>
              <a:t>διευθύνσεις </a:t>
            </a:r>
            <a:r>
              <a:rPr lang="en-US" altLang="el-GR" dirty="0"/>
              <a:t>IP</a:t>
            </a:r>
            <a:r>
              <a:rPr lang="el-GR" altLang="el-GR" dirty="0"/>
              <a:t> </a:t>
            </a:r>
            <a:r>
              <a:rPr lang="el-GR" altLang="el-GR" dirty="0" smtClean="0"/>
              <a:t>είναι και αναγνωριστικά</a:t>
            </a:r>
            <a:endParaRPr lang="el-GR" altLang="el-GR" dirty="0"/>
          </a:p>
          <a:p>
            <a:pPr lvl="1"/>
            <a:r>
              <a:rPr lang="el-GR" altLang="el-GR" dirty="0"/>
              <a:t>Θέλουμε </a:t>
            </a:r>
            <a:r>
              <a:rPr lang="el-GR" altLang="el-GR" dirty="0" smtClean="0"/>
              <a:t>συνέχεια </a:t>
            </a:r>
            <a:r>
              <a:rPr lang="el-GR" altLang="el-GR" dirty="0"/>
              <a:t>την ίδια </a:t>
            </a:r>
            <a:r>
              <a:rPr lang="el-GR" altLang="el-GR" dirty="0" smtClean="0"/>
              <a:t>διεύθυνση</a:t>
            </a:r>
          </a:p>
          <a:p>
            <a:pPr lvl="2"/>
            <a:r>
              <a:rPr lang="el-GR" altLang="el-GR" dirty="0" smtClean="0"/>
              <a:t>Είναι αναγνωριστικό της συσκευής</a:t>
            </a:r>
            <a:endParaRPr lang="el-GR" altLang="el-GR" dirty="0"/>
          </a:p>
          <a:p>
            <a:pPr lvl="1"/>
            <a:r>
              <a:rPr lang="el-GR" altLang="el-GR" dirty="0" smtClean="0"/>
              <a:t>Πρέπει όμως να </a:t>
            </a:r>
            <a:r>
              <a:rPr lang="el-GR" altLang="el-GR" dirty="0"/>
              <a:t>ανήκει στο τρέχον δίκτυο</a:t>
            </a:r>
          </a:p>
          <a:p>
            <a:pPr lvl="2"/>
            <a:r>
              <a:rPr lang="el-GR" dirty="0" smtClean="0"/>
              <a:t>Άρα τελικά κωδικοποιεί κάποια θέση</a:t>
            </a:r>
          </a:p>
          <a:p>
            <a:pPr lvl="1"/>
            <a:r>
              <a:rPr lang="el-GR" dirty="0" smtClean="0"/>
              <a:t>Έχουμε δέσιμο αναγνωριστικού-τοποθεσίας</a:t>
            </a:r>
          </a:p>
          <a:p>
            <a:pPr lvl="1"/>
            <a:r>
              <a:rPr lang="el-GR" dirty="0" smtClean="0"/>
              <a:t>Συνεπώς η συσκευή δεν μπορεί να κινηθεί!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6038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Mobile IP (1 </a:t>
            </a:r>
            <a:r>
              <a:rPr lang="el-GR" altLang="el-GR" dirty="0" smtClean="0"/>
              <a:t>από 4)</a:t>
            </a:r>
            <a:endParaRPr lang="en-US" altLang="el-GR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Επέκταση του </a:t>
            </a:r>
            <a:r>
              <a:rPr lang="en-US" altLang="el-GR" dirty="0" smtClean="0"/>
              <a:t>IP </a:t>
            </a:r>
            <a:r>
              <a:rPr lang="el-GR" altLang="el-GR" dirty="0" smtClean="0"/>
              <a:t>για κινητές μηχανές</a:t>
            </a:r>
          </a:p>
          <a:p>
            <a:pPr lvl="1" eaLnBrk="1" hangingPunct="1"/>
            <a:r>
              <a:rPr lang="el-GR" altLang="el-GR" dirty="0" smtClean="0"/>
              <a:t>Βασίζεται στο αρχικό δίκτυο </a:t>
            </a:r>
            <a:r>
              <a:rPr lang="en-US" altLang="el-GR" dirty="0" smtClean="0"/>
              <a:t>(home network)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Μόνιμη αρχική διεύθυνση (</a:t>
            </a:r>
            <a:r>
              <a:rPr lang="en-US" altLang="el-GR" dirty="0" smtClean="0"/>
              <a:t>home address)</a:t>
            </a:r>
          </a:p>
          <a:p>
            <a:pPr lvl="1" eaLnBrk="1" hangingPunct="1"/>
            <a:r>
              <a:rPr lang="el-GR" altLang="el-GR" dirty="0" smtClean="0"/>
              <a:t>Στο αρχικό δίκτυο υπάρχει αρχικός πράκτορας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Παρακολουθεί την θέση της κινητής μηχανής</a:t>
            </a:r>
          </a:p>
          <a:p>
            <a:pPr lvl="1" eaLnBrk="1" hangingPunct="1"/>
            <a:r>
              <a:rPr lang="el-GR" altLang="el-GR" dirty="0" smtClean="0"/>
              <a:t>Στο νέο δίκτυο υπάρχει ξένος πράκτορας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Παρέχει τοπική διεύθυνση στην κινητή μηχανή</a:t>
            </a:r>
          </a:p>
          <a:p>
            <a:pPr lvl="2" eaLnBrk="1" hangingPunct="1"/>
            <a:r>
              <a:rPr lang="el-GR" altLang="el-GR" dirty="0" smtClean="0"/>
              <a:t>Εξυπηρετεί την κυκλοφορία της κινητής μηχανής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857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Mobile IP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Επικοινωνία με την αρχική διεύθυνση</a:t>
            </a:r>
          </a:p>
          <a:p>
            <a:pPr lvl="1"/>
            <a:r>
              <a:rPr lang="el-GR" altLang="el-GR" dirty="0"/>
              <a:t>Τα πακέτα φτάνουν στο αρχικό </a:t>
            </a:r>
            <a:r>
              <a:rPr lang="el-GR" altLang="el-GR" dirty="0" smtClean="0"/>
              <a:t>δίκτυο</a:t>
            </a:r>
          </a:p>
          <a:p>
            <a:pPr lvl="2"/>
            <a:r>
              <a:rPr lang="el-GR" altLang="el-GR" dirty="0" smtClean="0"/>
              <a:t>Ο πράκτορας απαντάει σε αιτήσεις </a:t>
            </a:r>
            <a:r>
              <a:rPr lang="en-US" altLang="el-GR" dirty="0" smtClean="0"/>
              <a:t>ARP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Μόνο όταν η μηχανή λείπει από το δίκτυο</a:t>
            </a:r>
            <a:endParaRPr lang="el-GR" altLang="el-GR" dirty="0"/>
          </a:p>
          <a:p>
            <a:pPr lvl="1"/>
            <a:r>
              <a:rPr lang="el-GR" altLang="el-GR" dirty="0"/>
              <a:t>Ο αρχικός πράκτορας τα προωθεί στον </a:t>
            </a:r>
            <a:r>
              <a:rPr lang="el-GR" altLang="el-GR" dirty="0" smtClean="0"/>
              <a:t>ξένο</a:t>
            </a:r>
          </a:p>
          <a:p>
            <a:pPr lvl="2"/>
            <a:r>
              <a:rPr lang="el-GR" altLang="el-GR" dirty="0" smtClean="0"/>
              <a:t>Χρήση </a:t>
            </a:r>
            <a:r>
              <a:rPr lang="el-GR" altLang="el-GR" dirty="0"/>
              <a:t>σήραγγας </a:t>
            </a:r>
            <a:r>
              <a:rPr lang="el-GR" altLang="el-GR" dirty="0" smtClean="0"/>
              <a:t>για </a:t>
            </a:r>
            <a:r>
              <a:rPr lang="el-GR" altLang="el-GR" dirty="0"/>
              <a:t>μεταφορά </a:t>
            </a:r>
            <a:r>
              <a:rPr lang="el-GR" altLang="el-GR" dirty="0" smtClean="0"/>
              <a:t>πακέτων</a:t>
            </a:r>
            <a:endParaRPr lang="el-GR" altLang="el-GR" dirty="0"/>
          </a:p>
          <a:p>
            <a:pPr lvl="1"/>
            <a:r>
              <a:rPr lang="el-GR" altLang="el-GR" dirty="0"/>
              <a:t>Ο ξένος πράκτορας τα </a:t>
            </a:r>
            <a:r>
              <a:rPr lang="el-GR" altLang="el-GR" dirty="0" smtClean="0"/>
              <a:t>δίνει στην </a:t>
            </a:r>
            <a:r>
              <a:rPr lang="el-GR" altLang="el-GR" dirty="0"/>
              <a:t>κινητή μηχανή</a:t>
            </a:r>
          </a:p>
          <a:p>
            <a:pPr lvl="1"/>
            <a:r>
              <a:rPr lang="el-GR" altLang="el-GR" dirty="0"/>
              <a:t>Αντίστροφα για εξερχόμενα </a:t>
            </a:r>
            <a:r>
              <a:rPr lang="el-GR" altLang="el-GR" dirty="0" smtClean="0"/>
              <a:t>μηνύματα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3823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Mobile IP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pic>
        <p:nvPicPr>
          <p:cNvPr id="13317" name="Picture 7" descr="Παράδειγμα τριγωνικής δρομολόγησ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1347788"/>
            <a:ext cx="28162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Μειονεκτήματα </a:t>
            </a:r>
            <a:r>
              <a:rPr lang="en-US" altLang="el-GR" dirty="0" smtClean="0"/>
              <a:t>Mobile IP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Τριγωνική δρομολόγηση πακέτων</a:t>
            </a:r>
          </a:p>
          <a:p>
            <a:pPr lvl="2"/>
            <a:r>
              <a:rPr lang="el-GR" altLang="el-GR" dirty="0" smtClean="0"/>
              <a:t>Μέσω του αρχικού πράκτορα</a:t>
            </a:r>
          </a:p>
          <a:p>
            <a:pPr lvl="2"/>
            <a:r>
              <a:rPr lang="el-GR" altLang="el-GR" dirty="0" smtClean="0"/>
              <a:t>Και προς τις δύο κατευθύνσεις</a:t>
            </a:r>
          </a:p>
          <a:p>
            <a:pPr lvl="1" eaLnBrk="1" hangingPunct="1"/>
            <a:r>
              <a:rPr lang="el-GR" altLang="el-GR" dirty="0" smtClean="0"/>
              <a:t>Επιβάρυνση προώθησης</a:t>
            </a:r>
          </a:p>
          <a:p>
            <a:pPr lvl="2" eaLnBrk="1" hangingPunct="1"/>
            <a:r>
              <a:rPr lang="el-GR" altLang="el-GR" dirty="0" smtClean="0"/>
              <a:t>Τα μηνύματα ενθυλακώνονται σε άλλα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490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Mobile IP </a:t>
            </a:r>
            <a:r>
              <a:rPr lang="en-US" altLang="el-GR" dirty="0" smtClean="0"/>
              <a:t>(</a:t>
            </a:r>
            <a:r>
              <a:rPr lang="el-GR" altLang="el-GR" dirty="0" smtClean="0"/>
              <a:t>4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Βελτιώσεις </a:t>
            </a:r>
            <a:r>
              <a:rPr lang="en-US" altLang="el-GR" dirty="0"/>
              <a:t>Mobile IP</a:t>
            </a:r>
          </a:p>
          <a:p>
            <a:pPr lvl="1"/>
            <a:r>
              <a:rPr lang="el-GR" altLang="el-GR" dirty="0"/>
              <a:t>Απευθείας αποστολή εξερχόμενων μηνυμάτων</a:t>
            </a:r>
          </a:p>
          <a:p>
            <a:pPr lvl="2"/>
            <a:r>
              <a:rPr lang="el-GR" altLang="el-GR" dirty="0" smtClean="0"/>
              <a:t>Δεν πάμε μέσω του αρχικού πράκτορα</a:t>
            </a:r>
          </a:p>
          <a:p>
            <a:pPr lvl="2"/>
            <a:r>
              <a:rPr lang="el-GR" altLang="el-GR" dirty="0" smtClean="0"/>
              <a:t>Πιθανόν </a:t>
            </a:r>
            <a:r>
              <a:rPr lang="el-GR" altLang="el-GR" dirty="0"/>
              <a:t>να απορριφθούν για λόγους </a:t>
            </a:r>
            <a:r>
              <a:rPr lang="el-GR" altLang="el-GR" dirty="0" smtClean="0"/>
              <a:t>ασφάλειας</a:t>
            </a:r>
          </a:p>
          <a:p>
            <a:pPr lvl="2"/>
            <a:r>
              <a:rPr lang="el-GR" altLang="el-GR" dirty="0" smtClean="0"/>
              <a:t>Έρχονται από το «λάθος» δίκτυο</a:t>
            </a:r>
            <a:endParaRPr lang="el-GR" altLang="el-GR" dirty="0"/>
          </a:p>
          <a:p>
            <a:pPr lvl="1"/>
            <a:r>
              <a:rPr lang="el-GR" altLang="el-GR" dirty="0"/>
              <a:t>Απευθείας αποστολή εισερχόμενων μηνυμάτων</a:t>
            </a:r>
          </a:p>
          <a:p>
            <a:pPr lvl="2"/>
            <a:r>
              <a:rPr lang="el-GR" altLang="el-GR" dirty="0"/>
              <a:t>Το άλλο άκρο </a:t>
            </a:r>
            <a:r>
              <a:rPr lang="el-GR" altLang="el-GR" dirty="0" smtClean="0"/>
              <a:t>ξέρει τη </a:t>
            </a:r>
            <a:r>
              <a:rPr lang="el-GR" altLang="el-GR" dirty="0"/>
              <a:t>διεύθυνση της κινητής </a:t>
            </a:r>
            <a:r>
              <a:rPr lang="el-GR" altLang="el-GR" dirty="0" smtClean="0"/>
              <a:t>μηχανής</a:t>
            </a:r>
          </a:p>
          <a:p>
            <a:pPr lvl="2"/>
            <a:r>
              <a:rPr lang="el-GR" altLang="el-GR" dirty="0" smtClean="0"/>
              <a:t>Απαιτεί το άλλο άκρο να γνωρίζει για την κίνηση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4082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Ασύρματα συστήματα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Κινητά και ασύρματα συστήματα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41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Ασύρματα σφάλματα</a:t>
            </a:r>
            <a:endParaRPr lang="en-US" altLang="el-GR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</a:t>
            </a:r>
            <a:r>
              <a:rPr lang="el-GR" altLang="el-GR" dirty="0" smtClean="0"/>
              <a:t>φάλματα λόγω παρεμβολών</a:t>
            </a:r>
          </a:p>
          <a:p>
            <a:pPr lvl="1"/>
            <a:r>
              <a:rPr lang="el-GR" altLang="el-GR" dirty="0" smtClean="0"/>
              <a:t>Θόρυβος από άλλες μεταδόσεις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Το περιβάλλον μεταβάλλεται απρόβλεπτα</a:t>
            </a:r>
          </a:p>
          <a:p>
            <a:pPr lvl="2"/>
            <a:r>
              <a:rPr lang="el-GR" altLang="el-GR" dirty="0" smtClean="0"/>
              <a:t>Οι συνθήκες αλλάζουν χωρίς να κινηθούμε</a:t>
            </a:r>
          </a:p>
          <a:p>
            <a:pPr lvl="2"/>
            <a:r>
              <a:rPr lang="el-GR" altLang="el-GR" dirty="0" smtClean="0"/>
              <a:t>Η κίνηση οδηγεί σε πρόσθετες μεταβολές</a:t>
            </a:r>
          </a:p>
          <a:p>
            <a:pPr lvl="1"/>
            <a:r>
              <a:rPr lang="el-GR" altLang="el-GR" dirty="0"/>
              <a:t>Αντιμετωπίζονται κυρίως στο φυσικό επίπεδο</a:t>
            </a:r>
          </a:p>
          <a:p>
            <a:pPr lvl="1"/>
            <a:r>
              <a:rPr lang="el-GR" altLang="el-GR" dirty="0" smtClean="0"/>
              <a:t>Έχουν αντίκτυπο όμως στο επίπεδο μεταφοράς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06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ασύρματων συστημάτων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Δορυφορικά </a:t>
            </a:r>
            <a:r>
              <a:rPr lang="el-GR" altLang="el-GR" dirty="0"/>
              <a:t>συστήματα</a:t>
            </a:r>
          </a:p>
          <a:p>
            <a:pPr lvl="1"/>
            <a:r>
              <a:rPr lang="el-GR" altLang="el-GR" dirty="0"/>
              <a:t>Μεγάλη </a:t>
            </a:r>
            <a:r>
              <a:rPr lang="el-GR" altLang="el-GR" dirty="0" smtClean="0"/>
              <a:t>καθυστέρηση</a:t>
            </a:r>
          </a:p>
          <a:p>
            <a:pPr lvl="1"/>
            <a:r>
              <a:rPr lang="el-GR" altLang="el-GR" dirty="0" smtClean="0"/>
              <a:t>Υψηλός </a:t>
            </a:r>
            <a:r>
              <a:rPr lang="el-GR" altLang="el-GR" dirty="0"/>
              <a:t>ρυθμός σφαλμάτων</a:t>
            </a:r>
          </a:p>
          <a:p>
            <a:r>
              <a:rPr lang="el-GR" altLang="el-GR" dirty="0"/>
              <a:t>Επίγεια συστήματα</a:t>
            </a:r>
            <a:endParaRPr lang="en-US" altLang="el-GR" dirty="0"/>
          </a:p>
          <a:p>
            <a:pPr lvl="1"/>
            <a:r>
              <a:rPr lang="el-GR" altLang="el-GR" dirty="0" err="1"/>
              <a:t>Κυψελωτά</a:t>
            </a:r>
            <a:r>
              <a:rPr lang="el-GR" altLang="el-GR" dirty="0"/>
              <a:t> συστήματα</a:t>
            </a:r>
          </a:p>
          <a:p>
            <a:pPr lvl="1"/>
            <a:r>
              <a:rPr lang="el-GR" altLang="el-GR" dirty="0"/>
              <a:t>Ασύρματα τοπικά δίκτυα</a:t>
            </a:r>
          </a:p>
          <a:p>
            <a:pPr lvl="1"/>
            <a:r>
              <a:rPr lang="el-GR" altLang="el-GR" dirty="0"/>
              <a:t>Μέτρια </a:t>
            </a:r>
            <a:r>
              <a:rPr lang="el-GR" altLang="el-GR" dirty="0" smtClean="0"/>
              <a:t>καθυστέρηση</a:t>
            </a:r>
          </a:p>
          <a:p>
            <a:pPr lvl="1"/>
            <a:r>
              <a:rPr lang="el-GR" altLang="el-GR" dirty="0" smtClean="0"/>
              <a:t>Υψηλός </a:t>
            </a:r>
            <a:r>
              <a:rPr lang="el-GR" altLang="el-GR" dirty="0"/>
              <a:t>ρυθμός </a:t>
            </a:r>
            <a:r>
              <a:rPr lang="el-GR" altLang="el-GR" dirty="0" smtClean="0"/>
              <a:t>σφαλμάτων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9386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Επίγεια συστήματα</a:t>
            </a:r>
            <a:endParaRPr lang="en-US" altLang="el-GR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Σε σχέση με δορυφορικά</a:t>
            </a:r>
          </a:p>
          <a:p>
            <a:pPr lvl="1" eaLnBrk="1" hangingPunct="1"/>
            <a:r>
              <a:rPr lang="el-GR" altLang="el-GR" dirty="0" smtClean="0"/>
              <a:t>Χαμηλή καθυστέρηση διάδοσης </a:t>
            </a:r>
          </a:p>
          <a:p>
            <a:pPr lvl="2"/>
            <a:r>
              <a:rPr lang="el-GR" altLang="el-GR" dirty="0" smtClean="0"/>
              <a:t>Μικρές αποστάσεις</a:t>
            </a:r>
          </a:p>
          <a:p>
            <a:pPr lvl="1" eaLnBrk="1" hangingPunct="1"/>
            <a:r>
              <a:rPr lang="el-GR" altLang="el-GR" dirty="0" smtClean="0"/>
              <a:t>Μέση καθυστέρηση μετάδοσης </a:t>
            </a:r>
          </a:p>
          <a:p>
            <a:pPr lvl="2"/>
            <a:r>
              <a:rPr lang="el-GR" altLang="el-GR" dirty="0" smtClean="0"/>
              <a:t>Μέσοι ρυθμοί μετάδοσης</a:t>
            </a:r>
          </a:p>
          <a:p>
            <a:pPr lvl="2"/>
            <a:r>
              <a:rPr lang="el-GR" altLang="el-GR" dirty="0" smtClean="0"/>
              <a:t>Υψηλοί σε πιο πρόσφατα συστήματα</a:t>
            </a:r>
          </a:p>
          <a:p>
            <a:pPr lvl="1" eaLnBrk="1" hangingPunct="1"/>
            <a:r>
              <a:rPr lang="el-GR" altLang="el-GR" dirty="0" smtClean="0"/>
              <a:t>Υψηλός ρυθμός σφαλμάτων </a:t>
            </a:r>
          </a:p>
          <a:p>
            <a:pPr lvl="2"/>
            <a:r>
              <a:rPr lang="el-GR" altLang="el-GR" dirty="0" smtClean="0"/>
              <a:t>Ασύρματο περιβάλλον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420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Κυψελωτά</a:t>
            </a:r>
            <a:r>
              <a:rPr lang="el-GR" dirty="0" smtClean="0"/>
              <a:t> συστήματα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Μέση/υψηλή </a:t>
            </a:r>
            <a:r>
              <a:rPr lang="el-GR" altLang="el-GR" dirty="0"/>
              <a:t>καθυστέρηση μετάδοσης</a:t>
            </a:r>
          </a:p>
          <a:p>
            <a:pPr lvl="1"/>
            <a:r>
              <a:rPr lang="el-GR" altLang="el-GR" dirty="0"/>
              <a:t>Ανταγωνισμός για φάσμα με τηλεφωνία</a:t>
            </a:r>
          </a:p>
          <a:p>
            <a:r>
              <a:rPr lang="el-GR" altLang="el-GR" dirty="0"/>
              <a:t>Υψηλός ρυθμός σφαλμάτων</a:t>
            </a:r>
          </a:p>
          <a:p>
            <a:pPr lvl="1"/>
            <a:r>
              <a:rPr lang="el-GR" altLang="el-GR" dirty="0"/>
              <a:t>Εξασθένηση λόγω απόστασης</a:t>
            </a:r>
          </a:p>
          <a:p>
            <a:pPr lvl="1"/>
            <a:r>
              <a:rPr lang="el-GR" altLang="el-GR" dirty="0"/>
              <a:t>Παρεμβολές από εξωτερικές πηγές</a:t>
            </a:r>
          </a:p>
          <a:p>
            <a:pPr lvl="1"/>
            <a:r>
              <a:rPr lang="el-GR" altLang="el-GR" dirty="0"/>
              <a:t>Σύγκρουση πολλαπλών σημάτων</a:t>
            </a:r>
          </a:p>
          <a:p>
            <a:r>
              <a:rPr lang="el-GR" altLang="el-GR" dirty="0"/>
              <a:t>Υπηρεσία μεταγωγής πακέτων</a:t>
            </a:r>
          </a:p>
          <a:p>
            <a:pPr lvl="1"/>
            <a:r>
              <a:rPr lang="el-GR" altLang="el-GR" dirty="0"/>
              <a:t>Παλιότερα, </a:t>
            </a:r>
            <a:r>
              <a:rPr lang="el-GR" altLang="el-GR" dirty="0" smtClean="0"/>
              <a:t>υπηρεσία μεταγωγής κυκλωμάτων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9927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Κυψελωτά</a:t>
            </a:r>
            <a:r>
              <a:rPr lang="el-GR" dirty="0"/>
              <a:t> συστήματα </a:t>
            </a:r>
            <a:r>
              <a:rPr lang="el-GR" dirty="0" smtClean="0"/>
              <a:t>(2 </a:t>
            </a:r>
            <a:r>
              <a:rPr lang="el-GR" dirty="0"/>
              <a:t>από 3)</a:t>
            </a:r>
            <a:endParaRPr lang="en-US" altLang="el-GR" dirty="0" smtClean="0"/>
          </a:p>
        </p:txBody>
      </p:sp>
      <p:graphicFrame>
        <p:nvGraphicFramePr>
          <p:cNvPr id="2050" name="Object 7" descr="Διασύνδεση κυψελωτού δικτύου με το Διαδίκτυο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64404241"/>
              </p:ext>
            </p:extLst>
          </p:nvPr>
        </p:nvGraphicFramePr>
        <p:xfrm>
          <a:off x="2051050" y="1363663"/>
          <a:ext cx="5359400" cy="206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Microsoft Office Visio Drawing" r:id="rId3" imgW="4277563" imgH="1649273" progId="Visio.Drawing.11">
                  <p:embed/>
                </p:oleObj>
              </mc:Choice>
              <mc:Fallback>
                <p:oleObj name="Microsoft Office Visio Drawing" r:id="rId3" imgW="4277563" imgH="164927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363663"/>
                        <a:ext cx="5359400" cy="206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8382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Διασύνδεση με Διαδίκτυο</a:t>
            </a:r>
          </a:p>
          <a:p>
            <a:pPr lvl="1" eaLnBrk="1" hangingPunct="1"/>
            <a:r>
              <a:rPr lang="el-GR" altLang="el-GR" dirty="0" smtClean="0"/>
              <a:t>Ειδικοί κόμβοι μετατροπής πρωτοκόλλων</a:t>
            </a:r>
          </a:p>
          <a:p>
            <a:pPr lvl="1"/>
            <a:r>
              <a:rPr lang="el-GR" altLang="el-GR" dirty="0" smtClean="0"/>
              <a:t>Διαφορετικά πρωτόκολλα ζεύξης</a:t>
            </a:r>
          </a:p>
          <a:p>
            <a:pPr lvl="2"/>
            <a:r>
              <a:rPr lang="el-GR" altLang="el-GR" dirty="0" smtClean="0"/>
              <a:t>Διόρθωση σφαλμάτων</a:t>
            </a:r>
          </a:p>
          <a:p>
            <a:pPr lvl="2"/>
            <a:r>
              <a:rPr lang="el-GR" altLang="el-GR" dirty="0" smtClean="0"/>
              <a:t>Συνύπαρξη υπηρεσιών (φωνή και δεδομένα)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918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Κυψελωτά</a:t>
            </a:r>
            <a:r>
              <a:rPr lang="el-GR" dirty="0"/>
              <a:t> συστήματα </a:t>
            </a:r>
            <a:r>
              <a:rPr lang="el-GR" dirty="0" smtClean="0"/>
              <a:t>(3 </a:t>
            </a:r>
            <a:r>
              <a:rPr lang="el-GR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Διόρθωση σφαλμάτων</a:t>
            </a:r>
          </a:p>
          <a:p>
            <a:pPr lvl="1"/>
            <a:r>
              <a:rPr lang="el-GR" altLang="el-GR" dirty="0" smtClean="0"/>
              <a:t>Πρόσθια </a:t>
            </a:r>
            <a:r>
              <a:rPr lang="el-GR" altLang="el-GR" dirty="0"/>
              <a:t>διόρθωση </a:t>
            </a:r>
            <a:r>
              <a:rPr lang="el-GR" altLang="el-GR" dirty="0" smtClean="0"/>
              <a:t>σφαλμάτων στη φωνή</a:t>
            </a:r>
          </a:p>
          <a:p>
            <a:pPr lvl="2"/>
            <a:r>
              <a:rPr lang="el-GR" altLang="el-GR" dirty="0" smtClean="0"/>
              <a:t>Δεν υπάρχει χρόνος για αναμεταδόσεις</a:t>
            </a:r>
            <a:endParaRPr lang="en-US" altLang="el-GR" dirty="0"/>
          </a:p>
          <a:p>
            <a:pPr lvl="1"/>
            <a:r>
              <a:rPr lang="el-GR" altLang="el-GR" dirty="0" smtClean="0"/>
              <a:t>Εναλλαγή </a:t>
            </a:r>
            <a:r>
              <a:rPr lang="en-US" altLang="el-GR" dirty="0"/>
              <a:t>(interleaving)</a:t>
            </a:r>
            <a:r>
              <a:rPr lang="el-GR" altLang="el-GR" dirty="0"/>
              <a:t> </a:t>
            </a:r>
            <a:r>
              <a:rPr lang="el-GR" altLang="el-GR" dirty="0" smtClean="0"/>
              <a:t>των πλαισίων</a:t>
            </a:r>
          </a:p>
          <a:p>
            <a:pPr lvl="2"/>
            <a:r>
              <a:rPr lang="el-GR" altLang="el-GR" dirty="0" smtClean="0"/>
              <a:t>Αυξάνει την αντοχή στα σφάλματα</a:t>
            </a:r>
          </a:p>
          <a:p>
            <a:pPr lvl="2"/>
            <a:r>
              <a:rPr lang="el-GR" altLang="el-GR" dirty="0" smtClean="0"/>
              <a:t>Αυξάνει όμως σημαντικά την καθυστέρηση</a:t>
            </a:r>
          </a:p>
          <a:p>
            <a:pPr lvl="1"/>
            <a:r>
              <a:rPr lang="el-GR" altLang="el-GR" dirty="0" smtClean="0"/>
              <a:t>Αναμεταδόσεις </a:t>
            </a:r>
            <a:r>
              <a:rPr lang="el-GR" altLang="el-GR" dirty="0"/>
              <a:t>ή τίποτα στα </a:t>
            </a:r>
            <a:r>
              <a:rPr lang="el-GR" altLang="el-GR" dirty="0" smtClean="0"/>
              <a:t>δεδομένα</a:t>
            </a:r>
          </a:p>
          <a:p>
            <a:pPr lvl="2"/>
            <a:r>
              <a:rPr lang="el-GR" altLang="el-GR" dirty="0" smtClean="0"/>
              <a:t>Απλούστερη ή καθόλου κωδικοποίηση</a:t>
            </a:r>
            <a:endParaRPr lang="en-US" altLang="el-GR" dirty="0"/>
          </a:p>
          <a:p>
            <a:pPr lvl="1"/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2966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Ασύρματα </a:t>
            </a:r>
            <a:r>
              <a:rPr lang="en-US" altLang="el-GR" dirty="0" smtClean="0"/>
              <a:t>LAN (</a:t>
            </a:r>
            <a:r>
              <a:rPr lang="el-GR" altLang="el-GR" dirty="0" smtClean="0"/>
              <a:t>1 από 2)</a:t>
            </a:r>
            <a:endParaRPr lang="en-US" altLang="el-GR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Χαμηλή καθυστέρηση μετάδοσης</a:t>
            </a:r>
          </a:p>
          <a:p>
            <a:pPr lvl="1"/>
            <a:r>
              <a:rPr lang="el-GR" altLang="el-GR" dirty="0" smtClean="0"/>
              <a:t>Πολύ μικρές αποστάσεις</a:t>
            </a:r>
          </a:p>
          <a:p>
            <a:r>
              <a:rPr lang="el-GR" altLang="el-GR" dirty="0" smtClean="0"/>
              <a:t>Χαμηλός ρυθμός σφαλμάτων</a:t>
            </a:r>
          </a:p>
          <a:p>
            <a:pPr lvl="1"/>
            <a:r>
              <a:rPr lang="el-GR" altLang="el-GR" dirty="0" smtClean="0"/>
              <a:t>Συγκρούσεις ανάμεσα στους σταθμούς</a:t>
            </a:r>
          </a:p>
          <a:p>
            <a:pPr lvl="1"/>
            <a:r>
              <a:rPr lang="el-GR" altLang="el-GR" dirty="0" smtClean="0"/>
              <a:t>Παρεμβολές (πολύ λιγότερο)</a:t>
            </a:r>
          </a:p>
          <a:p>
            <a:r>
              <a:rPr lang="el-GR" altLang="el-GR" dirty="0" smtClean="0"/>
              <a:t>Υπηρεσία μεταγωγής πακέτων</a:t>
            </a:r>
          </a:p>
          <a:p>
            <a:pPr lvl="1"/>
            <a:r>
              <a:rPr lang="el-GR" altLang="el-GR" dirty="0" smtClean="0"/>
              <a:t>Χρησιμοποιεί πλαίσια τύπου </a:t>
            </a:r>
            <a:r>
              <a:rPr lang="en-US" altLang="el-GR" dirty="0" smtClean="0"/>
              <a:t>Ethernet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568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Ασύρματα </a:t>
            </a:r>
            <a:r>
              <a:rPr lang="en-US" altLang="el-GR" dirty="0"/>
              <a:t>LAN </a:t>
            </a:r>
            <a:r>
              <a:rPr lang="en-US" altLang="el-GR" dirty="0" smtClean="0"/>
              <a:t>(</a:t>
            </a:r>
            <a:r>
              <a:rPr lang="el-GR" altLang="el-GR" dirty="0" smtClean="0"/>
              <a:t>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Διόρθωση σφαλμάτων</a:t>
            </a:r>
          </a:p>
          <a:p>
            <a:pPr lvl="1"/>
            <a:r>
              <a:rPr lang="el-GR" altLang="el-GR" dirty="0"/>
              <a:t>Γενικά αφήνεται σε παραπάνω </a:t>
            </a:r>
            <a:r>
              <a:rPr lang="el-GR" altLang="el-GR" dirty="0" smtClean="0"/>
              <a:t>επίπεδα</a:t>
            </a:r>
          </a:p>
          <a:p>
            <a:pPr lvl="2"/>
            <a:r>
              <a:rPr lang="el-GR" altLang="el-GR" dirty="0" smtClean="0"/>
              <a:t>Αντίστοιχα με </a:t>
            </a:r>
            <a:r>
              <a:rPr lang="en-US" altLang="el-GR" dirty="0" smtClean="0"/>
              <a:t>Ethernet</a:t>
            </a:r>
            <a:endParaRPr lang="el-GR" altLang="el-GR" dirty="0"/>
          </a:p>
          <a:p>
            <a:pPr lvl="1"/>
            <a:r>
              <a:rPr lang="el-GR" altLang="el-GR" dirty="0"/>
              <a:t>Δυνατότητα αποστολής επιβεβαιώσεων</a:t>
            </a:r>
          </a:p>
          <a:p>
            <a:pPr lvl="2"/>
            <a:r>
              <a:rPr lang="el-GR" altLang="el-GR" dirty="0"/>
              <a:t>Σε περίπτωση αποτυχίας, αναμετάδοση</a:t>
            </a:r>
            <a:endParaRPr lang="en-US" altLang="el-GR" dirty="0"/>
          </a:p>
          <a:p>
            <a:pPr lvl="1"/>
            <a:r>
              <a:rPr lang="el-GR" altLang="el-GR" dirty="0"/>
              <a:t>Προαιρετική σε πολλά συστήματα</a:t>
            </a:r>
          </a:p>
          <a:p>
            <a:pPr lvl="2"/>
            <a:r>
              <a:rPr lang="el-GR" altLang="el-GR" dirty="0"/>
              <a:t>Έχει νόημα </a:t>
            </a:r>
            <a:r>
              <a:rPr lang="el-GR" altLang="el-GR" dirty="0" smtClean="0"/>
              <a:t>σε </a:t>
            </a:r>
            <a:r>
              <a:rPr lang="el-GR" altLang="el-GR" dirty="0"/>
              <a:t>πολύ θορυβώδες περιβάλλον</a:t>
            </a:r>
          </a:p>
          <a:p>
            <a:pPr lvl="2"/>
            <a:r>
              <a:rPr lang="el-GR" altLang="el-GR" dirty="0"/>
              <a:t>Αλλιώς απλά επιβαρύνει όλες τις </a:t>
            </a:r>
            <a:r>
              <a:rPr lang="el-GR" altLang="el-GR" dirty="0" smtClean="0"/>
              <a:t>μεταδόσεις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8158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Κυψελωτά</a:t>
            </a:r>
            <a:r>
              <a:rPr lang="el-GR" altLang="el-GR" dirty="0" smtClean="0"/>
              <a:t> ή </a:t>
            </a:r>
            <a:r>
              <a:rPr lang="en-US" altLang="el-GR" dirty="0" smtClean="0"/>
              <a:t>LAN (</a:t>
            </a:r>
            <a:r>
              <a:rPr lang="el-GR" altLang="el-GR" dirty="0" smtClean="0"/>
              <a:t>1 από 2)</a:t>
            </a:r>
            <a:endParaRPr lang="en-US" altLang="el-GR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Παλαιότερα οι διαφορές ήταν πολύ μεγάλες</a:t>
            </a:r>
          </a:p>
          <a:p>
            <a:pPr lvl="1"/>
            <a:r>
              <a:rPr lang="el-GR" altLang="el-GR" dirty="0" smtClean="0"/>
              <a:t>Τα </a:t>
            </a:r>
            <a:r>
              <a:rPr lang="el-GR" altLang="el-GR" dirty="0" err="1" smtClean="0"/>
              <a:t>κυψελωτά</a:t>
            </a:r>
            <a:r>
              <a:rPr lang="el-GR" altLang="el-GR" dirty="0" smtClean="0"/>
              <a:t> δίκτυα υποστήριζαν κυρίως φωνή</a:t>
            </a:r>
          </a:p>
          <a:p>
            <a:pPr lvl="1"/>
            <a:r>
              <a:rPr lang="el-GR" altLang="el-GR" dirty="0" smtClean="0"/>
              <a:t>Τα ασύρματα </a:t>
            </a:r>
            <a:r>
              <a:rPr lang="en-US" altLang="el-GR" dirty="0" smtClean="0"/>
              <a:t>LAN </a:t>
            </a:r>
            <a:r>
              <a:rPr lang="el-GR" altLang="el-GR" dirty="0" smtClean="0"/>
              <a:t>δεν υποστήριζαν κυψέλες</a:t>
            </a:r>
          </a:p>
          <a:p>
            <a:r>
              <a:rPr lang="el-GR" altLang="el-GR" dirty="0" smtClean="0"/>
              <a:t>Σταδιακά οι διαφορές εξαφανίζονται</a:t>
            </a:r>
          </a:p>
          <a:p>
            <a:pPr lvl="1"/>
            <a:r>
              <a:rPr lang="el-GR" altLang="el-GR" dirty="0" smtClean="0"/>
              <a:t>Η φωνή σταδιακά κινείται προς το </a:t>
            </a:r>
            <a:r>
              <a:rPr lang="en-US" altLang="el-GR" dirty="0" smtClean="0"/>
              <a:t>VoIP</a:t>
            </a:r>
          </a:p>
          <a:p>
            <a:pPr lvl="1"/>
            <a:r>
              <a:rPr lang="el-GR" altLang="el-GR" dirty="0" smtClean="0"/>
              <a:t>Τα </a:t>
            </a:r>
            <a:r>
              <a:rPr lang="el-GR" altLang="el-GR" dirty="0" err="1" smtClean="0"/>
              <a:t>κυψελωτά</a:t>
            </a:r>
            <a:r>
              <a:rPr lang="el-GR" altLang="el-GR" dirty="0" smtClean="0"/>
              <a:t> συστήματα υιοθετούν το </a:t>
            </a:r>
            <a:r>
              <a:rPr lang="en-US" altLang="el-GR" dirty="0" smtClean="0"/>
              <a:t>IP</a:t>
            </a:r>
          </a:p>
          <a:p>
            <a:pPr lvl="1"/>
            <a:r>
              <a:rPr lang="el-GR" altLang="el-GR" dirty="0" smtClean="0"/>
              <a:t>Οι κυψέλες μικραίνουν συνεχώς</a:t>
            </a:r>
          </a:p>
          <a:p>
            <a:pPr lvl="1"/>
            <a:r>
              <a:rPr lang="el-GR" altLang="el-GR" dirty="0" smtClean="0"/>
              <a:t>Οι ρυθμοί μετάδοσης αυξάνονται</a:t>
            </a:r>
          </a:p>
          <a:p>
            <a:pPr lvl="1"/>
            <a:r>
              <a:rPr lang="el-GR" altLang="el-GR" dirty="0" smtClean="0"/>
              <a:t>Πιθανή διασύνδεση των δύο τύπων δικτύων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341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Κυψελωτά</a:t>
            </a:r>
            <a:r>
              <a:rPr lang="el-GR" altLang="el-GR" dirty="0"/>
              <a:t> ή </a:t>
            </a:r>
            <a:r>
              <a:rPr lang="en-US" altLang="el-GR" dirty="0"/>
              <a:t>LAN </a:t>
            </a:r>
            <a:r>
              <a:rPr lang="en-US" altLang="el-GR" dirty="0" smtClean="0"/>
              <a:t>(</a:t>
            </a:r>
            <a:r>
              <a:rPr lang="el-GR" altLang="el-GR" dirty="0" smtClean="0"/>
              <a:t>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Υπάρχουν όμως ακόμη διαφορές</a:t>
            </a:r>
          </a:p>
          <a:p>
            <a:pPr lvl="1"/>
            <a:r>
              <a:rPr lang="el-GR" altLang="el-GR" dirty="0"/>
              <a:t>Διαφορετικά πρωτόκολλα </a:t>
            </a:r>
            <a:r>
              <a:rPr lang="el-GR" altLang="el-GR" dirty="0" smtClean="0"/>
              <a:t>πρόσβασης</a:t>
            </a:r>
          </a:p>
          <a:p>
            <a:pPr lvl="2"/>
            <a:r>
              <a:rPr lang="el-GR" altLang="el-GR" dirty="0" smtClean="0"/>
              <a:t>Πιο συγκεντρωτικά στα </a:t>
            </a:r>
            <a:r>
              <a:rPr lang="el-GR" altLang="el-GR" dirty="0" err="1" smtClean="0"/>
              <a:t>κυψελωτά</a:t>
            </a:r>
            <a:r>
              <a:rPr lang="el-GR" altLang="el-GR" dirty="0" smtClean="0"/>
              <a:t> συστήματα</a:t>
            </a:r>
            <a:endParaRPr lang="el-GR" altLang="el-GR" dirty="0"/>
          </a:p>
          <a:p>
            <a:pPr lvl="1"/>
            <a:r>
              <a:rPr lang="el-GR" altLang="el-GR" dirty="0"/>
              <a:t>Διαφορετικοί τρόποι χρήσης του </a:t>
            </a:r>
            <a:r>
              <a:rPr lang="el-GR" altLang="el-GR" dirty="0" smtClean="0"/>
              <a:t>φάσματος</a:t>
            </a:r>
          </a:p>
          <a:p>
            <a:pPr lvl="2"/>
            <a:r>
              <a:rPr lang="el-GR" altLang="el-GR" dirty="0" smtClean="0"/>
              <a:t>Πιο οργανωμένοι στα </a:t>
            </a:r>
            <a:r>
              <a:rPr lang="el-GR" altLang="el-GR" dirty="0" err="1" smtClean="0"/>
              <a:t>κυψελωτά</a:t>
            </a:r>
            <a:endParaRPr lang="el-GR" altLang="el-GR" dirty="0"/>
          </a:p>
          <a:p>
            <a:pPr lvl="1"/>
            <a:r>
              <a:rPr lang="el-GR" altLang="el-GR" dirty="0"/>
              <a:t>Διαφορετικοί ρυθμοί </a:t>
            </a:r>
            <a:r>
              <a:rPr lang="el-GR" altLang="el-GR" dirty="0" smtClean="0"/>
              <a:t>σφαλμάτων</a:t>
            </a:r>
          </a:p>
          <a:p>
            <a:pPr lvl="2"/>
            <a:r>
              <a:rPr lang="el-GR" altLang="el-GR" dirty="0" smtClean="0"/>
              <a:t>Πιο υψηλοί στα </a:t>
            </a:r>
            <a:r>
              <a:rPr lang="el-GR" altLang="el-GR" dirty="0" err="1" smtClean="0"/>
              <a:t>κυψελωτά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6028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Έλεγχος προσπέλασης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Κινητά και ασύρματα συστήματα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87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Ποιος θα μεταδώσει πότε;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Έλεγχος προσπέλασης στο μέσο </a:t>
            </a:r>
            <a:r>
              <a:rPr lang="en-US" altLang="el-GR" dirty="0" smtClean="0"/>
              <a:t>(MAC)</a:t>
            </a:r>
          </a:p>
          <a:p>
            <a:pPr lvl="1"/>
            <a:r>
              <a:rPr lang="el-GR" altLang="el-GR" dirty="0" smtClean="0"/>
              <a:t>Κλασσικό πρόβλημα </a:t>
            </a:r>
            <a:r>
              <a:rPr lang="el-GR" altLang="el-GR" dirty="0" err="1" smtClean="0"/>
              <a:t>καταμεριζόμενων</a:t>
            </a:r>
            <a:r>
              <a:rPr lang="el-GR" altLang="el-GR" dirty="0" smtClean="0"/>
              <a:t> μέσων</a:t>
            </a:r>
          </a:p>
          <a:p>
            <a:pPr lvl="2"/>
            <a:r>
              <a:rPr lang="el-GR" altLang="el-GR" dirty="0" smtClean="0"/>
              <a:t>Τα ασύρματα μέσα είναι </a:t>
            </a:r>
            <a:r>
              <a:rPr lang="el-GR" altLang="el-GR" dirty="0" err="1" smtClean="0"/>
              <a:t>καταμεριζόμενα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Πολλές μεταδόσεις μοιράζονται το ίδιο μέσο</a:t>
            </a:r>
          </a:p>
          <a:p>
            <a:pPr lvl="2"/>
            <a:r>
              <a:rPr lang="el-GR" altLang="el-GR" dirty="0" smtClean="0"/>
              <a:t>Πώς μπορούμε να αποφύγουμε τις συγκρούσεις;</a:t>
            </a:r>
          </a:p>
          <a:p>
            <a:pPr lvl="1"/>
            <a:r>
              <a:rPr lang="el-GR" altLang="el-GR" dirty="0" smtClean="0"/>
              <a:t>Πιο δύσκολο στα ασύρματα μέσα</a:t>
            </a:r>
          </a:p>
          <a:p>
            <a:pPr lvl="2"/>
            <a:r>
              <a:rPr lang="el-GR" altLang="el-GR" dirty="0" smtClean="0"/>
              <a:t>Το εύρος ζώνης είναι περιορισμένο</a:t>
            </a:r>
          </a:p>
          <a:p>
            <a:pPr lvl="2"/>
            <a:r>
              <a:rPr lang="el-GR" altLang="el-GR" dirty="0" smtClean="0"/>
              <a:t>Οι μεταδόσεις καλύπτουν η μία την άλλη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416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CSMA/CA (1 </a:t>
            </a:r>
            <a:r>
              <a:rPr lang="el-GR" dirty="0" smtClean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Στο </a:t>
            </a:r>
            <a:r>
              <a:rPr lang="en-US" altLang="el-GR" dirty="0"/>
              <a:t>Ethernet</a:t>
            </a:r>
            <a:r>
              <a:rPr lang="el-GR" altLang="el-GR" dirty="0"/>
              <a:t> έχουμε </a:t>
            </a:r>
            <a:r>
              <a:rPr lang="en-US" altLang="el-GR" dirty="0"/>
              <a:t>CSMA/CD</a:t>
            </a:r>
            <a:endParaRPr lang="el-GR" altLang="el-GR" dirty="0"/>
          </a:p>
          <a:p>
            <a:pPr lvl="1"/>
            <a:r>
              <a:rPr lang="el-GR" altLang="el-GR" dirty="0"/>
              <a:t>Μεταδίδουμε σε ελεύθερο μέσο</a:t>
            </a:r>
          </a:p>
          <a:p>
            <a:pPr lvl="1"/>
            <a:r>
              <a:rPr lang="el-GR" altLang="el-GR" dirty="0"/>
              <a:t>Διακόπτουμε αν ανιχνεύσουμε σύγκρουση</a:t>
            </a:r>
            <a:endParaRPr lang="en-US" altLang="el-GR" dirty="0"/>
          </a:p>
          <a:p>
            <a:r>
              <a:rPr lang="el-GR" altLang="el-GR" dirty="0"/>
              <a:t>Στα ασύρματα δεν </a:t>
            </a:r>
            <a:r>
              <a:rPr lang="el-GR" altLang="el-GR" dirty="0" smtClean="0"/>
              <a:t>ανιχνεύουμε συγκρούσεις</a:t>
            </a:r>
          </a:p>
          <a:p>
            <a:pPr lvl="1"/>
            <a:r>
              <a:rPr lang="el-GR" altLang="el-GR" dirty="0" smtClean="0"/>
              <a:t>Οι μεταδόσεις μας καλύπτουν τους άλλους</a:t>
            </a:r>
          </a:p>
          <a:p>
            <a:r>
              <a:rPr lang="el-GR" altLang="el-GR" dirty="0" smtClean="0"/>
              <a:t>Αν </a:t>
            </a:r>
            <a:r>
              <a:rPr lang="el-GR" altLang="el-GR" dirty="0"/>
              <a:t>συμβεί σύγκρουση έχουμε </a:t>
            </a:r>
            <a:r>
              <a:rPr lang="el-GR" altLang="el-GR" dirty="0" smtClean="0"/>
              <a:t>κόστος</a:t>
            </a:r>
            <a:endParaRPr lang="el-GR" altLang="el-GR" dirty="0"/>
          </a:p>
          <a:p>
            <a:pPr lvl="1"/>
            <a:r>
              <a:rPr lang="el-GR" altLang="el-GR" dirty="0" smtClean="0"/>
              <a:t>Συνήθως δεν </a:t>
            </a:r>
            <a:r>
              <a:rPr lang="el-GR" altLang="el-GR" dirty="0"/>
              <a:t>την καταλαβαίνουμε </a:t>
            </a:r>
            <a:r>
              <a:rPr lang="el-GR" altLang="el-GR" dirty="0" smtClean="0"/>
              <a:t>καν</a:t>
            </a:r>
          </a:p>
          <a:p>
            <a:pPr lvl="1"/>
            <a:r>
              <a:rPr lang="el-GR" altLang="el-GR" dirty="0" smtClean="0"/>
              <a:t>Χάνεται όλο το πακέτο (δεν έχουμε </a:t>
            </a:r>
            <a:r>
              <a:rPr lang="en-US" altLang="el-GR" dirty="0" smtClean="0"/>
              <a:t>CD)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9263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CSMA/CA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Στα ασύρματα </a:t>
            </a:r>
            <a:r>
              <a:rPr lang="en-US" altLang="el-GR" dirty="0" smtClean="0"/>
              <a:t>LAN</a:t>
            </a:r>
            <a:r>
              <a:rPr lang="el-GR" altLang="el-GR" dirty="0" smtClean="0"/>
              <a:t> έχουμε </a:t>
            </a:r>
            <a:r>
              <a:rPr lang="en-US" altLang="el-GR" dirty="0" smtClean="0"/>
              <a:t>CSMA/CA</a:t>
            </a:r>
          </a:p>
          <a:p>
            <a:pPr lvl="1"/>
            <a:r>
              <a:rPr lang="el-GR" altLang="el-GR" dirty="0" smtClean="0"/>
              <a:t>Αν το </a:t>
            </a:r>
            <a:r>
              <a:rPr lang="el-GR" altLang="el-GR" dirty="0"/>
              <a:t>μέσο </a:t>
            </a:r>
            <a:r>
              <a:rPr lang="el-GR" altLang="el-GR" dirty="0" smtClean="0"/>
              <a:t>είναι κατειλημμένο περιμένουμε</a:t>
            </a:r>
            <a:endParaRPr lang="el-GR" altLang="el-GR" dirty="0"/>
          </a:p>
          <a:p>
            <a:pPr lvl="1"/>
            <a:r>
              <a:rPr lang="el-GR" altLang="el-GR" dirty="0" smtClean="0"/>
              <a:t>Όταν ελευθερωθεί περιμένουμε τυχαίο διάστημα</a:t>
            </a:r>
          </a:p>
          <a:p>
            <a:pPr lvl="2"/>
            <a:r>
              <a:rPr lang="el-GR" altLang="el-GR" dirty="0" smtClean="0"/>
              <a:t>Δεν στέλνουμε άμεσα όπως στο </a:t>
            </a:r>
            <a:r>
              <a:rPr lang="en-US" altLang="el-GR" dirty="0" smtClean="0"/>
              <a:t>CSMA/CD!</a:t>
            </a:r>
          </a:p>
          <a:p>
            <a:pPr lvl="1"/>
            <a:r>
              <a:rPr lang="el-GR" altLang="el-GR" dirty="0" smtClean="0"/>
              <a:t>Μετράμε όποτε ελευθερώνεται το μέσο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Τελικά θα έρθει η σειρά μας</a:t>
            </a:r>
          </a:p>
          <a:p>
            <a:pPr lvl="1"/>
            <a:r>
              <a:rPr lang="el-GR" dirty="0" smtClean="0"/>
              <a:t>Στόχος: μείωση πιθανότητας συγκρούσεων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0134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RTS/CTS</a:t>
            </a:r>
            <a:endParaRPr lang="el-GR" altLang="el-GR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Δέσμευση πριν τη μετάδοση</a:t>
            </a:r>
          </a:p>
          <a:p>
            <a:pPr lvl="1"/>
            <a:r>
              <a:rPr lang="el-GR" altLang="el-GR" dirty="0" smtClean="0"/>
              <a:t>Στέλνουμε </a:t>
            </a:r>
            <a:r>
              <a:rPr lang="en-US" altLang="el-GR" dirty="0" smtClean="0"/>
              <a:t>RTS</a:t>
            </a:r>
            <a:r>
              <a:rPr lang="el-GR" altLang="el-GR" dirty="0" smtClean="0"/>
              <a:t> αναφέροντας τον προορισμό</a:t>
            </a:r>
          </a:p>
          <a:p>
            <a:pPr lvl="1"/>
            <a:r>
              <a:rPr lang="el-GR" altLang="el-GR" dirty="0" smtClean="0"/>
              <a:t>Ο προορισμός στέλνει </a:t>
            </a:r>
            <a:r>
              <a:rPr lang="en-US" altLang="el-GR" dirty="0" smtClean="0"/>
              <a:t>CTS</a:t>
            </a:r>
            <a:r>
              <a:rPr lang="el-GR" altLang="el-GR" dirty="0" smtClean="0"/>
              <a:t> ως επιβεβαίωση</a:t>
            </a:r>
          </a:p>
          <a:p>
            <a:pPr lvl="1"/>
            <a:r>
              <a:rPr lang="el-GR" altLang="el-GR" dirty="0" smtClean="0"/>
              <a:t>Όλοι περιμένουν να γίνει η μετάδοση</a:t>
            </a:r>
          </a:p>
          <a:p>
            <a:pPr lvl="2"/>
            <a:r>
              <a:rPr lang="el-GR" altLang="el-GR" dirty="0" smtClean="0"/>
              <a:t>Το </a:t>
            </a:r>
            <a:r>
              <a:rPr lang="en-US" altLang="el-GR" dirty="0" smtClean="0"/>
              <a:t>RTS</a:t>
            </a:r>
            <a:r>
              <a:rPr lang="el-GR" altLang="el-GR" dirty="0" smtClean="0"/>
              <a:t> ακούγεται κοντά στον αποστολέα</a:t>
            </a:r>
          </a:p>
          <a:p>
            <a:pPr lvl="2"/>
            <a:r>
              <a:rPr lang="el-GR" altLang="el-GR" dirty="0" smtClean="0"/>
              <a:t>Το</a:t>
            </a:r>
            <a:r>
              <a:rPr lang="en-US" altLang="el-GR" dirty="0"/>
              <a:t> </a:t>
            </a:r>
            <a:r>
              <a:rPr lang="en-US" altLang="el-GR" dirty="0" smtClean="0"/>
              <a:t>CTS</a:t>
            </a:r>
            <a:r>
              <a:rPr lang="el-GR" altLang="el-GR" dirty="0" smtClean="0"/>
              <a:t> ακούγεται κοντά στον παραλήπτη</a:t>
            </a:r>
          </a:p>
          <a:p>
            <a:pPr lvl="1"/>
            <a:r>
              <a:rPr lang="el-GR" altLang="el-GR" dirty="0" smtClean="0"/>
              <a:t>Οι συγκρούσεις επηρεάζουν μόνο τα </a:t>
            </a:r>
            <a:r>
              <a:rPr lang="en-US" altLang="el-GR" dirty="0" smtClean="0"/>
              <a:t>RTS/CTS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Αν δεν έχουμε κίνηση, απλά επιβαρύνουν!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9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Επιβεβαιώσεις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Μετά </a:t>
            </a:r>
            <a:r>
              <a:rPr lang="el-GR" altLang="el-GR" dirty="0"/>
              <a:t>τη μετάδοση στέλνεται </a:t>
            </a:r>
            <a:r>
              <a:rPr lang="en-US" altLang="el-GR" dirty="0" smtClean="0"/>
              <a:t>ACK</a:t>
            </a:r>
            <a:endParaRPr lang="en-US" altLang="el-GR" dirty="0"/>
          </a:p>
          <a:p>
            <a:r>
              <a:rPr lang="el-GR" altLang="el-GR" dirty="0"/>
              <a:t>Το </a:t>
            </a:r>
            <a:r>
              <a:rPr lang="en-US" altLang="el-GR" dirty="0"/>
              <a:t>ACK</a:t>
            </a:r>
            <a:r>
              <a:rPr lang="el-GR" altLang="el-GR" dirty="0"/>
              <a:t> στέλνεται με προτεραιότητα</a:t>
            </a:r>
          </a:p>
          <a:p>
            <a:pPr lvl="1"/>
            <a:r>
              <a:rPr lang="el-GR" altLang="el-GR" dirty="0"/>
              <a:t>Όλοι περιμένουν </a:t>
            </a:r>
            <a:r>
              <a:rPr lang="el-GR" altLang="el-GR" dirty="0" smtClean="0"/>
              <a:t>μήπως </a:t>
            </a:r>
            <a:r>
              <a:rPr lang="el-GR" altLang="el-GR" dirty="0"/>
              <a:t>σταλεί </a:t>
            </a:r>
            <a:r>
              <a:rPr lang="en-US" altLang="el-GR" dirty="0"/>
              <a:t>ACK</a:t>
            </a:r>
          </a:p>
          <a:p>
            <a:r>
              <a:rPr lang="el-GR" altLang="el-GR" dirty="0"/>
              <a:t>Άμεσος εντοπισμός </a:t>
            </a:r>
            <a:r>
              <a:rPr lang="el-GR" altLang="el-GR" dirty="0" smtClean="0"/>
              <a:t>σφαλμάτων</a:t>
            </a:r>
          </a:p>
          <a:p>
            <a:pPr lvl="1"/>
            <a:r>
              <a:rPr lang="el-GR" altLang="el-GR" dirty="0" smtClean="0"/>
              <a:t>Και συγκρούσεων!</a:t>
            </a:r>
            <a:endParaRPr lang="el-GR" altLang="el-GR" dirty="0"/>
          </a:p>
          <a:p>
            <a:pPr lvl="1"/>
            <a:r>
              <a:rPr lang="el-GR" altLang="el-GR" dirty="0"/>
              <a:t>Πιθανή αναμετάδοση στη συνέχεια</a:t>
            </a:r>
          </a:p>
          <a:p>
            <a:r>
              <a:rPr lang="el-GR" altLang="el-GR" dirty="0"/>
              <a:t>Αν το μέσο δεν έχει </a:t>
            </a:r>
            <a:r>
              <a:rPr lang="el-GR" altLang="el-GR" dirty="0" smtClean="0"/>
              <a:t>κίνηση;</a:t>
            </a:r>
          </a:p>
          <a:p>
            <a:pPr lvl="1"/>
            <a:r>
              <a:rPr lang="el-GR" altLang="el-GR" dirty="0" smtClean="0"/>
              <a:t>Επιβαρύνει πάλι το </a:t>
            </a:r>
            <a:r>
              <a:rPr lang="el-GR" altLang="el-GR" dirty="0"/>
              <a:t>ρυθμό </a:t>
            </a:r>
            <a:r>
              <a:rPr lang="el-GR" altLang="el-GR" dirty="0" smtClean="0"/>
              <a:t>μετάδοσης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7114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Πολύπλεξη</a:t>
            </a:r>
            <a:r>
              <a:rPr lang="el-GR" altLang="el-GR" dirty="0" smtClean="0"/>
              <a:t> (1 από 5)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err="1" smtClean="0"/>
              <a:t>Κυψελωτά</a:t>
            </a:r>
            <a:r>
              <a:rPr lang="el-GR" altLang="el-GR" dirty="0" smtClean="0"/>
              <a:t> συστήματα</a:t>
            </a:r>
          </a:p>
          <a:p>
            <a:pPr lvl="1"/>
            <a:r>
              <a:rPr lang="el-GR" altLang="el-GR" dirty="0" smtClean="0"/>
              <a:t>Διακρίνουμε μεταδόσεις σε κάθε κατεύθυνση</a:t>
            </a:r>
          </a:p>
          <a:p>
            <a:pPr lvl="2"/>
            <a:r>
              <a:rPr lang="en-US" altLang="el-GR" dirty="0" smtClean="0"/>
              <a:t>Downlink</a:t>
            </a:r>
            <a:r>
              <a:rPr lang="el-GR" altLang="el-GR" dirty="0" smtClean="0"/>
              <a:t>: από σημείο σύνδεσης</a:t>
            </a:r>
          </a:p>
          <a:p>
            <a:pPr lvl="2"/>
            <a:r>
              <a:rPr lang="en-US" altLang="el-GR" dirty="0" smtClean="0"/>
              <a:t>Uplink</a:t>
            </a:r>
            <a:r>
              <a:rPr lang="el-GR" altLang="el-GR" dirty="0" smtClean="0"/>
              <a:t>: προς σημείο σύνδεσης</a:t>
            </a:r>
          </a:p>
          <a:p>
            <a:pPr lvl="1"/>
            <a:r>
              <a:rPr lang="el-GR" altLang="el-GR" dirty="0" smtClean="0"/>
              <a:t>Σε πολλά συστήματα γίνεται σαφής διάκριση</a:t>
            </a:r>
          </a:p>
          <a:p>
            <a:pPr lvl="2"/>
            <a:r>
              <a:rPr lang="el-GR" altLang="el-GR" dirty="0" smtClean="0"/>
              <a:t>Διαφορετικό </a:t>
            </a:r>
            <a:r>
              <a:rPr lang="el-GR" altLang="el-GR" dirty="0"/>
              <a:t>λογικό </a:t>
            </a:r>
            <a:r>
              <a:rPr lang="el-GR" altLang="el-GR" dirty="0" smtClean="0"/>
              <a:t>κανάλι ανά κατεύθυνση</a:t>
            </a:r>
            <a:endParaRPr lang="el-GR" altLang="el-GR" dirty="0"/>
          </a:p>
          <a:p>
            <a:pPr lvl="2"/>
            <a:r>
              <a:rPr lang="el-GR" altLang="el-GR" dirty="0" smtClean="0"/>
              <a:t>Διαίρεση χρόνου (</a:t>
            </a:r>
            <a:r>
              <a:rPr lang="en-US" altLang="el-GR" dirty="0" smtClean="0"/>
              <a:t>TDD)</a:t>
            </a:r>
          </a:p>
          <a:p>
            <a:pPr lvl="2"/>
            <a:r>
              <a:rPr lang="el-GR" altLang="el-GR" dirty="0" smtClean="0"/>
              <a:t>Διαίρεση συχνοτήτων (</a:t>
            </a:r>
            <a:r>
              <a:rPr lang="en-US" altLang="el-GR" dirty="0" smtClean="0"/>
              <a:t>FDD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964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Πολύπλεξη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dirty="0" smtClean="0"/>
              <a:t>Downlink: </a:t>
            </a:r>
            <a:r>
              <a:rPr lang="el-GR" altLang="el-GR" dirty="0" smtClean="0"/>
              <a:t>πιθανόν απλός καταμερισμός</a:t>
            </a:r>
            <a:endParaRPr lang="el-GR" altLang="el-GR" dirty="0"/>
          </a:p>
          <a:p>
            <a:pPr lvl="1"/>
            <a:r>
              <a:rPr lang="el-GR" altLang="el-GR" dirty="0" smtClean="0"/>
              <a:t>Με διαφορετικά </a:t>
            </a:r>
            <a:r>
              <a:rPr lang="el-GR" altLang="el-GR" dirty="0"/>
              <a:t>κανάλια </a:t>
            </a:r>
            <a:r>
              <a:rPr lang="en-US" altLang="el-GR" dirty="0"/>
              <a:t>downlink/uplink</a:t>
            </a:r>
            <a:endParaRPr lang="el-GR" altLang="el-GR" dirty="0"/>
          </a:p>
          <a:p>
            <a:pPr lvl="1"/>
            <a:r>
              <a:rPr lang="el-GR" altLang="el-GR" dirty="0"/>
              <a:t>Ο μόνος που στέλνει είναι το σημείο σύνδεσης</a:t>
            </a:r>
          </a:p>
          <a:p>
            <a:pPr lvl="1"/>
            <a:r>
              <a:rPr lang="el-GR" altLang="el-GR" dirty="0"/>
              <a:t>Αποφασίζει ελεύθερα τι να μεταδώσει σε ποιον</a:t>
            </a:r>
          </a:p>
          <a:p>
            <a:r>
              <a:rPr lang="el-GR" altLang="el-GR" dirty="0" smtClean="0"/>
              <a:t>Αν </a:t>
            </a:r>
            <a:r>
              <a:rPr lang="el-GR" altLang="el-GR" dirty="0"/>
              <a:t>δεν έχουμε χωριστά κανάλια όμως;</a:t>
            </a:r>
          </a:p>
          <a:p>
            <a:pPr lvl="1"/>
            <a:r>
              <a:rPr lang="el-GR" altLang="el-GR" dirty="0" smtClean="0"/>
              <a:t>Παρόμοια κατάσταση με ασύρματα </a:t>
            </a:r>
            <a:r>
              <a:rPr lang="en-US" altLang="el-GR" dirty="0" smtClean="0"/>
              <a:t>LAN</a:t>
            </a:r>
            <a:endParaRPr lang="el-GR" altLang="el-GR" dirty="0"/>
          </a:p>
          <a:p>
            <a:pPr lvl="1"/>
            <a:r>
              <a:rPr lang="el-GR" altLang="el-GR" dirty="0"/>
              <a:t>Όλοι ανταγωνίζονται για ευκαιρίες μετάδοσης</a:t>
            </a:r>
            <a:r>
              <a:rPr lang="el-GR" altLang="el-GR" dirty="0" smtClean="0"/>
              <a:t>!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3877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Πολύπλεξη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dirty="0" smtClean="0"/>
              <a:t>Uplink:</a:t>
            </a:r>
            <a:r>
              <a:rPr lang="el-GR" altLang="el-GR" dirty="0" smtClean="0"/>
              <a:t> δύσκολος καταμερισμός</a:t>
            </a:r>
          </a:p>
          <a:p>
            <a:pPr lvl="1"/>
            <a:r>
              <a:rPr lang="el-GR" altLang="el-GR" dirty="0" smtClean="0"/>
              <a:t>Πρέπει να συντονιστούν όλοι οι χρήστες</a:t>
            </a:r>
          </a:p>
          <a:p>
            <a:pPr lvl="1"/>
            <a:r>
              <a:rPr lang="el-GR" altLang="el-GR" dirty="0" smtClean="0"/>
              <a:t>Πιθανόν να καθοδηγούνται από τη βάση</a:t>
            </a:r>
          </a:p>
          <a:p>
            <a:pPr lvl="1"/>
            <a:r>
              <a:rPr lang="el-GR" altLang="el-GR" dirty="0" smtClean="0"/>
              <a:t>Πώς όμως μιλάνε αρχικά στη βάση;</a:t>
            </a:r>
          </a:p>
          <a:p>
            <a:r>
              <a:rPr lang="el-GR" altLang="el-GR" dirty="0" smtClean="0"/>
              <a:t>Μικρό πρόβλημα στην τηλεφωνία</a:t>
            </a:r>
          </a:p>
          <a:p>
            <a:pPr lvl="1"/>
            <a:r>
              <a:rPr lang="el-GR" altLang="el-GR" dirty="0" smtClean="0"/>
              <a:t>Χρειάζεται όταν ξεκινάμε μία κλήση</a:t>
            </a:r>
          </a:p>
          <a:p>
            <a:pPr lvl="1"/>
            <a:r>
              <a:rPr lang="el-GR" altLang="el-GR" dirty="0" smtClean="0"/>
              <a:t>Μετά δεσμεύεται στατικά ένα λογικό κανάλι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926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Πολύπλεξη</a:t>
            </a:r>
            <a:r>
              <a:rPr lang="el-GR" altLang="el-GR" dirty="0"/>
              <a:t>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Μεγάλο πρόβλημα στα </a:t>
            </a:r>
            <a:r>
              <a:rPr lang="el-GR" altLang="el-GR" dirty="0" smtClean="0"/>
              <a:t>δεδομένα</a:t>
            </a:r>
            <a:endParaRPr lang="el-GR" altLang="el-GR" dirty="0"/>
          </a:p>
          <a:p>
            <a:pPr lvl="1"/>
            <a:r>
              <a:rPr lang="el-GR" altLang="el-GR" dirty="0" smtClean="0"/>
              <a:t>Δυναμική δέσμευση </a:t>
            </a:r>
            <a:r>
              <a:rPr lang="en-US" altLang="el-GR" dirty="0" smtClean="0"/>
              <a:t>(</a:t>
            </a:r>
            <a:r>
              <a:rPr lang="el-GR" altLang="el-GR" dirty="0" smtClean="0"/>
              <a:t>στατιστική </a:t>
            </a:r>
            <a:r>
              <a:rPr lang="el-GR" altLang="el-GR" dirty="0" err="1" smtClean="0"/>
              <a:t>πολύπλεξη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Επηρεάζει και το </a:t>
            </a:r>
            <a:r>
              <a:rPr lang="en-US" altLang="el-GR" dirty="0" smtClean="0"/>
              <a:t>VoIP</a:t>
            </a:r>
            <a:endParaRPr lang="en-US" altLang="el-GR" dirty="0"/>
          </a:p>
          <a:p>
            <a:r>
              <a:rPr lang="el-GR" altLang="el-GR" dirty="0" smtClean="0"/>
              <a:t>Παρόμοια λύση με </a:t>
            </a:r>
            <a:r>
              <a:rPr lang="el-GR" altLang="el-GR" dirty="0"/>
              <a:t>ασύρματα </a:t>
            </a:r>
            <a:r>
              <a:rPr lang="en-US" altLang="el-GR" dirty="0" smtClean="0"/>
              <a:t>LAN</a:t>
            </a:r>
            <a:endParaRPr lang="el-GR" altLang="el-GR" dirty="0"/>
          </a:p>
          <a:p>
            <a:pPr lvl="1"/>
            <a:r>
              <a:rPr lang="el-GR" altLang="el-GR" dirty="0"/>
              <a:t>Στέλνουμε πακέτα δέσμευσης </a:t>
            </a:r>
            <a:r>
              <a:rPr lang="el-GR" altLang="el-GR" dirty="0" smtClean="0"/>
              <a:t>σε κοινό </a:t>
            </a:r>
            <a:r>
              <a:rPr lang="el-GR" altLang="el-GR" dirty="0"/>
              <a:t>κανάλι</a:t>
            </a:r>
          </a:p>
          <a:p>
            <a:pPr lvl="1"/>
            <a:r>
              <a:rPr lang="el-GR" altLang="el-GR" dirty="0"/>
              <a:t>Τα πακέτα δέσμευσης μπορεί να συγκρουστούν</a:t>
            </a:r>
          </a:p>
          <a:p>
            <a:pPr lvl="1"/>
            <a:r>
              <a:rPr lang="el-GR" altLang="el-GR" dirty="0"/>
              <a:t>Αν επιβιώσουν δεσμεύουν </a:t>
            </a:r>
            <a:r>
              <a:rPr lang="el-GR" altLang="el-GR" dirty="0" smtClean="0"/>
              <a:t>θέσεις μετάδοσης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4160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Πολύπλεξη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5</a:t>
            </a:r>
            <a:r>
              <a:rPr lang="el-GR" altLang="el-GR" dirty="0" smtClean="0"/>
              <a:t>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Πόσο καλά δουλεύει αυτό;</a:t>
            </a:r>
          </a:p>
          <a:p>
            <a:pPr lvl="1"/>
            <a:r>
              <a:rPr lang="el-GR" dirty="0" smtClean="0"/>
              <a:t>Τα κανάλια τυχαίας προσπέλασης είναι μικρά</a:t>
            </a:r>
          </a:p>
          <a:p>
            <a:pPr lvl="2"/>
            <a:r>
              <a:rPr lang="el-GR" dirty="0" smtClean="0"/>
              <a:t>Είναι επιβάρυνση για το σύστημα</a:t>
            </a:r>
          </a:p>
          <a:p>
            <a:pPr lvl="1"/>
            <a:r>
              <a:rPr lang="el-GR" dirty="0" smtClean="0"/>
              <a:t>Αρκούν για σπάνιες αιτήσεις</a:t>
            </a:r>
          </a:p>
          <a:p>
            <a:pPr lvl="2"/>
            <a:r>
              <a:rPr lang="el-GR" dirty="0" smtClean="0"/>
              <a:t>Για παράδειγμα, για τηλεφωνήματα</a:t>
            </a:r>
          </a:p>
          <a:p>
            <a:pPr lvl="1"/>
            <a:r>
              <a:rPr lang="el-GR" dirty="0" smtClean="0"/>
              <a:t>Δεν αρκούν για συνεχείς αιτήσεις</a:t>
            </a:r>
          </a:p>
          <a:p>
            <a:pPr lvl="2"/>
            <a:r>
              <a:rPr lang="el-GR" dirty="0" smtClean="0"/>
              <a:t>Για παράδειγμα, για </a:t>
            </a:r>
            <a:r>
              <a:rPr lang="en-US" dirty="0" smtClean="0"/>
              <a:t>TCP/IP</a:t>
            </a:r>
          </a:p>
          <a:p>
            <a:pPr lvl="2"/>
            <a:r>
              <a:rPr lang="el-GR" dirty="0" smtClean="0"/>
              <a:t>Μεγάλο πρόβλημα για τα </a:t>
            </a:r>
            <a:r>
              <a:rPr lang="en-US" dirty="0" smtClean="0"/>
              <a:t>smartphones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674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της διάκρισης ανάμεσα στα κινητά και τα ασύρματα συστήματα.</a:t>
            </a:r>
          </a:p>
          <a:p>
            <a:r>
              <a:rPr lang="el-GR" altLang="el-GR" dirty="0" smtClean="0"/>
              <a:t>Εισαγωγή στα βασικά χαρακτηριστικά των κινητών και ασύρματων συστημάτων.</a:t>
            </a:r>
          </a:p>
          <a:p>
            <a:r>
              <a:rPr lang="el-GR" altLang="el-GR" dirty="0" smtClean="0"/>
              <a:t>Κατανόηση του τρόπου λειτουργίας του </a:t>
            </a:r>
            <a:r>
              <a:rPr lang="en-US" altLang="el-GR" dirty="0" smtClean="0"/>
              <a:t>TCP</a:t>
            </a:r>
            <a:r>
              <a:rPr lang="el-GR" altLang="el-GR" dirty="0" smtClean="0"/>
              <a:t> και των προβλημάτων που αντιμετωπίζει στα κινητά και ασύρματα συστήματα.</a:t>
            </a:r>
          </a:p>
          <a:p>
            <a:r>
              <a:rPr lang="el-GR" altLang="el-GR" dirty="0" smtClean="0"/>
              <a:t>Εισαγωγή στις μεθόδους βελτίωσης του </a:t>
            </a:r>
            <a:r>
              <a:rPr lang="en-US" altLang="el-GR" dirty="0" smtClean="0"/>
              <a:t>TCP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2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Λειτουργία του </a:t>
            </a:r>
            <a:r>
              <a:rPr lang="en-US" dirty="0" smtClean="0"/>
              <a:t>TCP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Κινητά και ασύρματα συστήματα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41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Στόχος του </a:t>
            </a:r>
            <a:r>
              <a:rPr lang="en-US" altLang="el-GR" dirty="0" smtClean="0"/>
              <a:t>TCP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Αποστολή αμφίδρομης ροής δεδομένων</a:t>
            </a:r>
          </a:p>
          <a:p>
            <a:pPr lvl="1" eaLnBrk="1" hangingPunct="1"/>
            <a:r>
              <a:rPr lang="el-GR" altLang="el-GR" dirty="0" smtClean="0"/>
              <a:t>Έλεγχος σφαλμάτων</a:t>
            </a:r>
          </a:p>
          <a:p>
            <a:pPr lvl="2"/>
            <a:r>
              <a:rPr lang="el-GR" altLang="el-GR" dirty="0" smtClean="0"/>
              <a:t>Απώλειες, αναδιατάξεις, πολλαπλασιασμός</a:t>
            </a:r>
          </a:p>
          <a:p>
            <a:pPr lvl="1" eaLnBrk="1" hangingPunct="1"/>
            <a:r>
              <a:rPr lang="el-GR" altLang="el-GR" dirty="0" smtClean="0"/>
              <a:t>Έλεγχος ροής </a:t>
            </a:r>
          </a:p>
          <a:p>
            <a:pPr lvl="2"/>
            <a:r>
              <a:rPr lang="el-GR" altLang="el-GR" dirty="0" smtClean="0"/>
              <a:t>Ο αποστολέας δεν υπερχειλίζει τον παραλήπτη</a:t>
            </a:r>
          </a:p>
          <a:p>
            <a:pPr lvl="1" eaLnBrk="1" hangingPunct="1"/>
            <a:r>
              <a:rPr lang="el-GR" altLang="el-GR" dirty="0" smtClean="0"/>
              <a:t>Έλεγχος συμφόρησης</a:t>
            </a:r>
          </a:p>
          <a:p>
            <a:pPr lvl="2"/>
            <a:r>
              <a:rPr lang="el-GR" altLang="el-GR" dirty="0" smtClean="0"/>
              <a:t>Ο αποστολέας δεν υπερχειλίζει το δίκτυο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Πολύ πιο δύσκολο από έλεγχο ροής!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911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του </a:t>
            </a:r>
            <a:r>
              <a:rPr lang="en-US" dirty="0" smtClean="0"/>
              <a:t>TCP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Οι ροές τεμαχίζονται σε πακέτα </a:t>
            </a:r>
            <a:r>
              <a:rPr lang="en-US" altLang="el-GR" dirty="0" smtClean="0"/>
              <a:t>IP</a:t>
            </a:r>
          </a:p>
          <a:p>
            <a:pPr lvl="1"/>
            <a:r>
              <a:rPr lang="el-GR" altLang="el-GR" dirty="0" smtClean="0"/>
              <a:t>Η ροή είναι μια ακολουθία </a:t>
            </a:r>
            <a:r>
              <a:rPr lang="en-US" altLang="el-GR" dirty="0" smtClean="0"/>
              <a:t>byte</a:t>
            </a:r>
          </a:p>
          <a:p>
            <a:pPr lvl="1"/>
            <a:r>
              <a:rPr lang="el-GR" altLang="el-GR" dirty="0" smtClean="0"/>
              <a:t>Τεμαχίζεται σε πακέτα αυθαίρετου μήκους</a:t>
            </a:r>
          </a:p>
          <a:p>
            <a:pPr lvl="1"/>
            <a:r>
              <a:rPr lang="el-GR" altLang="el-GR" dirty="0" smtClean="0"/>
              <a:t>Συναρμολόγηση στον παραλήπτη</a:t>
            </a:r>
          </a:p>
          <a:p>
            <a:pPr lvl="1"/>
            <a:r>
              <a:rPr lang="el-GR" altLang="el-GR" dirty="0" smtClean="0"/>
              <a:t>Πάντα με τη σωστή σειρά</a:t>
            </a:r>
          </a:p>
          <a:p>
            <a:pPr lvl="1"/>
            <a:r>
              <a:rPr lang="el-GR" altLang="el-GR" dirty="0" smtClean="0"/>
              <a:t>Αναμεταδόσεις αν λείπουν πακέτα</a:t>
            </a:r>
            <a:endParaRPr lang="en-US" altLang="el-GR" dirty="0" smtClean="0"/>
          </a:p>
          <a:p>
            <a:r>
              <a:rPr lang="el-GR" altLang="el-GR" dirty="0" smtClean="0"/>
              <a:t>Αθροιστικές</a:t>
            </a:r>
            <a:r>
              <a:rPr lang="el-GR" altLang="el-GR" dirty="0"/>
              <a:t> </a:t>
            </a:r>
            <a:r>
              <a:rPr lang="el-GR" altLang="el-GR" dirty="0" smtClean="0"/>
              <a:t>επιβεβαιώσεις δεδομένων</a:t>
            </a:r>
          </a:p>
          <a:p>
            <a:pPr lvl="1"/>
            <a:r>
              <a:rPr lang="el-GR" altLang="el-GR" dirty="0" smtClean="0"/>
              <a:t>Αναφέρονται σε </a:t>
            </a:r>
            <a:r>
              <a:rPr lang="en-US" altLang="el-GR" dirty="0" smtClean="0"/>
              <a:t>byte</a:t>
            </a:r>
            <a:r>
              <a:rPr lang="el-GR" altLang="el-GR" dirty="0" smtClean="0"/>
              <a:t> και όχι σε πακέτα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99040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Εντοπισμός απωλειών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Πολλές επιβεβαιώσεις </a:t>
            </a:r>
            <a:r>
              <a:rPr lang="el-GR" altLang="el-GR" dirty="0"/>
              <a:t>για </a:t>
            </a:r>
            <a:r>
              <a:rPr lang="el-GR" altLang="el-GR" dirty="0" smtClean="0"/>
              <a:t>ίδια </a:t>
            </a:r>
            <a:r>
              <a:rPr lang="el-GR" altLang="el-GR" dirty="0"/>
              <a:t>δεδομένα</a:t>
            </a:r>
          </a:p>
          <a:p>
            <a:pPr lvl="1"/>
            <a:r>
              <a:rPr lang="el-GR" altLang="el-GR" dirty="0"/>
              <a:t>Κάποιο πακέτο έφτασε εκτός σειράς</a:t>
            </a:r>
          </a:p>
          <a:p>
            <a:pPr lvl="1"/>
            <a:r>
              <a:rPr lang="el-GR" altLang="el-GR" dirty="0"/>
              <a:t>Στις 3 επιβεβαιώσεις συνάγεται </a:t>
            </a:r>
            <a:r>
              <a:rPr lang="el-GR" altLang="el-GR" dirty="0" smtClean="0"/>
              <a:t>απώλεια</a:t>
            </a:r>
            <a:endParaRPr lang="el-GR" altLang="el-GR" dirty="0"/>
          </a:p>
          <a:p>
            <a:pPr lvl="2"/>
            <a:r>
              <a:rPr lang="el-GR" altLang="el-GR" dirty="0"/>
              <a:t>Λιγότερες μπορεί να οφείλονται σε </a:t>
            </a:r>
            <a:r>
              <a:rPr lang="el-GR" altLang="el-GR" dirty="0" smtClean="0"/>
              <a:t>αναδιάταξη</a:t>
            </a:r>
            <a:endParaRPr lang="el-GR" altLang="el-GR" dirty="0"/>
          </a:p>
          <a:p>
            <a:r>
              <a:rPr lang="el-GR" altLang="el-GR" dirty="0"/>
              <a:t>Εκπνοή χρονομέτρου αναμετάδοσης</a:t>
            </a:r>
          </a:p>
          <a:p>
            <a:pPr lvl="1"/>
            <a:r>
              <a:rPr lang="el-GR" altLang="el-GR" dirty="0" smtClean="0"/>
              <a:t>Όταν </a:t>
            </a:r>
            <a:r>
              <a:rPr lang="el-GR" altLang="el-GR" dirty="0"/>
              <a:t>δεν λαμβάνονται επιβεβαιώσεις</a:t>
            </a:r>
          </a:p>
          <a:p>
            <a:pPr lvl="1"/>
            <a:r>
              <a:rPr lang="el-GR" altLang="el-GR" dirty="0"/>
              <a:t>Χρήση προσαρμοζόμενης εκτίμησης του </a:t>
            </a:r>
            <a:r>
              <a:rPr lang="en-US" altLang="el-GR" dirty="0" smtClean="0"/>
              <a:t>RTT</a:t>
            </a:r>
            <a:endParaRPr lang="el-GR" altLang="el-GR" dirty="0"/>
          </a:p>
          <a:p>
            <a:pPr lvl="2"/>
            <a:r>
              <a:rPr lang="el-GR" altLang="el-GR" dirty="0" smtClean="0"/>
              <a:t>Για να αποφασίσουμε πόσο θα περιμένουμε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8477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Αντίδραση στις απώλειες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Απώλεια πακέτων σημαίνει συμφόρηση</a:t>
            </a:r>
          </a:p>
          <a:p>
            <a:pPr lvl="1"/>
            <a:r>
              <a:rPr lang="el-GR" altLang="el-GR" dirty="0" smtClean="0"/>
              <a:t>Η πιο συνηθισμένη αιτία σε ενσύρματα δίκτυα</a:t>
            </a:r>
          </a:p>
          <a:p>
            <a:pPr lvl="1"/>
            <a:r>
              <a:rPr lang="el-GR" altLang="el-GR" dirty="0" smtClean="0"/>
              <a:t>Αρχικά αναμεταδίδεται το χαμένο πακέτο</a:t>
            </a:r>
          </a:p>
          <a:p>
            <a:pPr lvl="2"/>
            <a:r>
              <a:rPr lang="el-GR" altLang="el-GR" dirty="0" smtClean="0"/>
              <a:t>Για να πετύχουμε την αξιόπιστη μετάδοση</a:t>
            </a:r>
          </a:p>
          <a:p>
            <a:pPr lvl="1"/>
            <a:r>
              <a:rPr lang="el-GR" altLang="el-GR" dirty="0" smtClean="0"/>
              <a:t>Στη συνέχεια μειώνεται ο ρυθμός μετάδοσης</a:t>
            </a:r>
          </a:p>
          <a:p>
            <a:pPr lvl="2"/>
            <a:r>
              <a:rPr lang="el-GR" altLang="el-GR" dirty="0" smtClean="0"/>
              <a:t>Για να αδειάσουν οι ουρές των δρομολογητών</a:t>
            </a:r>
          </a:p>
          <a:p>
            <a:pPr lvl="2"/>
            <a:r>
              <a:rPr lang="el-GR" altLang="el-GR" dirty="0" smtClean="0"/>
              <a:t>Η μείωση εξαρτάται από τον εντοπισμό της απώλειας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38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Παράθυρα του </a:t>
            </a:r>
            <a:r>
              <a:rPr lang="en-US" dirty="0" smtClean="0"/>
              <a:t>TCP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Παράθυρο </a:t>
            </a:r>
            <a:r>
              <a:rPr lang="el-GR" altLang="el-GR" dirty="0" smtClean="0"/>
              <a:t>συμφόρησης</a:t>
            </a:r>
            <a:endParaRPr lang="el-GR" altLang="el-GR" dirty="0"/>
          </a:p>
          <a:p>
            <a:pPr lvl="1"/>
            <a:r>
              <a:rPr lang="el-GR" altLang="el-GR" dirty="0"/>
              <a:t>Εκτιμά πόσα </a:t>
            </a:r>
            <a:r>
              <a:rPr lang="en-US" altLang="el-GR" dirty="0" smtClean="0"/>
              <a:t>byte </a:t>
            </a:r>
            <a:r>
              <a:rPr lang="el-GR" altLang="el-GR" dirty="0" smtClean="0"/>
              <a:t>«χωράει</a:t>
            </a:r>
            <a:r>
              <a:rPr lang="el-GR" altLang="el-GR" dirty="0"/>
              <a:t>» το δίκτυο</a:t>
            </a:r>
          </a:p>
          <a:p>
            <a:pPr lvl="1"/>
            <a:r>
              <a:rPr lang="el-GR" altLang="el-GR" dirty="0"/>
              <a:t>Αυξομειώνεται ανάλογα με τις απώλειες</a:t>
            </a:r>
          </a:p>
          <a:p>
            <a:r>
              <a:rPr lang="el-GR" altLang="el-GR" dirty="0" smtClean="0"/>
              <a:t>Παράθυρο </a:t>
            </a:r>
            <a:r>
              <a:rPr lang="el-GR" altLang="el-GR" dirty="0"/>
              <a:t>παραλήπτη</a:t>
            </a:r>
          </a:p>
          <a:p>
            <a:pPr lvl="1"/>
            <a:r>
              <a:rPr lang="el-GR" altLang="el-GR" dirty="0"/>
              <a:t>Δείχνει πόσα </a:t>
            </a:r>
            <a:r>
              <a:rPr lang="en-US" altLang="el-GR" dirty="0" smtClean="0"/>
              <a:t>byte </a:t>
            </a:r>
            <a:r>
              <a:rPr lang="el-GR" altLang="el-GR" dirty="0" smtClean="0"/>
              <a:t>δέχεται ο </a:t>
            </a:r>
            <a:r>
              <a:rPr lang="el-GR" altLang="el-GR" dirty="0"/>
              <a:t>παραλήπτης</a:t>
            </a:r>
          </a:p>
          <a:p>
            <a:pPr lvl="1"/>
            <a:r>
              <a:rPr lang="el-GR" altLang="el-GR" dirty="0"/>
              <a:t>Χρησιμοποιείται για έλεγχο ροής</a:t>
            </a:r>
          </a:p>
          <a:p>
            <a:r>
              <a:rPr lang="el-GR" altLang="el-GR" dirty="0"/>
              <a:t>Πολιτική μετάδοσης του </a:t>
            </a:r>
            <a:r>
              <a:rPr lang="en-US" altLang="el-GR" dirty="0"/>
              <a:t>TCP</a:t>
            </a:r>
          </a:p>
          <a:p>
            <a:pPr lvl="1"/>
            <a:r>
              <a:rPr lang="el-GR" altLang="el-GR" dirty="0" smtClean="0"/>
              <a:t>Τα παράθυρα περιορίζουν τα εκκρεμή </a:t>
            </a:r>
            <a:r>
              <a:rPr lang="en-US" altLang="el-GR" dirty="0" smtClean="0"/>
              <a:t>byte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9209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Παράθυρο συμφόρησης (1 από 3)</a:t>
            </a:r>
            <a:endParaRPr lang="el-GR" altLang="el-GR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Ξεκινά από το 1 πακέτο</a:t>
            </a:r>
          </a:p>
          <a:p>
            <a:r>
              <a:rPr lang="el-GR" altLang="el-GR" dirty="0" smtClean="0"/>
              <a:t>Κάθε νέα επιβεβαίωση το αυξάνει κατά 1</a:t>
            </a:r>
          </a:p>
          <a:p>
            <a:pPr lvl="1"/>
            <a:r>
              <a:rPr lang="el-GR" altLang="el-GR" dirty="0" smtClean="0"/>
              <a:t>Διπλασιάζεται σε κάθε «γύρο»</a:t>
            </a:r>
          </a:p>
          <a:p>
            <a:pPr lvl="1"/>
            <a:r>
              <a:rPr lang="el-GR" altLang="el-GR" dirty="0" smtClean="0"/>
              <a:t>Εκθετική αύξηση του παραθύρου</a:t>
            </a:r>
          </a:p>
          <a:p>
            <a:r>
              <a:rPr lang="el-GR" altLang="el-GR" dirty="0" smtClean="0"/>
              <a:t>Εκπνοή χρονομέτρου: μείωση στο 1 πακέτο</a:t>
            </a:r>
          </a:p>
          <a:p>
            <a:pPr lvl="1"/>
            <a:r>
              <a:rPr lang="el-GR" altLang="el-GR" dirty="0" smtClean="0"/>
              <a:t>Θέτουμε όριο το μισό του τρέχοντος παραθύρου</a:t>
            </a:r>
          </a:p>
          <a:p>
            <a:pPr lvl="1"/>
            <a:r>
              <a:rPr lang="el-GR" altLang="el-GR" dirty="0" smtClean="0"/>
              <a:t>Ξεκινάμε πάλι από το 1 πακέτο</a:t>
            </a:r>
          </a:p>
          <a:p>
            <a:pPr lvl="1"/>
            <a:r>
              <a:rPr lang="el-GR" altLang="el-GR" dirty="0" smtClean="0"/>
              <a:t>Αυξάνουμε εκθετικά μέχρι το όριο</a:t>
            </a:r>
          </a:p>
          <a:p>
            <a:pPr lvl="1"/>
            <a:r>
              <a:rPr lang="el-GR" altLang="el-GR" dirty="0" smtClean="0"/>
              <a:t>Μετά αυξάνουμε κατά 1 σε κάθε «γύρο»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765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Παράθυρο συμφόρησης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Πολλαπλές επιβεβαιώσεις: φάση </a:t>
            </a:r>
            <a:r>
              <a:rPr lang="el-GR" altLang="el-GR" dirty="0" smtClean="0"/>
              <a:t>ανάκαμψης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Το δίκτυο δεν είναι τόσο φορτωμένο</a:t>
            </a:r>
          </a:p>
          <a:p>
            <a:pPr lvl="2"/>
            <a:r>
              <a:rPr lang="el-GR" altLang="el-GR" dirty="0" smtClean="0"/>
              <a:t>Αλλιώς δεν θα πέρναγαν νέα πακέτα</a:t>
            </a:r>
          </a:p>
          <a:p>
            <a:pPr lvl="1"/>
            <a:r>
              <a:rPr lang="el-GR" altLang="el-GR" dirty="0" smtClean="0"/>
              <a:t>Άρα δεν κλείνουμε εντελώς το παράθυρο</a:t>
            </a:r>
            <a:endParaRPr lang="el-GR" altLang="el-GR" dirty="0"/>
          </a:p>
          <a:p>
            <a:pPr lvl="1"/>
            <a:r>
              <a:rPr lang="el-GR" altLang="el-GR" dirty="0"/>
              <a:t>Το παράθυρο τίθεται στο μισό του τρέχοντος</a:t>
            </a:r>
          </a:p>
          <a:p>
            <a:pPr lvl="1"/>
            <a:r>
              <a:rPr lang="el-GR" altLang="el-GR" dirty="0"/>
              <a:t>Περιμένουμε να φτάσει μια νέα επιβεβαίωση</a:t>
            </a:r>
          </a:p>
          <a:p>
            <a:pPr lvl="1"/>
            <a:r>
              <a:rPr lang="el-GR" altLang="el-GR" dirty="0"/>
              <a:t>Μετά αυξάνουμε κατά 1 σε κάθε «γύρο</a:t>
            </a:r>
            <a:r>
              <a:rPr lang="el-GR" altLang="el-GR" dirty="0" smtClean="0"/>
              <a:t>»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8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Παράθυρο συμφόρησης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pic>
        <p:nvPicPr>
          <p:cNvPr id="29698" name="Picture 2" descr="Παράδειγμα εξέλιξης παραθύρου συμφόρησης μετά από απώλεια λόγω εκπνοής χρονομέτρο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51006"/>
            <a:ext cx="6862586" cy="484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467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Επίδοση του </a:t>
            </a:r>
            <a:r>
              <a:rPr lang="en-US" dirty="0" smtClean="0"/>
              <a:t>TCP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Κινητά και ασύρματα συστήματα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43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Εισαγωγή</a:t>
            </a:r>
          </a:p>
          <a:p>
            <a:r>
              <a:rPr lang="el-GR" altLang="el-GR" dirty="0"/>
              <a:t>Κινητά συστήματα</a:t>
            </a:r>
          </a:p>
          <a:p>
            <a:r>
              <a:rPr lang="el-GR" altLang="el-GR" dirty="0"/>
              <a:t>Ασύρματα συστήματα</a:t>
            </a:r>
          </a:p>
          <a:p>
            <a:r>
              <a:rPr lang="el-GR" altLang="el-GR" dirty="0" smtClean="0"/>
              <a:t>Έλεγχος προσπέλασης</a:t>
            </a:r>
            <a:endParaRPr lang="en-US" altLang="el-GR" dirty="0" smtClean="0"/>
          </a:p>
          <a:p>
            <a:r>
              <a:rPr lang="el-GR" altLang="el-GR" dirty="0" smtClean="0"/>
              <a:t>Λειτουργία </a:t>
            </a:r>
            <a:r>
              <a:rPr lang="el-GR" altLang="el-GR" dirty="0"/>
              <a:t>του </a:t>
            </a:r>
            <a:r>
              <a:rPr lang="en-US" altLang="el-GR" dirty="0"/>
              <a:t>TCP</a:t>
            </a:r>
          </a:p>
          <a:p>
            <a:r>
              <a:rPr lang="el-GR" altLang="el-GR" dirty="0"/>
              <a:t>Επίδοση του </a:t>
            </a:r>
            <a:r>
              <a:rPr lang="en-US" altLang="el-GR" dirty="0"/>
              <a:t>TCP</a:t>
            </a:r>
          </a:p>
          <a:p>
            <a:r>
              <a:rPr lang="el-GR" altLang="el-GR" dirty="0"/>
              <a:t>Βελτιώσεις του </a:t>
            </a:r>
            <a:r>
              <a:rPr lang="en-US" altLang="el-GR" dirty="0" smtClean="0"/>
              <a:t>TCP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 πρόβλημα του </a:t>
            </a:r>
            <a:r>
              <a:rPr lang="en-US" altLang="el-GR" dirty="0" smtClean="0"/>
              <a:t>TCP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Ασύρματες ζεύξεις: απώλεια &lt;&gt; συμφόρηση</a:t>
            </a:r>
          </a:p>
          <a:p>
            <a:pPr lvl="1" eaLnBrk="1" hangingPunct="1"/>
            <a:r>
              <a:rPr lang="el-GR" altLang="el-GR" dirty="0" smtClean="0"/>
              <a:t>Μη αμελητέος ρυθμός απωλειών</a:t>
            </a:r>
          </a:p>
          <a:p>
            <a:pPr lvl="1" eaLnBrk="1" hangingPunct="1"/>
            <a:r>
              <a:rPr lang="el-GR" altLang="el-GR" dirty="0" err="1" smtClean="0"/>
              <a:t>Κυψελωτά</a:t>
            </a:r>
            <a:r>
              <a:rPr lang="el-GR" altLang="el-GR" dirty="0" smtClean="0"/>
              <a:t>: κυρίως σφάλματα μετάδοσης</a:t>
            </a:r>
          </a:p>
          <a:p>
            <a:pPr lvl="2" eaLnBrk="1" hangingPunct="1"/>
            <a:r>
              <a:rPr lang="el-GR" altLang="el-GR" dirty="0" smtClean="0"/>
              <a:t>Ακόμη και με εναλλαγή και διόρθωση σφαλμάτων</a:t>
            </a:r>
          </a:p>
          <a:p>
            <a:pPr lvl="1" eaLnBrk="1" hangingPunct="1"/>
            <a:r>
              <a:rPr lang="el-GR" altLang="el-GR" dirty="0" smtClean="0"/>
              <a:t>Ασύρματα </a:t>
            </a:r>
            <a:r>
              <a:rPr lang="en-US" altLang="el-GR" dirty="0" smtClean="0"/>
              <a:t>LAN</a:t>
            </a:r>
            <a:r>
              <a:rPr lang="el-GR" altLang="el-GR" dirty="0" smtClean="0"/>
              <a:t>: κυρίως συγκρούσεις</a:t>
            </a:r>
          </a:p>
          <a:p>
            <a:pPr eaLnBrk="1" hangingPunct="1"/>
            <a:r>
              <a:rPr lang="el-GR" altLang="el-GR" dirty="0" smtClean="0"/>
              <a:t>Οι ομαδικές απώλειες είναι χειρότερες</a:t>
            </a:r>
          </a:p>
          <a:p>
            <a:pPr lvl="1" eaLnBrk="1" hangingPunct="1"/>
            <a:r>
              <a:rPr lang="el-GR" altLang="el-GR" dirty="0" smtClean="0"/>
              <a:t>Διαδοχικά κλεισίματα παραθύρου συμφόρησης</a:t>
            </a:r>
          </a:p>
          <a:p>
            <a:pPr lvl="1" eaLnBrk="1" hangingPunct="1"/>
            <a:r>
              <a:rPr lang="el-GR" altLang="el-GR" dirty="0" smtClean="0"/>
              <a:t>Συμφέρει οι απώλειες να είναι διάσπαρτες!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17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Μείωση μεγέθους πακέτων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Μείωση πιθανότητας σφάλματος</a:t>
            </a:r>
          </a:p>
          <a:p>
            <a:pPr lvl="1"/>
            <a:r>
              <a:rPr lang="el-GR" altLang="el-GR" dirty="0" smtClean="0"/>
              <a:t>Και μείωση του κόστους του σφάλματος</a:t>
            </a:r>
          </a:p>
          <a:p>
            <a:pPr lvl="2"/>
            <a:r>
              <a:rPr lang="el-GR" altLang="el-GR" dirty="0" smtClean="0"/>
              <a:t>Γενικά χάνεται όλο το πακέτο</a:t>
            </a:r>
          </a:p>
          <a:p>
            <a:pPr lvl="2"/>
            <a:r>
              <a:rPr lang="el-GR" altLang="el-GR" dirty="0" smtClean="0"/>
              <a:t>Αντίστοιχα και για συγκρούσεις</a:t>
            </a:r>
            <a:endParaRPr lang="el-GR" altLang="el-GR" dirty="0"/>
          </a:p>
          <a:p>
            <a:pPr lvl="1"/>
            <a:r>
              <a:rPr lang="el-GR" altLang="el-GR" dirty="0"/>
              <a:t>Αυξάνεται η επιβάρυνση λόγω </a:t>
            </a:r>
            <a:r>
              <a:rPr lang="el-GR" altLang="el-GR" dirty="0" smtClean="0"/>
              <a:t>επικεφαλίδων</a:t>
            </a:r>
          </a:p>
          <a:p>
            <a:pPr lvl="1"/>
            <a:r>
              <a:rPr lang="el-GR" altLang="el-GR" dirty="0" smtClean="0"/>
              <a:t>Οι επικεφαλίδες μένουν σταθερές</a:t>
            </a:r>
          </a:p>
          <a:p>
            <a:pPr lvl="2"/>
            <a:r>
              <a:rPr lang="el-GR" altLang="el-GR" dirty="0" smtClean="0"/>
              <a:t>Δυσκολία </a:t>
            </a:r>
            <a:r>
              <a:rPr lang="el-GR" altLang="el-GR" dirty="0"/>
              <a:t>εφαρμογής συμπίεσης κεφαλίδων</a:t>
            </a:r>
          </a:p>
          <a:p>
            <a:pPr lvl="2"/>
            <a:r>
              <a:rPr lang="el-GR" altLang="el-GR" dirty="0"/>
              <a:t>Αν χαθεί ένα πακέτο, χάνεται ο </a:t>
            </a:r>
            <a:r>
              <a:rPr lang="el-GR" altLang="el-GR" dirty="0" smtClean="0"/>
              <a:t>συγχρονισμός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43023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Αναμεταδόσεις </a:t>
            </a:r>
            <a:r>
              <a:rPr lang="el-GR" altLang="el-GR" dirty="0" smtClean="0"/>
              <a:t>επίπεδου </a:t>
            </a:r>
            <a:r>
              <a:rPr lang="el-GR" altLang="el-GR" dirty="0"/>
              <a:t>ζεύξης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Συνηθισμένες στα </a:t>
            </a:r>
            <a:r>
              <a:rPr lang="el-GR" altLang="el-GR" dirty="0" err="1" smtClean="0"/>
              <a:t>κυψελωτά</a:t>
            </a:r>
            <a:r>
              <a:rPr lang="el-GR" altLang="el-GR" dirty="0" smtClean="0"/>
              <a:t> δίκτυα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Αυξάνουν την καθυστέρηση</a:t>
            </a:r>
            <a:r>
              <a:rPr lang="en-US" altLang="el-GR" dirty="0" smtClean="0"/>
              <a:t> (RTT)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Το παράθυρο δυσκολεύεται να μεγαλώσει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Αυξάνουν τη διαταραχή της καθυστέρησης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Οι εκτιμήσεις του </a:t>
            </a:r>
            <a:r>
              <a:rPr lang="en-US" altLang="el-GR" dirty="0" smtClean="0"/>
              <a:t>RTT </a:t>
            </a:r>
            <a:r>
              <a:rPr lang="el-GR" altLang="el-GR" dirty="0" smtClean="0"/>
              <a:t>είναι αναξιόπιστες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Οι αναμεταδόσεις μπορεί να αργούν πολύ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Συγκρουόμενες αναμεταδόσεις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Αναμετάδοση από </a:t>
            </a:r>
            <a:r>
              <a:rPr lang="en-US" altLang="el-GR" dirty="0" smtClean="0"/>
              <a:t>TCP</a:t>
            </a:r>
            <a:r>
              <a:rPr lang="el-GR" altLang="el-GR" dirty="0" smtClean="0"/>
              <a:t> και επίπεδο ζεύξης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695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Πολλαπλές ασύρματες ζεύξεις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Και </a:t>
            </a:r>
            <a:r>
              <a:rPr lang="el-GR" altLang="el-GR" dirty="0"/>
              <a:t>τα δύο άκρα είναι </a:t>
            </a:r>
            <a:r>
              <a:rPr lang="el-GR" altLang="el-GR" dirty="0" smtClean="0"/>
              <a:t>ασύρματα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Οι απώλειες πολλαπλασιάζονται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Γενικά υποθέτουμε </a:t>
            </a:r>
            <a:r>
              <a:rPr lang="el-GR" altLang="el-GR" dirty="0"/>
              <a:t>ανεξάρτητα </a:t>
            </a:r>
            <a:r>
              <a:rPr lang="el-GR" altLang="el-GR" dirty="0" smtClean="0"/>
              <a:t>άκρα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Συνήθως βρίσκονται μακριά το ένα από το άλλο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Πιο δύσκολο να τα αντιμετωπίσει το </a:t>
            </a:r>
            <a:r>
              <a:rPr lang="en-US" altLang="el-GR" dirty="0" smtClean="0"/>
              <a:t>TCP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Τα πακέτα χάνονται σε δύο σημεία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Μπορεί να έχουμε και σειρά ασύρματων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Δίκτυα πολλαπλών αλμάτων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Πιθανότητα μη ανεξάρτητων σφαλμάτων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11781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Απώλειες λόγω </a:t>
            </a:r>
            <a:r>
              <a:rPr lang="el-GR" altLang="el-GR" dirty="0" smtClean="0"/>
              <a:t>κίνησης (1 από 2)</a:t>
            </a:r>
            <a:endParaRPr lang="el-GR" altLang="el-GR" dirty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Κυρίως στα </a:t>
            </a:r>
            <a:r>
              <a:rPr lang="el-GR" altLang="el-GR" dirty="0" err="1" smtClean="0"/>
              <a:t>κυψελωτά</a:t>
            </a:r>
            <a:r>
              <a:rPr lang="el-GR" altLang="el-GR" dirty="0" smtClean="0"/>
              <a:t> δίκτυα</a:t>
            </a:r>
          </a:p>
          <a:p>
            <a:r>
              <a:rPr lang="el-GR" altLang="el-GR" dirty="0" smtClean="0"/>
              <a:t>Οφείλονται σε καθυστέρηση μετάβασης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Μετάβαση σε διαφορετική κυψέλη </a:t>
            </a:r>
          </a:p>
          <a:p>
            <a:pPr lvl="1"/>
            <a:r>
              <a:rPr lang="el-GR" altLang="el-GR" dirty="0" smtClean="0"/>
              <a:t>Στο ίδιο δίκτυο (οριζόντια)</a:t>
            </a:r>
          </a:p>
          <a:p>
            <a:pPr lvl="1"/>
            <a:r>
              <a:rPr lang="el-GR" altLang="el-GR" dirty="0" smtClean="0"/>
              <a:t>Σε διαφορετικό δίκτυο (κατακόρυφη)</a:t>
            </a:r>
          </a:p>
          <a:p>
            <a:pPr lvl="1"/>
            <a:r>
              <a:rPr lang="el-GR" altLang="el-GR" dirty="0" smtClean="0"/>
              <a:t>Εν μέρει προβλέψιμες</a:t>
            </a:r>
          </a:p>
          <a:p>
            <a:pPr lvl="2"/>
            <a:r>
              <a:rPr lang="el-GR" altLang="el-GR" dirty="0" smtClean="0"/>
              <a:t>Στο φυσικό επίπεδο παρακολουθούμε το σήμα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445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Απώλειες λόγω κίνησης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Προσωρινή διακοπή επικοινωνίας</a:t>
            </a:r>
          </a:p>
          <a:p>
            <a:pPr lvl="1"/>
            <a:r>
              <a:rPr lang="el-GR" altLang="el-GR" dirty="0" smtClean="0"/>
              <a:t>Απώλειες μέχρι </a:t>
            </a:r>
            <a:r>
              <a:rPr lang="el-GR" altLang="el-GR" dirty="0"/>
              <a:t>να </a:t>
            </a:r>
            <a:r>
              <a:rPr lang="el-GR" altLang="el-GR" dirty="0" smtClean="0"/>
              <a:t>αρχίζει η </a:t>
            </a:r>
            <a:r>
              <a:rPr lang="el-GR" altLang="el-GR" dirty="0"/>
              <a:t>επικοινωνία</a:t>
            </a:r>
          </a:p>
          <a:p>
            <a:pPr lvl="2"/>
            <a:r>
              <a:rPr lang="el-GR" altLang="el-GR" dirty="0"/>
              <a:t>Το </a:t>
            </a:r>
            <a:r>
              <a:rPr lang="en-US" altLang="el-GR" dirty="0"/>
              <a:t>TCP</a:t>
            </a:r>
            <a:r>
              <a:rPr lang="el-GR" altLang="el-GR" dirty="0"/>
              <a:t> θεωρεί ότι υπάρχει σημαντική συμφόρηση</a:t>
            </a:r>
          </a:p>
          <a:p>
            <a:pPr lvl="2"/>
            <a:r>
              <a:rPr lang="el-GR" altLang="el-GR" dirty="0"/>
              <a:t>Μπορεί να κλείσει εντελώς το παράθυρο</a:t>
            </a:r>
          </a:p>
          <a:p>
            <a:pPr lvl="2"/>
            <a:r>
              <a:rPr lang="el-GR" altLang="el-GR" dirty="0"/>
              <a:t>Μεγάλη καθυστέρηση μέχρι να επανέλθει</a:t>
            </a:r>
          </a:p>
          <a:p>
            <a:pPr lvl="1"/>
            <a:r>
              <a:rPr lang="el-GR" altLang="el-GR" dirty="0"/>
              <a:t>Πιθανόν διαφορετικό μονοπάτι </a:t>
            </a:r>
            <a:r>
              <a:rPr lang="el-GR" altLang="el-GR" dirty="0" smtClean="0"/>
              <a:t>στη συνέχεια</a:t>
            </a:r>
            <a:endParaRPr lang="en-US" altLang="el-GR" dirty="0"/>
          </a:p>
          <a:p>
            <a:pPr lvl="2"/>
            <a:r>
              <a:rPr lang="el-GR" altLang="el-GR" dirty="0"/>
              <a:t>Το </a:t>
            </a:r>
            <a:r>
              <a:rPr lang="en-US" altLang="el-GR" dirty="0"/>
              <a:t>TCP</a:t>
            </a:r>
            <a:r>
              <a:rPr lang="el-GR" altLang="el-GR" dirty="0"/>
              <a:t> προσαρμόζεται εύκολα στις νέες συνθήκες</a:t>
            </a:r>
          </a:p>
          <a:p>
            <a:pPr lvl="2"/>
            <a:r>
              <a:rPr lang="el-GR" altLang="el-GR" dirty="0"/>
              <a:t>Νέα ισορροπία στο κατάλληλο σημείο </a:t>
            </a:r>
            <a:r>
              <a:rPr lang="el-GR" altLang="el-GR" dirty="0" smtClean="0"/>
              <a:t>λειτουργίας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10205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15" descr="Λογότυπο Οικονομικού Πανεπιστημίου Αθηνών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911192"/>
              </p:ext>
            </p:extLst>
          </p:nvPr>
        </p:nvGraphicFramePr>
        <p:xfrm>
          <a:off x="1007604" y="488405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Microsoft Drawing" r:id="rId4" imgW="928809" imgH="896743" progId="">
                  <p:embed/>
                </p:oleObj>
              </mc:Choice>
              <mc:Fallback>
                <p:oleObj name="Microsoft Drawing" r:id="rId4" imgW="928809" imgH="8967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604" y="488405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Οικονομικό Πανεπιστήμιο Αθηνών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96" y="812572"/>
            <a:ext cx="5715000" cy="605790"/>
          </a:xfrm>
          <a:prstGeom prst="rect">
            <a:avLst/>
          </a:prstGeom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Βελτιώσεις του </a:t>
            </a:r>
            <a:r>
              <a:rPr lang="en-US" dirty="0" smtClean="0"/>
              <a:t>TCP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Κινητά και ασύρματα συστήματα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43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Διάκριση απωλειών (1 από 2)</a:t>
            </a:r>
            <a:endParaRPr lang="en-US" altLang="el-GR" dirty="0" smtClean="0"/>
          </a:p>
        </p:txBody>
      </p:sp>
      <p:sp>
        <p:nvSpPr>
          <p:cNvPr id="29700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Γιατί δεν αποδίδει καλά το </a:t>
            </a:r>
            <a:r>
              <a:rPr lang="en-US" altLang="el-GR" dirty="0" smtClean="0"/>
              <a:t>TCP</a:t>
            </a:r>
            <a:r>
              <a:rPr lang="el-GR" altLang="el-GR" dirty="0" smtClean="0"/>
              <a:t>;</a:t>
            </a:r>
          </a:p>
          <a:p>
            <a:pPr lvl="1" eaLnBrk="1" hangingPunct="1"/>
            <a:r>
              <a:rPr lang="el-GR" altLang="el-GR" dirty="0" smtClean="0"/>
              <a:t>Οι απώλειες μειώνουν το ρυθμό μετάδοσης</a:t>
            </a:r>
          </a:p>
          <a:p>
            <a:pPr lvl="2"/>
            <a:r>
              <a:rPr lang="el-GR" altLang="el-GR" dirty="0" smtClean="0"/>
              <a:t>Αντιμετωπίζονται ως δείγματα συμφόρησης</a:t>
            </a:r>
          </a:p>
          <a:p>
            <a:pPr lvl="2" eaLnBrk="1" hangingPunct="1"/>
            <a:r>
              <a:rPr lang="el-GR" altLang="el-GR" dirty="0" smtClean="0"/>
              <a:t>Περιττό όταν δεν έχουμε συμφόρηση</a:t>
            </a:r>
          </a:p>
          <a:p>
            <a:pPr lvl="2" eaLnBrk="1" hangingPunct="1"/>
            <a:r>
              <a:rPr lang="el-GR" altLang="el-GR" dirty="0" smtClean="0"/>
              <a:t>Αργή ανάκαμψη άρα χαμηλή επίδοση</a:t>
            </a:r>
          </a:p>
          <a:p>
            <a:r>
              <a:rPr lang="el-GR" altLang="el-GR" dirty="0" smtClean="0"/>
              <a:t>Διάκριση των ασύρματων απωλειών</a:t>
            </a:r>
          </a:p>
          <a:p>
            <a:pPr lvl="1"/>
            <a:r>
              <a:rPr lang="el-GR" altLang="el-GR" dirty="0" smtClean="0"/>
              <a:t>Μόνο αναμετάδοση πακέτων</a:t>
            </a:r>
          </a:p>
          <a:p>
            <a:pPr lvl="1"/>
            <a:r>
              <a:rPr lang="el-GR" altLang="el-GR" dirty="0" smtClean="0"/>
              <a:t>Διατήρηση του παραθύρου συμφόρησης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870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Διάκριση απωλειών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Πώς </a:t>
            </a:r>
            <a:r>
              <a:rPr lang="el-GR" altLang="el-GR" dirty="0" smtClean="0"/>
              <a:t>να </a:t>
            </a:r>
            <a:r>
              <a:rPr lang="el-GR" altLang="el-GR" dirty="0"/>
              <a:t>διακρίνουμε τις απώλειες;</a:t>
            </a:r>
          </a:p>
          <a:p>
            <a:pPr lvl="1"/>
            <a:r>
              <a:rPr lang="el-GR" altLang="el-GR" dirty="0"/>
              <a:t>Σήματα απώλειας από χαμηλότερα επίπεδα</a:t>
            </a:r>
          </a:p>
          <a:p>
            <a:pPr lvl="1"/>
            <a:r>
              <a:rPr lang="el-GR" altLang="el-GR" dirty="0"/>
              <a:t>Σήματα κίνησης από χαμηλότερα επίπεδα</a:t>
            </a:r>
          </a:p>
          <a:p>
            <a:pPr lvl="1"/>
            <a:r>
              <a:rPr lang="el-GR" altLang="el-GR" dirty="0"/>
              <a:t>Οι απώλειες </a:t>
            </a:r>
            <a:r>
              <a:rPr lang="el-GR" altLang="el-GR" dirty="0" smtClean="0"/>
              <a:t>αυτές δεν </a:t>
            </a:r>
            <a:r>
              <a:rPr lang="el-GR" altLang="el-GR" dirty="0"/>
              <a:t>σημαίνουν συμφόρηση</a:t>
            </a:r>
          </a:p>
          <a:p>
            <a:pPr lvl="1"/>
            <a:r>
              <a:rPr lang="el-GR" altLang="el-GR" dirty="0" smtClean="0"/>
              <a:t>Υπάρχουν μόνο </a:t>
            </a:r>
            <a:r>
              <a:rPr lang="el-GR" altLang="el-GR" dirty="0"/>
              <a:t>στο ασύρματο άκρο</a:t>
            </a:r>
          </a:p>
          <a:p>
            <a:pPr lvl="2"/>
            <a:r>
              <a:rPr lang="el-GR" altLang="el-GR" dirty="0" smtClean="0"/>
              <a:t>Το </a:t>
            </a:r>
            <a:r>
              <a:rPr lang="el-GR" altLang="el-GR" dirty="0"/>
              <a:t>άλλο άκρο δεν μπορεί να λάβει τέτοια σήματα</a:t>
            </a:r>
          </a:p>
          <a:p>
            <a:pPr lvl="2"/>
            <a:r>
              <a:rPr lang="el-GR" altLang="el-GR" dirty="0"/>
              <a:t>Άρα η βελτίωση είναι μόνο προς μία </a:t>
            </a:r>
            <a:r>
              <a:rPr lang="el-GR" altLang="el-GR" dirty="0" smtClean="0"/>
              <a:t>κατεύθυνση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64006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Τεμαχισμένο </a:t>
            </a:r>
            <a:r>
              <a:rPr lang="en-US" altLang="el-GR" dirty="0"/>
              <a:t>TCP</a:t>
            </a:r>
          </a:p>
        </p:txBody>
      </p:sp>
      <p:graphicFrame>
        <p:nvGraphicFramePr>
          <p:cNvPr id="3074" name="Object 4" descr="Λειτουργία του τεμαχισμένου TCP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56320154"/>
              </p:ext>
            </p:extLst>
          </p:nvPr>
        </p:nvGraphicFramePr>
        <p:xfrm>
          <a:off x="2195736" y="1268760"/>
          <a:ext cx="5197475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Visio" r:id="rId3" imgW="4163263" imgH="1363675" progId="Visio.Drawing.11">
                  <p:embed/>
                </p:oleObj>
              </mc:Choice>
              <mc:Fallback>
                <p:oleObj name="Visio" r:id="rId3" imgW="4163263" imgH="13636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268760"/>
                        <a:ext cx="5197475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997200"/>
            <a:ext cx="8382000" cy="3403600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Σπάσιμο σύνδεσης σε δύο μέρη</a:t>
            </a:r>
          </a:p>
          <a:p>
            <a:pPr lvl="1"/>
            <a:r>
              <a:rPr lang="el-GR" altLang="el-GR" dirty="0" smtClean="0"/>
              <a:t>Γεφύρωση των συνδέσεων στην ασύρματη πύλη</a:t>
            </a:r>
          </a:p>
          <a:p>
            <a:pPr lvl="1"/>
            <a:r>
              <a:rPr lang="el-GR" altLang="el-GR" dirty="0" smtClean="0"/>
              <a:t>Ειδική μεταχείριση της ασύρματης σύνδεσης</a:t>
            </a:r>
          </a:p>
          <a:p>
            <a:pPr lvl="2"/>
            <a:r>
              <a:rPr lang="el-GR" altLang="el-GR" dirty="0" smtClean="0"/>
              <a:t>Αντικατάσταση ακόμη και του </a:t>
            </a:r>
            <a:r>
              <a:rPr lang="en-US" altLang="el-GR" dirty="0" smtClean="0"/>
              <a:t>TCP</a:t>
            </a:r>
            <a:endParaRPr lang="el-GR" altLang="el-GR" dirty="0" smtClean="0"/>
          </a:p>
          <a:p>
            <a:r>
              <a:rPr lang="el-GR" altLang="el-GR" dirty="0" smtClean="0"/>
              <a:t>Παραβιάζει τη σημασιολογία του </a:t>
            </a:r>
            <a:r>
              <a:rPr lang="en-US" altLang="el-GR" dirty="0" smtClean="0"/>
              <a:t>TCP</a:t>
            </a:r>
          </a:p>
          <a:p>
            <a:pPr lvl="1"/>
            <a:r>
              <a:rPr lang="el-GR" altLang="el-GR" dirty="0" smtClean="0"/>
              <a:t>Οι επιβεβαιώσεις δεν είναι από άκρο σε άκρο</a:t>
            </a:r>
          </a:p>
          <a:p>
            <a:r>
              <a:rPr lang="el-GR" altLang="el-GR" dirty="0" smtClean="0"/>
              <a:t>Απαιτεί διατήρηση κατάστασης στο δίκτυο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93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</a:t>
            </a:r>
          </a:p>
          <a:p>
            <a:r>
              <a:rPr lang="el-GR" b="1" dirty="0" smtClean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Κινητά και ασύρματα συστήματα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Επιλεκτικές </a:t>
            </a:r>
            <a:r>
              <a:rPr lang="el-GR" altLang="el-GR" dirty="0" smtClean="0"/>
              <a:t>επιβεβαιώσεις</a:t>
            </a:r>
            <a:endParaRPr lang="el-GR" altLang="el-GR" dirty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Επιλογή του </a:t>
            </a:r>
            <a:r>
              <a:rPr lang="en-US" altLang="el-GR" dirty="0" smtClean="0"/>
              <a:t>TCP</a:t>
            </a:r>
            <a:r>
              <a:rPr lang="el-GR" altLang="el-GR" dirty="0" smtClean="0"/>
              <a:t>, αρκετά διαδεδομένη πια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TCP</a:t>
            </a:r>
            <a:r>
              <a:rPr lang="el-GR" altLang="el-GR" dirty="0" smtClean="0"/>
              <a:t> ανακάμπτει από μία απώλεια ανά «γύρο»</a:t>
            </a:r>
          </a:p>
          <a:p>
            <a:pPr lvl="1"/>
            <a:r>
              <a:rPr lang="el-GR" altLang="el-GR" dirty="0" smtClean="0"/>
              <a:t>Κάθε επιβεβαίωση δείχνει που σταματήσαμε</a:t>
            </a:r>
          </a:p>
          <a:p>
            <a:r>
              <a:rPr lang="el-GR" altLang="el-GR" dirty="0" smtClean="0"/>
              <a:t>Το </a:t>
            </a:r>
            <a:r>
              <a:rPr lang="en-US" altLang="el-GR" dirty="0" smtClean="0"/>
              <a:t>SACK</a:t>
            </a:r>
            <a:r>
              <a:rPr lang="el-GR" altLang="el-GR" dirty="0" smtClean="0"/>
              <a:t> επιτρέπει πολλαπλή ανάκαμψη</a:t>
            </a:r>
          </a:p>
          <a:p>
            <a:pPr lvl="1"/>
            <a:r>
              <a:rPr lang="el-GR" altLang="el-GR" dirty="0" smtClean="0"/>
              <a:t>Η επιβεβαίωση δείχνει μέχρι τρία «κενά»</a:t>
            </a:r>
          </a:p>
          <a:p>
            <a:pPr lvl="1"/>
            <a:r>
              <a:rPr lang="el-GR" altLang="el-GR" dirty="0" smtClean="0"/>
              <a:t>Αναμετάδοση όλων των απωλειών</a:t>
            </a:r>
          </a:p>
          <a:p>
            <a:r>
              <a:rPr lang="el-GR" altLang="el-GR" dirty="0" smtClean="0"/>
              <a:t>Ιδιαίτερα χρήσιμο στις ομαδικές απώλειες</a:t>
            </a:r>
          </a:p>
          <a:p>
            <a:pPr lvl="1"/>
            <a:r>
              <a:rPr lang="el-GR" altLang="el-GR" dirty="0" smtClean="0"/>
              <a:t>Τυπική κατάσταση στα ασύρματα δίκτυα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45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Λύσεις επιπέδου μεταφοράς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Πλεονεκτήματα</a:t>
            </a:r>
          </a:p>
          <a:p>
            <a:pPr lvl="1"/>
            <a:r>
              <a:rPr lang="el-GR" altLang="el-GR" dirty="0" smtClean="0"/>
              <a:t>Δεν αλλάζουν τα ενδιάμεσα συστήματα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TCP</a:t>
            </a:r>
            <a:r>
              <a:rPr lang="el-GR" altLang="el-GR" dirty="0" smtClean="0"/>
              <a:t> είναι στο μηχάνημα του χρήστη</a:t>
            </a:r>
          </a:p>
          <a:p>
            <a:r>
              <a:rPr lang="el-GR" altLang="el-GR" dirty="0" smtClean="0"/>
              <a:t>Μειονεκτήματα</a:t>
            </a:r>
            <a:endParaRPr lang="el-GR" altLang="el-GR" dirty="0"/>
          </a:p>
          <a:p>
            <a:pPr lvl="1"/>
            <a:r>
              <a:rPr lang="el-GR" altLang="el-GR" dirty="0" smtClean="0"/>
              <a:t>Στην </a:t>
            </a:r>
            <a:r>
              <a:rPr lang="el-GR" altLang="el-GR" dirty="0"/>
              <a:t>πράξη απαιτούν λογισμικό </a:t>
            </a:r>
            <a:r>
              <a:rPr lang="el-GR" altLang="el-GR" dirty="0" smtClean="0"/>
              <a:t>στο </a:t>
            </a:r>
            <a:r>
              <a:rPr lang="el-GR" altLang="el-GR" dirty="0"/>
              <a:t>δίκτυο</a:t>
            </a:r>
          </a:p>
          <a:p>
            <a:pPr lvl="2"/>
            <a:r>
              <a:rPr lang="el-GR" altLang="el-GR" dirty="0" smtClean="0"/>
              <a:t>Και διατήρηση κατάστασης</a:t>
            </a:r>
          </a:p>
          <a:p>
            <a:pPr lvl="2"/>
            <a:r>
              <a:rPr lang="el-GR" altLang="el-GR" dirty="0" smtClean="0"/>
              <a:t>Σε </a:t>
            </a:r>
            <a:r>
              <a:rPr lang="el-GR" altLang="el-GR" dirty="0"/>
              <a:t>σημεία που δεν ελέγχει ο </a:t>
            </a:r>
            <a:r>
              <a:rPr lang="el-GR" altLang="el-GR" dirty="0" smtClean="0"/>
              <a:t>χρήστης</a:t>
            </a:r>
          </a:p>
          <a:p>
            <a:pPr lvl="2"/>
            <a:r>
              <a:rPr lang="el-GR" altLang="el-GR" dirty="0" smtClean="0"/>
              <a:t>Παράδειγμα: οι πύλες σύνδεσης των δικτύων</a:t>
            </a:r>
            <a:endParaRPr lang="el-GR" alt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63568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Παρεμβαλλόμενο </a:t>
            </a:r>
            <a:r>
              <a:rPr lang="en-US" altLang="el-GR" dirty="0" smtClean="0"/>
              <a:t>TCP</a:t>
            </a:r>
            <a:r>
              <a:rPr lang="el-GR" altLang="el-GR" dirty="0" smtClean="0"/>
              <a:t> (1 από 2)</a:t>
            </a:r>
            <a:endParaRPr lang="el-GR" altLang="el-GR" dirty="0"/>
          </a:p>
        </p:txBody>
      </p:sp>
      <p:graphicFrame>
        <p:nvGraphicFramePr>
          <p:cNvPr id="4098" name="Object 4" descr="Λειτουργία του παρεμβαλλόμενου TCP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8609657"/>
              </p:ext>
            </p:extLst>
          </p:nvPr>
        </p:nvGraphicFramePr>
        <p:xfrm>
          <a:off x="2051050" y="1412875"/>
          <a:ext cx="5197475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1" name="Visio" r:id="rId3" imgW="4163263" imgH="1419149" progId="Visio.Drawing.11">
                  <p:embed/>
                </p:oleObj>
              </mc:Choice>
              <mc:Fallback>
                <p:oleObj name="Visio" r:id="rId3" imgW="4163263" imgH="141914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412875"/>
                        <a:ext cx="5197475" cy="177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213100"/>
            <a:ext cx="8382000" cy="3187700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Εγκαθίσταται στην ασύρματη πύλη</a:t>
            </a:r>
          </a:p>
          <a:p>
            <a:r>
              <a:rPr lang="el-GR" altLang="el-GR" dirty="0" smtClean="0"/>
              <a:t>Παρακολουθεί την κίνηση του </a:t>
            </a:r>
            <a:r>
              <a:rPr lang="en-US" altLang="el-GR" dirty="0" smtClean="0"/>
              <a:t>TCP</a:t>
            </a:r>
            <a:endParaRPr lang="el-GR" altLang="el-GR" dirty="0" smtClean="0"/>
          </a:p>
          <a:p>
            <a:r>
              <a:rPr lang="el-GR" altLang="el-GR" dirty="0" smtClean="0"/>
              <a:t>Αναμεταδίδει τα χαμένα πακέτα</a:t>
            </a:r>
          </a:p>
          <a:p>
            <a:r>
              <a:rPr lang="el-GR" altLang="el-GR" dirty="0" smtClean="0"/>
              <a:t>Αποκρύπτει τις πολλαπλές επιβεβαιώσεις</a:t>
            </a:r>
          </a:p>
          <a:p>
            <a:pPr lvl="1"/>
            <a:r>
              <a:rPr lang="el-GR" altLang="el-GR" dirty="0" smtClean="0"/>
              <a:t>Αποτρέπει τις συγκρουόμενες αναμεταδόσεις</a:t>
            </a:r>
          </a:p>
          <a:p>
            <a:r>
              <a:rPr lang="el-GR" altLang="el-GR" dirty="0" smtClean="0"/>
              <a:t>Δεν παραβιάζει τη σημασιολογία του </a:t>
            </a:r>
            <a:r>
              <a:rPr lang="en-US" altLang="el-GR" dirty="0" smtClean="0"/>
              <a:t>TCP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034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Παρεμβαλλόμενο </a:t>
            </a:r>
            <a:r>
              <a:rPr lang="en-US" altLang="el-GR" dirty="0"/>
              <a:t>TCP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altLang="el-GR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Μόνο η μία κατεύθυνση βελτιώνεται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Προς το ασύρματο άκρο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άλλη αργεί να επιστρέψει επιβεβαιώσεις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Οι απώλειες μπορεί είναι και από συμφόρηση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Χρειάζεται πρόσβαση σε επικεφαλίδες </a:t>
            </a:r>
            <a:r>
              <a:rPr lang="en-US" altLang="el-GR" dirty="0" smtClean="0"/>
              <a:t>TCP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Δεν λειτουργεί με κρυπτογραφημένες συνδέσεις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Απαιτείται διατήρηση κατάστασης στην πύλη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Για κάθε σύνδεση που διέρχεται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43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Ρητή σήμανση </a:t>
            </a:r>
            <a:r>
              <a:rPr lang="el-GR" altLang="el-GR" dirty="0" smtClean="0"/>
              <a:t>απωλειών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Ειδικό </a:t>
            </a:r>
            <a:r>
              <a:rPr lang="el-GR" altLang="el-GR" dirty="0" err="1"/>
              <a:t>δυφίο</a:t>
            </a:r>
            <a:r>
              <a:rPr lang="el-GR" altLang="el-GR" dirty="0"/>
              <a:t> στις επικεφαλίδες του </a:t>
            </a:r>
            <a:r>
              <a:rPr lang="en-US" altLang="el-GR" dirty="0"/>
              <a:t>TCP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Υποδεικνύει ότι </a:t>
            </a:r>
            <a:r>
              <a:rPr lang="el-GR" altLang="el-GR" dirty="0" smtClean="0"/>
              <a:t>ένα πακέτο </a:t>
            </a:r>
            <a:r>
              <a:rPr lang="el-GR" altLang="el-GR" dirty="0"/>
              <a:t>χάθηκε τοπικά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Σημειώνεται από την ασύρματη πύλη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Προστίθεται στα πακέτα προς </a:t>
            </a:r>
            <a:r>
              <a:rPr lang="el-GR" altLang="el-GR" dirty="0" smtClean="0"/>
              <a:t>ενσύρματο </a:t>
            </a:r>
            <a:r>
              <a:rPr lang="el-GR" altLang="el-GR" dirty="0"/>
              <a:t>άκρο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Αντανακλάται στις </a:t>
            </a:r>
            <a:r>
              <a:rPr lang="el-GR" altLang="el-GR" dirty="0" smtClean="0"/>
              <a:t>επιβεβαιώσεις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Χρήσιμο για το παρεμβαλλόμενο </a:t>
            </a:r>
            <a:r>
              <a:rPr lang="en-US" altLang="el-GR" dirty="0" smtClean="0"/>
              <a:t>TCP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Βελτιώνει την </a:t>
            </a:r>
            <a:r>
              <a:rPr lang="el-GR" altLang="el-GR" dirty="0"/>
              <a:t>κατεύθυνση προς </a:t>
            </a:r>
            <a:r>
              <a:rPr lang="el-GR" altLang="el-GR" dirty="0" smtClean="0"/>
              <a:t>ενσύρματο </a:t>
            </a:r>
            <a:r>
              <a:rPr lang="el-GR" altLang="el-GR" dirty="0"/>
              <a:t>άκρο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Απαιτεί </a:t>
            </a:r>
            <a:r>
              <a:rPr lang="el-GR" altLang="el-GR" dirty="0" smtClean="0"/>
              <a:t>αλλαγές </a:t>
            </a:r>
            <a:r>
              <a:rPr lang="el-GR" altLang="el-GR" dirty="0"/>
              <a:t>στο </a:t>
            </a:r>
            <a:r>
              <a:rPr lang="en-US" altLang="el-GR" dirty="0"/>
              <a:t>TCP</a:t>
            </a:r>
            <a:r>
              <a:rPr lang="el-GR" altLang="el-GR" dirty="0"/>
              <a:t> στο ενσύρματο </a:t>
            </a:r>
            <a:r>
              <a:rPr lang="el-GR" altLang="el-GR" dirty="0" smtClean="0"/>
              <a:t>άκρο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7416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Αντιμετώπιση κίνησης (1 από 2)</a:t>
            </a:r>
            <a:endParaRPr lang="en-US" altLang="el-GR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Το επίπεδο ζεύξης αλλάζει στη μεταγωγή</a:t>
            </a:r>
          </a:p>
          <a:p>
            <a:pPr lvl="1"/>
            <a:r>
              <a:rPr lang="el-GR" altLang="el-GR" dirty="0" smtClean="0"/>
              <a:t>Υποθέτουμε ότι η διεύθυνση </a:t>
            </a:r>
            <a:r>
              <a:rPr lang="en-US" altLang="el-GR" dirty="0" smtClean="0"/>
              <a:t>IP </a:t>
            </a:r>
            <a:r>
              <a:rPr lang="el-GR" altLang="el-GR" dirty="0" smtClean="0"/>
              <a:t>διατηρείται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Αλλάζει όμως το σημείο σύνδεσης</a:t>
            </a:r>
          </a:p>
          <a:p>
            <a:pPr lvl="1"/>
            <a:r>
              <a:rPr lang="el-GR" altLang="el-GR" dirty="0" smtClean="0"/>
              <a:t>Πρόβλημα για το τεμαχισμένο </a:t>
            </a:r>
            <a:r>
              <a:rPr lang="en-US" altLang="el-GR" dirty="0" smtClean="0"/>
              <a:t>TCP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Θεωρητικά μπορεί να μεταφερθεί σε άλλη πύλη</a:t>
            </a:r>
          </a:p>
          <a:p>
            <a:pPr lvl="2"/>
            <a:r>
              <a:rPr lang="el-GR" altLang="el-GR" dirty="0" smtClean="0"/>
              <a:t>Στην πράξη το κόστος είναι υπερβολικό</a:t>
            </a:r>
          </a:p>
          <a:p>
            <a:r>
              <a:rPr lang="el-GR" altLang="el-GR" dirty="0" smtClean="0"/>
              <a:t>Η μεταγωγή είναι απρόβλεπτη κατάσταση</a:t>
            </a:r>
          </a:p>
          <a:p>
            <a:pPr lvl="1"/>
            <a:r>
              <a:rPr lang="el-GR" altLang="el-GR" dirty="0" smtClean="0"/>
              <a:t>Χάνονται πακέτα και αλλάζει το περιβάλλον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23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Αντιμετώπιση κίνησης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Πώς καταλαβαίνουμε ότι </a:t>
            </a:r>
            <a:r>
              <a:rPr lang="el-GR" altLang="el-GR" dirty="0"/>
              <a:t>γίνεται </a:t>
            </a:r>
            <a:r>
              <a:rPr lang="el-GR" altLang="el-GR" dirty="0" smtClean="0"/>
              <a:t>μεταγωγή;</a:t>
            </a:r>
            <a:endParaRPr lang="el-GR" altLang="el-GR" dirty="0"/>
          </a:p>
          <a:p>
            <a:pPr lvl="1"/>
            <a:r>
              <a:rPr lang="el-GR" altLang="el-GR" dirty="0"/>
              <a:t>Ρητό σήμα μεταγωγής από την πύλη</a:t>
            </a:r>
          </a:p>
          <a:p>
            <a:pPr lvl="1"/>
            <a:r>
              <a:rPr lang="el-GR" altLang="el-GR" dirty="0"/>
              <a:t>Ανίχνευση μεταγωγής με </a:t>
            </a:r>
            <a:r>
              <a:rPr lang="el-GR" altLang="el-GR" dirty="0" err="1"/>
              <a:t>ευρετικό</a:t>
            </a:r>
            <a:r>
              <a:rPr lang="el-GR" altLang="el-GR" dirty="0"/>
              <a:t> τρόπο</a:t>
            </a:r>
          </a:p>
          <a:p>
            <a:r>
              <a:rPr lang="el-GR" altLang="el-GR" dirty="0" smtClean="0"/>
              <a:t>«</a:t>
            </a:r>
            <a:r>
              <a:rPr lang="el-GR" altLang="el-GR" dirty="0"/>
              <a:t>Πάγωμα» </a:t>
            </a:r>
            <a:r>
              <a:rPr lang="el-GR" altLang="el-GR" dirty="0" smtClean="0"/>
              <a:t>όσο </a:t>
            </a:r>
            <a:r>
              <a:rPr lang="el-GR" altLang="el-GR" dirty="0"/>
              <a:t>διαρκεί η μεταγωγή</a:t>
            </a:r>
          </a:p>
          <a:p>
            <a:pPr lvl="1"/>
            <a:r>
              <a:rPr lang="el-GR" altLang="el-GR" dirty="0"/>
              <a:t>Δεν στέλνονται ούτε αναμεταδίδονται πακέτα</a:t>
            </a:r>
          </a:p>
          <a:p>
            <a:pPr lvl="1"/>
            <a:r>
              <a:rPr lang="el-GR" altLang="el-GR" dirty="0"/>
              <a:t>Δεν αλλάζει το παράθυρο συμφόρησης</a:t>
            </a:r>
          </a:p>
          <a:p>
            <a:r>
              <a:rPr lang="el-GR" altLang="el-GR" dirty="0"/>
              <a:t>Συνεχίζουμε </a:t>
            </a:r>
            <a:r>
              <a:rPr lang="el-GR" altLang="el-GR" dirty="0" smtClean="0"/>
              <a:t>όταν </a:t>
            </a:r>
            <a:r>
              <a:rPr lang="el-GR" altLang="el-GR" dirty="0"/>
              <a:t>τελειώσει η μεταγωγή</a:t>
            </a:r>
          </a:p>
          <a:p>
            <a:pPr lvl="1"/>
            <a:r>
              <a:rPr lang="el-GR" altLang="el-GR" dirty="0"/>
              <a:t>Προσαρμογή στις νέες συνθήκες </a:t>
            </a:r>
            <a:r>
              <a:rPr lang="el-GR" altLang="el-GR" dirty="0" smtClean="0"/>
              <a:t>λειτουργίας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77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</a:t>
            </a:r>
            <a:r>
              <a:rPr lang="el-GR" dirty="0" smtClean="0"/>
              <a:t>#11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Κινητά και Διάχυτα Συστήματα</a:t>
            </a:r>
            <a:r>
              <a:rPr lang="el-GR" dirty="0"/>
              <a:t>, </a:t>
            </a:r>
            <a:r>
              <a:rPr lang="el-GR" b="1" dirty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Κινητά και ασύρματα συστήματα </a:t>
            </a:r>
            <a:endParaRPr lang="el-GR" dirty="0" smtClean="0"/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Κινητά ή ασύρματα;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Κινητά &lt;&gt; ασύρματα</a:t>
            </a:r>
          </a:p>
          <a:p>
            <a:pPr lvl="1"/>
            <a:r>
              <a:rPr lang="el-GR" altLang="el-GR" dirty="0" smtClean="0"/>
              <a:t>Κινητά: οι οντότητες αλλάζουν θέση</a:t>
            </a:r>
          </a:p>
          <a:p>
            <a:pPr lvl="1"/>
            <a:r>
              <a:rPr lang="el-GR" altLang="el-GR" dirty="0" smtClean="0"/>
              <a:t>Ασύρματα: οι οντότητες έχουν ασύρματη ζεύξη</a:t>
            </a:r>
          </a:p>
          <a:p>
            <a:pPr lvl="1"/>
            <a:r>
              <a:rPr lang="el-GR" altLang="el-GR" dirty="0" smtClean="0"/>
              <a:t>Τα κινητά συνήθως είναι και ασύρματα</a:t>
            </a:r>
          </a:p>
          <a:p>
            <a:pPr lvl="2"/>
            <a:r>
              <a:rPr lang="el-GR" altLang="el-GR" dirty="0" smtClean="0"/>
              <a:t>Η κίνηση επιτρέπεται λόγω ασύρματης ζεύξης</a:t>
            </a:r>
          </a:p>
          <a:p>
            <a:pPr lvl="1"/>
            <a:r>
              <a:rPr lang="el-GR" altLang="el-GR" dirty="0" smtClean="0"/>
              <a:t>Τα ασύρματα δεν είναι πάντα και κινητά</a:t>
            </a:r>
          </a:p>
          <a:p>
            <a:pPr lvl="2"/>
            <a:r>
              <a:rPr lang="el-GR" altLang="el-GR" dirty="0" smtClean="0"/>
              <a:t>Μικροκυματικές ζεύξεις, </a:t>
            </a:r>
            <a:r>
              <a:rPr lang="en-US" altLang="el-GR" dirty="0" err="1" smtClean="0"/>
              <a:t>WiMAX</a:t>
            </a:r>
            <a:r>
              <a:rPr lang="en-US" altLang="el-GR" dirty="0" smtClean="0"/>
              <a:t>,</a:t>
            </a:r>
            <a:r>
              <a:rPr lang="el-GR" altLang="el-GR" dirty="0" smtClean="0"/>
              <a:t> τηλεόραση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962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Προβλήματα στα κινητά συστήματα</a:t>
            </a:r>
          </a:p>
          <a:p>
            <a:pPr lvl="1"/>
            <a:r>
              <a:rPr lang="el-GR" altLang="el-GR" dirty="0"/>
              <a:t>Αλλαγή συνθηκών </a:t>
            </a:r>
            <a:r>
              <a:rPr lang="el-GR" altLang="el-GR" dirty="0" smtClean="0"/>
              <a:t>μετάδοσης</a:t>
            </a:r>
          </a:p>
          <a:p>
            <a:pPr lvl="2"/>
            <a:r>
              <a:rPr lang="el-GR" altLang="el-GR" dirty="0" smtClean="0"/>
              <a:t> Λόγω αλλαγής θέσης στην ασύρματη ζεύξη</a:t>
            </a:r>
            <a:endParaRPr lang="el-GR" altLang="el-GR" dirty="0"/>
          </a:p>
          <a:p>
            <a:pPr lvl="1"/>
            <a:r>
              <a:rPr lang="el-GR" altLang="el-GR" dirty="0"/>
              <a:t>Αλλαγή σημείου σύνδεσης</a:t>
            </a:r>
          </a:p>
          <a:p>
            <a:r>
              <a:rPr lang="el-GR" altLang="el-GR" dirty="0"/>
              <a:t>Προβλήματα στα ασύρματα συστήματα</a:t>
            </a:r>
          </a:p>
          <a:p>
            <a:pPr lvl="1"/>
            <a:r>
              <a:rPr lang="el-GR" altLang="el-GR" dirty="0"/>
              <a:t>Απρόβλεπτο περιβάλλον </a:t>
            </a:r>
            <a:r>
              <a:rPr lang="el-GR" altLang="el-GR" dirty="0" smtClean="0"/>
              <a:t>μετάδοσης</a:t>
            </a:r>
          </a:p>
          <a:p>
            <a:pPr lvl="2"/>
            <a:r>
              <a:rPr lang="el-GR" altLang="el-GR" dirty="0" smtClean="0"/>
              <a:t>Ακόμη και χωρίς κίνηση</a:t>
            </a:r>
            <a:endParaRPr lang="el-GR" altLang="el-GR" dirty="0"/>
          </a:p>
          <a:p>
            <a:pPr lvl="1"/>
            <a:r>
              <a:rPr lang="el-GR" altLang="el-GR" dirty="0"/>
              <a:t>Αυξημένα σφάλματα λόγω </a:t>
            </a:r>
            <a:r>
              <a:rPr lang="el-GR" altLang="el-GR" dirty="0" smtClean="0"/>
              <a:t>παρεμβολών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765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Κινητά συστήματα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Κινητά και ασύρματα συστήματα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6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DD61502C-94DD-4996-B5A8-9D929A6B6D66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2816</Words>
  <Application>Microsoft Office PowerPoint</Application>
  <PresentationFormat>On-screen Show (4:3)</PresentationFormat>
  <Paragraphs>578</Paragraphs>
  <Slides>67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Θέμα του Office</vt:lpstr>
      <vt:lpstr>Microsoft Office Visio Drawing</vt:lpstr>
      <vt:lpstr>Microsoft Drawing</vt:lpstr>
      <vt:lpstr>Visio</vt:lpstr>
      <vt:lpstr>Κινητά και Διάχυτα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Εισαγωγή</vt:lpstr>
      <vt:lpstr>Κινητά ή ασύρματα;</vt:lpstr>
      <vt:lpstr>Προβλήματα</vt:lpstr>
      <vt:lpstr>Κινητά συστήματα</vt:lpstr>
      <vt:lpstr>Αλλαγή συνθηκών μετάδοσης</vt:lpstr>
      <vt:lpstr>Αλλαγή σημείου σύνδεσης</vt:lpstr>
      <vt:lpstr>IP και κίνηση (1 από 2)</vt:lpstr>
      <vt:lpstr>IP και κίνηση (2 από 2)</vt:lpstr>
      <vt:lpstr>Mobile IP (1 από 4)</vt:lpstr>
      <vt:lpstr>Mobile IP (2 από 4)</vt:lpstr>
      <vt:lpstr>Mobile IP (3 από 4)</vt:lpstr>
      <vt:lpstr>Mobile IP (4 από 4)</vt:lpstr>
      <vt:lpstr>Ασύρματα συστήματα</vt:lpstr>
      <vt:lpstr>Ασύρματα σφάλματα</vt:lpstr>
      <vt:lpstr>Τύποι ασύρματων συστημάτων</vt:lpstr>
      <vt:lpstr>Επίγεια συστήματα</vt:lpstr>
      <vt:lpstr>Κυψελωτά συστήματα (1 από 3)</vt:lpstr>
      <vt:lpstr>Κυψελωτά συστήματα (2 από 3)</vt:lpstr>
      <vt:lpstr>Κυψελωτά συστήματα (3 από 3)</vt:lpstr>
      <vt:lpstr>Ασύρματα LAN (1 από 2)</vt:lpstr>
      <vt:lpstr>Ασύρματα LAN (2 από 2)</vt:lpstr>
      <vt:lpstr>Κυψελωτά ή LAN (1 από 2)</vt:lpstr>
      <vt:lpstr>Κυψελωτά ή LAN (2 από 2)</vt:lpstr>
      <vt:lpstr>Έλεγχος προσπέλασης</vt:lpstr>
      <vt:lpstr>Ποιος θα μεταδώσει πότε;</vt:lpstr>
      <vt:lpstr>CSMA/CA (1 από 2)</vt:lpstr>
      <vt:lpstr>CSMA/CA (2 από 2)</vt:lpstr>
      <vt:lpstr>RTS/CTS</vt:lpstr>
      <vt:lpstr>Επιβεβαιώσεις</vt:lpstr>
      <vt:lpstr>Πολύπλεξη (1 από 5)</vt:lpstr>
      <vt:lpstr>Πολύπλεξη (2 από 5)</vt:lpstr>
      <vt:lpstr>Πολύπλεξη (3 από 5)</vt:lpstr>
      <vt:lpstr>Πολύπλεξη (4 από 5)</vt:lpstr>
      <vt:lpstr>Πολύπλεξη (5 από 5)</vt:lpstr>
      <vt:lpstr>Λειτουργία του TCP</vt:lpstr>
      <vt:lpstr>Στόχος του TCP</vt:lpstr>
      <vt:lpstr>Βασικά του TCP</vt:lpstr>
      <vt:lpstr>Εντοπισμός απωλειών</vt:lpstr>
      <vt:lpstr>Αντίδραση στις απώλειες</vt:lpstr>
      <vt:lpstr>Παράθυρα του TCP</vt:lpstr>
      <vt:lpstr>Παράθυρο συμφόρησης (1 από 3)</vt:lpstr>
      <vt:lpstr>Παράθυρο συμφόρησης (2 από 3)</vt:lpstr>
      <vt:lpstr>Παράθυρο συμφόρησης (3 από 3)</vt:lpstr>
      <vt:lpstr>Επίδοση του TCP</vt:lpstr>
      <vt:lpstr>Το πρόβλημα του TCP</vt:lpstr>
      <vt:lpstr>Μείωση μεγέθους πακέτων</vt:lpstr>
      <vt:lpstr>Αναμεταδόσεις επίπεδου ζεύξης</vt:lpstr>
      <vt:lpstr>Πολλαπλές ασύρματες ζεύξεις</vt:lpstr>
      <vt:lpstr>Απώλειες λόγω κίνησης (1 από 2)</vt:lpstr>
      <vt:lpstr>Απώλειες λόγω κίνησης (2 από 2)</vt:lpstr>
      <vt:lpstr>Βελτιώσεις του TCP</vt:lpstr>
      <vt:lpstr>Διάκριση απωλειών (1 από 2)</vt:lpstr>
      <vt:lpstr>Διάκριση απωλειών (2 από 2)</vt:lpstr>
      <vt:lpstr>Τεμαχισμένο TCP</vt:lpstr>
      <vt:lpstr>Επιλεκτικές επιβεβαιώσεις</vt:lpstr>
      <vt:lpstr>Λύσεις επιπέδου μεταφοράς</vt:lpstr>
      <vt:lpstr>Παρεμβαλλόμενο TCP (1 από 2)</vt:lpstr>
      <vt:lpstr>Παρεμβαλλόμενο TCP (2 από 2)</vt:lpstr>
      <vt:lpstr>Ρητή σήμανση απωλειών</vt:lpstr>
      <vt:lpstr>Αντιμετώπιση κίνησης (1 από 2)</vt:lpstr>
      <vt:lpstr>Αντιμετώπιση κίνησης (2 από 2)</vt:lpstr>
      <vt:lpstr>Τέλος Ενότητας #11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Κινητά και ασύρματα συστήματα</dc:title>
  <dc:subject>Κινητά και Διάχυτα Συστήματα</dc:subject>
  <dc:creator>Γεώργιος Ξυλωμένος</dc:creator>
  <cp:keywords>Κινητά; ασύρματα; έλεγχος προσπέλασης; επίδοση TCP</cp:keywords>
  <cp:lastModifiedBy>George Xylomenos</cp:lastModifiedBy>
  <cp:revision>364</cp:revision>
  <cp:lastPrinted>2014-02-16T13:16:25Z</cp:lastPrinted>
  <dcterms:created xsi:type="dcterms:W3CDTF">2012-09-06T09:03:05Z</dcterms:created>
  <dcterms:modified xsi:type="dcterms:W3CDTF">2015-03-29T21:23:41Z</dcterms:modified>
</cp:coreProperties>
</file>