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799" r:id="rId2"/>
    <p:sldId id="347" r:id="rId3"/>
    <p:sldId id="343" r:id="rId4"/>
    <p:sldId id="783" r:id="rId5"/>
    <p:sldId id="788" r:id="rId6"/>
    <p:sldId id="360" r:id="rId7"/>
    <p:sldId id="789" r:id="rId8"/>
    <p:sldId id="791" r:id="rId9"/>
    <p:sldId id="793" r:id="rId10"/>
    <p:sldId id="795" r:id="rId11"/>
    <p:sldId id="796" r:id="rId12"/>
    <p:sldId id="800" r:id="rId13"/>
    <p:sldId id="675" r:id="rId14"/>
    <p:sldId id="674" r:id="rId15"/>
    <p:sldId id="677" r:id="rId16"/>
    <p:sldId id="676" r:id="rId17"/>
    <p:sldId id="673" r:id="rId18"/>
    <p:sldId id="678" r:id="rId19"/>
    <p:sldId id="682" r:id="rId20"/>
    <p:sldId id="362" r:id="rId21"/>
    <p:sldId id="679" r:id="rId22"/>
    <p:sldId id="680" r:id="rId23"/>
    <p:sldId id="363" r:id="rId24"/>
    <p:sldId id="658" r:id="rId25"/>
    <p:sldId id="667" r:id="rId26"/>
    <p:sldId id="659" r:id="rId27"/>
    <p:sldId id="353" r:id="rId28"/>
    <p:sldId id="354" r:id="rId29"/>
    <p:sldId id="346" r:id="rId30"/>
    <p:sldId id="802" r:id="rId31"/>
    <p:sldId id="803" r:id="rId32"/>
    <p:sldId id="805" r:id="rId33"/>
    <p:sldId id="806" r:id="rId34"/>
    <p:sldId id="807" r:id="rId35"/>
    <p:sldId id="813" r:id="rId36"/>
    <p:sldId id="814" r:id="rId37"/>
    <p:sldId id="815" r:id="rId38"/>
    <p:sldId id="808" r:id="rId39"/>
    <p:sldId id="801" r:id="rId4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4" d="100"/>
          <a:sy n="104" d="100"/>
        </p:scale>
        <p:origin x="13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'Global '!$B$1</c:f>
              <c:strCache>
                <c:ptCount val="1"/>
                <c:pt idx="0">
                  <c:v>MSCI WORLD U$ - PRICE INDEX</c:v>
                </c:pt>
              </c:strCache>
            </c:strRef>
          </c:tx>
          <c:spPr>
            <a:ln w="28575" cap="rnd">
              <a:solidFill>
                <a:schemeClr val="accent1"/>
              </a:solidFill>
              <a:round/>
            </a:ln>
            <a:effectLst/>
          </c:spPr>
          <c:marker>
            <c:symbol val="none"/>
          </c:marker>
          <c:cat>
            <c:numRef>
              <c:f>'Global '!$A$2:$A$242</c:f>
              <c:numCache>
                <c:formatCode>m/d/yyyy</c:formatCode>
                <c:ptCount val="241"/>
                <c:pt idx="0">
                  <c:v>36123</c:v>
                </c:pt>
                <c:pt idx="1">
                  <c:v>36153</c:v>
                </c:pt>
                <c:pt idx="2">
                  <c:v>36184</c:v>
                </c:pt>
                <c:pt idx="3">
                  <c:v>36215</c:v>
                </c:pt>
                <c:pt idx="4">
                  <c:v>36243</c:v>
                </c:pt>
                <c:pt idx="5">
                  <c:v>36274</c:v>
                </c:pt>
                <c:pt idx="6">
                  <c:v>36304</c:v>
                </c:pt>
                <c:pt idx="7">
                  <c:v>36335</c:v>
                </c:pt>
                <c:pt idx="8">
                  <c:v>36365</c:v>
                </c:pt>
                <c:pt idx="9">
                  <c:v>36396</c:v>
                </c:pt>
                <c:pt idx="10">
                  <c:v>36427</c:v>
                </c:pt>
                <c:pt idx="11">
                  <c:v>36457</c:v>
                </c:pt>
                <c:pt idx="12">
                  <c:v>36488</c:v>
                </c:pt>
                <c:pt idx="13">
                  <c:v>36518</c:v>
                </c:pt>
                <c:pt idx="14">
                  <c:v>36549</c:v>
                </c:pt>
                <c:pt idx="15">
                  <c:v>36580</c:v>
                </c:pt>
                <c:pt idx="16">
                  <c:v>36609</c:v>
                </c:pt>
                <c:pt idx="17">
                  <c:v>36640</c:v>
                </c:pt>
                <c:pt idx="18">
                  <c:v>36670</c:v>
                </c:pt>
                <c:pt idx="19">
                  <c:v>36701</c:v>
                </c:pt>
                <c:pt idx="20">
                  <c:v>36731</c:v>
                </c:pt>
                <c:pt idx="21">
                  <c:v>36762</c:v>
                </c:pt>
                <c:pt idx="22">
                  <c:v>36793</c:v>
                </c:pt>
                <c:pt idx="23">
                  <c:v>36823</c:v>
                </c:pt>
                <c:pt idx="24">
                  <c:v>36854</c:v>
                </c:pt>
                <c:pt idx="25">
                  <c:v>36884</c:v>
                </c:pt>
                <c:pt idx="26">
                  <c:v>36915</c:v>
                </c:pt>
                <c:pt idx="27">
                  <c:v>36946</c:v>
                </c:pt>
                <c:pt idx="28">
                  <c:v>36974</c:v>
                </c:pt>
                <c:pt idx="29">
                  <c:v>37005</c:v>
                </c:pt>
                <c:pt idx="30">
                  <c:v>37035</c:v>
                </c:pt>
                <c:pt idx="31">
                  <c:v>37066</c:v>
                </c:pt>
                <c:pt idx="32">
                  <c:v>37096</c:v>
                </c:pt>
                <c:pt idx="33">
                  <c:v>37127</c:v>
                </c:pt>
                <c:pt idx="34">
                  <c:v>37158</c:v>
                </c:pt>
                <c:pt idx="35">
                  <c:v>37188</c:v>
                </c:pt>
                <c:pt idx="36">
                  <c:v>37219</c:v>
                </c:pt>
                <c:pt idx="37">
                  <c:v>37249</c:v>
                </c:pt>
                <c:pt idx="38">
                  <c:v>37280</c:v>
                </c:pt>
                <c:pt idx="39">
                  <c:v>37311</c:v>
                </c:pt>
                <c:pt idx="40">
                  <c:v>37339</c:v>
                </c:pt>
                <c:pt idx="41">
                  <c:v>37370</c:v>
                </c:pt>
                <c:pt idx="42">
                  <c:v>37400</c:v>
                </c:pt>
                <c:pt idx="43">
                  <c:v>37431</c:v>
                </c:pt>
                <c:pt idx="44">
                  <c:v>37461</c:v>
                </c:pt>
                <c:pt idx="45">
                  <c:v>37492</c:v>
                </c:pt>
                <c:pt idx="46">
                  <c:v>37523</c:v>
                </c:pt>
                <c:pt idx="47">
                  <c:v>37553</c:v>
                </c:pt>
                <c:pt idx="48">
                  <c:v>37584</c:v>
                </c:pt>
                <c:pt idx="49">
                  <c:v>37614</c:v>
                </c:pt>
                <c:pt idx="50">
                  <c:v>37645</c:v>
                </c:pt>
                <c:pt idx="51">
                  <c:v>37676</c:v>
                </c:pt>
                <c:pt idx="52">
                  <c:v>37704</c:v>
                </c:pt>
                <c:pt idx="53">
                  <c:v>37735</c:v>
                </c:pt>
                <c:pt idx="54">
                  <c:v>37765</c:v>
                </c:pt>
                <c:pt idx="55">
                  <c:v>37796</c:v>
                </c:pt>
                <c:pt idx="56">
                  <c:v>37826</c:v>
                </c:pt>
                <c:pt idx="57">
                  <c:v>37857</c:v>
                </c:pt>
                <c:pt idx="58">
                  <c:v>37888</c:v>
                </c:pt>
                <c:pt idx="59">
                  <c:v>37918</c:v>
                </c:pt>
                <c:pt idx="60">
                  <c:v>37949</c:v>
                </c:pt>
                <c:pt idx="61">
                  <c:v>37979</c:v>
                </c:pt>
                <c:pt idx="62">
                  <c:v>38010</c:v>
                </c:pt>
                <c:pt idx="63">
                  <c:v>38041</c:v>
                </c:pt>
                <c:pt idx="64">
                  <c:v>38070</c:v>
                </c:pt>
                <c:pt idx="65">
                  <c:v>38101</c:v>
                </c:pt>
                <c:pt idx="66">
                  <c:v>38131</c:v>
                </c:pt>
                <c:pt idx="67">
                  <c:v>38162</c:v>
                </c:pt>
                <c:pt idx="68">
                  <c:v>38192</c:v>
                </c:pt>
                <c:pt idx="69">
                  <c:v>38223</c:v>
                </c:pt>
                <c:pt idx="70">
                  <c:v>38254</c:v>
                </c:pt>
                <c:pt idx="71">
                  <c:v>38284</c:v>
                </c:pt>
                <c:pt idx="72">
                  <c:v>38315</c:v>
                </c:pt>
                <c:pt idx="73">
                  <c:v>38345</c:v>
                </c:pt>
                <c:pt idx="74">
                  <c:v>38376</c:v>
                </c:pt>
                <c:pt idx="75">
                  <c:v>38407</c:v>
                </c:pt>
                <c:pt idx="76">
                  <c:v>38435</c:v>
                </c:pt>
                <c:pt idx="77">
                  <c:v>38466</c:v>
                </c:pt>
                <c:pt idx="78">
                  <c:v>38496</c:v>
                </c:pt>
                <c:pt idx="79">
                  <c:v>38527</c:v>
                </c:pt>
                <c:pt idx="80">
                  <c:v>38557</c:v>
                </c:pt>
                <c:pt idx="81">
                  <c:v>38588</c:v>
                </c:pt>
                <c:pt idx="82">
                  <c:v>38619</c:v>
                </c:pt>
                <c:pt idx="83">
                  <c:v>38649</c:v>
                </c:pt>
                <c:pt idx="84">
                  <c:v>38680</c:v>
                </c:pt>
                <c:pt idx="85">
                  <c:v>38710</c:v>
                </c:pt>
                <c:pt idx="86">
                  <c:v>38741</c:v>
                </c:pt>
                <c:pt idx="87">
                  <c:v>38772</c:v>
                </c:pt>
                <c:pt idx="88">
                  <c:v>38800</c:v>
                </c:pt>
                <c:pt idx="89">
                  <c:v>38831</c:v>
                </c:pt>
                <c:pt idx="90">
                  <c:v>38861</c:v>
                </c:pt>
                <c:pt idx="91">
                  <c:v>38892</c:v>
                </c:pt>
                <c:pt idx="92">
                  <c:v>38922</c:v>
                </c:pt>
                <c:pt idx="93">
                  <c:v>38953</c:v>
                </c:pt>
                <c:pt idx="94">
                  <c:v>38984</c:v>
                </c:pt>
                <c:pt idx="95">
                  <c:v>39014</c:v>
                </c:pt>
                <c:pt idx="96">
                  <c:v>39045</c:v>
                </c:pt>
                <c:pt idx="97">
                  <c:v>39075</c:v>
                </c:pt>
                <c:pt idx="98">
                  <c:v>39106</c:v>
                </c:pt>
                <c:pt idx="99">
                  <c:v>39137</c:v>
                </c:pt>
                <c:pt idx="100">
                  <c:v>39165</c:v>
                </c:pt>
                <c:pt idx="101">
                  <c:v>39196</c:v>
                </c:pt>
                <c:pt idx="102">
                  <c:v>39226</c:v>
                </c:pt>
                <c:pt idx="103">
                  <c:v>39257</c:v>
                </c:pt>
                <c:pt idx="104">
                  <c:v>39287</c:v>
                </c:pt>
                <c:pt idx="105">
                  <c:v>39318</c:v>
                </c:pt>
                <c:pt idx="106">
                  <c:v>39349</c:v>
                </c:pt>
                <c:pt idx="107">
                  <c:v>39379</c:v>
                </c:pt>
                <c:pt idx="108">
                  <c:v>39410</c:v>
                </c:pt>
                <c:pt idx="109">
                  <c:v>39440</c:v>
                </c:pt>
                <c:pt idx="110">
                  <c:v>39471</c:v>
                </c:pt>
                <c:pt idx="111">
                  <c:v>39502</c:v>
                </c:pt>
                <c:pt idx="112">
                  <c:v>39531</c:v>
                </c:pt>
                <c:pt idx="113">
                  <c:v>39562</c:v>
                </c:pt>
                <c:pt idx="114">
                  <c:v>39592</c:v>
                </c:pt>
                <c:pt idx="115">
                  <c:v>39623</c:v>
                </c:pt>
                <c:pt idx="116">
                  <c:v>39653</c:v>
                </c:pt>
                <c:pt idx="117">
                  <c:v>39684</c:v>
                </c:pt>
                <c:pt idx="118">
                  <c:v>39715</c:v>
                </c:pt>
                <c:pt idx="119">
                  <c:v>39745</c:v>
                </c:pt>
                <c:pt idx="120">
                  <c:v>39776</c:v>
                </c:pt>
                <c:pt idx="121">
                  <c:v>39806</c:v>
                </c:pt>
                <c:pt idx="122">
                  <c:v>39837</c:v>
                </c:pt>
                <c:pt idx="123">
                  <c:v>39868</c:v>
                </c:pt>
                <c:pt idx="124">
                  <c:v>39896</c:v>
                </c:pt>
                <c:pt idx="125">
                  <c:v>39927</c:v>
                </c:pt>
                <c:pt idx="126">
                  <c:v>39957</c:v>
                </c:pt>
                <c:pt idx="127">
                  <c:v>39988</c:v>
                </c:pt>
                <c:pt idx="128">
                  <c:v>40018</c:v>
                </c:pt>
                <c:pt idx="129">
                  <c:v>40049</c:v>
                </c:pt>
                <c:pt idx="130">
                  <c:v>40080</c:v>
                </c:pt>
                <c:pt idx="131">
                  <c:v>40110</c:v>
                </c:pt>
                <c:pt idx="132">
                  <c:v>40141</c:v>
                </c:pt>
                <c:pt idx="133">
                  <c:v>40171</c:v>
                </c:pt>
                <c:pt idx="134">
                  <c:v>40202</c:v>
                </c:pt>
                <c:pt idx="135">
                  <c:v>40233</c:v>
                </c:pt>
                <c:pt idx="136">
                  <c:v>40261</c:v>
                </c:pt>
                <c:pt idx="137">
                  <c:v>40292</c:v>
                </c:pt>
                <c:pt idx="138">
                  <c:v>40322</c:v>
                </c:pt>
                <c:pt idx="139">
                  <c:v>40353</c:v>
                </c:pt>
                <c:pt idx="140">
                  <c:v>40383</c:v>
                </c:pt>
                <c:pt idx="141">
                  <c:v>40414</c:v>
                </c:pt>
                <c:pt idx="142">
                  <c:v>40445</c:v>
                </c:pt>
                <c:pt idx="143">
                  <c:v>40475</c:v>
                </c:pt>
                <c:pt idx="144">
                  <c:v>40506</c:v>
                </c:pt>
                <c:pt idx="145">
                  <c:v>40536</c:v>
                </c:pt>
                <c:pt idx="146">
                  <c:v>40567</c:v>
                </c:pt>
                <c:pt idx="147">
                  <c:v>40598</c:v>
                </c:pt>
                <c:pt idx="148">
                  <c:v>40626</c:v>
                </c:pt>
                <c:pt idx="149">
                  <c:v>40657</c:v>
                </c:pt>
                <c:pt idx="150">
                  <c:v>40687</c:v>
                </c:pt>
                <c:pt idx="151">
                  <c:v>40718</c:v>
                </c:pt>
                <c:pt idx="152">
                  <c:v>40748</c:v>
                </c:pt>
                <c:pt idx="153">
                  <c:v>40779</c:v>
                </c:pt>
                <c:pt idx="154">
                  <c:v>40810</c:v>
                </c:pt>
                <c:pt idx="155">
                  <c:v>40840</c:v>
                </c:pt>
                <c:pt idx="156">
                  <c:v>40871</c:v>
                </c:pt>
                <c:pt idx="157">
                  <c:v>40901</c:v>
                </c:pt>
                <c:pt idx="158">
                  <c:v>40932</c:v>
                </c:pt>
                <c:pt idx="159">
                  <c:v>40963</c:v>
                </c:pt>
                <c:pt idx="160">
                  <c:v>40992</c:v>
                </c:pt>
                <c:pt idx="161">
                  <c:v>41023</c:v>
                </c:pt>
                <c:pt idx="162">
                  <c:v>41053</c:v>
                </c:pt>
                <c:pt idx="163">
                  <c:v>41084</c:v>
                </c:pt>
                <c:pt idx="164">
                  <c:v>41114</c:v>
                </c:pt>
                <c:pt idx="165">
                  <c:v>41145</c:v>
                </c:pt>
                <c:pt idx="166">
                  <c:v>41176</c:v>
                </c:pt>
                <c:pt idx="167">
                  <c:v>41206</c:v>
                </c:pt>
                <c:pt idx="168">
                  <c:v>41237</c:v>
                </c:pt>
                <c:pt idx="169">
                  <c:v>41267</c:v>
                </c:pt>
                <c:pt idx="170">
                  <c:v>41298</c:v>
                </c:pt>
                <c:pt idx="171">
                  <c:v>41329</c:v>
                </c:pt>
                <c:pt idx="172">
                  <c:v>41357</c:v>
                </c:pt>
                <c:pt idx="173">
                  <c:v>41388</c:v>
                </c:pt>
                <c:pt idx="174">
                  <c:v>41418</c:v>
                </c:pt>
                <c:pt idx="175">
                  <c:v>41449</c:v>
                </c:pt>
                <c:pt idx="176">
                  <c:v>41479</c:v>
                </c:pt>
                <c:pt idx="177">
                  <c:v>41510</c:v>
                </c:pt>
                <c:pt idx="178">
                  <c:v>41541</c:v>
                </c:pt>
                <c:pt idx="179">
                  <c:v>41571</c:v>
                </c:pt>
                <c:pt idx="180">
                  <c:v>41602</c:v>
                </c:pt>
                <c:pt idx="181">
                  <c:v>41632</c:v>
                </c:pt>
                <c:pt idx="182">
                  <c:v>41663</c:v>
                </c:pt>
                <c:pt idx="183">
                  <c:v>41694</c:v>
                </c:pt>
                <c:pt idx="184">
                  <c:v>41722</c:v>
                </c:pt>
                <c:pt idx="185">
                  <c:v>41753</c:v>
                </c:pt>
                <c:pt idx="186">
                  <c:v>41783</c:v>
                </c:pt>
                <c:pt idx="187">
                  <c:v>41814</c:v>
                </c:pt>
                <c:pt idx="188">
                  <c:v>41844</c:v>
                </c:pt>
                <c:pt idx="189">
                  <c:v>41875</c:v>
                </c:pt>
                <c:pt idx="190">
                  <c:v>41906</c:v>
                </c:pt>
                <c:pt idx="191">
                  <c:v>41936</c:v>
                </c:pt>
                <c:pt idx="192">
                  <c:v>41967</c:v>
                </c:pt>
                <c:pt idx="193">
                  <c:v>41997</c:v>
                </c:pt>
                <c:pt idx="194">
                  <c:v>42028</c:v>
                </c:pt>
                <c:pt idx="195">
                  <c:v>42059</c:v>
                </c:pt>
                <c:pt idx="196">
                  <c:v>42087</c:v>
                </c:pt>
                <c:pt idx="197">
                  <c:v>42118</c:v>
                </c:pt>
                <c:pt idx="198">
                  <c:v>42148</c:v>
                </c:pt>
                <c:pt idx="199">
                  <c:v>42179</c:v>
                </c:pt>
                <c:pt idx="200">
                  <c:v>42209</c:v>
                </c:pt>
                <c:pt idx="201">
                  <c:v>42240</c:v>
                </c:pt>
                <c:pt idx="202">
                  <c:v>42271</c:v>
                </c:pt>
                <c:pt idx="203">
                  <c:v>42301</c:v>
                </c:pt>
                <c:pt idx="204">
                  <c:v>42332</c:v>
                </c:pt>
                <c:pt idx="205">
                  <c:v>42362</c:v>
                </c:pt>
                <c:pt idx="206">
                  <c:v>42393</c:v>
                </c:pt>
                <c:pt idx="207">
                  <c:v>42424</c:v>
                </c:pt>
                <c:pt idx="208">
                  <c:v>42453</c:v>
                </c:pt>
                <c:pt idx="209">
                  <c:v>42484</c:v>
                </c:pt>
                <c:pt idx="210">
                  <c:v>42514</c:v>
                </c:pt>
                <c:pt idx="211">
                  <c:v>42545</c:v>
                </c:pt>
                <c:pt idx="212">
                  <c:v>42575</c:v>
                </c:pt>
                <c:pt idx="213">
                  <c:v>42606</c:v>
                </c:pt>
                <c:pt idx="214">
                  <c:v>42637</c:v>
                </c:pt>
                <c:pt idx="215">
                  <c:v>42667</c:v>
                </c:pt>
                <c:pt idx="216">
                  <c:v>42698</c:v>
                </c:pt>
                <c:pt idx="217">
                  <c:v>42728</c:v>
                </c:pt>
                <c:pt idx="218">
                  <c:v>42759</c:v>
                </c:pt>
                <c:pt idx="219">
                  <c:v>42790</c:v>
                </c:pt>
                <c:pt idx="220">
                  <c:v>42818</c:v>
                </c:pt>
                <c:pt idx="221">
                  <c:v>42849</c:v>
                </c:pt>
                <c:pt idx="222">
                  <c:v>42879</c:v>
                </c:pt>
                <c:pt idx="223">
                  <c:v>42910</c:v>
                </c:pt>
                <c:pt idx="224">
                  <c:v>42940</c:v>
                </c:pt>
                <c:pt idx="225">
                  <c:v>42971</c:v>
                </c:pt>
                <c:pt idx="226">
                  <c:v>43002</c:v>
                </c:pt>
                <c:pt idx="227">
                  <c:v>43032</c:v>
                </c:pt>
                <c:pt idx="228">
                  <c:v>43063</c:v>
                </c:pt>
                <c:pt idx="229">
                  <c:v>43093</c:v>
                </c:pt>
                <c:pt idx="230">
                  <c:v>43124</c:v>
                </c:pt>
                <c:pt idx="231">
                  <c:v>43155</c:v>
                </c:pt>
                <c:pt idx="232">
                  <c:v>43183</c:v>
                </c:pt>
                <c:pt idx="233">
                  <c:v>43214</c:v>
                </c:pt>
                <c:pt idx="234">
                  <c:v>43244</c:v>
                </c:pt>
                <c:pt idx="235">
                  <c:v>43275</c:v>
                </c:pt>
                <c:pt idx="236">
                  <c:v>43305</c:v>
                </c:pt>
                <c:pt idx="237">
                  <c:v>43336</c:v>
                </c:pt>
                <c:pt idx="238">
                  <c:v>43367</c:v>
                </c:pt>
                <c:pt idx="239">
                  <c:v>43397</c:v>
                </c:pt>
                <c:pt idx="240">
                  <c:v>43428</c:v>
                </c:pt>
              </c:numCache>
            </c:numRef>
          </c:cat>
          <c:val>
            <c:numRef>
              <c:f>'Global '!$B$2:$B$242</c:f>
              <c:numCache>
                <c:formatCode>General</c:formatCode>
                <c:ptCount val="241"/>
                <c:pt idx="0">
                  <c:v>1097.6210000000001</c:v>
                </c:pt>
                <c:pt idx="1">
                  <c:v>1149.952</c:v>
                </c:pt>
                <c:pt idx="2">
                  <c:v>1173.8440000000001</c:v>
                </c:pt>
                <c:pt idx="3">
                  <c:v>1141.327</c:v>
                </c:pt>
                <c:pt idx="4">
                  <c:v>1187.5450000000001</c:v>
                </c:pt>
                <c:pt idx="5">
                  <c:v>1233.057</c:v>
                </c:pt>
                <c:pt idx="6">
                  <c:v>1186.701</c:v>
                </c:pt>
                <c:pt idx="7">
                  <c:v>1240.75</c:v>
                </c:pt>
                <c:pt idx="8">
                  <c:v>1235.701</c:v>
                </c:pt>
                <c:pt idx="9">
                  <c:v>1232.1610000000001</c:v>
                </c:pt>
                <c:pt idx="10">
                  <c:v>1218.8969999999999</c:v>
                </c:pt>
                <c:pt idx="11">
                  <c:v>1280.942</c:v>
                </c:pt>
                <c:pt idx="12">
                  <c:v>1315.675</c:v>
                </c:pt>
                <c:pt idx="13">
                  <c:v>1420.885</c:v>
                </c:pt>
                <c:pt idx="14">
                  <c:v>1338.2460000000001</c:v>
                </c:pt>
                <c:pt idx="15">
                  <c:v>1340.5830000000001</c:v>
                </c:pt>
                <c:pt idx="16">
                  <c:v>1431.9380000000001</c:v>
                </c:pt>
                <c:pt idx="17">
                  <c:v>1370.1079999999999</c:v>
                </c:pt>
                <c:pt idx="18">
                  <c:v>1334.136</c:v>
                </c:pt>
                <c:pt idx="19">
                  <c:v>1377.722</c:v>
                </c:pt>
                <c:pt idx="20">
                  <c:v>1337.6469999999999</c:v>
                </c:pt>
                <c:pt idx="21">
                  <c:v>1379.87</c:v>
                </c:pt>
                <c:pt idx="22">
                  <c:v>1305.2449999999999</c:v>
                </c:pt>
                <c:pt idx="23">
                  <c:v>1282.1379999999999</c:v>
                </c:pt>
                <c:pt idx="24">
                  <c:v>1203.0540000000001</c:v>
                </c:pt>
                <c:pt idx="25">
                  <c:v>1221.2529999999999</c:v>
                </c:pt>
                <c:pt idx="26">
                  <c:v>1244.222</c:v>
                </c:pt>
                <c:pt idx="27">
                  <c:v>1137.8789999999999</c:v>
                </c:pt>
                <c:pt idx="28">
                  <c:v>1061.2619999999999</c:v>
                </c:pt>
                <c:pt idx="29">
                  <c:v>1138.087</c:v>
                </c:pt>
                <c:pt idx="30">
                  <c:v>1121.088</c:v>
                </c:pt>
                <c:pt idx="31">
                  <c:v>1084.788</c:v>
                </c:pt>
                <c:pt idx="32">
                  <c:v>1069.6690000000001</c:v>
                </c:pt>
                <c:pt idx="33">
                  <c:v>1016.732</c:v>
                </c:pt>
                <c:pt idx="34">
                  <c:v>926.02300000000002</c:v>
                </c:pt>
                <c:pt idx="35">
                  <c:v>943.2</c:v>
                </c:pt>
                <c:pt idx="36">
                  <c:v>997.928</c:v>
                </c:pt>
                <c:pt idx="37">
                  <c:v>1003.516</c:v>
                </c:pt>
                <c:pt idx="38">
                  <c:v>972.41800000000001</c:v>
                </c:pt>
                <c:pt idx="39">
                  <c:v>962.73199999999997</c:v>
                </c:pt>
                <c:pt idx="40">
                  <c:v>1003.597</c:v>
                </c:pt>
                <c:pt idx="41">
                  <c:v>968.25</c:v>
                </c:pt>
                <c:pt idx="42">
                  <c:v>967.84699999999998</c:v>
                </c:pt>
                <c:pt idx="43">
                  <c:v>907.81</c:v>
                </c:pt>
                <c:pt idx="44">
                  <c:v>830.54899999999998</c:v>
                </c:pt>
                <c:pt idx="45">
                  <c:v>830.58199999999999</c:v>
                </c:pt>
                <c:pt idx="46">
                  <c:v>738.17899999999997</c:v>
                </c:pt>
                <c:pt idx="47">
                  <c:v>791.88300000000004</c:v>
                </c:pt>
                <c:pt idx="48">
                  <c:v>833.471</c:v>
                </c:pt>
                <c:pt idx="49">
                  <c:v>792.21500000000003</c:v>
                </c:pt>
                <c:pt idx="50">
                  <c:v>767.47799999999995</c:v>
                </c:pt>
                <c:pt idx="51">
                  <c:v>752.86400000000003</c:v>
                </c:pt>
                <c:pt idx="52">
                  <c:v>748.62800000000004</c:v>
                </c:pt>
                <c:pt idx="53">
                  <c:v>813.30200000000002</c:v>
                </c:pt>
                <c:pt idx="54">
                  <c:v>857.649</c:v>
                </c:pt>
                <c:pt idx="55">
                  <c:v>871.06600000000003</c:v>
                </c:pt>
                <c:pt idx="56">
                  <c:v>887.78</c:v>
                </c:pt>
                <c:pt idx="57">
                  <c:v>905.32399999999996</c:v>
                </c:pt>
                <c:pt idx="58">
                  <c:v>909.64099999999996</c:v>
                </c:pt>
                <c:pt idx="59">
                  <c:v>962.70699999999999</c:v>
                </c:pt>
                <c:pt idx="60">
                  <c:v>976.01900000000001</c:v>
                </c:pt>
                <c:pt idx="61">
                  <c:v>1036.318</c:v>
                </c:pt>
                <c:pt idx="62">
                  <c:v>1052.289</c:v>
                </c:pt>
                <c:pt idx="63">
                  <c:v>1068.6479999999999</c:v>
                </c:pt>
                <c:pt idx="64">
                  <c:v>1059.1569999999999</c:v>
                </c:pt>
                <c:pt idx="65">
                  <c:v>1035.6569999999999</c:v>
                </c:pt>
                <c:pt idx="66">
                  <c:v>1042.626</c:v>
                </c:pt>
                <c:pt idx="67">
                  <c:v>1062.5139999999999</c:v>
                </c:pt>
                <c:pt idx="68">
                  <c:v>1026.991</c:v>
                </c:pt>
                <c:pt idx="69">
                  <c:v>1029.6310000000001</c:v>
                </c:pt>
                <c:pt idx="70">
                  <c:v>1047.8610000000001</c:v>
                </c:pt>
                <c:pt idx="71">
                  <c:v>1072.6980000000001</c:v>
                </c:pt>
                <c:pt idx="72">
                  <c:v>1127.3389999999999</c:v>
                </c:pt>
                <c:pt idx="73">
                  <c:v>1169.3409999999999</c:v>
                </c:pt>
                <c:pt idx="74">
                  <c:v>1142.3499999999999</c:v>
                </c:pt>
                <c:pt idx="75">
                  <c:v>1176.703</c:v>
                </c:pt>
                <c:pt idx="76">
                  <c:v>1151.184</c:v>
                </c:pt>
                <c:pt idx="77">
                  <c:v>1123.6420000000001</c:v>
                </c:pt>
                <c:pt idx="78">
                  <c:v>1140.6769999999999</c:v>
                </c:pt>
                <c:pt idx="79">
                  <c:v>1148.8130000000001</c:v>
                </c:pt>
                <c:pt idx="80">
                  <c:v>1188.165</c:v>
                </c:pt>
                <c:pt idx="81">
                  <c:v>1194.807</c:v>
                </c:pt>
                <c:pt idx="82">
                  <c:v>1224.3140000000001</c:v>
                </c:pt>
                <c:pt idx="83">
                  <c:v>1193.8800000000001</c:v>
                </c:pt>
                <c:pt idx="84">
                  <c:v>1231.412</c:v>
                </c:pt>
                <c:pt idx="85">
                  <c:v>1257.7750000000001</c:v>
                </c:pt>
                <c:pt idx="86">
                  <c:v>1313.2139999999999</c:v>
                </c:pt>
                <c:pt idx="87">
                  <c:v>1309.451</c:v>
                </c:pt>
                <c:pt idx="88">
                  <c:v>1335.069</c:v>
                </c:pt>
                <c:pt idx="89">
                  <c:v>1373.384</c:v>
                </c:pt>
                <c:pt idx="90">
                  <c:v>1322.2460000000001</c:v>
                </c:pt>
                <c:pt idx="91">
                  <c:v>1319.934</c:v>
                </c:pt>
                <c:pt idx="92">
                  <c:v>1327.2329999999999</c:v>
                </c:pt>
                <c:pt idx="93">
                  <c:v>1358.8720000000001</c:v>
                </c:pt>
                <c:pt idx="94">
                  <c:v>1373.3679999999999</c:v>
                </c:pt>
                <c:pt idx="95">
                  <c:v>1422.9259999999999</c:v>
                </c:pt>
                <c:pt idx="96">
                  <c:v>1455.1659999999999</c:v>
                </c:pt>
                <c:pt idx="97">
                  <c:v>1483.578</c:v>
                </c:pt>
                <c:pt idx="98">
                  <c:v>1500.232</c:v>
                </c:pt>
                <c:pt idx="99">
                  <c:v>1490.44</c:v>
                </c:pt>
                <c:pt idx="100">
                  <c:v>1514.181</c:v>
                </c:pt>
                <c:pt idx="101">
                  <c:v>1577.86</c:v>
                </c:pt>
                <c:pt idx="102">
                  <c:v>1616.8710000000001</c:v>
                </c:pt>
                <c:pt idx="103">
                  <c:v>1602.36</c:v>
                </c:pt>
                <c:pt idx="104">
                  <c:v>1565.8109999999999</c:v>
                </c:pt>
                <c:pt idx="105">
                  <c:v>1561.585</c:v>
                </c:pt>
                <c:pt idx="106">
                  <c:v>1633.576</c:v>
                </c:pt>
                <c:pt idx="107">
                  <c:v>1682.3510000000001</c:v>
                </c:pt>
                <c:pt idx="108">
                  <c:v>1610.942</c:v>
                </c:pt>
                <c:pt idx="109">
                  <c:v>1588.8030000000001</c:v>
                </c:pt>
                <c:pt idx="110">
                  <c:v>1466.346</c:v>
                </c:pt>
                <c:pt idx="111">
                  <c:v>1455.56</c:v>
                </c:pt>
                <c:pt idx="112">
                  <c:v>1437.403</c:v>
                </c:pt>
                <c:pt idx="113">
                  <c:v>1508.9880000000001</c:v>
                </c:pt>
                <c:pt idx="114">
                  <c:v>1525.7260000000001</c:v>
                </c:pt>
                <c:pt idx="115">
                  <c:v>1402.1289999999999</c:v>
                </c:pt>
                <c:pt idx="116">
                  <c:v>1366.6990000000001</c:v>
                </c:pt>
                <c:pt idx="117">
                  <c:v>1344.8620000000001</c:v>
                </c:pt>
                <c:pt idx="118">
                  <c:v>1182.443</c:v>
                </c:pt>
                <c:pt idx="119">
                  <c:v>957.245</c:v>
                </c:pt>
                <c:pt idx="120">
                  <c:v>892.92600000000004</c:v>
                </c:pt>
                <c:pt idx="121">
                  <c:v>920.226</c:v>
                </c:pt>
                <c:pt idx="122">
                  <c:v>838.827</c:v>
                </c:pt>
                <c:pt idx="123">
                  <c:v>750.86300000000006</c:v>
                </c:pt>
                <c:pt idx="124">
                  <c:v>805.21600000000001</c:v>
                </c:pt>
                <c:pt idx="125">
                  <c:v>893.02499999999998</c:v>
                </c:pt>
                <c:pt idx="126">
                  <c:v>970.00400000000002</c:v>
                </c:pt>
                <c:pt idx="127">
                  <c:v>964.048</c:v>
                </c:pt>
                <c:pt idx="128">
                  <c:v>1044.7529999999999</c:v>
                </c:pt>
                <c:pt idx="129">
                  <c:v>1085.5989999999999</c:v>
                </c:pt>
                <c:pt idx="130">
                  <c:v>1126.9849999999999</c:v>
                </c:pt>
                <c:pt idx="131">
                  <c:v>1106.17</c:v>
                </c:pt>
                <c:pt idx="132">
                  <c:v>1149.0070000000001</c:v>
                </c:pt>
                <c:pt idx="133">
                  <c:v>1168.4680000000001</c:v>
                </c:pt>
                <c:pt idx="134">
                  <c:v>1119.537</c:v>
                </c:pt>
                <c:pt idx="135">
                  <c:v>1133.348</c:v>
                </c:pt>
                <c:pt idx="136">
                  <c:v>1200.53</c:v>
                </c:pt>
                <c:pt idx="137">
                  <c:v>1198.5640000000001</c:v>
                </c:pt>
                <c:pt idx="138">
                  <c:v>1079.8009999999999</c:v>
                </c:pt>
                <c:pt idx="139">
                  <c:v>1041.3230000000001</c:v>
                </c:pt>
                <c:pt idx="140">
                  <c:v>1124.826</c:v>
                </c:pt>
                <c:pt idx="141">
                  <c:v>1080.6990000000001</c:v>
                </c:pt>
                <c:pt idx="142">
                  <c:v>1179.194</c:v>
                </c:pt>
                <c:pt idx="143">
                  <c:v>1222.2260000000001</c:v>
                </c:pt>
                <c:pt idx="144">
                  <c:v>1193.558</c:v>
                </c:pt>
                <c:pt idx="145">
                  <c:v>1280.0709999999999</c:v>
                </c:pt>
                <c:pt idx="146">
                  <c:v>1308.0830000000001</c:v>
                </c:pt>
                <c:pt idx="147">
                  <c:v>1351.6469999999999</c:v>
                </c:pt>
                <c:pt idx="148">
                  <c:v>1334.925</c:v>
                </c:pt>
                <c:pt idx="149">
                  <c:v>1388.62</c:v>
                </c:pt>
                <c:pt idx="150">
                  <c:v>1354.607</c:v>
                </c:pt>
                <c:pt idx="151">
                  <c:v>1331.182</c:v>
                </c:pt>
                <c:pt idx="152">
                  <c:v>1306.0540000000001</c:v>
                </c:pt>
                <c:pt idx="153">
                  <c:v>1211.2239999999999</c:v>
                </c:pt>
                <c:pt idx="154">
                  <c:v>1104.0650000000001</c:v>
                </c:pt>
                <c:pt idx="155">
                  <c:v>1217.296</c:v>
                </c:pt>
                <c:pt idx="156">
                  <c:v>1184.604</c:v>
                </c:pt>
                <c:pt idx="157">
                  <c:v>1182.595</c:v>
                </c:pt>
                <c:pt idx="158">
                  <c:v>1240.894</c:v>
                </c:pt>
                <c:pt idx="159">
                  <c:v>1298.72</c:v>
                </c:pt>
                <c:pt idx="160">
                  <c:v>1312.011</c:v>
                </c:pt>
                <c:pt idx="161">
                  <c:v>1293.991</c:v>
                </c:pt>
                <c:pt idx="162">
                  <c:v>1177.645</c:v>
                </c:pt>
                <c:pt idx="163">
                  <c:v>1235.7159999999999</c:v>
                </c:pt>
                <c:pt idx="164">
                  <c:v>1250.569</c:v>
                </c:pt>
                <c:pt idx="165">
                  <c:v>1279.2080000000001</c:v>
                </c:pt>
                <c:pt idx="166">
                  <c:v>1311.5039999999999</c:v>
                </c:pt>
                <c:pt idx="167">
                  <c:v>1301.5219999999999</c:v>
                </c:pt>
                <c:pt idx="168">
                  <c:v>1315.4929999999999</c:v>
                </c:pt>
                <c:pt idx="169">
                  <c:v>1338.5</c:v>
                </c:pt>
                <c:pt idx="170">
                  <c:v>1405.4659999999999</c:v>
                </c:pt>
                <c:pt idx="171">
                  <c:v>1405.18</c:v>
                </c:pt>
                <c:pt idx="172">
                  <c:v>1434.5150000000001</c:v>
                </c:pt>
                <c:pt idx="173">
                  <c:v>1476.1389999999999</c:v>
                </c:pt>
                <c:pt idx="174">
                  <c:v>1471.933</c:v>
                </c:pt>
                <c:pt idx="175">
                  <c:v>1433.548</c:v>
                </c:pt>
                <c:pt idx="176">
                  <c:v>1507.913</c:v>
                </c:pt>
                <c:pt idx="177">
                  <c:v>1472.7380000000001</c:v>
                </c:pt>
                <c:pt idx="178">
                  <c:v>1543.672</c:v>
                </c:pt>
                <c:pt idx="179">
                  <c:v>1602.86</c:v>
                </c:pt>
                <c:pt idx="180">
                  <c:v>1628.424</c:v>
                </c:pt>
                <c:pt idx="181">
                  <c:v>1661.069</c:v>
                </c:pt>
                <c:pt idx="182">
                  <c:v>1598.4559999999999</c:v>
                </c:pt>
                <c:pt idx="183">
                  <c:v>1675.4</c:v>
                </c:pt>
                <c:pt idx="184">
                  <c:v>1673.874</c:v>
                </c:pt>
                <c:pt idx="185">
                  <c:v>1687.742</c:v>
                </c:pt>
                <c:pt idx="186">
                  <c:v>1715.184</c:v>
                </c:pt>
                <c:pt idx="187">
                  <c:v>1743.415</c:v>
                </c:pt>
                <c:pt idx="188">
                  <c:v>1714.3530000000001</c:v>
                </c:pt>
                <c:pt idx="189">
                  <c:v>1748.6880000000001</c:v>
                </c:pt>
                <c:pt idx="190">
                  <c:v>1698.4079999999999</c:v>
                </c:pt>
                <c:pt idx="191">
                  <c:v>1708.0920000000001</c:v>
                </c:pt>
                <c:pt idx="192">
                  <c:v>1739.4970000000001</c:v>
                </c:pt>
                <c:pt idx="193">
                  <c:v>1709.672</c:v>
                </c:pt>
                <c:pt idx="194">
                  <c:v>1677.537</c:v>
                </c:pt>
                <c:pt idx="195">
                  <c:v>1772.8620000000001</c:v>
                </c:pt>
                <c:pt idx="196">
                  <c:v>1740.8140000000001</c:v>
                </c:pt>
                <c:pt idx="197">
                  <c:v>1778.4</c:v>
                </c:pt>
                <c:pt idx="198">
                  <c:v>1779.307</c:v>
                </c:pt>
                <c:pt idx="199">
                  <c:v>1735.6130000000001</c:v>
                </c:pt>
                <c:pt idx="200">
                  <c:v>1765.604</c:v>
                </c:pt>
                <c:pt idx="201">
                  <c:v>1645.43</c:v>
                </c:pt>
                <c:pt idx="202">
                  <c:v>1581.922</c:v>
                </c:pt>
                <c:pt idx="203">
                  <c:v>1705.8030000000001</c:v>
                </c:pt>
                <c:pt idx="204">
                  <c:v>1694.3969999999999</c:v>
                </c:pt>
                <c:pt idx="205">
                  <c:v>1662.7940000000001</c:v>
                </c:pt>
                <c:pt idx="206">
                  <c:v>1562.1780000000001</c:v>
                </c:pt>
                <c:pt idx="207">
                  <c:v>1547.174</c:v>
                </c:pt>
                <c:pt idx="208">
                  <c:v>1648.1179999999999</c:v>
                </c:pt>
                <c:pt idx="209">
                  <c:v>1670.796</c:v>
                </c:pt>
                <c:pt idx="210">
                  <c:v>1674.6130000000001</c:v>
                </c:pt>
                <c:pt idx="211">
                  <c:v>1653.229</c:v>
                </c:pt>
                <c:pt idx="212">
                  <c:v>1721.788</c:v>
                </c:pt>
                <c:pt idx="213">
                  <c:v>1719.5239999999999</c:v>
                </c:pt>
                <c:pt idx="214">
                  <c:v>1725.665</c:v>
                </c:pt>
                <c:pt idx="215">
                  <c:v>1690.922</c:v>
                </c:pt>
                <c:pt idx="216">
                  <c:v>1712.0889999999999</c:v>
                </c:pt>
                <c:pt idx="217">
                  <c:v>1751.2190000000001</c:v>
                </c:pt>
                <c:pt idx="218">
                  <c:v>1792.403</c:v>
                </c:pt>
                <c:pt idx="219">
                  <c:v>1838.6990000000001</c:v>
                </c:pt>
                <c:pt idx="220">
                  <c:v>1853.69</c:v>
                </c:pt>
                <c:pt idx="221">
                  <c:v>1878.2760000000001</c:v>
                </c:pt>
                <c:pt idx="222">
                  <c:v>1911.74</c:v>
                </c:pt>
                <c:pt idx="223">
                  <c:v>1916.4259999999999</c:v>
                </c:pt>
                <c:pt idx="224">
                  <c:v>1961.1</c:v>
                </c:pt>
                <c:pt idx="225">
                  <c:v>1959.7429999999999</c:v>
                </c:pt>
                <c:pt idx="226">
                  <c:v>2000.5530000000001</c:v>
                </c:pt>
                <c:pt idx="227">
                  <c:v>2036.8040000000001</c:v>
                </c:pt>
                <c:pt idx="228">
                  <c:v>2077.36</c:v>
                </c:pt>
                <c:pt idx="229">
                  <c:v>2103.4479999999999</c:v>
                </c:pt>
                <c:pt idx="230">
                  <c:v>2213.2379999999998</c:v>
                </c:pt>
                <c:pt idx="231">
                  <c:v>2117.9929999999999</c:v>
                </c:pt>
                <c:pt idx="232">
                  <c:v>2066.8449999999998</c:v>
                </c:pt>
                <c:pt idx="233">
                  <c:v>2086.5140000000001</c:v>
                </c:pt>
                <c:pt idx="234">
                  <c:v>2092.9229999999998</c:v>
                </c:pt>
                <c:pt idx="235">
                  <c:v>2089.3009999999999</c:v>
                </c:pt>
                <c:pt idx="236">
                  <c:v>2153.096</c:v>
                </c:pt>
                <c:pt idx="237">
                  <c:v>2175.498</c:v>
                </c:pt>
                <c:pt idx="238">
                  <c:v>2184.009</c:v>
                </c:pt>
                <c:pt idx="239">
                  <c:v>2021.982</c:v>
                </c:pt>
                <c:pt idx="240">
                  <c:v>2041.3589999999999</c:v>
                </c:pt>
              </c:numCache>
            </c:numRef>
          </c:val>
          <c:smooth val="0"/>
          <c:extLst>
            <c:ext xmlns:c16="http://schemas.microsoft.com/office/drawing/2014/chart" uri="{C3380CC4-5D6E-409C-BE32-E72D297353CC}">
              <c16:uniqueId val="{00000000-D6E3-4E74-BF1B-88D5EF63806D}"/>
            </c:ext>
          </c:extLst>
        </c:ser>
        <c:ser>
          <c:idx val="1"/>
          <c:order val="1"/>
          <c:tx>
            <c:strRef>
              <c:f>'Global '!$C$1</c:f>
              <c:strCache>
                <c:ptCount val="1"/>
                <c:pt idx="0">
                  <c:v>FTSE GLOBAL 100 </c:v>
                </c:pt>
              </c:strCache>
            </c:strRef>
          </c:tx>
          <c:spPr>
            <a:ln w="28575" cap="rnd">
              <a:solidFill>
                <a:schemeClr val="accent2"/>
              </a:solidFill>
              <a:round/>
            </a:ln>
            <a:effectLst/>
          </c:spPr>
          <c:marker>
            <c:symbol val="none"/>
          </c:marker>
          <c:cat>
            <c:numRef>
              <c:f>'Global '!$A$2:$A$242</c:f>
              <c:numCache>
                <c:formatCode>m/d/yyyy</c:formatCode>
                <c:ptCount val="241"/>
                <c:pt idx="0">
                  <c:v>36123</c:v>
                </c:pt>
                <c:pt idx="1">
                  <c:v>36153</c:v>
                </c:pt>
                <c:pt idx="2">
                  <c:v>36184</c:v>
                </c:pt>
                <c:pt idx="3">
                  <c:v>36215</c:v>
                </c:pt>
                <c:pt idx="4">
                  <c:v>36243</c:v>
                </c:pt>
                <c:pt idx="5">
                  <c:v>36274</c:v>
                </c:pt>
                <c:pt idx="6">
                  <c:v>36304</c:v>
                </c:pt>
                <c:pt idx="7">
                  <c:v>36335</c:v>
                </c:pt>
                <c:pt idx="8">
                  <c:v>36365</c:v>
                </c:pt>
                <c:pt idx="9">
                  <c:v>36396</c:v>
                </c:pt>
                <c:pt idx="10">
                  <c:v>36427</c:v>
                </c:pt>
                <c:pt idx="11">
                  <c:v>36457</c:v>
                </c:pt>
                <c:pt idx="12">
                  <c:v>36488</c:v>
                </c:pt>
                <c:pt idx="13">
                  <c:v>36518</c:v>
                </c:pt>
                <c:pt idx="14">
                  <c:v>36549</c:v>
                </c:pt>
                <c:pt idx="15">
                  <c:v>36580</c:v>
                </c:pt>
                <c:pt idx="16">
                  <c:v>36609</c:v>
                </c:pt>
                <c:pt idx="17">
                  <c:v>36640</c:v>
                </c:pt>
                <c:pt idx="18">
                  <c:v>36670</c:v>
                </c:pt>
                <c:pt idx="19">
                  <c:v>36701</c:v>
                </c:pt>
                <c:pt idx="20">
                  <c:v>36731</c:v>
                </c:pt>
                <c:pt idx="21">
                  <c:v>36762</c:v>
                </c:pt>
                <c:pt idx="22">
                  <c:v>36793</c:v>
                </c:pt>
                <c:pt idx="23">
                  <c:v>36823</c:v>
                </c:pt>
                <c:pt idx="24">
                  <c:v>36854</c:v>
                </c:pt>
                <c:pt idx="25">
                  <c:v>36884</c:v>
                </c:pt>
                <c:pt idx="26">
                  <c:v>36915</c:v>
                </c:pt>
                <c:pt idx="27">
                  <c:v>36946</c:v>
                </c:pt>
                <c:pt idx="28">
                  <c:v>36974</c:v>
                </c:pt>
                <c:pt idx="29">
                  <c:v>37005</c:v>
                </c:pt>
                <c:pt idx="30">
                  <c:v>37035</c:v>
                </c:pt>
                <c:pt idx="31">
                  <c:v>37066</c:v>
                </c:pt>
                <c:pt idx="32">
                  <c:v>37096</c:v>
                </c:pt>
                <c:pt idx="33">
                  <c:v>37127</c:v>
                </c:pt>
                <c:pt idx="34">
                  <c:v>37158</c:v>
                </c:pt>
                <c:pt idx="35">
                  <c:v>37188</c:v>
                </c:pt>
                <c:pt idx="36">
                  <c:v>37219</c:v>
                </c:pt>
                <c:pt idx="37">
                  <c:v>37249</c:v>
                </c:pt>
                <c:pt idx="38">
                  <c:v>37280</c:v>
                </c:pt>
                <c:pt idx="39">
                  <c:v>37311</c:v>
                </c:pt>
                <c:pt idx="40">
                  <c:v>37339</c:v>
                </c:pt>
                <c:pt idx="41">
                  <c:v>37370</c:v>
                </c:pt>
                <c:pt idx="42">
                  <c:v>37400</c:v>
                </c:pt>
                <c:pt idx="43">
                  <c:v>37431</c:v>
                </c:pt>
                <c:pt idx="44">
                  <c:v>37461</c:v>
                </c:pt>
                <c:pt idx="45">
                  <c:v>37492</c:v>
                </c:pt>
                <c:pt idx="46">
                  <c:v>37523</c:v>
                </c:pt>
                <c:pt idx="47">
                  <c:v>37553</c:v>
                </c:pt>
                <c:pt idx="48">
                  <c:v>37584</c:v>
                </c:pt>
                <c:pt idx="49">
                  <c:v>37614</c:v>
                </c:pt>
                <c:pt idx="50">
                  <c:v>37645</c:v>
                </c:pt>
                <c:pt idx="51">
                  <c:v>37676</c:v>
                </c:pt>
                <c:pt idx="52">
                  <c:v>37704</c:v>
                </c:pt>
                <c:pt idx="53">
                  <c:v>37735</c:v>
                </c:pt>
                <c:pt idx="54">
                  <c:v>37765</c:v>
                </c:pt>
                <c:pt idx="55">
                  <c:v>37796</c:v>
                </c:pt>
                <c:pt idx="56">
                  <c:v>37826</c:v>
                </c:pt>
                <c:pt idx="57">
                  <c:v>37857</c:v>
                </c:pt>
                <c:pt idx="58">
                  <c:v>37888</c:v>
                </c:pt>
                <c:pt idx="59">
                  <c:v>37918</c:v>
                </c:pt>
                <c:pt idx="60">
                  <c:v>37949</c:v>
                </c:pt>
                <c:pt idx="61">
                  <c:v>37979</c:v>
                </c:pt>
                <c:pt idx="62">
                  <c:v>38010</c:v>
                </c:pt>
                <c:pt idx="63">
                  <c:v>38041</c:v>
                </c:pt>
                <c:pt idx="64">
                  <c:v>38070</c:v>
                </c:pt>
                <c:pt idx="65">
                  <c:v>38101</c:v>
                </c:pt>
                <c:pt idx="66">
                  <c:v>38131</c:v>
                </c:pt>
                <c:pt idx="67">
                  <c:v>38162</c:v>
                </c:pt>
                <c:pt idx="68">
                  <c:v>38192</c:v>
                </c:pt>
                <c:pt idx="69">
                  <c:v>38223</c:v>
                </c:pt>
                <c:pt idx="70">
                  <c:v>38254</c:v>
                </c:pt>
                <c:pt idx="71">
                  <c:v>38284</c:v>
                </c:pt>
                <c:pt idx="72">
                  <c:v>38315</c:v>
                </c:pt>
                <c:pt idx="73">
                  <c:v>38345</c:v>
                </c:pt>
                <c:pt idx="74">
                  <c:v>38376</c:v>
                </c:pt>
                <c:pt idx="75">
                  <c:v>38407</c:v>
                </c:pt>
                <c:pt idx="76">
                  <c:v>38435</c:v>
                </c:pt>
                <c:pt idx="77">
                  <c:v>38466</c:v>
                </c:pt>
                <c:pt idx="78">
                  <c:v>38496</c:v>
                </c:pt>
                <c:pt idx="79">
                  <c:v>38527</c:v>
                </c:pt>
                <c:pt idx="80">
                  <c:v>38557</c:v>
                </c:pt>
                <c:pt idx="81">
                  <c:v>38588</c:v>
                </c:pt>
                <c:pt idx="82">
                  <c:v>38619</c:v>
                </c:pt>
                <c:pt idx="83">
                  <c:v>38649</c:v>
                </c:pt>
                <c:pt idx="84">
                  <c:v>38680</c:v>
                </c:pt>
                <c:pt idx="85">
                  <c:v>38710</c:v>
                </c:pt>
                <c:pt idx="86">
                  <c:v>38741</c:v>
                </c:pt>
                <c:pt idx="87">
                  <c:v>38772</c:v>
                </c:pt>
                <c:pt idx="88">
                  <c:v>38800</c:v>
                </c:pt>
                <c:pt idx="89">
                  <c:v>38831</c:v>
                </c:pt>
                <c:pt idx="90">
                  <c:v>38861</c:v>
                </c:pt>
                <c:pt idx="91">
                  <c:v>38892</c:v>
                </c:pt>
                <c:pt idx="92">
                  <c:v>38922</c:v>
                </c:pt>
                <c:pt idx="93">
                  <c:v>38953</c:v>
                </c:pt>
                <c:pt idx="94">
                  <c:v>38984</c:v>
                </c:pt>
                <c:pt idx="95">
                  <c:v>39014</c:v>
                </c:pt>
                <c:pt idx="96">
                  <c:v>39045</c:v>
                </c:pt>
                <c:pt idx="97">
                  <c:v>39075</c:v>
                </c:pt>
                <c:pt idx="98">
                  <c:v>39106</c:v>
                </c:pt>
                <c:pt idx="99">
                  <c:v>39137</c:v>
                </c:pt>
                <c:pt idx="100">
                  <c:v>39165</c:v>
                </c:pt>
                <c:pt idx="101">
                  <c:v>39196</c:v>
                </c:pt>
                <c:pt idx="102">
                  <c:v>39226</c:v>
                </c:pt>
                <c:pt idx="103">
                  <c:v>39257</c:v>
                </c:pt>
                <c:pt idx="104">
                  <c:v>39287</c:v>
                </c:pt>
                <c:pt idx="105">
                  <c:v>39318</c:v>
                </c:pt>
                <c:pt idx="106">
                  <c:v>39349</c:v>
                </c:pt>
                <c:pt idx="107">
                  <c:v>39379</c:v>
                </c:pt>
                <c:pt idx="108">
                  <c:v>39410</c:v>
                </c:pt>
                <c:pt idx="109">
                  <c:v>39440</c:v>
                </c:pt>
                <c:pt idx="110">
                  <c:v>39471</c:v>
                </c:pt>
                <c:pt idx="111">
                  <c:v>39502</c:v>
                </c:pt>
                <c:pt idx="112">
                  <c:v>39531</c:v>
                </c:pt>
                <c:pt idx="113">
                  <c:v>39562</c:v>
                </c:pt>
                <c:pt idx="114">
                  <c:v>39592</c:v>
                </c:pt>
                <c:pt idx="115">
                  <c:v>39623</c:v>
                </c:pt>
                <c:pt idx="116">
                  <c:v>39653</c:v>
                </c:pt>
                <c:pt idx="117">
                  <c:v>39684</c:v>
                </c:pt>
                <c:pt idx="118">
                  <c:v>39715</c:v>
                </c:pt>
                <c:pt idx="119">
                  <c:v>39745</c:v>
                </c:pt>
                <c:pt idx="120">
                  <c:v>39776</c:v>
                </c:pt>
                <c:pt idx="121">
                  <c:v>39806</c:v>
                </c:pt>
                <c:pt idx="122">
                  <c:v>39837</c:v>
                </c:pt>
                <c:pt idx="123">
                  <c:v>39868</c:v>
                </c:pt>
                <c:pt idx="124">
                  <c:v>39896</c:v>
                </c:pt>
                <c:pt idx="125">
                  <c:v>39927</c:v>
                </c:pt>
                <c:pt idx="126">
                  <c:v>39957</c:v>
                </c:pt>
                <c:pt idx="127">
                  <c:v>39988</c:v>
                </c:pt>
                <c:pt idx="128">
                  <c:v>40018</c:v>
                </c:pt>
                <c:pt idx="129">
                  <c:v>40049</c:v>
                </c:pt>
                <c:pt idx="130">
                  <c:v>40080</c:v>
                </c:pt>
                <c:pt idx="131">
                  <c:v>40110</c:v>
                </c:pt>
                <c:pt idx="132">
                  <c:v>40141</c:v>
                </c:pt>
                <c:pt idx="133">
                  <c:v>40171</c:v>
                </c:pt>
                <c:pt idx="134">
                  <c:v>40202</c:v>
                </c:pt>
                <c:pt idx="135">
                  <c:v>40233</c:v>
                </c:pt>
                <c:pt idx="136">
                  <c:v>40261</c:v>
                </c:pt>
                <c:pt idx="137">
                  <c:v>40292</c:v>
                </c:pt>
                <c:pt idx="138">
                  <c:v>40322</c:v>
                </c:pt>
                <c:pt idx="139">
                  <c:v>40353</c:v>
                </c:pt>
                <c:pt idx="140">
                  <c:v>40383</c:v>
                </c:pt>
                <c:pt idx="141">
                  <c:v>40414</c:v>
                </c:pt>
                <c:pt idx="142">
                  <c:v>40445</c:v>
                </c:pt>
                <c:pt idx="143">
                  <c:v>40475</c:v>
                </c:pt>
                <c:pt idx="144">
                  <c:v>40506</c:v>
                </c:pt>
                <c:pt idx="145">
                  <c:v>40536</c:v>
                </c:pt>
                <c:pt idx="146">
                  <c:v>40567</c:v>
                </c:pt>
                <c:pt idx="147">
                  <c:v>40598</c:v>
                </c:pt>
                <c:pt idx="148">
                  <c:v>40626</c:v>
                </c:pt>
                <c:pt idx="149">
                  <c:v>40657</c:v>
                </c:pt>
                <c:pt idx="150">
                  <c:v>40687</c:v>
                </c:pt>
                <c:pt idx="151">
                  <c:v>40718</c:v>
                </c:pt>
                <c:pt idx="152">
                  <c:v>40748</c:v>
                </c:pt>
                <c:pt idx="153">
                  <c:v>40779</c:v>
                </c:pt>
                <c:pt idx="154">
                  <c:v>40810</c:v>
                </c:pt>
                <c:pt idx="155">
                  <c:v>40840</c:v>
                </c:pt>
                <c:pt idx="156">
                  <c:v>40871</c:v>
                </c:pt>
                <c:pt idx="157">
                  <c:v>40901</c:v>
                </c:pt>
                <c:pt idx="158">
                  <c:v>40932</c:v>
                </c:pt>
                <c:pt idx="159">
                  <c:v>40963</c:v>
                </c:pt>
                <c:pt idx="160">
                  <c:v>40992</c:v>
                </c:pt>
                <c:pt idx="161">
                  <c:v>41023</c:v>
                </c:pt>
                <c:pt idx="162">
                  <c:v>41053</c:v>
                </c:pt>
                <c:pt idx="163">
                  <c:v>41084</c:v>
                </c:pt>
                <c:pt idx="164">
                  <c:v>41114</c:v>
                </c:pt>
                <c:pt idx="165">
                  <c:v>41145</c:v>
                </c:pt>
                <c:pt idx="166">
                  <c:v>41176</c:v>
                </c:pt>
                <c:pt idx="167">
                  <c:v>41206</c:v>
                </c:pt>
                <c:pt idx="168">
                  <c:v>41237</c:v>
                </c:pt>
                <c:pt idx="169">
                  <c:v>41267</c:v>
                </c:pt>
                <c:pt idx="170">
                  <c:v>41298</c:v>
                </c:pt>
                <c:pt idx="171">
                  <c:v>41329</c:v>
                </c:pt>
                <c:pt idx="172">
                  <c:v>41357</c:v>
                </c:pt>
                <c:pt idx="173">
                  <c:v>41388</c:v>
                </c:pt>
                <c:pt idx="174">
                  <c:v>41418</c:v>
                </c:pt>
                <c:pt idx="175">
                  <c:v>41449</c:v>
                </c:pt>
                <c:pt idx="176">
                  <c:v>41479</c:v>
                </c:pt>
                <c:pt idx="177">
                  <c:v>41510</c:v>
                </c:pt>
                <c:pt idx="178">
                  <c:v>41541</c:v>
                </c:pt>
                <c:pt idx="179">
                  <c:v>41571</c:v>
                </c:pt>
                <c:pt idx="180">
                  <c:v>41602</c:v>
                </c:pt>
                <c:pt idx="181">
                  <c:v>41632</c:v>
                </c:pt>
                <c:pt idx="182">
                  <c:v>41663</c:v>
                </c:pt>
                <c:pt idx="183">
                  <c:v>41694</c:v>
                </c:pt>
                <c:pt idx="184">
                  <c:v>41722</c:v>
                </c:pt>
                <c:pt idx="185">
                  <c:v>41753</c:v>
                </c:pt>
                <c:pt idx="186">
                  <c:v>41783</c:v>
                </c:pt>
                <c:pt idx="187">
                  <c:v>41814</c:v>
                </c:pt>
                <c:pt idx="188">
                  <c:v>41844</c:v>
                </c:pt>
                <c:pt idx="189">
                  <c:v>41875</c:v>
                </c:pt>
                <c:pt idx="190">
                  <c:v>41906</c:v>
                </c:pt>
                <c:pt idx="191">
                  <c:v>41936</c:v>
                </c:pt>
                <c:pt idx="192">
                  <c:v>41967</c:v>
                </c:pt>
                <c:pt idx="193">
                  <c:v>41997</c:v>
                </c:pt>
                <c:pt idx="194">
                  <c:v>42028</c:v>
                </c:pt>
                <c:pt idx="195">
                  <c:v>42059</c:v>
                </c:pt>
                <c:pt idx="196">
                  <c:v>42087</c:v>
                </c:pt>
                <c:pt idx="197">
                  <c:v>42118</c:v>
                </c:pt>
                <c:pt idx="198">
                  <c:v>42148</c:v>
                </c:pt>
                <c:pt idx="199">
                  <c:v>42179</c:v>
                </c:pt>
                <c:pt idx="200">
                  <c:v>42209</c:v>
                </c:pt>
                <c:pt idx="201">
                  <c:v>42240</c:v>
                </c:pt>
                <c:pt idx="202">
                  <c:v>42271</c:v>
                </c:pt>
                <c:pt idx="203">
                  <c:v>42301</c:v>
                </c:pt>
                <c:pt idx="204">
                  <c:v>42332</c:v>
                </c:pt>
                <c:pt idx="205">
                  <c:v>42362</c:v>
                </c:pt>
                <c:pt idx="206">
                  <c:v>42393</c:v>
                </c:pt>
                <c:pt idx="207">
                  <c:v>42424</c:v>
                </c:pt>
                <c:pt idx="208">
                  <c:v>42453</c:v>
                </c:pt>
                <c:pt idx="209">
                  <c:v>42484</c:v>
                </c:pt>
                <c:pt idx="210">
                  <c:v>42514</c:v>
                </c:pt>
                <c:pt idx="211">
                  <c:v>42545</c:v>
                </c:pt>
                <c:pt idx="212">
                  <c:v>42575</c:v>
                </c:pt>
                <c:pt idx="213">
                  <c:v>42606</c:v>
                </c:pt>
                <c:pt idx="214">
                  <c:v>42637</c:v>
                </c:pt>
                <c:pt idx="215">
                  <c:v>42667</c:v>
                </c:pt>
                <c:pt idx="216">
                  <c:v>42698</c:v>
                </c:pt>
                <c:pt idx="217">
                  <c:v>42728</c:v>
                </c:pt>
                <c:pt idx="218">
                  <c:v>42759</c:v>
                </c:pt>
                <c:pt idx="219">
                  <c:v>42790</c:v>
                </c:pt>
                <c:pt idx="220">
                  <c:v>42818</c:v>
                </c:pt>
                <c:pt idx="221">
                  <c:v>42849</c:v>
                </c:pt>
                <c:pt idx="222">
                  <c:v>42879</c:v>
                </c:pt>
                <c:pt idx="223">
                  <c:v>42910</c:v>
                </c:pt>
                <c:pt idx="224">
                  <c:v>42940</c:v>
                </c:pt>
                <c:pt idx="225">
                  <c:v>42971</c:v>
                </c:pt>
                <c:pt idx="226">
                  <c:v>43002</c:v>
                </c:pt>
                <c:pt idx="227">
                  <c:v>43032</c:v>
                </c:pt>
                <c:pt idx="228">
                  <c:v>43063</c:v>
                </c:pt>
                <c:pt idx="229">
                  <c:v>43093</c:v>
                </c:pt>
                <c:pt idx="230">
                  <c:v>43124</c:v>
                </c:pt>
                <c:pt idx="231">
                  <c:v>43155</c:v>
                </c:pt>
                <c:pt idx="232">
                  <c:v>43183</c:v>
                </c:pt>
                <c:pt idx="233">
                  <c:v>43214</c:v>
                </c:pt>
                <c:pt idx="234">
                  <c:v>43244</c:v>
                </c:pt>
                <c:pt idx="235">
                  <c:v>43275</c:v>
                </c:pt>
                <c:pt idx="236">
                  <c:v>43305</c:v>
                </c:pt>
                <c:pt idx="237">
                  <c:v>43336</c:v>
                </c:pt>
                <c:pt idx="238">
                  <c:v>43367</c:v>
                </c:pt>
                <c:pt idx="239">
                  <c:v>43397</c:v>
                </c:pt>
                <c:pt idx="240">
                  <c:v>43428</c:v>
                </c:pt>
              </c:numCache>
            </c:numRef>
          </c:cat>
          <c:val>
            <c:numRef>
              <c:f>'Global '!$C$2:$C$242</c:f>
              <c:numCache>
                <c:formatCode>General</c:formatCode>
                <c:ptCount val="241"/>
                <c:pt idx="0">
                  <c:v>913.78</c:v>
                </c:pt>
                <c:pt idx="1">
                  <c:v>959.38</c:v>
                </c:pt>
                <c:pt idx="2">
                  <c:v>982.32</c:v>
                </c:pt>
                <c:pt idx="3">
                  <c:v>938.75</c:v>
                </c:pt>
                <c:pt idx="4">
                  <c:v>993.83</c:v>
                </c:pt>
                <c:pt idx="5">
                  <c:v>1002</c:v>
                </c:pt>
                <c:pt idx="6">
                  <c:v>964.18</c:v>
                </c:pt>
                <c:pt idx="7">
                  <c:v>1008.92</c:v>
                </c:pt>
                <c:pt idx="8">
                  <c:v>1001.19</c:v>
                </c:pt>
                <c:pt idx="9">
                  <c:v>1029.21</c:v>
                </c:pt>
                <c:pt idx="10">
                  <c:v>1000</c:v>
                </c:pt>
                <c:pt idx="11">
                  <c:v>1055.7</c:v>
                </c:pt>
                <c:pt idx="12">
                  <c:v>1086.6300000000001</c:v>
                </c:pt>
                <c:pt idx="13">
                  <c:v>1185.27</c:v>
                </c:pt>
                <c:pt idx="14">
                  <c:v>1123.24</c:v>
                </c:pt>
                <c:pt idx="15">
                  <c:v>1142.94</c:v>
                </c:pt>
                <c:pt idx="16">
                  <c:v>1210.4100000000001</c:v>
                </c:pt>
                <c:pt idx="17">
                  <c:v>1178.43</c:v>
                </c:pt>
                <c:pt idx="18">
                  <c:v>1149.3399999999999</c:v>
                </c:pt>
                <c:pt idx="19">
                  <c:v>1203.43</c:v>
                </c:pt>
                <c:pt idx="20">
                  <c:v>1162.1500000000001</c:v>
                </c:pt>
                <c:pt idx="21">
                  <c:v>1217.8699999999999</c:v>
                </c:pt>
                <c:pt idx="22">
                  <c:v>1128.7</c:v>
                </c:pt>
                <c:pt idx="23">
                  <c:v>1093.22</c:v>
                </c:pt>
                <c:pt idx="24">
                  <c:v>1034.73</c:v>
                </c:pt>
                <c:pt idx="25">
                  <c:v>1029.76</c:v>
                </c:pt>
                <c:pt idx="26">
                  <c:v>1038.68</c:v>
                </c:pt>
                <c:pt idx="27">
                  <c:v>924.52</c:v>
                </c:pt>
                <c:pt idx="28">
                  <c:v>853.58</c:v>
                </c:pt>
                <c:pt idx="29">
                  <c:v>926.56</c:v>
                </c:pt>
                <c:pt idx="30">
                  <c:v>912.05</c:v>
                </c:pt>
                <c:pt idx="31">
                  <c:v>882.85</c:v>
                </c:pt>
                <c:pt idx="32">
                  <c:v>859.41</c:v>
                </c:pt>
                <c:pt idx="33">
                  <c:v>817.55</c:v>
                </c:pt>
                <c:pt idx="34">
                  <c:v>755.55</c:v>
                </c:pt>
                <c:pt idx="35">
                  <c:v>783.38</c:v>
                </c:pt>
                <c:pt idx="36">
                  <c:v>830.74</c:v>
                </c:pt>
                <c:pt idx="37">
                  <c:v>838.47</c:v>
                </c:pt>
                <c:pt idx="38">
                  <c:v>793.65</c:v>
                </c:pt>
                <c:pt idx="39">
                  <c:v>791.57</c:v>
                </c:pt>
                <c:pt idx="40">
                  <c:v>818.82</c:v>
                </c:pt>
                <c:pt idx="41">
                  <c:v>771.34</c:v>
                </c:pt>
                <c:pt idx="42">
                  <c:v>764.18</c:v>
                </c:pt>
                <c:pt idx="43">
                  <c:v>721.81</c:v>
                </c:pt>
                <c:pt idx="44">
                  <c:v>665.68</c:v>
                </c:pt>
                <c:pt idx="45">
                  <c:v>666.73</c:v>
                </c:pt>
                <c:pt idx="46">
                  <c:v>589.20000000000005</c:v>
                </c:pt>
                <c:pt idx="47">
                  <c:v>636.91</c:v>
                </c:pt>
                <c:pt idx="48">
                  <c:v>677.47</c:v>
                </c:pt>
                <c:pt idx="49">
                  <c:v>637.16</c:v>
                </c:pt>
                <c:pt idx="50">
                  <c:v>609.32000000000005</c:v>
                </c:pt>
                <c:pt idx="51">
                  <c:v>602.88</c:v>
                </c:pt>
                <c:pt idx="52">
                  <c:v>615.04999999999995</c:v>
                </c:pt>
                <c:pt idx="53">
                  <c:v>649.72</c:v>
                </c:pt>
                <c:pt idx="54">
                  <c:v>679.14</c:v>
                </c:pt>
                <c:pt idx="55">
                  <c:v>688.26</c:v>
                </c:pt>
                <c:pt idx="56">
                  <c:v>696.74</c:v>
                </c:pt>
                <c:pt idx="57">
                  <c:v>706.04</c:v>
                </c:pt>
                <c:pt idx="58">
                  <c:v>710.78</c:v>
                </c:pt>
                <c:pt idx="59">
                  <c:v>746.2</c:v>
                </c:pt>
                <c:pt idx="60">
                  <c:v>760.24</c:v>
                </c:pt>
                <c:pt idx="61">
                  <c:v>812.79</c:v>
                </c:pt>
                <c:pt idx="62">
                  <c:v>824.47</c:v>
                </c:pt>
                <c:pt idx="63">
                  <c:v>832.39</c:v>
                </c:pt>
                <c:pt idx="64">
                  <c:v>809.52</c:v>
                </c:pt>
                <c:pt idx="65">
                  <c:v>800.94</c:v>
                </c:pt>
                <c:pt idx="66">
                  <c:v>809.54</c:v>
                </c:pt>
                <c:pt idx="67">
                  <c:v>821.9</c:v>
                </c:pt>
                <c:pt idx="68">
                  <c:v>796.12</c:v>
                </c:pt>
                <c:pt idx="69">
                  <c:v>791.15</c:v>
                </c:pt>
                <c:pt idx="70">
                  <c:v>803.11</c:v>
                </c:pt>
                <c:pt idx="71">
                  <c:v>814</c:v>
                </c:pt>
                <c:pt idx="72">
                  <c:v>849.82</c:v>
                </c:pt>
                <c:pt idx="73">
                  <c:v>876.86</c:v>
                </c:pt>
                <c:pt idx="74">
                  <c:v>849.55</c:v>
                </c:pt>
                <c:pt idx="75">
                  <c:v>887.89</c:v>
                </c:pt>
                <c:pt idx="76">
                  <c:v>866.36</c:v>
                </c:pt>
                <c:pt idx="77">
                  <c:v>852.09</c:v>
                </c:pt>
                <c:pt idx="78">
                  <c:v>874.12</c:v>
                </c:pt>
                <c:pt idx="79">
                  <c:v>861.65</c:v>
                </c:pt>
                <c:pt idx="80">
                  <c:v>891.24</c:v>
                </c:pt>
                <c:pt idx="81">
                  <c:v>884.63</c:v>
                </c:pt>
                <c:pt idx="82">
                  <c:v>918.47</c:v>
                </c:pt>
                <c:pt idx="83">
                  <c:v>887.48</c:v>
                </c:pt>
                <c:pt idx="84">
                  <c:v>916.02</c:v>
                </c:pt>
                <c:pt idx="85">
                  <c:v>923.89</c:v>
                </c:pt>
                <c:pt idx="86">
                  <c:v>962.63</c:v>
                </c:pt>
                <c:pt idx="87">
                  <c:v>948.21</c:v>
                </c:pt>
                <c:pt idx="88">
                  <c:v>977.91</c:v>
                </c:pt>
                <c:pt idx="89">
                  <c:v>1003.44</c:v>
                </c:pt>
                <c:pt idx="90">
                  <c:v>960.02</c:v>
                </c:pt>
                <c:pt idx="91">
                  <c:v>960.78</c:v>
                </c:pt>
                <c:pt idx="92">
                  <c:v>980.71</c:v>
                </c:pt>
                <c:pt idx="93">
                  <c:v>1003.59</c:v>
                </c:pt>
                <c:pt idx="94">
                  <c:v>1008.93</c:v>
                </c:pt>
                <c:pt idx="95">
                  <c:v>1042.4100000000001</c:v>
                </c:pt>
                <c:pt idx="96">
                  <c:v>1064.76</c:v>
                </c:pt>
                <c:pt idx="97">
                  <c:v>1074.94</c:v>
                </c:pt>
                <c:pt idx="98">
                  <c:v>1078.18</c:v>
                </c:pt>
                <c:pt idx="99">
                  <c:v>1056.93</c:v>
                </c:pt>
                <c:pt idx="100">
                  <c:v>1077.43</c:v>
                </c:pt>
                <c:pt idx="101">
                  <c:v>1132.3499999999999</c:v>
                </c:pt>
                <c:pt idx="102">
                  <c:v>1158.97</c:v>
                </c:pt>
                <c:pt idx="103">
                  <c:v>1169.5</c:v>
                </c:pt>
                <c:pt idx="104">
                  <c:v>1149.3900000000001</c:v>
                </c:pt>
                <c:pt idx="105">
                  <c:v>1140.3599999999999</c:v>
                </c:pt>
                <c:pt idx="106">
                  <c:v>1220.43</c:v>
                </c:pt>
                <c:pt idx="107">
                  <c:v>1247.77</c:v>
                </c:pt>
                <c:pt idx="108">
                  <c:v>1227.93</c:v>
                </c:pt>
                <c:pt idx="109">
                  <c:v>1228.68</c:v>
                </c:pt>
                <c:pt idx="110">
                  <c:v>1094.6199999999999</c:v>
                </c:pt>
                <c:pt idx="111">
                  <c:v>1100.3699999999999</c:v>
                </c:pt>
                <c:pt idx="112">
                  <c:v>1092.54</c:v>
                </c:pt>
                <c:pt idx="113">
                  <c:v>1148.21</c:v>
                </c:pt>
                <c:pt idx="114">
                  <c:v>1153.3800000000001</c:v>
                </c:pt>
                <c:pt idx="115">
                  <c:v>1079</c:v>
                </c:pt>
                <c:pt idx="116">
                  <c:v>1065.45</c:v>
                </c:pt>
                <c:pt idx="117">
                  <c:v>1037.1500000000001</c:v>
                </c:pt>
                <c:pt idx="118">
                  <c:v>920.12</c:v>
                </c:pt>
                <c:pt idx="119">
                  <c:v>770.88</c:v>
                </c:pt>
                <c:pt idx="120">
                  <c:v>726.05</c:v>
                </c:pt>
                <c:pt idx="121">
                  <c:v>735.59</c:v>
                </c:pt>
                <c:pt idx="122">
                  <c:v>684.68</c:v>
                </c:pt>
                <c:pt idx="123">
                  <c:v>615.97</c:v>
                </c:pt>
                <c:pt idx="124">
                  <c:v>647.73</c:v>
                </c:pt>
                <c:pt idx="125">
                  <c:v>709.28</c:v>
                </c:pt>
                <c:pt idx="126">
                  <c:v>766.21</c:v>
                </c:pt>
                <c:pt idx="127">
                  <c:v>763.75</c:v>
                </c:pt>
                <c:pt idx="128">
                  <c:v>824.36</c:v>
                </c:pt>
                <c:pt idx="129">
                  <c:v>852.25</c:v>
                </c:pt>
                <c:pt idx="130">
                  <c:v>877.93</c:v>
                </c:pt>
                <c:pt idx="131">
                  <c:v>880.65</c:v>
                </c:pt>
                <c:pt idx="132">
                  <c:v>920.17</c:v>
                </c:pt>
                <c:pt idx="133">
                  <c:v>935.29</c:v>
                </c:pt>
                <c:pt idx="134">
                  <c:v>891.86</c:v>
                </c:pt>
                <c:pt idx="135">
                  <c:v>894.47</c:v>
                </c:pt>
                <c:pt idx="136">
                  <c:v>943.77</c:v>
                </c:pt>
                <c:pt idx="137">
                  <c:v>930.71</c:v>
                </c:pt>
                <c:pt idx="138">
                  <c:v>837.06</c:v>
                </c:pt>
                <c:pt idx="139">
                  <c:v>812.21</c:v>
                </c:pt>
                <c:pt idx="140">
                  <c:v>871.72</c:v>
                </c:pt>
                <c:pt idx="141">
                  <c:v>838.82</c:v>
                </c:pt>
                <c:pt idx="142">
                  <c:v>913.79</c:v>
                </c:pt>
                <c:pt idx="143">
                  <c:v>950.16</c:v>
                </c:pt>
                <c:pt idx="144">
                  <c:v>922.39</c:v>
                </c:pt>
                <c:pt idx="145">
                  <c:v>986.75</c:v>
                </c:pt>
                <c:pt idx="146">
                  <c:v>1002.59</c:v>
                </c:pt>
                <c:pt idx="147">
                  <c:v>1035.25</c:v>
                </c:pt>
                <c:pt idx="148">
                  <c:v>1021.77</c:v>
                </c:pt>
                <c:pt idx="149">
                  <c:v>1070.6600000000001</c:v>
                </c:pt>
                <c:pt idx="150">
                  <c:v>1029.51</c:v>
                </c:pt>
                <c:pt idx="151">
                  <c:v>1027.42</c:v>
                </c:pt>
                <c:pt idx="152">
                  <c:v>1019.85</c:v>
                </c:pt>
                <c:pt idx="153">
                  <c:v>933.65</c:v>
                </c:pt>
                <c:pt idx="154">
                  <c:v>873.45</c:v>
                </c:pt>
                <c:pt idx="155">
                  <c:v>991.02</c:v>
                </c:pt>
                <c:pt idx="156">
                  <c:v>945.86</c:v>
                </c:pt>
                <c:pt idx="157">
                  <c:v>950.41</c:v>
                </c:pt>
                <c:pt idx="158">
                  <c:v>990.55</c:v>
                </c:pt>
                <c:pt idx="159">
                  <c:v>1035.9100000000001</c:v>
                </c:pt>
                <c:pt idx="160">
                  <c:v>1048.25</c:v>
                </c:pt>
                <c:pt idx="161">
                  <c:v>1039.79</c:v>
                </c:pt>
                <c:pt idx="162">
                  <c:v>951.41</c:v>
                </c:pt>
                <c:pt idx="163">
                  <c:v>996.09</c:v>
                </c:pt>
                <c:pt idx="164">
                  <c:v>1015.83</c:v>
                </c:pt>
                <c:pt idx="165">
                  <c:v>1028.8499999999999</c:v>
                </c:pt>
                <c:pt idx="166">
                  <c:v>1061.95</c:v>
                </c:pt>
                <c:pt idx="167">
                  <c:v>1047.48</c:v>
                </c:pt>
                <c:pt idx="168">
                  <c:v>1054.8699999999999</c:v>
                </c:pt>
                <c:pt idx="169">
                  <c:v>1056.6400000000001</c:v>
                </c:pt>
                <c:pt idx="170">
                  <c:v>1118.74</c:v>
                </c:pt>
                <c:pt idx="171">
                  <c:v>1110.07</c:v>
                </c:pt>
                <c:pt idx="172">
                  <c:v>1124.42</c:v>
                </c:pt>
                <c:pt idx="173">
                  <c:v>1153.32</c:v>
                </c:pt>
                <c:pt idx="174">
                  <c:v>1177.1199999999999</c:v>
                </c:pt>
                <c:pt idx="175">
                  <c:v>1122.6300000000001</c:v>
                </c:pt>
                <c:pt idx="176">
                  <c:v>1179.77</c:v>
                </c:pt>
                <c:pt idx="177">
                  <c:v>1149.26</c:v>
                </c:pt>
                <c:pt idx="178">
                  <c:v>1195.74</c:v>
                </c:pt>
                <c:pt idx="179">
                  <c:v>1255.82</c:v>
                </c:pt>
                <c:pt idx="180">
                  <c:v>1273.18</c:v>
                </c:pt>
                <c:pt idx="181">
                  <c:v>1293.58</c:v>
                </c:pt>
                <c:pt idx="182">
                  <c:v>1246.73</c:v>
                </c:pt>
                <c:pt idx="183">
                  <c:v>1298.1500000000001</c:v>
                </c:pt>
                <c:pt idx="184">
                  <c:v>1286.24</c:v>
                </c:pt>
                <c:pt idx="185">
                  <c:v>1320.52</c:v>
                </c:pt>
                <c:pt idx="186">
                  <c:v>1339.77</c:v>
                </c:pt>
                <c:pt idx="187">
                  <c:v>1352.99</c:v>
                </c:pt>
                <c:pt idx="188">
                  <c:v>1354.32</c:v>
                </c:pt>
                <c:pt idx="189">
                  <c:v>1364.08</c:v>
                </c:pt>
                <c:pt idx="190">
                  <c:v>1334.24</c:v>
                </c:pt>
                <c:pt idx="191">
                  <c:v>1319.16</c:v>
                </c:pt>
                <c:pt idx="192">
                  <c:v>1357.39</c:v>
                </c:pt>
                <c:pt idx="193">
                  <c:v>1331.42</c:v>
                </c:pt>
                <c:pt idx="194">
                  <c:v>1296.46</c:v>
                </c:pt>
                <c:pt idx="195">
                  <c:v>1368.3</c:v>
                </c:pt>
                <c:pt idx="196">
                  <c:v>1345.53</c:v>
                </c:pt>
                <c:pt idx="197">
                  <c:v>1369.56</c:v>
                </c:pt>
                <c:pt idx="198">
                  <c:v>1366.64</c:v>
                </c:pt>
                <c:pt idx="199">
                  <c:v>1327.21</c:v>
                </c:pt>
                <c:pt idx="200">
                  <c:v>1357.04</c:v>
                </c:pt>
                <c:pt idx="201">
                  <c:v>1269.93</c:v>
                </c:pt>
                <c:pt idx="202">
                  <c:v>1221.31</c:v>
                </c:pt>
                <c:pt idx="203">
                  <c:v>1342.78</c:v>
                </c:pt>
                <c:pt idx="204">
                  <c:v>1330.67</c:v>
                </c:pt>
                <c:pt idx="205">
                  <c:v>1322.35</c:v>
                </c:pt>
                <c:pt idx="206">
                  <c:v>1235.6099999999999</c:v>
                </c:pt>
                <c:pt idx="207">
                  <c:v>1213.57</c:v>
                </c:pt>
                <c:pt idx="208">
                  <c:v>1294.23</c:v>
                </c:pt>
                <c:pt idx="209">
                  <c:v>1299.1099999999999</c:v>
                </c:pt>
                <c:pt idx="210">
                  <c:v>1313.69</c:v>
                </c:pt>
                <c:pt idx="211">
                  <c:v>1304.08</c:v>
                </c:pt>
                <c:pt idx="212">
                  <c:v>1355.73</c:v>
                </c:pt>
                <c:pt idx="213">
                  <c:v>1359.13</c:v>
                </c:pt>
                <c:pt idx="214">
                  <c:v>1359.34</c:v>
                </c:pt>
                <c:pt idx="215">
                  <c:v>1333.26</c:v>
                </c:pt>
                <c:pt idx="216">
                  <c:v>1325.15</c:v>
                </c:pt>
                <c:pt idx="217">
                  <c:v>1363.43</c:v>
                </c:pt>
                <c:pt idx="218">
                  <c:v>1389.07</c:v>
                </c:pt>
                <c:pt idx="219">
                  <c:v>1434.68</c:v>
                </c:pt>
                <c:pt idx="220">
                  <c:v>1456.99</c:v>
                </c:pt>
                <c:pt idx="221">
                  <c:v>1471.29</c:v>
                </c:pt>
                <c:pt idx="222">
                  <c:v>1506.75</c:v>
                </c:pt>
                <c:pt idx="223">
                  <c:v>1501.25</c:v>
                </c:pt>
                <c:pt idx="224">
                  <c:v>1538.67</c:v>
                </c:pt>
                <c:pt idx="225">
                  <c:v>1536.59</c:v>
                </c:pt>
                <c:pt idx="226">
                  <c:v>1579.01</c:v>
                </c:pt>
                <c:pt idx="227">
                  <c:v>1622.77</c:v>
                </c:pt>
                <c:pt idx="228">
                  <c:v>1649.04</c:v>
                </c:pt>
                <c:pt idx="229">
                  <c:v>1663.83</c:v>
                </c:pt>
                <c:pt idx="230">
                  <c:v>1763.13</c:v>
                </c:pt>
                <c:pt idx="231">
                  <c:v>1693.07</c:v>
                </c:pt>
                <c:pt idx="232">
                  <c:v>1639.35</c:v>
                </c:pt>
                <c:pt idx="233">
                  <c:v>1657.08</c:v>
                </c:pt>
                <c:pt idx="234">
                  <c:v>1691.67</c:v>
                </c:pt>
                <c:pt idx="235">
                  <c:v>1691.68</c:v>
                </c:pt>
                <c:pt idx="236">
                  <c:v>1744.91</c:v>
                </c:pt>
                <c:pt idx="237">
                  <c:v>1797.54</c:v>
                </c:pt>
                <c:pt idx="238">
                  <c:v>1808.46</c:v>
                </c:pt>
                <c:pt idx="239">
                  <c:v>1645.29</c:v>
                </c:pt>
                <c:pt idx="240">
                  <c:v>1676.91</c:v>
                </c:pt>
              </c:numCache>
            </c:numRef>
          </c:val>
          <c:smooth val="0"/>
          <c:extLst>
            <c:ext xmlns:c16="http://schemas.microsoft.com/office/drawing/2014/chart" uri="{C3380CC4-5D6E-409C-BE32-E72D297353CC}">
              <c16:uniqueId val="{00000001-D6E3-4E74-BF1B-88D5EF63806D}"/>
            </c:ext>
          </c:extLst>
        </c:ser>
        <c:dLbls>
          <c:showLegendKey val="0"/>
          <c:showVal val="0"/>
          <c:showCatName val="0"/>
          <c:showSerName val="0"/>
          <c:showPercent val="0"/>
          <c:showBubbleSize val="0"/>
        </c:dLbls>
        <c:smooth val="0"/>
        <c:axId val="401742680"/>
        <c:axId val="401739152"/>
      </c:lineChart>
      <c:dateAx>
        <c:axId val="40174268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1739152"/>
        <c:crosses val="autoZero"/>
        <c:auto val="1"/>
        <c:lblOffset val="100"/>
        <c:baseTimeUnit val="months"/>
      </c:dateAx>
      <c:valAx>
        <c:axId val="401739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1742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E2F33-9535-4CA8-9A8D-A97E9E24AE0F}" type="datetimeFigureOut">
              <a:rPr lang="en-GB" smtClean="0"/>
              <a:t>24/07/2024</a:t>
            </a:fld>
            <a:endParaRPr lang="en-GB"/>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72BA5-278E-44A6-8B27-9A63FD20E5F0}" type="slidenum">
              <a:rPr lang="en-GB" smtClean="0"/>
              <a:t>‹#›</a:t>
            </a:fld>
            <a:endParaRPr lang="en-GB"/>
          </a:p>
        </p:txBody>
      </p:sp>
    </p:spTree>
    <p:extLst>
      <p:ext uri="{BB962C8B-B14F-4D97-AF65-F5344CB8AC3E}">
        <p14:creationId xmlns:p14="http://schemas.microsoft.com/office/powerpoint/2010/main" val="143314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63EE26F-EFC4-4097-B397-771FE0DAA9D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300730-B05A-4449-BAF1-E55449AA98DB}" type="slidenum">
              <a:rPr lang="el-GR" altLang="el-GR"/>
              <a:pPr>
                <a:spcBef>
                  <a:spcPct val="0"/>
                </a:spcBef>
              </a:pPr>
              <a:t>9</a:t>
            </a:fld>
            <a:endParaRPr lang="el-GR" altLang="el-GR"/>
          </a:p>
        </p:txBody>
      </p:sp>
      <p:sp>
        <p:nvSpPr>
          <p:cNvPr id="22531" name="Rectangle 2">
            <a:extLst>
              <a:ext uri="{FF2B5EF4-FFF2-40B4-BE49-F238E27FC236}">
                <a16:creationId xmlns:a16="http://schemas.microsoft.com/office/drawing/2014/main" id="{5E5960D4-9795-4028-910A-72AEBD7B099A}"/>
              </a:ext>
            </a:extLst>
          </p:cNvPr>
          <p:cNvSpPr>
            <a:spLocks noGrp="1" noRot="1" noChangeAspect="1" noChangeArrowheads="1" noTextEdit="1"/>
          </p:cNvSpPr>
          <p:nvPr>
            <p:ph type="sldImg"/>
          </p:nvPr>
        </p:nvSpPr>
        <p:spPr>
          <a:xfrm>
            <a:off x="382588" y="685800"/>
            <a:ext cx="6096000" cy="3429000"/>
          </a:xfrm>
          <a:ln/>
        </p:spPr>
      </p:sp>
      <p:sp>
        <p:nvSpPr>
          <p:cNvPr id="22532" name="Rectangle 3">
            <a:extLst>
              <a:ext uri="{FF2B5EF4-FFF2-40B4-BE49-F238E27FC236}">
                <a16:creationId xmlns:a16="http://schemas.microsoft.com/office/drawing/2014/main" id="{F1EA71F1-070B-46DE-86D0-70BF870C5ACF}"/>
              </a:ext>
            </a:extLst>
          </p:cNvPr>
          <p:cNvSpPr>
            <a:spLocks noGrp="1" noChangeArrowheads="1"/>
          </p:cNvSpPr>
          <p:nvPr>
            <p:ph type="body" idx="1"/>
          </p:nvPr>
        </p:nvSpPr>
        <p:spPr>
          <a:noFill/>
        </p:spPr>
        <p:txBody>
          <a:bodyPr/>
          <a:lstStyle/>
          <a:p>
            <a:pPr eaLnBrk="1" hangingPunct="1"/>
            <a:endParaRPr lang="el-GR" altLang="el-GR">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9953DD20-AB0A-4A3B-AA32-74383BF86D0A}" type="datetimeFigureOut">
              <a:rPr lang="el-GR" smtClean="0"/>
              <a:t>24/7/2024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159985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953DD20-AB0A-4A3B-AA32-74383BF86D0A}" type="datetimeFigureOut">
              <a:rPr lang="el-GR" smtClean="0"/>
              <a:t>24/7/2024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307861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953DD20-AB0A-4A3B-AA32-74383BF86D0A}" type="datetimeFigureOut">
              <a:rPr lang="el-GR" smtClean="0"/>
              <a:t>24/7/2024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167815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953DD20-AB0A-4A3B-AA32-74383BF86D0A}" type="datetimeFigureOut">
              <a:rPr lang="el-GR" smtClean="0"/>
              <a:t>24/7/2024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48114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9953DD20-AB0A-4A3B-AA32-74383BF86D0A}" type="datetimeFigureOut">
              <a:rPr lang="el-GR" smtClean="0"/>
              <a:t>24/7/2024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415269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9953DD20-AB0A-4A3B-AA32-74383BF86D0A}" type="datetimeFigureOut">
              <a:rPr lang="el-GR" smtClean="0"/>
              <a:t>24/7/2024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9769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9953DD20-AB0A-4A3B-AA32-74383BF86D0A}" type="datetimeFigureOut">
              <a:rPr lang="el-GR" smtClean="0"/>
              <a:t>24/7/2024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16931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953DD20-AB0A-4A3B-AA32-74383BF86D0A}" type="datetimeFigureOut">
              <a:rPr lang="el-GR" smtClean="0"/>
              <a:t>24/7/2024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187003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953DD20-AB0A-4A3B-AA32-74383BF86D0A}" type="datetimeFigureOut">
              <a:rPr lang="el-GR" smtClean="0"/>
              <a:t>24/7/2024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289198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9953DD20-AB0A-4A3B-AA32-74383BF86D0A}" type="datetimeFigureOut">
              <a:rPr lang="el-GR" smtClean="0"/>
              <a:t>24/7/2024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169597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9953DD20-AB0A-4A3B-AA32-74383BF86D0A}" type="datetimeFigureOut">
              <a:rPr lang="el-GR" smtClean="0"/>
              <a:t>24/7/2024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416A085-9D09-4F69-847D-AC3058020D01}" type="slidenum">
              <a:rPr lang="el-GR" smtClean="0"/>
              <a:t>‹#›</a:t>
            </a:fld>
            <a:endParaRPr lang="el-GR"/>
          </a:p>
        </p:txBody>
      </p:sp>
    </p:spTree>
    <p:extLst>
      <p:ext uri="{BB962C8B-B14F-4D97-AF65-F5344CB8AC3E}">
        <p14:creationId xmlns:p14="http://schemas.microsoft.com/office/powerpoint/2010/main" val="29859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3DD20-AB0A-4A3B-AA32-74383BF86D0A}" type="datetimeFigureOut">
              <a:rPr lang="el-GR" smtClean="0"/>
              <a:t>24/7/2024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085-9D09-4F69-847D-AC3058020D01}" type="slidenum">
              <a:rPr lang="el-GR" smtClean="0"/>
              <a:t>‹#›</a:t>
            </a:fld>
            <a:endParaRPr lang="el-GR"/>
          </a:p>
        </p:txBody>
      </p:sp>
    </p:spTree>
    <p:extLst>
      <p:ext uri="{BB962C8B-B14F-4D97-AF65-F5344CB8AC3E}">
        <p14:creationId xmlns:p14="http://schemas.microsoft.com/office/powerpoint/2010/main" val="261700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D0A134F-50E1-452A-BCB5-E2CF27680468}"/>
              </a:ext>
            </a:extLst>
          </p:cNvPr>
          <p:cNvSpPr>
            <a:spLocks noGrp="1"/>
          </p:cNvSpPr>
          <p:nvPr>
            <p:ph idx="1"/>
          </p:nvPr>
        </p:nvSpPr>
        <p:spPr>
          <a:xfrm>
            <a:off x="838200" y="1073791"/>
            <a:ext cx="10515600" cy="5103172"/>
          </a:xfrm>
        </p:spPr>
        <p:txBody>
          <a:bodyPr/>
          <a:lstStyle/>
          <a:p>
            <a:pPr marL="0" indent="0" algn="ctr">
              <a:buNone/>
            </a:pPr>
            <a:endParaRPr lang="en-GB" sz="4400" b="1" i="1" dirty="0"/>
          </a:p>
          <a:p>
            <a:pPr marL="0" indent="0" algn="ctr">
              <a:buNone/>
            </a:pPr>
            <a:endParaRPr lang="en-GB" sz="4400" b="1" i="1" dirty="0"/>
          </a:p>
          <a:p>
            <a:pPr marL="0" indent="0" algn="ctr">
              <a:buNone/>
            </a:pPr>
            <a:r>
              <a:rPr lang="en-GB" sz="4400" b="1" i="1" dirty="0"/>
              <a:t>The Global Investment Fund Industry</a:t>
            </a:r>
          </a:p>
          <a:p>
            <a:endParaRPr lang="en-GB" dirty="0"/>
          </a:p>
        </p:txBody>
      </p:sp>
    </p:spTree>
    <p:extLst>
      <p:ext uri="{BB962C8B-B14F-4D97-AF65-F5344CB8AC3E}">
        <p14:creationId xmlns:p14="http://schemas.microsoft.com/office/powerpoint/2010/main" val="1635795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A3A578-2AC6-4161-A73F-CAE8E2DB475A}"/>
              </a:ext>
            </a:extLst>
          </p:cNvPr>
          <p:cNvSpPr>
            <a:spLocks noGrp="1"/>
          </p:cNvSpPr>
          <p:nvPr>
            <p:ph type="title"/>
          </p:nvPr>
        </p:nvSpPr>
        <p:spPr>
          <a:xfrm>
            <a:off x="838200" y="365125"/>
            <a:ext cx="10515600" cy="851279"/>
          </a:xfrm>
        </p:spPr>
        <p:txBody>
          <a:bodyPr>
            <a:normAutofit/>
          </a:bodyPr>
          <a:lstStyle/>
          <a:p>
            <a:r>
              <a:rPr lang="en-GB" sz="3600" b="1" dirty="0"/>
              <a:t>Mutual Funds (MFs) vs Exchange Traded Funds (ETFs)</a:t>
            </a:r>
          </a:p>
        </p:txBody>
      </p:sp>
      <p:sp>
        <p:nvSpPr>
          <p:cNvPr id="3" name="Θέση περιεχομένου 2">
            <a:extLst>
              <a:ext uri="{FF2B5EF4-FFF2-40B4-BE49-F238E27FC236}">
                <a16:creationId xmlns:a16="http://schemas.microsoft.com/office/drawing/2014/main" id="{B1848098-42B6-46EA-921E-0FC99E4D2409}"/>
              </a:ext>
            </a:extLst>
          </p:cNvPr>
          <p:cNvSpPr>
            <a:spLocks noGrp="1"/>
          </p:cNvSpPr>
          <p:nvPr>
            <p:ph idx="1"/>
          </p:nvPr>
        </p:nvSpPr>
        <p:spPr/>
        <p:txBody>
          <a:bodyPr>
            <a:normAutofit lnSpcReduction="10000"/>
          </a:bodyPr>
          <a:lstStyle/>
          <a:p>
            <a:pPr algn="just"/>
            <a:r>
              <a:rPr lang="en-GB" sz="2200" dirty="0"/>
              <a:t>MFs  are </a:t>
            </a:r>
            <a:r>
              <a:rPr lang="en-GB" sz="2200" b="1" dirty="0">
                <a:solidFill>
                  <a:srgbClr val="FF0000"/>
                </a:solidFill>
              </a:rPr>
              <a:t>actively managed</a:t>
            </a:r>
            <a:r>
              <a:rPr lang="en-GB" sz="2200" dirty="0"/>
              <a:t>, i.e. the fund manager makes decisions about how to allocate assets in the fund according to a </a:t>
            </a:r>
            <a:r>
              <a:rPr lang="en-GB" sz="2200" b="1" dirty="0"/>
              <a:t>stated set of objectives</a:t>
            </a:r>
            <a:r>
              <a:rPr lang="en-GB" sz="2200" dirty="0"/>
              <a:t>. </a:t>
            </a:r>
          </a:p>
          <a:p>
            <a:pPr algn="just"/>
            <a:endParaRPr lang="en-GB" sz="2200" dirty="0"/>
          </a:p>
          <a:p>
            <a:pPr algn="just"/>
            <a:r>
              <a:rPr lang="en-GB" sz="2200" b="1" dirty="0"/>
              <a:t>MF shares are issued and redeemed on demand</a:t>
            </a:r>
            <a:r>
              <a:rPr lang="en-GB" sz="2200" dirty="0"/>
              <a:t> at a specific Net Asset Value (NAV) that is determined at the end of each trading day (based on the total market value of the fund's holdings). </a:t>
            </a:r>
          </a:p>
          <a:p>
            <a:pPr algn="just"/>
            <a:endParaRPr lang="en-GB" sz="2200" dirty="0"/>
          </a:p>
          <a:p>
            <a:pPr algn="just"/>
            <a:r>
              <a:rPr lang="en-GB" sz="2200" dirty="0"/>
              <a:t>In MFs there's </a:t>
            </a:r>
            <a:r>
              <a:rPr lang="en-GB" sz="2200" b="1" dirty="0"/>
              <a:t>no fixed number of shares</a:t>
            </a:r>
            <a:r>
              <a:rPr lang="en-GB" sz="2200" dirty="0"/>
              <a:t>; if many people want to buy in, the fund company will issue more shares.</a:t>
            </a:r>
          </a:p>
          <a:p>
            <a:pPr algn="just"/>
            <a:endParaRPr lang="en-GB" sz="2200" dirty="0"/>
          </a:p>
          <a:p>
            <a:pPr algn="just"/>
            <a:r>
              <a:rPr lang="en-GB" sz="2200" b="1" dirty="0"/>
              <a:t>ETFs can be traded like stocks</a:t>
            </a:r>
            <a:r>
              <a:rPr lang="en-GB" sz="2200" dirty="0"/>
              <a:t>, they are usually</a:t>
            </a:r>
            <a:r>
              <a:rPr lang="en-GB" sz="2200" b="1" dirty="0"/>
              <a:t> </a:t>
            </a:r>
            <a:r>
              <a:rPr lang="en-GB" sz="2200" b="1" dirty="0">
                <a:solidFill>
                  <a:srgbClr val="FF0000"/>
                </a:solidFill>
              </a:rPr>
              <a:t>passively managed </a:t>
            </a:r>
            <a:r>
              <a:rPr lang="en-GB" sz="2200" dirty="0"/>
              <a:t>and based more simply on a particular </a:t>
            </a:r>
            <a:r>
              <a:rPr lang="en-GB" sz="2200" b="1" dirty="0">
                <a:solidFill>
                  <a:srgbClr val="FF0000"/>
                </a:solidFill>
              </a:rPr>
              <a:t>market index</a:t>
            </a:r>
            <a:r>
              <a:rPr lang="en-GB" sz="2200" dirty="0"/>
              <a:t>.</a:t>
            </a:r>
          </a:p>
        </p:txBody>
      </p:sp>
    </p:spTree>
    <p:extLst>
      <p:ext uri="{BB962C8B-B14F-4D97-AF65-F5344CB8AC3E}">
        <p14:creationId xmlns:p14="http://schemas.microsoft.com/office/powerpoint/2010/main" val="51602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38E538-1DAD-4A77-8AC2-43E736481212}"/>
              </a:ext>
            </a:extLst>
          </p:cNvPr>
          <p:cNvSpPr>
            <a:spLocks noGrp="1"/>
          </p:cNvSpPr>
          <p:nvPr>
            <p:ph type="title"/>
          </p:nvPr>
        </p:nvSpPr>
        <p:spPr>
          <a:xfrm>
            <a:off x="838200" y="365125"/>
            <a:ext cx="10515600" cy="784167"/>
          </a:xfrm>
        </p:spPr>
        <p:txBody>
          <a:bodyPr>
            <a:normAutofit/>
          </a:bodyPr>
          <a:lstStyle/>
          <a:p>
            <a:r>
              <a:rPr lang="en-GB" sz="3600" b="1" dirty="0"/>
              <a:t>Mutual Funds vs Investment Trusts (ITs) </a:t>
            </a:r>
          </a:p>
        </p:txBody>
      </p:sp>
      <p:sp>
        <p:nvSpPr>
          <p:cNvPr id="3" name="Θέση περιεχομένου 2">
            <a:extLst>
              <a:ext uri="{FF2B5EF4-FFF2-40B4-BE49-F238E27FC236}">
                <a16:creationId xmlns:a16="http://schemas.microsoft.com/office/drawing/2014/main" id="{80A294EC-642C-41A2-866B-BA515489B7D4}"/>
              </a:ext>
            </a:extLst>
          </p:cNvPr>
          <p:cNvSpPr>
            <a:spLocks noGrp="1"/>
          </p:cNvSpPr>
          <p:nvPr>
            <p:ph idx="1"/>
          </p:nvPr>
        </p:nvSpPr>
        <p:spPr>
          <a:xfrm>
            <a:off x="838200" y="1510019"/>
            <a:ext cx="10515600" cy="4982856"/>
          </a:xfrm>
        </p:spPr>
        <p:txBody>
          <a:bodyPr>
            <a:normAutofit lnSpcReduction="10000"/>
          </a:bodyPr>
          <a:lstStyle/>
          <a:p>
            <a:pPr algn="just"/>
            <a:r>
              <a:rPr lang="en-GB" sz="2200" dirty="0"/>
              <a:t>An Investment Trust (IT) invests in a relatively fixed portfolio of investments. </a:t>
            </a:r>
          </a:p>
          <a:p>
            <a:pPr algn="just"/>
            <a:endParaRPr lang="en-GB" sz="2200" dirty="0"/>
          </a:p>
          <a:p>
            <a:pPr algn="just"/>
            <a:r>
              <a:rPr lang="en-GB" sz="2200" dirty="0"/>
              <a:t>ITs are </a:t>
            </a:r>
            <a:r>
              <a:rPr lang="en-GB" sz="2200" b="1" dirty="0"/>
              <a:t>closed-end</a:t>
            </a:r>
            <a:r>
              <a:rPr lang="en-GB" sz="2200" dirty="0"/>
              <a:t> funds. </a:t>
            </a:r>
          </a:p>
          <a:p>
            <a:pPr algn="just"/>
            <a:endParaRPr lang="en-GB" sz="2200" dirty="0"/>
          </a:p>
          <a:p>
            <a:pPr algn="just"/>
            <a:r>
              <a:rPr lang="en-GB" sz="2200" dirty="0"/>
              <a:t>Investors pool their money and employ a fund manager (who tends to charge a lower fee than a mutual fund manager). </a:t>
            </a:r>
          </a:p>
          <a:p>
            <a:pPr algn="just"/>
            <a:endParaRPr lang="en-GB" sz="2200" dirty="0"/>
          </a:p>
          <a:p>
            <a:pPr algn="just"/>
            <a:r>
              <a:rPr lang="en-GB" sz="2200" dirty="0"/>
              <a:t>IT managers can use  </a:t>
            </a:r>
            <a:r>
              <a:rPr lang="en-GB" sz="2200" b="1" dirty="0"/>
              <a:t>gearing</a:t>
            </a:r>
            <a:r>
              <a:rPr lang="en-GB" sz="2200" dirty="0"/>
              <a:t>. </a:t>
            </a:r>
          </a:p>
          <a:p>
            <a:pPr algn="just"/>
            <a:endParaRPr lang="en-GB" sz="2200" dirty="0"/>
          </a:p>
          <a:p>
            <a:pPr algn="just"/>
            <a:r>
              <a:rPr lang="en-GB" sz="2200" dirty="0"/>
              <a:t>Investors who want to trade shares of an IT do so on the </a:t>
            </a:r>
            <a:r>
              <a:rPr lang="en-GB" sz="2200" b="1" dirty="0">
                <a:solidFill>
                  <a:srgbClr val="FF0000"/>
                </a:solidFill>
              </a:rPr>
              <a:t>secondary market</a:t>
            </a:r>
            <a:r>
              <a:rPr lang="en-GB" sz="2200" b="1" dirty="0"/>
              <a:t>. </a:t>
            </a:r>
          </a:p>
          <a:p>
            <a:pPr algn="just"/>
            <a:endParaRPr lang="en-GB" sz="2200" dirty="0"/>
          </a:p>
          <a:p>
            <a:pPr algn="just"/>
            <a:r>
              <a:rPr lang="en-GB" sz="2200" dirty="0"/>
              <a:t>Unlike a MF, IT </a:t>
            </a:r>
            <a:r>
              <a:rPr lang="en-GB" sz="2200" b="1" dirty="0">
                <a:solidFill>
                  <a:srgbClr val="FF0000"/>
                </a:solidFill>
              </a:rPr>
              <a:t>share prices in the secondary market may be priced above or below the net asset value of the trust's actual holdings</a:t>
            </a:r>
            <a:r>
              <a:rPr lang="en-GB" sz="2200" b="1" dirty="0"/>
              <a:t>.</a:t>
            </a:r>
            <a:r>
              <a:rPr lang="en-GB" sz="2200" dirty="0"/>
              <a:t> </a:t>
            </a:r>
          </a:p>
        </p:txBody>
      </p:sp>
    </p:spTree>
    <p:extLst>
      <p:ext uri="{BB962C8B-B14F-4D97-AF65-F5344CB8AC3E}">
        <p14:creationId xmlns:p14="http://schemas.microsoft.com/office/powerpoint/2010/main" val="1068488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8E1526C-4B5C-4966-A2A0-14EB95BFCEDE}"/>
              </a:ext>
            </a:extLst>
          </p:cNvPr>
          <p:cNvSpPr>
            <a:spLocks noGrp="1"/>
          </p:cNvSpPr>
          <p:nvPr>
            <p:ph idx="1"/>
          </p:nvPr>
        </p:nvSpPr>
        <p:spPr>
          <a:xfrm>
            <a:off x="838200" y="1107347"/>
            <a:ext cx="10515600" cy="5069616"/>
          </a:xfrm>
        </p:spPr>
        <p:txBody>
          <a:bodyPr/>
          <a:lstStyle/>
          <a:p>
            <a:pPr marL="0" indent="0" algn="ctr">
              <a:buNone/>
            </a:pPr>
            <a:endParaRPr lang="en-GB" sz="4400" b="1" dirty="0"/>
          </a:p>
          <a:p>
            <a:pPr marL="0" indent="0" algn="ctr">
              <a:buNone/>
            </a:pPr>
            <a:endParaRPr lang="en-GB" sz="4400" b="1" dirty="0"/>
          </a:p>
          <a:p>
            <a:pPr marL="0" indent="0" algn="ctr">
              <a:buNone/>
            </a:pPr>
            <a:r>
              <a:rPr lang="en-GB" sz="4400" b="1" dirty="0"/>
              <a:t>Trading Systems &amp; Orders </a:t>
            </a:r>
          </a:p>
          <a:p>
            <a:endParaRPr lang="en-GB" dirty="0"/>
          </a:p>
        </p:txBody>
      </p:sp>
    </p:spTree>
    <p:extLst>
      <p:ext uri="{BB962C8B-B14F-4D97-AF65-F5344CB8AC3E}">
        <p14:creationId xmlns:p14="http://schemas.microsoft.com/office/powerpoint/2010/main" val="198100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33D8C-C412-4AE3-A7EE-730BE50B81B2}"/>
              </a:ext>
            </a:extLst>
          </p:cNvPr>
          <p:cNvSpPr>
            <a:spLocks noGrp="1"/>
          </p:cNvSpPr>
          <p:nvPr>
            <p:ph type="title"/>
          </p:nvPr>
        </p:nvSpPr>
        <p:spPr>
          <a:xfrm>
            <a:off x="838200" y="365125"/>
            <a:ext cx="10515600" cy="767389"/>
          </a:xfrm>
        </p:spPr>
        <p:txBody>
          <a:bodyPr>
            <a:normAutofit/>
          </a:bodyPr>
          <a:lstStyle/>
          <a:p>
            <a:r>
              <a:rPr lang="en-GB" sz="4000" b="1" dirty="0"/>
              <a:t>Basic Trading Systems</a:t>
            </a:r>
          </a:p>
        </p:txBody>
      </p:sp>
      <p:sp>
        <p:nvSpPr>
          <p:cNvPr id="3" name="Θέση περιεχομένου 2">
            <a:extLst>
              <a:ext uri="{FF2B5EF4-FFF2-40B4-BE49-F238E27FC236}">
                <a16:creationId xmlns:a16="http://schemas.microsoft.com/office/drawing/2014/main" id="{6880076E-72F1-4BF1-9673-565537C1FD1A}"/>
              </a:ext>
            </a:extLst>
          </p:cNvPr>
          <p:cNvSpPr>
            <a:spLocks noGrp="1"/>
          </p:cNvSpPr>
          <p:nvPr>
            <p:ph idx="1"/>
          </p:nvPr>
        </p:nvSpPr>
        <p:spPr>
          <a:xfrm>
            <a:off x="838200" y="1686187"/>
            <a:ext cx="10515600" cy="4490776"/>
          </a:xfrm>
        </p:spPr>
        <p:txBody>
          <a:bodyPr>
            <a:normAutofit/>
          </a:bodyPr>
          <a:lstStyle/>
          <a:p>
            <a:pPr algn="just"/>
            <a:endParaRPr lang="en-GB" sz="2200" b="1" dirty="0"/>
          </a:p>
          <a:p>
            <a:pPr algn="just"/>
            <a:r>
              <a:rPr lang="en-GB" sz="2200" b="1" dirty="0"/>
              <a:t>Order-driven market, </a:t>
            </a:r>
            <a:r>
              <a:rPr lang="en-GB" sz="2200" dirty="0"/>
              <a:t>in which interested buyers and sellers </a:t>
            </a:r>
            <a:r>
              <a:rPr lang="en-GB" sz="2200" b="1" dirty="0"/>
              <a:t>submit bid-and-ask prices </a:t>
            </a:r>
            <a:r>
              <a:rPr lang="en-GB" sz="2200" dirty="0"/>
              <a:t>(buy and sell orders) for a given stock to a </a:t>
            </a:r>
            <a:r>
              <a:rPr lang="en-GB" sz="2200" b="1" dirty="0"/>
              <a:t>central location </a:t>
            </a:r>
            <a:r>
              <a:rPr lang="en-GB" sz="2200" dirty="0"/>
              <a:t>where the orders are matched by a broker who does not own the stock but acts as a facilitating agent. </a:t>
            </a:r>
          </a:p>
          <a:p>
            <a:pPr algn="just"/>
            <a:endParaRPr lang="en-GB" sz="2200" dirty="0"/>
          </a:p>
          <a:p>
            <a:pPr algn="just"/>
            <a:r>
              <a:rPr lang="en-GB" sz="2200" dirty="0"/>
              <a:t>Participants also refer to this system as </a:t>
            </a:r>
            <a:r>
              <a:rPr lang="en-GB" sz="2200" b="1" dirty="0"/>
              <a:t>price-driven</a:t>
            </a:r>
            <a:r>
              <a:rPr lang="en-GB" sz="2200" dirty="0"/>
              <a:t> because shares of stock are sold to the investor with the highest bid price and bought from the seller with the lowest offering price. </a:t>
            </a:r>
          </a:p>
          <a:p>
            <a:pPr algn="just"/>
            <a:endParaRPr lang="en-GB" sz="2200" dirty="0"/>
          </a:p>
        </p:txBody>
      </p:sp>
    </p:spTree>
    <p:extLst>
      <p:ext uri="{BB962C8B-B14F-4D97-AF65-F5344CB8AC3E}">
        <p14:creationId xmlns:p14="http://schemas.microsoft.com/office/powerpoint/2010/main" val="1218347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CE272F-68CA-4704-B29A-A88EA6F2D53C}"/>
              </a:ext>
            </a:extLst>
          </p:cNvPr>
          <p:cNvSpPr>
            <a:spLocks noGrp="1"/>
          </p:cNvSpPr>
          <p:nvPr>
            <p:ph idx="1"/>
          </p:nvPr>
        </p:nvSpPr>
        <p:spPr>
          <a:xfrm>
            <a:off x="838200" y="1610686"/>
            <a:ext cx="10515600" cy="4566277"/>
          </a:xfrm>
        </p:spPr>
        <p:txBody>
          <a:bodyPr>
            <a:normAutofit/>
          </a:bodyPr>
          <a:lstStyle/>
          <a:p>
            <a:pPr algn="just"/>
            <a:r>
              <a:rPr lang="en-GB" sz="2200" b="1" dirty="0"/>
              <a:t>Dealer market </a:t>
            </a:r>
            <a:r>
              <a:rPr lang="en-GB" sz="2200" dirty="0"/>
              <a:t>(</a:t>
            </a:r>
            <a:r>
              <a:rPr lang="en-GB" sz="2200" b="1" dirty="0"/>
              <a:t>quote-driven market</a:t>
            </a:r>
            <a:r>
              <a:rPr lang="en-GB" sz="2200" dirty="0"/>
              <a:t>) where individual dealers </a:t>
            </a:r>
            <a:r>
              <a:rPr lang="en-GB" sz="2200" b="1" dirty="0"/>
              <a:t>provide liquidity </a:t>
            </a:r>
            <a:r>
              <a:rPr lang="en-GB" sz="2200" dirty="0"/>
              <a:t>for investors by buying and selling the shares of stock for themselves. </a:t>
            </a:r>
          </a:p>
          <a:p>
            <a:pPr algn="just"/>
            <a:endParaRPr lang="en-GB" sz="2200" dirty="0"/>
          </a:p>
          <a:p>
            <a:pPr algn="just"/>
            <a:r>
              <a:rPr lang="en-GB" sz="2200" dirty="0"/>
              <a:t>Ideally, with this system there will be numerous dealers who will </a:t>
            </a:r>
            <a:r>
              <a:rPr lang="en-GB" sz="2200" b="1" dirty="0"/>
              <a:t>compete against each other</a:t>
            </a:r>
            <a:r>
              <a:rPr lang="en-GB" sz="2200" dirty="0"/>
              <a:t> to provide the highest bid prices when you are selling and the lowest asking price when you are buying stock. </a:t>
            </a:r>
          </a:p>
          <a:p>
            <a:pPr algn="just"/>
            <a:endParaRPr lang="en-GB" sz="2200" dirty="0"/>
          </a:p>
          <a:p>
            <a:pPr algn="just"/>
            <a:r>
              <a:rPr lang="en-GB" sz="2200" dirty="0"/>
              <a:t>Clearly, this is a very decentralized system that derives its benefit from the competition among the dealers who are connected by technology to provide the best price for the buyer and seller. </a:t>
            </a:r>
          </a:p>
        </p:txBody>
      </p:sp>
      <p:sp>
        <p:nvSpPr>
          <p:cNvPr id="4" name="Τίτλος 1">
            <a:extLst>
              <a:ext uri="{FF2B5EF4-FFF2-40B4-BE49-F238E27FC236}">
                <a16:creationId xmlns:a16="http://schemas.microsoft.com/office/drawing/2014/main" id="{935BC1F4-7880-411C-895A-754D99BEF2C1}"/>
              </a:ext>
            </a:extLst>
          </p:cNvPr>
          <p:cNvSpPr>
            <a:spLocks noGrp="1"/>
          </p:cNvSpPr>
          <p:nvPr>
            <p:ph type="title"/>
          </p:nvPr>
        </p:nvSpPr>
        <p:spPr>
          <a:xfrm>
            <a:off x="838200" y="365125"/>
            <a:ext cx="10515600" cy="767389"/>
          </a:xfrm>
        </p:spPr>
        <p:txBody>
          <a:bodyPr>
            <a:normAutofit/>
          </a:bodyPr>
          <a:lstStyle/>
          <a:p>
            <a:r>
              <a:rPr lang="en-GB" sz="4000" b="1" dirty="0"/>
              <a:t>Basic Trading Systems</a:t>
            </a:r>
          </a:p>
        </p:txBody>
      </p:sp>
    </p:spTree>
    <p:extLst>
      <p:ext uri="{BB962C8B-B14F-4D97-AF65-F5344CB8AC3E}">
        <p14:creationId xmlns:p14="http://schemas.microsoft.com/office/powerpoint/2010/main" val="1077250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58BE37-E684-498F-B0F8-9FB11FA89F62}"/>
              </a:ext>
            </a:extLst>
          </p:cNvPr>
          <p:cNvSpPr>
            <a:spLocks noGrp="1"/>
          </p:cNvSpPr>
          <p:nvPr>
            <p:ph type="title"/>
          </p:nvPr>
        </p:nvSpPr>
        <p:spPr>
          <a:xfrm>
            <a:off x="838200" y="365126"/>
            <a:ext cx="10515600" cy="641554"/>
          </a:xfrm>
        </p:spPr>
        <p:txBody>
          <a:bodyPr>
            <a:normAutofit fontScale="90000"/>
          </a:bodyPr>
          <a:lstStyle/>
          <a:p>
            <a:r>
              <a:rPr lang="en-GB" b="1" dirty="0"/>
              <a:t>Orders</a:t>
            </a:r>
          </a:p>
        </p:txBody>
      </p:sp>
      <p:sp>
        <p:nvSpPr>
          <p:cNvPr id="3" name="Θέση περιεχομένου 2">
            <a:extLst>
              <a:ext uri="{FF2B5EF4-FFF2-40B4-BE49-F238E27FC236}">
                <a16:creationId xmlns:a16="http://schemas.microsoft.com/office/drawing/2014/main" id="{7CF3EC4E-9968-47F3-ACF1-91639842BCC5}"/>
              </a:ext>
            </a:extLst>
          </p:cNvPr>
          <p:cNvSpPr>
            <a:spLocks noGrp="1"/>
          </p:cNvSpPr>
          <p:nvPr>
            <p:ph idx="1"/>
          </p:nvPr>
        </p:nvSpPr>
        <p:spPr>
          <a:xfrm>
            <a:off x="838200" y="1258348"/>
            <a:ext cx="10515600" cy="5310231"/>
          </a:xfrm>
        </p:spPr>
        <p:txBody>
          <a:bodyPr>
            <a:noAutofit/>
          </a:bodyPr>
          <a:lstStyle/>
          <a:p>
            <a:pPr algn="just"/>
            <a:r>
              <a:rPr lang="en-GB" sz="2200" b="1" dirty="0"/>
              <a:t>Market Orders</a:t>
            </a:r>
          </a:p>
          <a:p>
            <a:pPr algn="just"/>
            <a:r>
              <a:rPr lang="en-GB" sz="2200" dirty="0"/>
              <a:t>The most frequent type of order, an order to buy or sell a stock at the </a:t>
            </a:r>
            <a:r>
              <a:rPr lang="en-GB" sz="2200" b="1" dirty="0"/>
              <a:t>best current price </a:t>
            </a:r>
            <a:r>
              <a:rPr lang="en-GB" sz="2200" dirty="0"/>
              <a:t>indicting a willingness to buy/sell immediately at the time the order reaches the exchange; provides </a:t>
            </a:r>
            <a:r>
              <a:rPr lang="en-GB" sz="2200" b="1" dirty="0"/>
              <a:t>immediate liquidity</a:t>
            </a:r>
          </a:p>
          <a:p>
            <a:pPr algn="just"/>
            <a:endParaRPr lang="en-GB" sz="2200" dirty="0"/>
          </a:p>
          <a:p>
            <a:pPr algn="just"/>
            <a:r>
              <a:rPr lang="en-GB" sz="2200" dirty="0"/>
              <a:t>E.g. for General Electric (GE) the prevailing price is 30 bid–30.05 ask: </a:t>
            </a:r>
          </a:p>
          <a:p>
            <a:pPr algn="just"/>
            <a:endParaRPr lang="en-GB" sz="2200" dirty="0"/>
          </a:p>
          <a:p>
            <a:pPr algn="just"/>
            <a:endParaRPr lang="en-GB" sz="2200" dirty="0"/>
          </a:p>
          <a:p>
            <a:pPr algn="just"/>
            <a:endParaRPr lang="en-GB" sz="2200" dirty="0"/>
          </a:p>
          <a:p>
            <a:pPr algn="just"/>
            <a:endParaRPr lang="en-GB" sz="2200" dirty="0"/>
          </a:p>
          <a:p>
            <a:pPr algn="just"/>
            <a:endParaRPr lang="en-GB" sz="2200" dirty="0"/>
          </a:p>
          <a:p>
            <a:pPr algn="just"/>
            <a:r>
              <a:rPr lang="en-GB" sz="2200" dirty="0"/>
              <a:t>If you placed a </a:t>
            </a:r>
            <a:r>
              <a:rPr lang="en-GB" sz="2200" b="1" dirty="0"/>
              <a:t>market buy order </a:t>
            </a:r>
            <a:r>
              <a:rPr lang="en-GB" sz="2200" dirty="0"/>
              <a:t>for 100 shares, you would buy 100 shares at $30.05 a share (the lowest ask price) for a total cost of $3,005 plus commission. </a:t>
            </a:r>
          </a:p>
          <a:p>
            <a:pPr algn="just"/>
            <a:endParaRPr lang="en-GB" sz="2200" dirty="0"/>
          </a:p>
        </p:txBody>
      </p:sp>
      <p:pic>
        <p:nvPicPr>
          <p:cNvPr id="4" name="Εικόνα 3">
            <a:extLst>
              <a:ext uri="{FF2B5EF4-FFF2-40B4-BE49-F238E27FC236}">
                <a16:creationId xmlns:a16="http://schemas.microsoft.com/office/drawing/2014/main" id="{BA0216EE-D46B-40C0-B494-6372FB7F7CB2}"/>
              </a:ext>
            </a:extLst>
          </p:cNvPr>
          <p:cNvPicPr>
            <a:picLocks noChangeAspect="1"/>
          </p:cNvPicPr>
          <p:nvPr/>
        </p:nvPicPr>
        <p:blipFill>
          <a:blip r:embed="rId2"/>
          <a:stretch>
            <a:fillRect/>
          </a:stretch>
        </p:blipFill>
        <p:spPr>
          <a:xfrm>
            <a:off x="2978135" y="3590488"/>
            <a:ext cx="6353175" cy="1886387"/>
          </a:xfrm>
          <a:prstGeom prst="rect">
            <a:avLst/>
          </a:prstGeom>
        </p:spPr>
      </p:pic>
    </p:spTree>
    <p:extLst>
      <p:ext uri="{BB962C8B-B14F-4D97-AF65-F5344CB8AC3E}">
        <p14:creationId xmlns:p14="http://schemas.microsoft.com/office/powerpoint/2010/main" val="1041724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5A44280-9A66-4F4D-82E8-64A90DD5DC76}"/>
              </a:ext>
            </a:extLst>
          </p:cNvPr>
          <p:cNvSpPr>
            <a:spLocks noGrp="1"/>
          </p:cNvSpPr>
          <p:nvPr>
            <p:ph idx="1"/>
          </p:nvPr>
        </p:nvSpPr>
        <p:spPr>
          <a:xfrm>
            <a:off x="838200" y="1384183"/>
            <a:ext cx="10515600" cy="4792780"/>
          </a:xfrm>
        </p:spPr>
        <p:txBody>
          <a:bodyPr>
            <a:normAutofit/>
          </a:bodyPr>
          <a:lstStyle/>
          <a:p>
            <a:pPr algn="just"/>
            <a:r>
              <a:rPr lang="en-GB" sz="2200" b="1" dirty="0"/>
              <a:t>Limit Orders</a:t>
            </a:r>
          </a:p>
          <a:p>
            <a:pPr algn="just"/>
            <a:r>
              <a:rPr lang="en-GB" sz="2200" dirty="0"/>
              <a:t>The limit order </a:t>
            </a:r>
            <a:r>
              <a:rPr lang="en-GB" sz="2200" b="1" dirty="0"/>
              <a:t>specifies the buy or sell price</a:t>
            </a:r>
            <a:r>
              <a:rPr lang="en-GB" sz="2200" dirty="0"/>
              <a:t>. </a:t>
            </a:r>
          </a:p>
          <a:p>
            <a:pPr algn="just"/>
            <a:r>
              <a:rPr lang="en-GB" sz="2200" dirty="0"/>
              <a:t>You might submit a limit order bid to purchase 100 shares of Coca-Cola (KO) stock at $60 a share when the current market is 65 bid–65.10 ask, with </a:t>
            </a:r>
            <a:r>
              <a:rPr lang="en-GB" sz="2200" b="1" dirty="0">
                <a:solidFill>
                  <a:srgbClr val="FF0000"/>
                </a:solidFill>
              </a:rPr>
              <a:t>the expectation</a:t>
            </a:r>
            <a:r>
              <a:rPr lang="en-GB" sz="2200" dirty="0"/>
              <a:t> that the stock will decline to $60 in the near future. </a:t>
            </a:r>
          </a:p>
          <a:p>
            <a:pPr algn="just"/>
            <a:endParaRPr lang="en-GB" sz="2200" dirty="0"/>
          </a:p>
          <a:p>
            <a:pPr algn="just"/>
            <a:r>
              <a:rPr lang="en-GB" sz="2200" dirty="0"/>
              <a:t>You must also indicate </a:t>
            </a:r>
            <a:r>
              <a:rPr lang="en-GB" sz="2200" b="1" dirty="0"/>
              <a:t>how long </a:t>
            </a:r>
            <a:r>
              <a:rPr lang="en-GB" sz="2200" dirty="0"/>
              <a:t>the limit order will be outstanding. </a:t>
            </a:r>
          </a:p>
          <a:p>
            <a:pPr algn="just"/>
            <a:endParaRPr lang="en-GB" sz="2200" dirty="0"/>
          </a:p>
          <a:p>
            <a:pPr algn="just"/>
            <a:r>
              <a:rPr lang="en-GB" sz="2200" dirty="0"/>
              <a:t>A limit order can be </a:t>
            </a:r>
            <a:r>
              <a:rPr lang="en-GB" sz="2200" b="1" dirty="0"/>
              <a:t>instantaneous</a:t>
            </a:r>
            <a:r>
              <a:rPr lang="en-GB" sz="2200" dirty="0"/>
              <a:t> (“</a:t>
            </a:r>
            <a:r>
              <a:rPr lang="en-GB" sz="2200" b="1" dirty="0"/>
              <a:t>fill or kill</a:t>
            </a:r>
            <a:r>
              <a:rPr lang="en-GB" sz="2200" dirty="0"/>
              <a:t>”) i.e. fill the order instantly or cancel it. </a:t>
            </a:r>
          </a:p>
          <a:p>
            <a:pPr algn="just"/>
            <a:r>
              <a:rPr lang="en-GB" sz="2200" dirty="0"/>
              <a:t>It can also be good for </a:t>
            </a:r>
            <a:r>
              <a:rPr lang="en-GB" sz="2200" b="1" dirty="0"/>
              <a:t>part of a day</a:t>
            </a:r>
            <a:r>
              <a:rPr lang="en-GB" sz="2200" dirty="0"/>
              <a:t>, a full day, several days, a week, or a month. </a:t>
            </a:r>
          </a:p>
          <a:p>
            <a:pPr algn="just"/>
            <a:r>
              <a:rPr lang="en-GB" sz="2200" dirty="0"/>
              <a:t>It can also be open ended, or “</a:t>
            </a:r>
            <a:r>
              <a:rPr lang="en-GB" sz="2200" b="1" dirty="0"/>
              <a:t>good until cancelled” </a:t>
            </a:r>
            <a:r>
              <a:rPr lang="en-GB" sz="2200" dirty="0"/>
              <a:t>(GTC)</a:t>
            </a:r>
          </a:p>
        </p:txBody>
      </p:sp>
      <p:sp>
        <p:nvSpPr>
          <p:cNvPr id="4" name="Τίτλος 1">
            <a:extLst>
              <a:ext uri="{FF2B5EF4-FFF2-40B4-BE49-F238E27FC236}">
                <a16:creationId xmlns:a16="http://schemas.microsoft.com/office/drawing/2014/main" id="{46791AC2-D7CD-4A10-AABB-B42A34BAE00C}"/>
              </a:ext>
            </a:extLst>
          </p:cNvPr>
          <p:cNvSpPr>
            <a:spLocks noGrp="1"/>
          </p:cNvSpPr>
          <p:nvPr>
            <p:ph type="title"/>
          </p:nvPr>
        </p:nvSpPr>
        <p:spPr>
          <a:xfrm>
            <a:off x="838200" y="365125"/>
            <a:ext cx="10515600" cy="767389"/>
          </a:xfrm>
        </p:spPr>
        <p:txBody>
          <a:bodyPr>
            <a:normAutofit/>
          </a:bodyPr>
          <a:lstStyle/>
          <a:p>
            <a:r>
              <a:rPr lang="en-GB" b="1" dirty="0"/>
              <a:t>Orders</a:t>
            </a:r>
          </a:p>
        </p:txBody>
      </p:sp>
    </p:spTree>
    <p:extLst>
      <p:ext uri="{BB962C8B-B14F-4D97-AF65-F5344CB8AC3E}">
        <p14:creationId xmlns:p14="http://schemas.microsoft.com/office/powerpoint/2010/main" val="1058166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5C2442-D92E-4BBC-A732-2EF605175634}"/>
              </a:ext>
            </a:extLst>
          </p:cNvPr>
          <p:cNvSpPr>
            <a:spLocks noGrp="1"/>
          </p:cNvSpPr>
          <p:nvPr>
            <p:ph idx="1"/>
          </p:nvPr>
        </p:nvSpPr>
        <p:spPr>
          <a:xfrm>
            <a:off x="838200" y="1417739"/>
            <a:ext cx="10515600" cy="4759224"/>
          </a:xfrm>
        </p:spPr>
        <p:txBody>
          <a:bodyPr>
            <a:normAutofit/>
          </a:bodyPr>
          <a:lstStyle/>
          <a:p>
            <a:pPr algn="just"/>
            <a:r>
              <a:rPr lang="en-GB" sz="2200" dirty="0"/>
              <a:t>A </a:t>
            </a:r>
            <a:r>
              <a:rPr lang="en-GB" sz="2200" b="1" dirty="0"/>
              <a:t>stop loss order </a:t>
            </a:r>
            <a:r>
              <a:rPr lang="en-GB" sz="2200" dirty="0"/>
              <a:t>is a </a:t>
            </a:r>
            <a:r>
              <a:rPr lang="en-GB" sz="2200" b="1" dirty="0"/>
              <a:t>conditional market order </a:t>
            </a:r>
            <a:r>
              <a:rPr lang="en-GB" sz="2200" dirty="0"/>
              <a:t>whereby the investor directs the sale of a stock if it drops to a given price. </a:t>
            </a:r>
          </a:p>
          <a:p>
            <a:pPr algn="just"/>
            <a:endParaRPr lang="en-GB" sz="2200" dirty="0"/>
          </a:p>
          <a:p>
            <a:pPr algn="just"/>
            <a:r>
              <a:rPr lang="en-GB" sz="2200" dirty="0"/>
              <a:t>You buy a stock at $50 and expect it to go up. </a:t>
            </a:r>
          </a:p>
          <a:p>
            <a:pPr algn="just"/>
            <a:endParaRPr lang="en-GB" sz="2200" dirty="0"/>
          </a:p>
          <a:p>
            <a:pPr algn="just"/>
            <a:r>
              <a:rPr lang="en-GB" sz="2200" dirty="0"/>
              <a:t>If you are wrong, you want to </a:t>
            </a:r>
            <a:r>
              <a:rPr lang="en-GB" sz="2200" b="1" dirty="0">
                <a:solidFill>
                  <a:srgbClr val="FF0000"/>
                </a:solidFill>
              </a:rPr>
              <a:t>limit your losses</a:t>
            </a:r>
            <a:r>
              <a:rPr lang="en-GB" sz="2200" dirty="0"/>
              <a:t>. </a:t>
            </a:r>
          </a:p>
          <a:p>
            <a:pPr algn="just"/>
            <a:endParaRPr lang="en-GB" sz="2200" dirty="0"/>
          </a:p>
          <a:p>
            <a:pPr algn="just"/>
            <a:r>
              <a:rPr lang="en-GB" sz="2200" dirty="0"/>
              <a:t>To protect yourself, you could put in a </a:t>
            </a:r>
            <a:r>
              <a:rPr lang="en-GB" sz="2200" b="1" dirty="0"/>
              <a:t>stop loss order at $45. </a:t>
            </a:r>
            <a:endParaRPr lang="en-GB" sz="2200" dirty="0"/>
          </a:p>
          <a:p>
            <a:pPr algn="just"/>
            <a:endParaRPr lang="en-GB" sz="2200" dirty="0"/>
          </a:p>
          <a:p>
            <a:pPr algn="just"/>
            <a:r>
              <a:rPr lang="en-GB" sz="2200" dirty="0"/>
              <a:t>In this case, if the stock dropped to $45, your </a:t>
            </a:r>
            <a:r>
              <a:rPr lang="en-GB" sz="2200" b="1" dirty="0"/>
              <a:t>stop loss order would become a market sell order</a:t>
            </a:r>
            <a:r>
              <a:rPr lang="en-GB" sz="2200" dirty="0"/>
              <a:t>, and the stock would be sold at the prevailing market price. </a:t>
            </a:r>
          </a:p>
          <a:p>
            <a:endParaRPr lang="en-GB" dirty="0"/>
          </a:p>
        </p:txBody>
      </p:sp>
      <p:sp>
        <p:nvSpPr>
          <p:cNvPr id="4" name="Τίτλος 1">
            <a:extLst>
              <a:ext uri="{FF2B5EF4-FFF2-40B4-BE49-F238E27FC236}">
                <a16:creationId xmlns:a16="http://schemas.microsoft.com/office/drawing/2014/main" id="{AB34AD31-CC60-44F7-A3BB-7B5CB27FF50E}"/>
              </a:ext>
            </a:extLst>
          </p:cNvPr>
          <p:cNvSpPr>
            <a:spLocks noGrp="1"/>
          </p:cNvSpPr>
          <p:nvPr>
            <p:ph type="title"/>
          </p:nvPr>
        </p:nvSpPr>
        <p:spPr>
          <a:xfrm>
            <a:off x="838200" y="365125"/>
            <a:ext cx="10515600" cy="767389"/>
          </a:xfrm>
        </p:spPr>
        <p:txBody>
          <a:bodyPr>
            <a:normAutofit/>
          </a:bodyPr>
          <a:lstStyle/>
          <a:p>
            <a:r>
              <a:rPr lang="en-GB" sz="4000" b="1" dirty="0"/>
              <a:t>Orders</a:t>
            </a:r>
          </a:p>
        </p:txBody>
      </p:sp>
    </p:spTree>
    <p:extLst>
      <p:ext uri="{BB962C8B-B14F-4D97-AF65-F5344CB8AC3E}">
        <p14:creationId xmlns:p14="http://schemas.microsoft.com/office/powerpoint/2010/main" val="1560881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AD704B-91BB-48A4-8C6D-F14B3602573E}"/>
              </a:ext>
            </a:extLst>
          </p:cNvPr>
          <p:cNvSpPr>
            <a:spLocks noGrp="1"/>
          </p:cNvSpPr>
          <p:nvPr>
            <p:ph type="title"/>
          </p:nvPr>
        </p:nvSpPr>
        <p:spPr>
          <a:xfrm>
            <a:off x="838200" y="365125"/>
            <a:ext cx="10515600" cy="683499"/>
          </a:xfrm>
        </p:spPr>
        <p:txBody>
          <a:bodyPr>
            <a:normAutofit fontScale="90000"/>
          </a:bodyPr>
          <a:lstStyle/>
          <a:p>
            <a:r>
              <a:rPr lang="en-GB" b="1" dirty="0"/>
              <a:t>Short sales </a:t>
            </a:r>
          </a:p>
        </p:txBody>
      </p:sp>
      <p:sp>
        <p:nvSpPr>
          <p:cNvPr id="3" name="Θέση περιεχομένου 2">
            <a:extLst>
              <a:ext uri="{FF2B5EF4-FFF2-40B4-BE49-F238E27FC236}">
                <a16:creationId xmlns:a16="http://schemas.microsoft.com/office/drawing/2014/main" id="{F7302AAA-6AC1-4A86-8135-BFCE82C47567}"/>
              </a:ext>
            </a:extLst>
          </p:cNvPr>
          <p:cNvSpPr>
            <a:spLocks noGrp="1"/>
          </p:cNvSpPr>
          <p:nvPr>
            <p:ph idx="1"/>
          </p:nvPr>
        </p:nvSpPr>
        <p:spPr>
          <a:xfrm>
            <a:off x="838200" y="1426128"/>
            <a:ext cx="10515600" cy="4750835"/>
          </a:xfrm>
        </p:spPr>
        <p:txBody>
          <a:bodyPr>
            <a:normAutofit fontScale="85000" lnSpcReduction="20000"/>
          </a:bodyPr>
          <a:lstStyle/>
          <a:p>
            <a:pPr algn="just"/>
            <a:r>
              <a:rPr lang="en-GB" sz="2600" dirty="0"/>
              <a:t>Most investors purchase stock (“go long”) expecting to derive their return from an increase in value. </a:t>
            </a:r>
          </a:p>
          <a:p>
            <a:pPr algn="just"/>
            <a:endParaRPr lang="en-GB" sz="2600" dirty="0"/>
          </a:p>
          <a:p>
            <a:pPr algn="just"/>
            <a:r>
              <a:rPr lang="en-GB" sz="2600" dirty="0"/>
              <a:t>If you believe that a stock is overpriced, however, and want to take advantage of an expected decline in the price, you can </a:t>
            </a:r>
            <a:r>
              <a:rPr lang="en-GB" sz="2600" b="1" dirty="0"/>
              <a:t>sell the stock short</a:t>
            </a:r>
            <a:r>
              <a:rPr lang="en-GB" sz="2600" dirty="0"/>
              <a:t>. </a:t>
            </a:r>
          </a:p>
          <a:p>
            <a:pPr algn="just"/>
            <a:endParaRPr lang="en-GB" sz="2600" dirty="0"/>
          </a:p>
          <a:p>
            <a:pPr algn="just"/>
            <a:r>
              <a:rPr lang="en-GB" sz="2600" dirty="0"/>
              <a:t>A short sale is the </a:t>
            </a:r>
            <a:r>
              <a:rPr lang="en-GB" sz="2600" b="1" dirty="0"/>
              <a:t>sale of stock that you do not own </a:t>
            </a:r>
            <a:r>
              <a:rPr lang="en-GB" sz="2600" dirty="0"/>
              <a:t>with the intent of purchasing it back later at a lower price. </a:t>
            </a:r>
          </a:p>
          <a:p>
            <a:pPr algn="just"/>
            <a:endParaRPr lang="en-GB" sz="2600" dirty="0"/>
          </a:p>
          <a:p>
            <a:pPr algn="just"/>
            <a:r>
              <a:rPr lang="en-GB" sz="2600" dirty="0"/>
              <a:t>Specifically, you would </a:t>
            </a:r>
            <a:r>
              <a:rPr lang="en-GB" sz="2600" b="1" dirty="0"/>
              <a:t>borrow the stock from another investor </a:t>
            </a:r>
            <a:r>
              <a:rPr lang="en-GB" sz="2600" dirty="0"/>
              <a:t>through your broker and sell it in the market.</a:t>
            </a:r>
          </a:p>
          <a:p>
            <a:pPr algn="just"/>
            <a:endParaRPr lang="en-GB" sz="2600" dirty="0"/>
          </a:p>
          <a:p>
            <a:pPr algn="just"/>
            <a:r>
              <a:rPr lang="en-GB" sz="2600" dirty="0"/>
              <a:t>Subsequently you would replace it by buying at a price lower (you hope) than the price at which you sold it (this is referred to as covering your short position). </a:t>
            </a:r>
          </a:p>
          <a:p>
            <a:endParaRPr lang="en-GB" dirty="0"/>
          </a:p>
        </p:txBody>
      </p:sp>
    </p:spTree>
    <p:extLst>
      <p:ext uri="{BB962C8B-B14F-4D97-AF65-F5344CB8AC3E}">
        <p14:creationId xmlns:p14="http://schemas.microsoft.com/office/powerpoint/2010/main" val="1402685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a:extLst>
              <a:ext uri="{FF2B5EF4-FFF2-40B4-BE49-F238E27FC236}">
                <a16:creationId xmlns:a16="http://schemas.microsoft.com/office/drawing/2014/main" id="{480F24C7-F33D-4439-B8AA-1E7416A3705C}"/>
              </a:ext>
            </a:extLst>
          </p:cNvPr>
          <p:cNvPicPr>
            <a:picLocks noGrp="1" noChangeAspect="1"/>
          </p:cNvPicPr>
          <p:nvPr>
            <p:ph idx="1"/>
          </p:nvPr>
        </p:nvPicPr>
        <p:blipFill>
          <a:blip r:embed="rId2"/>
          <a:stretch>
            <a:fillRect/>
          </a:stretch>
        </p:blipFill>
        <p:spPr>
          <a:xfrm>
            <a:off x="928687" y="951346"/>
            <a:ext cx="10616768" cy="4893036"/>
          </a:xfrm>
          <a:prstGeom prst="rect">
            <a:avLst/>
          </a:prstGeom>
        </p:spPr>
      </p:pic>
    </p:spTree>
    <p:extLst>
      <p:ext uri="{BB962C8B-B14F-4D97-AF65-F5344CB8AC3E}">
        <p14:creationId xmlns:p14="http://schemas.microsoft.com/office/powerpoint/2010/main" val="408160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C74A7-108A-48CD-8817-C7D9B0315DA1}"/>
              </a:ext>
            </a:extLst>
          </p:cNvPr>
          <p:cNvSpPr>
            <a:spLocks noGrp="1"/>
          </p:cNvSpPr>
          <p:nvPr>
            <p:ph type="title"/>
          </p:nvPr>
        </p:nvSpPr>
        <p:spPr>
          <a:xfrm>
            <a:off x="838200" y="365125"/>
            <a:ext cx="10515600" cy="817723"/>
          </a:xfrm>
        </p:spPr>
        <p:txBody>
          <a:bodyPr>
            <a:normAutofit/>
          </a:bodyPr>
          <a:lstStyle/>
          <a:p>
            <a:r>
              <a:rPr lang="en-GB" sz="4000" b="1" dirty="0"/>
              <a:t>Institutional Investors </a:t>
            </a:r>
          </a:p>
        </p:txBody>
      </p:sp>
      <p:sp>
        <p:nvSpPr>
          <p:cNvPr id="3" name="Θέση περιεχομένου 2">
            <a:extLst>
              <a:ext uri="{FF2B5EF4-FFF2-40B4-BE49-F238E27FC236}">
                <a16:creationId xmlns:a16="http://schemas.microsoft.com/office/drawing/2014/main" id="{43EDA31D-FD66-48DA-B511-9ADE0DF76265}"/>
              </a:ext>
            </a:extLst>
          </p:cNvPr>
          <p:cNvSpPr>
            <a:spLocks noGrp="1"/>
          </p:cNvSpPr>
          <p:nvPr>
            <p:ph idx="1"/>
          </p:nvPr>
        </p:nvSpPr>
        <p:spPr>
          <a:xfrm>
            <a:off x="838200" y="1417739"/>
            <a:ext cx="10515600" cy="4759224"/>
          </a:xfrm>
        </p:spPr>
        <p:txBody>
          <a:bodyPr>
            <a:normAutofit lnSpcReduction="10000"/>
          </a:bodyPr>
          <a:lstStyle/>
          <a:p>
            <a:pPr algn="just"/>
            <a:r>
              <a:rPr lang="en-GB" sz="2200" dirty="0"/>
              <a:t>Financial institutions that collect savings and other deposits and invest long-term in financial markets </a:t>
            </a:r>
          </a:p>
          <a:p>
            <a:pPr algn="just"/>
            <a:endParaRPr lang="en-GB" sz="2200" dirty="0"/>
          </a:p>
          <a:p>
            <a:pPr algn="just"/>
            <a:r>
              <a:rPr lang="en-GB" sz="2200" dirty="0"/>
              <a:t>Institutional investors have grown rapidly in the recent decades: e.g. in the UK collectively own </a:t>
            </a:r>
            <a:r>
              <a:rPr lang="en-GB" sz="2200" b="1" dirty="0"/>
              <a:t>more that 80% of UK ordinary shares</a:t>
            </a:r>
            <a:r>
              <a:rPr lang="en-GB" sz="2200" dirty="0"/>
              <a:t>, compared to  private investors.</a:t>
            </a:r>
          </a:p>
          <a:p>
            <a:pPr algn="just"/>
            <a:endParaRPr lang="en-GB" sz="2200" dirty="0"/>
          </a:p>
          <a:p>
            <a:pPr algn="just"/>
            <a:r>
              <a:rPr lang="en-GB" sz="2200" dirty="0"/>
              <a:t>Banks</a:t>
            </a:r>
          </a:p>
          <a:p>
            <a:pPr algn="just"/>
            <a:r>
              <a:rPr lang="en-GB" sz="2200" dirty="0"/>
              <a:t>Insurance Companies</a:t>
            </a:r>
          </a:p>
          <a:p>
            <a:pPr algn="just"/>
            <a:r>
              <a:rPr lang="en-GB" sz="2200" dirty="0"/>
              <a:t>Depository institutions</a:t>
            </a:r>
            <a:r>
              <a:rPr lang="en-US" sz="2200" dirty="0"/>
              <a:t> (e.g. commercial banks, savings and loan associations, etc.)</a:t>
            </a:r>
          </a:p>
          <a:p>
            <a:pPr algn="just"/>
            <a:r>
              <a:rPr lang="en-GB" sz="2200" dirty="0"/>
              <a:t>Pension Funds, Mutual funds, Hedge Funds</a:t>
            </a:r>
          </a:p>
          <a:p>
            <a:pPr algn="just"/>
            <a:r>
              <a:rPr lang="en-GB" sz="2200" dirty="0"/>
              <a:t>Investment companies</a:t>
            </a:r>
          </a:p>
          <a:p>
            <a:pPr algn="just"/>
            <a:r>
              <a:rPr lang="en-GB" sz="2200" dirty="0"/>
              <a:t>Endowment funds (e.g. </a:t>
            </a:r>
            <a:r>
              <a:rPr lang="en-US" sz="2200" dirty="0"/>
              <a:t>universities, nonprofit organizations, churches, hospitals, etc.) </a:t>
            </a:r>
            <a:endParaRPr lang="en-GB" sz="2200" dirty="0"/>
          </a:p>
        </p:txBody>
      </p:sp>
    </p:spTree>
    <p:extLst>
      <p:ext uri="{BB962C8B-B14F-4D97-AF65-F5344CB8AC3E}">
        <p14:creationId xmlns:p14="http://schemas.microsoft.com/office/powerpoint/2010/main" val="646862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CE13E5-1A27-4AB0-B690-F8927380C136}"/>
              </a:ext>
            </a:extLst>
          </p:cNvPr>
          <p:cNvSpPr>
            <a:spLocks noGrp="1"/>
          </p:cNvSpPr>
          <p:nvPr>
            <p:ph type="title"/>
          </p:nvPr>
        </p:nvSpPr>
        <p:spPr>
          <a:xfrm>
            <a:off x="838200" y="365125"/>
            <a:ext cx="10515600" cy="633165"/>
          </a:xfrm>
        </p:spPr>
        <p:txBody>
          <a:bodyPr>
            <a:normAutofit fontScale="90000"/>
          </a:bodyPr>
          <a:lstStyle/>
          <a:p>
            <a:r>
              <a:rPr lang="en-GB" sz="4000" b="1" dirty="0"/>
              <a:t>Indexes </a:t>
            </a:r>
          </a:p>
        </p:txBody>
      </p:sp>
      <p:sp>
        <p:nvSpPr>
          <p:cNvPr id="3" name="Θέση περιεχομένου 2">
            <a:extLst>
              <a:ext uri="{FF2B5EF4-FFF2-40B4-BE49-F238E27FC236}">
                <a16:creationId xmlns:a16="http://schemas.microsoft.com/office/drawing/2014/main" id="{E47112BF-85BF-451E-B4EE-A92A56BB0551}"/>
              </a:ext>
            </a:extLst>
          </p:cNvPr>
          <p:cNvSpPr>
            <a:spLocks noGrp="1"/>
          </p:cNvSpPr>
          <p:nvPr>
            <p:ph idx="1"/>
          </p:nvPr>
        </p:nvSpPr>
        <p:spPr>
          <a:xfrm>
            <a:off x="838200" y="1249960"/>
            <a:ext cx="4983760" cy="4927003"/>
          </a:xfrm>
        </p:spPr>
        <p:txBody>
          <a:bodyPr>
            <a:normAutofit fontScale="70000" lnSpcReduction="20000"/>
          </a:bodyPr>
          <a:lstStyle/>
          <a:p>
            <a:pPr algn="just"/>
            <a:r>
              <a:rPr lang="en-GB" dirty="0"/>
              <a:t>A </a:t>
            </a:r>
            <a:r>
              <a:rPr lang="en-GB" b="1" dirty="0"/>
              <a:t>stock index </a:t>
            </a:r>
            <a:r>
              <a:rPr lang="en-GB" dirty="0"/>
              <a:t>is a compilation (portfolio) of stocks constructed in such a way as to </a:t>
            </a:r>
            <a:r>
              <a:rPr lang="en-GB" b="1" dirty="0"/>
              <a:t>track a particular market,</a:t>
            </a:r>
            <a:r>
              <a:rPr lang="en-GB" dirty="0"/>
              <a:t> sector, commodity, currency, bond, or other asset. </a:t>
            </a:r>
          </a:p>
          <a:p>
            <a:pPr algn="just"/>
            <a:endParaRPr lang="en-GB" dirty="0"/>
          </a:p>
          <a:p>
            <a:pPr algn="just"/>
            <a:r>
              <a:rPr lang="en-GB" dirty="0"/>
              <a:t>The </a:t>
            </a:r>
            <a:r>
              <a:rPr lang="en-GB" b="1" dirty="0"/>
              <a:t>Dow Jones Industrial Average </a:t>
            </a:r>
            <a:r>
              <a:rPr lang="en-GB" dirty="0"/>
              <a:t>(</a:t>
            </a:r>
            <a:r>
              <a:rPr lang="en-GB" b="1" dirty="0"/>
              <a:t>Dow, DJIA, </a:t>
            </a:r>
            <a:r>
              <a:rPr lang="en-GB" i="1" dirty="0"/>
              <a:t>see side</a:t>
            </a:r>
            <a:r>
              <a:rPr lang="en-GB" dirty="0"/>
              <a:t>)</a:t>
            </a:r>
            <a:r>
              <a:rPr lang="en-GB" b="1" dirty="0"/>
              <a:t> </a:t>
            </a:r>
            <a:r>
              <a:rPr lang="en-GB" dirty="0"/>
              <a:t>indicates the value of 30 large US, publicly owned companies</a:t>
            </a:r>
          </a:p>
          <a:p>
            <a:pPr algn="just"/>
            <a:endParaRPr lang="en-GB" dirty="0"/>
          </a:p>
          <a:p>
            <a:pPr algn="just"/>
            <a:r>
              <a:rPr lang="en-GB" b="1" dirty="0"/>
              <a:t>Index-weighting</a:t>
            </a:r>
            <a:r>
              <a:rPr lang="en-GB" dirty="0"/>
              <a:t> is how the shares in an index basket are allocated; how the index is designed. </a:t>
            </a:r>
          </a:p>
          <a:p>
            <a:pPr algn="just"/>
            <a:endParaRPr lang="en-GB" dirty="0"/>
          </a:p>
          <a:p>
            <a:pPr algn="just"/>
            <a:r>
              <a:rPr lang="en-GB" dirty="0"/>
              <a:t>For example, weighting may be based on market capitalization. The shares of each stock in a cap-weighted index are based on the market value of the outstanding shares. </a:t>
            </a:r>
          </a:p>
        </p:txBody>
      </p:sp>
      <p:pic>
        <p:nvPicPr>
          <p:cNvPr id="4" name="Εικόνα 3">
            <a:extLst>
              <a:ext uri="{FF2B5EF4-FFF2-40B4-BE49-F238E27FC236}">
                <a16:creationId xmlns:a16="http://schemas.microsoft.com/office/drawing/2014/main" id="{52810880-41AA-4734-A9C3-FBE0077364CF}"/>
              </a:ext>
            </a:extLst>
          </p:cNvPr>
          <p:cNvPicPr>
            <a:picLocks noChangeAspect="1"/>
          </p:cNvPicPr>
          <p:nvPr/>
        </p:nvPicPr>
        <p:blipFill>
          <a:blip r:embed="rId2"/>
          <a:stretch>
            <a:fillRect/>
          </a:stretch>
        </p:blipFill>
        <p:spPr>
          <a:xfrm>
            <a:off x="6493079" y="998289"/>
            <a:ext cx="4860721" cy="5178673"/>
          </a:xfrm>
          <a:prstGeom prst="rect">
            <a:avLst/>
          </a:prstGeom>
        </p:spPr>
      </p:pic>
    </p:spTree>
    <p:extLst>
      <p:ext uri="{BB962C8B-B14F-4D97-AF65-F5344CB8AC3E}">
        <p14:creationId xmlns:p14="http://schemas.microsoft.com/office/powerpoint/2010/main" val="899829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E1F728F-AF85-4EAA-A435-96882BDF0A0B}"/>
              </a:ext>
            </a:extLst>
          </p:cNvPr>
          <p:cNvSpPr>
            <a:spLocks noGrp="1"/>
          </p:cNvSpPr>
          <p:nvPr>
            <p:ph idx="1"/>
          </p:nvPr>
        </p:nvSpPr>
        <p:spPr>
          <a:xfrm>
            <a:off x="838200" y="1317072"/>
            <a:ext cx="10515600" cy="4859891"/>
          </a:xfrm>
        </p:spPr>
        <p:txBody>
          <a:bodyPr>
            <a:noAutofit/>
          </a:bodyPr>
          <a:lstStyle/>
          <a:p>
            <a:pPr algn="just"/>
            <a:r>
              <a:rPr lang="en-GB" sz="2200" dirty="0"/>
              <a:t>A primary application is to use the index values to compute total returns and risk measures for an </a:t>
            </a:r>
            <a:r>
              <a:rPr lang="en-GB" sz="2200" b="1" dirty="0"/>
              <a:t>aggregate market </a:t>
            </a:r>
            <a:r>
              <a:rPr lang="en-GB" sz="2200" dirty="0"/>
              <a:t>or some component of a market</a:t>
            </a:r>
          </a:p>
          <a:p>
            <a:pPr algn="just"/>
            <a:endParaRPr lang="en-GB" sz="2200" dirty="0"/>
          </a:p>
          <a:p>
            <a:pPr algn="just"/>
            <a:r>
              <a:rPr lang="en-GB" sz="2200" dirty="0"/>
              <a:t>Many investors use the computed return-risk results as a </a:t>
            </a:r>
            <a:r>
              <a:rPr lang="en-GB" sz="2200" b="1" dirty="0"/>
              <a:t>benchmark to judge the performance </a:t>
            </a:r>
            <a:r>
              <a:rPr lang="en-GB" sz="2200" dirty="0"/>
              <a:t>of individual portfolios. </a:t>
            </a:r>
          </a:p>
          <a:p>
            <a:pPr algn="just"/>
            <a:endParaRPr lang="en-GB" sz="2200" dirty="0"/>
          </a:p>
          <a:p>
            <a:pPr algn="just"/>
            <a:r>
              <a:rPr lang="en-GB" sz="2200" dirty="0"/>
              <a:t>A basic assumption when evaluating portfolio performance is that any investor should be able to experience a risk-adjusted rate of return </a:t>
            </a:r>
            <a:r>
              <a:rPr lang="en-GB" sz="2200" b="1" dirty="0"/>
              <a:t>comparable to the market</a:t>
            </a:r>
            <a:r>
              <a:rPr lang="en-GB" sz="2200" dirty="0"/>
              <a:t>; hence, a superior portfolio manager should </a:t>
            </a:r>
            <a:r>
              <a:rPr lang="en-GB" sz="2200" b="1" dirty="0">
                <a:solidFill>
                  <a:srgbClr val="FF0000"/>
                </a:solidFill>
              </a:rPr>
              <a:t>consistently do better than the market</a:t>
            </a:r>
            <a:r>
              <a:rPr lang="en-GB" sz="2200" dirty="0"/>
              <a:t>. </a:t>
            </a:r>
          </a:p>
          <a:p>
            <a:pPr algn="just"/>
            <a:endParaRPr lang="en-GB" sz="2200" dirty="0"/>
          </a:p>
          <a:p>
            <a:pPr algn="just"/>
            <a:r>
              <a:rPr lang="en-GB" sz="2200" dirty="0"/>
              <a:t>Therefore, an aggregate stock or bond-market index can be used as a </a:t>
            </a:r>
            <a:r>
              <a:rPr lang="en-GB" sz="2200" b="1" dirty="0">
                <a:solidFill>
                  <a:srgbClr val="FF0000"/>
                </a:solidFill>
              </a:rPr>
              <a:t>benchmark </a:t>
            </a:r>
            <a:r>
              <a:rPr lang="en-GB" sz="2200" dirty="0"/>
              <a:t>to judge the </a:t>
            </a:r>
            <a:r>
              <a:rPr lang="en-GB" sz="2200" b="1" dirty="0"/>
              <a:t>performance of professional money managers.</a:t>
            </a:r>
          </a:p>
        </p:txBody>
      </p:sp>
      <p:sp>
        <p:nvSpPr>
          <p:cNvPr id="4" name="Τίτλος 1">
            <a:extLst>
              <a:ext uri="{FF2B5EF4-FFF2-40B4-BE49-F238E27FC236}">
                <a16:creationId xmlns:a16="http://schemas.microsoft.com/office/drawing/2014/main" id="{3293AD01-DF4D-4582-B2E7-227E336D272F}"/>
              </a:ext>
            </a:extLst>
          </p:cNvPr>
          <p:cNvSpPr>
            <a:spLocks noGrp="1"/>
          </p:cNvSpPr>
          <p:nvPr>
            <p:ph type="title"/>
          </p:nvPr>
        </p:nvSpPr>
        <p:spPr>
          <a:xfrm>
            <a:off x="838200" y="365126"/>
            <a:ext cx="10515600" cy="725444"/>
          </a:xfrm>
        </p:spPr>
        <p:txBody>
          <a:bodyPr>
            <a:normAutofit/>
          </a:bodyPr>
          <a:lstStyle/>
          <a:p>
            <a:r>
              <a:rPr lang="en-GB" sz="4000" b="1" dirty="0"/>
              <a:t>Indexes </a:t>
            </a:r>
          </a:p>
        </p:txBody>
      </p:sp>
    </p:spTree>
    <p:extLst>
      <p:ext uri="{BB962C8B-B14F-4D97-AF65-F5344CB8AC3E}">
        <p14:creationId xmlns:p14="http://schemas.microsoft.com/office/powerpoint/2010/main" val="577917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06841A-CD25-4C2A-83DC-C3D4F4C7068A}"/>
              </a:ext>
            </a:extLst>
          </p:cNvPr>
          <p:cNvSpPr>
            <a:spLocks noGrp="1"/>
          </p:cNvSpPr>
          <p:nvPr>
            <p:ph idx="1"/>
          </p:nvPr>
        </p:nvSpPr>
        <p:spPr>
          <a:xfrm>
            <a:off x="838200" y="1417739"/>
            <a:ext cx="10515600" cy="4759224"/>
          </a:xfrm>
        </p:spPr>
        <p:txBody>
          <a:bodyPr>
            <a:normAutofit/>
          </a:bodyPr>
          <a:lstStyle/>
          <a:p>
            <a:pPr algn="just"/>
            <a:r>
              <a:rPr lang="en-GB" sz="2200" dirty="0"/>
              <a:t>An obvious use of indexes is to develop an </a:t>
            </a:r>
            <a:r>
              <a:rPr lang="en-GB" sz="2200" b="1" dirty="0"/>
              <a:t>index portfolio</a:t>
            </a:r>
            <a:r>
              <a:rPr lang="en-GB" sz="2200" dirty="0"/>
              <a:t>. </a:t>
            </a:r>
          </a:p>
          <a:p>
            <a:pPr algn="just"/>
            <a:endParaRPr lang="en-GB" sz="2200" dirty="0"/>
          </a:p>
          <a:p>
            <a:pPr algn="just"/>
            <a:r>
              <a:rPr lang="en-GB" sz="2200" dirty="0"/>
              <a:t>It is difficult for most money managers to consistently outperform specified market indexes on a risk adjusted basis over time.</a:t>
            </a:r>
          </a:p>
          <a:p>
            <a:pPr algn="just"/>
            <a:endParaRPr lang="en-GB" sz="2200" dirty="0"/>
          </a:p>
          <a:p>
            <a:pPr algn="just"/>
            <a:r>
              <a:rPr lang="en-GB" sz="2200" dirty="0"/>
              <a:t>Creation of </a:t>
            </a:r>
            <a:r>
              <a:rPr lang="en-GB" sz="2200" b="1" dirty="0"/>
              <a:t>index funds and exchange traded funds </a:t>
            </a:r>
            <a:r>
              <a:rPr lang="en-GB" sz="2200" dirty="0"/>
              <a:t>(ETFs), whose purpose is to track the performance of the specified market series (index) over time. </a:t>
            </a:r>
          </a:p>
          <a:p>
            <a:pPr algn="just"/>
            <a:endParaRPr lang="en-GB" sz="2200" dirty="0"/>
          </a:p>
          <a:p>
            <a:pPr algn="just"/>
            <a:r>
              <a:rPr lang="en-GB" sz="2200" dirty="0"/>
              <a:t>The development of comprehensive, </a:t>
            </a:r>
            <a:r>
              <a:rPr lang="en-GB" sz="2200" b="1" dirty="0"/>
              <a:t>well specified bond-market indexes</a:t>
            </a:r>
            <a:r>
              <a:rPr lang="en-GB" sz="2200" dirty="0"/>
              <a:t> and the inability of most bond-portfolio managers to outperform these indexes have led to a similar phenomenon in the fixed-income area (bond-index funds) </a:t>
            </a:r>
          </a:p>
        </p:txBody>
      </p:sp>
      <p:sp>
        <p:nvSpPr>
          <p:cNvPr id="4" name="Τίτλος 1">
            <a:extLst>
              <a:ext uri="{FF2B5EF4-FFF2-40B4-BE49-F238E27FC236}">
                <a16:creationId xmlns:a16="http://schemas.microsoft.com/office/drawing/2014/main" id="{94D5A63C-9092-458D-B229-857D8546F720}"/>
              </a:ext>
            </a:extLst>
          </p:cNvPr>
          <p:cNvSpPr>
            <a:spLocks noGrp="1"/>
          </p:cNvSpPr>
          <p:nvPr>
            <p:ph type="title"/>
          </p:nvPr>
        </p:nvSpPr>
        <p:spPr>
          <a:xfrm>
            <a:off x="838200" y="365125"/>
            <a:ext cx="10515600" cy="700277"/>
          </a:xfrm>
        </p:spPr>
        <p:txBody>
          <a:bodyPr>
            <a:normAutofit/>
          </a:bodyPr>
          <a:lstStyle/>
          <a:p>
            <a:r>
              <a:rPr lang="en-GB" sz="4000" b="1" dirty="0"/>
              <a:t>Indexes </a:t>
            </a:r>
          </a:p>
        </p:txBody>
      </p:sp>
    </p:spTree>
    <p:extLst>
      <p:ext uri="{BB962C8B-B14F-4D97-AF65-F5344CB8AC3E}">
        <p14:creationId xmlns:p14="http://schemas.microsoft.com/office/powerpoint/2010/main" val="137519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9047CC-C018-4B00-8A76-375C4EA5261D}"/>
              </a:ext>
            </a:extLst>
          </p:cNvPr>
          <p:cNvSpPr>
            <a:spLocks noGrp="1"/>
          </p:cNvSpPr>
          <p:nvPr>
            <p:ph type="title"/>
          </p:nvPr>
        </p:nvSpPr>
        <p:spPr>
          <a:xfrm>
            <a:off x="838200" y="365125"/>
            <a:ext cx="10515600" cy="683499"/>
          </a:xfrm>
        </p:spPr>
        <p:txBody>
          <a:bodyPr>
            <a:normAutofit fontScale="90000"/>
          </a:bodyPr>
          <a:lstStyle/>
          <a:p>
            <a:r>
              <a:rPr lang="en-GB" b="1" dirty="0"/>
              <a:t>Example: Major Indexes (11/2/2019)</a:t>
            </a:r>
            <a:endParaRPr lang="en-GB" dirty="0"/>
          </a:p>
        </p:txBody>
      </p:sp>
      <p:pic>
        <p:nvPicPr>
          <p:cNvPr id="7" name="Θέση περιεχομένου 6">
            <a:extLst>
              <a:ext uri="{FF2B5EF4-FFF2-40B4-BE49-F238E27FC236}">
                <a16:creationId xmlns:a16="http://schemas.microsoft.com/office/drawing/2014/main" id="{4A99EA37-1FCC-A90C-1BAB-CA9055E643DC}"/>
              </a:ext>
            </a:extLst>
          </p:cNvPr>
          <p:cNvPicPr>
            <a:picLocks noGrp="1" noChangeAspect="1"/>
          </p:cNvPicPr>
          <p:nvPr>
            <p:ph idx="1"/>
          </p:nvPr>
        </p:nvPicPr>
        <p:blipFill>
          <a:blip r:embed="rId2"/>
          <a:stretch>
            <a:fillRect/>
          </a:stretch>
        </p:blipFill>
        <p:spPr>
          <a:xfrm>
            <a:off x="2780145" y="1324598"/>
            <a:ext cx="6096000" cy="4852365"/>
          </a:xfrm>
        </p:spPr>
      </p:pic>
    </p:spTree>
    <p:extLst>
      <p:ext uri="{BB962C8B-B14F-4D97-AF65-F5344CB8AC3E}">
        <p14:creationId xmlns:p14="http://schemas.microsoft.com/office/powerpoint/2010/main" val="3880281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a:extLst>
              <a:ext uri="{FF2B5EF4-FFF2-40B4-BE49-F238E27FC236}">
                <a16:creationId xmlns:a16="http://schemas.microsoft.com/office/drawing/2014/main" id="{D84EC390-0C03-4ADE-BCB1-EC1A78FA1461}"/>
              </a:ext>
            </a:extLst>
          </p:cNvPr>
          <p:cNvGraphicFramePr>
            <a:graphicFrameLocks noGrp="1"/>
          </p:cNvGraphicFramePr>
          <p:nvPr>
            <p:ph idx="1"/>
            <p:extLst>
              <p:ext uri="{D42A27DB-BD31-4B8C-83A1-F6EECF244321}">
                <p14:modId xmlns:p14="http://schemas.microsoft.com/office/powerpoint/2010/main" val="3338763083"/>
              </p:ext>
            </p:extLst>
          </p:nvPr>
        </p:nvGraphicFramePr>
        <p:xfrm>
          <a:off x="1216404" y="1340769"/>
          <a:ext cx="9672506" cy="4785395"/>
        </p:xfrm>
        <a:graphic>
          <a:graphicData uri="http://schemas.openxmlformats.org/drawingml/2006/chart">
            <c:chart xmlns:c="http://schemas.openxmlformats.org/drawingml/2006/chart" xmlns:r="http://schemas.openxmlformats.org/officeDocument/2006/relationships" r:id="rId2"/>
          </a:graphicData>
        </a:graphic>
      </p:graphicFrame>
      <p:sp>
        <p:nvSpPr>
          <p:cNvPr id="7" name="Τίτλος 1">
            <a:extLst>
              <a:ext uri="{FF2B5EF4-FFF2-40B4-BE49-F238E27FC236}">
                <a16:creationId xmlns:a16="http://schemas.microsoft.com/office/drawing/2014/main" id="{8957F471-C130-41A5-8115-A3F82A883474}"/>
              </a:ext>
            </a:extLst>
          </p:cNvPr>
          <p:cNvSpPr>
            <a:spLocks noGrp="1" noChangeArrowheads="1"/>
          </p:cNvSpPr>
          <p:nvPr>
            <p:ph type="title"/>
          </p:nvPr>
        </p:nvSpPr>
        <p:spPr>
          <a:xfrm>
            <a:off x="1981200" y="274638"/>
            <a:ext cx="8229600" cy="706090"/>
          </a:xfrm>
        </p:spPr>
        <p:txBody>
          <a:bodyPr/>
          <a:lstStyle/>
          <a:p>
            <a:r>
              <a:rPr lang="en-GB" altLang="en-US" sz="2400" b="1" dirty="0"/>
              <a:t>Example: Major Indexes (11/2/2019)</a:t>
            </a:r>
            <a:endParaRPr lang="en-GB" altLang="en-US" sz="2400" dirty="0"/>
          </a:p>
        </p:txBody>
      </p:sp>
    </p:spTree>
    <p:extLst>
      <p:ext uri="{BB962C8B-B14F-4D97-AF65-F5344CB8AC3E}">
        <p14:creationId xmlns:p14="http://schemas.microsoft.com/office/powerpoint/2010/main" val="1770411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151AF9-7626-4444-BBC1-EB4D0F0D1D82}"/>
              </a:ext>
            </a:extLst>
          </p:cNvPr>
          <p:cNvSpPr>
            <a:spLocks noGrp="1"/>
          </p:cNvSpPr>
          <p:nvPr>
            <p:ph type="title"/>
          </p:nvPr>
        </p:nvSpPr>
        <p:spPr>
          <a:xfrm>
            <a:off x="838200" y="566460"/>
            <a:ext cx="10515600" cy="733833"/>
          </a:xfrm>
        </p:spPr>
        <p:txBody>
          <a:bodyPr>
            <a:normAutofit/>
          </a:bodyPr>
          <a:lstStyle/>
          <a:p>
            <a:pPr algn="ctr"/>
            <a:r>
              <a:rPr lang="en-GB" sz="1600" b="1" dirty="0"/>
              <a:t>The Dow Jones-UBS Commodity Index (renamed the Bloomberg Commodity Index in 2014) is composed of futures contracts on physical commodities and is also a broadly diversified index that allows investors to track commodity futures</a:t>
            </a:r>
          </a:p>
        </p:txBody>
      </p:sp>
      <p:pic>
        <p:nvPicPr>
          <p:cNvPr id="4" name="Θέση περιεχομένου 3">
            <a:extLst>
              <a:ext uri="{FF2B5EF4-FFF2-40B4-BE49-F238E27FC236}">
                <a16:creationId xmlns:a16="http://schemas.microsoft.com/office/drawing/2014/main" id="{C5E3C0E9-56A7-4961-9B9A-2A5037B5965A}"/>
              </a:ext>
            </a:extLst>
          </p:cNvPr>
          <p:cNvPicPr>
            <a:picLocks noGrp="1" noChangeAspect="1"/>
          </p:cNvPicPr>
          <p:nvPr>
            <p:ph idx="1"/>
          </p:nvPr>
        </p:nvPicPr>
        <p:blipFill>
          <a:blip r:embed="rId2"/>
          <a:stretch>
            <a:fillRect/>
          </a:stretch>
        </p:blipFill>
        <p:spPr>
          <a:xfrm>
            <a:off x="838200" y="1690688"/>
            <a:ext cx="4578493" cy="3998911"/>
          </a:xfrm>
          <a:prstGeom prst="rect">
            <a:avLst/>
          </a:prstGeom>
        </p:spPr>
      </p:pic>
      <p:pic>
        <p:nvPicPr>
          <p:cNvPr id="5" name="Εικόνα 4">
            <a:extLst>
              <a:ext uri="{FF2B5EF4-FFF2-40B4-BE49-F238E27FC236}">
                <a16:creationId xmlns:a16="http://schemas.microsoft.com/office/drawing/2014/main" id="{8FA5EA1C-6811-4587-B68D-D9379864357C}"/>
              </a:ext>
            </a:extLst>
          </p:cNvPr>
          <p:cNvPicPr>
            <a:picLocks noChangeAspect="1"/>
          </p:cNvPicPr>
          <p:nvPr/>
        </p:nvPicPr>
        <p:blipFill>
          <a:blip r:embed="rId3"/>
          <a:stretch>
            <a:fillRect/>
          </a:stretch>
        </p:blipFill>
        <p:spPr>
          <a:xfrm>
            <a:off x="6096000" y="1690688"/>
            <a:ext cx="5061527" cy="3998911"/>
          </a:xfrm>
          <a:prstGeom prst="rect">
            <a:avLst/>
          </a:prstGeom>
        </p:spPr>
      </p:pic>
    </p:spTree>
    <p:extLst>
      <p:ext uri="{BB962C8B-B14F-4D97-AF65-F5344CB8AC3E}">
        <p14:creationId xmlns:p14="http://schemas.microsoft.com/office/powerpoint/2010/main" val="3391989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8B6F8-8BCB-406D-9508-14DC27C3C560}"/>
              </a:ext>
            </a:extLst>
          </p:cNvPr>
          <p:cNvSpPr>
            <a:spLocks noGrp="1"/>
          </p:cNvSpPr>
          <p:nvPr>
            <p:ph type="title"/>
          </p:nvPr>
        </p:nvSpPr>
        <p:spPr>
          <a:xfrm>
            <a:off x="838200" y="365126"/>
            <a:ext cx="10515600" cy="708666"/>
          </a:xfrm>
        </p:spPr>
        <p:txBody>
          <a:bodyPr>
            <a:normAutofit/>
          </a:bodyPr>
          <a:lstStyle/>
          <a:p>
            <a:r>
              <a:rPr lang="en-GB" sz="4000" b="1" dirty="0"/>
              <a:t>Indexes </a:t>
            </a:r>
            <a:endParaRPr lang="en-GB" sz="4000" dirty="0"/>
          </a:p>
        </p:txBody>
      </p:sp>
      <p:sp>
        <p:nvSpPr>
          <p:cNvPr id="3" name="Θέση περιεχομένου 2">
            <a:extLst>
              <a:ext uri="{FF2B5EF4-FFF2-40B4-BE49-F238E27FC236}">
                <a16:creationId xmlns:a16="http://schemas.microsoft.com/office/drawing/2014/main" id="{4EF6109C-3F84-4954-8F22-A16031743A3D}"/>
              </a:ext>
            </a:extLst>
          </p:cNvPr>
          <p:cNvSpPr>
            <a:spLocks noGrp="1"/>
          </p:cNvSpPr>
          <p:nvPr>
            <p:ph idx="1"/>
          </p:nvPr>
        </p:nvSpPr>
        <p:spPr>
          <a:xfrm>
            <a:off x="838200" y="1275127"/>
            <a:ext cx="10515600" cy="4901836"/>
          </a:xfrm>
        </p:spPr>
        <p:txBody>
          <a:bodyPr>
            <a:normAutofit/>
          </a:bodyPr>
          <a:lstStyle/>
          <a:p>
            <a:pPr algn="just"/>
            <a:r>
              <a:rPr lang="en-GB" sz="2200" b="1" dirty="0"/>
              <a:t>Gain exposure </a:t>
            </a:r>
            <a:r>
              <a:rPr lang="en-GB" sz="2200" dirty="0"/>
              <a:t>to certain markets or sectors </a:t>
            </a:r>
            <a:r>
              <a:rPr lang="en-GB" sz="2200" b="1" dirty="0">
                <a:solidFill>
                  <a:srgbClr val="FF0000"/>
                </a:solidFill>
              </a:rPr>
              <a:t>without having to buy all the index constituents </a:t>
            </a:r>
          </a:p>
          <a:p>
            <a:pPr algn="just"/>
            <a:endParaRPr lang="en-GB" sz="2200" dirty="0"/>
          </a:p>
          <a:p>
            <a:pPr algn="just"/>
            <a:r>
              <a:rPr lang="en-GB" sz="2200" b="1" dirty="0"/>
              <a:t>Lower transaction costs</a:t>
            </a:r>
            <a:endParaRPr lang="en-GB" sz="2200" dirty="0"/>
          </a:p>
          <a:p>
            <a:pPr algn="just"/>
            <a:endParaRPr lang="en-GB" sz="2200" dirty="0"/>
          </a:p>
          <a:p>
            <a:pPr algn="just"/>
            <a:r>
              <a:rPr lang="en-GB" sz="2200" dirty="0"/>
              <a:t>E.g. the total capitalization of the </a:t>
            </a:r>
            <a:r>
              <a:rPr lang="en-GB" sz="2200" b="1" dirty="0"/>
              <a:t>Russell 3000 Index</a:t>
            </a:r>
            <a:r>
              <a:rPr lang="en-GB" sz="2200" dirty="0"/>
              <a:t>, which includes more than 98% of the market's current capitalization, has recently </a:t>
            </a:r>
            <a:r>
              <a:rPr lang="en-GB" sz="2200" b="1" dirty="0"/>
              <a:t>reached $30 trillion</a:t>
            </a:r>
            <a:r>
              <a:rPr lang="en-GB" sz="2200" dirty="0"/>
              <a:t>.</a:t>
            </a:r>
          </a:p>
          <a:p>
            <a:pPr algn="just"/>
            <a:endParaRPr lang="en-GB" sz="2200" dirty="0"/>
          </a:p>
          <a:p>
            <a:pPr algn="just"/>
            <a:r>
              <a:rPr lang="en-GB" sz="2200" b="1" dirty="0"/>
              <a:t>Exchange Traded Funds </a:t>
            </a:r>
            <a:r>
              <a:rPr lang="en-GB" sz="2200" dirty="0"/>
              <a:t>(ETFs) </a:t>
            </a:r>
          </a:p>
          <a:p>
            <a:pPr algn="just"/>
            <a:r>
              <a:rPr lang="en-GB" sz="2200" dirty="0"/>
              <a:t>Are constructed to </a:t>
            </a:r>
            <a:r>
              <a:rPr lang="en-GB" sz="2200" b="1" dirty="0"/>
              <a:t>mimic an index, t</a:t>
            </a:r>
            <a:r>
              <a:rPr lang="en-GB" sz="2200" dirty="0"/>
              <a:t>he “basket” is pre-packaged and ready for trade, tax advantages, ease of trade</a:t>
            </a:r>
          </a:p>
          <a:p>
            <a:endParaRPr lang="en-GB" dirty="0"/>
          </a:p>
        </p:txBody>
      </p:sp>
    </p:spTree>
    <p:extLst>
      <p:ext uri="{BB962C8B-B14F-4D97-AF65-F5344CB8AC3E}">
        <p14:creationId xmlns:p14="http://schemas.microsoft.com/office/powerpoint/2010/main" val="4054806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6624A1-E471-4343-8156-1EE7ABA51CB7}"/>
              </a:ext>
            </a:extLst>
          </p:cNvPr>
          <p:cNvSpPr>
            <a:spLocks noGrp="1"/>
          </p:cNvSpPr>
          <p:nvPr>
            <p:ph idx="1"/>
          </p:nvPr>
        </p:nvSpPr>
        <p:spPr>
          <a:xfrm>
            <a:off x="838200" y="1350628"/>
            <a:ext cx="10515600" cy="5142246"/>
          </a:xfrm>
        </p:spPr>
        <p:txBody>
          <a:bodyPr>
            <a:normAutofit/>
          </a:bodyPr>
          <a:lstStyle/>
          <a:p>
            <a:pPr algn="just"/>
            <a:r>
              <a:rPr lang="en-GB" sz="2200" dirty="0"/>
              <a:t>Indexes are often used as </a:t>
            </a:r>
            <a:r>
              <a:rPr lang="en-GB" sz="2200" b="1" dirty="0"/>
              <a:t>benchmarks</a:t>
            </a:r>
            <a:r>
              <a:rPr lang="en-GB" sz="2200" dirty="0"/>
              <a:t> by investment managers and measure the </a:t>
            </a:r>
            <a:r>
              <a:rPr lang="en-GB" sz="2200" b="1" dirty="0"/>
              <a:t>performance of the manager </a:t>
            </a:r>
            <a:r>
              <a:rPr lang="en-GB" sz="2200" dirty="0"/>
              <a:t>who is managing the portfolio. </a:t>
            </a:r>
          </a:p>
          <a:p>
            <a:pPr algn="just"/>
            <a:endParaRPr lang="en-GB" sz="2200" dirty="0"/>
          </a:p>
          <a:p>
            <a:pPr algn="just"/>
            <a:r>
              <a:rPr lang="en-GB" sz="2200" dirty="0"/>
              <a:t>Items to consider when looking at a stock index:</a:t>
            </a:r>
          </a:p>
          <a:p>
            <a:pPr algn="just"/>
            <a:endParaRPr lang="en-GB" sz="2200" b="1" dirty="0"/>
          </a:p>
          <a:p>
            <a:pPr algn="just"/>
            <a:r>
              <a:rPr lang="en-GB" sz="2200" b="1" dirty="0"/>
              <a:t>Boundaries:</a:t>
            </a:r>
            <a:r>
              <a:rPr lang="en-GB" sz="2200" dirty="0"/>
              <a:t> if the universe is the FTSE 100, then the boundaries are large capitalisation firms listed on the London Stock Exchange. </a:t>
            </a:r>
          </a:p>
          <a:p>
            <a:pPr algn="just"/>
            <a:endParaRPr lang="en-GB" sz="2200" b="1" dirty="0"/>
          </a:p>
          <a:p>
            <a:pPr algn="just"/>
            <a:r>
              <a:rPr lang="en-GB" sz="2200" b="1" dirty="0"/>
              <a:t>Criteria </a:t>
            </a:r>
            <a:r>
              <a:rPr lang="en-GB" sz="2200" dirty="0"/>
              <a:t>for including a stock in the universe: including stocks </a:t>
            </a:r>
            <a:r>
              <a:rPr lang="en-GB" sz="2200" b="1" dirty="0"/>
              <a:t>ranked by market capitalisation</a:t>
            </a:r>
            <a:r>
              <a:rPr lang="en-GB" sz="2200" dirty="0"/>
              <a:t> and then selecting the </a:t>
            </a:r>
            <a:r>
              <a:rPr lang="en-GB" sz="2200" b="1" dirty="0"/>
              <a:t>highest 100</a:t>
            </a:r>
            <a:r>
              <a:rPr lang="en-GB" sz="2200" dirty="0"/>
              <a:t>. </a:t>
            </a:r>
          </a:p>
          <a:p>
            <a:pPr algn="just"/>
            <a:endParaRPr lang="en-GB" sz="2200" dirty="0"/>
          </a:p>
          <a:p>
            <a:pPr algn="just"/>
            <a:r>
              <a:rPr lang="en-GB" sz="2200" dirty="0"/>
              <a:t> </a:t>
            </a:r>
            <a:r>
              <a:rPr lang="en-GB" sz="2200" b="1" dirty="0"/>
              <a:t>Weighting:</a:t>
            </a:r>
            <a:r>
              <a:rPr lang="en-GB" sz="2200" dirty="0"/>
              <a:t> How stocks are weighted within the index: price, value, equal</a:t>
            </a:r>
          </a:p>
          <a:p>
            <a:endParaRPr lang="en-GB" dirty="0"/>
          </a:p>
          <a:p>
            <a:endParaRPr lang="en-GB" dirty="0"/>
          </a:p>
        </p:txBody>
      </p:sp>
      <p:sp>
        <p:nvSpPr>
          <p:cNvPr id="4" name="Τίτλος 1">
            <a:extLst>
              <a:ext uri="{FF2B5EF4-FFF2-40B4-BE49-F238E27FC236}">
                <a16:creationId xmlns:a16="http://schemas.microsoft.com/office/drawing/2014/main" id="{D557E3B1-7B2A-47BB-982D-43D681D214D4}"/>
              </a:ext>
            </a:extLst>
          </p:cNvPr>
          <p:cNvSpPr>
            <a:spLocks noGrp="1"/>
          </p:cNvSpPr>
          <p:nvPr>
            <p:ph type="title"/>
          </p:nvPr>
        </p:nvSpPr>
        <p:spPr>
          <a:xfrm>
            <a:off x="838200" y="365126"/>
            <a:ext cx="10515600" cy="708666"/>
          </a:xfrm>
        </p:spPr>
        <p:txBody>
          <a:bodyPr>
            <a:normAutofit/>
          </a:bodyPr>
          <a:lstStyle/>
          <a:p>
            <a:r>
              <a:rPr lang="en-GB" sz="4000" b="1" dirty="0"/>
              <a:t>Indexes </a:t>
            </a:r>
            <a:endParaRPr lang="en-GB" sz="4000" dirty="0"/>
          </a:p>
        </p:txBody>
      </p:sp>
    </p:spTree>
    <p:extLst>
      <p:ext uri="{BB962C8B-B14F-4D97-AF65-F5344CB8AC3E}">
        <p14:creationId xmlns:p14="http://schemas.microsoft.com/office/powerpoint/2010/main" val="1209504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BAB4D41-84DD-476B-BF34-F8AE996B8FD9}"/>
              </a:ext>
            </a:extLst>
          </p:cNvPr>
          <p:cNvSpPr>
            <a:spLocks noGrp="1"/>
          </p:cNvSpPr>
          <p:nvPr>
            <p:ph idx="1"/>
          </p:nvPr>
        </p:nvSpPr>
        <p:spPr>
          <a:xfrm>
            <a:off x="838200" y="1677798"/>
            <a:ext cx="10515600" cy="4499165"/>
          </a:xfrm>
        </p:spPr>
        <p:txBody>
          <a:bodyPr>
            <a:normAutofit/>
          </a:bodyPr>
          <a:lstStyle/>
          <a:p>
            <a:pPr algn="just"/>
            <a:r>
              <a:rPr lang="en-GB" sz="2200" dirty="0"/>
              <a:t>A </a:t>
            </a:r>
            <a:r>
              <a:rPr lang="en-GB" sz="2200" b="1" dirty="0"/>
              <a:t>price-weighted </a:t>
            </a:r>
            <a:r>
              <a:rPr lang="en-GB" sz="2200" dirty="0"/>
              <a:t>index is </a:t>
            </a:r>
            <a:r>
              <a:rPr lang="en-GB" sz="2200" b="1" dirty="0"/>
              <a:t>biased towards the shares with the highest price</a:t>
            </a:r>
            <a:r>
              <a:rPr lang="en-GB" sz="2200" dirty="0"/>
              <a:t>. A share with a price of $400 will be weighted four times more heavily than a share of $100. However, it is very simple to construct and easily understood </a:t>
            </a:r>
          </a:p>
          <a:p>
            <a:pPr algn="just"/>
            <a:endParaRPr lang="en-GB" sz="2200" dirty="0"/>
          </a:p>
          <a:p>
            <a:pPr algn="just"/>
            <a:r>
              <a:rPr lang="en-GB" sz="2200" dirty="0"/>
              <a:t>A </a:t>
            </a:r>
            <a:r>
              <a:rPr lang="en-GB" sz="2200" b="1" dirty="0"/>
              <a:t>value-weighted </a:t>
            </a:r>
            <a:r>
              <a:rPr lang="en-GB" sz="2200" dirty="0"/>
              <a:t>index is </a:t>
            </a:r>
            <a:r>
              <a:rPr lang="en-GB" sz="2200" b="1" dirty="0"/>
              <a:t>biased towards companies with larger market capitalisations.</a:t>
            </a:r>
            <a:r>
              <a:rPr lang="en-GB" sz="2200" dirty="0"/>
              <a:t> For instance, an increase in share price of a very large company in the index will have a bigger impact on the index than the increase in share price of a smaller company. </a:t>
            </a:r>
          </a:p>
          <a:p>
            <a:pPr algn="just"/>
            <a:endParaRPr lang="en-GB" sz="2200" dirty="0"/>
          </a:p>
          <a:p>
            <a:pPr algn="just"/>
            <a:r>
              <a:rPr lang="en-GB" sz="2200" dirty="0"/>
              <a:t>An</a:t>
            </a:r>
            <a:r>
              <a:rPr lang="en-GB" sz="2200" b="1" dirty="0"/>
              <a:t> equally-weighted </a:t>
            </a:r>
            <a:r>
              <a:rPr lang="en-GB" sz="2200" dirty="0"/>
              <a:t>index</a:t>
            </a:r>
            <a:r>
              <a:rPr lang="en-GB" sz="2200" b="1" dirty="0"/>
              <a:t> </a:t>
            </a:r>
            <a:r>
              <a:rPr lang="en-GB" sz="2200" dirty="0"/>
              <a:t>will capture </a:t>
            </a:r>
            <a:r>
              <a:rPr lang="en-GB" sz="2200" b="1" dirty="0"/>
              <a:t>characteristics of smaller companies </a:t>
            </a:r>
            <a:r>
              <a:rPr lang="en-GB" sz="2200" dirty="0"/>
              <a:t>in the index (or at least since they have the same weighting as the larger companies they are not crowded out in the same way as a value weighted index).</a:t>
            </a:r>
          </a:p>
        </p:txBody>
      </p:sp>
      <p:sp>
        <p:nvSpPr>
          <p:cNvPr id="4" name="Τίτλος 1">
            <a:extLst>
              <a:ext uri="{FF2B5EF4-FFF2-40B4-BE49-F238E27FC236}">
                <a16:creationId xmlns:a16="http://schemas.microsoft.com/office/drawing/2014/main" id="{E26B2879-A1B2-4C79-A20A-ADB4AEA9EC6E}"/>
              </a:ext>
            </a:extLst>
          </p:cNvPr>
          <p:cNvSpPr>
            <a:spLocks noGrp="1"/>
          </p:cNvSpPr>
          <p:nvPr>
            <p:ph type="title"/>
          </p:nvPr>
        </p:nvSpPr>
        <p:spPr>
          <a:xfrm>
            <a:off x="838200" y="365126"/>
            <a:ext cx="10515600" cy="675110"/>
          </a:xfrm>
        </p:spPr>
        <p:txBody>
          <a:bodyPr>
            <a:normAutofit/>
          </a:bodyPr>
          <a:lstStyle/>
          <a:p>
            <a:r>
              <a:rPr lang="en-GB" sz="4000" b="1" dirty="0"/>
              <a:t>Indexes </a:t>
            </a:r>
            <a:endParaRPr lang="en-GB" sz="4000" dirty="0"/>
          </a:p>
        </p:txBody>
      </p:sp>
    </p:spTree>
    <p:extLst>
      <p:ext uri="{BB962C8B-B14F-4D97-AF65-F5344CB8AC3E}">
        <p14:creationId xmlns:p14="http://schemas.microsoft.com/office/powerpoint/2010/main" val="848311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DBB88D-0BC5-4F94-A214-59A3CAAB1510}"/>
              </a:ext>
            </a:extLst>
          </p:cNvPr>
          <p:cNvSpPr>
            <a:spLocks noGrp="1"/>
          </p:cNvSpPr>
          <p:nvPr>
            <p:ph type="title"/>
          </p:nvPr>
        </p:nvSpPr>
        <p:spPr>
          <a:xfrm>
            <a:off x="838200" y="158092"/>
            <a:ext cx="10515600" cy="715530"/>
          </a:xfrm>
        </p:spPr>
        <p:txBody>
          <a:bodyPr>
            <a:normAutofit/>
          </a:bodyPr>
          <a:lstStyle/>
          <a:p>
            <a:pPr algn="ctr"/>
            <a:r>
              <a:rPr lang="en-GB" sz="3200" b="1" dirty="0"/>
              <a:t>Example: Index composition value-weighted</a:t>
            </a:r>
          </a:p>
        </p:txBody>
      </p:sp>
      <p:pic>
        <p:nvPicPr>
          <p:cNvPr id="7" name="Θέση περιεχομένου 6">
            <a:extLst>
              <a:ext uri="{FF2B5EF4-FFF2-40B4-BE49-F238E27FC236}">
                <a16:creationId xmlns:a16="http://schemas.microsoft.com/office/drawing/2014/main" id="{3DDDDB19-0C66-4D51-8AF7-ABA8F3F19794}"/>
              </a:ext>
            </a:extLst>
          </p:cNvPr>
          <p:cNvPicPr>
            <a:picLocks noGrp="1" noChangeAspect="1"/>
          </p:cNvPicPr>
          <p:nvPr>
            <p:ph idx="1"/>
          </p:nvPr>
        </p:nvPicPr>
        <p:blipFill>
          <a:blip r:embed="rId2"/>
          <a:stretch>
            <a:fillRect/>
          </a:stretch>
        </p:blipFill>
        <p:spPr>
          <a:xfrm>
            <a:off x="838200" y="873622"/>
            <a:ext cx="10153073" cy="5087231"/>
          </a:xfrm>
          <a:prstGeom prst="rect">
            <a:avLst/>
          </a:prstGeom>
        </p:spPr>
      </p:pic>
      <p:sp>
        <p:nvSpPr>
          <p:cNvPr id="3" name="Ορθογώνιο 2"/>
          <p:cNvSpPr/>
          <p:nvPr/>
        </p:nvSpPr>
        <p:spPr>
          <a:xfrm>
            <a:off x="894990" y="6066747"/>
            <a:ext cx="10402019" cy="369332"/>
          </a:xfrm>
          <a:prstGeom prst="rect">
            <a:avLst/>
          </a:prstGeom>
        </p:spPr>
        <p:txBody>
          <a:bodyPr wrap="square">
            <a:spAutoFit/>
          </a:bodyPr>
          <a:lstStyle/>
          <a:p>
            <a:r>
              <a:rPr lang="en-US" dirty="0"/>
              <a:t>An </a:t>
            </a:r>
            <a:r>
              <a:rPr lang="en-US" b="1" dirty="0">
                <a:solidFill>
                  <a:srgbClr val="FF0000"/>
                </a:solidFill>
              </a:rPr>
              <a:t>index divisor </a:t>
            </a:r>
            <a:r>
              <a:rPr lang="en-US" dirty="0"/>
              <a:t>is calculated to make reporting of the index level easier and more manageable.</a:t>
            </a:r>
            <a:endParaRPr lang="el-GR" dirty="0"/>
          </a:p>
        </p:txBody>
      </p:sp>
    </p:spTree>
    <p:extLst>
      <p:ext uri="{BB962C8B-B14F-4D97-AF65-F5344CB8AC3E}">
        <p14:creationId xmlns:p14="http://schemas.microsoft.com/office/powerpoint/2010/main" val="225393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E78096-3FAB-4331-86C9-3B9E315E5786}"/>
              </a:ext>
            </a:extLst>
          </p:cNvPr>
          <p:cNvSpPr>
            <a:spLocks noGrp="1"/>
          </p:cNvSpPr>
          <p:nvPr>
            <p:ph type="title"/>
          </p:nvPr>
        </p:nvSpPr>
        <p:spPr>
          <a:xfrm>
            <a:off x="461394" y="365125"/>
            <a:ext cx="11107024" cy="1396563"/>
          </a:xfrm>
        </p:spPr>
        <p:txBody>
          <a:bodyPr>
            <a:normAutofit fontScale="90000"/>
          </a:bodyPr>
          <a:lstStyle/>
          <a:p>
            <a:pPr algn="ctr"/>
            <a:r>
              <a:rPr lang="en-GB" sz="3600" b="1" dirty="0"/>
              <a:t>Who are the most important Institutional Investors in Europe ?</a:t>
            </a:r>
            <a:br>
              <a:rPr lang="en-GB" sz="3600" b="1" dirty="0"/>
            </a:br>
            <a:r>
              <a:rPr lang="en-GB" sz="2800" b="1" dirty="0"/>
              <a:t>(by share of assets under management, 2015, by type of investor)</a:t>
            </a:r>
          </a:p>
        </p:txBody>
      </p:sp>
      <p:pic>
        <p:nvPicPr>
          <p:cNvPr id="4" name="Θέση περιεχομένου 3">
            <a:extLst>
              <a:ext uri="{FF2B5EF4-FFF2-40B4-BE49-F238E27FC236}">
                <a16:creationId xmlns:a16="http://schemas.microsoft.com/office/drawing/2014/main" id="{85989CAD-ED0F-406B-90D8-DA8CB1023A6E}"/>
              </a:ext>
            </a:extLst>
          </p:cNvPr>
          <p:cNvPicPr>
            <a:picLocks noGrp="1" noChangeAspect="1"/>
          </p:cNvPicPr>
          <p:nvPr>
            <p:ph idx="1"/>
          </p:nvPr>
        </p:nvPicPr>
        <p:blipFill>
          <a:blip r:embed="rId2"/>
          <a:stretch>
            <a:fillRect/>
          </a:stretch>
        </p:blipFill>
        <p:spPr>
          <a:xfrm>
            <a:off x="838200" y="1855294"/>
            <a:ext cx="10515600" cy="4292000"/>
          </a:xfrm>
          <a:prstGeom prst="rect">
            <a:avLst/>
          </a:prstGeom>
        </p:spPr>
      </p:pic>
    </p:spTree>
    <p:extLst>
      <p:ext uri="{BB962C8B-B14F-4D97-AF65-F5344CB8AC3E}">
        <p14:creationId xmlns:p14="http://schemas.microsoft.com/office/powerpoint/2010/main" val="593369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899D063-79E9-48C1-83F4-C2ED06B9DB1E}"/>
              </a:ext>
            </a:extLst>
          </p:cNvPr>
          <p:cNvSpPr>
            <a:spLocks noGrp="1"/>
          </p:cNvSpPr>
          <p:nvPr>
            <p:ph idx="1"/>
          </p:nvPr>
        </p:nvSpPr>
        <p:spPr>
          <a:xfrm>
            <a:off x="838200" y="612396"/>
            <a:ext cx="10515600" cy="5564567"/>
          </a:xfrm>
        </p:spPr>
        <p:txBody>
          <a:bodyPr/>
          <a:lstStyle/>
          <a:p>
            <a:pPr marL="0" indent="0" algn="ctr">
              <a:buNone/>
            </a:pPr>
            <a:endParaRPr lang="en-GB" sz="4400" b="1" dirty="0"/>
          </a:p>
          <a:p>
            <a:pPr marL="0" indent="0" algn="ctr">
              <a:buNone/>
            </a:pPr>
            <a:endParaRPr lang="en-GB" sz="4400" b="1" dirty="0"/>
          </a:p>
          <a:p>
            <a:pPr marL="0" indent="0" algn="ctr">
              <a:buNone/>
            </a:pPr>
            <a:r>
              <a:rPr lang="en-GB" sz="4400" b="1" dirty="0"/>
              <a:t>The Portfolio Management Process</a:t>
            </a:r>
          </a:p>
          <a:p>
            <a:pPr marL="0" indent="0" algn="ctr">
              <a:buNone/>
            </a:pPr>
            <a:endParaRPr lang="en-GB" sz="4400" b="1" dirty="0"/>
          </a:p>
          <a:p>
            <a:pPr marL="0" indent="0" algn="ctr">
              <a:buNone/>
            </a:pPr>
            <a:r>
              <a:rPr lang="en-GB" sz="4400" b="1" dirty="0"/>
              <a:t>Key Issues</a:t>
            </a:r>
          </a:p>
          <a:p>
            <a:endParaRPr lang="en-GB" dirty="0"/>
          </a:p>
        </p:txBody>
      </p:sp>
    </p:spTree>
    <p:extLst>
      <p:ext uri="{BB962C8B-B14F-4D97-AF65-F5344CB8AC3E}">
        <p14:creationId xmlns:p14="http://schemas.microsoft.com/office/powerpoint/2010/main" val="3495333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5CA95F-BEF3-4C3D-B265-FC5BB3D8D2B0}"/>
              </a:ext>
            </a:extLst>
          </p:cNvPr>
          <p:cNvSpPr>
            <a:spLocks noGrp="1"/>
          </p:cNvSpPr>
          <p:nvPr>
            <p:ph type="title"/>
          </p:nvPr>
        </p:nvSpPr>
        <p:spPr>
          <a:xfrm>
            <a:off x="838200" y="365126"/>
            <a:ext cx="10515600" cy="641554"/>
          </a:xfrm>
        </p:spPr>
        <p:txBody>
          <a:bodyPr>
            <a:normAutofit/>
          </a:bodyPr>
          <a:lstStyle/>
          <a:p>
            <a:r>
              <a:rPr lang="en-GB" sz="4000" b="1" dirty="0"/>
              <a:t>Key Steps - STEP 1: Planning</a:t>
            </a:r>
            <a:endParaRPr lang="en-GB" sz="3600" b="1" dirty="0"/>
          </a:p>
        </p:txBody>
      </p:sp>
      <p:sp>
        <p:nvSpPr>
          <p:cNvPr id="3" name="Θέση περιεχομένου 2">
            <a:extLst>
              <a:ext uri="{FF2B5EF4-FFF2-40B4-BE49-F238E27FC236}">
                <a16:creationId xmlns:a16="http://schemas.microsoft.com/office/drawing/2014/main" id="{A7D1B925-69E3-4189-90A1-A1F57D07F830}"/>
              </a:ext>
            </a:extLst>
          </p:cNvPr>
          <p:cNvSpPr>
            <a:spLocks noGrp="1"/>
          </p:cNvSpPr>
          <p:nvPr>
            <p:ph idx="1"/>
          </p:nvPr>
        </p:nvSpPr>
        <p:spPr>
          <a:xfrm>
            <a:off x="838200" y="1375794"/>
            <a:ext cx="10515600" cy="4801169"/>
          </a:xfrm>
        </p:spPr>
        <p:txBody>
          <a:bodyPr>
            <a:normAutofit lnSpcReduction="10000"/>
          </a:bodyPr>
          <a:lstStyle/>
          <a:p>
            <a:pPr algn="just"/>
            <a:r>
              <a:rPr lang="en-GB" sz="2200" dirty="0"/>
              <a:t>Identify and specify the investor’s</a:t>
            </a:r>
            <a:r>
              <a:rPr lang="en-GB" sz="2200" b="1" dirty="0"/>
              <a:t> objectives </a:t>
            </a:r>
            <a:r>
              <a:rPr lang="en-GB" sz="2200" dirty="0"/>
              <a:t>and</a:t>
            </a:r>
            <a:r>
              <a:rPr lang="en-GB" sz="2200" b="1" dirty="0"/>
              <a:t> constraints </a:t>
            </a:r>
            <a:endParaRPr lang="en-GB" sz="2200" dirty="0"/>
          </a:p>
          <a:p>
            <a:pPr algn="just"/>
            <a:endParaRPr lang="en-GB" sz="2200" dirty="0"/>
          </a:p>
          <a:p>
            <a:pPr algn="just"/>
            <a:r>
              <a:rPr lang="en-GB" sz="2200" b="1" dirty="0">
                <a:solidFill>
                  <a:srgbClr val="FF0000"/>
                </a:solidFill>
              </a:rPr>
              <a:t>Objectives</a:t>
            </a:r>
            <a:r>
              <a:rPr lang="en-GB" sz="2200" dirty="0"/>
              <a:t> are the </a:t>
            </a:r>
            <a:r>
              <a:rPr lang="en-GB" sz="2200" b="1" dirty="0">
                <a:solidFill>
                  <a:srgbClr val="FF0000"/>
                </a:solidFill>
              </a:rPr>
              <a:t>preferences about risk and return</a:t>
            </a:r>
          </a:p>
          <a:p>
            <a:pPr algn="just"/>
            <a:endParaRPr lang="en-GB" sz="2200" dirty="0"/>
          </a:p>
          <a:p>
            <a:pPr algn="just"/>
            <a:r>
              <a:rPr lang="en-GB" sz="2200" b="1" dirty="0">
                <a:solidFill>
                  <a:srgbClr val="FF0000"/>
                </a:solidFill>
              </a:rPr>
              <a:t>Constrains</a:t>
            </a:r>
            <a:r>
              <a:rPr lang="en-GB" sz="2200" dirty="0"/>
              <a:t> are, among others	liquidity requirements, </a:t>
            </a:r>
          </a:p>
          <a:p>
            <a:pPr marL="0" indent="0" algn="just">
              <a:buNone/>
            </a:pPr>
            <a:r>
              <a:rPr lang="en-GB" sz="2200" dirty="0"/>
              <a:t>				investment horizon, </a:t>
            </a:r>
          </a:p>
          <a:p>
            <a:pPr marL="0" indent="0" algn="just">
              <a:buNone/>
            </a:pPr>
            <a:r>
              <a:rPr lang="en-GB" sz="2200" dirty="0"/>
              <a:t>				tax issues, </a:t>
            </a:r>
          </a:p>
          <a:p>
            <a:pPr marL="0" indent="0" algn="just">
              <a:buNone/>
            </a:pPr>
            <a:r>
              <a:rPr lang="en-GB" sz="2200" dirty="0"/>
              <a:t>				regulation</a:t>
            </a:r>
          </a:p>
          <a:p>
            <a:pPr algn="just"/>
            <a:endParaRPr lang="en-GB" sz="2200" dirty="0"/>
          </a:p>
          <a:p>
            <a:pPr algn="just"/>
            <a:r>
              <a:rPr lang="en-GB" sz="2200" dirty="0"/>
              <a:t>Design Investment Strategy (</a:t>
            </a:r>
            <a:r>
              <a:rPr lang="en-GB" sz="2200" b="1" i="1" dirty="0"/>
              <a:t>passive, active, semi-active</a:t>
            </a:r>
            <a:r>
              <a:rPr lang="en-GB" sz="2200" dirty="0"/>
              <a:t>)</a:t>
            </a:r>
          </a:p>
          <a:p>
            <a:pPr algn="just"/>
            <a:endParaRPr lang="en-GB" sz="2200" b="1" dirty="0"/>
          </a:p>
          <a:p>
            <a:pPr algn="just"/>
            <a:r>
              <a:rPr lang="en-GB" sz="2200" b="1" dirty="0"/>
              <a:t>Investment Policy Statement </a:t>
            </a:r>
            <a:r>
              <a:rPr lang="en-GB" sz="2200" dirty="0"/>
              <a:t>(see below)</a:t>
            </a:r>
          </a:p>
        </p:txBody>
      </p:sp>
    </p:spTree>
    <p:extLst>
      <p:ext uri="{BB962C8B-B14F-4D97-AF65-F5344CB8AC3E}">
        <p14:creationId xmlns:p14="http://schemas.microsoft.com/office/powerpoint/2010/main" val="695998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24DBF35-18C5-4E87-9053-4E3E08946352}"/>
              </a:ext>
            </a:extLst>
          </p:cNvPr>
          <p:cNvSpPr>
            <a:spLocks noGrp="1"/>
          </p:cNvSpPr>
          <p:nvPr>
            <p:ph idx="1"/>
          </p:nvPr>
        </p:nvSpPr>
        <p:spPr>
          <a:xfrm>
            <a:off x="838200" y="1434517"/>
            <a:ext cx="10515600" cy="4742446"/>
          </a:xfrm>
        </p:spPr>
        <p:txBody>
          <a:bodyPr>
            <a:normAutofit/>
          </a:bodyPr>
          <a:lstStyle/>
          <a:p>
            <a:pPr algn="just"/>
            <a:r>
              <a:rPr lang="en-GB" sz="2200" dirty="0"/>
              <a:t>The manager </a:t>
            </a:r>
            <a:r>
              <a:rPr lang="en-GB" sz="2200" b="1" dirty="0"/>
              <a:t>selects the specific assets </a:t>
            </a:r>
            <a:r>
              <a:rPr lang="en-GB" sz="2200" dirty="0"/>
              <a:t>for the portfolio in accordance to the </a:t>
            </a:r>
            <a:r>
              <a:rPr lang="en-GB" sz="2200" dirty="0">
                <a:solidFill>
                  <a:srgbClr val="FF0000"/>
                </a:solidFill>
              </a:rPr>
              <a:t>investment strategy</a:t>
            </a:r>
            <a:r>
              <a:rPr lang="en-GB" sz="2200" dirty="0"/>
              <a:t> (see step 1) using information from financial analysts and expectations about future capital market conditions. </a:t>
            </a:r>
          </a:p>
          <a:p>
            <a:pPr algn="just"/>
            <a:endParaRPr lang="en-GB" sz="2200" dirty="0"/>
          </a:p>
          <a:p>
            <a:pPr algn="just"/>
            <a:r>
              <a:rPr lang="en-GB" sz="2200" dirty="0"/>
              <a:t>Poor execution may </a:t>
            </a:r>
            <a:r>
              <a:rPr lang="en-GB" sz="2200" b="1" dirty="0"/>
              <a:t>increase costs </a:t>
            </a:r>
            <a:r>
              <a:rPr lang="en-GB" sz="2200" dirty="0"/>
              <a:t>to the portfolio, this reducing portfolio performance. </a:t>
            </a:r>
          </a:p>
          <a:p>
            <a:pPr algn="just"/>
            <a:endParaRPr lang="en-GB" sz="2200" dirty="0"/>
          </a:p>
          <a:p>
            <a:pPr algn="just"/>
            <a:r>
              <a:rPr lang="en-GB" sz="2200" dirty="0"/>
              <a:t>Costs include </a:t>
            </a:r>
            <a:r>
              <a:rPr lang="en-GB" sz="2200" b="1" dirty="0"/>
              <a:t>transaction costs: </a:t>
            </a:r>
            <a:r>
              <a:rPr lang="en-GB" sz="2200" dirty="0"/>
              <a:t>commissions; fees to exchanges; missed trade opportunity costs</a:t>
            </a:r>
          </a:p>
          <a:p>
            <a:pPr algn="just"/>
            <a:endParaRPr lang="en-GB" sz="2200" dirty="0"/>
          </a:p>
          <a:p>
            <a:pPr algn="just"/>
            <a:r>
              <a:rPr lang="en-GB" sz="2200" dirty="0"/>
              <a:t>The portfolio is created as outlined in Stage 1.</a:t>
            </a:r>
          </a:p>
        </p:txBody>
      </p:sp>
      <p:sp>
        <p:nvSpPr>
          <p:cNvPr id="4" name="Τίτλος 1">
            <a:extLst>
              <a:ext uri="{FF2B5EF4-FFF2-40B4-BE49-F238E27FC236}">
                <a16:creationId xmlns:a16="http://schemas.microsoft.com/office/drawing/2014/main" id="{100FCCB4-3988-436E-9CFD-2324B115CCFB}"/>
              </a:ext>
            </a:extLst>
          </p:cNvPr>
          <p:cNvSpPr>
            <a:spLocks noGrp="1"/>
          </p:cNvSpPr>
          <p:nvPr>
            <p:ph type="title"/>
          </p:nvPr>
        </p:nvSpPr>
        <p:spPr>
          <a:xfrm>
            <a:off x="838200" y="365125"/>
            <a:ext cx="10515600" cy="633165"/>
          </a:xfrm>
        </p:spPr>
        <p:txBody>
          <a:bodyPr>
            <a:normAutofit fontScale="90000"/>
          </a:bodyPr>
          <a:lstStyle/>
          <a:p>
            <a:r>
              <a:rPr lang="en-GB" sz="4000" b="1" dirty="0"/>
              <a:t>Key Steps - STEP 2: Execution</a:t>
            </a:r>
            <a:endParaRPr lang="en-GB" sz="3600" b="1" dirty="0"/>
          </a:p>
        </p:txBody>
      </p:sp>
    </p:spTree>
    <p:extLst>
      <p:ext uri="{BB962C8B-B14F-4D97-AF65-F5344CB8AC3E}">
        <p14:creationId xmlns:p14="http://schemas.microsoft.com/office/powerpoint/2010/main" val="3743799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F52172D-D19A-4986-A1D1-AB55E949CE4C}"/>
              </a:ext>
            </a:extLst>
          </p:cNvPr>
          <p:cNvSpPr>
            <a:spLocks noGrp="1"/>
          </p:cNvSpPr>
          <p:nvPr>
            <p:ph idx="1"/>
          </p:nvPr>
        </p:nvSpPr>
        <p:spPr>
          <a:xfrm>
            <a:off x="838200" y="2399251"/>
            <a:ext cx="10515600" cy="3777712"/>
          </a:xfrm>
        </p:spPr>
        <p:txBody>
          <a:bodyPr>
            <a:normAutofit/>
          </a:bodyPr>
          <a:lstStyle/>
          <a:p>
            <a:endParaRPr lang="en-GB" sz="2200" dirty="0"/>
          </a:p>
          <a:p>
            <a:r>
              <a:rPr lang="en-GB" sz="2200" b="1" dirty="0"/>
              <a:t>Monitoring:</a:t>
            </a:r>
            <a:r>
              <a:rPr lang="en-GB" sz="2200" dirty="0"/>
              <a:t> changes in the investor’s circumstances and changes in economic capital market conditions.</a:t>
            </a:r>
          </a:p>
          <a:p>
            <a:endParaRPr lang="en-GB" sz="2200" dirty="0"/>
          </a:p>
          <a:p>
            <a:r>
              <a:rPr lang="en-GB" sz="2200" b="1" dirty="0"/>
              <a:t>Rebalancing:</a:t>
            </a:r>
            <a:r>
              <a:rPr lang="en-GB" sz="2200" dirty="0"/>
              <a:t> if there are significant changes a revision to the portfolio must take place </a:t>
            </a:r>
          </a:p>
        </p:txBody>
      </p:sp>
      <p:sp>
        <p:nvSpPr>
          <p:cNvPr id="4" name="Τίτλος 1">
            <a:extLst>
              <a:ext uri="{FF2B5EF4-FFF2-40B4-BE49-F238E27FC236}">
                <a16:creationId xmlns:a16="http://schemas.microsoft.com/office/drawing/2014/main" id="{845463D3-B492-46EE-94EF-8E6AA2A30527}"/>
              </a:ext>
            </a:extLst>
          </p:cNvPr>
          <p:cNvSpPr>
            <a:spLocks noGrp="1"/>
          </p:cNvSpPr>
          <p:nvPr>
            <p:ph type="title"/>
          </p:nvPr>
        </p:nvSpPr>
        <p:spPr>
          <a:xfrm>
            <a:off x="838200" y="365125"/>
            <a:ext cx="10515600" cy="800945"/>
          </a:xfrm>
        </p:spPr>
        <p:txBody>
          <a:bodyPr>
            <a:normAutofit/>
          </a:bodyPr>
          <a:lstStyle/>
          <a:p>
            <a:r>
              <a:rPr lang="en-GB" sz="4000" b="1" dirty="0"/>
              <a:t>Key Steps - STEP 3: Feedback</a:t>
            </a:r>
            <a:endParaRPr lang="en-GB" sz="3600" b="1" dirty="0"/>
          </a:p>
        </p:txBody>
      </p:sp>
    </p:spTree>
    <p:extLst>
      <p:ext uri="{BB962C8B-B14F-4D97-AF65-F5344CB8AC3E}">
        <p14:creationId xmlns:p14="http://schemas.microsoft.com/office/powerpoint/2010/main" val="3839700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73485B-C99D-4342-AC6E-5A3661C62274}"/>
              </a:ext>
            </a:extLst>
          </p:cNvPr>
          <p:cNvSpPr>
            <a:spLocks noGrp="1"/>
          </p:cNvSpPr>
          <p:nvPr>
            <p:ph type="title"/>
          </p:nvPr>
        </p:nvSpPr>
        <p:spPr>
          <a:xfrm>
            <a:off x="838200" y="365125"/>
            <a:ext cx="10515600" cy="935169"/>
          </a:xfrm>
        </p:spPr>
        <p:txBody>
          <a:bodyPr>
            <a:normAutofit/>
          </a:bodyPr>
          <a:lstStyle/>
          <a:p>
            <a:r>
              <a:rPr lang="en-GB" sz="3600" b="1" dirty="0"/>
              <a:t>Investment Policy Statement (IPS) (see examples)</a:t>
            </a:r>
          </a:p>
        </p:txBody>
      </p:sp>
      <p:sp>
        <p:nvSpPr>
          <p:cNvPr id="3" name="Θέση περιεχομένου 2">
            <a:extLst>
              <a:ext uri="{FF2B5EF4-FFF2-40B4-BE49-F238E27FC236}">
                <a16:creationId xmlns:a16="http://schemas.microsoft.com/office/drawing/2014/main" id="{35D8DFD0-B360-4774-A236-A6A9D5CE8B45}"/>
              </a:ext>
            </a:extLst>
          </p:cNvPr>
          <p:cNvSpPr>
            <a:spLocks noGrp="1"/>
          </p:cNvSpPr>
          <p:nvPr>
            <p:ph idx="1"/>
          </p:nvPr>
        </p:nvSpPr>
        <p:spPr>
          <a:xfrm>
            <a:off x="721453" y="1426128"/>
            <a:ext cx="10632347" cy="4750835"/>
          </a:xfrm>
        </p:spPr>
        <p:txBody>
          <a:bodyPr>
            <a:normAutofit lnSpcReduction="10000"/>
          </a:bodyPr>
          <a:lstStyle/>
          <a:p>
            <a:pPr algn="just"/>
            <a:r>
              <a:rPr lang="en-GB" sz="2200" dirty="0"/>
              <a:t>A document drafted </a:t>
            </a:r>
            <a:r>
              <a:rPr lang="en-GB" sz="2200" b="1" dirty="0">
                <a:solidFill>
                  <a:srgbClr val="FF0000"/>
                </a:solidFill>
              </a:rPr>
              <a:t>between a portfolio manager and a client</a:t>
            </a:r>
            <a:r>
              <a:rPr lang="en-GB" sz="2200" dirty="0"/>
              <a:t> that outlines general rules for the manager. </a:t>
            </a:r>
          </a:p>
          <a:p>
            <a:pPr algn="just"/>
            <a:endParaRPr lang="en-GB" sz="2200" dirty="0"/>
          </a:p>
          <a:p>
            <a:pPr algn="just"/>
            <a:r>
              <a:rPr lang="en-GB" sz="2200" dirty="0"/>
              <a:t>This statement provides the general </a:t>
            </a:r>
            <a:r>
              <a:rPr lang="en-GB" sz="2200" b="1" dirty="0"/>
              <a:t>investment goals and objectives of a client</a:t>
            </a:r>
            <a:r>
              <a:rPr lang="en-GB" sz="2200" dirty="0"/>
              <a:t> and describes the </a:t>
            </a:r>
            <a:r>
              <a:rPr lang="en-GB" sz="2200" b="1" dirty="0"/>
              <a:t>strategies that the manager should employ to meet these objectives</a:t>
            </a:r>
            <a:r>
              <a:rPr lang="en-GB" sz="2200" dirty="0"/>
              <a:t>. </a:t>
            </a:r>
          </a:p>
          <a:p>
            <a:pPr algn="just"/>
            <a:endParaRPr lang="en-GB" sz="2200" dirty="0"/>
          </a:p>
          <a:p>
            <a:pPr algn="just"/>
            <a:r>
              <a:rPr lang="en-GB" sz="2200" dirty="0"/>
              <a:t>Specific information on matters such as asset allocation, risk tolerance, and liquidity requirements are included in an investment policy statement.</a:t>
            </a:r>
          </a:p>
          <a:p>
            <a:pPr algn="just"/>
            <a:endParaRPr lang="en-GB" sz="2200" b="1" dirty="0"/>
          </a:p>
          <a:p>
            <a:pPr algn="just"/>
            <a:r>
              <a:rPr lang="en-GB" sz="2200" b="1" dirty="0"/>
              <a:t>The investment policy statement is crucial for portfolio management.</a:t>
            </a:r>
            <a:r>
              <a:rPr lang="en-GB" sz="2200" dirty="0"/>
              <a:t> </a:t>
            </a:r>
          </a:p>
          <a:p>
            <a:pPr algn="just"/>
            <a:endParaRPr lang="en-GB" sz="2200" dirty="0"/>
          </a:p>
          <a:p>
            <a:pPr algn="just"/>
            <a:r>
              <a:rPr lang="en-GB" sz="2200" b="1" dirty="0"/>
              <a:t>Investor Attitude to risk</a:t>
            </a:r>
            <a:r>
              <a:rPr lang="en-GB" sz="2200" dirty="0"/>
              <a:t>: different methodologies but generally six questions provide an understanding (CFA)</a:t>
            </a:r>
          </a:p>
          <a:p>
            <a:pPr algn="just"/>
            <a:endParaRPr lang="en-GB" sz="2200" dirty="0"/>
          </a:p>
          <a:p>
            <a:pPr algn="just"/>
            <a:endParaRPr lang="en-GB" sz="2200" dirty="0"/>
          </a:p>
        </p:txBody>
      </p:sp>
    </p:spTree>
    <p:extLst>
      <p:ext uri="{BB962C8B-B14F-4D97-AF65-F5344CB8AC3E}">
        <p14:creationId xmlns:p14="http://schemas.microsoft.com/office/powerpoint/2010/main" val="2954691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128453E-8AF0-4EF8-8157-950591EE84AF}"/>
              </a:ext>
            </a:extLst>
          </p:cNvPr>
          <p:cNvSpPr>
            <a:spLocks noGrp="1"/>
          </p:cNvSpPr>
          <p:nvPr>
            <p:ph idx="1"/>
          </p:nvPr>
        </p:nvSpPr>
        <p:spPr>
          <a:xfrm>
            <a:off x="838200" y="1199626"/>
            <a:ext cx="10515600" cy="5452844"/>
          </a:xfrm>
        </p:spPr>
        <p:txBody>
          <a:bodyPr>
            <a:normAutofit/>
          </a:bodyPr>
          <a:lstStyle/>
          <a:p>
            <a:pPr algn="just"/>
            <a:r>
              <a:rPr lang="en-GB" sz="2000" dirty="0"/>
              <a:t>The major components of an IPS (see CFA) generally include:</a:t>
            </a:r>
          </a:p>
          <a:p>
            <a:pPr algn="just"/>
            <a:endParaRPr lang="en-GB" sz="2000" dirty="0"/>
          </a:p>
          <a:p>
            <a:pPr algn="just"/>
            <a:r>
              <a:rPr lang="en-GB" sz="2000" dirty="0"/>
              <a:t>An introduction, which </a:t>
            </a:r>
            <a:r>
              <a:rPr lang="en-GB" sz="2000" b="1" dirty="0">
                <a:solidFill>
                  <a:srgbClr val="FF0000"/>
                </a:solidFill>
              </a:rPr>
              <a:t>characterises the client.</a:t>
            </a:r>
          </a:p>
          <a:p>
            <a:pPr algn="just"/>
            <a:r>
              <a:rPr lang="en-GB" sz="2000" dirty="0"/>
              <a:t>A statement of purpose.</a:t>
            </a:r>
          </a:p>
          <a:p>
            <a:pPr algn="just"/>
            <a:r>
              <a:rPr lang="en-GB" sz="2000" dirty="0"/>
              <a:t>A statement of duties and responsibilities.</a:t>
            </a:r>
          </a:p>
          <a:p>
            <a:pPr algn="just"/>
            <a:r>
              <a:rPr lang="en-GB" sz="2000" dirty="0"/>
              <a:t>Procedures that explain how to keep the investment policy statement current and what to do in response to specific conditions.</a:t>
            </a:r>
          </a:p>
          <a:p>
            <a:pPr algn="just"/>
            <a:r>
              <a:rPr lang="en-GB" sz="2000" b="1" dirty="0"/>
              <a:t>Investment objectives</a:t>
            </a:r>
            <a:r>
              <a:rPr lang="en-GB" sz="2000" dirty="0"/>
              <a:t>: this is a key component for the portfolio manager.</a:t>
            </a:r>
          </a:p>
          <a:p>
            <a:pPr algn="just"/>
            <a:r>
              <a:rPr lang="en-GB" sz="2000" b="1" dirty="0"/>
              <a:t>Investment constraints</a:t>
            </a:r>
            <a:r>
              <a:rPr lang="en-GB" sz="2000" dirty="0"/>
              <a:t>: this is also a key component for the portfolio manager.</a:t>
            </a:r>
          </a:p>
          <a:p>
            <a:pPr algn="just"/>
            <a:r>
              <a:rPr lang="en-GB" sz="2000" b="1" dirty="0"/>
              <a:t>Investment guidelines</a:t>
            </a:r>
            <a:r>
              <a:rPr lang="en-GB" sz="2000" dirty="0"/>
              <a:t>: this includes information on leverage, derivatives, hedge funds and alternative investments, or possibly ethical investing or exclusion of investment in specific assets</a:t>
            </a:r>
          </a:p>
          <a:p>
            <a:pPr algn="just"/>
            <a:r>
              <a:rPr lang="en-GB" sz="2000" dirty="0"/>
              <a:t>Evaluation and review.</a:t>
            </a:r>
          </a:p>
          <a:p>
            <a:pPr algn="just"/>
            <a:r>
              <a:rPr lang="en-GB" sz="2000" dirty="0"/>
              <a:t>Appendices: information on strategic asset allocation and the rebalancing policy.</a:t>
            </a:r>
          </a:p>
        </p:txBody>
      </p:sp>
      <p:sp>
        <p:nvSpPr>
          <p:cNvPr id="4" name="Τίτλος 1">
            <a:extLst>
              <a:ext uri="{FF2B5EF4-FFF2-40B4-BE49-F238E27FC236}">
                <a16:creationId xmlns:a16="http://schemas.microsoft.com/office/drawing/2014/main" id="{CDBD8D35-0AA7-4910-BC58-6B80FCC97609}"/>
              </a:ext>
            </a:extLst>
          </p:cNvPr>
          <p:cNvSpPr>
            <a:spLocks noGrp="1"/>
          </p:cNvSpPr>
          <p:nvPr>
            <p:ph type="title"/>
          </p:nvPr>
        </p:nvSpPr>
        <p:spPr>
          <a:xfrm>
            <a:off x="838200" y="365125"/>
            <a:ext cx="10515600" cy="935169"/>
          </a:xfrm>
        </p:spPr>
        <p:txBody>
          <a:bodyPr>
            <a:normAutofit/>
          </a:bodyPr>
          <a:lstStyle/>
          <a:p>
            <a:r>
              <a:rPr lang="en-GB" sz="3600" b="1" dirty="0"/>
              <a:t>Investment Policy Statement (IPS) (see examples)</a:t>
            </a:r>
          </a:p>
        </p:txBody>
      </p:sp>
    </p:spTree>
    <p:extLst>
      <p:ext uri="{BB962C8B-B14F-4D97-AF65-F5344CB8AC3E}">
        <p14:creationId xmlns:p14="http://schemas.microsoft.com/office/powerpoint/2010/main" val="3767157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C083498-64FF-4D85-8F0E-F17D266D4F66}"/>
              </a:ext>
            </a:extLst>
          </p:cNvPr>
          <p:cNvSpPr>
            <a:spLocks noGrp="1"/>
          </p:cNvSpPr>
          <p:nvPr>
            <p:ph idx="1"/>
          </p:nvPr>
        </p:nvSpPr>
        <p:spPr>
          <a:xfrm>
            <a:off x="838200" y="1149292"/>
            <a:ext cx="10515600" cy="5343583"/>
          </a:xfrm>
        </p:spPr>
        <p:txBody>
          <a:bodyPr>
            <a:normAutofit lnSpcReduction="10000"/>
          </a:bodyPr>
          <a:lstStyle/>
          <a:p>
            <a:pPr algn="just"/>
            <a:r>
              <a:rPr lang="en-GB" sz="2200" b="1" dirty="0"/>
              <a:t>Risk Objectives</a:t>
            </a:r>
          </a:p>
          <a:p>
            <a:pPr algn="just"/>
            <a:endParaRPr lang="en-GB" sz="2200" dirty="0"/>
          </a:p>
          <a:p>
            <a:pPr algn="just"/>
            <a:r>
              <a:rPr lang="en-GB" sz="2200" dirty="0"/>
              <a:t>Reflect the </a:t>
            </a:r>
            <a:r>
              <a:rPr lang="en-GB" sz="2200" b="1" dirty="0">
                <a:solidFill>
                  <a:srgbClr val="FF0000"/>
                </a:solidFill>
              </a:rPr>
              <a:t>risk tolerance </a:t>
            </a:r>
            <a:r>
              <a:rPr lang="en-GB" sz="2200" dirty="0"/>
              <a:t>of the client. </a:t>
            </a:r>
          </a:p>
          <a:p>
            <a:pPr algn="just"/>
            <a:r>
              <a:rPr lang="en-GB" sz="2200" dirty="0"/>
              <a:t>E.g. an </a:t>
            </a:r>
            <a:r>
              <a:rPr lang="en-GB" sz="2200" b="1" dirty="0"/>
              <a:t>absolute risk objective </a:t>
            </a:r>
            <a:r>
              <a:rPr lang="en-GB" sz="2200" dirty="0"/>
              <a:t>would be </a:t>
            </a:r>
            <a:r>
              <a:rPr lang="en-GB" sz="2200" b="1" dirty="0"/>
              <a:t>not to have a loss greater than x% </a:t>
            </a:r>
            <a:r>
              <a:rPr lang="en-GB" sz="2200" dirty="0"/>
              <a:t>in any 12 month period.</a:t>
            </a:r>
          </a:p>
          <a:p>
            <a:pPr algn="just"/>
            <a:r>
              <a:rPr lang="en-GB" sz="2200" dirty="0"/>
              <a:t>A </a:t>
            </a:r>
            <a:r>
              <a:rPr lang="en-GB" sz="2200" b="1" dirty="0"/>
              <a:t>relative risk objective </a:t>
            </a:r>
            <a:r>
              <a:rPr lang="en-GB" sz="2200" dirty="0"/>
              <a:t>would </a:t>
            </a:r>
            <a:r>
              <a:rPr lang="en-GB" sz="2200" b="1" dirty="0"/>
              <a:t>relate risk to a benchmark which </a:t>
            </a:r>
            <a:r>
              <a:rPr lang="en-GB" sz="2200" dirty="0"/>
              <a:t>is expected to reflect a measure of systematic risk in the economy. For example, a client may wish a return which is within 2% of the benchmark approximately 95% of the time.</a:t>
            </a:r>
          </a:p>
          <a:p>
            <a:pPr algn="just"/>
            <a:r>
              <a:rPr lang="en-GB" sz="2200" b="1" dirty="0">
                <a:solidFill>
                  <a:srgbClr val="FF0000"/>
                </a:solidFill>
              </a:rPr>
              <a:t>Risk tolerance </a:t>
            </a:r>
            <a:r>
              <a:rPr lang="en-GB" sz="2200" dirty="0"/>
              <a:t>of a client can be measured as above average or below average. Much may depend upon the time horizon. </a:t>
            </a:r>
          </a:p>
          <a:p>
            <a:pPr algn="just"/>
            <a:r>
              <a:rPr lang="en-GB" sz="2200" dirty="0"/>
              <a:t>A longer time horizon, say thirty years, offers the opportunity to have an above average risk tolerance (since there is more time to receive compounded returns and to make adjustments to the portfolio). </a:t>
            </a:r>
          </a:p>
          <a:p>
            <a:pPr algn="just"/>
            <a:r>
              <a:rPr lang="en-GB" sz="2200" dirty="0"/>
              <a:t>A short time horizon, say two years, suggests it would be appropriate to have a lower risk tolerance. Of course, other information such as current wealth, future expenditure, liabilities, would also be taken into consideration.</a:t>
            </a:r>
          </a:p>
        </p:txBody>
      </p:sp>
      <p:sp>
        <p:nvSpPr>
          <p:cNvPr id="5" name="Τίτλος 1">
            <a:extLst>
              <a:ext uri="{FF2B5EF4-FFF2-40B4-BE49-F238E27FC236}">
                <a16:creationId xmlns:a16="http://schemas.microsoft.com/office/drawing/2014/main" id="{2D266D2F-B4DE-40A3-9940-F8D901BDBEC7}"/>
              </a:ext>
            </a:extLst>
          </p:cNvPr>
          <p:cNvSpPr>
            <a:spLocks noGrp="1"/>
          </p:cNvSpPr>
          <p:nvPr>
            <p:ph type="title"/>
          </p:nvPr>
        </p:nvSpPr>
        <p:spPr>
          <a:xfrm>
            <a:off x="838200" y="365125"/>
            <a:ext cx="10515600" cy="784167"/>
          </a:xfrm>
        </p:spPr>
        <p:txBody>
          <a:bodyPr>
            <a:normAutofit/>
          </a:bodyPr>
          <a:lstStyle/>
          <a:p>
            <a:r>
              <a:rPr lang="en-GB" sz="3600" b="1" dirty="0"/>
              <a:t>Investment Policy Statement (IPS) (see examples)</a:t>
            </a:r>
          </a:p>
        </p:txBody>
      </p:sp>
    </p:spTree>
    <p:extLst>
      <p:ext uri="{BB962C8B-B14F-4D97-AF65-F5344CB8AC3E}">
        <p14:creationId xmlns:p14="http://schemas.microsoft.com/office/powerpoint/2010/main" val="3359712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9E46E8-2CEA-41C8-8C6F-CD24763B726A}"/>
              </a:ext>
            </a:extLst>
          </p:cNvPr>
          <p:cNvSpPr>
            <a:spLocks noGrp="1"/>
          </p:cNvSpPr>
          <p:nvPr>
            <p:ph idx="1"/>
          </p:nvPr>
        </p:nvSpPr>
        <p:spPr>
          <a:xfrm>
            <a:off x="838200" y="1359017"/>
            <a:ext cx="10515600" cy="4817946"/>
          </a:xfrm>
        </p:spPr>
        <p:txBody>
          <a:bodyPr>
            <a:normAutofit/>
          </a:bodyPr>
          <a:lstStyle/>
          <a:p>
            <a:r>
              <a:rPr lang="en-GB" sz="2200" b="1" dirty="0"/>
              <a:t>Return Objectives</a:t>
            </a:r>
          </a:p>
          <a:p>
            <a:endParaRPr lang="en-GB" sz="2200" dirty="0"/>
          </a:p>
          <a:p>
            <a:r>
              <a:rPr lang="en-GB" sz="2200" dirty="0"/>
              <a:t>An </a:t>
            </a:r>
            <a:r>
              <a:rPr lang="en-GB" sz="2200" b="1" dirty="0"/>
              <a:t>absolute return </a:t>
            </a:r>
            <a:r>
              <a:rPr lang="en-GB" sz="2200" dirty="0"/>
              <a:t>objective would be to achieve a particular </a:t>
            </a:r>
            <a:r>
              <a:rPr lang="en-GB" sz="2200" b="1" dirty="0"/>
              <a:t>x% return in any 12 month period.</a:t>
            </a:r>
          </a:p>
          <a:p>
            <a:endParaRPr lang="en-GB" sz="2200" dirty="0"/>
          </a:p>
          <a:p>
            <a:r>
              <a:rPr lang="en-GB" sz="2200" dirty="0"/>
              <a:t>A </a:t>
            </a:r>
            <a:r>
              <a:rPr lang="en-GB" sz="2200" b="1" dirty="0"/>
              <a:t>relative return objective </a:t>
            </a:r>
            <a:r>
              <a:rPr lang="en-GB" sz="2200" dirty="0"/>
              <a:t>would be to achieve a return relative to a benchmark. For example, to </a:t>
            </a:r>
            <a:r>
              <a:rPr lang="en-GB" sz="2200" b="1" dirty="0"/>
              <a:t>outperform the benchmark by 2% approximately 95% of the time</a:t>
            </a:r>
            <a:r>
              <a:rPr lang="en-GB" sz="2200" dirty="0"/>
              <a:t>.</a:t>
            </a:r>
          </a:p>
          <a:p>
            <a:endParaRPr lang="en-GB" sz="2200" dirty="0"/>
          </a:p>
          <a:p>
            <a:r>
              <a:rPr lang="en-GB" sz="2200" dirty="0"/>
              <a:t>It is also quite usual to state return objectives before fees and after fees (or taxes, etc). </a:t>
            </a:r>
          </a:p>
        </p:txBody>
      </p:sp>
      <p:sp>
        <p:nvSpPr>
          <p:cNvPr id="4" name="Τίτλος 1">
            <a:extLst>
              <a:ext uri="{FF2B5EF4-FFF2-40B4-BE49-F238E27FC236}">
                <a16:creationId xmlns:a16="http://schemas.microsoft.com/office/drawing/2014/main" id="{23F8F5D4-C5E1-4D4D-876A-A808FAABA819}"/>
              </a:ext>
            </a:extLst>
          </p:cNvPr>
          <p:cNvSpPr>
            <a:spLocks noGrp="1"/>
          </p:cNvSpPr>
          <p:nvPr>
            <p:ph type="title"/>
          </p:nvPr>
        </p:nvSpPr>
        <p:spPr>
          <a:xfrm>
            <a:off x="838200" y="365126"/>
            <a:ext cx="10515600" cy="809334"/>
          </a:xfrm>
        </p:spPr>
        <p:txBody>
          <a:bodyPr>
            <a:normAutofit/>
          </a:bodyPr>
          <a:lstStyle/>
          <a:p>
            <a:r>
              <a:rPr lang="en-GB" sz="3600" b="1" dirty="0"/>
              <a:t>Investment Policy Statement (IPS) (see examples)</a:t>
            </a:r>
          </a:p>
        </p:txBody>
      </p:sp>
    </p:spTree>
    <p:extLst>
      <p:ext uri="{BB962C8B-B14F-4D97-AF65-F5344CB8AC3E}">
        <p14:creationId xmlns:p14="http://schemas.microsoft.com/office/powerpoint/2010/main" val="1159545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FDFBAB-C30F-4EDC-868E-9E051AFEA233}"/>
              </a:ext>
            </a:extLst>
          </p:cNvPr>
          <p:cNvSpPr>
            <a:spLocks noGrp="1"/>
          </p:cNvSpPr>
          <p:nvPr>
            <p:ph type="title"/>
          </p:nvPr>
        </p:nvSpPr>
        <p:spPr>
          <a:xfrm>
            <a:off x="595619" y="365126"/>
            <a:ext cx="10758181" cy="540886"/>
          </a:xfrm>
        </p:spPr>
        <p:txBody>
          <a:bodyPr>
            <a:noAutofit/>
          </a:bodyPr>
          <a:lstStyle/>
          <a:p>
            <a:r>
              <a:rPr lang="en-GB" sz="3600" b="1" dirty="0"/>
              <a:t>Investor Attitude to risk</a:t>
            </a:r>
          </a:p>
        </p:txBody>
      </p:sp>
      <p:sp>
        <p:nvSpPr>
          <p:cNvPr id="3" name="Θέση περιεχομένου 2">
            <a:extLst>
              <a:ext uri="{FF2B5EF4-FFF2-40B4-BE49-F238E27FC236}">
                <a16:creationId xmlns:a16="http://schemas.microsoft.com/office/drawing/2014/main" id="{FDB959B7-7AAB-4FCC-A63F-B9076594D87D}"/>
              </a:ext>
            </a:extLst>
          </p:cNvPr>
          <p:cNvSpPr>
            <a:spLocks noGrp="1"/>
          </p:cNvSpPr>
          <p:nvPr>
            <p:ph idx="1"/>
          </p:nvPr>
        </p:nvSpPr>
        <p:spPr>
          <a:xfrm>
            <a:off x="595619" y="1115736"/>
            <a:ext cx="11266414" cy="5587068"/>
          </a:xfrm>
        </p:spPr>
        <p:txBody>
          <a:bodyPr>
            <a:noAutofit/>
          </a:bodyPr>
          <a:lstStyle/>
          <a:p>
            <a:pPr algn="just"/>
            <a:r>
              <a:rPr lang="en-GB" sz="2000" dirty="0"/>
              <a:t>1) How is risk understood and measured? 	Variance, standard deviation, </a:t>
            </a:r>
            <a:r>
              <a:rPr lang="en-GB" sz="2000" dirty="0" err="1"/>
              <a:t>VaR.</a:t>
            </a:r>
            <a:r>
              <a:rPr lang="en-GB" sz="2000" dirty="0"/>
              <a:t> e.g. the probability of a decline in value of, say 3%, during a specified holding period.</a:t>
            </a:r>
          </a:p>
          <a:p>
            <a:pPr algn="just"/>
            <a:endParaRPr lang="en-GB" sz="2000" dirty="0"/>
          </a:p>
          <a:p>
            <a:pPr algn="just"/>
            <a:r>
              <a:rPr lang="en-GB" sz="2000" dirty="0"/>
              <a:t>2) How willing is the investor to take on risk? (see discussion later, on ESMA guidelines)</a:t>
            </a:r>
          </a:p>
          <a:p>
            <a:pPr algn="just"/>
            <a:endParaRPr lang="en-GB" sz="2000" dirty="0"/>
          </a:p>
          <a:p>
            <a:pPr algn="just"/>
            <a:r>
              <a:rPr lang="en-GB" sz="2000" dirty="0"/>
              <a:t>3) What is the investor’s ability to take risk? What are the investor’s liabilities or obligations? What is the investor’s financial strength?</a:t>
            </a:r>
          </a:p>
          <a:p>
            <a:pPr algn="just"/>
            <a:endParaRPr lang="en-GB" sz="2000" dirty="0"/>
          </a:p>
          <a:p>
            <a:pPr algn="just"/>
            <a:r>
              <a:rPr lang="en-GB" sz="2000" dirty="0"/>
              <a:t>4) How much risk is the investor both willing and able to bear? That is, what is the investor’s risk tolerance (capacity to accept risk). This term can also be captured by risk aversion.</a:t>
            </a:r>
          </a:p>
          <a:p>
            <a:pPr algn="just"/>
            <a:endParaRPr lang="en-GB" sz="2000" dirty="0"/>
          </a:p>
          <a:p>
            <a:pPr algn="just"/>
            <a:r>
              <a:rPr lang="en-GB" sz="2000" dirty="0"/>
              <a:t>5) What are the specific risk objectives?</a:t>
            </a:r>
          </a:p>
          <a:p>
            <a:pPr algn="just"/>
            <a:endParaRPr lang="en-GB" sz="2000" dirty="0"/>
          </a:p>
          <a:p>
            <a:pPr algn="just"/>
            <a:r>
              <a:rPr lang="en-GB" sz="2000" dirty="0"/>
              <a:t>6) How should the investor allocate risk? I.e. allocate the risk budget to assets that result in a maximisation of the overall risk-adjusted return. </a:t>
            </a:r>
          </a:p>
        </p:txBody>
      </p:sp>
    </p:spTree>
    <p:extLst>
      <p:ext uri="{BB962C8B-B14F-4D97-AF65-F5344CB8AC3E}">
        <p14:creationId xmlns:p14="http://schemas.microsoft.com/office/powerpoint/2010/main" val="1732261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AA533A-EFC5-4025-82EA-A08040D650AD}"/>
              </a:ext>
            </a:extLst>
          </p:cNvPr>
          <p:cNvSpPr>
            <a:spLocks noGrp="1"/>
          </p:cNvSpPr>
          <p:nvPr>
            <p:ph idx="1"/>
          </p:nvPr>
        </p:nvSpPr>
        <p:spPr>
          <a:xfrm>
            <a:off x="838200" y="796954"/>
            <a:ext cx="10515600" cy="5380009"/>
          </a:xfrm>
        </p:spPr>
        <p:txBody>
          <a:bodyPr/>
          <a:lstStyle/>
          <a:p>
            <a:pPr marL="0" indent="0">
              <a:buNone/>
            </a:pPr>
            <a:endParaRPr lang="en-GB" dirty="0"/>
          </a:p>
          <a:p>
            <a:pPr marL="0" indent="0">
              <a:buNone/>
            </a:pPr>
            <a:endParaRPr lang="en-GB" dirty="0"/>
          </a:p>
          <a:p>
            <a:pPr marL="0" indent="0">
              <a:buNone/>
            </a:pPr>
            <a:endParaRPr lang="en-GB" dirty="0"/>
          </a:p>
          <a:p>
            <a:pPr marL="0" indent="0" algn="ctr">
              <a:buNone/>
            </a:pPr>
            <a:r>
              <a:rPr lang="en-GB" sz="4400" b="1" i="1" dirty="0"/>
              <a:t>Thank you for your attention !</a:t>
            </a:r>
          </a:p>
        </p:txBody>
      </p:sp>
    </p:spTree>
    <p:extLst>
      <p:ext uri="{BB962C8B-B14F-4D97-AF65-F5344CB8AC3E}">
        <p14:creationId xmlns:p14="http://schemas.microsoft.com/office/powerpoint/2010/main" val="395283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509973-3A9D-4AC2-AD6F-162FE22F2DBE}"/>
              </a:ext>
            </a:extLst>
          </p:cNvPr>
          <p:cNvSpPr>
            <a:spLocks noGrp="1"/>
          </p:cNvSpPr>
          <p:nvPr>
            <p:ph type="title"/>
          </p:nvPr>
        </p:nvSpPr>
        <p:spPr>
          <a:xfrm>
            <a:off x="838200" y="365126"/>
            <a:ext cx="10515600" cy="742222"/>
          </a:xfrm>
        </p:spPr>
        <p:txBody>
          <a:bodyPr>
            <a:normAutofit fontScale="90000"/>
          </a:bodyPr>
          <a:lstStyle/>
          <a:p>
            <a:br>
              <a:rPr lang="en-GB" sz="4000" b="1" dirty="0"/>
            </a:br>
            <a:r>
              <a:rPr lang="en-GB" sz="4000" b="1" dirty="0"/>
              <a:t>Investment Management – 4 Key Issues</a:t>
            </a:r>
            <a:br>
              <a:rPr lang="en-GB" sz="3600" dirty="0"/>
            </a:br>
            <a:endParaRPr lang="en-GB" sz="3600" b="1" dirty="0"/>
          </a:p>
        </p:txBody>
      </p:sp>
      <p:sp>
        <p:nvSpPr>
          <p:cNvPr id="3" name="Θέση περιεχομένου 2">
            <a:extLst>
              <a:ext uri="{FF2B5EF4-FFF2-40B4-BE49-F238E27FC236}">
                <a16:creationId xmlns:a16="http://schemas.microsoft.com/office/drawing/2014/main" id="{276410EF-D0DE-43AA-A04D-389798D784CB}"/>
              </a:ext>
            </a:extLst>
          </p:cNvPr>
          <p:cNvSpPr>
            <a:spLocks noGrp="1"/>
          </p:cNvSpPr>
          <p:nvPr>
            <p:ph idx="1"/>
          </p:nvPr>
        </p:nvSpPr>
        <p:spPr>
          <a:xfrm>
            <a:off x="838200" y="1359016"/>
            <a:ext cx="10515600" cy="5133857"/>
          </a:xfrm>
        </p:spPr>
        <p:txBody>
          <a:bodyPr>
            <a:noAutofit/>
          </a:bodyPr>
          <a:lstStyle/>
          <a:p>
            <a:pPr algn="just"/>
            <a:endParaRPr lang="en-GB" sz="2200" b="1" i="1" dirty="0"/>
          </a:p>
          <a:p>
            <a:pPr algn="just"/>
            <a:r>
              <a:rPr lang="en-GB" sz="2200" b="1" i="1" dirty="0"/>
              <a:t>International Investment Funds Association (IIFA)  </a:t>
            </a:r>
          </a:p>
          <a:p>
            <a:pPr marL="0" indent="0" algn="just">
              <a:buNone/>
            </a:pPr>
            <a:r>
              <a:rPr lang="en-GB" sz="2200" dirty="0"/>
              <a:t>	</a:t>
            </a:r>
          </a:p>
          <a:p>
            <a:pPr algn="just">
              <a:buFont typeface="Wingdings" panose="05000000000000000000" pitchFamily="2" charset="2"/>
              <a:buChar char="ü"/>
            </a:pPr>
            <a:r>
              <a:rPr lang="en-GB" sz="2200" dirty="0"/>
              <a:t>Investment funds (IFs) should be operated at all times </a:t>
            </a:r>
            <a:r>
              <a:rPr lang="en-GB" sz="2200" b="1" dirty="0"/>
              <a:t>in the interests of investors</a:t>
            </a:r>
            <a:r>
              <a:rPr lang="en-GB" sz="2200" dirty="0"/>
              <a:t>.</a:t>
            </a:r>
          </a:p>
          <a:p>
            <a:pPr algn="just"/>
            <a:endParaRPr lang="en-GB" sz="2200" dirty="0"/>
          </a:p>
          <a:p>
            <a:pPr algn="just">
              <a:buFont typeface="Wingdings" panose="05000000000000000000" pitchFamily="2" charset="2"/>
              <a:buChar char="ü"/>
            </a:pPr>
            <a:r>
              <a:rPr lang="en-GB" sz="2200" dirty="0"/>
              <a:t>Investors in investment funds should be </a:t>
            </a:r>
            <a:r>
              <a:rPr lang="en-GB" sz="2200" b="1" dirty="0"/>
              <a:t>provided with the information needed </a:t>
            </a:r>
            <a:r>
              <a:rPr lang="en-GB" sz="2200" dirty="0"/>
              <a:t>for informed investment decisions.</a:t>
            </a:r>
          </a:p>
          <a:p>
            <a:pPr algn="just"/>
            <a:endParaRPr lang="en-GB" sz="2200" dirty="0"/>
          </a:p>
          <a:p>
            <a:pPr algn="just">
              <a:buFont typeface="Wingdings" panose="05000000000000000000" pitchFamily="2" charset="2"/>
              <a:buChar char="ü"/>
            </a:pPr>
            <a:r>
              <a:rPr lang="en-GB" sz="2200" dirty="0"/>
              <a:t>The process by which investment funds are sold by intermediaries should be </a:t>
            </a:r>
            <a:r>
              <a:rPr lang="en-GB" sz="2200" b="1" dirty="0"/>
              <a:t>transparent and have as its goal the purchase by investors of </a:t>
            </a:r>
            <a:r>
              <a:rPr lang="en-GB" sz="2200" b="1" u="sng" dirty="0"/>
              <a:t>suitable products and services</a:t>
            </a:r>
            <a:r>
              <a:rPr lang="en-GB" sz="2200" dirty="0"/>
              <a:t>.</a:t>
            </a:r>
          </a:p>
          <a:p>
            <a:pPr algn="just"/>
            <a:endParaRPr lang="en-GB" sz="2200" dirty="0"/>
          </a:p>
          <a:p>
            <a:pPr algn="just">
              <a:buFont typeface="Wingdings" panose="05000000000000000000" pitchFamily="2" charset="2"/>
              <a:buChar char="ü"/>
            </a:pPr>
            <a:r>
              <a:rPr lang="en-GB" sz="2200" dirty="0"/>
              <a:t>Investment funds should be able to </a:t>
            </a:r>
            <a:r>
              <a:rPr lang="en-GB" sz="2200" b="1" dirty="0"/>
              <a:t>compete in the marketplace on a level playing field </a:t>
            </a:r>
            <a:r>
              <a:rPr lang="en-GB" sz="2200" dirty="0"/>
              <a:t>with other savings and investment products.</a:t>
            </a:r>
          </a:p>
        </p:txBody>
      </p:sp>
    </p:spTree>
    <p:extLst>
      <p:ext uri="{BB962C8B-B14F-4D97-AF65-F5344CB8AC3E}">
        <p14:creationId xmlns:p14="http://schemas.microsoft.com/office/powerpoint/2010/main" val="410447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F6E18C-E04A-487C-8CBB-3A803FFE536E}"/>
              </a:ext>
            </a:extLst>
          </p:cNvPr>
          <p:cNvSpPr>
            <a:spLocks noGrp="1"/>
          </p:cNvSpPr>
          <p:nvPr>
            <p:ph type="title"/>
          </p:nvPr>
        </p:nvSpPr>
        <p:spPr>
          <a:xfrm>
            <a:off x="838200" y="365126"/>
            <a:ext cx="10515600" cy="725444"/>
          </a:xfrm>
        </p:spPr>
        <p:txBody>
          <a:bodyPr>
            <a:normAutofit/>
          </a:bodyPr>
          <a:lstStyle/>
          <a:p>
            <a:r>
              <a:rPr lang="en-GB" sz="3600" b="1" dirty="0"/>
              <a:t>The Global IF Industry (IIFA)</a:t>
            </a:r>
          </a:p>
        </p:txBody>
      </p:sp>
      <p:pic>
        <p:nvPicPr>
          <p:cNvPr id="4" name="Θέση περιεχομένου 3">
            <a:extLst>
              <a:ext uri="{FF2B5EF4-FFF2-40B4-BE49-F238E27FC236}">
                <a16:creationId xmlns:a16="http://schemas.microsoft.com/office/drawing/2014/main" id="{BAE522DA-77B6-4B1A-A2AF-F34390B12C1D}"/>
              </a:ext>
            </a:extLst>
          </p:cNvPr>
          <p:cNvPicPr>
            <a:picLocks noGrp="1" noChangeAspect="1"/>
          </p:cNvPicPr>
          <p:nvPr>
            <p:ph idx="1"/>
          </p:nvPr>
        </p:nvPicPr>
        <p:blipFill>
          <a:blip r:embed="rId2"/>
          <a:stretch>
            <a:fillRect/>
          </a:stretch>
        </p:blipFill>
        <p:spPr>
          <a:xfrm>
            <a:off x="1413164" y="1333500"/>
            <a:ext cx="9467272" cy="4843463"/>
          </a:xfrm>
          <a:prstGeom prst="rect">
            <a:avLst/>
          </a:prstGeom>
        </p:spPr>
      </p:pic>
    </p:spTree>
    <p:extLst>
      <p:ext uri="{BB962C8B-B14F-4D97-AF65-F5344CB8AC3E}">
        <p14:creationId xmlns:p14="http://schemas.microsoft.com/office/powerpoint/2010/main" val="425985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B12586-7FB1-4429-BF14-720434168D0A}"/>
              </a:ext>
            </a:extLst>
          </p:cNvPr>
          <p:cNvSpPr>
            <a:spLocks noGrp="1"/>
          </p:cNvSpPr>
          <p:nvPr>
            <p:ph type="title"/>
          </p:nvPr>
        </p:nvSpPr>
        <p:spPr>
          <a:xfrm>
            <a:off x="838200" y="249675"/>
            <a:ext cx="10515600" cy="616387"/>
          </a:xfrm>
        </p:spPr>
        <p:txBody>
          <a:bodyPr>
            <a:normAutofit/>
          </a:bodyPr>
          <a:lstStyle/>
          <a:p>
            <a:r>
              <a:rPr lang="en-GB" sz="3600" b="1" dirty="0"/>
              <a:t>Where do these funds invest ? </a:t>
            </a:r>
          </a:p>
        </p:txBody>
      </p:sp>
      <p:sp>
        <p:nvSpPr>
          <p:cNvPr id="3" name="Θέση περιεχομένου 2">
            <a:extLst>
              <a:ext uri="{FF2B5EF4-FFF2-40B4-BE49-F238E27FC236}">
                <a16:creationId xmlns:a16="http://schemas.microsoft.com/office/drawing/2014/main" id="{CD93DCAF-53C0-4F19-8B07-B66683202EA4}"/>
              </a:ext>
            </a:extLst>
          </p:cNvPr>
          <p:cNvSpPr>
            <a:spLocks noGrp="1"/>
          </p:cNvSpPr>
          <p:nvPr>
            <p:ph idx="1"/>
          </p:nvPr>
        </p:nvSpPr>
        <p:spPr>
          <a:xfrm>
            <a:off x="838200" y="1258349"/>
            <a:ext cx="10515600" cy="4999838"/>
          </a:xfrm>
        </p:spPr>
        <p:txBody>
          <a:bodyPr>
            <a:noAutofit/>
          </a:bodyPr>
          <a:lstStyle/>
          <a:p>
            <a:r>
              <a:rPr lang="en-GB" sz="2400" b="1" dirty="0"/>
              <a:t>Asset classes</a:t>
            </a:r>
          </a:p>
          <a:p>
            <a:r>
              <a:rPr lang="en-GB" sz="2200" dirty="0"/>
              <a:t>Cash (or equivalently, short term Treasury bills). </a:t>
            </a:r>
          </a:p>
          <a:p>
            <a:r>
              <a:rPr lang="en-GB" sz="2200" dirty="0"/>
              <a:t>Equities (shares of stock, either individual or a fund). </a:t>
            </a:r>
          </a:p>
          <a:p>
            <a:r>
              <a:rPr lang="en-GB" sz="2200" dirty="0"/>
              <a:t>Bonds (long term government or corporate bonds)—often called “fixed income”. </a:t>
            </a:r>
          </a:p>
          <a:p>
            <a:endParaRPr lang="en-GB" sz="2200" dirty="0"/>
          </a:p>
          <a:p>
            <a:r>
              <a:rPr lang="en-GB" sz="2200" b="1" dirty="0"/>
              <a:t>Additional asset classes “Alternative Investments” </a:t>
            </a:r>
          </a:p>
          <a:p>
            <a:r>
              <a:rPr lang="en-GB" sz="2200" dirty="0"/>
              <a:t>Hedge funds </a:t>
            </a:r>
          </a:p>
          <a:p>
            <a:r>
              <a:rPr lang="en-GB" sz="2200" dirty="0"/>
              <a:t>Commodities </a:t>
            </a:r>
          </a:p>
          <a:p>
            <a:r>
              <a:rPr lang="en-GB" sz="2200" dirty="0"/>
              <a:t>Derivatives </a:t>
            </a:r>
          </a:p>
          <a:p>
            <a:r>
              <a:rPr lang="en-GB" sz="2200" dirty="0"/>
              <a:t>Real estate (usually commercial) </a:t>
            </a:r>
          </a:p>
          <a:p>
            <a:r>
              <a:rPr lang="en-GB" sz="2200" dirty="0"/>
              <a:t>Private equity (e.g. a fund t</a:t>
            </a:r>
            <a:r>
              <a:rPr lang="en-US" sz="2200" dirty="0"/>
              <a:t>hat directly invests in private (not listed) companies)</a:t>
            </a:r>
            <a:endParaRPr lang="en-GB" sz="2200" dirty="0"/>
          </a:p>
        </p:txBody>
      </p:sp>
    </p:spTree>
    <p:extLst>
      <p:ext uri="{BB962C8B-B14F-4D97-AF65-F5344CB8AC3E}">
        <p14:creationId xmlns:p14="http://schemas.microsoft.com/office/powerpoint/2010/main" val="3608344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D7476F1B-6725-4C0A-996B-6A9309947DEF}"/>
              </a:ext>
            </a:extLst>
          </p:cNvPr>
          <p:cNvPicPr>
            <a:picLocks noGrp="1" noChangeAspect="1"/>
          </p:cNvPicPr>
          <p:nvPr>
            <p:ph idx="1"/>
          </p:nvPr>
        </p:nvPicPr>
        <p:blipFill>
          <a:blip r:embed="rId2"/>
          <a:stretch>
            <a:fillRect/>
          </a:stretch>
        </p:blipFill>
        <p:spPr>
          <a:xfrm>
            <a:off x="838200" y="1451295"/>
            <a:ext cx="10515600" cy="4725668"/>
          </a:xfrm>
          <a:prstGeom prst="rect">
            <a:avLst/>
          </a:prstGeom>
        </p:spPr>
      </p:pic>
      <p:sp>
        <p:nvSpPr>
          <p:cNvPr id="5" name="Τίτλος 1">
            <a:extLst>
              <a:ext uri="{FF2B5EF4-FFF2-40B4-BE49-F238E27FC236}">
                <a16:creationId xmlns:a16="http://schemas.microsoft.com/office/drawing/2014/main" id="{63EDD078-9387-4C52-8875-8384D72813F9}"/>
              </a:ext>
            </a:extLst>
          </p:cNvPr>
          <p:cNvSpPr>
            <a:spLocks noGrp="1"/>
          </p:cNvSpPr>
          <p:nvPr>
            <p:ph type="title"/>
          </p:nvPr>
        </p:nvSpPr>
        <p:spPr>
          <a:xfrm>
            <a:off x="838200" y="365125"/>
            <a:ext cx="10515600" cy="926779"/>
          </a:xfrm>
        </p:spPr>
        <p:txBody>
          <a:bodyPr>
            <a:normAutofit fontScale="90000"/>
          </a:bodyPr>
          <a:lstStyle/>
          <a:p>
            <a:r>
              <a:rPr lang="en-GB" sz="4000" b="1" dirty="0"/>
              <a:t>What is the distribution of investments in Asset Classes? </a:t>
            </a:r>
            <a:br>
              <a:rPr lang="en-GB" sz="4000" b="1" dirty="0"/>
            </a:br>
            <a:r>
              <a:rPr lang="en-GB" sz="2700" b="1" dirty="0"/>
              <a:t>(</a:t>
            </a:r>
            <a:r>
              <a:rPr lang="en-GB" sz="2700" b="1" i="1" dirty="0"/>
              <a:t>source</a:t>
            </a:r>
            <a:r>
              <a:rPr lang="en-GB" sz="2700" b="1" dirty="0"/>
              <a:t>: The Global IF Industry (IIFA))</a:t>
            </a:r>
          </a:p>
        </p:txBody>
      </p:sp>
    </p:spTree>
    <p:extLst>
      <p:ext uri="{BB962C8B-B14F-4D97-AF65-F5344CB8AC3E}">
        <p14:creationId xmlns:p14="http://schemas.microsoft.com/office/powerpoint/2010/main" val="3984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02A84532-B84F-4B3D-A021-40D1B6C7BC5B}"/>
              </a:ext>
            </a:extLst>
          </p:cNvPr>
          <p:cNvPicPr>
            <a:picLocks noGrp="1" noChangeAspect="1"/>
          </p:cNvPicPr>
          <p:nvPr>
            <p:ph idx="1"/>
          </p:nvPr>
        </p:nvPicPr>
        <p:blipFill>
          <a:blip r:embed="rId2"/>
          <a:stretch>
            <a:fillRect/>
          </a:stretch>
        </p:blipFill>
        <p:spPr>
          <a:xfrm>
            <a:off x="838200" y="1434517"/>
            <a:ext cx="10515600" cy="4722422"/>
          </a:xfrm>
          <a:prstGeom prst="rect">
            <a:avLst/>
          </a:prstGeom>
        </p:spPr>
      </p:pic>
      <p:sp>
        <p:nvSpPr>
          <p:cNvPr id="6" name="Τίτλος 1">
            <a:extLst>
              <a:ext uri="{FF2B5EF4-FFF2-40B4-BE49-F238E27FC236}">
                <a16:creationId xmlns:a16="http://schemas.microsoft.com/office/drawing/2014/main" id="{00D8B620-3398-4A60-9B10-B313DD3E4208}"/>
              </a:ext>
            </a:extLst>
          </p:cNvPr>
          <p:cNvSpPr>
            <a:spLocks noGrp="1"/>
          </p:cNvSpPr>
          <p:nvPr>
            <p:ph type="title"/>
          </p:nvPr>
        </p:nvSpPr>
        <p:spPr>
          <a:xfrm>
            <a:off x="838200" y="365125"/>
            <a:ext cx="10515600" cy="868057"/>
          </a:xfrm>
        </p:spPr>
        <p:txBody>
          <a:bodyPr>
            <a:normAutofit fontScale="90000"/>
          </a:bodyPr>
          <a:lstStyle/>
          <a:p>
            <a:r>
              <a:rPr lang="en-GB" sz="4000" b="1" dirty="0"/>
              <a:t>What is the distribution of investments in Asset Classes? </a:t>
            </a:r>
            <a:br>
              <a:rPr lang="en-GB" sz="4000" b="1" dirty="0"/>
            </a:br>
            <a:r>
              <a:rPr lang="en-GB" sz="2700" b="1" dirty="0"/>
              <a:t>(</a:t>
            </a:r>
            <a:r>
              <a:rPr lang="en-GB" sz="2700" b="1" i="1" dirty="0"/>
              <a:t>source</a:t>
            </a:r>
            <a:r>
              <a:rPr lang="en-GB" sz="2700" b="1" dirty="0"/>
              <a:t>: The Global IF Industry (IIFA))</a:t>
            </a:r>
          </a:p>
        </p:txBody>
      </p:sp>
    </p:spTree>
    <p:extLst>
      <p:ext uri="{BB962C8B-B14F-4D97-AF65-F5344CB8AC3E}">
        <p14:creationId xmlns:p14="http://schemas.microsoft.com/office/powerpoint/2010/main" val="329328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BCB7CBD-9FF0-4B1E-8673-429F7302B2B7}"/>
              </a:ext>
            </a:extLst>
          </p:cNvPr>
          <p:cNvSpPr>
            <a:spLocks noGrp="1" noChangeArrowheads="1"/>
          </p:cNvSpPr>
          <p:nvPr>
            <p:ph type="body" idx="1"/>
          </p:nvPr>
        </p:nvSpPr>
        <p:spPr>
          <a:xfrm>
            <a:off x="1981200" y="1219201"/>
            <a:ext cx="8229600" cy="4906963"/>
          </a:xfrm>
        </p:spPr>
        <p:txBody>
          <a:bodyPr>
            <a:normAutofit lnSpcReduction="10000"/>
          </a:bodyPr>
          <a:lstStyle/>
          <a:p>
            <a:pPr algn="ctr" eaLnBrk="1" hangingPunct="1">
              <a:buFontTx/>
              <a:buNone/>
            </a:pPr>
            <a:r>
              <a:rPr lang="en-US" altLang="el-GR" sz="2000" dirty="0">
                <a:latin typeface="Times New Roman" panose="02020603050405020304" pitchFamily="18" charset="0"/>
              </a:rPr>
              <a:t>Collective Investments </a:t>
            </a:r>
            <a:endParaRPr lang="el-GR" altLang="el-GR" sz="2000" dirty="0">
              <a:latin typeface="Times New Roman" panose="02020603050405020304" pitchFamily="18" charset="0"/>
            </a:endParaRPr>
          </a:p>
          <a:p>
            <a:pPr algn="ctr" eaLnBrk="1" hangingPunct="1">
              <a:buFontTx/>
              <a:buNone/>
            </a:pPr>
            <a:endParaRPr lang="el-GR" altLang="el-GR" sz="2000" dirty="0">
              <a:latin typeface="Times New Roman" panose="02020603050405020304" pitchFamily="18" charset="0"/>
            </a:endParaRPr>
          </a:p>
          <a:p>
            <a:pPr algn="ctr" eaLnBrk="1" hangingPunct="1">
              <a:buFontTx/>
              <a:buNone/>
            </a:pPr>
            <a:endParaRPr lang="el-GR" altLang="el-GR" sz="2000" dirty="0">
              <a:latin typeface="Times New Roman" panose="02020603050405020304" pitchFamily="18" charset="0"/>
            </a:endParaRPr>
          </a:p>
          <a:p>
            <a:pPr algn="ctr" eaLnBrk="1" hangingPunct="1">
              <a:buFontTx/>
              <a:buNone/>
            </a:pPr>
            <a:endParaRPr lang="el-GR" altLang="el-GR" sz="2000" dirty="0">
              <a:latin typeface="Times New Roman" panose="02020603050405020304" pitchFamily="18" charset="0"/>
            </a:endParaRPr>
          </a:p>
          <a:p>
            <a:pPr algn="ctr" eaLnBrk="1" hangingPunct="1">
              <a:buFontTx/>
              <a:buNone/>
            </a:pPr>
            <a:endParaRPr lang="el-GR" altLang="el-GR" sz="2000" dirty="0">
              <a:latin typeface="Times New Roman" panose="02020603050405020304" pitchFamily="18" charset="0"/>
            </a:endParaRPr>
          </a:p>
          <a:p>
            <a:pPr eaLnBrk="1" hangingPunct="1">
              <a:buFontTx/>
              <a:buNone/>
            </a:pPr>
            <a:r>
              <a:rPr lang="en-US" altLang="el-GR" sz="2000" dirty="0">
                <a:latin typeface="Times New Roman" panose="02020603050405020304" pitchFamily="18" charset="0"/>
              </a:rPr>
              <a:t>	</a:t>
            </a:r>
          </a:p>
          <a:p>
            <a:pPr eaLnBrk="1" hangingPunct="1">
              <a:buFontTx/>
              <a:buNone/>
            </a:pPr>
            <a:endParaRPr lang="en-US" altLang="el-GR" sz="2000" dirty="0">
              <a:latin typeface="Times New Roman" panose="02020603050405020304" pitchFamily="18" charset="0"/>
            </a:endParaRPr>
          </a:p>
          <a:p>
            <a:pPr eaLnBrk="1" hangingPunct="1">
              <a:buFontTx/>
              <a:buNone/>
            </a:pPr>
            <a:endParaRPr lang="en-US" altLang="el-GR" sz="2000" dirty="0">
              <a:latin typeface="Times New Roman" panose="02020603050405020304" pitchFamily="18" charset="0"/>
            </a:endParaRPr>
          </a:p>
          <a:p>
            <a:pPr eaLnBrk="1" hangingPunct="1">
              <a:buFontTx/>
              <a:buNone/>
            </a:pPr>
            <a:endParaRPr lang="en-US" altLang="el-GR" sz="2000" dirty="0">
              <a:latin typeface="Times New Roman" panose="02020603050405020304" pitchFamily="18" charset="0"/>
            </a:endParaRPr>
          </a:p>
          <a:p>
            <a:pPr eaLnBrk="1" hangingPunct="1">
              <a:buFontTx/>
              <a:buNone/>
            </a:pPr>
            <a:r>
              <a:rPr lang="en-US" altLang="el-GR" sz="2000" dirty="0">
                <a:latin typeface="Times New Roman" panose="02020603050405020304" pitchFamily="18" charset="0"/>
              </a:rPr>
              <a:t>	</a:t>
            </a:r>
            <a:r>
              <a:rPr lang="en-US" altLang="el-GR" sz="2000" b="1" dirty="0">
                <a:latin typeface="Times New Roman" panose="02020603050405020304" pitchFamily="18" charset="0"/>
              </a:rPr>
              <a:t>Mutual Funds</a:t>
            </a:r>
            <a:r>
              <a:rPr lang="en-US" altLang="el-GR" sz="2000" dirty="0">
                <a:latin typeface="Times New Roman" panose="02020603050405020304" pitchFamily="18" charset="0"/>
              </a:rPr>
              <a:t> </a:t>
            </a:r>
            <a:r>
              <a:rPr lang="el-GR" altLang="el-GR" sz="2000" dirty="0">
                <a:latin typeface="Times New Roman" panose="02020603050405020304" pitchFamily="18" charset="0"/>
              </a:rPr>
              <a:t>		</a:t>
            </a:r>
            <a:r>
              <a:rPr lang="en-US" altLang="el-GR" sz="2000" dirty="0">
                <a:latin typeface="Times New Roman" panose="02020603050405020304" pitchFamily="18" charset="0"/>
              </a:rPr>
              <a:t>		</a:t>
            </a:r>
            <a:r>
              <a:rPr lang="en-US" altLang="el-GR" sz="2000" b="1" dirty="0">
                <a:latin typeface="Times New Roman" panose="02020603050405020304" pitchFamily="18" charset="0"/>
              </a:rPr>
              <a:t>Investment Trusts</a:t>
            </a:r>
            <a:r>
              <a:rPr lang="en-US" altLang="el-GR" sz="2000" dirty="0">
                <a:latin typeface="Times New Roman" panose="02020603050405020304" pitchFamily="18" charset="0"/>
              </a:rPr>
              <a:t>    </a:t>
            </a:r>
          </a:p>
          <a:p>
            <a:pPr eaLnBrk="1" hangingPunct="1">
              <a:buFontTx/>
              <a:buNone/>
            </a:pPr>
            <a:r>
              <a:rPr lang="en-US" altLang="el-GR" sz="2000" dirty="0">
                <a:latin typeface="Times New Roman" panose="02020603050405020304" pitchFamily="18" charset="0"/>
              </a:rPr>
              <a:t>Sell Units the quantity of which 			Sell shares the quantity</a:t>
            </a:r>
          </a:p>
          <a:p>
            <a:pPr eaLnBrk="1" hangingPunct="1">
              <a:buFontTx/>
              <a:buNone/>
            </a:pPr>
            <a:r>
              <a:rPr lang="en-US" altLang="el-GR" sz="2000" dirty="0">
                <a:solidFill>
                  <a:srgbClr val="FF0000"/>
                </a:solidFill>
                <a:latin typeface="Times New Roman" panose="02020603050405020304" pitchFamily="18" charset="0"/>
              </a:rPr>
              <a:t>fluctuates</a:t>
            </a:r>
            <a:r>
              <a:rPr lang="en-US" altLang="el-GR" sz="2000" dirty="0">
                <a:latin typeface="Times New Roman" panose="02020603050405020304" pitchFamily="18" charset="0"/>
              </a:rPr>
              <a:t> with Supply &amp; Demand 			of which </a:t>
            </a:r>
            <a:r>
              <a:rPr lang="en-US" altLang="el-GR" sz="2000" dirty="0">
                <a:solidFill>
                  <a:srgbClr val="FF0000"/>
                </a:solidFill>
                <a:latin typeface="Times New Roman" panose="02020603050405020304" pitchFamily="18" charset="0"/>
              </a:rPr>
              <a:t>remains fixed</a:t>
            </a:r>
          </a:p>
          <a:p>
            <a:pPr eaLnBrk="1" hangingPunct="1">
              <a:buFontTx/>
              <a:buNone/>
            </a:pPr>
            <a:r>
              <a:rPr lang="el-GR" altLang="el-GR" sz="2000" dirty="0">
                <a:latin typeface="Times New Roman" panose="02020603050405020304" pitchFamily="18" charset="0"/>
              </a:rPr>
              <a:t>(</a:t>
            </a:r>
            <a:r>
              <a:rPr lang="en-US" altLang="el-GR" sz="2000" dirty="0">
                <a:latin typeface="Times New Roman" panose="02020603050405020304" pitchFamily="18" charset="0"/>
              </a:rPr>
              <a:t>Open-end funds)	</a:t>
            </a:r>
            <a:r>
              <a:rPr lang="el-GR" altLang="el-GR" sz="2000" dirty="0">
                <a:latin typeface="Times New Roman" panose="02020603050405020304" pitchFamily="18" charset="0"/>
              </a:rPr>
              <a:t>	</a:t>
            </a:r>
            <a:r>
              <a:rPr lang="en-US" altLang="el-GR" sz="2000" dirty="0">
                <a:latin typeface="Times New Roman" panose="02020603050405020304" pitchFamily="18" charset="0"/>
              </a:rPr>
              <a:t>			(Closed-end funds)</a:t>
            </a:r>
          </a:p>
        </p:txBody>
      </p:sp>
      <p:sp>
        <p:nvSpPr>
          <p:cNvPr id="21508" name="Line 4">
            <a:extLst>
              <a:ext uri="{FF2B5EF4-FFF2-40B4-BE49-F238E27FC236}">
                <a16:creationId xmlns:a16="http://schemas.microsoft.com/office/drawing/2014/main" id="{3AF83066-3B85-4985-B37C-1EB8758030BD}"/>
              </a:ext>
            </a:extLst>
          </p:cNvPr>
          <p:cNvSpPr>
            <a:spLocks noChangeShapeType="1"/>
          </p:cNvSpPr>
          <p:nvPr/>
        </p:nvSpPr>
        <p:spPr bwMode="auto">
          <a:xfrm flipH="1">
            <a:off x="3657600" y="1905000"/>
            <a:ext cx="228600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09" name="Line 5">
            <a:extLst>
              <a:ext uri="{FF2B5EF4-FFF2-40B4-BE49-F238E27FC236}">
                <a16:creationId xmlns:a16="http://schemas.microsoft.com/office/drawing/2014/main" id="{2CE8F92A-317C-4CA5-8467-01063C8A7A86}"/>
              </a:ext>
            </a:extLst>
          </p:cNvPr>
          <p:cNvSpPr>
            <a:spLocks noChangeShapeType="1"/>
          </p:cNvSpPr>
          <p:nvPr/>
        </p:nvSpPr>
        <p:spPr bwMode="auto">
          <a:xfrm>
            <a:off x="5943600" y="1905000"/>
            <a:ext cx="205740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Τίτλος 1">
            <a:extLst>
              <a:ext uri="{FF2B5EF4-FFF2-40B4-BE49-F238E27FC236}">
                <a16:creationId xmlns:a16="http://schemas.microsoft.com/office/drawing/2014/main" id="{395FB567-E220-45AF-A09F-ADCF75D9EEC1}"/>
              </a:ext>
            </a:extLst>
          </p:cNvPr>
          <p:cNvSpPr>
            <a:spLocks noGrp="1"/>
          </p:cNvSpPr>
          <p:nvPr>
            <p:ph type="title"/>
          </p:nvPr>
        </p:nvSpPr>
        <p:spPr>
          <a:xfrm>
            <a:off x="838200" y="365126"/>
            <a:ext cx="10515600" cy="607998"/>
          </a:xfrm>
        </p:spPr>
        <p:txBody>
          <a:bodyPr>
            <a:normAutofit/>
          </a:bodyPr>
          <a:lstStyle/>
          <a:p>
            <a:pPr algn="ctr"/>
            <a:r>
              <a:rPr lang="en-GB" sz="3600" b="1" dirty="0"/>
              <a:t>Closed end Funds – Open end Funds</a:t>
            </a:r>
          </a:p>
        </p:txBody>
      </p:sp>
    </p:spTree>
  </p:cSld>
  <p:clrMapOvr>
    <a:masterClrMapping/>
  </p:clrMapOvr>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2885</Words>
  <Application>Microsoft Office PowerPoint</Application>
  <PresentationFormat>Ευρεία οθόνη</PresentationFormat>
  <Paragraphs>271</Paragraphs>
  <Slides>39</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39</vt:i4>
      </vt:variant>
    </vt:vector>
  </HeadingPairs>
  <TitlesOfParts>
    <vt:vector size="45" baseType="lpstr">
      <vt:lpstr>Arial</vt:lpstr>
      <vt:lpstr>Calibri</vt:lpstr>
      <vt:lpstr>Calibri Light</vt:lpstr>
      <vt:lpstr>Times New Roman</vt:lpstr>
      <vt:lpstr>Wingdings</vt:lpstr>
      <vt:lpstr>Θέμα του Office</vt:lpstr>
      <vt:lpstr>Παρουσίαση του PowerPoint</vt:lpstr>
      <vt:lpstr>Institutional Investors </vt:lpstr>
      <vt:lpstr>Who are the most important Institutional Investors in Europe ? (by share of assets under management, 2015, by type of investor)</vt:lpstr>
      <vt:lpstr> Investment Management – 4 Key Issues </vt:lpstr>
      <vt:lpstr>The Global IF Industry (IIFA)</vt:lpstr>
      <vt:lpstr>Where do these funds invest ? </vt:lpstr>
      <vt:lpstr>What is the distribution of investments in Asset Classes?  (source: The Global IF Industry (IIFA))</vt:lpstr>
      <vt:lpstr>What is the distribution of investments in Asset Classes?  (source: The Global IF Industry (IIFA))</vt:lpstr>
      <vt:lpstr>Closed end Funds – Open end Funds</vt:lpstr>
      <vt:lpstr>Mutual Funds (MFs) vs Exchange Traded Funds (ETFs)</vt:lpstr>
      <vt:lpstr>Mutual Funds vs Investment Trusts (ITs) </vt:lpstr>
      <vt:lpstr>Παρουσίαση του PowerPoint</vt:lpstr>
      <vt:lpstr>Basic Trading Systems</vt:lpstr>
      <vt:lpstr>Basic Trading Systems</vt:lpstr>
      <vt:lpstr>Orders</vt:lpstr>
      <vt:lpstr>Orders</vt:lpstr>
      <vt:lpstr>Orders</vt:lpstr>
      <vt:lpstr>Short sales </vt:lpstr>
      <vt:lpstr>Παρουσίαση του PowerPoint</vt:lpstr>
      <vt:lpstr>Indexes </vt:lpstr>
      <vt:lpstr>Indexes </vt:lpstr>
      <vt:lpstr>Indexes </vt:lpstr>
      <vt:lpstr>Example: Major Indexes (11/2/2019)</vt:lpstr>
      <vt:lpstr>Example: Major Indexes (11/2/2019)</vt:lpstr>
      <vt:lpstr>The Dow Jones-UBS Commodity Index (renamed the Bloomberg Commodity Index in 2014) is composed of futures contracts on physical commodities and is also a broadly diversified index that allows investors to track commodity futures</vt:lpstr>
      <vt:lpstr>Indexes </vt:lpstr>
      <vt:lpstr>Indexes </vt:lpstr>
      <vt:lpstr>Indexes </vt:lpstr>
      <vt:lpstr>Example: Index composition value-weighted</vt:lpstr>
      <vt:lpstr>Παρουσίαση του PowerPoint</vt:lpstr>
      <vt:lpstr>Key Steps - STEP 1: Planning</vt:lpstr>
      <vt:lpstr>Key Steps - STEP 2: Execution</vt:lpstr>
      <vt:lpstr>Key Steps - STEP 3: Feedback</vt:lpstr>
      <vt:lpstr>Investment Policy Statement (IPS) (see examples)</vt:lpstr>
      <vt:lpstr>Investment Policy Statement (IPS) (see examples)</vt:lpstr>
      <vt:lpstr>Investment Policy Statement (IPS) (see examples)</vt:lpstr>
      <vt:lpstr>Investment Policy Statement (IPS) (see examples)</vt:lpstr>
      <vt:lpstr>Investor Attitude to risk</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Σπυρος</dc:creator>
  <cp:lastModifiedBy>SPYRIDON SPYROU</cp:lastModifiedBy>
  <cp:revision>316</cp:revision>
  <dcterms:created xsi:type="dcterms:W3CDTF">2018-12-15T12:23:37Z</dcterms:created>
  <dcterms:modified xsi:type="dcterms:W3CDTF">2024-07-24T10:10:51Z</dcterms:modified>
</cp:coreProperties>
</file>