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57" r:id="rId4"/>
    <p:sldId id="261" r:id="rId5"/>
    <p:sldId id="262" r:id="rId6"/>
    <p:sldId id="410" r:id="rId7"/>
    <p:sldId id="375" r:id="rId8"/>
    <p:sldId id="464" r:id="rId9"/>
    <p:sldId id="435" r:id="rId10"/>
    <p:sldId id="436" r:id="rId11"/>
    <p:sldId id="437" r:id="rId12"/>
    <p:sldId id="438" r:id="rId13"/>
    <p:sldId id="416" r:id="rId14"/>
    <p:sldId id="441" r:id="rId15"/>
    <p:sldId id="442" r:id="rId16"/>
    <p:sldId id="443" r:id="rId17"/>
    <p:sldId id="447" r:id="rId18"/>
    <p:sldId id="448" r:id="rId19"/>
    <p:sldId id="444" r:id="rId20"/>
    <p:sldId id="449" r:id="rId21"/>
    <p:sldId id="445" r:id="rId22"/>
    <p:sldId id="446" r:id="rId23"/>
    <p:sldId id="424" r:id="rId24"/>
    <p:sldId id="453" r:id="rId25"/>
    <p:sldId id="454" r:id="rId26"/>
    <p:sldId id="463" r:id="rId27"/>
    <p:sldId id="456" r:id="rId28"/>
    <p:sldId id="457" r:id="rId29"/>
    <p:sldId id="462" r:id="rId30"/>
    <p:sldId id="459" r:id="rId31"/>
    <p:sldId id="460" r:id="rId32"/>
    <p:sldId id="461" r:id="rId33"/>
    <p:sldId id="354" r:id="rId3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fi-FI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D78D9EF-A741-4DDC-9036-68231751BD25}" type="datetimeFigureOut">
              <a:rPr lang="el-GR" altLang="fi-FI"/>
              <a:pPr/>
              <a:t>22/11/2015</a:t>
            </a:fld>
            <a:endParaRPr lang="el-GR" altLang="fi-FI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fi-FI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76FC34E-52C8-4E0A-97A2-8EBD278BE1B7}" type="slidenum">
              <a:rPr lang="el-GR" altLang="fi-FI"/>
              <a:pPr/>
              <a:t>0</a:t>
            </a:fld>
            <a:endParaRPr lang="el-GR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FA10A0-DDC9-4A86-9381-56073303F01A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B6C38B5-00E3-4E66-A604-4760A2926AD1}" type="slidenum">
              <a:rPr lang="el-GR" altLang="fi-FI"/>
              <a:pPr/>
              <a:t>‹#›</a:t>
            </a:fld>
            <a:endParaRPr lang="el-GR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i-FI" altLang="fi-FI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C82CE7-CBA6-44F0-8F02-F70E9B5B287F}" type="slidenum">
              <a:rPr lang="el-GR" altLang="fi-FI"/>
              <a:pPr/>
              <a:t>1</a:t>
            </a:fld>
            <a:endParaRPr lang="el-GR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i-FI" altLang="fi-FI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347F5D-0408-4F5C-984C-B4DB4450054F}" type="slidenum">
              <a:rPr lang="el-GR" altLang="fi-FI"/>
              <a:pPr/>
              <a:t>2</a:t>
            </a:fld>
            <a:endParaRPr lang="el-GR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1E52A6-89D2-4857-9192-AA20C689FCA6}" type="slidenum">
              <a:rPr lang="el-GR" altLang="fi-FI"/>
              <a:pPr/>
              <a:t>3</a:t>
            </a:fld>
            <a:endParaRPr lang="el-GR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01A935-190A-4FFD-9747-B9369169D98E}" type="slidenum">
              <a:rPr lang="el-GR" altLang="fi-FI"/>
              <a:pPr/>
              <a:t>4</a:t>
            </a:fld>
            <a:endParaRPr lang="el-GR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29EE2A-EEC7-4E2B-8CA1-A37DB9B6D53D}" type="slidenum">
              <a:rPr lang="el-GR" altLang="fi-FI"/>
              <a:pPr/>
              <a:t>5</a:t>
            </a:fld>
            <a:endParaRPr lang="el-GR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CE0D0D4-7737-499D-A39C-CE275E87B6CF}" type="slidenum">
              <a:rPr lang="el-GR" altLang="fi-FI" sz="1200"/>
              <a:pPr algn="r"/>
              <a:t>6</a:t>
            </a:fld>
            <a:endParaRPr lang="el-GR" altLang="fi-FI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7B364B-EDF1-4E26-8F88-C573DF9D7DCD}" type="slidenum">
              <a:rPr lang="el-GR" altLang="fi-FI"/>
              <a:pPr/>
              <a:t>33</a:t>
            </a:fld>
            <a:endParaRPr lang="el-GR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47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FF742-5954-4CB1-822B-3F94C11C0801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7276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3C195-873F-443A-AA43-961FE6FD67E3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27183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64DCBF-6A95-4E27-9026-EC6A6DCAC91B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14347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5A619-F8FD-4B1C-BFCB-111F7AD6E8E8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31420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C7F3B-2E22-43E7-9E7C-D27461CD4B9B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211010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0BCABA-EBC1-4705-A4AB-C6082CAB7962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297201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D75AE-8A1E-48CB-A5E1-9ACF9A29B9C6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370516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CA70-C39A-4D72-BC06-28E3F63B21CE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28611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2F1631-C248-4738-95DE-5AC3C8B38DC5}" type="slidenum">
              <a:rPr lang="el-GR" altLang="fi-FI"/>
              <a:pPr/>
              <a:t>‹#›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428939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i-FI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i-FI" smtClean="0"/>
              <a:t>Στυλ υποδείγματος κειμένου</a:t>
            </a:r>
          </a:p>
          <a:p>
            <a:pPr lvl="1"/>
            <a:r>
              <a:rPr lang="el-GR" altLang="fi-FI" smtClean="0"/>
              <a:t>Δεύτερου επιπέδου</a:t>
            </a:r>
          </a:p>
          <a:p>
            <a:pPr lvl="2"/>
            <a:r>
              <a:rPr lang="el-GR" altLang="fi-FI" smtClean="0"/>
              <a:t>Τρίτου επιπέδου</a:t>
            </a:r>
          </a:p>
          <a:p>
            <a:pPr lvl="3"/>
            <a:r>
              <a:rPr lang="el-GR" altLang="fi-FI" smtClean="0"/>
              <a:t>Τέταρτου επιπέδου</a:t>
            </a:r>
          </a:p>
          <a:p>
            <a:pPr lvl="4"/>
            <a:r>
              <a:rPr lang="el-GR" altLang="fi-FI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FDCF714A-44FE-413F-A1D8-5327902FEDC3}" type="slidenum">
              <a:rPr lang="el-GR" altLang="fi-FI"/>
              <a:pPr/>
              <a:t>‹#›</a:t>
            </a:fld>
            <a:endParaRPr lang="el-GR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i-FI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fi-FI" sz="2800" b="1" smtClean="0"/>
              <a:t>Ενότητα </a:t>
            </a:r>
            <a:r>
              <a:rPr lang="en-US" altLang="fi-FI" sz="2800" b="1" smtClean="0"/>
              <a:t># 4</a:t>
            </a:r>
            <a:r>
              <a:rPr lang="el-GR" altLang="fi-FI" sz="2800" b="1" smtClean="0"/>
              <a:t>:</a:t>
            </a:r>
            <a:r>
              <a:rPr lang="en-US" altLang="fi-FI" sz="2800" smtClean="0"/>
              <a:t> </a:t>
            </a:r>
            <a:r>
              <a:rPr lang="el-GR" altLang="fi-FI" sz="2800" smtClean="0"/>
              <a:t>Κοστολόγηση Συνεχούς Παραγωγής</a:t>
            </a:r>
            <a:endParaRPr lang="en-US" altLang="fi-FI" sz="2800" smtClean="0"/>
          </a:p>
          <a:p>
            <a:r>
              <a:rPr lang="el-GR" altLang="fi-FI" sz="2800" b="1" smtClean="0"/>
              <a:t>Διδάσκουσα: </a:t>
            </a:r>
            <a:r>
              <a:rPr lang="el-GR" altLang="fi-FI" sz="2800" smtClean="0"/>
              <a:t>Σάνδρα Κοέν</a:t>
            </a:r>
          </a:p>
          <a:p>
            <a:r>
              <a:rPr lang="el-GR" altLang="fi-FI" sz="2800" b="1" smtClean="0"/>
              <a:t>Τμήμα: </a:t>
            </a:r>
            <a:r>
              <a:rPr lang="el-GR" altLang="fi-FI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21F78-D075-42DB-A131-45A4EF16392E}" type="slidenum">
              <a:rPr lang="el-GR" altLang="fi-FI"/>
              <a:pPr/>
              <a:t>10</a:t>
            </a:fld>
            <a:endParaRPr lang="el-GR" altLang="fi-FI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Ισοδύναμη Μονάδα</a:t>
            </a:r>
            <a:endParaRPr lang="el-GR" altLang="fi-FI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Η ισοδύναμη μονάδα δεν είναι φυσική μονάδα.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Είναι </a:t>
            </a:r>
            <a:r>
              <a:rPr lang="el-GR" altLang="en-US" sz="2800" b="1" smtClean="0"/>
              <a:t>θεωρητική μονάδα</a:t>
            </a:r>
            <a:r>
              <a:rPr lang="el-GR" altLang="en-US" sz="2800" smtClean="0"/>
              <a:t> και εκφράζει το ποσοστό της ολοκληρωμένης μονάδας στο οποίο αντιστοιχεί μια ημικατεργασμένη μονάδα προϊόντος.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l-GR" altLang="en-US" sz="2800" b="1" smtClean="0"/>
              <a:t>Δηλαδή μια ολοκληρωμένη μονάδα ισούται με μια ισοδύναμη μονάδα.</a:t>
            </a:r>
            <a:endParaRPr kumimoji="1" lang="el-GR" altLang="fi-FI" sz="28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D93D3-D145-4441-B616-F246BD2669BC}" type="slidenum">
              <a:rPr lang="el-GR" altLang="fi-FI"/>
              <a:pPr/>
              <a:t>11</a:t>
            </a:fld>
            <a:endParaRPr lang="el-GR" altLang="fi-FI"/>
          </a:p>
        </p:txBody>
      </p:sp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Χρησιμοποίηση Ισοδύναμων Μονάδων</a:t>
            </a:r>
            <a:endParaRPr lang="el-GR" altLang="fi-FI" sz="4000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Ευχέρεια άθροισης: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600" smtClean="0"/>
              <a:t>Ολοκληρωμένων και μη ολοκληρωμένων μονάδων.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600" smtClean="0"/>
              <a:t>Συνολική έκφρασή τους σε όρους ολοκληρωμένων μονάδων.</a:t>
            </a:r>
            <a:r>
              <a:rPr lang="el-GR" altLang="en-US" sz="2900" smtClean="0"/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Με τον τρόπο αυτό επιτυγχάνεται ο υπολογισμός του ανά ισοδύναμη μονάδα μέσου κόστους παραγωγής.</a:t>
            </a:r>
            <a:endParaRPr lang="el-GR" altLang="fi-FI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A4CB9-7707-4458-A38B-9BF6F406BDB9}" type="slidenum">
              <a:rPr lang="el-GR" altLang="fi-FI"/>
              <a:pPr/>
              <a:t>12</a:t>
            </a:fld>
            <a:endParaRPr lang="el-GR" altLang="fi-FI"/>
          </a:p>
        </p:txBody>
      </p:sp>
      <p:sp>
        <p:nvSpPr>
          <p:cNvPr id="189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Φυσική Ροή – </a:t>
            </a:r>
            <a:r>
              <a:rPr lang="en-US" altLang="en-US" smtClean="0"/>
              <a:t>ΜΣΟ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l-GR" altLang="en-US" smtClean="0"/>
              <a:t>(</a:t>
            </a:r>
            <a:r>
              <a:rPr lang="en-US" altLang="en-US" smtClean="0"/>
              <a:t>1</a:t>
            </a:r>
            <a:r>
              <a:rPr lang="el-GR" altLang="en-US" smtClean="0"/>
              <a:t> από 2)</a:t>
            </a:r>
            <a:endParaRPr lang="el-GR" altLang="fi-FI" smtClean="0"/>
          </a:p>
        </p:txBody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	Α.Α. Ημικατεργασμένων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+ 	Εισροές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= 	Μονάδες που ολοκληρώθηκαν μέσα στην περίοδο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+ 	Τ.Α. Ημικατεργασμένων.</a:t>
            </a:r>
            <a:endParaRPr lang="el-GR" altLang="en-US" b="1" i="1" smtClean="0"/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l-GR" altLang="fi-FI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9451-2871-4615-AA70-ED82A88B5F54}" type="slidenum">
              <a:rPr lang="el-GR" altLang="fi-FI"/>
              <a:pPr/>
              <a:t>13</a:t>
            </a:fld>
            <a:endParaRPr lang="el-GR" altLang="fi-FI"/>
          </a:p>
        </p:txBody>
      </p: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C425897A-FA35-466E-B96C-7FB74B4D5822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13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mtClean="0"/>
              <a:t>Φυσική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l-GR" altLang="en-US" smtClean="0"/>
              <a:t>Ροή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l-GR" altLang="en-US" smtClean="0"/>
              <a:t>–</a:t>
            </a:r>
            <a:r>
              <a:rPr lang="en-US" altLang="en-US" smtClean="0"/>
              <a:t> ΜΣΟ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l-GR" altLang="en-US" smtClean="0"/>
              <a:t>(2 από 2)</a:t>
            </a:r>
          </a:p>
        </p:txBody>
      </p:sp>
      <p:grpSp>
        <p:nvGrpSpPr>
          <p:cNvPr id="677891" name="Group 3"/>
          <p:cNvGrpSpPr>
            <a:grpSpLocks/>
          </p:cNvGrpSpPr>
          <p:nvPr/>
        </p:nvGrpSpPr>
        <p:grpSpPr bwMode="auto">
          <a:xfrm>
            <a:off x="914400" y="2057400"/>
            <a:ext cx="2438400" cy="3124200"/>
            <a:chOff x="576" y="1152"/>
            <a:chExt cx="1536" cy="2112"/>
          </a:xfrm>
        </p:grpSpPr>
        <p:sp>
          <p:nvSpPr>
            <p:cNvPr id="165893" name="Rectangle 4"/>
            <p:cNvSpPr>
              <a:spLocks noChangeArrowheads="1"/>
            </p:cNvSpPr>
            <p:nvPr/>
          </p:nvSpPr>
          <p:spPr bwMode="auto">
            <a:xfrm>
              <a:off x="576" y="1152"/>
              <a:ext cx="1536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Times New Roman" panose="02020603050405020304" pitchFamily="18" charset="0"/>
                </a:rPr>
                <a:t>Α.Α</a:t>
              </a:r>
            </a:p>
            <a:p>
              <a:pPr algn="ctr" eaLnBrk="0" hangingPunct="0"/>
              <a:r>
                <a:rPr lang="el-GR" altLang="en-US" sz="2200">
                  <a:latin typeface="Times New Roman" panose="02020603050405020304" pitchFamily="18" charset="0"/>
                </a:rPr>
                <a:t>Ημικατεργασμένων</a:t>
              </a:r>
            </a:p>
          </p:txBody>
        </p:sp>
        <p:sp>
          <p:nvSpPr>
            <p:cNvPr id="165894" name="Rectangle 5"/>
            <p:cNvSpPr>
              <a:spLocks noChangeArrowheads="1"/>
            </p:cNvSpPr>
            <p:nvPr/>
          </p:nvSpPr>
          <p:spPr bwMode="auto">
            <a:xfrm>
              <a:off x="576" y="2352"/>
              <a:ext cx="1536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2B6E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Times New Roman" panose="02020603050405020304" pitchFamily="18" charset="0"/>
                </a:rPr>
                <a:t>Εισροές</a:t>
              </a:r>
              <a:r>
                <a:rPr lang="el-GR" altLang="en-US" sz="22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5895" name="Text Box 6"/>
            <p:cNvSpPr txBox="1">
              <a:spLocks noChangeArrowheads="1"/>
            </p:cNvSpPr>
            <p:nvPr/>
          </p:nvSpPr>
          <p:spPr bwMode="auto">
            <a:xfrm>
              <a:off x="1152" y="2035"/>
              <a:ext cx="26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3200" b="1">
                  <a:latin typeface="Times New Roman" panose="02020603050405020304" pitchFamily="18" charset="0"/>
                </a:rPr>
                <a:t>+</a:t>
              </a:r>
              <a:endParaRPr lang="el-GR" altLang="en-US" sz="3200">
                <a:latin typeface="Times New Roman" panose="02020603050405020304" pitchFamily="18" charset="0"/>
              </a:endParaRPr>
            </a:p>
          </p:txBody>
        </p:sp>
      </p:grp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3321050" y="327025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l-GR" altLang="en-US" sz="32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754438" y="2057400"/>
            <a:ext cx="2265362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Μονάδες που  </a:t>
            </a: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ολοκληρώθηκαν </a:t>
            </a: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μέσα στην περίοδο</a:t>
            </a:r>
            <a:endParaRPr lang="el-GR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733800" y="4029075"/>
            <a:ext cx="2286000" cy="122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B6E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2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4764088" y="3382963"/>
            <a:ext cx="417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l-GR" altLang="en-US" sz="32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5900" name="Rectangle 15"/>
          <p:cNvSpPr>
            <a:spLocks noChangeArrowheads="1"/>
          </p:cNvSpPr>
          <p:nvPr/>
        </p:nvSpPr>
        <p:spPr bwMode="auto">
          <a:xfrm>
            <a:off x="6705600" y="2060575"/>
            <a:ext cx="2043113" cy="1296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Τρέχον</a:t>
            </a: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κόστος</a:t>
            </a:r>
          </a:p>
          <a:p>
            <a:pPr algn="ctr" eaLnBrk="0" hangingPunct="0"/>
            <a:endParaRPr lang="el-GR" altLang="en-US" sz="2200">
              <a:latin typeface="Times New Roman" panose="02020603050405020304" pitchFamily="18" charset="0"/>
            </a:endParaRPr>
          </a:p>
        </p:txBody>
      </p:sp>
      <p:sp>
        <p:nvSpPr>
          <p:cNvPr id="165901" name="Rectangle 22"/>
          <p:cNvSpPr>
            <a:spLocks noChangeArrowheads="1"/>
          </p:cNvSpPr>
          <p:nvPr/>
        </p:nvSpPr>
        <p:spPr bwMode="auto">
          <a:xfrm>
            <a:off x="3703638" y="4090988"/>
            <a:ext cx="2392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Τ.Α</a:t>
            </a: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Ημικατεργασμένων</a:t>
            </a:r>
          </a:p>
        </p:txBody>
      </p:sp>
      <p:sp>
        <p:nvSpPr>
          <p:cNvPr id="165902" name="Rectangle 23"/>
          <p:cNvSpPr>
            <a:spLocks noChangeArrowheads="1"/>
          </p:cNvSpPr>
          <p:nvPr/>
        </p:nvSpPr>
        <p:spPr bwMode="auto">
          <a:xfrm>
            <a:off x="6732588" y="4078288"/>
            <a:ext cx="2087562" cy="1150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5E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Κόστος</a:t>
            </a:r>
            <a:endParaRPr lang="en-US" altLang="en-US" sz="220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Αρχικού </a:t>
            </a:r>
          </a:p>
          <a:p>
            <a:pPr algn="ctr" eaLnBrk="0" hangingPunct="0"/>
            <a:r>
              <a:rPr lang="el-GR" altLang="en-US" sz="2200">
                <a:latin typeface="Times New Roman" panose="02020603050405020304" pitchFamily="18" charset="0"/>
              </a:rPr>
              <a:t>Αποθέματος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165904" name="Text Box 26"/>
          <p:cNvSpPr txBox="1">
            <a:spLocks noChangeArrowheads="1"/>
          </p:cNvSpPr>
          <p:nvPr/>
        </p:nvSpPr>
        <p:spPr bwMode="auto">
          <a:xfrm>
            <a:off x="7467600" y="3276600"/>
            <a:ext cx="41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l-GR" altLang="en-US" sz="32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5905" name="AutoShape 27"/>
          <p:cNvSpPr>
            <a:spLocks/>
          </p:cNvSpPr>
          <p:nvPr/>
        </p:nvSpPr>
        <p:spPr bwMode="auto">
          <a:xfrm>
            <a:off x="6096000" y="1844675"/>
            <a:ext cx="381000" cy="3744913"/>
          </a:xfrm>
          <a:prstGeom prst="leftBrace">
            <a:avLst>
              <a:gd name="adj1" fmla="val 819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fi-FI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AAEE-87D9-4AD6-9857-24B619D6F300}" type="slidenum">
              <a:rPr lang="el-GR" altLang="fi-FI"/>
              <a:pPr/>
              <a:t>14</a:t>
            </a:fld>
            <a:endParaRPr lang="el-GR" altLang="fi-FI"/>
          </a:p>
        </p:txBody>
      </p:sp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Βήματα κοστολόγησης συνεχούς παραγωγής </a:t>
            </a:r>
            <a:r>
              <a:rPr lang="en-US" altLang="en-US" sz="4200" smtClean="0"/>
              <a:t>– </a:t>
            </a:r>
            <a:r>
              <a:rPr lang="el-GR" altLang="en-US" sz="4200" smtClean="0"/>
              <a:t>ΜΣΟ (1 από 2)</a:t>
            </a:r>
            <a:endParaRPr lang="el-GR" altLang="fi-FI" sz="4200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Βήμα 1</a:t>
            </a:r>
            <a:r>
              <a:rPr lang="el-GR" altLang="en-US" sz="2800" smtClean="0"/>
              <a:t>: Προσδιορισμός της φυσικής ροής. </a:t>
            </a:r>
          </a:p>
          <a:p>
            <a:pPr>
              <a:spcBef>
                <a:spcPct val="20000"/>
              </a:spcBef>
            </a:pPr>
            <a:r>
              <a:rPr lang="el-GR" altLang="en-US" sz="2800" b="1" smtClean="0"/>
              <a:t>Βήμα 2</a:t>
            </a:r>
            <a:r>
              <a:rPr lang="el-GR" altLang="en-US" sz="2800" smtClean="0"/>
              <a:t>: Προσδιορισμός των ισοδύναμων μονάδων: </a:t>
            </a:r>
            <a:endParaRPr lang="en-US" altLang="en-US" sz="2800" smtClean="0"/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Βάσει του ποσοστού ολοκλήρωσης</a:t>
            </a:r>
            <a:r>
              <a:rPr lang="el-GR" altLang="en-US" smtClean="0"/>
              <a:t> </a:t>
            </a:r>
            <a:r>
              <a:rPr lang="el-GR" altLang="en-US" sz="2600" smtClean="0"/>
              <a:t>(Η εκτίμηση γίνεται από τους τεχνικούς).</a:t>
            </a:r>
          </a:p>
          <a:p>
            <a:pPr>
              <a:spcBef>
                <a:spcPct val="20000"/>
              </a:spcBef>
            </a:pPr>
            <a:r>
              <a:rPr lang="el-GR" altLang="en-US" sz="2800" b="1" smtClean="0"/>
              <a:t>Βήμα 3</a:t>
            </a:r>
            <a:r>
              <a:rPr lang="el-GR" altLang="en-US" sz="2800" smtClean="0"/>
              <a:t>: Προσδιορισμός του συνολικού κόστους παραγωγής: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Κόστος αρχικού αποθέματος ημικατεργασμένων. 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Τρέχον κόστος περιόδου.</a:t>
            </a:r>
            <a:endParaRPr lang="el-GR" altLang="fi-FI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D82C-43D0-4D8B-ADD9-3B9775730F2E}" type="slidenum">
              <a:rPr lang="el-GR" altLang="fi-FI"/>
              <a:pPr/>
              <a:t>15</a:t>
            </a:fld>
            <a:endParaRPr lang="el-GR" altLang="fi-FI"/>
          </a:p>
        </p:txBody>
      </p:sp>
      <p:sp>
        <p:nvSpPr>
          <p:cNvPr id="193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Βήματα κοστολόγησης συνεχούς παραγωγής </a:t>
            </a:r>
            <a:r>
              <a:rPr lang="en-US" altLang="en-US" sz="4200" smtClean="0"/>
              <a:t>– </a:t>
            </a:r>
            <a:r>
              <a:rPr lang="el-GR" altLang="en-US" sz="4200" smtClean="0"/>
              <a:t>ΜΣΟ (</a:t>
            </a:r>
            <a:r>
              <a:rPr lang="en-US" altLang="en-US" sz="4200" smtClean="0"/>
              <a:t>2</a:t>
            </a:r>
            <a:r>
              <a:rPr lang="el-GR" altLang="en-US" sz="4200" smtClean="0"/>
              <a:t> από 2)</a:t>
            </a:r>
            <a:endParaRPr lang="el-GR" altLang="fi-FI" sz="4200" smtClean="0"/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Βήμα 4</a:t>
            </a:r>
            <a:r>
              <a:rPr lang="el-GR" altLang="en-US" sz="2800" smtClean="0"/>
              <a:t>: Προσδιορισμός του κόστους ανά ισοδύναμη ολοκληρωμένη μονάδα: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200" smtClean="0"/>
              <a:t>Διαίρεση του κόστους του βήματος 3 αναλυμένο στους συντελεστές του κόστους με τις αντίστοιχες ισοδύναμες μονάδες.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Βήμα 5</a:t>
            </a:r>
            <a:r>
              <a:rPr lang="el-GR" altLang="en-US" sz="2800" smtClean="0"/>
              <a:t>: Προσδιορισμός του κόστους των παραχθέντων και του κόστους του τελικού αποθέματος των ημικατεργασμένων.</a:t>
            </a:r>
            <a:r>
              <a:rPr lang="el-GR" altLang="en-US" smtClean="0"/>
              <a:t> </a:t>
            </a:r>
            <a:endParaRPr lang="el-GR" altLang="fi-FI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B6AC-06CA-4DED-ACC0-DC62636B9B16}" type="slidenum">
              <a:rPr lang="el-GR" altLang="fi-FI"/>
              <a:pPr/>
              <a:t>16</a:t>
            </a:fld>
            <a:endParaRPr lang="el-GR" altLang="fi-FI"/>
          </a:p>
        </p:txBody>
      </p:sp>
      <p:sp>
        <p:nvSpPr>
          <p:cNvPr id="194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Μορφές παραγωγικής διαδικασίας (1 από 3)</a:t>
            </a:r>
            <a:endParaRPr lang="el-GR" altLang="fi-FI" sz="4200" smtClean="0"/>
          </a:p>
        </p:txBody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Διαδοχική: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Η ολοκλήρωση του προϊόντος προϋποθέτει ότι αυτό θα περάσει από όλα τα τμήματα παραγωγής</a:t>
            </a:r>
            <a:r>
              <a:rPr lang="en-US" altLang="en-US" sz="2400" smtClean="0"/>
              <a:t>.</a:t>
            </a:r>
            <a:endParaRPr lang="el-GR" altLang="en-US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36D15-F108-4192-AE49-AE2B7EA833C0}" type="slidenum">
              <a:rPr lang="el-GR" altLang="fi-FI"/>
              <a:pPr/>
              <a:t>17</a:t>
            </a:fld>
            <a:endParaRPr lang="el-GR" altLang="fi-FI"/>
          </a:p>
        </p:txBody>
      </p:sp>
      <p:sp>
        <p:nvSpPr>
          <p:cNvPr id="198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Μορφές παραγωγικής διαδικασίας (2 από </a:t>
            </a:r>
            <a:r>
              <a:rPr lang="en-US" altLang="en-US" sz="4000" smtClean="0"/>
              <a:t>3</a:t>
            </a:r>
            <a:r>
              <a:rPr lang="el-GR" altLang="en-US" sz="4000" smtClean="0"/>
              <a:t>)</a:t>
            </a:r>
            <a:endParaRPr lang="el-GR" altLang="fi-FI" sz="4200" smtClean="0"/>
          </a:p>
        </p:txBody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Παράλληλη:</a:t>
            </a:r>
            <a:endParaRPr lang="el-GR" altLang="en-US" sz="2800" smtClean="0"/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Η ολοκλήρωση κομματιών ενός προϊόντος γίνεται παράλληλα σε διάφορα τμήματα της παραγωγής και σε κάποιο τελικό τμήμα τα επιμέρους ολοκληρωμένα κομμάτια του προϊόντος ενώνονται στο τελικό προϊόν.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6CA18-BD9B-4814-9DBC-0920FFEE7F68}" type="slidenum">
              <a:rPr lang="el-GR" altLang="fi-FI"/>
              <a:pPr/>
              <a:t>18</a:t>
            </a:fld>
            <a:endParaRPr lang="el-GR" altLang="fi-FI"/>
          </a:p>
        </p:txBody>
      </p:sp>
      <p:sp>
        <p:nvSpPr>
          <p:cNvPr id="199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Μορφές παραγωγικής διαδικασίας (</a:t>
            </a:r>
            <a:r>
              <a:rPr lang="en-US" altLang="en-US" sz="4000" smtClean="0"/>
              <a:t>3</a:t>
            </a:r>
            <a:r>
              <a:rPr lang="el-GR" altLang="en-US" sz="4000" smtClean="0"/>
              <a:t> από </a:t>
            </a:r>
            <a:r>
              <a:rPr lang="en-US" altLang="en-US" sz="4000" smtClean="0"/>
              <a:t>3</a:t>
            </a:r>
            <a:r>
              <a:rPr lang="el-GR" altLang="en-US" sz="4000" smtClean="0"/>
              <a:t>)</a:t>
            </a:r>
            <a:endParaRPr lang="el-GR" altLang="fi-FI" sz="4200" smtClean="0"/>
          </a:p>
        </p:txBody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b="1" smtClean="0"/>
              <a:t>Επιλεκτική: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Η επιχείρηση παράγει περισσότερα από ένα προϊόντα.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Η επεξεργασία των προϊόντων  ακολουθεί διαφορετική ροή, δηλαδή η σειρά και ο αριθμός των τμημάτων στα οποία πραγματοποιείται η παραγωγή των προϊόντων είναι διαφορετική.</a:t>
            </a:r>
            <a:endParaRPr lang="el-GR" altLang="fi-FI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22D44-6B68-4A34-86E1-DF36F058ED3D}" type="slidenum">
              <a:rPr lang="el-GR" altLang="fi-FI"/>
              <a:pPr/>
              <a:t>19</a:t>
            </a:fld>
            <a:endParaRPr lang="el-GR" altLang="fi-FI"/>
          </a:p>
        </p:txBody>
      </p:sp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600" smtClean="0"/>
              <a:t>Πρώτες ύλες (1 α</a:t>
            </a:r>
            <a:r>
              <a:rPr lang="en-US" altLang="en-US" sz="4600" smtClean="0"/>
              <a:t>π</a:t>
            </a:r>
            <a:r>
              <a:rPr lang="el-GR" altLang="en-US" sz="4600" smtClean="0"/>
              <a:t>ό 2)</a:t>
            </a:r>
            <a:endParaRPr lang="el-GR" altLang="fi-FI" sz="4600" smtClean="0"/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Εάν οι πρώτες ύλες μπαίνουν: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Στην </a:t>
            </a:r>
            <a:r>
              <a:rPr lang="el-GR" altLang="en-US" b="1" smtClean="0"/>
              <a:t>αρχή</a:t>
            </a:r>
            <a:r>
              <a:rPr lang="el-GR" altLang="en-US" smtClean="0"/>
              <a:t> της παραγωγικής διαδικασίας.</a:t>
            </a:r>
          </a:p>
          <a:p>
            <a:pPr lvl="2">
              <a:spcBef>
                <a:spcPct val="20000"/>
              </a:spcBef>
            </a:pPr>
            <a:r>
              <a:rPr lang="el-GR" altLang="en-US" sz="2800" smtClean="0"/>
              <a:t>Το Τελικό Απόθεμα  είναι ολοκληρωμένο κατά 100% ως προς τις Πρώτες Ύλες.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Στο </a:t>
            </a:r>
            <a:r>
              <a:rPr lang="el-GR" altLang="en-US" b="1" smtClean="0"/>
              <a:t>τέλος </a:t>
            </a:r>
            <a:r>
              <a:rPr lang="el-GR" altLang="en-US" smtClean="0"/>
              <a:t>της παραγωγικής διαδικασίας.</a:t>
            </a:r>
          </a:p>
          <a:p>
            <a:pPr lvl="2">
              <a:spcBef>
                <a:spcPct val="20000"/>
              </a:spcBef>
            </a:pPr>
            <a:r>
              <a:rPr lang="el-GR" altLang="en-US" sz="2800" smtClean="0"/>
              <a:t>Το Τελικό Απόθεμα είναι ολοκληρωμένο κατά 0% ως προς τις Πρώτες Ύλες.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9E6C-CB35-402A-ABC9-774E134798A9}" type="slidenum">
              <a:rPr lang="el-GR" altLang="fi-FI"/>
              <a:pPr/>
              <a:t>2</a:t>
            </a:fld>
            <a:endParaRPr lang="el-GR" altLang="fi-FI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i-FI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fi-FI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fi-FI" sz="2400" smtClean="0"/>
          </a:p>
          <a:p>
            <a:r>
              <a:rPr lang="el-GR" altLang="fi-FI" sz="2400" smtClean="0"/>
              <a:t>Το έργο «</a:t>
            </a:r>
            <a:r>
              <a:rPr lang="el-GR" altLang="fi-FI" sz="2400" b="1" smtClean="0"/>
              <a:t>Ανοικτά Ακαδημαϊκά Μαθήματα στο Οικονομικό Πανεπιστήμιο Αθηνών</a:t>
            </a:r>
            <a:r>
              <a:rPr lang="el-GR" altLang="fi-FI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fi-FI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AC0A842-85D6-4003-8BA6-1D69EB3C992F}" type="slidenum">
              <a:rPr lang="el-GR" altLang="fi-FI" sz="1400"/>
              <a:pPr algn="r"/>
              <a:t>2</a:t>
            </a:fld>
            <a:endParaRPr lang="el-GR" altLang="fi-F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7198-8048-4D0C-858F-49C823CC9A2C}" type="slidenum">
              <a:rPr lang="el-GR" altLang="fi-FI"/>
              <a:pPr/>
              <a:t>20</a:t>
            </a:fld>
            <a:endParaRPr lang="el-GR" altLang="fi-FI"/>
          </a:p>
        </p:txBody>
      </p:sp>
      <p:sp>
        <p:nvSpPr>
          <p:cNvPr id="200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600" smtClean="0"/>
              <a:t>Πρώτες ύλες (</a:t>
            </a:r>
            <a:r>
              <a:rPr lang="en-US" altLang="en-US" sz="4600" smtClean="0"/>
              <a:t>2</a:t>
            </a:r>
            <a:r>
              <a:rPr lang="el-GR" altLang="en-US" sz="4600" smtClean="0"/>
              <a:t> α</a:t>
            </a:r>
            <a:r>
              <a:rPr lang="en-US" altLang="en-US" sz="4600" smtClean="0"/>
              <a:t>π</a:t>
            </a:r>
            <a:r>
              <a:rPr lang="el-GR" altLang="en-US" sz="4600" smtClean="0"/>
              <a:t>ό 2)</a:t>
            </a:r>
            <a:endParaRPr lang="el-GR" altLang="fi-FI" sz="4600" smtClean="0"/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Συνέπειες στο κόστος και τις μονάδες 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Μπορεί να αυξάνεται ο αριθμός των μονάδων χωρίς να αυξάνεται το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Μπορεί να παραμένει σταθερός ο αριθμός των μονάδων και να αυξάνεται το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Μπορεί να αυξάνεται ο αριθμός των μονάδων και να αυξάνεται και το κόστος.</a:t>
            </a:r>
            <a:endParaRPr lang="el-GR" altLang="fi-FI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B3AB-8A3A-480C-88D9-96EF1375332E}" type="slidenum">
              <a:rPr lang="el-GR" altLang="fi-FI"/>
              <a:pPr/>
              <a:t>21</a:t>
            </a:fld>
            <a:endParaRPr lang="el-GR" altLang="fi-FI"/>
          </a:p>
        </p:txBody>
      </p:sp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700" smtClean="0"/>
              <a:t>Διαφορά μεθόδων αποτίμησης</a:t>
            </a:r>
            <a:endParaRPr lang="el-GR" altLang="fi-FI" sz="4700" smtClean="0"/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Μέσος σταθμικός όρος: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200" b="1" smtClean="0"/>
              <a:t>Δεν διαχωρίζονται </a:t>
            </a:r>
            <a:r>
              <a:rPr lang="el-GR" altLang="en-US" sz="2200" smtClean="0"/>
              <a:t>οι ολοκληρωμένες μονάδες σε αυτές που προέρχονται από το αρχικό απόθεμα και αυτές που προέρχονται από τις εισροές της περιόδου.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800" b="1" smtClean="0"/>
              <a:t>FIFO</a:t>
            </a:r>
            <a:r>
              <a:rPr lang="el-GR" altLang="en-US" sz="2800" b="1" smtClean="0"/>
              <a:t>:</a:t>
            </a:r>
            <a:r>
              <a:rPr lang="en-US" altLang="en-US" b="1" smtClean="0"/>
              <a:t>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200" b="1" smtClean="0"/>
              <a:t>Διαχωρίζονται </a:t>
            </a:r>
            <a:r>
              <a:rPr lang="el-GR" altLang="en-US" sz="2200" smtClean="0"/>
              <a:t>οι ολοκληρωμένες μονάδες σε αυτές που προέρχονται από το αρχικό απόθεμα και αυτές που προέρχονται από τις εισροές της περιόδου.</a:t>
            </a:r>
            <a:endParaRPr lang="el-GR" altLang="fi-FI" sz="2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6268-B4D7-4ADB-9FE7-C07A076292C8}" type="slidenum">
              <a:rPr lang="el-GR" altLang="fi-FI"/>
              <a:pPr/>
              <a:t>22</a:t>
            </a:fld>
            <a:endParaRPr lang="el-GR" altLang="fi-FI"/>
          </a:p>
        </p:txBody>
      </p:sp>
      <p:sp>
        <p:nvSpPr>
          <p:cNvPr id="197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Φυσική Ροή –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/>
              <a:t>FIFO</a:t>
            </a:r>
            <a:r>
              <a:rPr lang="el-GR" altLang="en-US" smtClean="0"/>
              <a:t> (1 από 2)</a:t>
            </a:r>
            <a:endParaRPr lang="el-GR" altLang="fi-FI" smtClean="0"/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	Α.Α. Ημικατεργασμένων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+ 	Εισροές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= 	Ολοκληρωμένες μονάδες από το Α.Α.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+</a:t>
            </a:r>
            <a:r>
              <a:rPr lang="en-US" altLang="en-US" smtClean="0"/>
              <a:t> </a:t>
            </a:r>
            <a:r>
              <a:rPr lang="el-GR" altLang="en-US" smtClean="0"/>
              <a:t>	Ολοκληρωμένες που ξεκίνησαν και</a:t>
            </a:r>
            <a:r>
              <a:rPr lang="en-US" altLang="en-US" smtClean="0"/>
              <a:t> </a:t>
            </a:r>
            <a:r>
              <a:rPr lang="el-GR" altLang="en-US" smtClean="0"/>
              <a:t>ολοκληρώθηκαν μέσα στην περίοδο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+ 	Τ.Α. προερχόμενο από τις εισροές.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DD13-CA59-4E55-B32E-0B5846ED703E}" type="slidenum">
              <a:rPr lang="el-GR" altLang="fi-FI"/>
              <a:pPr/>
              <a:t>23</a:t>
            </a:fld>
            <a:endParaRPr lang="el-GR" altLang="fi-FI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461EB09C-B3ED-444C-B689-0E08F3CD18F1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23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mtClean="0"/>
              <a:t>Φυσική Ροή –</a:t>
            </a:r>
            <a:r>
              <a:rPr lang="el-GR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/>
              <a:t>FIFO</a:t>
            </a:r>
            <a:r>
              <a:rPr lang="el-GR" altLang="en-US" smtClean="0"/>
              <a:t> (</a:t>
            </a:r>
            <a:r>
              <a:rPr lang="en-US" altLang="en-US" smtClean="0"/>
              <a:t>2</a:t>
            </a:r>
            <a:r>
              <a:rPr lang="el-GR" altLang="en-US" smtClean="0"/>
              <a:t> από 2)</a:t>
            </a:r>
          </a:p>
        </p:txBody>
      </p:sp>
      <p:grpSp>
        <p:nvGrpSpPr>
          <p:cNvPr id="368643" name="Group 3"/>
          <p:cNvGrpSpPr>
            <a:grpSpLocks/>
          </p:cNvGrpSpPr>
          <p:nvPr/>
        </p:nvGrpSpPr>
        <p:grpSpPr bwMode="auto">
          <a:xfrm>
            <a:off x="914400" y="1828800"/>
            <a:ext cx="2438400" cy="3352800"/>
            <a:chOff x="576" y="1152"/>
            <a:chExt cx="1536" cy="2112"/>
          </a:xfrm>
        </p:grpSpPr>
        <p:sp>
          <p:nvSpPr>
            <p:cNvPr id="174085" name="Rectangle 4"/>
            <p:cNvSpPr>
              <a:spLocks noChangeArrowheads="1"/>
            </p:cNvSpPr>
            <p:nvPr/>
          </p:nvSpPr>
          <p:spPr bwMode="auto">
            <a:xfrm>
              <a:off x="576" y="1152"/>
              <a:ext cx="1536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Α.Α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Ημικατεργασμένων</a:t>
              </a:r>
            </a:p>
          </p:txBody>
        </p:sp>
        <p:sp>
          <p:nvSpPr>
            <p:cNvPr id="174086" name="Rectangle 5"/>
            <p:cNvSpPr>
              <a:spLocks noChangeArrowheads="1"/>
            </p:cNvSpPr>
            <p:nvPr/>
          </p:nvSpPr>
          <p:spPr bwMode="auto">
            <a:xfrm>
              <a:off x="576" y="2352"/>
              <a:ext cx="1536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2B6E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100">
                  <a:latin typeface="Arial Unicode MS" panose="020B0604020202020204" pitchFamily="34" charset="-128"/>
                </a:rPr>
                <a:t>Εισροές</a:t>
              </a:r>
              <a:r>
                <a:rPr lang="el-GR" altLang="en-US" sz="2200" b="1" i="1">
                  <a:solidFill>
                    <a:srgbClr val="FFFF00"/>
                  </a:solidFill>
                  <a:latin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174087" name="Text Box 6"/>
            <p:cNvSpPr txBox="1">
              <a:spLocks noChangeArrowheads="1"/>
            </p:cNvSpPr>
            <p:nvPr/>
          </p:nvSpPr>
          <p:spPr bwMode="auto">
            <a:xfrm>
              <a:off x="1152" y="2037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3200">
                  <a:latin typeface="Arial Unicode MS" panose="020B0604020202020204" pitchFamily="34" charset="-128"/>
                </a:rPr>
                <a:t>+</a:t>
              </a:r>
            </a:p>
          </p:txBody>
        </p:sp>
      </p:grp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3352800" y="323373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l-GR" altLang="en-US" sz="3200">
                <a:latin typeface="Arial Unicode MS" panose="020B0604020202020204" pitchFamily="34" charset="-128"/>
              </a:rPr>
              <a:t>=</a:t>
            </a:r>
          </a:p>
        </p:txBody>
      </p:sp>
      <p:grpSp>
        <p:nvGrpSpPr>
          <p:cNvPr id="368648" name="Group 8"/>
          <p:cNvGrpSpPr>
            <a:grpSpLocks/>
          </p:cNvGrpSpPr>
          <p:nvPr/>
        </p:nvGrpSpPr>
        <p:grpSpPr bwMode="auto">
          <a:xfrm>
            <a:off x="3657600" y="1792288"/>
            <a:ext cx="2971800" cy="4876800"/>
            <a:chOff x="2304" y="1104"/>
            <a:chExt cx="1872" cy="3072"/>
          </a:xfrm>
        </p:grpSpPr>
        <p:sp>
          <p:nvSpPr>
            <p:cNvPr id="174090" name="Rectangle 9"/>
            <p:cNvSpPr>
              <a:spLocks noChangeArrowheads="1"/>
            </p:cNvSpPr>
            <p:nvPr/>
          </p:nvSpPr>
          <p:spPr bwMode="auto">
            <a:xfrm>
              <a:off x="2304" y="1104"/>
              <a:ext cx="1872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Ολοκληρωμένες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από το Α.Α</a:t>
              </a:r>
            </a:p>
          </p:txBody>
        </p:sp>
        <p:sp>
          <p:nvSpPr>
            <p:cNvPr id="174091" name="Rectangle 10"/>
            <p:cNvSpPr>
              <a:spLocks noChangeArrowheads="1"/>
            </p:cNvSpPr>
            <p:nvPr/>
          </p:nvSpPr>
          <p:spPr bwMode="auto">
            <a:xfrm>
              <a:off x="2352" y="2352"/>
              <a:ext cx="1824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2B6E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100">
                  <a:latin typeface="Arial Unicode MS" panose="020B0604020202020204" pitchFamily="34" charset="-128"/>
                </a:rPr>
                <a:t>Ολοκληρωμένες</a:t>
              </a:r>
            </a:p>
            <a:p>
              <a:pPr algn="ctr" eaLnBrk="0" hangingPunct="0"/>
              <a:r>
                <a:rPr lang="el-GR" altLang="en-US" sz="2100">
                  <a:latin typeface="Arial Unicode MS" panose="020B0604020202020204" pitchFamily="34" charset="-128"/>
                </a:rPr>
                <a:t>που ξεκίνησαν και </a:t>
              </a:r>
            </a:p>
            <a:p>
              <a:pPr algn="ctr" eaLnBrk="0" hangingPunct="0"/>
              <a:r>
                <a:rPr lang="el-GR" altLang="en-US" sz="2100">
                  <a:latin typeface="Arial Unicode MS" panose="020B0604020202020204" pitchFamily="34" charset="-128"/>
                </a:rPr>
                <a:t>ολοκληρώθηκαν </a:t>
              </a:r>
            </a:p>
            <a:p>
              <a:pPr algn="ctr" eaLnBrk="0" hangingPunct="0"/>
              <a:r>
                <a:rPr lang="el-GR" altLang="en-US" sz="2100">
                  <a:latin typeface="Arial Unicode MS" panose="020B0604020202020204" pitchFamily="34" charset="-128"/>
                </a:rPr>
                <a:t>μέσα στην περίοδο</a:t>
              </a:r>
              <a:r>
                <a:rPr lang="el-GR" altLang="en-US" sz="2100" b="1" i="1">
                  <a:latin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174092" name="Text Box 11"/>
            <p:cNvSpPr txBox="1">
              <a:spLocks noChangeArrowheads="1"/>
            </p:cNvSpPr>
            <p:nvPr/>
          </p:nvSpPr>
          <p:spPr bwMode="auto">
            <a:xfrm>
              <a:off x="3120" y="1970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3200">
                  <a:latin typeface="Arial Unicode MS" panose="020B0604020202020204" pitchFamily="34" charset="-128"/>
                </a:rPr>
                <a:t>+</a:t>
              </a:r>
            </a:p>
          </p:txBody>
        </p:sp>
        <p:sp>
          <p:nvSpPr>
            <p:cNvPr id="174093" name="Text Box 12"/>
            <p:cNvSpPr txBox="1">
              <a:spLocks noChangeArrowheads="1"/>
            </p:cNvSpPr>
            <p:nvPr/>
          </p:nvSpPr>
          <p:spPr bwMode="auto">
            <a:xfrm>
              <a:off x="3120" y="3122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3200">
                  <a:latin typeface="Arial Unicode MS" panose="020B0604020202020204" pitchFamily="34" charset="-128"/>
                </a:rPr>
                <a:t>+</a:t>
              </a:r>
            </a:p>
          </p:txBody>
        </p:sp>
        <p:sp>
          <p:nvSpPr>
            <p:cNvPr id="174094" name="Rectangle 13"/>
            <p:cNvSpPr>
              <a:spLocks noChangeArrowheads="1"/>
            </p:cNvSpPr>
            <p:nvPr/>
          </p:nvSpPr>
          <p:spPr bwMode="auto">
            <a:xfrm>
              <a:off x="2352" y="3456"/>
              <a:ext cx="1824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F1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400">
                  <a:latin typeface="Arial Unicode MS" panose="020B0604020202020204" pitchFamily="34" charset="-128"/>
                </a:rPr>
                <a:t>Τ.Α προερχόμενο </a:t>
              </a:r>
            </a:p>
            <a:p>
              <a:pPr algn="ctr" eaLnBrk="0" hangingPunct="0"/>
              <a:r>
                <a:rPr lang="el-GR" altLang="en-US" sz="2400">
                  <a:latin typeface="Arial Unicode MS" panose="020B0604020202020204" pitchFamily="34" charset="-128"/>
                </a:rPr>
                <a:t>από τις εισροές</a:t>
              </a:r>
            </a:p>
          </p:txBody>
        </p:sp>
      </p:grpSp>
      <p:grpSp>
        <p:nvGrpSpPr>
          <p:cNvPr id="368654" name="Group 14"/>
          <p:cNvGrpSpPr>
            <a:grpSpLocks/>
          </p:cNvGrpSpPr>
          <p:nvPr/>
        </p:nvGrpSpPr>
        <p:grpSpPr bwMode="auto">
          <a:xfrm>
            <a:off x="6629400" y="1828800"/>
            <a:ext cx="2133600" cy="4724400"/>
            <a:chOff x="4176" y="1152"/>
            <a:chExt cx="1344" cy="2976"/>
          </a:xfrm>
        </p:grpSpPr>
        <p:sp>
          <p:nvSpPr>
            <p:cNvPr id="174096" name="Rectangle 15"/>
            <p:cNvSpPr>
              <a:spLocks noChangeArrowheads="1"/>
            </p:cNvSpPr>
            <p:nvPr/>
          </p:nvSpPr>
          <p:spPr bwMode="auto">
            <a:xfrm>
              <a:off x="5040" y="1152"/>
              <a:ext cx="480" cy="29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Τ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Ρ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Ε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Χ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Ο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Ν</a:t>
              </a:r>
            </a:p>
            <a:p>
              <a:pPr algn="ctr" eaLnBrk="0" hangingPunct="0"/>
              <a:endParaRPr lang="el-GR" altLang="en-US" sz="2200">
                <a:latin typeface="Arial Unicode MS" panose="020B0604020202020204" pitchFamily="34" charset="-128"/>
              </a:endParaRP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Κ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Ο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Σ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Τ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Ο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Σ</a:t>
              </a:r>
            </a:p>
            <a:p>
              <a:pPr algn="ctr" eaLnBrk="0" hangingPunct="0"/>
              <a:endParaRPr lang="el-GR" altLang="en-US" sz="2200">
                <a:latin typeface="Arial Unicode MS" panose="020B0604020202020204" pitchFamily="34" charset="-128"/>
              </a:endParaRPr>
            </a:p>
          </p:txBody>
        </p:sp>
        <p:sp>
          <p:nvSpPr>
            <p:cNvPr id="174097" name="Line 16"/>
            <p:cNvSpPr>
              <a:spLocks noChangeShapeType="1"/>
            </p:cNvSpPr>
            <p:nvPr/>
          </p:nvSpPr>
          <p:spPr bwMode="auto">
            <a:xfrm flipH="1">
              <a:off x="4224" y="379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lg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4098" name="Line 17"/>
            <p:cNvSpPr>
              <a:spLocks noChangeShapeType="1"/>
            </p:cNvSpPr>
            <p:nvPr/>
          </p:nvSpPr>
          <p:spPr bwMode="auto">
            <a:xfrm flipH="1">
              <a:off x="4224" y="2736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lg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4099" name="Line 18"/>
            <p:cNvSpPr>
              <a:spLocks noChangeShapeType="1"/>
            </p:cNvSpPr>
            <p:nvPr/>
          </p:nvSpPr>
          <p:spPr bwMode="auto">
            <a:xfrm flipH="1">
              <a:off x="4176" y="187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lg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368659" name="Group 19"/>
          <p:cNvGrpSpPr>
            <a:grpSpLocks/>
          </p:cNvGrpSpPr>
          <p:nvPr/>
        </p:nvGrpSpPr>
        <p:grpSpPr bwMode="auto">
          <a:xfrm>
            <a:off x="6248400" y="1905000"/>
            <a:ext cx="1600200" cy="914400"/>
            <a:chOff x="3936" y="1200"/>
            <a:chExt cx="1008" cy="576"/>
          </a:xfrm>
        </p:grpSpPr>
        <p:sp>
          <p:nvSpPr>
            <p:cNvPr id="174101" name="Rectangle 20"/>
            <p:cNvSpPr>
              <a:spLocks noChangeArrowheads="1"/>
            </p:cNvSpPr>
            <p:nvPr/>
          </p:nvSpPr>
          <p:spPr bwMode="auto">
            <a:xfrm>
              <a:off x="4320" y="1200"/>
              <a:ext cx="624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Κόστος</a:t>
              </a:r>
            </a:p>
            <a:p>
              <a:pPr algn="ctr" eaLnBrk="0" hangingPunct="0"/>
              <a:r>
                <a:rPr lang="el-GR" altLang="en-US" sz="2200">
                  <a:latin typeface="Arial Unicode MS" panose="020B0604020202020204" pitchFamily="34" charset="-128"/>
                </a:rPr>
                <a:t>Α.Α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4102" name="AutoShape 21"/>
            <p:cNvSpPr>
              <a:spLocks noChangeArrowheads="1"/>
            </p:cNvSpPr>
            <p:nvPr/>
          </p:nvSpPr>
          <p:spPr bwMode="auto">
            <a:xfrm>
              <a:off x="3936" y="1344"/>
              <a:ext cx="384" cy="38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fi-FI" sz="32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6A09-A1AE-46FD-BE4F-EC2FEA343F0C}" type="slidenum">
              <a:rPr lang="el-GR" altLang="fi-FI"/>
              <a:pPr/>
              <a:t>24</a:t>
            </a:fld>
            <a:endParaRPr lang="el-GR" altLang="fi-FI"/>
          </a:p>
        </p:txBody>
      </p:sp>
      <p:sp>
        <p:nvSpPr>
          <p:cNvPr id="204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Βήματα κοστολόγησης συνεχούς παραγωγής – </a:t>
            </a:r>
            <a:r>
              <a:rPr lang="en-US" altLang="en-US" sz="4200" smtClean="0"/>
              <a:t>FIFO</a:t>
            </a:r>
            <a:r>
              <a:rPr lang="el-GR" altLang="en-US" sz="4200" smtClean="0"/>
              <a:t> (1 από 2)</a:t>
            </a:r>
            <a:endParaRPr lang="el-GR" altLang="fi-FI" sz="4200" smtClean="0"/>
          </a:p>
        </p:txBody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b="1" smtClean="0"/>
              <a:t>Βήμα 1.</a:t>
            </a:r>
            <a:r>
              <a:rPr lang="el-GR" altLang="en-US" sz="2800" smtClean="0"/>
              <a:t> Προσδιορισμός της φυσικής ροής: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Ανάλυση των ολοκληρωμένων.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b="1" smtClean="0"/>
              <a:t>Βήμα 2.</a:t>
            </a:r>
            <a:r>
              <a:rPr lang="el-GR" altLang="en-US" sz="2800" smtClean="0"/>
              <a:t> Προσδιορισμός των ισοδύναμων μονάδων:</a:t>
            </a:r>
            <a:r>
              <a:rPr lang="el-GR" altLang="en-US" sz="2800" b="1" smtClean="0"/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Για τις ολοκληρωμένες από το Α.Α, το υπόλοιπο % επεξεργασίας.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b="1" smtClean="0"/>
              <a:t>Βήμα 3.</a:t>
            </a:r>
            <a:r>
              <a:rPr lang="el-GR" altLang="en-US" sz="2800" smtClean="0"/>
              <a:t> Προσδιορισμός του συνολικού κόστους παραγωγής: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Κόστος Α.Α ημικατεργασμένων (αφορά μόνο τις ολοκληρωμένες).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Τρέχον κόστος περιόδου.</a:t>
            </a:r>
            <a:endParaRPr lang="el-GR" altLang="fi-FI" sz="26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A4720-133C-4A3C-A811-2DAEC9422B12}" type="slidenum">
              <a:rPr lang="el-GR" altLang="fi-FI"/>
              <a:pPr/>
              <a:t>25</a:t>
            </a:fld>
            <a:endParaRPr lang="el-GR" altLang="fi-FI"/>
          </a:p>
        </p:txBody>
      </p:sp>
      <p:sp>
        <p:nvSpPr>
          <p:cNvPr id="205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Βήματα κοστολόγησης συνεχούς παραγωγής – </a:t>
            </a:r>
            <a:r>
              <a:rPr lang="en-US" altLang="en-US" sz="4200" smtClean="0"/>
              <a:t>FIFO</a:t>
            </a:r>
            <a:r>
              <a:rPr lang="el-GR" altLang="en-US" sz="4200" smtClean="0"/>
              <a:t> (2 από 2)</a:t>
            </a:r>
            <a:endParaRPr lang="el-GR" altLang="fi-FI" sz="4200" smtClean="0"/>
          </a:p>
        </p:txBody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b="1" smtClean="0"/>
              <a:t>Βήμα 4.</a:t>
            </a:r>
            <a:r>
              <a:rPr lang="el-GR" altLang="en-US" sz="2800" smtClean="0"/>
              <a:t> Προσδιορισμός του κόστους ανά ισοδύναμη ολοκληρωμένη μονάδα: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200" smtClean="0"/>
              <a:t>Διαίρεση του κόστους του βήματος 3 (</a:t>
            </a:r>
            <a:r>
              <a:rPr lang="el-GR" altLang="en-US" sz="2200" b="1" smtClean="0"/>
              <a:t>Μόνο Τρέχον Κόστος</a:t>
            </a:r>
            <a:r>
              <a:rPr lang="el-GR" altLang="en-US" sz="2200" smtClean="0"/>
              <a:t>) αναλυμένο στους συντελεστές του κόστους με τις αντίστοιχες ισοδύναμες μονάδες.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b="1" smtClean="0"/>
              <a:t>Βήμα 5.</a:t>
            </a:r>
            <a:r>
              <a:rPr lang="el-GR" altLang="en-US" sz="2800" smtClean="0"/>
              <a:t> Κοστολόγηση: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200" smtClean="0"/>
              <a:t>Κόστος παραχθέντων.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200" smtClean="0"/>
              <a:t>Κόστος του Τ.Α. των ημικατεργασμένων.</a:t>
            </a:r>
            <a:endParaRPr lang="el-GR" altLang="fi-FI" sz="22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8FA8-DBEC-4955-8A4A-95635E45C465}" type="slidenum">
              <a:rPr lang="el-GR" altLang="fi-FI"/>
              <a:pPr/>
              <a:t>26</a:t>
            </a:fld>
            <a:endParaRPr lang="el-GR" altLang="fi-FI"/>
          </a:p>
        </p:txBody>
      </p:sp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Προσθήκη πρώτων υλών </a:t>
            </a:r>
            <a:r>
              <a:rPr lang="en-US" altLang="en-US" sz="4200" smtClean="0"/>
              <a:t>κ</a:t>
            </a:r>
            <a:r>
              <a:rPr lang="el-GR" altLang="en-US" sz="4200" smtClean="0"/>
              <a:t>αι αύξηση των φυσικών μονάδων</a:t>
            </a:r>
            <a:endParaRPr lang="el-GR" altLang="fi-FI" sz="4200" smtClean="0"/>
          </a:p>
        </p:txBody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fi-FI" smtClean="0">
                <a:solidFill>
                  <a:srgbClr val="000000"/>
                </a:solidFill>
              </a:rPr>
              <a:t>	</a:t>
            </a:r>
            <a:r>
              <a:rPr lang="el-GR" altLang="fi-FI" sz="2800" smtClean="0">
                <a:solidFill>
                  <a:srgbClr val="000000"/>
                </a:solidFill>
              </a:rPr>
              <a:t>Αρχικό Απόθεμα Παραγωγής σε Εξέλιξη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 Εισερχόμενες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(Από προηγούμενο τμήμα, Των οποίων ξεκίνησε η παραγωγή)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Μονάδες πρώτων υλών που προστίθενται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/>
              <a:t>=	</a:t>
            </a:r>
            <a:r>
              <a:rPr lang="el-GR" altLang="fi-FI" sz="2800" smtClean="0">
                <a:solidFill>
                  <a:srgbClr val="000000"/>
                </a:solidFill>
              </a:rPr>
              <a:t>Εξερχόμενες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(Στην αποθήκη των ετοίμων</a:t>
            </a:r>
            <a:r>
              <a:rPr lang="el-GR" altLang="fi-FI" sz="2800" smtClean="0"/>
              <a:t>, </a:t>
            </a:r>
            <a:r>
              <a:rPr lang="el-GR" altLang="fi-FI" sz="2800" smtClean="0">
                <a:solidFill>
                  <a:srgbClr val="000000"/>
                </a:solidFill>
              </a:rPr>
              <a:t>Σε άλλο τμήμα)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Τελικό Απόθεμα Παραγωγής σε Εξέλιξη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AF263-22F0-46D3-AB96-BC26395FD47A}" type="slidenum">
              <a:rPr lang="el-GR" altLang="fi-FI"/>
              <a:pPr/>
              <a:t>27</a:t>
            </a:fld>
            <a:endParaRPr lang="el-GR" altLang="fi-FI"/>
          </a:p>
        </p:txBody>
      </p:sp>
      <p:sp>
        <p:nvSpPr>
          <p:cNvPr id="207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Φθαρμένες μονάδες (1 από 2)</a:t>
            </a:r>
            <a:endParaRPr lang="el-GR" altLang="fi-FI" smtClean="0"/>
          </a:p>
        </p:txBody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b="1" smtClean="0"/>
              <a:t>Α΄ τρόπος αντιμετώπισης:</a:t>
            </a:r>
            <a:endParaRPr lang="el-GR" altLang="en-US" smtClean="0"/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600" b="1" smtClean="0"/>
              <a:t>Δεν</a:t>
            </a:r>
            <a:r>
              <a:rPr lang="el-GR" altLang="en-US" sz="2600" smtClean="0"/>
              <a:t> λαμβάνονται υπόψη στον υπολογισμό των ισοδύναμων μονάδων και του κόστους των ισοδύναμων μονάδων.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600" smtClean="0"/>
              <a:t>Επιβαρύνονται οι ολοκληρωμένες και οι ημικατεργασμένες με το συνολικό κόστος της φθοράς (Κανονική και έκτακτη).</a:t>
            </a:r>
            <a:r>
              <a:rPr lang="el-GR" altLang="en-US" sz="3200" smtClean="0"/>
              <a:t>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700" smtClean="0"/>
              <a:t>Το κόστος της φθοράς δεν υπολογίζεται.</a:t>
            </a:r>
            <a:endParaRPr lang="el-GR" altLang="fi-FI" sz="27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C0A9-9AF8-4516-AC93-056E0D6513C7}" type="slidenum">
              <a:rPr lang="el-GR" altLang="fi-FI"/>
              <a:pPr/>
              <a:t>28</a:t>
            </a:fld>
            <a:endParaRPr lang="el-GR" altLang="fi-FI"/>
          </a:p>
        </p:txBody>
      </p:sp>
      <p:sp>
        <p:nvSpPr>
          <p:cNvPr id="208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Φθαρμένες μονάδες (</a:t>
            </a:r>
            <a:r>
              <a:rPr lang="en-US" altLang="en-US" smtClean="0"/>
              <a:t>2</a:t>
            </a:r>
            <a:r>
              <a:rPr lang="el-GR" altLang="en-US" smtClean="0"/>
              <a:t> από 2)</a:t>
            </a:r>
            <a:endParaRPr lang="el-GR" altLang="fi-FI" smtClean="0"/>
          </a:p>
        </p:txBody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b="1" smtClean="0"/>
              <a:t>Β΄ τρόπος αντιμετώπισης:</a:t>
            </a:r>
            <a:endParaRPr lang="el-GR" altLang="en-US" smtClean="0"/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600" smtClean="0"/>
              <a:t>Λαμβάνονται υπόψη στον υπολογισμό των ισοδύναμων μονάδων και του κόστους των ισοδύναμων μονάδων.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600" smtClean="0"/>
              <a:t>Υπολογίζεται το κόστος της φθοράς </a:t>
            </a:r>
            <a:r>
              <a:rPr lang="el-GR" altLang="en-US" sz="2600" b="1" smtClean="0"/>
              <a:t>αναλυτικά</a:t>
            </a:r>
            <a:r>
              <a:rPr lang="el-GR" altLang="en-US" sz="2600" smtClean="0"/>
              <a:t> για κανονική και έκτακτη.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600" smtClean="0"/>
              <a:t>Η κανονική φθορά επιβαρύνει το κόστος της κανονικής παραγωγής.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600" smtClean="0"/>
              <a:t>Το κόστος της έκτακτης φθοράς θεωρείται ζημιά.</a:t>
            </a:r>
            <a:endParaRPr lang="el-GR" altLang="fi-FI" sz="2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1A45-02F6-4972-BB31-80CBCBB893A5}" type="slidenum">
              <a:rPr lang="el-GR" altLang="fi-FI"/>
              <a:pPr/>
              <a:t>29</a:t>
            </a:fld>
            <a:endParaRPr lang="el-GR" altLang="fi-FI"/>
          </a:p>
        </p:txBody>
      </p:sp>
      <p:sp>
        <p:nvSpPr>
          <p:cNvPr id="214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Φυσική ροή μονάδων </a:t>
            </a:r>
            <a:r>
              <a:rPr lang="en-US" altLang="en-US" sz="4200" smtClean="0"/>
              <a:t>κ</a:t>
            </a:r>
            <a:r>
              <a:rPr lang="el-GR" altLang="en-US" sz="4200" smtClean="0"/>
              <a:t>αι παραγωγή φθαρμένων μονάδων</a:t>
            </a:r>
            <a:endParaRPr lang="el-GR" altLang="fi-FI" sz="4200" smtClean="0"/>
          </a:p>
        </p:txBody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fi-FI" smtClean="0">
                <a:solidFill>
                  <a:srgbClr val="000000"/>
                </a:solidFill>
              </a:rPr>
              <a:t>	</a:t>
            </a:r>
            <a:r>
              <a:rPr lang="el-GR" altLang="fi-FI" sz="2800" smtClean="0">
                <a:solidFill>
                  <a:srgbClr val="000000"/>
                </a:solidFill>
              </a:rPr>
              <a:t>Αρχικό Απόθεμα Παραγωγής σε Εξέλιξη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 Εισερχόμενες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(Από προηγούμενο τμήμα, Των οποίων ξεκίνησε η παραγωγή)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/>
              <a:t>=	 </a:t>
            </a:r>
            <a:r>
              <a:rPr lang="el-GR" altLang="fi-FI" sz="2800" smtClean="0">
                <a:solidFill>
                  <a:srgbClr val="000000"/>
                </a:solidFill>
              </a:rPr>
              <a:t>Εξερχόμενες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(Στην αποθήκη των ετοίμων</a:t>
            </a:r>
            <a:r>
              <a:rPr lang="el-GR" altLang="fi-FI" sz="2800" smtClean="0"/>
              <a:t>, </a:t>
            </a:r>
            <a:r>
              <a:rPr lang="el-GR" altLang="fi-FI" sz="2800" smtClean="0">
                <a:solidFill>
                  <a:srgbClr val="000000"/>
                </a:solidFill>
              </a:rPr>
              <a:t>Σε άλλο τμήμα)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Φθαρμένες μονάδες</a:t>
            </a:r>
            <a:endParaRPr lang="el-GR" altLang="fi-FI" sz="2800" smtClean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/>
              <a:t>	(</a:t>
            </a:r>
            <a:r>
              <a:rPr lang="el-GR" altLang="fi-FI" sz="2800" smtClean="0">
                <a:solidFill>
                  <a:srgbClr val="000000"/>
                </a:solidFill>
              </a:rPr>
              <a:t>Κανονική φθορά, Έκτακτη φθορά</a:t>
            </a:r>
            <a:r>
              <a:rPr lang="el-GR" altLang="fi-FI" sz="2800" smtClean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/>
              <a:t>+	</a:t>
            </a:r>
            <a:r>
              <a:rPr lang="el-GR" altLang="fi-FI" sz="2800" smtClean="0">
                <a:solidFill>
                  <a:srgbClr val="000000"/>
                </a:solidFill>
              </a:rPr>
              <a:t>Τελικό Απόθεμα Παραγωγής σε Εξέλιξη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8B1EB-D209-4148-9084-DE753D85976A}" type="slidenum">
              <a:rPr lang="el-GR" altLang="fi-FI"/>
              <a:pPr/>
              <a:t>3</a:t>
            </a:fld>
            <a:endParaRPr lang="el-GR" altLang="fi-FI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i-FI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i-FI" sz="2800" smtClean="0"/>
              <a:t>Το παρόν εκπαιδευτικό υλικό υπόκειται σε</a:t>
            </a:r>
            <a:r>
              <a:rPr lang="en-US" altLang="fi-FI" sz="2800" smtClean="0"/>
              <a:t> </a:t>
            </a:r>
            <a:r>
              <a:rPr lang="el-GR" altLang="fi-FI" sz="2800" smtClean="0"/>
              <a:t>άδειες χρήσης </a:t>
            </a:r>
            <a:r>
              <a:rPr lang="en-US" altLang="fi-FI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79C6834-5744-4113-97E4-D1B5E543BE35}" type="slidenum">
              <a:rPr lang="el-GR" altLang="fi-FI" sz="1400"/>
              <a:pPr algn="r"/>
              <a:t>3</a:t>
            </a:fld>
            <a:endParaRPr lang="el-GR" altLang="fi-FI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A17CA-DCBA-4154-B4A0-441816AE841D}" type="slidenum">
              <a:rPr lang="el-GR" altLang="fi-FI"/>
              <a:pPr/>
              <a:t>30</a:t>
            </a:fld>
            <a:endParaRPr lang="el-GR" altLang="fi-FI"/>
          </a:p>
        </p:txBody>
      </p:sp>
      <p:sp>
        <p:nvSpPr>
          <p:cNvPr id="210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Υπολείμματα</a:t>
            </a:r>
            <a:endParaRPr lang="el-GR" altLang="fi-FI" smtClean="0"/>
          </a:p>
        </p:txBody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Τα υπολείμματα δεν έχουν κόστος παραγωγής και για το λόγο αυτό δεν παρακολουθούνται λογιστικά συνήθως ως αποθέματα. 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Στην ακραία περίπτωση που τα υπολείμματα έχουν σημαντική αξία ή το διάστημα μεταξύ της δημιουργίας των υπολειμμάτων και της πώλησής τους είναι μακροχρόνιο, τότε η επιχείρηση μπορεί να παρακολουθεί τα υπολείμματα ως αποθέματα.</a:t>
            </a:r>
            <a:endParaRPr lang="el-GR" altLang="fi-FI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9BCF-2808-41F9-8197-4D8212F35299}" type="slidenum">
              <a:rPr lang="el-GR" altLang="fi-FI"/>
              <a:pPr/>
              <a:t>31</a:t>
            </a:fld>
            <a:endParaRPr lang="el-GR" altLang="fi-FI"/>
          </a:p>
        </p:txBody>
      </p:sp>
      <p:sp>
        <p:nvSpPr>
          <p:cNvPr id="211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Ελαττωματικά προϊόντα</a:t>
            </a:r>
            <a:endParaRPr lang="el-GR" altLang="fi-FI" smtClean="0"/>
          </a:p>
        </p:txBody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Οι ελαττωματικές μονάδες δεν απομακρύνονται από την παραγωγική διαδικασία αλλά απορροφούν επιπλέον κόστος προκειμένου να μετατραπούν σε άρτιες ή έστω δεύτερης διαλογής.</a:t>
            </a:r>
            <a:endParaRPr lang="el-GR" altLang="fi-FI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29DF-53F6-4BA2-8EBF-B6C5919BD3FE}" type="slidenum">
              <a:rPr lang="el-GR" altLang="fi-FI"/>
              <a:pPr/>
              <a:t>32</a:t>
            </a:fld>
            <a:endParaRPr lang="el-GR" altLang="fi-FI"/>
          </a:p>
        </p:txBody>
      </p:sp>
      <p:sp>
        <p:nvSpPr>
          <p:cNvPr id="212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Φύρα παραγωγής</a:t>
            </a:r>
            <a:endParaRPr lang="el-GR" altLang="fi-FI" smtClean="0"/>
          </a:p>
        </p:txBody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Η λογιστική αντιμετώπιση της φύρας είναι παρόμοια με την κοστολόγηση εξατομικευμένης παραγωγής.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Το κόστος της φύρας ενσωματώνεται εντός του κόστους παραγωγής και επιβαρύνει τις παραγόμενες μονάδες.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Εάν υπάρχουν έξοδα για την απομάκρυνση της φύρας από το χώρο της παραγωγής τότε αυτά μπορούν να αντιμετωπισθούν ως Γ</a:t>
            </a:r>
            <a:r>
              <a:rPr lang="en-US" altLang="en-US" sz="2800" smtClean="0"/>
              <a:t>.</a:t>
            </a:r>
            <a:r>
              <a:rPr lang="el-GR" altLang="en-US" sz="2800" smtClean="0"/>
              <a:t>Β</a:t>
            </a:r>
            <a:r>
              <a:rPr lang="en-US" altLang="en-US" sz="2800" smtClean="0"/>
              <a:t>.</a:t>
            </a:r>
            <a:r>
              <a:rPr lang="el-GR" altLang="en-US" sz="2800" smtClean="0"/>
              <a:t>Ε.</a:t>
            </a:r>
            <a:endParaRPr lang="el-GR" altLang="fi-FI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i-FI" smtClean="0"/>
              <a:t>Τέλος Ενότητας #</a:t>
            </a:r>
            <a:r>
              <a:rPr lang="en-US" altLang="fi-FI" smtClean="0"/>
              <a:t> 4</a:t>
            </a:r>
            <a:endParaRPr lang="el-GR" altLang="fi-FI" smtClean="0"/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fi-FI" sz="2400" b="1" smtClean="0"/>
              <a:t>Μάθημα: </a:t>
            </a:r>
            <a:r>
              <a:rPr lang="el-GR" altLang="fi-FI" sz="2400" smtClean="0"/>
              <a:t>Λογιστική Κόστους, </a:t>
            </a:r>
            <a:r>
              <a:rPr lang="el-GR" altLang="fi-FI" sz="2400" b="1" smtClean="0"/>
              <a:t>Ενότητα </a:t>
            </a:r>
            <a:r>
              <a:rPr lang="en-US" altLang="fi-FI" sz="2400" b="1" smtClean="0"/>
              <a:t># 4</a:t>
            </a:r>
            <a:r>
              <a:rPr lang="el-GR" altLang="fi-FI" sz="2400" b="1" smtClean="0"/>
              <a:t>:</a:t>
            </a:r>
            <a:r>
              <a:rPr lang="en-US" altLang="fi-FI" sz="2400" b="1" smtClean="0"/>
              <a:t> </a:t>
            </a:r>
            <a:r>
              <a:rPr lang="el-GR" altLang="fi-FI" sz="2400" smtClean="0"/>
              <a:t>Κοστολόγηση Συνεχούς Παραγωγής</a:t>
            </a:r>
          </a:p>
          <a:p>
            <a:pPr algn="l">
              <a:lnSpc>
                <a:spcPct val="80000"/>
              </a:lnSpc>
            </a:pPr>
            <a:r>
              <a:rPr lang="el-GR" altLang="fi-FI" sz="2400" b="1" smtClean="0"/>
              <a:t>Διδάσκουσα: </a:t>
            </a:r>
            <a:r>
              <a:rPr lang="el-GR" altLang="fi-FI" sz="2400" smtClean="0"/>
              <a:t>Σάνδρα Κοέν, </a:t>
            </a:r>
            <a:r>
              <a:rPr lang="el-GR" altLang="fi-FI" sz="2400" b="1" smtClean="0"/>
              <a:t>Τμήμα: </a:t>
            </a:r>
            <a:r>
              <a:rPr lang="el-GR" altLang="fi-FI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59A01-9339-478D-BDF6-C9C0ADD002CD}" type="slidenum">
              <a:rPr lang="el-GR" altLang="fi-FI"/>
              <a:pPr/>
              <a:t>4</a:t>
            </a:fld>
            <a:endParaRPr lang="el-GR" altLang="fi-FI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i-FI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i-FI" smtClean="0"/>
              <a:t>Κατανόηση κοστολόγησης συνεχούς παραγωγής</a:t>
            </a:r>
            <a:r>
              <a:rPr lang="en-US" altLang="fi-FI" smtClean="0"/>
              <a:t>.</a:t>
            </a:r>
            <a:r>
              <a:rPr lang="el-GR" altLang="fi-FI" smtClean="0"/>
              <a:t> </a:t>
            </a:r>
            <a:endParaRPr lang="en-US" altLang="fi-FI" smtClean="0"/>
          </a:p>
          <a:p>
            <a:pPr>
              <a:spcBef>
                <a:spcPct val="20000"/>
              </a:spcBef>
            </a:pPr>
            <a:r>
              <a:rPr lang="el-GR" altLang="fi-FI" smtClean="0"/>
              <a:t>Κατανόηση μεθόδου Μέσου Σταθμικού</a:t>
            </a:r>
            <a:r>
              <a:rPr lang="en-US" altLang="fi-FI" smtClean="0"/>
              <a:t> </a:t>
            </a:r>
            <a:r>
              <a:rPr lang="el-GR" altLang="fi-FI" smtClean="0"/>
              <a:t>Όρου</a:t>
            </a:r>
            <a:r>
              <a:rPr lang="en-US" altLang="fi-FI" smtClean="0"/>
              <a:t>.</a:t>
            </a:r>
          </a:p>
          <a:p>
            <a:pPr>
              <a:spcBef>
                <a:spcPct val="20000"/>
              </a:spcBef>
            </a:pPr>
            <a:r>
              <a:rPr lang="el-GR" altLang="fi-FI" smtClean="0"/>
              <a:t>Κατανόηση μεθόδου FIFO.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D05AB91-F331-443F-ADD9-AC15D7B229C6}" type="slidenum">
              <a:rPr lang="el-GR" altLang="fi-FI" sz="1400"/>
              <a:pPr algn="r"/>
              <a:t>4</a:t>
            </a:fld>
            <a:endParaRPr lang="el-GR" altLang="fi-F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8D89-9C44-471B-9B0B-049F9A7C67BC}" type="slidenum">
              <a:rPr lang="el-GR" altLang="fi-FI"/>
              <a:pPr/>
              <a:t>5</a:t>
            </a:fld>
            <a:endParaRPr lang="el-GR" altLang="fi-FI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i-FI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i-FI" smtClean="0"/>
              <a:t>Κοστολόγηση Συνεχούς Παραγωγής.</a:t>
            </a:r>
            <a:endParaRPr lang="en-US" altLang="fi-FI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A885C80-AC4C-4E7B-926E-25318D522702}" type="slidenum">
              <a:rPr lang="el-GR" altLang="fi-FI" sz="1400"/>
              <a:pPr algn="r"/>
              <a:t>5</a:t>
            </a:fld>
            <a:endParaRPr lang="el-GR" altLang="fi-F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2398-0752-4D67-9A1F-4785520C5BB6}" type="slidenum">
              <a:rPr lang="el-GR" altLang="fi-FI"/>
              <a:pPr/>
              <a:t>6</a:t>
            </a:fld>
            <a:endParaRPr lang="el-GR" altLang="fi-FI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fi-FI" sz="4000" smtClean="0"/>
              <a:t>Κοστολόγηση Συνεχούς Παραγωγής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i-FI" sz="2400" b="1" smtClean="0"/>
              <a:t>Μάθημα: </a:t>
            </a:r>
            <a:r>
              <a:rPr lang="el-GR" altLang="fi-FI" sz="2400" smtClean="0"/>
              <a:t>Λογιστική Κόστους, </a:t>
            </a:r>
            <a:r>
              <a:rPr lang="el-GR" altLang="fi-FI" sz="2400" b="1" smtClean="0"/>
              <a:t>Ενότητα </a:t>
            </a:r>
            <a:r>
              <a:rPr lang="en-US" altLang="fi-FI" sz="2400" b="1" smtClean="0"/>
              <a:t># 4</a:t>
            </a:r>
            <a:r>
              <a:rPr lang="el-GR" altLang="fi-FI" sz="2400" b="1" smtClean="0"/>
              <a:t>:</a:t>
            </a:r>
            <a:r>
              <a:rPr lang="en-US" altLang="fi-FI" sz="2400" b="1" smtClean="0"/>
              <a:t> </a:t>
            </a:r>
            <a:r>
              <a:rPr lang="el-GR" altLang="fi-FI" sz="2400" smtClean="0"/>
              <a:t>Κοστολόγηση Συνεχούς Παραγωγής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i-FI" sz="2400" b="1" smtClean="0"/>
              <a:t>Διδάσκουσα: </a:t>
            </a:r>
            <a:r>
              <a:rPr lang="el-GR" altLang="fi-FI" sz="2400" smtClean="0"/>
              <a:t>Σάνδρα Κοέν, </a:t>
            </a:r>
            <a:r>
              <a:rPr lang="el-GR" altLang="fi-FI" sz="2400" b="1" smtClean="0"/>
              <a:t>Τμήμα: </a:t>
            </a:r>
            <a:r>
              <a:rPr lang="el-GR" altLang="fi-FI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932E-6DB9-4AF7-90C3-2453AE6E8D64}" type="slidenum">
              <a:rPr lang="el-GR" altLang="fi-FI"/>
              <a:pPr/>
              <a:t>7</a:t>
            </a:fld>
            <a:endParaRPr lang="el-GR" altLang="fi-FI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Χαρακτηριστικά κοστολόγησης συνεχούς παραγωγής</a:t>
            </a:r>
            <a:endParaRPr lang="el-GR" altLang="fi-FI" sz="4000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Πολλά τμήματα παραγωγής</a:t>
            </a:r>
            <a:r>
              <a:rPr lang="en-US" altLang="en-US" smtClean="0"/>
              <a:t>:</a:t>
            </a:r>
            <a:r>
              <a:rPr lang="el-GR" altLang="en-US" smtClean="0"/>
              <a:t>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Φάσεις επεξεργασίας του προϊόντος</a:t>
            </a:r>
            <a:r>
              <a:rPr lang="en-US" altLang="en-US" smtClean="0"/>
              <a:t>.</a:t>
            </a:r>
            <a:endParaRPr lang="el-GR" altLang="en-US" smtClean="0"/>
          </a:p>
          <a:p>
            <a:pPr>
              <a:spcBef>
                <a:spcPct val="20000"/>
              </a:spcBef>
            </a:pPr>
            <a:r>
              <a:rPr lang="el-GR" altLang="en-US" smtClean="0"/>
              <a:t>Τυποποιημένο προϊόν</a:t>
            </a:r>
            <a:r>
              <a:rPr lang="en-US" altLang="en-US" smtClean="0"/>
              <a:t>.</a:t>
            </a:r>
            <a:endParaRPr lang="el-GR" altLang="en-US" smtClean="0"/>
          </a:p>
          <a:p>
            <a:pPr>
              <a:spcBef>
                <a:spcPct val="20000"/>
              </a:spcBef>
            </a:pPr>
            <a:r>
              <a:rPr lang="el-GR" altLang="en-US" smtClean="0"/>
              <a:t>Μεγάλες ποσότητες</a:t>
            </a:r>
            <a:r>
              <a:rPr lang="en-US" altLang="en-US" smtClean="0"/>
              <a:t>.</a:t>
            </a:r>
            <a:endParaRPr lang="el-GR" altLang="en-US" smtClean="0"/>
          </a:p>
          <a:p>
            <a:pPr>
              <a:spcBef>
                <a:spcPct val="20000"/>
              </a:spcBef>
            </a:pPr>
            <a:r>
              <a:rPr lang="el-GR" altLang="en-US" smtClean="0"/>
              <a:t>Κοστολόγηση</a:t>
            </a:r>
            <a:r>
              <a:rPr lang="en-US" altLang="en-US" smtClean="0"/>
              <a:t>:</a:t>
            </a:r>
            <a:endParaRPr lang="el-GR" altLang="en-US" smtClean="0"/>
          </a:p>
          <a:p>
            <a:pPr lvl="1">
              <a:spcBef>
                <a:spcPct val="20000"/>
              </a:spcBef>
            </a:pPr>
            <a:r>
              <a:rPr lang="el-GR" altLang="en-US" smtClean="0"/>
              <a:t>Μέσο κόστος προϊόντος ανά φάση.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Προοδευτική διαμόρφωση του κόστους.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73B5-FF21-4D5B-A87C-5699B8100584}" type="slidenum">
              <a:rPr lang="el-GR" altLang="fi-FI"/>
              <a:pPr/>
              <a:t>8</a:t>
            </a:fld>
            <a:endParaRPr lang="el-GR" altLang="fi-FI"/>
          </a:p>
        </p:txBody>
      </p:sp>
      <p:sp>
        <p:nvSpPr>
          <p:cNvPr id="216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Φυσική ροή παραγωγικής διαδικασίας</a:t>
            </a:r>
            <a:endParaRPr lang="el-GR" altLang="fi-FI" sz="4000" smtClean="0"/>
          </a:p>
        </p:txBody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fi-FI" smtClean="0">
                <a:solidFill>
                  <a:srgbClr val="000000"/>
                </a:solidFill>
              </a:rPr>
              <a:t>	</a:t>
            </a:r>
            <a:r>
              <a:rPr lang="el-GR" altLang="fi-FI" sz="2800" smtClean="0">
                <a:solidFill>
                  <a:srgbClr val="000000"/>
                </a:solidFill>
              </a:rPr>
              <a:t>Αρχικό Απόθεμα Παραγωγής σε Εξέλιξη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 Εισερχόμενες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(Από προηγούμενο τμήμα, Των οποίων ξεκίνησε η παραγωγή)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/>
              <a:t>=	</a:t>
            </a:r>
            <a:r>
              <a:rPr lang="el-GR" altLang="fi-FI" sz="2800" smtClean="0">
                <a:solidFill>
                  <a:srgbClr val="000000"/>
                </a:solidFill>
              </a:rPr>
              <a:t>Εξερχόμενες μονάδες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	(Στην αποθήκη των ετοίμων</a:t>
            </a:r>
            <a:r>
              <a:rPr lang="el-GR" altLang="fi-FI" sz="2800" smtClean="0"/>
              <a:t>, </a:t>
            </a:r>
            <a:r>
              <a:rPr lang="el-GR" altLang="fi-FI" sz="2800" smtClean="0">
                <a:solidFill>
                  <a:srgbClr val="000000"/>
                </a:solidFill>
              </a:rPr>
              <a:t>Σε άλλο τμήμα)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i-FI" sz="2800" smtClean="0">
                <a:solidFill>
                  <a:srgbClr val="000000"/>
                </a:solidFill>
              </a:rPr>
              <a:t>+	Τελικό Απόθεμα Παραγωγής σε Εξέλιξη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12B-E534-4DE3-B10C-BC4DAA607672}" type="slidenum">
              <a:rPr lang="el-GR" altLang="fi-FI"/>
              <a:pPr/>
              <a:t>9</a:t>
            </a:fld>
            <a:endParaRPr lang="el-GR" altLang="fi-FI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Σύνολο κόστους ενός τμήματος για μια περίοδο</a:t>
            </a:r>
            <a:endParaRPr lang="el-GR" altLang="fi-FI" sz="4000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Το συνολικό κόστος που δημιουργείται σε ένα Τμήμα κατά τη διάρκεια μιας συγκεκριμένης χρονικής περιόδου αφορά: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000" smtClean="0"/>
              <a:t>την ολοκλήρωση μονάδων προϊόντος που η επεξεργασία τους άρχισε την προηγούμενη περίοδο.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000" smtClean="0"/>
              <a:t>την παραγωγή μονάδων προϊόντος που η επεξεργασία τους άρχισε και τελείωσε μέσα στη συγκεκριμένη χρονική περίοδο.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000" smtClean="0"/>
              <a:t>την έναρξη της παραγωγής μονάδων προϊόντος που η επεξεργασία τους θα ολοκληρωθεί την επόμενη χρονική περίοδο.</a:t>
            </a:r>
            <a:endParaRPr lang="el-GR" altLang="fi-FI" sz="2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299</TotalTime>
  <Words>1181</Words>
  <Application>Microsoft Office PowerPoint</Application>
  <PresentationFormat>On-screen Show (4:3)</PresentationFormat>
  <Paragraphs>212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Κοστολόγηση Συνεχούς Παραγωγής</vt:lpstr>
      <vt:lpstr>Χαρακτηριστικά κοστολόγησης συνεχούς παραγωγής</vt:lpstr>
      <vt:lpstr>Φυσική ροή παραγωγικής διαδικασίας</vt:lpstr>
      <vt:lpstr>Σύνολο κόστους ενός τμήματος για μια περίοδο</vt:lpstr>
      <vt:lpstr>Ισοδύναμη Μονάδα</vt:lpstr>
      <vt:lpstr>Χρησιμοποίηση Ισοδύναμων Μονάδων</vt:lpstr>
      <vt:lpstr>Φυσική Ροή – ΜΣΟ (1 από 2)</vt:lpstr>
      <vt:lpstr>Φυσική Ροή – ΜΣΟ (2 από 2)</vt:lpstr>
      <vt:lpstr>Βήματα κοστολόγησης συνεχούς παραγωγής – ΜΣΟ (1 από 2)</vt:lpstr>
      <vt:lpstr>Βήματα κοστολόγησης συνεχούς παραγωγής – ΜΣΟ (2 από 2)</vt:lpstr>
      <vt:lpstr>Μορφές παραγωγικής διαδικασίας (1 από 3)</vt:lpstr>
      <vt:lpstr>Μορφές παραγωγικής διαδικασίας (2 από 3)</vt:lpstr>
      <vt:lpstr>Μορφές παραγωγικής διαδικασίας (3 από 3)</vt:lpstr>
      <vt:lpstr>Πρώτες ύλες (1 από 2)</vt:lpstr>
      <vt:lpstr>Πρώτες ύλες (2 από 2)</vt:lpstr>
      <vt:lpstr>Διαφορά μεθόδων αποτίμησης</vt:lpstr>
      <vt:lpstr>Φυσική Ροή – FIFO (1 από 2)</vt:lpstr>
      <vt:lpstr>Φυσική Ροή – FIFO (2 από 2)</vt:lpstr>
      <vt:lpstr>Βήματα κοστολόγησης συνεχούς παραγωγής – FIFO (1 από 2)</vt:lpstr>
      <vt:lpstr>Βήματα κοστολόγησης συνεχούς παραγωγής – FIFO (2 από 2)</vt:lpstr>
      <vt:lpstr>Προσθήκη πρώτων υλών και αύξηση των φυσικών μονάδων</vt:lpstr>
      <vt:lpstr>Φθαρμένες μονάδες (1 από 2)</vt:lpstr>
      <vt:lpstr>Φθαρμένες μονάδες (2 από 2)</vt:lpstr>
      <vt:lpstr>Φυσική ροή μονάδων και παραγωγή φθαρμένων μονάδων</vt:lpstr>
      <vt:lpstr>Υπολείμματα</vt:lpstr>
      <vt:lpstr>Ελαττωματικά προϊόντα</vt:lpstr>
      <vt:lpstr>Φύρα παραγωγής</vt:lpstr>
      <vt:lpstr>Τέλος Ενότητας # 4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40</cp:revision>
  <dcterms:created xsi:type="dcterms:W3CDTF">2015-05-11T15:26:45Z</dcterms:created>
  <dcterms:modified xsi:type="dcterms:W3CDTF">2015-11-22T08:27:38Z</dcterms:modified>
</cp:coreProperties>
</file>