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51815f4656_8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51815f4656_8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251815f4656_8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1815f4656_1_2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51815f4656_1_2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14" name="Google Shape;114;g251815f4656_1_2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1815f4656_1_2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51815f4656_1_2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21" name="Google Shape;121;g251815f4656_1_2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1815f4656_1_2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51815f4656_1_2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29" name="Google Shape;129;g251815f4656_1_22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1815f4656_1_2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51815f4656_1_2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36" name="Google Shape;136;g251815f4656_1_2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1815f4656_1_2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51815f4656_1_2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43" name="Google Shape;143;g251815f4656_1_22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1815f4656_1_2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51815f4656_1_2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51" name="Google Shape;151;g251815f4656_1_23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1815f4656_1_2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51815f4656_1_2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58" name="Google Shape;158;g251815f4656_1_2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1815f4656_1_2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51815f4656_1_2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65" name="Google Shape;165;g251815f4656_1_23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1815f4656_1_2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51815f4656_1_23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51815f4656_1_23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1815f4656_1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251815f4656_14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62" name="Google Shape;62;g251815f4656_14_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1815f4656_1_2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251815f4656_1_2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69" name="Google Shape;69;g251815f4656_1_22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1815f4656_1_2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51815f4656_1_2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76" name="Google Shape;76;g251815f4656_1_2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1815f4656_1_2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51815f4656_1_2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82" name="Google Shape;82;g251815f4656_1_2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1815f4656_1_2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51815f4656_1_2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88" name="Google Shape;88;g251815f4656_1_2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1815f4656_1_2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51815f4656_1_2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94" name="Google Shape;94;g251815f4656_1_2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1815f4656_1_2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51815f4656_1_2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01" name="Google Shape;101;g251815f4656_1_2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1815f4656_1_2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51815f4656_1_2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108" name="Google Shape;108;g251815f4656_1_22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presentationgo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2913017"/>
            <a:ext cx="9144000" cy="2230483"/>
            <a:chOff x="-1" y="3884023"/>
            <a:chExt cx="12192001" cy="2973978"/>
          </a:xfrm>
        </p:grpSpPr>
        <p:sp>
          <p:nvSpPr>
            <p:cNvPr id="18" name="Google Shape;18;p2"/>
            <p:cNvSpPr/>
            <p:nvPr/>
          </p:nvSpPr>
          <p:spPr>
            <a:xfrm flipH="1">
              <a:off x="2" y="4169440"/>
              <a:ext cx="12191998" cy="2563355"/>
            </a:xfrm>
            <a:custGeom>
              <a:rect b="b" l="l" r="r" t="t"/>
              <a:pathLst>
                <a:path extrusionOk="0" h="5714" w="14299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2" y="4184249"/>
              <a:ext cx="12191998" cy="2622592"/>
            </a:xfrm>
            <a:custGeom>
              <a:rect b="b" l="l" r="r" t="t"/>
              <a:pathLst>
                <a:path extrusionOk="0" h="5842" w="14299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0" y="4287914"/>
              <a:ext cx="12189440" cy="2570087"/>
            </a:xfrm>
            <a:custGeom>
              <a:rect b="b" l="l" r="r" t="t"/>
              <a:pathLst>
                <a:path extrusionOk="0" h="5728" w="14296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2" y="4026732"/>
              <a:ext cx="12191998" cy="1297833"/>
            </a:xfrm>
            <a:custGeom>
              <a:rect b="b" l="l" r="r" t="t"/>
              <a:pathLst>
                <a:path extrusionOk="0" h="2892" w="14298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BE041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-1" y="4655454"/>
              <a:ext cx="6669019" cy="845476"/>
            </a:xfrm>
            <a:custGeom>
              <a:rect b="b" l="l" r="r" t="t"/>
              <a:pathLst>
                <a:path extrusionOk="0" h="1883" w="7822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661345" y="3884023"/>
              <a:ext cx="5530655" cy="685267"/>
            </a:xfrm>
            <a:custGeom>
              <a:rect b="b" l="l" r="r" t="t"/>
              <a:pathLst>
                <a:path extrusionOk="0" h="1528" w="6484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"/>
          <p:cNvSpPr txBox="1"/>
          <p:nvPr>
            <p:ph type="ctrTitle"/>
          </p:nvPr>
        </p:nvSpPr>
        <p:spPr>
          <a:xfrm>
            <a:off x="2146300" y="3533999"/>
            <a:ext cx="6858000" cy="11637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100"/>
              <a:buFont typeface="Calibri"/>
              <a:buNone/>
              <a:defRPr b="1" i="0" sz="4100" cap="small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2146300" y="4600575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  <a:defRPr sz="2100" cap="small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4017700"/>
            <a:ext cx="9144000" cy="1125799"/>
          </a:xfrm>
          <a:custGeom>
            <a:rect b="b" l="l" r="r" t="t"/>
            <a:pathLst>
              <a:path extrusionOk="0" h="1501066" w="9144000">
                <a:moveTo>
                  <a:pt x="1438962" y="0"/>
                </a:moveTo>
                <a:lnTo>
                  <a:pt x="1660683" y="3589"/>
                </a:lnTo>
                <a:lnTo>
                  <a:pt x="1893332" y="17047"/>
                </a:lnTo>
                <a:lnTo>
                  <a:pt x="2139254" y="40375"/>
                </a:lnTo>
                <a:lnTo>
                  <a:pt x="2396887" y="74918"/>
                </a:lnTo>
                <a:lnTo>
                  <a:pt x="2667791" y="121573"/>
                </a:lnTo>
                <a:lnTo>
                  <a:pt x="2951188" y="180341"/>
                </a:lnTo>
                <a:lnTo>
                  <a:pt x="3247074" y="253465"/>
                </a:lnTo>
                <a:lnTo>
                  <a:pt x="3556234" y="340046"/>
                </a:lnTo>
                <a:lnTo>
                  <a:pt x="3878665" y="441881"/>
                </a:lnTo>
                <a:lnTo>
                  <a:pt x="4045736" y="499303"/>
                </a:lnTo>
                <a:lnTo>
                  <a:pt x="4210464" y="556276"/>
                </a:lnTo>
                <a:lnTo>
                  <a:pt x="4531334" y="663494"/>
                </a:lnTo>
                <a:lnTo>
                  <a:pt x="4844396" y="761739"/>
                </a:lnTo>
                <a:lnTo>
                  <a:pt x="5148872" y="852358"/>
                </a:lnTo>
                <a:lnTo>
                  <a:pt x="5444758" y="934454"/>
                </a:lnTo>
                <a:lnTo>
                  <a:pt x="5732057" y="1009372"/>
                </a:lnTo>
                <a:lnTo>
                  <a:pt x="6010770" y="1075766"/>
                </a:lnTo>
                <a:lnTo>
                  <a:pt x="6281675" y="1134982"/>
                </a:lnTo>
                <a:lnTo>
                  <a:pt x="6543991" y="1187470"/>
                </a:lnTo>
                <a:lnTo>
                  <a:pt x="6797720" y="1233228"/>
                </a:lnTo>
                <a:lnTo>
                  <a:pt x="7043642" y="1271360"/>
                </a:lnTo>
                <a:lnTo>
                  <a:pt x="7280977" y="1303660"/>
                </a:lnTo>
                <a:lnTo>
                  <a:pt x="7510504" y="1328782"/>
                </a:lnTo>
                <a:lnTo>
                  <a:pt x="7732224" y="1348521"/>
                </a:lnTo>
                <a:lnTo>
                  <a:pt x="7944576" y="1361082"/>
                </a:lnTo>
                <a:lnTo>
                  <a:pt x="8149120" y="1369157"/>
                </a:lnTo>
                <a:lnTo>
                  <a:pt x="8345857" y="1370951"/>
                </a:lnTo>
                <a:lnTo>
                  <a:pt x="8533227" y="1366914"/>
                </a:lnTo>
                <a:lnTo>
                  <a:pt x="8713570" y="1357941"/>
                </a:lnTo>
                <a:lnTo>
                  <a:pt x="8886105" y="1344483"/>
                </a:lnTo>
                <a:lnTo>
                  <a:pt x="9049273" y="1325641"/>
                </a:lnTo>
                <a:lnTo>
                  <a:pt x="9144000" y="1311489"/>
                </a:lnTo>
                <a:lnTo>
                  <a:pt x="9144000" y="1501066"/>
                </a:lnTo>
                <a:lnTo>
                  <a:pt x="0" y="1501066"/>
                </a:lnTo>
                <a:lnTo>
                  <a:pt x="0" y="249715"/>
                </a:lnTo>
                <a:lnTo>
                  <a:pt x="74289" y="221165"/>
                </a:lnTo>
                <a:lnTo>
                  <a:pt x="207010" y="176752"/>
                </a:lnTo>
                <a:lnTo>
                  <a:pt x="350659" y="135032"/>
                </a:lnTo>
                <a:lnTo>
                  <a:pt x="503677" y="97797"/>
                </a:lnTo>
                <a:lnTo>
                  <a:pt x="669187" y="65497"/>
                </a:lnTo>
                <a:lnTo>
                  <a:pt x="844846" y="38132"/>
                </a:lnTo>
                <a:lnTo>
                  <a:pt x="1031434" y="18393"/>
                </a:lnTo>
                <a:lnTo>
                  <a:pt x="1228952" y="538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4028807"/>
            <a:ext cx="9144000" cy="1114693"/>
          </a:xfrm>
          <a:custGeom>
            <a:rect b="b" l="l" r="r" t="t"/>
            <a:pathLst>
              <a:path extrusionOk="0" h="1486257" w="9144000">
                <a:moveTo>
                  <a:pt x="1438962" y="0"/>
                </a:moveTo>
                <a:lnTo>
                  <a:pt x="1660683" y="4041"/>
                </a:lnTo>
                <a:lnTo>
                  <a:pt x="1893332" y="16610"/>
                </a:lnTo>
                <a:lnTo>
                  <a:pt x="2139254" y="40852"/>
                </a:lnTo>
                <a:lnTo>
                  <a:pt x="2396887" y="74970"/>
                </a:lnTo>
                <a:lnTo>
                  <a:pt x="2667791" y="121658"/>
                </a:lnTo>
                <a:lnTo>
                  <a:pt x="2951188" y="180915"/>
                </a:lnTo>
                <a:lnTo>
                  <a:pt x="3247074" y="253191"/>
                </a:lnTo>
                <a:lnTo>
                  <a:pt x="3556234" y="340731"/>
                </a:lnTo>
                <a:lnTo>
                  <a:pt x="3878665" y="442636"/>
                </a:lnTo>
                <a:lnTo>
                  <a:pt x="4045736" y="500097"/>
                </a:lnTo>
                <a:lnTo>
                  <a:pt x="4210464" y="557110"/>
                </a:lnTo>
                <a:lnTo>
                  <a:pt x="4531334" y="665300"/>
                </a:lnTo>
                <a:lnTo>
                  <a:pt x="4844396" y="764511"/>
                </a:lnTo>
                <a:lnTo>
                  <a:pt x="5148872" y="856989"/>
                </a:lnTo>
                <a:lnTo>
                  <a:pt x="5444758" y="941835"/>
                </a:lnTo>
                <a:lnTo>
                  <a:pt x="5732057" y="1019498"/>
                </a:lnTo>
                <a:lnTo>
                  <a:pt x="6010770" y="1089979"/>
                </a:lnTo>
                <a:lnTo>
                  <a:pt x="6281675" y="1153276"/>
                </a:lnTo>
                <a:lnTo>
                  <a:pt x="6543991" y="1210289"/>
                </a:lnTo>
                <a:lnTo>
                  <a:pt x="6797720" y="1259670"/>
                </a:lnTo>
                <a:lnTo>
                  <a:pt x="7043642" y="1303216"/>
                </a:lnTo>
                <a:lnTo>
                  <a:pt x="7280977" y="1340476"/>
                </a:lnTo>
                <a:lnTo>
                  <a:pt x="7510504" y="1371003"/>
                </a:lnTo>
                <a:lnTo>
                  <a:pt x="7732224" y="1396142"/>
                </a:lnTo>
                <a:lnTo>
                  <a:pt x="7944576" y="1414997"/>
                </a:lnTo>
                <a:lnTo>
                  <a:pt x="8149120" y="1428015"/>
                </a:lnTo>
                <a:lnTo>
                  <a:pt x="8345857" y="1435647"/>
                </a:lnTo>
                <a:lnTo>
                  <a:pt x="8533227" y="1437443"/>
                </a:lnTo>
                <a:lnTo>
                  <a:pt x="8713570" y="1434300"/>
                </a:lnTo>
                <a:lnTo>
                  <a:pt x="8886105" y="1426669"/>
                </a:lnTo>
                <a:lnTo>
                  <a:pt x="9049273" y="1413201"/>
                </a:lnTo>
                <a:lnTo>
                  <a:pt x="9144000" y="1402035"/>
                </a:lnTo>
                <a:lnTo>
                  <a:pt x="9144000" y="1486257"/>
                </a:lnTo>
                <a:lnTo>
                  <a:pt x="0" y="1486257"/>
                </a:lnTo>
                <a:lnTo>
                  <a:pt x="0" y="248990"/>
                </a:lnTo>
                <a:lnTo>
                  <a:pt x="74289" y="220420"/>
                </a:lnTo>
                <a:lnTo>
                  <a:pt x="207010" y="175977"/>
                </a:lnTo>
                <a:lnTo>
                  <a:pt x="350659" y="134227"/>
                </a:lnTo>
                <a:lnTo>
                  <a:pt x="503677" y="97416"/>
                </a:lnTo>
                <a:lnTo>
                  <a:pt x="669187" y="65094"/>
                </a:lnTo>
                <a:lnTo>
                  <a:pt x="844846" y="38607"/>
                </a:lnTo>
                <a:lnTo>
                  <a:pt x="1031434" y="17957"/>
                </a:lnTo>
                <a:lnTo>
                  <a:pt x="1228952" y="4938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4106556"/>
            <a:ext cx="7094292" cy="1036944"/>
          </a:xfrm>
          <a:custGeom>
            <a:rect b="b" l="l" r="r" t="t"/>
            <a:pathLst>
              <a:path extrusionOk="0" h="1382592" w="7094292">
                <a:moveTo>
                  <a:pt x="1440524" y="0"/>
                </a:moveTo>
                <a:lnTo>
                  <a:pt x="1661464" y="5385"/>
                </a:lnTo>
                <a:lnTo>
                  <a:pt x="1895675" y="20191"/>
                </a:lnTo>
                <a:lnTo>
                  <a:pt x="2140817" y="45318"/>
                </a:lnTo>
                <a:lnTo>
                  <a:pt x="2399230" y="80764"/>
                </a:lnTo>
                <a:lnTo>
                  <a:pt x="2668574" y="128774"/>
                </a:lnTo>
                <a:lnTo>
                  <a:pt x="2951969" y="188898"/>
                </a:lnTo>
                <a:lnTo>
                  <a:pt x="3248637" y="262483"/>
                </a:lnTo>
                <a:lnTo>
                  <a:pt x="3557796" y="349528"/>
                </a:lnTo>
                <a:lnTo>
                  <a:pt x="3881008" y="451829"/>
                </a:lnTo>
                <a:lnTo>
                  <a:pt x="4047298" y="509262"/>
                </a:lnTo>
                <a:lnTo>
                  <a:pt x="4211246" y="566694"/>
                </a:lnTo>
                <a:lnTo>
                  <a:pt x="4532896" y="675276"/>
                </a:lnTo>
                <a:lnTo>
                  <a:pt x="4845179" y="778026"/>
                </a:lnTo>
                <a:lnTo>
                  <a:pt x="5149654" y="873596"/>
                </a:lnTo>
                <a:lnTo>
                  <a:pt x="5445540" y="963334"/>
                </a:lnTo>
                <a:lnTo>
                  <a:pt x="5732058" y="1046790"/>
                </a:lnTo>
                <a:lnTo>
                  <a:pt x="6012332" y="1124413"/>
                </a:lnTo>
                <a:lnTo>
                  <a:pt x="6281675" y="1195306"/>
                </a:lnTo>
                <a:lnTo>
                  <a:pt x="6544772" y="1259917"/>
                </a:lnTo>
                <a:lnTo>
                  <a:pt x="6797721" y="1319593"/>
                </a:lnTo>
                <a:lnTo>
                  <a:pt x="7043643" y="1372538"/>
                </a:lnTo>
                <a:lnTo>
                  <a:pt x="7094292" y="1382592"/>
                </a:lnTo>
                <a:lnTo>
                  <a:pt x="0" y="1382592"/>
                </a:lnTo>
                <a:lnTo>
                  <a:pt x="0" y="232823"/>
                </a:lnTo>
                <a:lnTo>
                  <a:pt x="76632" y="205051"/>
                </a:lnTo>
                <a:lnTo>
                  <a:pt x="209353" y="162425"/>
                </a:lnTo>
                <a:lnTo>
                  <a:pt x="352222" y="122941"/>
                </a:lnTo>
                <a:lnTo>
                  <a:pt x="506021" y="87943"/>
                </a:lnTo>
                <a:lnTo>
                  <a:pt x="669968" y="57881"/>
                </a:lnTo>
                <a:lnTo>
                  <a:pt x="846408" y="33203"/>
                </a:lnTo>
                <a:lnTo>
                  <a:pt x="1032996" y="14358"/>
                </a:lnTo>
                <a:lnTo>
                  <a:pt x="1231295" y="359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0" y="3910670"/>
            <a:ext cx="9144000" cy="973375"/>
          </a:xfrm>
          <a:custGeom>
            <a:rect b="b" l="l" r="r" t="t"/>
            <a:pathLst>
              <a:path extrusionOk="0" h="1297833" w="9144000">
                <a:moveTo>
                  <a:pt x="1167414" y="0"/>
                </a:moveTo>
                <a:lnTo>
                  <a:pt x="1376658" y="449"/>
                </a:lnTo>
                <a:lnTo>
                  <a:pt x="1598393" y="9424"/>
                </a:lnTo>
                <a:lnTo>
                  <a:pt x="1831841" y="26926"/>
                </a:lnTo>
                <a:lnTo>
                  <a:pt x="2079341" y="53403"/>
                </a:lnTo>
                <a:lnTo>
                  <a:pt x="2339334" y="89754"/>
                </a:lnTo>
                <a:lnTo>
                  <a:pt x="2613381" y="135977"/>
                </a:lnTo>
                <a:lnTo>
                  <a:pt x="2901481" y="193867"/>
                </a:lnTo>
                <a:lnTo>
                  <a:pt x="3202073" y="263426"/>
                </a:lnTo>
                <a:lnTo>
                  <a:pt x="3518281" y="345102"/>
                </a:lnTo>
                <a:lnTo>
                  <a:pt x="3848542" y="439791"/>
                </a:lnTo>
                <a:lnTo>
                  <a:pt x="4021090" y="493643"/>
                </a:lnTo>
                <a:lnTo>
                  <a:pt x="4207692" y="551534"/>
                </a:lnTo>
                <a:lnTo>
                  <a:pt x="4570745" y="659687"/>
                </a:lnTo>
                <a:lnTo>
                  <a:pt x="4918183" y="756621"/>
                </a:lnTo>
                <a:lnTo>
                  <a:pt x="5251567" y="843233"/>
                </a:lnTo>
                <a:lnTo>
                  <a:pt x="5570898" y="919972"/>
                </a:lnTo>
                <a:lnTo>
                  <a:pt x="5875394" y="986389"/>
                </a:lnTo>
                <a:lnTo>
                  <a:pt x="6168179" y="1044280"/>
                </a:lnTo>
                <a:lnTo>
                  <a:pt x="6447690" y="1092747"/>
                </a:lnTo>
                <a:lnTo>
                  <a:pt x="6715491" y="1132687"/>
                </a:lnTo>
                <a:lnTo>
                  <a:pt x="6969238" y="1164101"/>
                </a:lnTo>
                <a:lnTo>
                  <a:pt x="7213616" y="1187437"/>
                </a:lnTo>
                <a:lnTo>
                  <a:pt x="7445501" y="1203143"/>
                </a:lnTo>
                <a:lnTo>
                  <a:pt x="7666456" y="1211670"/>
                </a:lnTo>
                <a:lnTo>
                  <a:pt x="7876480" y="1213465"/>
                </a:lnTo>
                <a:lnTo>
                  <a:pt x="8077135" y="1208080"/>
                </a:lnTo>
                <a:lnTo>
                  <a:pt x="8268421" y="1196412"/>
                </a:lnTo>
                <a:lnTo>
                  <a:pt x="8448777" y="1179808"/>
                </a:lnTo>
                <a:lnTo>
                  <a:pt x="8622105" y="1156472"/>
                </a:lnTo>
                <a:lnTo>
                  <a:pt x="8786065" y="1128648"/>
                </a:lnTo>
                <a:lnTo>
                  <a:pt x="8941436" y="1095888"/>
                </a:lnTo>
                <a:lnTo>
                  <a:pt x="9089780" y="1058192"/>
                </a:lnTo>
                <a:lnTo>
                  <a:pt x="9144000" y="1042091"/>
                </a:lnTo>
                <a:lnTo>
                  <a:pt x="9144000" y="1193668"/>
                </a:lnTo>
                <a:lnTo>
                  <a:pt x="8996870" y="1222889"/>
                </a:lnTo>
                <a:lnTo>
                  <a:pt x="8839157" y="1248469"/>
                </a:lnTo>
                <a:lnTo>
                  <a:pt x="8672855" y="1268215"/>
                </a:lnTo>
                <a:lnTo>
                  <a:pt x="8496403" y="1283921"/>
                </a:lnTo>
                <a:lnTo>
                  <a:pt x="8312144" y="1293346"/>
                </a:lnTo>
                <a:lnTo>
                  <a:pt x="8117735" y="1297833"/>
                </a:lnTo>
                <a:lnTo>
                  <a:pt x="7913176" y="1296038"/>
                </a:lnTo>
                <a:lnTo>
                  <a:pt x="7697686" y="1287512"/>
                </a:lnTo>
                <a:lnTo>
                  <a:pt x="7473608" y="1272702"/>
                </a:lnTo>
                <a:lnTo>
                  <a:pt x="7237038" y="1250713"/>
                </a:lnTo>
                <a:lnTo>
                  <a:pt x="6989538" y="1221992"/>
                </a:lnTo>
                <a:lnTo>
                  <a:pt x="6731106" y="1184744"/>
                </a:lnTo>
                <a:lnTo>
                  <a:pt x="6460183" y="1139867"/>
                </a:lnTo>
                <a:lnTo>
                  <a:pt x="6176767" y="1087362"/>
                </a:lnTo>
                <a:lnTo>
                  <a:pt x="5882421" y="1025881"/>
                </a:lnTo>
                <a:lnTo>
                  <a:pt x="5574801" y="955424"/>
                </a:lnTo>
                <a:lnTo>
                  <a:pt x="5253128" y="876890"/>
                </a:lnTo>
                <a:lnTo>
                  <a:pt x="4918183" y="788034"/>
                </a:lnTo>
                <a:lnTo>
                  <a:pt x="4569183" y="689306"/>
                </a:lnTo>
                <a:lnTo>
                  <a:pt x="4207692" y="581602"/>
                </a:lnTo>
                <a:lnTo>
                  <a:pt x="4021090" y="522813"/>
                </a:lnTo>
                <a:lnTo>
                  <a:pt x="3848542" y="469410"/>
                </a:lnTo>
                <a:lnTo>
                  <a:pt x="3518281" y="376067"/>
                </a:lnTo>
                <a:lnTo>
                  <a:pt x="3202073" y="296635"/>
                </a:lnTo>
                <a:lnTo>
                  <a:pt x="2901481" y="229769"/>
                </a:lnTo>
                <a:lnTo>
                  <a:pt x="2613381" y="176366"/>
                </a:lnTo>
                <a:lnTo>
                  <a:pt x="2339334" y="135079"/>
                </a:lnTo>
                <a:lnTo>
                  <a:pt x="2079341" y="104563"/>
                </a:lnTo>
                <a:lnTo>
                  <a:pt x="1831841" y="84368"/>
                </a:lnTo>
                <a:lnTo>
                  <a:pt x="1598393" y="74047"/>
                </a:lnTo>
                <a:lnTo>
                  <a:pt x="1376658" y="72700"/>
                </a:lnTo>
                <a:lnTo>
                  <a:pt x="1167414" y="79881"/>
                </a:lnTo>
                <a:lnTo>
                  <a:pt x="970663" y="94241"/>
                </a:lnTo>
                <a:lnTo>
                  <a:pt x="785623" y="115333"/>
                </a:lnTo>
                <a:lnTo>
                  <a:pt x="612294" y="142708"/>
                </a:lnTo>
                <a:lnTo>
                  <a:pt x="450677" y="175019"/>
                </a:lnTo>
                <a:lnTo>
                  <a:pt x="299990" y="211818"/>
                </a:lnTo>
                <a:lnTo>
                  <a:pt x="160234" y="252656"/>
                </a:lnTo>
                <a:lnTo>
                  <a:pt x="31409" y="296635"/>
                </a:lnTo>
                <a:lnTo>
                  <a:pt x="0" y="308749"/>
                </a:lnTo>
                <a:lnTo>
                  <a:pt x="0" y="161990"/>
                </a:lnTo>
                <a:lnTo>
                  <a:pt x="31409" y="152132"/>
                </a:lnTo>
                <a:lnTo>
                  <a:pt x="160234" y="118026"/>
                </a:lnTo>
                <a:lnTo>
                  <a:pt x="299990" y="86612"/>
                </a:lnTo>
                <a:lnTo>
                  <a:pt x="450677" y="59237"/>
                </a:lnTo>
                <a:lnTo>
                  <a:pt x="612294" y="35902"/>
                </a:lnTo>
                <a:lnTo>
                  <a:pt x="785623" y="17951"/>
                </a:lnTo>
                <a:lnTo>
                  <a:pt x="970663" y="5834"/>
                </a:lnTo>
                <a:close/>
              </a:path>
            </a:pathLst>
          </a:custGeom>
          <a:solidFill>
            <a:srgbClr val="BE041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0" y="3803638"/>
            <a:ext cx="4263906" cy="497133"/>
          </a:xfrm>
          <a:custGeom>
            <a:rect b="b" l="l" r="r" t="t"/>
            <a:pathLst>
              <a:path extrusionOk="0" h="662844" w="4263906">
                <a:moveTo>
                  <a:pt x="1183641" y="0"/>
                </a:moveTo>
                <a:lnTo>
                  <a:pt x="1376548" y="4485"/>
                </a:lnTo>
                <a:lnTo>
                  <a:pt x="1577265" y="15697"/>
                </a:lnTo>
                <a:lnTo>
                  <a:pt x="1789697" y="33636"/>
                </a:lnTo>
                <a:lnTo>
                  <a:pt x="2011501" y="58302"/>
                </a:lnTo>
                <a:lnTo>
                  <a:pt x="2243458" y="91040"/>
                </a:lnTo>
                <a:lnTo>
                  <a:pt x="2484787" y="131851"/>
                </a:lnTo>
                <a:lnTo>
                  <a:pt x="2737051" y="181632"/>
                </a:lnTo>
                <a:lnTo>
                  <a:pt x="3000248" y="240830"/>
                </a:lnTo>
                <a:lnTo>
                  <a:pt x="3273598" y="309447"/>
                </a:lnTo>
                <a:lnTo>
                  <a:pt x="3557101" y="388378"/>
                </a:lnTo>
                <a:lnTo>
                  <a:pt x="3852319" y="478073"/>
                </a:lnTo>
                <a:lnTo>
                  <a:pt x="4004614" y="527853"/>
                </a:lnTo>
                <a:lnTo>
                  <a:pt x="4124888" y="567767"/>
                </a:lnTo>
                <a:lnTo>
                  <a:pt x="4241257" y="606336"/>
                </a:lnTo>
                <a:lnTo>
                  <a:pt x="4263906" y="662844"/>
                </a:lnTo>
                <a:lnTo>
                  <a:pt x="4143632" y="626069"/>
                </a:lnTo>
                <a:lnTo>
                  <a:pt x="4022577" y="587949"/>
                </a:lnTo>
                <a:lnTo>
                  <a:pt x="3849976" y="535029"/>
                </a:lnTo>
                <a:lnTo>
                  <a:pt x="3519613" y="439952"/>
                </a:lnTo>
                <a:lnTo>
                  <a:pt x="3203308" y="357882"/>
                </a:lnTo>
                <a:lnTo>
                  <a:pt x="2902623" y="288817"/>
                </a:lnTo>
                <a:lnTo>
                  <a:pt x="2614433" y="231412"/>
                </a:lnTo>
                <a:lnTo>
                  <a:pt x="2340302" y="184771"/>
                </a:lnTo>
                <a:lnTo>
                  <a:pt x="2080229" y="149342"/>
                </a:lnTo>
                <a:lnTo>
                  <a:pt x="1832652" y="123330"/>
                </a:lnTo>
                <a:lnTo>
                  <a:pt x="1599133" y="106288"/>
                </a:lnTo>
                <a:lnTo>
                  <a:pt x="1377329" y="97767"/>
                </a:lnTo>
                <a:lnTo>
                  <a:pt x="1168021" y="96870"/>
                </a:lnTo>
                <a:lnTo>
                  <a:pt x="971209" y="103598"/>
                </a:lnTo>
                <a:lnTo>
                  <a:pt x="786112" y="116603"/>
                </a:lnTo>
                <a:lnTo>
                  <a:pt x="612730" y="134991"/>
                </a:lnTo>
                <a:lnTo>
                  <a:pt x="451063" y="158311"/>
                </a:lnTo>
                <a:lnTo>
                  <a:pt x="300330" y="186117"/>
                </a:lnTo>
                <a:lnTo>
                  <a:pt x="160531" y="218407"/>
                </a:lnTo>
                <a:lnTo>
                  <a:pt x="31665" y="253388"/>
                </a:lnTo>
                <a:lnTo>
                  <a:pt x="0" y="263197"/>
                </a:lnTo>
                <a:lnTo>
                  <a:pt x="0" y="125177"/>
                </a:lnTo>
                <a:lnTo>
                  <a:pt x="104299" y="100907"/>
                </a:lnTo>
                <a:lnTo>
                  <a:pt x="231602" y="75792"/>
                </a:lnTo>
                <a:lnTo>
                  <a:pt x="366715" y="52920"/>
                </a:lnTo>
                <a:lnTo>
                  <a:pt x="511200" y="33636"/>
                </a:lnTo>
                <a:lnTo>
                  <a:pt x="665838" y="18836"/>
                </a:lnTo>
                <a:lnTo>
                  <a:pt x="829848" y="7176"/>
                </a:lnTo>
                <a:lnTo>
                  <a:pt x="1001668" y="897"/>
                </a:lnTo>
                <a:close/>
              </a:path>
            </a:pathLst>
          </a:custGeom>
          <a:solidFill>
            <a:srgbClr val="BDBDBD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256880" y="4382210"/>
            <a:ext cx="4887120" cy="634107"/>
          </a:xfrm>
          <a:custGeom>
            <a:rect b="b" l="l" r="r" t="t"/>
            <a:pathLst>
              <a:path extrusionOk="0" h="845476" w="4887120">
                <a:moveTo>
                  <a:pt x="0" y="0"/>
                </a:moveTo>
                <a:lnTo>
                  <a:pt x="202191" y="66004"/>
                </a:lnTo>
                <a:lnTo>
                  <a:pt x="590960" y="184092"/>
                </a:lnTo>
                <a:lnTo>
                  <a:pt x="964896" y="288710"/>
                </a:lnTo>
                <a:lnTo>
                  <a:pt x="1322438" y="380756"/>
                </a:lnTo>
                <a:lnTo>
                  <a:pt x="1665147" y="458883"/>
                </a:lnTo>
                <a:lnTo>
                  <a:pt x="1992244" y="525336"/>
                </a:lnTo>
                <a:lnTo>
                  <a:pt x="2305288" y="580563"/>
                </a:lnTo>
                <a:lnTo>
                  <a:pt x="2602719" y="625015"/>
                </a:lnTo>
                <a:lnTo>
                  <a:pt x="2886099" y="658690"/>
                </a:lnTo>
                <a:lnTo>
                  <a:pt x="3154646" y="683385"/>
                </a:lnTo>
                <a:lnTo>
                  <a:pt x="3409922" y="698652"/>
                </a:lnTo>
                <a:lnTo>
                  <a:pt x="3652707" y="705836"/>
                </a:lnTo>
                <a:lnTo>
                  <a:pt x="3880659" y="705387"/>
                </a:lnTo>
                <a:lnTo>
                  <a:pt x="4096902" y="697305"/>
                </a:lnTo>
                <a:lnTo>
                  <a:pt x="4300654" y="683385"/>
                </a:lnTo>
                <a:lnTo>
                  <a:pt x="4491135" y="663180"/>
                </a:lnTo>
                <a:lnTo>
                  <a:pt x="4669906" y="638036"/>
                </a:lnTo>
                <a:lnTo>
                  <a:pt x="4836186" y="608402"/>
                </a:lnTo>
                <a:lnTo>
                  <a:pt x="4887120" y="597361"/>
                </a:lnTo>
                <a:lnTo>
                  <a:pt x="4887120" y="782168"/>
                </a:lnTo>
                <a:lnTo>
                  <a:pt x="4884588" y="782616"/>
                </a:lnTo>
                <a:lnTo>
                  <a:pt x="4722210" y="805964"/>
                </a:lnTo>
                <a:lnTo>
                  <a:pt x="4546562" y="824373"/>
                </a:lnTo>
                <a:lnTo>
                  <a:pt x="4357642" y="837843"/>
                </a:lnTo>
                <a:lnTo>
                  <a:pt x="4157794" y="845027"/>
                </a:lnTo>
                <a:lnTo>
                  <a:pt x="3943893" y="845476"/>
                </a:lnTo>
                <a:lnTo>
                  <a:pt x="3715940" y="839190"/>
                </a:lnTo>
                <a:lnTo>
                  <a:pt x="3475497" y="824822"/>
                </a:lnTo>
                <a:lnTo>
                  <a:pt x="3220221" y="802821"/>
                </a:lnTo>
                <a:lnTo>
                  <a:pt x="2950113" y="771390"/>
                </a:lnTo>
                <a:lnTo>
                  <a:pt x="2665953" y="730531"/>
                </a:lnTo>
                <a:lnTo>
                  <a:pt x="2366960" y="679793"/>
                </a:lnTo>
                <a:lnTo>
                  <a:pt x="2052354" y="618729"/>
                </a:lnTo>
                <a:lnTo>
                  <a:pt x="1720574" y="545541"/>
                </a:lnTo>
                <a:lnTo>
                  <a:pt x="1374742" y="460679"/>
                </a:lnTo>
                <a:lnTo>
                  <a:pt x="1010174" y="363245"/>
                </a:lnTo>
                <a:lnTo>
                  <a:pt x="629993" y="253239"/>
                </a:lnTo>
                <a:lnTo>
                  <a:pt x="233417" y="129314"/>
                </a:lnTo>
                <a:lnTo>
                  <a:pt x="26543" y="61065"/>
                </a:lnTo>
                <a:close/>
              </a:path>
            </a:pathLst>
          </a:custGeom>
          <a:solidFill>
            <a:srgbClr val="BDBDBD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0" type="dt"/>
          </p:nvPr>
        </p:nvSpPr>
        <p:spPr>
          <a:xfrm>
            <a:off x="628650" y="429047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4039852" y="4767263"/>
            <a:ext cx="10642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igned by PresentationGo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0" y="2364717"/>
            <a:ext cx="9144000" cy="414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libri"/>
              <a:buNone/>
            </a:pPr>
            <a:r>
              <a:rPr b="0" i="0" lang="en-GB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b="0" i="0" lang="en-GB" sz="2100" u="none" cap="none" strike="noStrike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b="0" i="0" lang="en-GB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b="0" i="0" sz="2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>
            <a:hlinkClick r:id="rId2"/>
          </p:cNvPr>
          <p:cNvSpPr/>
          <p:nvPr/>
        </p:nvSpPr>
        <p:spPr>
          <a:xfrm>
            <a:off x="2048934" y="2303792"/>
            <a:ext cx="5046133" cy="53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3148468" y="4487175"/>
            <a:ext cx="2847064" cy="48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400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he free PowerPoint and Google Slides template library</a:t>
            </a:r>
            <a:endParaRPr sz="1400">
              <a:solidFill>
                <a:srgbClr val="A5C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4"/>
          <p:cNvGrpSpPr/>
          <p:nvPr/>
        </p:nvGrpSpPr>
        <p:grpSpPr>
          <a:xfrm>
            <a:off x="3737950" y="1974850"/>
            <a:ext cx="1668101" cy="276999"/>
            <a:chOff x="3459936" y="2633133"/>
            <a:chExt cx="2224135" cy="369332"/>
          </a:xfrm>
        </p:grpSpPr>
        <p:sp>
          <p:nvSpPr>
            <p:cNvPr id="43" name="Google Shape;43;p4"/>
            <p:cNvSpPr txBox="1"/>
            <p:nvPr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Designed</a:t>
              </a: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with         by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77441" y="2705803"/>
              <a:ext cx="261456" cy="223991"/>
            </a:xfrm>
            <a:custGeom>
              <a:rect b="b" l="l" r="r" t="t"/>
              <a:pathLst>
                <a:path extrusionOk="0" h="432707" w="504825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hyperlink" Target="http://www.presentationgo.com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F1C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1C1F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-9526" y="5219701"/>
            <a:ext cx="1245774" cy="1962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b="0" i="0" lang="en-GB" sz="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"/>
              </a:rPr>
              <a:t>presentationgo.com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1241181" y="-12491"/>
            <a:ext cx="1176887" cy="459108"/>
            <a:chOff x="-2096383" y="21447"/>
            <a:chExt cx="1569183" cy="612144"/>
          </a:xfrm>
        </p:grpSpPr>
        <p:sp>
          <p:nvSpPr>
            <p:cNvPr id="13" name="Google Shape;13;p1"/>
            <p:cNvSpPr txBox="1"/>
            <p:nvPr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By:</a:t>
              </a:r>
              <a:endParaRPr sz="1100"/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.com</a:t>
              </a:r>
              <a:endParaRPr sz="1100"/>
            </a:p>
          </p:txBody>
        </p:sp>
        <p:pic>
          <p:nvPicPr>
            <p:cNvPr id="15" name="Google Shape;15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628650" y="73812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Ιmmigration and the UK economy after Brexit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628650" y="1732322"/>
            <a:ext cx="7886700" cy="181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Εργασία στο μάθημα </a:t>
            </a: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Θέματα Διεθνούς Οικονομίας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Αλκιβιάδης Αγγελόπουλος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Ιωάννης Κοκώνης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Διδάσκουσα: Ευγενία Βέλλα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4039852" y="4767263"/>
            <a:ext cx="1064250" cy="273825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Google Shape;5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3175" y="3497850"/>
            <a:ext cx="877425" cy="10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50" y="3698775"/>
            <a:ext cx="1490100" cy="8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628650" y="3522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Οι οικονομικές επιπτώσεις του νέου μεταναστευτικού συστήματος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628650" y="1819298"/>
            <a:ext cx="7886700" cy="2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Ο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ι περισσότερες μελέτες επικεντρώνονται στις επιπτώσεις που σχετίζονται με το εμπόριο και είτε αγνοούν εντελώς τη μετανάστευση είτε υιοθετούν αρκετά γενικές υποθέσεις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Ωστόσο, ορισμένες μελέτες επιχειρούν να 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συμπεριλάβουν στις εκτιμήσεις τους τις μεταναστευτικές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ροές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 και να αξιολογήσουν τις οικονομικές επιπτώσεις των αλλαγών στο σύστημα μετά το Brexit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2658300" y="2571750"/>
            <a:ext cx="5541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200"/>
              <a:t> </a:t>
            </a:r>
            <a:r>
              <a:rPr lang="en-GB" sz="1100"/>
              <a:t>Forte and Portes (2019) </a:t>
            </a:r>
            <a:r>
              <a:rPr b="0" lang="en-GB" sz="1100"/>
              <a:t>‘Migration to Wales: The Impact of Post-Brexit Policy Changes’</a:t>
            </a:r>
            <a:endParaRPr b="0" sz="1100"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350" y="1021125"/>
            <a:ext cx="6951276" cy="1686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5" name="Google Shape;125;p16"/>
          <p:cNvSpPr/>
          <p:nvPr/>
        </p:nvSpPr>
        <p:spPr>
          <a:xfrm>
            <a:off x="4137500" y="981750"/>
            <a:ext cx="1701900" cy="2223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628650" y="2615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182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Επιπτώσεις στην παραγωγικότητα</a:t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628650" y="15810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Verdana"/>
              <a:buChar char="•"/>
            </a:pPr>
            <a:r>
              <a:rPr lang="en-GB" sz="12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Οι περισσότερες αναλύσεις που συζητήθηκαν αγνοούν σε μεγάλο βαθμό τις έμμεσες επιπτώσεις της μετανάστευσης στην παραγωγικότητα</a:t>
            </a:r>
            <a:endParaRPr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Ο οριακός μετανάστης είναι περίπου 2,5 φορές πιο παραγωγικός από έναν εργαζόμενο που γεννήθηκε στο Ηνωμένο Βασίλειο.</a:t>
            </a:r>
            <a:endParaRPr b="1"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628650" y="367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182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Επιπτώσεις στην παραγωγικότητα</a:t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628650" y="13616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Verdana"/>
              <a:buChar char="•"/>
            </a:pPr>
            <a:r>
              <a:rPr lang="en-GB" sz="12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Δ</a:t>
            </a:r>
            <a:r>
              <a:rPr lang="en-GB" sz="12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εν είναι μόνο ότι η μετανάστευση φαίνεται να έχει θετικό αντίκτυπο στην αύξηση της παραγωγικότητας, </a:t>
            </a:r>
            <a:r>
              <a:rPr b="1" lang="en-GB" sz="12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αλλά ότι αυτός ο αντίκτυπος είναι αρκετά μεγάλος</a:t>
            </a:r>
            <a:endParaRPr b="1"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Verdana"/>
              <a:buChar char="•"/>
            </a:pPr>
            <a:r>
              <a:rPr lang="en-GB" sz="12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Διαπιστώνεται ότι μια αύξηση κατά 1 ποσοστιαία μονάδα στο μερίδιο των μεταναστών σε μια τοπική αρχή του Ηνωμένου Βασιλείου συνδέεται με σχεδόν</a:t>
            </a:r>
            <a:endParaRPr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αύξηση της παραγωγικότητας κατά 3 ποσοστιαίες μονάδες</a:t>
            </a:r>
            <a:endParaRPr b="1"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2658300" y="2571750"/>
            <a:ext cx="5541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200"/>
              <a:t> </a:t>
            </a:r>
            <a:r>
              <a:rPr lang="en-GB" sz="1100"/>
              <a:t>Forte and Portes (2019) </a:t>
            </a:r>
            <a:r>
              <a:rPr b="0" lang="en-GB" sz="1100"/>
              <a:t>‘Migration to Wales: The Impact of Post-Brexit Policy Changes’</a:t>
            </a:r>
            <a:endParaRPr b="0" sz="1100"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388" y="1021125"/>
            <a:ext cx="6951276" cy="1686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7" name="Google Shape;147;p19"/>
          <p:cNvSpPr/>
          <p:nvPr/>
        </p:nvSpPr>
        <p:spPr>
          <a:xfrm>
            <a:off x="5945275" y="945500"/>
            <a:ext cx="1649100" cy="2155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628650" y="273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182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Επιπτώσεις στους Μισθούς</a:t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420150" y="1180050"/>
            <a:ext cx="83037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5911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2124"/>
              </a:buClr>
              <a:buSzPts val="1218"/>
              <a:buFont typeface="Verdana"/>
              <a:buChar char="•"/>
            </a:pPr>
            <a:r>
              <a:rPr lang="en-GB" sz="1217">
                <a:solidFill>
                  <a:srgbClr val="202124"/>
                </a:solidFill>
                <a:latin typeface="Verdana"/>
                <a:ea typeface="Verdana"/>
                <a:cs typeface="Verdana"/>
                <a:sym typeface="Verdana"/>
              </a:rPr>
              <a:t>Υποστηρίχθηκε ότι η ελεύθερη κυκλοφορία μείωνε τους μισθούς για τους χαμηλόμισθους Βρετανοί εργάτες, και πως η καινούργια μεταναστευτική πολιτική θα αυξήσει τους μισθούς.</a:t>
            </a:r>
            <a:endParaRPr b="1" sz="11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Τα εμπειρικά στοιχεία υποδηλώνουν ότι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 η πρόσφατη μετανάστευση είχε μικρό ή καθόλου αντίκτυπο στους μισθούς συνολικά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, αλλά πιθανώς 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κάποιο μικρό αρνητικό αντίκτυπο στους εργαζόμενους με χαμηλή ειδίκευση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Όποια θετική επίδραση της νέας μεταναστευτικής πολιτικής στους μισθούς των εργαζόμενων 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το πιο πιθανό να αντισταθμιστεί απο τις αρνητικές μακροοικονομικές επιπτώσεις.</a:t>
            </a:r>
            <a:endParaRPr b="1"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487" y="674325"/>
            <a:ext cx="6145026" cy="2935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1" name="Google Shape;161;p21"/>
          <p:cNvSpPr txBox="1"/>
          <p:nvPr/>
        </p:nvSpPr>
        <p:spPr>
          <a:xfrm>
            <a:off x="3128850" y="151275"/>
            <a:ext cx="28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Μέσος μισθός ανά κλάδο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590825" y="552476"/>
            <a:ext cx="7886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2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Η </a:t>
            </a:r>
            <a:r>
              <a:rPr lang="en-GB" sz="182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ευρύτερη ατζέντα της κυβέρνησης</a:t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590825" y="1270898"/>
            <a:ext cx="7886700" cy="23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43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Πράγματι, 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είναι πιθανό ότι το νέο το σύστημα θα επιδεινώσει τις υφιστάμενες ανισορροπίες </a:t>
            </a: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στις περιοχές που βρίσκονται οι μετανάστες εντός του Ηνωμένου Βασιλείου.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 Πιο αποτελεσματική, ευέλικτη και ανθρώπινη προσέγγιση για τη λειτουργία και την επιβολή του μεταναστευτικού συστήματος.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2700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Char char="•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 Η μεταναστευτική πολιτική με την ευρύτερη οικονομική στρατηγική,θα αποτελέσει σημαντική πρόκληση για την πολιτική το ΗΒ — αλλά επίσης, </a:t>
            </a:r>
            <a:r>
              <a:rPr b="1" lang="en-GB" sz="1200">
                <a:latin typeface="Verdana"/>
                <a:ea typeface="Verdana"/>
                <a:cs typeface="Verdana"/>
                <a:sym typeface="Verdana"/>
              </a:rPr>
              <a:t>μια σημαντική ευκαιρία</a:t>
            </a:r>
            <a:r>
              <a:rPr b="1" lang="en-GB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b="1"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1778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8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628650" y="1131910"/>
            <a:ext cx="7886700" cy="181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200">
                <a:latin typeface="Verdana"/>
                <a:ea typeface="Verdana"/>
                <a:cs typeface="Verdana"/>
                <a:sym typeface="Verdana"/>
              </a:rPr>
              <a:t>Σας ευχαριστούμε πολύ!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Αλκιβιάδης Αγγελόπουλος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Ιωάννης Κοκώνης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Διδάσκουσα: Ευγενία Βέλλα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4039852" y="4767263"/>
            <a:ext cx="1064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3175" y="3497850"/>
            <a:ext cx="877425" cy="10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50" y="3698775"/>
            <a:ext cx="1490100" cy="8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516200" y="434650"/>
            <a:ext cx="6111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Ιmmigration and the UK economy after Brexit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628650" y="1830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ΕΙΣΑΓΩΓΗ</a:t>
            </a:r>
            <a:endParaRPr sz="180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923650" y="1233049"/>
            <a:ext cx="78867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μετανάστευση , η κεντρική ιδέα στην διαμορφωση του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τερματισμός εύκολων εμπορικών σχέσεων με την Ευρώπη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χαλιναγώγηση μεταναστευτικών ροών προς την ενδοχώρα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GB" sz="1400">
                <a:latin typeface="Verdana"/>
                <a:ea typeface="Verdana"/>
                <a:cs typeface="Verdana"/>
                <a:sym typeface="Verdana"/>
              </a:rPr>
              <a:t>έκτοτε η μετανάστευση έχει ξεθωριάσει από την καθημερινή πολιτική ατζέντα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>
            <p:ph type="title"/>
          </p:nvPr>
        </p:nvSpPr>
        <p:spPr>
          <a:xfrm>
            <a:off x="628650" y="1058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ΜΕΤΑΝΑΣΤΕΥΤΙΚΕΣ ΤΑΣΕΙΣ BREXIT ΚΑΙ ΕΠΕΙΤΑ</a:t>
            </a:r>
            <a:endParaRPr sz="180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787500" y="8321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Verdana"/>
              <a:buChar char="●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προσανατολισμός προς υπερπόντιες αγορές , επιχείρημα Brexiters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Verdana"/>
              <a:buChar char="●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Ρεκόρ σε ποσοστά μετανάστευσης 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Verdana"/>
              <a:buChar char="●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πτώση του επιπέδου απασχόλησης , ανάπτυξης και παραγωγής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Verdana"/>
              <a:buChar char="●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κατακρημνισμός λίρας και ανταγωνισμού 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Verdana"/>
              <a:buChar char="●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αβεβαιότητα των μελλοντικών ευρωπαϊκών προνομίων 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Verdana"/>
              <a:buChar char="●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πολιτικοκοινωνικό κλίμα →κάπως αφιλόξενο ΗΒ 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63" y="491600"/>
            <a:ext cx="7374874" cy="3002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250" y="197650"/>
            <a:ext cx="7181501" cy="3312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963" y="272100"/>
            <a:ext cx="6868074" cy="3161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628650" y="1058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ΕΞΕΛΙΞΕΙΣ ΚΑΤΑ ΤΗ ΔΙΑΡΚΕΙΑ ΤΗΣ ΠΑΝΔΗΜΙΑΣ </a:t>
            </a:r>
            <a:endParaRPr sz="180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674025" y="9941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αρχές του 2020 η καθαρή μετανάστευση παραμένει υψηλή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έλευση του κορονοϊού → πτώση μετανάστευσης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πτώση ≈1,000,000 μεταξύ Q4 του 2019 και Q4 του 2020,λόγω μείωσης των εργατών ευρωπαϊκής καταγωγής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ο Covid-19 ξεπέρασε ακόμα και το εχθρικό περιβάλλον της Theresa May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μετανάστες→ εργάζονται σε διαπροσωπικές υπηρεσίες →πιο πιθανό να χάσουν τη δουλειά τους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Κακή υγειονομική αντιμετώπιση→προτιμώτερος ο επαναπατρισμός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type="title"/>
          </p:nvPr>
        </p:nvSpPr>
        <p:spPr>
          <a:xfrm>
            <a:off x="628650" y="317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F1C"/>
                </a:solidFill>
                <a:latin typeface="Verdana"/>
                <a:ea typeface="Verdana"/>
                <a:cs typeface="Verdana"/>
                <a:sym typeface="Verdana"/>
              </a:rPr>
              <a:t>ΤΟ ΜΕΛΛΟΝ ΤΗΣ ΜΕΤΑΝΑΣΤΕΥΣΗΣ</a:t>
            </a:r>
            <a:endParaRPr sz="1800">
              <a:solidFill>
                <a:srgbClr val="1C1F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704275" y="7187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Νέο σύστημα δύο αξόνων: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1) δέσμευση της κυβέρνησης για τον τερματισμό της ελεύθερης κυκλοφορίας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2)«σύστημα πόντων αυστραλιανού τύπου» που θα μεταχειριζόταν ομοίως τους μετανάστες από την ΕΕ και τους εκτός ΕΕ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Διατήρηση της ιδιότητας μέλους του ΕΟΧ (Νορβηγία) ή διμερείς συμφωνίες (Ελβετία)→προνόμια ενιαίας αγοράς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Συμφωνία Εμπορίου και Συνεργασίας ΗΒ-ΕΕ→ περιέχει περιορισμένες διατάξεις για κινητικότητα εργαζομένων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δημοσκοπήσεις →ψηφοφόροι δεν ανησυχούν και είναι πιο θετικοί για τις επιπτώσεις της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Το νέο σύστημα αντιπροσωπεύει μια πολύ σημαντική ενίσχυση των ελέγχων στη μετανάστευση (πλήρωση προϋποθέσεων , μείωση προνομίων και δικαιωμάτων)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88" y="283825"/>
            <a:ext cx="7087425" cy="3218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