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60" r:id="rId7"/>
    <p:sldId id="286" r:id="rId8"/>
    <p:sldId id="261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87" r:id="rId17"/>
    <p:sldId id="276" r:id="rId18"/>
    <p:sldId id="268" r:id="rId19"/>
    <p:sldId id="269" r:id="rId20"/>
    <p:sldId id="270" r:id="rId21"/>
    <p:sldId id="271" r:id="rId22"/>
    <p:sldId id="288" r:id="rId23"/>
    <p:sldId id="272" r:id="rId24"/>
    <p:sldId id="274" r:id="rId25"/>
    <p:sldId id="277" r:id="rId26"/>
    <p:sldId id="278" r:id="rId27"/>
    <p:sldId id="280" r:id="rId28"/>
    <p:sldId id="281" r:id="rId29"/>
    <p:sldId id="282" r:id="rId30"/>
    <p:sldId id="283" r:id="rId31"/>
    <p:sldId id="279" r:id="rId32"/>
    <p:sldId id="28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98AC-FFBA-41B4-A04D-874C60FE26A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2D18-A42C-4F21-94F6-B1A74350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80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98AC-FFBA-41B4-A04D-874C60FE26A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2D18-A42C-4F21-94F6-B1A74350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8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98AC-FFBA-41B4-A04D-874C60FE26A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2D18-A42C-4F21-94F6-B1A74350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9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98AC-FFBA-41B4-A04D-874C60FE26A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2D18-A42C-4F21-94F6-B1A74350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3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98AC-FFBA-41B4-A04D-874C60FE26A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2D18-A42C-4F21-94F6-B1A74350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98AC-FFBA-41B4-A04D-874C60FE26A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2D18-A42C-4F21-94F6-B1A74350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44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98AC-FFBA-41B4-A04D-874C60FE26A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2D18-A42C-4F21-94F6-B1A74350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5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98AC-FFBA-41B4-A04D-874C60FE26A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2D18-A42C-4F21-94F6-B1A74350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0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98AC-FFBA-41B4-A04D-874C60FE26A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2D18-A42C-4F21-94F6-B1A74350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3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98AC-FFBA-41B4-A04D-874C60FE26A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2D18-A42C-4F21-94F6-B1A74350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74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98AC-FFBA-41B4-A04D-874C60FE26A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22D18-A42C-4F21-94F6-B1A74350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25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998AC-FFBA-41B4-A04D-874C60FE26AE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22D18-A42C-4F21-94F6-B1A74350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0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VII:</a:t>
            </a:r>
            <a:br>
              <a:rPr lang="en-US" dirty="0" smtClean="0"/>
            </a:br>
            <a:r>
              <a:rPr lang="en-US" dirty="0" smtClean="0"/>
              <a:t>SOCIAL INSURANCE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711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2779"/>
            <a:ext cx="10515600" cy="1325563"/>
          </a:xfrm>
        </p:spPr>
        <p:txBody>
          <a:bodyPr/>
          <a:lstStyle/>
          <a:p>
            <a:r>
              <a:rPr lang="en-US" dirty="0" smtClean="0"/>
              <a:t>Example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5300000"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7553" y="1514354"/>
            <a:ext cx="13998377" cy="436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6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Individuals with any degree of </a:t>
            </a:r>
            <a:r>
              <a:rPr lang="en-US" dirty="0" smtClean="0"/>
              <a:t>risk aversion </a:t>
            </a:r>
            <a:r>
              <a:rPr lang="en-US" dirty="0"/>
              <a:t>will want to buy insurance when it is priced actuarially fairly; so </a:t>
            </a:r>
            <a:r>
              <a:rPr lang="en-US" dirty="0" smtClean="0"/>
              <a:t>long as </a:t>
            </a:r>
            <a:r>
              <a:rPr lang="en-US" dirty="0"/>
              <a:t>marginal utility is diminishing, consumption smoothing is valued. </a:t>
            </a:r>
            <a:endParaRPr lang="en-US" dirty="0" smtClean="0"/>
          </a:p>
          <a:p>
            <a:r>
              <a:rPr lang="en-US" dirty="0" smtClean="0"/>
              <a:t>When insurance </a:t>
            </a:r>
            <a:r>
              <a:rPr lang="en-US" dirty="0"/>
              <a:t>premiums are not actuarially fair, as in some cases that we </a:t>
            </a:r>
            <a:r>
              <a:rPr lang="en-US" dirty="0" smtClean="0"/>
              <a:t>describe next</a:t>
            </a:r>
            <a:r>
              <a:rPr lang="en-US" dirty="0"/>
              <a:t>, those who are very risk averse may be willing to buy insurance </a:t>
            </a:r>
            <a:r>
              <a:rPr lang="en-US" dirty="0" smtClean="0"/>
              <a:t>even if </a:t>
            </a:r>
            <a:r>
              <a:rPr lang="en-US" dirty="0"/>
              <a:t>those who are not very risk averse are unwilling to buy, since the </a:t>
            </a:r>
            <a:r>
              <a:rPr lang="en-US" dirty="0" smtClean="0"/>
              <a:t>former group </a:t>
            </a:r>
            <a:r>
              <a:rPr lang="en-US" dirty="0"/>
              <a:t>is willing to sacrifice more in the good state to insure the bad state.</a:t>
            </a:r>
          </a:p>
        </p:txBody>
      </p:sp>
    </p:spTree>
    <p:extLst>
      <p:ext uri="{BB962C8B-B14F-4D97-AF65-F5344CB8AC3E}">
        <p14:creationId xmlns:p14="http://schemas.microsoft.com/office/powerpoint/2010/main" val="314554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rational for social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Asymmetric Information </a:t>
            </a:r>
            <a:r>
              <a:rPr lang="en-US" dirty="0" smtClean="0"/>
              <a:t>(Adverse Selection + Moral Hazard)</a:t>
            </a:r>
            <a:endParaRPr lang="en-US" dirty="0" smtClean="0"/>
          </a:p>
          <a:p>
            <a:r>
              <a:rPr lang="en-US" b="1" dirty="0"/>
              <a:t>information </a:t>
            </a:r>
            <a:r>
              <a:rPr lang="en-US" b="1" dirty="0" smtClean="0"/>
              <a:t>asymmetry: </a:t>
            </a:r>
            <a:r>
              <a:rPr lang="en-US" dirty="0" smtClean="0"/>
              <a:t>The difference </a:t>
            </a:r>
            <a:r>
              <a:rPr lang="en-US" dirty="0"/>
              <a:t>in information that </a:t>
            </a:r>
            <a:r>
              <a:rPr lang="en-US" dirty="0" smtClean="0"/>
              <a:t>is available </a:t>
            </a:r>
            <a:r>
              <a:rPr lang="en-US" dirty="0"/>
              <a:t>to sellers and to </a:t>
            </a:r>
            <a:r>
              <a:rPr lang="en-US" dirty="0" smtClean="0"/>
              <a:t>purchasers in </a:t>
            </a:r>
            <a:r>
              <a:rPr lang="en-US" dirty="0"/>
              <a:t>a </a:t>
            </a:r>
            <a:r>
              <a:rPr lang="en-US" dirty="0" smtClean="0"/>
              <a:t>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7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Intuition(“Lemons” markets)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 </a:t>
            </a:r>
            <a:r>
              <a:rPr lang="en-US" dirty="0"/>
              <a:t>market failure caused by information asymmetry </a:t>
            </a:r>
            <a:r>
              <a:rPr lang="en-US" dirty="0" smtClean="0"/>
              <a:t>is best </a:t>
            </a:r>
            <a:r>
              <a:rPr lang="en-US" dirty="0"/>
              <a:t>illustrated using the market for used cars, the example used by </a:t>
            </a:r>
            <a:r>
              <a:rPr lang="en-US" dirty="0" smtClean="0"/>
              <a:t>Nobel Prize–winning </a:t>
            </a:r>
            <a:r>
              <a:rPr lang="en-US" dirty="0"/>
              <a:t>economist George </a:t>
            </a:r>
            <a:r>
              <a:rPr lang="en-US" dirty="0" err="1"/>
              <a:t>Akerlof</a:t>
            </a:r>
            <a:r>
              <a:rPr lang="en-US" dirty="0"/>
              <a:t> in </a:t>
            </a:r>
            <a:r>
              <a:rPr lang="en-US" dirty="0" smtClean="0"/>
              <a:t>1970. Sellers </a:t>
            </a:r>
            <a:r>
              <a:rPr lang="en-US" dirty="0"/>
              <a:t>of used cars </a:t>
            </a:r>
            <a:r>
              <a:rPr lang="en-US" dirty="0" smtClean="0"/>
              <a:t>know their </a:t>
            </a:r>
            <a:r>
              <a:rPr lang="en-US" dirty="0"/>
              <a:t>vehicles’ problems, while potential buyers may not. Individuals selling </a:t>
            </a:r>
            <a:r>
              <a:rPr lang="en-US" dirty="0" smtClean="0"/>
              <a:t>a car </a:t>
            </a:r>
            <a:r>
              <a:rPr lang="en-US" dirty="0"/>
              <a:t>may be doing so because they have a </a:t>
            </a:r>
            <a:r>
              <a:rPr lang="en-US" dirty="0" smtClean="0"/>
              <a:t>lemon</a:t>
            </a:r>
            <a:r>
              <a:rPr lang="en-US" dirty="0"/>
              <a:t>,” a car that has major, </a:t>
            </a:r>
            <a:r>
              <a:rPr lang="en-US" dirty="0" smtClean="0"/>
              <a:t>serious defects</a:t>
            </a:r>
            <a:r>
              <a:rPr lang="en-US" dirty="0"/>
              <a:t>. Buyers of cars don’t know whether they are getting a lemon, </a:t>
            </a:r>
            <a:r>
              <a:rPr lang="en-US" dirty="0" smtClean="0"/>
              <a:t>and they </a:t>
            </a:r>
            <a:r>
              <a:rPr lang="en-US" dirty="0"/>
              <a:t>can’t necessarily trust the information provided by sellers, since </a:t>
            </a:r>
            <a:r>
              <a:rPr lang="en-US" dirty="0" smtClean="0"/>
              <a:t>sellers will </a:t>
            </a:r>
            <a:r>
              <a:rPr lang="en-US" dirty="0"/>
              <a:t>want to dump their lemons on unsuspecting buyers. Therefore, </a:t>
            </a:r>
            <a:r>
              <a:rPr lang="en-US" dirty="0" smtClean="0"/>
              <a:t>buyers might </a:t>
            </a:r>
            <a:r>
              <a:rPr lang="en-US" dirty="0"/>
              <a:t>avoid the used car market altogether. As a result, overall demand in </a:t>
            </a:r>
            <a:r>
              <a:rPr lang="en-US" dirty="0" smtClean="0"/>
              <a:t>the used </a:t>
            </a:r>
            <a:r>
              <a:rPr lang="en-US" dirty="0"/>
              <a:t>car market is low, and sellers of used cars on average receive less for </a:t>
            </a:r>
            <a:r>
              <a:rPr lang="en-US" dirty="0" smtClean="0"/>
              <a:t>their cars </a:t>
            </a:r>
            <a:r>
              <a:rPr lang="en-US" dirty="0"/>
              <a:t>than they are worth. Even if you have a car in excellent condition, </a:t>
            </a:r>
            <a:r>
              <a:rPr lang="en-US" dirty="0" smtClean="0"/>
              <a:t>and even </a:t>
            </a:r>
            <a:r>
              <a:rPr lang="en-US" dirty="0"/>
              <a:t>if you are willing to attest to that fact, buyers will not pay enough for </a:t>
            </a:r>
            <a:r>
              <a:rPr lang="en-US" dirty="0" smtClean="0"/>
              <a:t>it because </a:t>
            </a:r>
            <a:r>
              <a:rPr lang="en-US" dirty="0"/>
              <a:t>they can’t be sure that you are being honest. You may be unwilling </a:t>
            </a:r>
            <a:r>
              <a:rPr lang="en-US" dirty="0" smtClean="0"/>
              <a:t>to sell </a:t>
            </a:r>
            <a:r>
              <a:rPr lang="en-US" dirty="0"/>
              <a:t>your high-quality used car for a low price, so the used car sale may not </a:t>
            </a:r>
            <a:r>
              <a:rPr lang="en-US" dirty="0" smtClean="0"/>
              <a:t>be completed</a:t>
            </a:r>
            <a:r>
              <a:rPr lang="en-US" dirty="0"/>
              <a:t>.</a:t>
            </a:r>
          </a:p>
          <a:p>
            <a:r>
              <a:rPr lang="en-US" dirty="0"/>
              <a:t>This outcome is a market failure because some trades that are valued </a:t>
            </a:r>
            <a:r>
              <a:rPr lang="en-US" dirty="0" smtClean="0"/>
              <a:t>by both </a:t>
            </a:r>
            <a:r>
              <a:rPr lang="en-US" dirty="0"/>
              <a:t>parties may not be made due to the asymmetry of information. </a:t>
            </a:r>
            <a:r>
              <a:rPr lang="en-US" dirty="0" smtClean="0"/>
              <a:t>Buyers might </a:t>
            </a:r>
            <a:r>
              <a:rPr lang="en-US" dirty="0"/>
              <a:t>be perfectly happy to pay a high price for a high-quality used car, </a:t>
            </a:r>
            <a:r>
              <a:rPr lang="en-US" dirty="0" smtClean="0"/>
              <a:t>and sellers </a:t>
            </a:r>
            <a:r>
              <a:rPr lang="en-US" dirty="0"/>
              <a:t>might be perfectly happy to sell at that high price. The fact that </a:t>
            </a:r>
            <a:r>
              <a:rPr lang="en-US" dirty="0" smtClean="0"/>
              <a:t>buyers are </a:t>
            </a:r>
            <a:r>
              <a:rPr lang="en-US" dirty="0"/>
              <a:t>wary of getting a lemon, however, stops that trade from happening.</a:t>
            </a:r>
          </a:p>
        </p:txBody>
      </p:sp>
    </p:spTree>
    <p:extLst>
      <p:ext uri="{BB962C8B-B14F-4D97-AF65-F5344CB8AC3E}">
        <p14:creationId xmlns:p14="http://schemas.microsoft.com/office/powerpoint/2010/main" val="2906085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adverse </a:t>
            </a:r>
            <a:r>
              <a:rPr lang="en-US" b="1" dirty="0" smtClean="0"/>
              <a:t>selection: </a:t>
            </a:r>
            <a:r>
              <a:rPr lang="en-US" dirty="0"/>
              <a:t>The </a:t>
            </a:r>
            <a:r>
              <a:rPr lang="en-US" dirty="0" smtClean="0"/>
              <a:t>fact that </a:t>
            </a:r>
            <a:r>
              <a:rPr lang="en-US" dirty="0"/>
              <a:t>insured individuals </a:t>
            </a:r>
            <a:r>
              <a:rPr lang="en-US" dirty="0" smtClean="0"/>
              <a:t>know more </a:t>
            </a:r>
            <a:r>
              <a:rPr lang="en-US" dirty="0"/>
              <a:t>about their risk level </a:t>
            </a:r>
            <a:r>
              <a:rPr lang="en-US" dirty="0" smtClean="0"/>
              <a:t>than does </a:t>
            </a:r>
            <a:r>
              <a:rPr lang="en-US" dirty="0"/>
              <a:t>the insurer </a:t>
            </a:r>
            <a:r>
              <a:rPr lang="en-US"/>
              <a:t>might </a:t>
            </a:r>
            <a:r>
              <a:rPr lang="en-US" smtClean="0"/>
              <a:t>cause those </a:t>
            </a:r>
            <a:r>
              <a:rPr lang="en-US" dirty="0"/>
              <a:t>most likely to </a:t>
            </a:r>
            <a:r>
              <a:rPr lang="en-US"/>
              <a:t>have </a:t>
            </a:r>
            <a:r>
              <a:rPr lang="en-US" smtClean="0"/>
              <a:t>the adverse </a:t>
            </a:r>
            <a:r>
              <a:rPr lang="en-US" dirty="0"/>
              <a:t>outcome </a:t>
            </a:r>
            <a:r>
              <a:rPr lang="en-US"/>
              <a:t>to </a:t>
            </a:r>
            <a:r>
              <a:rPr lang="en-US" smtClean="0"/>
              <a:t>select insurance</a:t>
            </a:r>
            <a:r>
              <a:rPr lang="en-US" dirty="0"/>
              <a:t>, leading </a:t>
            </a:r>
            <a:r>
              <a:rPr lang="en-US"/>
              <a:t>insurers </a:t>
            </a:r>
            <a:r>
              <a:rPr lang="en-US" smtClean="0"/>
              <a:t>to lose </a:t>
            </a:r>
            <a:r>
              <a:rPr lang="en-US" dirty="0"/>
              <a:t>money if they offer </a:t>
            </a:r>
            <a:r>
              <a:rPr lang="en-US"/>
              <a:t>insurance</a:t>
            </a:r>
            <a:r>
              <a:rPr lang="en-US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31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Does Asymmetric Information </a:t>
            </a:r>
            <a:r>
              <a:rPr lang="en-US" b="1" dirty="0" smtClean="0"/>
              <a:t>Necessarily Lead </a:t>
            </a:r>
            <a:r>
              <a:rPr lang="en-US" b="1" dirty="0"/>
              <a:t>to Market Failure?</a:t>
            </a:r>
          </a:p>
          <a:p>
            <a:pPr marL="0" indent="0">
              <a:buNone/>
            </a:pPr>
            <a:r>
              <a:rPr lang="en-US" dirty="0" smtClean="0"/>
              <a:t>				Not necessarily</a:t>
            </a:r>
          </a:p>
          <a:p>
            <a:r>
              <a:rPr lang="en-US" dirty="0" smtClean="0"/>
              <a:t>First, individuals may be willing </a:t>
            </a:r>
            <a:r>
              <a:rPr lang="en-US" dirty="0"/>
              <a:t>to pay </a:t>
            </a:r>
            <a:r>
              <a:rPr lang="en-US" i="1" dirty="0"/>
              <a:t>more </a:t>
            </a:r>
            <a:r>
              <a:rPr lang="en-US" dirty="0"/>
              <a:t>than the actuarially fair premium to buy </a:t>
            </a:r>
            <a:r>
              <a:rPr lang="en-US" dirty="0" smtClean="0"/>
              <a:t>insurance. If they </a:t>
            </a:r>
            <a:r>
              <a:rPr lang="en-US" dirty="0"/>
              <a:t>are willing to pay a </a:t>
            </a:r>
            <a:r>
              <a:rPr lang="en-US" b="1" dirty="0"/>
              <a:t>risk premium </a:t>
            </a:r>
            <a:r>
              <a:rPr lang="en-US" dirty="0"/>
              <a:t>above and beyond the </a:t>
            </a:r>
            <a:r>
              <a:rPr lang="en-US" dirty="0" smtClean="0"/>
              <a:t>actuarially fair premium, it </a:t>
            </a:r>
            <a:r>
              <a:rPr lang="en-US" dirty="0"/>
              <a:t>is possible that the careful individuals are </a:t>
            </a:r>
            <a:r>
              <a:rPr lang="en-US" dirty="0" smtClean="0"/>
              <a:t>so risk </a:t>
            </a:r>
            <a:r>
              <a:rPr lang="en-US" dirty="0"/>
              <a:t>averse, and therefore so afraid of being uninsured, that they are </a:t>
            </a:r>
            <a:r>
              <a:rPr lang="en-US" dirty="0" smtClean="0"/>
              <a:t>willing to </a:t>
            </a:r>
            <a:r>
              <a:rPr lang="en-US" dirty="0"/>
              <a:t>buy insurance even at the average price.</a:t>
            </a:r>
          </a:p>
        </p:txBody>
      </p:sp>
    </p:spTree>
    <p:extLst>
      <p:ext uri="{BB962C8B-B14F-4D97-AF65-F5344CB8AC3E}">
        <p14:creationId xmlns:p14="http://schemas.microsoft.com/office/powerpoint/2010/main" val="20951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groups of individuals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100 careful with an accident probability of 0.005 (0.5%)</a:t>
            </a:r>
          </a:p>
          <a:p>
            <a:r>
              <a:rPr lang="en-GB" dirty="0" smtClean="0"/>
              <a:t>100 careless </a:t>
            </a:r>
            <a:r>
              <a:rPr lang="el-GR" dirty="0" smtClean="0"/>
              <a:t> </a:t>
            </a:r>
            <a:r>
              <a:rPr lang="en-GB" dirty="0" smtClean="0"/>
              <a:t>with an accident probability of 0.05 (5%)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638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Information, Asymmetric Information with and without Separate Prices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2302" y="1825625"/>
            <a:ext cx="101673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6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Pooling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ven </a:t>
            </a:r>
            <a:r>
              <a:rPr lang="en-US" dirty="0"/>
              <a:t>if the actuarially </a:t>
            </a:r>
            <a:r>
              <a:rPr lang="en-US" dirty="0" smtClean="0"/>
              <a:t>fair price </a:t>
            </a:r>
            <a:r>
              <a:rPr lang="en-US" dirty="0"/>
              <a:t>for the careful is $150, and the market is charging $825, so that their </a:t>
            </a:r>
            <a:r>
              <a:rPr lang="en-US" dirty="0" smtClean="0"/>
              <a:t>risk premium </a:t>
            </a:r>
            <a:r>
              <a:rPr lang="en-US" dirty="0"/>
              <a:t>is $675 </a:t>
            </a:r>
            <a:r>
              <a:rPr lang="en-US" dirty="0" smtClean="0"/>
              <a:t>(=$</a:t>
            </a:r>
            <a:r>
              <a:rPr lang="en-US" dirty="0"/>
              <a:t>825 </a:t>
            </a:r>
            <a:r>
              <a:rPr lang="en-US" dirty="0" smtClean="0"/>
              <a:t>- </a:t>
            </a:r>
            <a:r>
              <a:rPr lang="en-US" dirty="0"/>
              <a:t>$150), they will still buy insurance. This situation </a:t>
            </a:r>
            <a:r>
              <a:rPr lang="en-US" dirty="0" smtClean="0"/>
              <a:t>is technically </a:t>
            </a:r>
            <a:r>
              <a:rPr lang="en-US" dirty="0"/>
              <a:t>called a </a:t>
            </a:r>
            <a:r>
              <a:rPr lang="en-US" b="1" dirty="0"/>
              <a:t>pooling </a:t>
            </a:r>
            <a:r>
              <a:rPr lang="en-US" b="1" dirty="0" smtClean="0"/>
              <a:t>equilibrium.</a:t>
            </a:r>
          </a:p>
          <a:p>
            <a:r>
              <a:rPr lang="en-US" b="1" dirty="0" smtClean="0"/>
              <a:t>risk premium: </a:t>
            </a:r>
            <a:r>
              <a:rPr lang="en-US" dirty="0"/>
              <a:t>The amount </a:t>
            </a:r>
            <a:r>
              <a:rPr lang="en-US" dirty="0" smtClean="0"/>
              <a:t>that risk-averse </a:t>
            </a:r>
            <a:r>
              <a:rPr lang="en-US" dirty="0"/>
              <a:t>individuals will </a:t>
            </a:r>
            <a:r>
              <a:rPr lang="en-US" dirty="0" smtClean="0"/>
              <a:t>pay for </a:t>
            </a:r>
            <a:r>
              <a:rPr lang="en-US" dirty="0"/>
              <a:t>insurance above and </a:t>
            </a:r>
            <a:r>
              <a:rPr lang="en-US" dirty="0" smtClean="0"/>
              <a:t>beyond the </a:t>
            </a:r>
            <a:r>
              <a:rPr lang="en-US" dirty="0"/>
              <a:t>actuarially fair price.</a:t>
            </a:r>
          </a:p>
          <a:p>
            <a:r>
              <a:rPr lang="en-US" b="1" dirty="0"/>
              <a:t>pooling </a:t>
            </a:r>
            <a:r>
              <a:rPr lang="en-US" b="1" dirty="0" smtClean="0"/>
              <a:t>equilibrium: </a:t>
            </a:r>
            <a:r>
              <a:rPr lang="en-US" dirty="0" smtClean="0"/>
              <a:t>market equilibrium </a:t>
            </a:r>
            <a:r>
              <a:rPr lang="en-US" dirty="0"/>
              <a:t>in which all types </a:t>
            </a:r>
            <a:r>
              <a:rPr lang="en-US" dirty="0" smtClean="0"/>
              <a:t>of people </a:t>
            </a:r>
            <a:r>
              <a:rPr lang="en-US" dirty="0"/>
              <a:t>buy full insurance </a:t>
            </a:r>
            <a:r>
              <a:rPr lang="en-US" dirty="0" smtClean="0"/>
              <a:t>even though </a:t>
            </a:r>
            <a:r>
              <a:rPr lang="en-US" dirty="0"/>
              <a:t>it is not fairly priced </a:t>
            </a:r>
            <a:r>
              <a:rPr lang="en-US" dirty="0" smtClean="0"/>
              <a:t>to all </a:t>
            </a:r>
            <a:r>
              <a:rPr lang="en-US" dirty="0"/>
              <a:t>individuals.</a:t>
            </a:r>
          </a:p>
        </p:txBody>
      </p:sp>
    </p:spTree>
    <p:extLst>
      <p:ext uri="{BB962C8B-B14F-4D97-AF65-F5344CB8AC3E}">
        <p14:creationId xmlns:p14="http://schemas.microsoft.com/office/powerpoint/2010/main" val="3375474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Second, </a:t>
            </a:r>
            <a:r>
              <a:rPr lang="en-US" dirty="0"/>
              <a:t>e</a:t>
            </a:r>
            <a:r>
              <a:rPr lang="en-US" dirty="0" smtClean="0"/>
              <a:t>ven </a:t>
            </a:r>
            <a:r>
              <a:rPr lang="en-US" dirty="0"/>
              <a:t>if there is no pooling equilibrium, the insurance company can </a:t>
            </a:r>
            <a:r>
              <a:rPr lang="en-US" dirty="0" smtClean="0"/>
              <a:t>address adverse </a:t>
            </a:r>
            <a:r>
              <a:rPr lang="en-US" dirty="0"/>
              <a:t>selection by offering </a:t>
            </a:r>
            <a:r>
              <a:rPr lang="en-US" i="1" dirty="0"/>
              <a:t>separate products at separate prices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source </a:t>
            </a:r>
            <a:r>
              <a:rPr lang="en-US" dirty="0"/>
              <a:t>of the adverse selection problem in our </a:t>
            </a:r>
            <a:r>
              <a:rPr lang="en-US" dirty="0" smtClean="0"/>
              <a:t>example is that  </a:t>
            </a:r>
            <a:r>
              <a:rPr lang="en-US" dirty="0"/>
              <a:t>careless </a:t>
            </a:r>
            <a:r>
              <a:rPr lang="en-US" dirty="0" smtClean="0"/>
              <a:t>individuals are </a:t>
            </a:r>
            <a:r>
              <a:rPr lang="en-US" dirty="0"/>
              <a:t>pretending to be careful in order to get cheap insurance. The </a:t>
            </a:r>
            <a:r>
              <a:rPr lang="en-US" dirty="0" smtClean="0"/>
              <a:t>insurance company </a:t>
            </a:r>
            <a:r>
              <a:rPr lang="en-US" dirty="0"/>
              <a:t>would like to get individuals to reveal their true types (careless </a:t>
            </a:r>
            <a:r>
              <a:rPr lang="en-US" dirty="0" smtClean="0"/>
              <a:t>or careful</a:t>
            </a:r>
            <a:r>
              <a:rPr lang="en-US" dirty="0"/>
              <a:t>), but the company faces the type of preference revelation problem </a:t>
            </a:r>
            <a:r>
              <a:rPr lang="en-US" dirty="0" smtClean="0"/>
              <a:t>we saw </a:t>
            </a:r>
            <a:r>
              <a:rPr lang="en-US" dirty="0"/>
              <a:t>with public goods. Even if individuals aren’t willing to voluntarily </a:t>
            </a:r>
            <a:r>
              <a:rPr lang="en-US" dirty="0" smtClean="0"/>
              <a:t>reveal their </a:t>
            </a:r>
            <a:r>
              <a:rPr lang="en-US" dirty="0"/>
              <a:t>types, however, they might make choices that involuntarily reveal </a:t>
            </a:r>
            <a:r>
              <a:rPr lang="en-US" dirty="0" smtClean="0"/>
              <a:t>their types.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8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insurance programs: Government interventions in the provision of insurance against adverse </a:t>
            </a:r>
            <a:r>
              <a:rPr lang="en-US" dirty="0" smtClean="0"/>
              <a:t>effects.</a:t>
            </a:r>
          </a:p>
          <a:p>
            <a:r>
              <a:rPr lang="en-US" dirty="0" smtClean="0"/>
              <a:t>As we will see below, the need for government intervention in  insurance markets stems from a market failure problem in the private provision of insurance. This problem has to do with differences in the </a:t>
            </a:r>
            <a:r>
              <a:rPr lang="en-US" dirty="0"/>
              <a:t>i</a:t>
            </a:r>
            <a:r>
              <a:rPr lang="en-US" dirty="0" smtClean="0"/>
              <a:t>nformation economic agents posses, called asymmetric information, that affects their behavior in such a way that in the end private markets will underprovide insurance.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28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Suppose that the insurance company offered two policies: full </a:t>
            </a:r>
            <a:r>
              <a:rPr lang="en-US" dirty="0" smtClean="0"/>
              <a:t>coverage the </a:t>
            </a:r>
            <a:r>
              <a:rPr lang="en-US" dirty="0"/>
              <a:t>$30,000 of medical costs associated with accidents, at $1,500 (the </a:t>
            </a:r>
            <a:r>
              <a:rPr lang="en-US" dirty="0" smtClean="0"/>
              <a:t>actuarially fair </a:t>
            </a:r>
            <a:r>
              <a:rPr lang="en-US" dirty="0"/>
              <a:t>price for the careless), and coverage of up to $10,000 of </a:t>
            </a:r>
            <a:r>
              <a:rPr lang="en-US" dirty="0" smtClean="0"/>
              <a:t>medical expenses</a:t>
            </a:r>
            <a:r>
              <a:rPr lang="en-US" dirty="0"/>
              <a:t>, at a price of $50 (the actuarially fair price for that level of </a:t>
            </a:r>
            <a:r>
              <a:rPr lang="en-US" dirty="0" smtClean="0"/>
              <a:t>coverage for </a:t>
            </a:r>
            <a:r>
              <a:rPr lang="en-US" dirty="0"/>
              <a:t>the careful). If these two products were offered, it is possible that </a:t>
            </a:r>
            <a:r>
              <a:rPr lang="en-US" dirty="0" smtClean="0"/>
              <a:t>the careless </a:t>
            </a:r>
            <a:r>
              <a:rPr lang="en-US" dirty="0"/>
              <a:t>would purchase the more expensive coverage and the careful </a:t>
            </a:r>
            <a:r>
              <a:rPr lang="en-US" dirty="0" smtClean="0"/>
              <a:t>would purchase </a:t>
            </a:r>
            <a:r>
              <a:rPr lang="en-US" dirty="0"/>
              <a:t>the less expensive coverage. This outcome occurs because the </a:t>
            </a:r>
            <a:r>
              <a:rPr lang="en-US" dirty="0" smtClean="0"/>
              <a:t>careless don’t </a:t>
            </a:r>
            <a:r>
              <a:rPr lang="en-US" dirty="0"/>
              <a:t>want to bear the risk of having only $10,000 of coverage, </a:t>
            </a:r>
            <a:r>
              <a:rPr lang="en-US" dirty="0" smtClean="0"/>
              <a:t>given their </a:t>
            </a:r>
            <a:r>
              <a:rPr lang="en-US" dirty="0"/>
              <a:t>relatively high odds of having an accident; they would rather pay a </a:t>
            </a:r>
            <a:r>
              <a:rPr lang="en-US" dirty="0" smtClean="0"/>
              <a:t>high price </a:t>
            </a:r>
            <a:r>
              <a:rPr lang="en-US" dirty="0"/>
              <a:t>to make sure they have full coverage. The careful can take that risk</a:t>
            </a:r>
            <a:r>
              <a:rPr lang="en-US" dirty="0" smtClean="0"/>
              <a:t>, however</a:t>
            </a:r>
            <a:r>
              <a:rPr lang="en-US" dirty="0"/>
              <a:t>, because of their very low odds of having an accident. By </a:t>
            </a:r>
            <a:r>
              <a:rPr lang="en-US" dirty="0" smtClean="0"/>
              <a:t>offering different </a:t>
            </a:r>
            <a:r>
              <a:rPr lang="en-US" dirty="0"/>
              <a:t>products at different prices, the insurance company has caused </a:t>
            </a:r>
            <a:r>
              <a:rPr lang="en-US" dirty="0" smtClean="0"/>
              <a:t>consumers to </a:t>
            </a:r>
            <a:r>
              <a:rPr lang="en-US" dirty="0"/>
              <a:t>reveal their true types. This market equilibrium is called a </a:t>
            </a:r>
            <a:r>
              <a:rPr lang="en-US" b="1" dirty="0" smtClean="0"/>
              <a:t>separating equilibrium.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89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separating </a:t>
            </a:r>
            <a:r>
              <a:rPr lang="en-US" b="1" dirty="0" smtClean="0"/>
              <a:t>equilibrium:  </a:t>
            </a:r>
            <a:r>
              <a:rPr lang="en-US" dirty="0" smtClean="0"/>
              <a:t>A market </a:t>
            </a:r>
            <a:r>
              <a:rPr lang="en-US" dirty="0"/>
              <a:t>equilibrium in </a:t>
            </a:r>
            <a:r>
              <a:rPr lang="en-US" dirty="0" smtClean="0"/>
              <a:t>which different </a:t>
            </a:r>
            <a:r>
              <a:rPr lang="en-US" dirty="0"/>
              <a:t>types of people </a:t>
            </a:r>
            <a:r>
              <a:rPr lang="en-US" dirty="0" smtClean="0"/>
              <a:t>buy different </a:t>
            </a:r>
            <a:r>
              <a:rPr lang="en-US" dirty="0"/>
              <a:t>kinds of </a:t>
            </a:r>
            <a:r>
              <a:rPr lang="en-US" dirty="0" smtClean="0"/>
              <a:t>insurance products </a:t>
            </a:r>
            <a:r>
              <a:rPr lang="en-US" dirty="0"/>
              <a:t>designed to </a:t>
            </a:r>
            <a:r>
              <a:rPr lang="en-US" dirty="0" smtClean="0"/>
              <a:t>reveal their </a:t>
            </a:r>
            <a:r>
              <a:rPr lang="en-US" dirty="0"/>
              <a:t>true types.</a:t>
            </a:r>
          </a:p>
        </p:txBody>
      </p:sp>
    </p:spTree>
    <p:extLst>
      <p:ext uri="{BB962C8B-B14F-4D97-AF65-F5344CB8AC3E}">
        <p14:creationId xmlns:p14="http://schemas.microsoft.com/office/powerpoint/2010/main" val="2110285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→Market Failure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the pooling equilibrium, however, the separating equilibrium </a:t>
            </a:r>
            <a:r>
              <a:rPr lang="en-US" i="1" dirty="0"/>
              <a:t>still represents a market failure. </a:t>
            </a:r>
            <a:r>
              <a:rPr lang="en-US" dirty="0"/>
              <a:t>The careless are getting what they would get in a model of full information: full coverage at a high price, which they are willing to pay. The careful are not getting their first choice, however, which would be full coverage at a lower, actuarially fair price. </a:t>
            </a:r>
          </a:p>
          <a:p>
            <a:r>
              <a:rPr lang="en-US" dirty="0"/>
              <a:t>To address this market failure, insurers have forced the careful to choose between full coverage at a very high price and partial coverage at a lower price.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561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Mandatory private insurance</a:t>
            </a:r>
          </a:p>
          <a:p>
            <a:r>
              <a:rPr lang="en-US" dirty="0" smtClean="0"/>
              <a:t>Public provision</a:t>
            </a:r>
          </a:p>
          <a:p>
            <a:r>
              <a:rPr lang="en-US" dirty="0" smtClean="0"/>
              <a:t>Subsidies toward </a:t>
            </a:r>
            <a:r>
              <a:rPr lang="en-US" dirty="0"/>
              <a:t>the private purchase of full insurance to try to induce (optimal</a:t>
            </a:r>
            <a:r>
              <a:rPr lang="en-US" dirty="0" smtClean="0"/>
              <a:t>) full coverage</a:t>
            </a:r>
          </a:p>
          <a:p>
            <a:r>
              <a:rPr lang="en-US" dirty="0" smtClean="0"/>
              <a:t>The </a:t>
            </a:r>
            <a:r>
              <a:rPr lang="en-US" dirty="0"/>
              <a:t>government can address adverse selection, and improve market</a:t>
            </a:r>
          </a:p>
          <a:p>
            <a:pPr marL="0" indent="0">
              <a:buNone/>
            </a:pPr>
            <a:r>
              <a:rPr lang="en-US" dirty="0"/>
              <a:t>efficiency, in a number of ways, but they involve redistribution from the</a:t>
            </a:r>
          </a:p>
          <a:p>
            <a:pPr marL="0" indent="0">
              <a:buNone/>
            </a:pPr>
            <a:r>
              <a:rPr lang="en-US" dirty="0"/>
              <a:t>healthy to the sick, which may be quite unpopular.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</a:t>
            </a:r>
            <a:r>
              <a:rPr lang="en-US" b="1" dirty="0"/>
              <a:t>Does the Government Address Adverse Selection?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8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reasons for government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Externalities</a:t>
            </a:r>
          </a:p>
          <a:p>
            <a:r>
              <a:rPr lang="en-US" dirty="0" smtClean="0"/>
              <a:t>Administrative Costs</a:t>
            </a:r>
          </a:p>
          <a:p>
            <a:r>
              <a:rPr lang="en-US" dirty="0" smtClean="0"/>
              <a:t>Redistribution</a:t>
            </a:r>
          </a:p>
          <a:p>
            <a:r>
              <a:rPr lang="en-US" dirty="0" smtClean="0"/>
              <a:t>Paternalism</a:t>
            </a:r>
          </a:p>
          <a:p>
            <a:r>
              <a:rPr lang="en-US" i="1" dirty="0"/>
              <a:t>S</a:t>
            </a:r>
            <a:r>
              <a:rPr lang="en-US" i="1" dirty="0" smtClean="0"/>
              <a:t>amaritan’s dilemma: </a:t>
            </a:r>
            <a:r>
              <a:rPr lang="en-US" dirty="0" smtClean="0"/>
              <a:t>Compassionate </a:t>
            </a:r>
            <a:r>
              <a:rPr lang="en-US" dirty="0"/>
              <a:t>governments find it difficult to ignore individuals who </a:t>
            </a:r>
            <a:r>
              <a:rPr lang="en-US" dirty="0" smtClean="0"/>
              <a:t>have suffered </a:t>
            </a:r>
            <a:r>
              <a:rPr lang="en-US" dirty="0"/>
              <a:t>adverse events, especially when the events are not the fault of </a:t>
            </a:r>
            <a:r>
              <a:rPr lang="en-US" dirty="0" smtClean="0"/>
              <a:t>the individual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2816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disaster hits, the government will transfer resources to help</a:t>
            </a:r>
          </a:p>
          <a:p>
            <a:pPr marL="0" indent="0">
              <a:buNone/>
            </a:pPr>
            <a:r>
              <a:rPr lang="en-US" dirty="0" smtClean="0"/>
              <a:t>	those </a:t>
            </a:r>
            <a:r>
              <a:rPr lang="en-US" dirty="0"/>
              <a:t>affected to get back on their feet. Since individuals know that the </a:t>
            </a:r>
            <a:r>
              <a:rPr lang="en-US" dirty="0" smtClean="0"/>
              <a:t>government will </a:t>
            </a:r>
            <a:r>
              <a:rPr lang="en-US" dirty="0"/>
              <a:t>bail them out if things go badly, they will not take </a:t>
            </a:r>
            <a:r>
              <a:rPr lang="en-US" dirty="0" smtClean="0"/>
              <a:t>precautions against </a:t>
            </a:r>
            <a:r>
              <a:rPr lang="en-US" dirty="0"/>
              <a:t>things going </a:t>
            </a:r>
            <a:r>
              <a:rPr lang="en-US" dirty="0" smtClean="0"/>
              <a:t>badly, leading </a:t>
            </a:r>
            <a:r>
              <a:rPr lang="en-US" dirty="0"/>
              <a:t>to the moral hazard </a:t>
            </a:r>
            <a:r>
              <a:rPr lang="en-US" dirty="0" smtClean="0"/>
              <a:t>problem.</a:t>
            </a:r>
            <a:endParaRPr lang="el-GR" dirty="0" smtClean="0"/>
          </a:p>
          <a:p>
            <a:r>
              <a:rPr lang="en-US" b="1" dirty="0">
                <a:latin typeface="NewsGothic-Bold"/>
              </a:rPr>
              <a:t>moral hazard</a:t>
            </a:r>
            <a:r>
              <a:rPr lang="el-GR" b="1" dirty="0">
                <a:latin typeface="NewsGothic-Bold"/>
              </a:rPr>
              <a:t>:</a:t>
            </a:r>
            <a:r>
              <a:rPr lang="en-US" b="1" dirty="0">
                <a:latin typeface="NewsGothic-Bold"/>
              </a:rPr>
              <a:t> </a:t>
            </a:r>
            <a:r>
              <a:rPr lang="en-US" dirty="0">
                <a:latin typeface="NewsGothic"/>
              </a:rPr>
              <a:t>Adverse actions</a:t>
            </a:r>
            <a:r>
              <a:rPr lang="el-GR" dirty="0">
                <a:latin typeface="NewsGothic"/>
              </a:rPr>
              <a:t> </a:t>
            </a:r>
            <a:r>
              <a:rPr lang="en-US" dirty="0">
                <a:latin typeface="NewsGothic"/>
              </a:rPr>
              <a:t>taken by individuals or producers</a:t>
            </a:r>
            <a:r>
              <a:rPr lang="el-GR" dirty="0">
                <a:latin typeface="NewsGothic"/>
              </a:rPr>
              <a:t> </a:t>
            </a:r>
            <a:r>
              <a:rPr lang="en-US" dirty="0">
                <a:latin typeface="NewsGothic"/>
              </a:rPr>
              <a:t>in response to insurance</a:t>
            </a:r>
            <a:r>
              <a:rPr lang="el-GR" dirty="0">
                <a:latin typeface="NewsGothic"/>
              </a:rPr>
              <a:t> </a:t>
            </a:r>
            <a:r>
              <a:rPr lang="en-US" dirty="0">
                <a:latin typeface="NewsGothic"/>
              </a:rPr>
              <a:t>against adverse outcomes.</a:t>
            </a:r>
            <a:endParaRPr lang="el-GR" dirty="0">
              <a:latin typeface="NewsGothic"/>
            </a:endParaRPr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39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vs Social Insurance: Costs and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self-insurance </a:t>
            </a:r>
            <a:r>
              <a:rPr lang="en-US" b="1" dirty="0" smtClean="0"/>
              <a:t>:</a:t>
            </a:r>
            <a:r>
              <a:rPr lang="en-US" dirty="0" smtClean="0"/>
              <a:t>The private means </a:t>
            </a:r>
            <a:r>
              <a:rPr lang="en-US" dirty="0"/>
              <a:t>of smoothing consumption</a:t>
            </a:r>
          </a:p>
          <a:p>
            <a:pPr marL="0" indent="0">
              <a:buNone/>
            </a:pPr>
            <a:r>
              <a:rPr lang="en-US" dirty="0"/>
              <a:t>over adverse events, </a:t>
            </a:r>
            <a:r>
              <a:rPr lang="en-US" dirty="0" smtClean="0"/>
              <a:t>such as </a:t>
            </a:r>
            <a:r>
              <a:rPr lang="en-US" dirty="0"/>
              <a:t>through one’s own savings,</a:t>
            </a:r>
          </a:p>
          <a:p>
            <a:pPr marL="0" indent="0">
              <a:buNone/>
            </a:pPr>
            <a:r>
              <a:rPr lang="en-US" dirty="0"/>
              <a:t>labor supply of family members</a:t>
            </a:r>
            <a:r>
              <a:rPr lang="en-US" dirty="0" smtClean="0"/>
              <a:t>, or </a:t>
            </a:r>
            <a:r>
              <a:rPr lang="en-US" dirty="0"/>
              <a:t>borrowing from friends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If people </a:t>
            </a:r>
            <a:r>
              <a:rPr lang="en-US" dirty="0"/>
              <a:t>have extensive self-insurance against adverse risk, the benefits of </a:t>
            </a:r>
            <a:r>
              <a:rPr lang="en-US" dirty="0" smtClean="0"/>
              <a:t>social insurance </a:t>
            </a:r>
            <a:r>
              <a:rPr lang="en-US" dirty="0"/>
              <a:t>will be reduced.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71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/>
              <a:t>Predictability of the event: </a:t>
            </a:r>
            <a:r>
              <a:rPr lang="en-US" dirty="0"/>
              <a:t>Social insurance plays a </a:t>
            </a:r>
            <a:r>
              <a:rPr lang="en-US" dirty="0" smtClean="0"/>
              <a:t>smaller consumption-smoothing </a:t>
            </a:r>
            <a:r>
              <a:rPr lang="en-US" dirty="0"/>
              <a:t>role for predictable events because </a:t>
            </a:r>
            <a:r>
              <a:rPr lang="en-US" dirty="0" smtClean="0"/>
              <a:t>individuals can </a:t>
            </a:r>
            <a:r>
              <a:rPr lang="en-US" dirty="0"/>
              <a:t>prepare themselves for predictable events through other </a:t>
            </a:r>
            <a:r>
              <a:rPr lang="en-US" dirty="0" smtClean="0"/>
              <a:t>channels (</a:t>
            </a:r>
            <a:r>
              <a:rPr lang="en-US" dirty="0"/>
              <a:t>such as savings). Thus, the benefits of social insurance are highest </a:t>
            </a:r>
            <a:r>
              <a:rPr lang="en-US" dirty="0" smtClean="0"/>
              <a:t>when events </a:t>
            </a:r>
            <a:r>
              <a:rPr lang="en-US" dirty="0"/>
              <a:t>are not predictable.</a:t>
            </a:r>
          </a:p>
          <a:p>
            <a:r>
              <a:rPr lang="en-US" b="1" dirty="0" smtClean="0"/>
              <a:t>Cost </a:t>
            </a:r>
            <a:r>
              <a:rPr lang="en-US" b="1" dirty="0"/>
              <a:t>of the event: </a:t>
            </a:r>
            <a:r>
              <a:rPr lang="en-US" dirty="0"/>
              <a:t>Savings or borrowing are possible channels </a:t>
            </a:r>
            <a:r>
              <a:rPr lang="en-US" dirty="0" smtClean="0"/>
              <a:t>of consumption </a:t>
            </a:r>
            <a:r>
              <a:rPr lang="en-US" dirty="0"/>
              <a:t>smoothing for a few weeks of unemployment, but </a:t>
            </a:r>
            <a:r>
              <a:rPr lang="en-US" dirty="0" smtClean="0"/>
              <a:t>may be </a:t>
            </a:r>
            <a:r>
              <a:rPr lang="en-US" dirty="0"/>
              <a:t>much less feasible for years out of work due to a long-term </a:t>
            </a:r>
            <a:r>
              <a:rPr lang="en-US" dirty="0" smtClean="0"/>
              <a:t>or </a:t>
            </a:r>
            <a:r>
              <a:rPr lang="en-US" dirty="0"/>
              <a:t>permanent disability. Thus, the benefits of social insurance are </a:t>
            </a:r>
            <a:r>
              <a:rPr lang="en-US" dirty="0" smtClean="0"/>
              <a:t>highest when </a:t>
            </a:r>
            <a:r>
              <a:rPr lang="en-US" dirty="0"/>
              <a:t>events are most costly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06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When governments intervene </a:t>
            </a:r>
            <a:r>
              <a:rPr lang="en-US" dirty="0" smtClean="0"/>
              <a:t>in insurance markets </a:t>
            </a:r>
            <a:r>
              <a:rPr lang="en-US" dirty="0"/>
              <a:t>the analysis </a:t>
            </a:r>
            <a:r>
              <a:rPr lang="en-US" dirty="0" err="1" smtClean="0"/>
              <a:t>og</a:t>
            </a:r>
            <a:r>
              <a:rPr lang="en-US" dirty="0" smtClean="0"/>
              <a:t> government intervention is </a:t>
            </a:r>
            <a:r>
              <a:rPr lang="en-US" dirty="0"/>
              <a:t>one step more complicated </a:t>
            </a:r>
            <a:r>
              <a:rPr lang="en-US" dirty="0" smtClean="0"/>
              <a:t>because of </a:t>
            </a:r>
            <a:r>
              <a:rPr lang="en-US" dirty="0"/>
              <a:t>another asymmetric information problem </a:t>
            </a:r>
            <a:r>
              <a:rPr lang="en-US" dirty="0" smtClean="0"/>
              <a:t>-  </a:t>
            </a:r>
            <a:r>
              <a:rPr lang="en-US" b="1" dirty="0"/>
              <a:t>moral </a:t>
            </a:r>
            <a:r>
              <a:rPr lang="en-US" b="1" dirty="0" smtClean="0"/>
              <a:t>hazard.</a:t>
            </a:r>
          </a:p>
          <a:p>
            <a:r>
              <a:rPr lang="en-US" dirty="0"/>
              <a:t>Moral hazard is a central feature of insurance markets: if families buy fire</a:t>
            </a:r>
          </a:p>
          <a:p>
            <a:pPr marL="0" indent="0">
              <a:buNone/>
            </a:pPr>
            <a:r>
              <a:rPr lang="en-US" dirty="0"/>
              <a:t>insurance for their homes, they may be less likely to keep fire extinguishers</a:t>
            </a:r>
          </a:p>
          <a:p>
            <a:pPr marL="0" indent="0">
              <a:buNone/>
            </a:pPr>
            <a:r>
              <a:rPr lang="en-US" dirty="0"/>
              <a:t>handy; if individuals have health insurance, they may be less likely to take</a:t>
            </a:r>
          </a:p>
          <a:p>
            <a:pPr marL="0" indent="0">
              <a:buNone/>
            </a:pPr>
            <a:r>
              <a:rPr lang="en-US" dirty="0"/>
              <a:t>precautions against getting ill; if workers have unemployment insurance, </a:t>
            </a:r>
            <a:r>
              <a:rPr lang="en-US" dirty="0" smtClean="0"/>
              <a:t>they may </a:t>
            </a:r>
            <a:r>
              <a:rPr lang="en-US" dirty="0"/>
              <a:t>be less likely to search hard for a new job. As Shakespeare wrote in Act III</a:t>
            </a:r>
            <a:r>
              <a:rPr lang="en-US" dirty="0" smtClean="0"/>
              <a:t>, Scene </a:t>
            </a:r>
            <a:r>
              <a:rPr lang="en-US" dirty="0"/>
              <a:t>5 of </a:t>
            </a:r>
            <a:r>
              <a:rPr lang="en-US" i="1" dirty="0" err="1"/>
              <a:t>Timon</a:t>
            </a:r>
            <a:r>
              <a:rPr lang="en-US" i="1" dirty="0"/>
              <a:t> of Athens, </a:t>
            </a:r>
            <a:r>
              <a:rPr lang="en-US" dirty="0"/>
              <a:t>“Nothing emboldens sin so much as mercy.”</a:t>
            </a:r>
          </a:p>
        </p:txBody>
      </p:sp>
    </p:spTree>
    <p:extLst>
      <p:ext uri="{BB962C8B-B14F-4D97-AF65-F5344CB8AC3E}">
        <p14:creationId xmlns:p14="http://schemas.microsoft.com/office/powerpoint/2010/main" val="32634278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825625"/>
            <a:ext cx="8305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Bembo"/>
            </a:endParaRPr>
          </a:p>
          <a:p>
            <a:endParaRPr lang="en-US" dirty="0">
              <a:latin typeface="Bembo"/>
            </a:endParaRPr>
          </a:p>
          <a:p>
            <a:r>
              <a:rPr lang="en-US" dirty="0" smtClean="0">
                <a:latin typeface="Bembo"/>
              </a:rPr>
              <a:t>The </a:t>
            </a:r>
            <a:r>
              <a:rPr lang="en-US" dirty="0">
                <a:latin typeface="Bembo"/>
              </a:rPr>
              <a:t>extent of moral hazard varies with two </a:t>
            </a:r>
            <a:r>
              <a:rPr lang="en-US" dirty="0" smtClean="0">
                <a:latin typeface="Bembo"/>
              </a:rPr>
              <a:t>factors:</a:t>
            </a:r>
          </a:p>
          <a:p>
            <a:endParaRPr lang="en-US" dirty="0" smtClean="0">
              <a:latin typeface="Bembo"/>
            </a:endParaRPr>
          </a:p>
          <a:p>
            <a:r>
              <a:rPr lang="en-US" dirty="0" smtClean="0">
                <a:latin typeface="Bembo"/>
              </a:rPr>
              <a:t> The </a:t>
            </a:r>
            <a:r>
              <a:rPr lang="en-US" dirty="0">
                <a:latin typeface="Bembo"/>
              </a:rPr>
              <a:t>first factor is </a:t>
            </a:r>
            <a:r>
              <a:rPr lang="en-US" dirty="0" smtClean="0">
                <a:latin typeface="Bembo"/>
              </a:rPr>
              <a:t>how easy </a:t>
            </a:r>
            <a:r>
              <a:rPr lang="en-US" dirty="0">
                <a:latin typeface="Bembo"/>
              </a:rPr>
              <a:t>it is to observe whether the adverse event has happened. </a:t>
            </a:r>
            <a:r>
              <a:rPr lang="en-US" dirty="0" smtClean="0">
                <a:latin typeface="Bembo"/>
              </a:rPr>
              <a:t> The </a:t>
            </a:r>
            <a:r>
              <a:rPr lang="en-US" dirty="0">
                <a:latin typeface="Bembo"/>
              </a:rPr>
              <a:t>second </a:t>
            </a:r>
            <a:r>
              <a:rPr lang="en-US" dirty="0" smtClean="0">
                <a:latin typeface="Bembo"/>
              </a:rPr>
              <a:t>factor is </a:t>
            </a:r>
            <a:r>
              <a:rPr lang="en-US" dirty="0">
                <a:latin typeface="Bembo"/>
              </a:rPr>
              <a:t>how easy it is to change behavior in order to establish the adverse event</a:t>
            </a:r>
            <a:r>
              <a:rPr lang="en-US" dirty="0" smtClean="0">
                <a:latin typeface="Bembo"/>
              </a:rPr>
              <a:t>.</a:t>
            </a:r>
          </a:p>
          <a:p>
            <a:endParaRPr lang="en-US" dirty="0">
              <a:latin typeface="Bembo"/>
            </a:endParaRPr>
          </a:p>
          <a:p>
            <a:r>
              <a:rPr lang="en-US" dirty="0">
                <a:latin typeface="Bembo"/>
              </a:rPr>
              <a:t>When it is neither easy nor attractive to change behavior in order to qualify</a:t>
            </a:r>
          </a:p>
          <a:p>
            <a:r>
              <a:rPr lang="en-US" dirty="0">
                <a:latin typeface="Bembo"/>
              </a:rPr>
              <a:t>for insurance, such as in the case for insurance against death, moral hazard is</a:t>
            </a:r>
          </a:p>
          <a:p>
            <a:r>
              <a:rPr lang="en-US" dirty="0">
                <a:latin typeface="Bembo"/>
              </a:rPr>
              <a:t>unlikely to be a problem. When the insurance is for an adverse event that is</a:t>
            </a:r>
          </a:p>
          <a:p>
            <a:r>
              <a:rPr lang="en-US" dirty="0">
                <a:latin typeface="Bembo"/>
              </a:rPr>
              <a:t>easily and </a:t>
            </a:r>
            <a:r>
              <a:rPr lang="en-US" dirty="0" err="1" smtClean="0">
                <a:latin typeface="Bembo"/>
              </a:rPr>
              <a:t>costlesly</a:t>
            </a:r>
            <a:r>
              <a:rPr lang="en-US" dirty="0" smtClean="0">
                <a:latin typeface="Bembo"/>
              </a:rPr>
              <a:t> </a:t>
            </a:r>
            <a:r>
              <a:rPr lang="en-US" dirty="0">
                <a:latin typeface="Bembo"/>
              </a:rPr>
              <a:t>attained (or faked), however, moral hazard may be a larger</a:t>
            </a:r>
          </a:p>
          <a:p>
            <a:r>
              <a:rPr lang="en-US" dirty="0">
                <a:latin typeface="Bembo"/>
              </a:rPr>
              <a:t>problem</a:t>
            </a:r>
            <a:r>
              <a:rPr lang="en-US" dirty="0" smtClean="0">
                <a:latin typeface="Bembo"/>
              </a:rPr>
              <a:t>.</a:t>
            </a:r>
            <a:endParaRPr lang="en-US" dirty="0">
              <a:latin typeface="Bembo"/>
            </a:endParaRPr>
          </a:p>
        </p:txBody>
      </p:sp>
    </p:spTree>
    <p:extLst>
      <p:ext uri="{BB962C8B-B14F-4D97-AF65-F5344CB8AC3E}">
        <p14:creationId xmlns:p14="http://schemas.microsoft.com/office/powerpoint/2010/main" val="304479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Social Insurance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security, which provides insurance against earnings loss due to death or retirement</a:t>
            </a:r>
          </a:p>
          <a:p>
            <a:r>
              <a:rPr lang="en-US" dirty="0" smtClean="0"/>
              <a:t>Unemployment insurance, which provides insurance against job loss</a:t>
            </a:r>
          </a:p>
          <a:p>
            <a:r>
              <a:rPr lang="en-US" dirty="0" smtClean="0"/>
              <a:t>Disability insurance, which provides insurance against career – ending disability</a:t>
            </a:r>
          </a:p>
          <a:p>
            <a:r>
              <a:rPr lang="en-US" dirty="0" smtClean="0"/>
              <a:t>Workers’ compensation, which provides insurance against on-the-job accidents</a:t>
            </a:r>
          </a:p>
          <a:p>
            <a:r>
              <a:rPr lang="en-US" dirty="0" smtClean="0"/>
              <a:t>Medicare, which provides insurance against medical </a:t>
            </a:r>
            <a:r>
              <a:rPr lang="en-US" dirty="0" smtClean="0"/>
              <a:t>expenses </a:t>
            </a:r>
            <a:r>
              <a:rPr lang="en-US" dirty="0" smtClean="0"/>
              <a:t>in old 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080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78" y="684721"/>
            <a:ext cx="10515600" cy="1325563"/>
          </a:xfrm>
        </p:spPr>
        <p:txBody>
          <a:bodyPr/>
          <a:lstStyle/>
          <a:p>
            <a:r>
              <a:rPr lang="en-US" dirty="0" smtClean="0"/>
              <a:t>Moral 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Moral hazard can arise along many dimensions. In examining the effects </a:t>
            </a:r>
            <a:r>
              <a:rPr lang="en-US" dirty="0" smtClean="0"/>
              <a:t>of social </a:t>
            </a:r>
            <a:r>
              <a:rPr lang="en-US" dirty="0"/>
              <a:t>insurance, four types of moral hazard play a particularly important role:</a:t>
            </a:r>
          </a:p>
          <a:p>
            <a:r>
              <a:rPr lang="en-US" dirty="0" smtClean="0"/>
              <a:t> </a:t>
            </a:r>
            <a:r>
              <a:rPr lang="en-US" b="1" dirty="0"/>
              <a:t>Reduced precaution against adverse events. </a:t>
            </a:r>
            <a:r>
              <a:rPr lang="en-US" dirty="0"/>
              <a:t>Examples: </a:t>
            </a:r>
            <a:r>
              <a:rPr lang="en-US" dirty="0" smtClean="0"/>
              <a:t>because you </a:t>
            </a:r>
            <a:r>
              <a:rPr lang="en-US" dirty="0"/>
              <a:t>have medical insurance that covers illness, you reduce </a:t>
            </a:r>
            <a:r>
              <a:rPr lang="en-US" dirty="0" smtClean="0"/>
              <a:t>preventive</a:t>
            </a:r>
            <a:r>
              <a:rPr lang="en-US" dirty="0"/>
              <a:t> activities to protect your health, or because you have workers’ </a:t>
            </a:r>
            <a:r>
              <a:rPr lang="en-US" dirty="0" smtClean="0"/>
              <a:t>compensation insurance</a:t>
            </a:r>
            <a:r>
              <a:rPr lang="en-US" dirty="0"/>
              <a:t>, you aren’t as careful at work.</a:t>
            </a:r>
          </a:p>
          <a:p>
            <a:r>
              <a:rPr lang="en-US" b="1" dirty="0" smtClean="0"/>
              <a:t>Increased </a:t>
            </a:r>
            <a:r>
              <a:rPr lang="en-US" b="1" dirty="0"/>
              <a:t>odds of entering the adverse state. </a:t>
            </a:r>
            <a:r>
              <a:rPr lang="en-US" dirty="0"/>
              <a:t>Examples: </a:t>
            </a:r>
            <a:r>
              <a:rPr lang="en-US" dirty="0" smtClean="0"/>
              <a:t>because you </a:t>
            </a:r>
            <a:r>
              <a:rPr lang="en-US" dirty="0"/>
              <a:t>have workers’ compensation, you are more likely to claim that </a:t>
            </a:r>
            <a:r>
              <a:rPr lang="en-US" dirty="0" smtClean="0"/>
              <a:t>you were </a:t>
            </a:r>
            <a:r>
              <a:rPr lang="en-US" dirty="0"/>
              <a:t>injured on the job, or because you have unemployment insurance</a:t>
            </a:r>
            <a:r>
              <a:rPr lang="en-US" dirty="0" smtClean="0"/>
              <a:t>, you </a:t>
            </a:r>
            <a:r>
              <a:rPr lang="en-US" dirty="0"/>
              <a:t>are more likely to become unemployed.</a:t>
            </a:r>
          </a:p>
          <a:p>
            <a:r>
              <a:rPr lang="en-US" b="1" dirty="0" smtClean="0"/>
              <a:t>Increased </a:t>
            </a:r>
            <a:r>
              <a:rPr lang="en-US" b="1" dirty="0"/>
              <a:t>expenditures when in the adverse state. </a:t>
            </a:r>
            <a:r>
              <a:rPr lang="en-US" dirty="0"/>
              <a:t>Examples</a:t>
            </a:r>
            <a:r>
              <a:rPr lang="en-US" dirty="0" smtClean="0"/>
              <a:t>: because </a:t>
            </a:r>
            <a:r>
              <a:rPr lang="en-US" dirty="0"/>
              <a:t>you have medical insurance, you use more medical care </a:t>
            </a:r>
            <a:r>
              <a:rPr lang="en-US" dirty="0" smtClean="0"/>
              <a:t>than you </a:t>
            </a:r>
            <a:r>
              <a:rPr lang="en-US" dirty="0"/>
              <a:t>otherwise would, or because you have workers’ compensation, </a:t>
            </a:r>
            <a:r>
              <a:rPr lang="en-US" dirty="0" smtClean="0"/>
              <a:t>you don’t </a:t>
            </a:r>
            <a:r>
              <a:rPr lang="en-US" dirty="0"/>
              <a:t>work hard to rehabilitate your injury.</a:t>
            </a:r>
          </a:p>
          <a:p>
            <a:r>
              <a:rPr lang="en-US" b="1" dirty="0" smtClean="0"/>
              <a:t>Supplier </a:t>
            </a:r>
            <a:r>
              <a:rPr lang="en-US" b="1" dirty="0"/>
              <a:t>responses to insurance against the adverse state. </a:t>
            </a:r>
            <a:r>
              <a:rPr lang="en-US" dirty="0"/>
              <a:t>Examples</a:t>
            </a:r>
            <a:r>
              <a:rPr lang="en-US" dirty="0" smtClean="0"/>
              <a:t>: because </a:t>
            </a:r>
            <a:r>
              <a:rPr lang="en-US" dirty="0"/>
              <a:t>you have medical insurance, physicians provide too </a:t>
            </a:r>
            <a:r>
              <a:rPr lang="en-US" dirty="0" smtClean="0"/>
              <a:t>much care </a:t>
            </a:r>
            <a:r>
              <a:rPr lang="en-US" dirty="0"/>
              <a:t>to you, or because you have workers’ compensation, firms aren’t </a:t>
            </a:r>
            <a:r>
              <a:rPr lang="en-US" dirty="0" smtClean="0"/>
              <a:t>as careful </a:t>
            </a:r>
            <a:r>
              <a:rPr lang="en-US" dirty="0"/>
              <a:t>about protecting you against workplace accidents.</a:t>
            </a:r>
          </a:p>
        </p:txBody>
      </p:sp>
    </p:spTree>
    <p:extLst>
      <p:ext uri="{BB962C8B-B14F-4D97-AF65-F5344CB8AC3E}">
        <p14:creationId xmlns:p14="http://schemas.microsoft.com/office/powerpoint/2010/main" val="1829228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costs of Moral </a:t>
            </a:r>
            <a:r>
              <a:rPr lang="en-US" b="1" dirty="0"/>
              <a:t>Hazard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072" y="187001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Moral hazard is costly for two </a:t>
            </a:r>
            <a:r>
              <a:rPr lang="en-US" dirty="0" smtClean="0"/>
              <a:t>reasons:</a:t>
            </a:r>
          </a:p>
          <a:p>
            <a:r>
              <a:rPr lang="en-US" dirty="0" smtClean="0"/>
              <a:t> </a:t>
            </a:r>
            <a:r>
              <a:rPr lang="en-US" dirty="0"/>
              <a:t>First, the adverse behavior </a:t>
            </a:r>
            <a:r>
              <a:rPr lang="en-US" dirty="0" smtClean="0"/>
              <a:t>encouraged by </a:t>
            </a:r>
            <a:r>
              <a:rPr lang="en-US" dirty="0"/>
              <a:t>insurance lowers social efficiency, for example, because it reduces </a:t>
            </a:r>
            <a:r>
              <a:rPr lang="en-US" dirty="0" smtClean="0"/>
              <a:t>the provisions </a:t>
            </a:r>
            <a:r>
              <a:rPr lang="en-US" dirty="0"/>
              <a:t>of socially efficient labor </a:t>
            </a:r>
            <a:r>
              <a:rPr lang="en-US" dirty="0" smtClean="0"/>
              <a:t>supply.</a:t>
            </a:r>
          </a:p>
          <a:p>
            <a:r>
              <a:rPr lang="en-US" dirty="0"/>
              <a:t>The second cost for social insurance due to moral hazard is revenue raising</a:t>
            </a:r>
            <a:r>
              <a:rPr lang="en-US" dirty="0" smtClean="0"/>
              <a:t>. Whenever </a:t>
            </a:r>
            <a:r>
              <a:rPr lang="en-US" dirty="0"/>
              <a:t>the government increases its expenditures, it must raise taxes </a:t>
            </a:r>
            <a:r>
              <a:rPr lang="en-US" dirty="0" smtClean="0"/>
              <a:t>to compensate </a:t>
            </a:r>
            <a:r>
              <a:rPr lang="en-US" dirty="0"/>
              <a:t>(at least in the long run).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80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dirty="0"/>
              <a:t>First</a:t>
            </a:r>
            <a:r>
              <a:rPr lang="en-US" i="1" dirty="0"/>
              <a:t>, </a:t>
            </a:r>
            <a:r>
              <a:rPr lang="en-US" dirty="0" smtClean="0"/>
              <a:t>individuals value </a:t>
            </a:r>
            <a:r>
              <a:rPr lang="en-US" dirty="0"/>
              <a:t>insurance because they would ideally like to smooth their </a:t>
            </a:r>
            <a:r>
              <a:rPr lang="en-US" dirty="0" smtClean="0"/>
              <a:t>consumption across </a:t>
            </a:r>
            <a:r>
              <a:rPr lang="en-US" dirty="0"/>
              <a:t>states of the world. That is, they would like to have the </a:t>
            </a:r>
            <a:r>
              <a:rPr lang="en-US" dirty="0" smtClean="0"/>
              <a:t>same consumption </a:t>
            </a:r>
            <a:r>
              <a:rPr lang="en-US" dirty="0"/>
              <a:t>whether or not an adverse event such as unemployment or </a:t>
            </a:r>
            <a:r>
              <a:rPr lang="en-US" dirty="0" smtClean="0"/>
              <a:t>injury befalls </a:t>
            </a:r>
            <a:r>
              <a:rPr lang="en-US" dirty="0"/>
              <a:t>them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Second, there are a number of reasons why the market </a:t>
            </a:r>
            <a:r>
              <a:rPr lang="en-US" dirty="0" smtClean="0"/>
              <a:t>may fail </a:t>
            </a:r>
            <a:r>
              <a:rPr lang="en-US" dirty="0"/>
              <a:t>to provide such insurance, most notably adverse selection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Third, even </a:t>
            </a:r>
            <a:r>
              <a:rPr lang="en-US" dirty="0" smtClean="0"/>
              <a:t>if the </a:t>
            </a:r>
            <a:r>
              <a:rPr lang="en-US" dirty="0"/>
              <a:t>market fails to provide such insurance, the justification for </a:t>
            </a:r>
            <a:r>
              <a:rPr lang="en-US"/>
              <a:t>social </a:t>
            </a:r>
            <a:r>
              <a:rPr lang="en-US" smtClean="0"/>
              <a:t>insurance depends </a:t>
            </a:r>
            <a:r>
              <a:rPr lang="en-US" dirty="0"/>
              <a:t>on whether other private consumption-smoothing mechanisms </a:t>
            </a:r>
            <a:r>
              <a:rPr lang="en-US" dirty="0" smtClean="0"/>
              <a:t>are available</a:t>
            </a:r>
            <a:r>
              <a:rPr lang="en-US" dirty="0"/>
              <a:t>. The key question is the extent to which the social insurance </a:t>
            </a:r>
            <a:r>
              <a:rPr lang="en-US" dirty="0" smtClean="0"/>
              <a:t>provides new </a:t>
            </a:r>
            <a:r>
              <a:rPr lang="en-US" dirty="0"/>
              <a:t>consumption smoothing versus just crowding out existing self-insurance.</a:t>
            </a:r>
          </a:p>
          <a:p>
            <a:r>
              <a:rPr lang="en-US" dirty="0"/>
              <a:t>Fourth, expanding insurance coverage has a moral hazard cost in terms </a:t>
            </a:r>
            <a:r>
              <a:rPr lang="en-US" dirty="0" smtClean="0"/>
              <a:t>of encouraging </a:t>
            </a:r>
            <a:r>
              <a:rPr lang="en-US" dirty="0"/>
              <a:t>adverse behavior.</a:t>
            </a:r>
          </a:p>
          <a:p>
            <a:r>
              <a:rPr lang="en-US" dirty="0"/>
              <a:t>These lessons have a clear policy implication: </a:t>
            </a:r>
            <a:r>
              <a:rPr lang="en-US" i="1" dirty="0"/>
              <a:t>optimal social insurance </a:t>
            </a:r>
            <a:r>
              <a:rPr lang="en-US" i="1" dirty="0" smtClean="0"/>
              <a:t>systems should </a:t>
            </a:r>
            <a:r>
              <a:rPr lang="en-US" i="1" dirty="0"/>
              <a:t>partially, but not completely, insure individuals against adverse events.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0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Insurance Spending in the 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41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Economics of Insurance Markets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insurance?</a:t>
            </a:r>
          </a:p>
          <a:p>
            <a:endParaRPr lang="en-GB" dirty="0"/>
          </a:p>
          <a:p>
            <a:r>
              <a:rPr lang="en-GB" dirty="0" smtClean="0"/>
              <a:t>A contract whereby an economic agent  pays money to a private firm or the government that in exchange promise to make some payment to the agent or to some third party if a certain particular event occurs.</a:t>
            </a:r>
          </a:p>
          <a:p>
            <a:endParaRPr lang="en-GB" dirty="0"/>
          </a:p>
          <a:p>
            <a:r>
              <a:rPr lang="en-GB" dirty="0" smtClean="0"/>
              <a:t>Examples: health insurance, auto insurance, life insurance, casualty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and property insurance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279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Economics of Insurance </a:t>
            </a:r>
            <a:r>
              <a:rPr lang="en-US" dirty="0" smtClean="0"/>
              <a:t>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insurance </a:t>
            </a:r>
            <a:r>
              <a:rPr lang="en-US" b="1" dirty="0" smtClean="0"/>
              <a:t>premiums: </a:t>
            </a:r>
            <a:r>
              <a:rPr lang="en-US" dirty="0" smtClean="0"/>
              <a:t>Money that </a:t>
            </a:r>
            <a:r>
              <a:rPr lang="en-US" dirty="0"/>
              <a:t>is paid to an insurer </a:t>
            </a:r>
            <a:r>
              <a:rPr lang="en-US" dirty="0" smtClean="0"/>
              <a:t>so that </a:t>
            </a:r>
            <a:r>
              <a:rPr lang="en-US" dirty="0"/>
              <a:t>an individual will be </a:t>
            </a:r>
            <a:r>
              <a:rPr lang="en-US" dirty="0" smtClean="0"/>
              <a:t>insured against </a:t>
            </a:r>
            <a:r>
              <a:rPr lang="en-US" dirty="0"/>
              <a:t>adverse events</a:t>
            </a:r>
            <a:r>
              <a:rPr lang="en-US" dirty="0" smtClean="0"/>
              <a:t>.</a:t>
            </a:r>
          </a:p>
          <a:p>
            <a:r>
              <a:rPr lang="en-US" b="1" dirty="0"/>
              <a:t>consumption </a:t>
            </a:r>
            <a:r>
              <a:rPr lang="en-US" b="1" dirty="0" smtClean="0"/>
              <a:t>smoothing: </a:t>
            </a:r>
            <a:r>
              <a:rPr lang="en-US" dirty="0" smtClean="0"/>
              <a:t>The </a:t>
            </a:r>
            <a:r>
              <a:rPr lang="en-US" dirty="0" smtClean="0"/>
              <a:t>transfer </a:t>
            </a:r>
            <a:r>
              <a:rPr lang="en-US" dirty="0"/>
              <a:t>of consumption </a:t>
            </a:r>
            <a:r>
              <a:rPr lang="en-US" dirty="0" smtClean="0"/>
              <a:t>from periods </a:t>
            </a:r>
            <a:r>
              <a:rPr lang="en-US" dirty="0"/>
              <a:t>when consumption </a:t>
            </a:r>
            <a:r>
              <a:rPr lang="en-US" dirty="0" smtClean="0"/>
              <a:t>is high</a:t>
            </a:r>
            <a:r>
              <a:rPr lang="en-US" dirty="0"/>
              <a:t>, and thus has low </a:t>
            </a:r>
            <a:r>
              <a:rPr lang="en-US" dirty="0" smtClean="0"/>
              <a:t>marginal utility</a:t>
            </a:r>
            <a:r>
              <a:rPr lang="en-US" dirty="0"/>
              <a:t>, to periods when </a:t>
            </a:r>
            <a:r>
              <a:rPr lang="en-US" dirty="0" smtClean="0"/>
              <a:t>consumption  is </a:t>
            </a:r>
            <a:r>
              <a:rPr lang="en-US" dirty="0"/>
              <a:t>low, and thus </a:t>
            </a:r>
            <a:r>
              <a:rPr lang="en-US" dirty="0" smtClean="0"/>
              <a:t>has high </a:t>
            </a:r>
            <a:r>
              <a:rPr lang="en-US" dirty="0"/>
              <a:t>marginal utility.</a:t>
            </a:r>
          </a:p>
          <a:p>
            <a:r>
              <a:rPr lang="en-US" b="1" dirty="0"/>
              <a:t>states of the </a:t>
            </a:r>
            <a:r>
              <a:rPr lang="en-US" b="1" dirty="0" smtClean="0"/>
              <a:t>world: </a:t>
            </a:r>
            <a:r>
              <a:rPr lang="en-US" dirty="0"/>
              <a:t>The set </a:t>
            </a:r>
            <a:r>
              <a:rPr lang="en-US" dirty="0" smtClean="0"/>
              <a:t>of outcomes </a:t>
            </a:r>
            <a:r>
              <a:rPr lang="en-US" dirty="0"/>
              <a:t>that are possible </a:t>
            </a:r>
            <a:r>
              <a:rPr lang="en-US" dirty="0" smtClean="0"/>
              <a:t>in an </a:t>
            </a:r>
            <a:r>
              <a:rPr lang="en-US" dirty="0"/>
              <a:t>uncertain future.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044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Economics of Insurance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Fundamental Result of Insurance Theory</a:t>
            </a:r>
            <a:r>
              <a:rPr lang="en-GB" dirty="0" smtClean="0"/>
              <a:t>: Individuals will demand full insurance in order to fully smooth their consumption across states of the world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74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771" y="1162843"/>
            <a:ext cx="10515600" cy="1325563"/>
          </a:xfrm>
        </p:spPr>
        <p:txBody>
          <a:bodyPr/>
          <a:lstStyle/>
          <a:p>
            <a:r>
              <a:rPr lang="en-US" dirty="0" smtClean="0"/>
              <a:t>Expected utility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815" y="2380797"/>
            <a:ext cx="10515600" cy="4351338"/>
          </a:xfrm>
        </p:spPr>
        <p:txBody>
          <a:bodyPr/>
          <a:lstStyle/>
          <a:p>
            <a:r>
              <a:rPr lang="en-US" b="1" dirty="0"/>
              <a:t>expected utility </a:t>
            </a:r>
            <a:r>
              <a:rPr lang="en-US" b="1" dirty="0" smtClean="0"/>
              <a:t>model: </a:t>
            </a:r>
            <a:r>
              <a:rPr lang="en-US" dirty="0" smtClean="0"/>
              <a:t>The weighted </a:t>
            </a:r>
            <a:r>
              <a:rPr lang="en-US" dirty="0"/>
              <a:t>sum of utilities across</a:t>
            </a:r>
          </a:p>
          <a:p>
            <a:pPr marL="0" indent="0">
              <a:buNone/>
            </a:pPr>
            <a:r>
              <a:rPr lang="en-US" dirty="0"/>
              <a:t>states of the world, where </a:t>
            </a:r>
            <a:r>
              <a:rPr lang="en-US" dirty="0" smtClean="0"/>
              <a:t>the weights </a:t>
            </a:r>
            <a:r>
              <a:rPr lang="en-US" dirty="0"/>
              <a:t>are the probabilities </a:t>
            </a:r>
            <a:r>
              <a:rPr lang="en-US" dirty="0" smtClean="0"/>
              <a:t>of each </a:t>
            </a:r>
            <a:r>
              <a:rPr lang="en-US" dirty="0"/>
              <a:t>state occurring</a:t>
            </a:r>
            <a:r>
              <a:rPr lang="en-US" dirty="0" smtClean="0"/>
              <a:t>.</a:t>
            </a:r>
          </a:p>
          <a:p>
            <a:r>
              <a:rPr lang="en-US" i="1" dirty="0"/>
              <a:t>EU 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/>
              <a:t>(1 </a:t>
            </a:r>
            <a:r>
              <a:rPr lang="en-US" dirty="0" smtClean="0"/>
              <a:t>- </a:t>
            </a:r>
            <a:r>
              <a:rPr lang="en-US" i="1" dirty="0"/>
              <a:t>p</a:t>
            </a:r>
            <a:r>
              <a:rPr lang="en-US" dirty="0"/>
              <a:t>) </a:t>
            </a:r>
            <a:r>
              <a:rPr lang="en-US" dirty="0" smtClean="0"/>
              <a:t>x </a:t>
            </a:r>
            <a:r>
              <a:rPr lang="en-US" i="1" dirty="0"/>
              <a:t>U </a:t>
            </a:r>
            <a:r>
              <a:rPr lang="en-US" dirty="0"/>
              <a:t>(consumption with no adverse event) +</a:t>
            </a:r>
            <a:r>
              <a:rPr lang="en-US" dirty="0" smtClean="0"/>
              <a:t> </a:t>
            </a:r>
            <a:r>
              <a:rPr lang="en-US" i="1" dirty="0" smtClean="0"/>
              <a:t>p </a:t>
            </a:r>
            <a:r>
              <a:rPr lang="en-US" dirty="0"/>
              <a:t>x</a:t>
            </a:r>
            <a:r>
              <a:rPr lang="en-US" dirty="0" smtClean="0"/>
              <a:t> </a:t>
            </a:r>
            <a:r>
              <a:rPr lang="en-US" i="1" dirty="0"/>
              <a:t>U </a:t>
            </a:r>
            <a:r>
              <a:rPr lang="en-US" dirty="0"/>
              <a:t>(consumption with adverse event)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8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actuarially fair </a:t>
            </a:r>
            <a:r>
              <a:rPr lang="en-US" b="1" dirty="0" smtClean="0"/>
              <a:t>premium: </a:t>
            </a:r>
            <a:r>
              <a:rPr lang="en-US" dirty="0" smtClean="0"/>
              <a:t>An insurance </a:t>
            </a:r>
            <a:r>
              <a:rPr lang="en-US" dirty="0"/>
              <a:t>premium that is </a:t>
            </a:r>
            <a:r>
              <a:rPr lang="en-US" dirty="0" smtClean="0"/>
              <a:t>set equal </a:t>
            </a:r>
            <a:r>
              <a:rPr lang="en-US" dirty="0"/>
              <a:t>to the insurer’s </a:t>
            </a:r>
            <a:r>
              <a:rPr lang="en-US" dirty="0" smtClean="0"/>
              <a:t>expected payout.</a:t>
            </a:r>
          </a:p>
          <a:p>
            <a:r>
              <a:rPr lang="en-US" b="1" dirty="0"/>
              <a:t>risk </a:t>
            </a:r>
            <a:r>
              <a:rPr lang="en-US" b="1" dirty="0" smtClean="0"/>
              <a:t>aversion: </a:t>
            </a:r>
            <a:r>
              <a:rPr lang="en-US" dirty="0"/>
              <a:t>The extent </a:t>
            </a:r>
            <a:r>
              <a:rPr lang="en-US" dirty="0" smtClean="0"/>
              <a:t>to which </a:t>
            </a:r>
            <a:r>
              <a:rPr lang="en-US" dirty="0"/>
              <a:t>individuals are willing </a:t>
            </a:r>
            <a:r>
              <a:rPr lang="en-US" dirty="0" smtClean="0"/>
              <a:t>to bear risk.</a:t>
            </a:r>
            <a:r>
              <a:rPr lang="en-US" dirty="0"/>
              <a:t> Individuals who are very risk averse are those with a very rapidly </a:t>
            </a:r>
            <a:r>
              <a:rPr lang="en-US" dirty="0" smtClean="0"/>
              <a:t>diminishing marginal </a:t>
            </a:r>
            <a:r>
              <a:rPr lang="en-US" dirty="0"/>
              <a:t>utility of consumption; they are very afraid of consumption </a:t>
            </a:r>
            <a:r>
              <a:rPr lang="en-US" dirty="0" smtClean="0"/>
              <a:t>falling and </a:t>
            </a:r>
            <a:r>
              <a:rPr lang="en-US" dirty="0"/>
              <a:t>are happy to sacrifice some consumption in the good state to </a:t>
            </a:r>
            <a:r>
              <a:rPr lang="en-US" dirty="0" smtClean="0"/>
              <a:t>insure themselves </a:t>
            </a:r>
            <a:r>
              <a:rPr lang="en-US" dirty="0"/>
              <a:t>from large reductions in consumption in the bad state</a:t>
            </a:r>
            <a:r>
              <a:rPr lang="en-US" dirty="0" smtClean="0"/>
              <a:t>. Individuals who </a:t>
            </a:r>
            <a:r>
              <a:rPr lang="en-US" dirty="0"/>
              <a:t>are less risk averse are those with slowly diminishing marginal </a:t>
            </a:r>
            <a:r>
              <a:rPr lang="en-US" dirty="0" smtClean="0"/>
              <a:t>utility of </a:t>
            </a:r>
            <a:r>
              <a:rPr lang="en-US" dirty="0"/>
              <a:t>consumption; they aren’t willing to sacrifice very much in the good </a:t>
            </a:r>
            <a:r>
              <a:rPr lang="en-US" dirty="0" smtClean="0"/>
              <a:t>state to </a:t>
            </a:r>
            <a:r>
              <a:rPr lang="en-US" dirty="0"/>
              <a:t>insure themselves against the bad state.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central result of expected utility </a:t>
            </a:r>
            <a:r>
              <a:rPr lang="en-US" dirty="0" smtClean="0"/>
              <a:t>model </a:t>
            </a:r>
            <a:r>
              <a:rPr lang="en-US" dirty="0" smtClean="0"/>
              <a:t>is </a:t>
            </a:r>
            <a:r>
              <a:rPr lang="en-US" dirty="0"/>
              <a:t>that </a:t>
            </a:r>
            <a:r>
              <a:rPr lang="en-US" i="1" dirty="0"/>
              <a:t>with </a:t>
            </a:r>
            <a:r>
              <a:rPr lang="en-US" i="1" dirty="0" smtClean="0"/>
              <a:t>preferences characterized by risk aversion and actuarially </a:t>
            </a:r>
            <a:r>
              <a:rPr lang="en-US" i="1" dirty="0"/>
              <a:t>fair pricing, individuals will want to fully </a:t>
            </a:r>
            <a:r>
              <a:rPr lang="en-US" i="1" dirty="0" smtClean="0"/>
              <a:t>insure themselves </a:t>
            </a:r>
            <a:r>
              <a:rPr lang="en-US" i="1" dirty="0"/>
              <a:t>to equalize consumption in all states of the world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91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2504</Words>
  <Application>Microsoft Office PowerPoint</Application>
  <PresentationFormat>Widescreen</PresentationFormat>
  <Paragraphs>123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Bembo</vt:lpstr>
      <vt:lpstr>Calibri</vt:lpstr>
      <vt:lpstr>Calibri Light</vt:lpstr>
      <vt:lpstr>NewsGothic</vt:lpstr>
      <vt:lpstr>NewsGothic-Bold</vt:lpstr>
      <vt:lpstr>Office Theme</vt:lpstr>
      <vt:lpstr>LECTURE VII: SOCIAL INSURANCE</vt:lpstr>
      <vt:lpstr>PowerPoint Presentation</vt:lpstr>
      <vt:lpstr>Main Social Insurance Programs</vt:lpstr>
      <vt:lpstr>Social Insurance Spending in the EU</vt:lpstr>
      <vt:lpstr>The Economics of Insurance Markets</vt:lpstr>
      <vt:lpstr>The Economics of Insurance Markets</vt:lpstr>
      <vt:lpstr>The Economics of Insurance Markets</vt:lpstr>
      <vt:lpstr>Expected utility model</vt:lpstr>
      <vt:lpstr>PowerPoint Presentation</vt:lpstr>
      <vt:lpstr>Example </vt:lpstr>
      <vt:lpstr>PowerPoint Presentation</vt:lpstr>
      <vt:lpstr>The rational for social insurance</vt:lpstr>
      <vt:lpstr>Intuition(“Lemons” markets)</vt:lpstr>
      <vt:lpstr>PowerPoint Presentation</vt:lpstr>
      <vt:lpstr>PowerPoint Presentation</vt:lpstr>
      <vt:lpstr>Two groups of individuals</vt:lpstr>
      <vt:lpstr>Full Information, Asymmetric Information with and without Separate Prices</vt:lpstr>
      <vt:lpstr>Pooling Equilibrium</vt:lpstr>
      <vt:lpstr>Separating Equilibrium</vt:lpstr>
      <vt:lpstr>Separating Equilibrium</vt:lpstr>
      <vt:lpstr>Separating Equilibrium</vt:lpstr>
      <vt:lpstr>→Market Failure</vt:lpstr>
      <vt:lpstr>How Does the Government Address Adverse Selection?</vt:lpstr>
      <vt:lpstr>Other reasons for government intervention</vt:lpstr>
      <vt:lpstr>Moral hazard</vt:lpstr>
      <vt:lpstr>Self vs Social Insurance: Costs and Benefits</vt:lpstr>
      <vt:lpstr>Benefits</vt:lpstr>
      <vt:lpstr>Moral Hazard</vt:lpstr>
      <vt:lpstr>Moral Hazard</vt:lpstr>
      <vt:lpstr>Moral Hazard</vt:lpstr>
      <vt:lpstr>The costs of Moral Hazard</vt:lpstr>
      <vt:lpstr>Conclusion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VII: SOSIAL INSURANCE</dc:title>
  <dc:creator>Win10</dc:creator>
  <cp:lastModifiedBy>lydia basiakou</cp:lastModifiedBy>
  <cp:revision>39</cp:revision>
  <dcterms:created xsi:type="dcterms:W3CDTF">2017-04-26T09:16:12Z</dcterms:created>
  <dcterms:modified xsi:type="dcterms:W3CDTF">2020-04-29T09:09:06Z</dcterms:modified>
</cp:coreProperties>
</file>