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86" r:id="rId4"/>
    <p:sldId id="287" r:id="rId5"/>
    <p:sldId id="288" r:id="rId6"/>
    <p:sldId id="289" r:id="rId7"/>
    <p:sldId id="290" r:id="rId8"/>
    <p:sldId id="293" r:id="rId9"/>
    <p:sldId id="291" r:id="rId10"/>
    <p:sldId id="303" r:id="rId11"/>
    <p:sldId id="304" r:id="rId12"/>
    <p:sldId id="299" r:id="rId13"/>
    <p:sldId id="301" r:id="rId14"/>
    <p:sldId id="300" r:id="rId15"/>
    <p:sldId id="284" r:id="rId16"/>
    <p:sldId id="257" r:id="rId17"/>
    <p:sldId id="265" r:id="rId18"/>
    <p:sldId id="312" r:id="rId19"/>
    <p:sldId id="277" r:id="rId20"/>
    <p:sldId id="280" r:id="rId21"/>
    <p:sldId id="298" r:id="rId22"/>
    <p:sldId id="260" r:id="rId23"/>
    <p:sldId id="261" r:id="rId24"/>
    <p:sldId id="306" r:id="rId25"/>
    <p:sldId id="262" r:id="rId26"/>
    <p:sldId id="309" r:id="rId27"/>
    <p:sldId id="263" r:id="rId28"/>
    <p:sldId id="266" r:id="rId29"/>
    <p:sldId id="307" r:id="rId30"/>
    <p:sldId id="268" r:id="rId31"/>
    <p:sldId id="269" r:id="rId32"/>
    <p:sldId id="308" r:id="rId33"/>
    <p:sldId id="311" r:id="rId34"/>
    <p:sldId id="313" r:id="rId35"/>
    <p:sldId id="315" r:id="rId36"/>
    <p:sldId id="317" r:id="rId37"/>
    <p:sldId id="316" r:id="rId38"/>
    <p:sldId id="318" r:id="rId39"/>
    <p:sldId id="319" r:id="rId40"/>
    <p:sldId id="295" r:id="rId41"/>
    <p:sldId id="296" r:id="rId42"/>
    <p:sldId id="305" r:id="rId43"/>
    <p:sldId id="320" r:id="rId44"/>
    <p:sldId id="302" r:id="rId4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A52DC4-9DC2-4BF7-8DF9-2F3A37865542}" type="datetimeFigureOut">
              <a:rPr lang="el-GR" smtClean="0"/>
              <a:t>23/02/2022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A52DC4-9DC2-4BF7-8DF9-2F3A37865542}" type="datetimeFigureOut">
              <a:rPr lang="el-GR" smtClean="0"/>
              <a:t>23/02/2022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A52DC4-9DC2-4BF7-8DF9-2F3A37865542}" type="datetimeFigureOut">
              <a:rPr lang="el-GR" smtClean="0"/>
              <a:t>23/02/2022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A52DC4-9DC2-4BF7-8DF9-2F3A37865542}" type="datetimeFigureOut">
              <a:rPr lang="el-GR" smtClean="0"/>
              <a:t>23/02/2022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A52DC4-9DC2-4BF7-8DF9-2F3A37865542}" type="datetimeFigureOut">
              <a:rPr lang="el-GR" smtClean="0"/>
              <a:t>23/02/2022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A52DC4-9DC2-4BF7-8DF9-2F3A37865542}" type="datetimeFigureOut">
              <a:rPr lang="el-GR" smtClean="0"/>
              <a:t>23/02/2022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A52DC4-9DC2-4BF7-8DF9-2F3A37865542}" type="datetimeFigureOut">
              <a:rPr lang="el-GR" smtClean="0"/>
              <a:t>23/02/2022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A52DC4-9DC2-4BF7-8DF9-2F3A37865542}" type="datetimeFigureOut">
              <a:rPr lang="el-GR" smtClean="0"/>
              <a:t>23/02/2022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A52DC4-9DC2-4BF7-8DF9-2F3A37865542}" type="datetimeFigureOut">
              <a:rPr lang="el-GR" smtClean="0"/>
              <a:t>23/02/2022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27C69BF-40F3-4587-980C-ADB9D01D054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A52DC4-9DC2-4BF7-8DF9-2F3A37865542}" type="datetimeFigureOut">
              <a:rPr lang="el-GR" smtClean="0"/>
              <a:t>23/02/2022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27C69BF-40F3-4587-980C-ADB9D01D054B}" type="slidenum">
              <a:rPr lang="el-GR" smtClean="0"/>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9A52DC4-9DC2-4BF7-8DF9-2F3A37865542}" type="datetimeFigureOut">
              <a:rPr lang="el-GR" smtClean="0"/>
              <a:t>23/02/2022</a:t>
            </a:fld>
            <a:endParaRPr lang="el-GR"/>
          </a:p>
        </p:txBody>
      </p:sp>
      <p:sp>
        <p:nvSpPr>
          <p:cNvPr id="9" name="Slide Number Placeholder 8"/>
          <p:cNvSpPr>
            <a:spLocks noGrp="1"/>
          </p:cNvSpPr>
          <p:nvPr>
            <p:ph type="sldNum" sz="quarter" idx="11"/>
          </p:nvPr>
        </p:nvSpPr>
        <p:spPr/>
        <p:txBody>
          <a:bodyPr/>
          <a:lstStyle/>
          <a:p>
            <a:fld id="{727C69BF-40F3-4587-980C-ADB9D01D054B}"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27C69BF-40F3-4587-980C-ADB9D01D054B}" type="slidenum">
              <a:rPr lang="el-GR" smtClean="0"/>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9A52DC4-9DC2-4BF7-8DF9-2F3A37865542}" type="datetimeFigureOut">
              <a:rPr lang="el-GR" smtClean="0"/>
              <a:t>23/02/2022</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mailto:sblavo@aueb.g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2696" y="2492896"/>
            <a:ext cx="7558608" cy="1584176"/>
          </a:xfrm>
        </p:spPr>
        <p:txBody>
          <a:bodyPr/>
          <a:lstStyle/>
          <a:p>
            <a:r>
              <a:rPr lang="en-GB" sz="4000" dirty="0"/>
              <a:t>International Organizations (IOs) and Negotiations</a:t>
            </a:r>
            <a:br>
              <a:rPr lang="en-GB" sz="4000" dirty="0"/>
            </a:br>
            <a:endParaRPr lang="el-GR" sz="2000" dirty="0"/>
          </a:p>
        </p:txBody>
      </p:sp>
      <p:pic>
        <p:nvPicPr>
          <p:cNvPr id="7" name="Picture 2" descr="Αρχική">
            <a:extLst>
              <a:ext uri="{FF2B5EF4-FFF2-40B4-BE49-F238E27FC236}">
                <a16:creationId xmlns:a16="http://schemas.microsoft.com/office/drawing/2014/main" id="{10B74879-B64E-471E-B57B-D60BD52731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9413" y="381000"/>
            <a:ext cx="2493987" cy="118944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C:\Users\Spyros\Desktop\sblavo\AUEB\1_AUEB-pantone-HR.jpg">
            <a:extLst>
              <a:ext uri="{FF2B5EF4-FFF2-40B4-BE49-F238E27FC236}">
                <a16:creationId xmlns:a16="http://schemas.microsoft.com/office/drawing/2014/main" id="{0A0CE31B-9F01-4312-A285-7557C1A339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337545"/>
            <a:ext cx="510540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title 5">
            <a:extLst>
              <a:ext uri="{FF2B5EF4-FFF2-40B4-BE49-F238E27FC236}">
                <a16:creationId xmlns:a16="http://schemas.microsoft.com/office/drawing/2014/main" id="{01DBFE4E-60B0-444F-931C-CFF70717B6FE}"/>
              </a:ext>
            </a:extLst>
          </p:cNvPr>
          <p:cNvSpPr>
            <a:spLocks noGrp="1"/>
          </p:cNvSpPr>
          <p:nvPr>
            <p:ph type="subTitle" idx="1"/>
          </p:nvPr>
        </p:nvSpPr>
        <p:spPr>
          <a:xfrm>
            <a:off x="685800" y="4572000"/>
            <a:ext cx="7198568" cy="1584176"/>
          </a:xfrm>
        </p:spPr>
        <p:txBody>
          <a:bodyPr>
            <a:normAutofit/>
          </a:bodyPr>
          <a:lstStyle/>
          <a:p>
            <a:r>
              <a:rPr lang="en-US" dirty="0"/>
              <a:t>Dimitris Bourantonis </a:t>
            </a:r>
            <a:r>
              <a:rPr lang="el-GR" dirty="0"/>
              <a:t>(</a:t>
            </a:r>
            <a:r>
              <a:rPr lang="en-US" dirty="0">
                <a:solidFill>
                  <a:schemeClr val="tx1"/>
                </a:solidFill>
              </a:rPr>
              <a:t>bouranto</a:t>
            </a:r>
            <a:r>
              <a:rPr lang="en-US" dirty="0">
                <a:solidFill>
                  <a:schemeClr val="tx1"/>
                </a:solidFill>
                <a:hlinkClick r:id="rId4">
                  <a:extLst>
                    <a:ext uri="{A12FA001-AC4F-418D-AE19-62706E023703}">
                      <ahyp:hlinkClr xmlns:ahyp="http://schemas.microsoft.com/office/drawing/2018/hyperlinkcolor" val="tx"/>
                    </a:ext>
                  </a:extLst>
                </a:hlinkClick>
              </a:rPr>
              <a:t>@aueb.gr</a:t>
            </a:r>
            <a:r>
              <a:rPr lang="en-US" dirty="0"/>
              <a:t>) </a:t>
            </a:r>
          </a:p>
          <a:p>
            <a:r>
              <a:rPr lang="en-GB" dirty="0"/>
              <a:t> Professor</a:t>
            </a:r>
            <a:endParaRPr lang="el-GR" dirty="0"/>
          </a:p>
          <a:p>
            <a:r>
              <a:rPr lang="en-GB" dirty="0"/>
              <a:t>Department of International and European Economic Studies</a:t>
            </a:r>
            <a:endParaRPr lang="el-GR" dirty="0"/>
          </a:p>
          <a:p>
            <a:r>
              <a:rPr lang="en-GB" dirty="0"/>
              <a:t>Athens University of Economics and Business</a:t>
            </a:r>
            <a:endParaRPr lang="en-US" dirty="0"/>
          </a:p>
          <a:p>
            <a:endParaRPr lang="en-GB" dirty="0"/>
          </a:p>
        </p:txBody>
      </p:sp>
    </p:spTree>
    <p:extLst>
      <p:ext uri="{BB962C8B-B14F-4D97-AF65-F5344CB8AC3E}">
        <p14:creationId xmlns:p14="http://schemas.microsoft.com/office/powerpoint/2010/main" val="626627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27E02D-FEF5-4E07-BEE2-1EEBD4096BC8}"/>
              </a:ext>
            </a:extLst>
          </p:cNvPr>
          <p:cNvSpPr>
            <a:spLocks noGrp="1"/>
          </p:cNvSpPr>
          <p:nvPr>
            <p:ph idx="1"/>
          </p:nvPr>
        </p:nvSpPr>
        <p:spPr>
          <a:xfrm>
            <a:off x="457200" y="476672"/>
            <a:ext cx="7620000" cy="5924128"/>
          </a:xfrm>
        </p:spPr>
        <p:txBody>
          <a:bodyPr>
            <a:normAutofit lnSpcReduction="10000"/>
          </a:bodyPr>
          <a:lstStyle/>
          <a:p>
            <a:r>
              <a:rPr lang="en-GB" sz="2400" dirty="0"/>
              <a:t>Opportunities for </a:t>
            </a:r>
            <a:r>
              <a:rPr lang="en-GB" sz="2400" b="1" dirty="0"/>
              <a:t>extensive outreach activity at low cost </a:t>
            </a:r>
          </a:p>
          <a:p>
            <a:pPr lvl="1"/>
            <a:r>
              <a:rPr lang="en-GB" sz="2200" dirty="0"/>
              <a:t>bi-, mini- or </a:t>
            </a:r>
            <a:r>
              <a:rPr lang="en-GB" sz="2200" dirty="0" err="1"/>
              <a:t>polylateral</a:t>
            </a:r>
            <a:r>
              <a:rPr lang="en-GB" sz="2200" dirty="0"/>
              <a:t> diplomacy; </a:t>
            </a:r>
          </a:p>
          <a:p>
            <a:pPr lvl="1"/>
            <a:r>
              <a:rPr lang="en-GB" sz="2200" dirty="0"/>
              <a:t>reaching out to friends and adversaries on any kind of issue;</a:t>
            </a:r>
          </a:p>
          <a:p>
            <a:pPr lvl="1"/>
            <a:r>
              <a:rPr lang="en-GB" sz="2200" dirty="0"/>
              <a:t>UN General Assembly meeting every September</a:t>
            </a:r>
            <a:endParaRPr lang="el-GR" dirty="0"/>
          </a:p>
          <a:p>
            <a:pPr>
              <a:spcBef>
                <a:spcPts val="2400"/>
              </a:spcBef>
            </a:pPr>
            <a:r>
              <a:rPr lang="en-GB" b="1" dirty="0"/>
              <a:t>Who Negotiates?</a:t>
            </a:r>
          </a:p>
          <a:p>
            <a:pPr lvl="1"/>
            <a:r>
              <a:rPr lang="en-GB" dirty="0"/>
              <a:t>Often, civil servants other than MFA staff </a:t>
            </a:r>
          </a:p>
          <a:p>
            <a:pPr lvl="2"/>
            <a:r>
              <a:rPr lang="en-GB" dirty="0"/>
              <a:t>economic affairs negotiations: WTO, IMF, World Bank; </a:t>
            </a:r>
          </a:p>
          <a:p>
            <a:pPr lvl="2"/>
            <a:r>
              <a:rPr lang="en-GB" dirty="0"/>
              <a:t>ministries of agriculture in the infamous WTO negotiations about farm subsidies; </a:t>
            </a:r>
          </a:p>
          <a:p>
            <a:pPr lvl="2"/>
            <a:r>
              <a:rPr lang="en-GB" dirty="0"/>
              <a:t>in ILO, government officials in the labour sector take the lead </a:t>
            </a:r>
          </a:p>
          <a:p>
            <a:pPr lvl="1"/>
            <a:r>
              <a:rPr lang="en-GB" dirty="0"/>
              <a:t>MFAs: managerial role – ‘inter-civil-servant-negotiations’</a:t>
            </a:r>
          </a:p>
          <a:p>
            <a:pPr lvl="2"/>
            <a:r>
              <a:rPr lang="en-GB" dirty="0"/>
              <a:t>E.g. Role of National Permanent Representations to the EU</a:t>
            </a:r>
          </a:p>
          <a:p>
            <a:pPr lvl="1"/>
            <a:r>
              <a:rPr lang="en-GB" dirty="0"/>
              <a:t>‘de facto’ and ‘de jure’ diplomats</a:t>
            </a:r>
          </a:p>
          <a:p>
            <a:pPr lvl="2"/>
            <a:r>
              <a:rPr lang="en-GB" dirty="0"/>
              <a:t>Former group: consultative position in the formulation of a negotiation strategy</a:t>
            </a:r>
          </a:p>
          <a:p>
            <a:pPr lvl="2"/>
            <a:r>
              <a:rPr lang="en-GB" dirty="0"/>
              <a:t>Latter group: formally in charge of national delegations at multilateral negotiations in IOs</a:t>
            </a:r>
          </a:p>
          <a:p>
            <a:pPr marL="114300" indent="0">
              <a:buNone/>
            </a:pPr>
            <a:endParaRPr lang="en-GB" dirty="0"/>
          </a:p>
        </p:txBody>
      </p:sp>
    </p:spTree>
    <p:extLst>
      <p:ext uri="{BB962C8B-B14F-4D97-AF65-F5344CB8AC3E}">
        <p14:creationId xmlns:p14="http://schemas.microsoft.com/office/powerpoint/2010/main" val="1376482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2FF795-36AF-462B-B13D-D765E87C79F2}"/>
              </a:ext>
            </a:extLst>
          </p:cNvPr>
          <p:cNvSpPr>
            <a:spLocks noGrp="1"/>
          </p:cNvSpPr>
          <p:nvPr>
            <p:ph idx="1"/>
          </p:nvPr>
        </p:nvSpPr>
        <p:spPr>
          <a:xfrm>
            <a:off x="457200" y="764704"/>
            <a:ext cx="7620000" cy="5636096"/>
          </a:xfrm>
        </p:spPr>
        <p:txBody>
          <a:bodyPr>
            <a:normAutofit/>
          </a:bodyPr>
          <a:lstStyle/>
          <a:p>
            <a:pPr>
              <a:spcBef>
                <a:spcPts val="1200"/>
              </a:spcBef>
            </a:pPr>
            <a:r>
              <a:rPr lang="en-GB" sz="2400" dirty="0"/>
              <a:t>Negotiations and deliberations (may) bring about </a:t>
            </a:r>
            <a:r>
              <a:rPr lang="en-GB" sz="2400" b="1" dirty="0"/>
              <a:t>socialization</a:t>
            </a:r>
            <a:r>
              <a:rPr lang="en-GB" sz="2400" dirty="0"/>
              <a:t> and generate </a:t>
            </a:r>
            <a:r>
              <a:rPr lang="en-GB" sz="2400" b="1" dirty="0"/>
              <a:t>learning processes</a:t>
            </a:r>
            <a:r>
              <a:rPr lang="en-GB" sz="2400" dirty="0"/>
              <a:t> (for both member-states and the respective IO)</a:t>
            </a:r>
          </a:p>
          <a:p>
            <a:pPr lvl="1">
              <a:spcBef>
                <a:spcPts val="1200"/>
              </a:spcBef>
            </a:pPr>
            <a:r>
              <a:rPr lang="en-GB" sz="2400" dirty="0"/>
              <a:t>OECD’s data-based authenticity → ideational authority</a:t>
            </a:r>
          </a:p>
          <a:p>
            <a:pPr lvl="1">
              <a:spcBef>
                <a:spcPts val="1200"/>
              </a:spcBef>
            </a:pPr>
            <a:r>
              <a:rPr lang="en-GB" sz="2400" dirty="0"/>
              <a:t>Changes to the conflictual style of a new member-state (e.g. Greece in the EU in the 1980s)</a:t>
            </a:r>
          </a:p>
          <a:p>
            <a:pPr lvl="1">
              <a:spcBef>
                <a:spcPts val="1200"/>
              </a:spcBef>
            </a:pPr>
            <a:r>
              <a:rPr lang="en-GB" sz="2400" i="1" dirty="0" err="1"/>
              <a:t>Engrenage</a:t>
            </a:r>
            <a:r>
              <a:rPr lang="en-GB" sz="2400" i="1" dirty="0"/>
              <a:t> </a:t>
            </a:r>
            <a:r>
              <a:rPr lang="en-GB" sz="2400" dirty="0"/>
              <a:t>effect of states’ officials</a:t>
            </a:r>
          </a:p>
          <a:p>
            <a:pPr lvl="1">
              <a:spcBef>
                <a:spcPts val="1200"/>
              </a:spcBef>
            </a:pPr>
            <a:r>
              <a:rPr lang="en-GB" sz="2400" dirty="0"/>
              <a:t>IO: process of organizational learning </a:t>
            </a:r>
          </a:p>
          <a:p>
            <a:pPr lvl="2"/>
            <a:r>
              <a:rPr lang="en-GB" sz="2400" dirty="0"/>
              <a:t>E.g. International Maritime Organization, 1995 Convention; </a:t>
            </a:r>
          </a:p>
          <a:p>
            <a:pPr lvl="2"/>
            <a:r>
              <a:rPr lang="en-GB" sz="2400" dirty="0"/>
              <a:t>EU Commission and the Codex Alimentarius</a:t>
            </a:r>
          </a:p>
        </p:txBody>
      </p:sp>
    </p:spTree>
    <p:extLst>
      <p:ext uri="{BB962C8B-B14F-4D97-AF65-F5344CB8AC3E}">
        <p14:creationId xmlns:p14="http://schemas.microsoft.com/office/powerpoint/2010/main" val="4224260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9BB8F-3881-4048-B7F2-903FD8384FBB}"/>
              </a:ext>
            </a:extLst>
          </p:cNvPr>
          <p:cNvSpPr>
            <a:spLocks noGrp="1"/>
          </p:cNvSpPr>
          <p:nvPr>
            <p:ph type="title"/>
          </p:nvPr>
        </p:nvSpPr>
        <p:spPr>
          <a:xfrm>
            <a:off x="755576" y="274638"/>
            <a:ext cx="7620000" cy="1066130"/>
          </a:xfrm>
        </p:spPr>
        <p:txBody>
          <a:bodyPr/>
          <a:lstStyle/>
          <a:p>
            <a:r>
              <a:rPr lang="en-GB" sz="3600" dirty="0"/>
              <a:t>IO with one/many stakeholder(s)</a:t>
            </a:r>
          </a:p>
        </p:txBody>
      </p:sp>
      <p:sp>
        <p:nvSpPr>
          <p:cNvPr id="3" name="Content Placeholder 2">
            <a:extLst>
              <a:ext uri="{FF2B5EF4-FFF2-40B4-BE49-F238E27FC236}">
                <a16:creationId xmlns:a16="http://schemas.microsoft.com/office/drawing/2014/main" id="{1D0AAB16-D529-4958-848A-3BCC28B5A678}"/>
              </a:ext>
            </a:extLst>
          </p:cNvPr>
          <p:cNvSpPr>
            <a:spLocks noGrp="1"/>
          </p:cNvSpPr>
          <p:nvPr>
            <p:ph idx="1"/>
          </p:nvPr>
        </p:nvSpPr>
        <p:spPr>
          <a:xfrm>
            <a:off x="611560" y="1556792"/>
            <a:ext cx="7465640" cy="5184576"/>
          </a:xfrm>
        </p:spPr>
        <p:txBody>
          <a:bodyPr>
            <a:normAutofit/>
          </a:bodyPr>
          <a:lstStyle/>
          <a:p>
            <a:r>
              <a:rPr lang="en-GB" sz="2400" b="1" dirty="0"/>
              <a:t>IOs not unitary actors</a:t>
            </a:r>
          </a:p>
          <a:p>
            <a:pPr lvl="1">
              <a:spcBef>
                <a:spcPts val="600"/>
              </a:spcBef>
            </a:pPr>
            <a:r>
              <a:rPr lang="en-GB" sz="2200" dirty="0"/>
              <a:t>(intra-IO) bureaucratic turf battles </a:t>
            </a:r>
          </a:p>
          <a:p>
            <a:pPr lvl="1"/>
            <a:r>
              <a:rPr lang="en-GB" sz="2200" dirty="0"/>
              <a:t>normative and content-based preference heterogeneity </a:t>
            </a:r>
          </a:p>
          <a:p>
            <a:pPr lvl="1"/>
            <a:r>
              <a:rPr lang="en-GB" sz="2200" dirty="0"/>
              <a:t>e.g. UN High Commission for Refugees (UNHCR) on Internally Displaced Persons (IDPs): division between regional operational bureaus and legal ones </a:t>
            </a:r>
          </a:p>
          <a:p>
            <a:pPr>
              <a:spcBef>
                <a:spcPts val="3000"/>
              </a:spcBef>
            </a:pPr>
            <a:r>
              <a:rPr lang="en-GB" sz="2400" b="1" dirty="0"/>
              <a:t>Technicality of issues</a:t>
            </a:r>
            <a:r>
              <a:rPr lang="en-GB" sz="2400" dirty="0"/>
              <a:t> blurs distinction between the IO’s bureaucracy of experts and national representatives</a:t>
            </a:r>
          </a:p>
          <a:p>
            <a:pPr lvl="1">
              <a:spcBef>
                <a:spcPts val="600"/>
              </a:spcBef>
            </a:pPr>
            <a:r>
              <a:rPr lang="en-GB" sz="2200" dirty="0"/>
              <a:t>not technical first, political next but rather simultaneously</a:t>
            </a:r>
          </a:p>
          <a:p>
            <a:pPr lvl="1">
              <a:spcBef>
                <a:spcPts val="600"/>
              </a:spcBef>
            </a:pPr>
            <a:r>
              <a:rPr lang="en-GB" sz="2200" dirty="0"/>
              <a:t>e.g. WTO, World Meteorological Organization</a:t>
            </a:r>
          </a:p>
        </p:txBody>
      </p:sp>
    </p:spTree>
    <p:extLst>
      <p:ext uri="{BB962C8B-B14F-4D97-AF65-F5344CB8AC3E}">
        <p14:creationId xmlns:p14="http://schemas.microsoft.com/office/powerpoint/2010/main" val="498225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79E474-9692-4021-90D6-3B9F8729F320}"/>
              </a:ext>
            </a:extLst>
          </p:cNvPr>
          <p:cNvSpPr>
            <a:spLocks noGrp="1"/>
          </p:cNvSpPr>
          <p:nvPr>
            <p:ph idx="1"/>
          </p:nvPr>
        </p:nvSpPr>
        <p:spPr>
          <a:xfrm>
            <a:off x="457200" y="692696"/>
            <a:ext cx="7620000" cy="5708104"/>
          </a:xfrm>
        </p:spPr>
        <p:txBody>
          <a:bodyPr/>
          <a:lstStyle/>
          <a:p>
            <a:r>
              <a:rPr lang="en-GB" sz="2400" dirty="0"/>
              <a:t>IOs Bureaucracies as </a:t>
            </a:r>
            <a:r>
              <a:rPr lang="en-GB" sz="2400" b="1" dirty="0"/>
              <a:t>agenda-setters</a:t>
            </a:r>
            <a:r>
              <a:rPr lang="en-GB" sz="2400" dirty="0"/>
              <a:t> and </a:t>
            </a:r>
            <a:r>
              <a:rPr lang="en-GB" sz="2400" b="1" dirty="0"/>
              <a:t>negotiation facilitators</a:t>
            </a:r>
          </a:p>
          <a:p>
            <a:pPr lvl="1">
              <a:spcBef>
                <a:spcPts val="2400"/>
              </a:spcBef>
            </a:pPr>
            <a:r>
              <a:rPr lang="en-GB" sz="2200" dirty="0"/>
              <a:t>Bureaucrats of the World Meteorological Organization and the UN Environmental Programme (UNEP) initiated and organized the Intergovernmental Panel on Climate Change (knowledge production and dissemination);</a:t>
            </a:r>
          </a:p>
          <a:p>
            <a:pPr lvl="1">
              <a:spcBef>
                <a:spcPts val="2400"/>
              </a:spcBef>
            </a:pPr>
            <a:r>
              <a:rPr lang="en-GB" sz="2200" dirty="0"/>
              <a:t>UNEP bureaucrats key role in calling and directing the first conferences on negotiating an international Treaty on ozone-depleting chemicals, in the 1980s;</a:t>
            </a:r>
          </a:p>
          <a:p>
            <a:pPr lvl="1">
              <a:spcBef>
                <a:spcPts val="2400"/>
              </a:spcBef>
            </a:pPr>
            <a:r>
              <a:rPr lang="en-GB" sz="2200" dirty="0"/>
              <a:t>Key role in negotiations under the biodiversity convention, ozone treaties, and the climate conventions, even against the intention of member-states as in the case of the desertification secretariat (‘</a:t>
            </a:r>
            <a:r>
              <a:rPr lang="en-GB" sz="2200" b="1" dirty="0"/>
              <a:t>activist bureaucracies’</a:t>
            </a:r>
            <a:r>
              <a:rPr lang="en-GB" sz="2200" dirty="0"/>
              <a:t>)</a:t>
            </a:r>
          </a:p>
          <a:p>
            <a:endParaRPr lang="en-GB" dirty="0"/>
          </a:p>
        </p:txBody>
      </p:sp>
    </p:spTree>
    <p:extLst>
      <p:ext uri="{BB962C8B-B14F-4D97-AF65-F5344CB8AC3E}">
        <p14:creationId xmlns:p14="http://schemas.microsoft.com/office/powerpoint/2010/main" val="592978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86490A-9144-4287-A315-0E0004344B51}"/>
              </a:ext>
            </a:extLst>
          </p:cNvPr>
          <p:cNvSpPr>
            <a:spLocks noGrp="1"/>
          </p:cNvSpPr>
          <p:nvPr>
            <p:ph idx="1"/>
          </p:nvPr>
        </p:nvSpPr>
        <p:spPr>
          <a:xfrm>
            <a:off x="457200" y="764704"/>
            <a:ext cx="7620000" cy="5832648"/>
          </a:xfrm>
        </p:spPr>
        <p:txBody>
          <a:bodyPr>
            <a:normAutofit/>
          </a:bodyPr>
          <a:lstStyle/>
          <a:p>
            <a:pPr>
              <a:spcBef>
                <a:spcPts val="1800"/>
              </a:spcBef>
            </a:pPr>
            <a:r>
              <a:rPr lang="en-GB" sz="2400" dirty="0"/>
              <a:t>Capacity of imposing </a:t>
            </a:r>
            <a:r>
              <a:rPr lang="en-GB" sz="2400" b="1" dirty="0"/>
              <a:t>sanctions </a:t>
            </a:r>
            <a:r>
              <a:rPr lang="en-GB" sz="2400" dirty="0"/>
              <a:t>to a stakeholder</a:t>
            </a:r>
          </a:p>
          <a:p>
            <a:pPr lvl="1">
              <a:spcBef>
                <a:spcPts val="1800"/>
              </a:spcBef>
            </a:pPr>
            <a:r>
              <a:rPr lang="en-GB" sz="2200" dirty="0"/>
              <a:t>Enforcement of decisions critical to negotiations with recalcitrant member-states</a:t>
            </a:r>
          </a:p>
          <a:p>
            <a:pPr lvl="1">
              <a:spcBef>
                <a:spcPts val="1800"/>
              </a:spcBef>
            </a:pPr>
            <a:r>
              <a:rPr lang="en-GB" sz="2200" dirty="0"/>
              <a:t>Economic and political sanctions (penalties, fines, etc)/Expulsion → Increased negotiating leverage for the IO</a:t>
            </a:r>
            <a:endParaRPr lang="en-GB" dirty="0"/>
          </a:p>
          <a:p>
            <a:endParaRPr lang="en-GB" dirty="0"/>
          </a:p>
        </p:txBody>
      </p:sp>
    </p:spTree>
    <p:extLst>
      <p:ext uri="{BB962C8B-B14F-4D97-AF65-F5344CB8AC3E}">
        <p14:creationId xmlns:p14="http://schemas.microsoft.com/office/powerpoint/2010/main" val="891323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D429A1-E2E8-4C41-B43D-D37C43B52BF0}"/>
              </a:ext>
            </a:extLst>
          </p:cNvPr>
          <p:cNvSpPr>
            <a:spLocks noGrp="1"/>
          </p:cNvSpPr>
          <p:nvPr>
            <p:ph type="title"/>
          </p:nvPr>
        </p:nvSpPr>
        <p:spPr>
          <a:xfrm>
            <a:off x="683568" y="4996904"/>
            <a:ext cx="7659687" cy="1168400"/>
          </a:xfrm>
        </p:spPr>
        <p:txBody>
          <a:bodyPr/>
          <a:lstStyle/>
          <a:p>
            <a:r>
              <a:rPr lang="en-GB" dirty="0"/>
              <a:t>2. Inter-organizational Negotiations</a:t>
            </a:r>
          </a:p>
        </p:txBody>
      </p:sp>
    </p:spTree>
    <p:extLst>
      <p:ext uri="{BB962C8B-B14F-4D97-AF65-F5344CB8AC3E}">
        <p14:creationId xmlns:p14="http://schemas.microsoft.com/office/powerpoint/2010/main" val="1936421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620000" cy="1143000"/>
          </a:xfrm>
        </p:spPr>
        <p:txBody>
          <a:bodyPr/>
          <a:lstStyle/>
          <a:p>
            <a:r>
              <a:rPr lang="en-GB" dirty="0"/>
              <a:t>Inter-</a:t>
            </a:r>
            <a:r>
              <a:rPr lang="en-GB" dirty="0" err="1"/>
              <a:t>Secting</a:t>
            </a:r>
            <a:r>
              <a:rPr lang="en-GB" dirty="0"/>
              <a:t> </a:t>
            </a:r>
            <a:r>
              <a:rPr lang="en-GB" dirty="0" err="1"/>
              <a:t>Multilateralisms</a:t>
            </a:r>
            <a:endParaRPr lang="el-GR" dirty="0"/>
          </a:p>
        </p:txBody>
      </p:sp>
      <p:sp>
        <p:nvSpPr>
          <p:cNvPr id="3" name="Content Placeholder 2"/>
          <p:cNvSpPr>
            <a:spLocks noGrp="1"/>
          </p:cNvSpPr>
          <p:nvPr>
            <p:ph idx="1"/>
          </p:nvPr>
        </p:nvSpPr>
        <p:spPr>
          <a:xfrm>
            <a:off x="457200" y="1484784"/>
            <a:ext cx="7620000" cy="5184576"/>
          </a:xfrm>
        </p:spPr>
        <p:txBody>
          <a:bodyPr>
            <a:normAutofit lnSpcReduction="10000"/>
          </a:bodyPr>
          <a:lstStyle/>
          <a:p>
            <a:pPr>
              <a:lnSpc>
                <a:spcPct val="110000"/>
              </a:lnSpc>
              <a:spcBef>
                <a:spcPts val="1200"/>
              </a:spcBef>
            </a:pPr>
            <a:r>
              <a:rPr lang="en-GB" sz="2400" dirty="0"/>
              <a:t>IO-IO relationships: inter-</a:t>
            </a:r>
            <a:r>
              <a:rPr lang="en-GB" sz="2400" dirty="0" err="1"/>
              <a:t>secting</a:t>
            </a:r>
            <a:r>
              <a:rPr lang="en-GB" sz="2400" dirty="0"/>
              <a:t> multilateralism</a:t>
            </a:r>
          </a:p>
          <a:p>
            <a:pPr>
              <a:lnSpc>
                <a:spcPct val="110000"/>
              </a:lnSpc>
              <a:spcBef>
                <a:spcPts val="1200"/>
              </a:spcBef>
            </a:pPr>
            <a:r>
              <a:rPr lang="en-GB" sz="2400" dirty="0"/>
              <a:t>IO performance is a key parameter of its continuing existence and survival </a:t>
            </a:r>
            <a:r>
              <a:rPr lang="en-GB" sz="2000" dirty="0"/>
              <a:t>(e.g. Food and Agricultural Organization –FAO- felt threatened by the ascendance of the World Food Program – WFP)</a:t>
            </a:r>
          </a:p>
          <a:p>
            <a:pPr>
              <a:lnSpc>
                <a:spcPct val="110000"/>
              </a:lnSpc>
              <a:spcBef>
                <a:spcPts val="1200"/>
              </a:spcBef>
            </a:pPr>
            <a:r>
              <a:rPr lang="en-GB" sz="2400" dirty="0"/>
              <a:t>IOs operate in a context of environmental interconnectedness: one IO’s performance is more often than not linked with other IOs</a:t>
            </a:r>
          </a:p>
          <a:p>
            <a:pPr>
              <a:spcBef>
                <a:spcPts val="2400"/>
              </a:spcBef>
            </a:pPr>
            <a:r>
              <a:rPr lang="en-US" sz="2400" dirty="0"/>
              <a:t>Theoretical perspective of Inter-</a:t>
            </a:r>
            <a:r>
              <a:rPr lang="en-US" sz="2400" dirty="0" err="1"/>
              <a:t>Organizationalism</a:t>
            </a:r>
            <a:r>
              <a:rPr lang="en-US" sz="2400" dirty="0"/>
              <a:t> (Biermann, R. and </a:t>
            </a:r>
            <a:r>
              <a:rPr lang="en-US" sz="2400" dirty="0" err="1"/>
              <a:t>Koops</a:t>
            </a:r>
            <a:r>
              <a:rPr lang="en-US" sz="2400" dirty="0"/>
              <a:t>, J.A., eds., 2017. </a:t>
            </a:r>
            <a:r>
              <a:rPr lang="en-US" sz="2400" i="1" dirty="0"/>
              <a:t>Palgrave Handbook of inter-organizational relations in world politics,</a:t>
            </a:r>
            <a:r>
              <a:rPr lang="en-US" sz="2400" dirty="0"/>
              <a:t> London: Palgrave Macmillan</a:t>
            </a:r>
            <a:r>
              <a:rPr lang="en-GB" sz="2400" dirty="0"/>
              <a:t>)</a:t>
            </a:r>
          </a:p>
          <a:p>
            <a:pPr>
              <a:lnSpc>
                <a:spcPct val="110000"/>
              </a:lnSpc>
              <a:spcBef>
                <a:spcPts val="1200"/>
              </a:spcBef>
            </a:pPr>
            <a:endParaRPr lang="en-GB" sz="2200" b="1" dirty="0"/>
          </a:p>
        </p:txBody>
      </p:sp>
    </p:spTree>
    <p:extLst>
      <p:ext uri="{BB962C8B-B14F-4D97-AF65-F5344CB8AC3E}">
        <p14:creationId xmlns:p14="http://schemas.microsoft.com/office/powerpoint/2010/main" val="3799315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8C4F8-4E66-4C9A-93F9-DE66850DB871}"/>
              </a:ext>
            </a:extLst>
          </p:cNvPr>
          <p:cNvSpPr>
            <a:spLocks noGrp="1"/>
          </p:cNvSpPr>
          <p:nvPr>
            <p:ph type="title"/>
          </p:nvPr>
        </p:nvSpPr>
        <p:spPr>
          <a:xfrm>
            <a:off x="457200" y="274638"/>
            <a:ext cx="7620000" cy="922114"/>
          </a:xfrm>
        </p:spPr>
        <p:txBody>
          <a:bodyPr/>
          <a:lstStyle/>
          <a:p>
            <a:r>
              <a:rPr lang="en-GB" dirty="0"/>
              <a:t>Inter-</a:t>
            </a:r>
            <a:r>
              <a:rPr lang="en-GB" dirty="0" err="1"/>
              <a:t>Organizationalism</a:t>
            </a:r>
            <a:endParaRPr lang="en-GB" dirty="0"/>
          </a:p>
        </p:txBody>
      </p:sp>
      <p:sp>
        <p:nvSpPr>
          <p:cNvPr id="3" name="Content Placeholder 2"/>
          <p:cNvSpPr>
            <a:spLocks noGrp="1"/>
          </p:cNvSpPr>
          <p:nvPr>
            <p:ph idx="1"/>
          </p:nvPr>
        </p:nvSpPr>
        <p:spPr>
          <a:xfrm>
            <a:off x="457200" y="1340768"/>
            <a:ext cx="7620000" cy="5400600"/>
          </a:xfrm>
        </p:spPr>
        <p:txBody>
          <a:bodyPr>
            <a:normAutofit fontScale="70000" lnSpcReduction="20000"/>
          </a:bodyPr>
          <a:lstStyle/>
          <a:p>
            <a:pPr algn="just">
              <a:lnSpc>
                <a:spcPct val="120000"/>
              </a:lnSpc>
            </a:pPr>
            <a:r>
              <a:rPr lang="en-GB" sz="2800" dirty="0"/>
              <a:t>In general, IOs cherish their organizational autonomy</a:t>
            </a:r>
            <a:endParaRPr lang="el-GR" sz="2800" dirty="0"/>
          </a:p>
          <a:p>
            <a:pPr>
              <a:spcBef>
                <a:spcPts val="1200"/>
              </a:spcBef>
            </a:pPr>
            <a:r>
              <a:rPr lang="en-GB" sz="2800" dirty="0"/>
              <a:t>So, why do they relate with other IOs?  What determines their ‘win sets’ (as autonomous actors, not as the sum of their constituent member-states</a:t>
            </a:r>
            <a:r>
              <a:rPr lang="el-GR" sz="2800" dirty="0"/>
              <a:t> </a:t>
            </a:r>
            <a:r>
              <a:rPr lang="en-GB" sz="2800" dirty="0"/>
              <a:t>but on top of them)?</a:t>
            </a:r>
            <a:r>
              <a:rPr lang="el-GR" sz="2800" dirty="0"/>
              <a:t> </a:t>
            </a:r>
            <a:endParaRPr lang="en-GB" sz="2800" dirty="0"/>
          </a:p>
          <a:p>
            <a:pPr>
              <a:lnSpc>
                <a:spcPct val="80000"/>
              </a:lnSpc>
              <a:spcBef>
                <a:spcPct val="70000"/>
              </a:spcBef>
            </a:pPr>
            <a:r>
              <a:rPr lang="en-GB" sz="2800" dirty="0"/>
              <a:t>Three Reasons (organizational studies, US, 1960s): </a:t>
            </a:r>
          </a:p>
          <a:p>
            <a:pPr lvl="1">
              <a:lnSpc>
                <a:spcPct val="120000"/>
              </a:lnSpc>
              <a:spcBef>
                <a:spcPts val="600"/>
              </a:spcBef>
            </a:pPr>
            <a:r>
              <a:rPr lang="en-GB" sz="2600" u="sng" dirty="0"/>
              <a:t>Resource scarcity</a:t>
            </a:r>
            <a:r>
              <a:rPr lang="el-GR" sz="2600" u="sng" dirty="0">
                <a:cs typeface="Times New Roman" pitchFamily="18" charset="0"/>
              </a:rPr>
              <a:t>:</a:t>
            </a:r>
          </a:p>
          <a:p>
            <a:pPr lvl="2">
              <a:lnSpc>
                <a:spcPct val="120000"/>
              </a:lnSpc>
              <a:spcBef>
                <a:spcPts val="0"/>
              </a:spcBef>
            </a:pPr>
            <a:r>
              <a:rPr lang="en-GB" sz="2600" dirty="0">
                <a:cs typeface="Times New Roman" pitchFamily="18" charset="0"/>
              </a:rPr>
              <a:t>Lack of resources leads to poor performance, so IOs often seek economies of scale to save assets and avoid becoming irrelevant/obsolete for their members</a:t>
            </a:r>
            <a:endParaRPr lang="en-GB" sz="2600" dirty="0"/>
          </a:p>
          <a:p>
            <a:pPr lvl="1">
              <a:lnSpc>
                <a:spcPct val="120000"/>
              </a:lnSpc>
              <a:spcBef>
                <a:spcPts val="600"/>
              </a:spcBef>
            </a:pPr>
            <a:r>
              <a:rPr lang="en-GB" sz="2600" u="sng" dirty="0"/>
              <a:t>Normative congruence</a:t>
            </a:r>
            <a:r>
              <a:rPr lang="en-GB" sz="2600" dirty="0"/>
              <a:t>: </a:t>
            </a:r>
          </a:p>
          <a:p>
            <a:pPr lvl="2">
              <a:lnSpc>
                <a:spcPct val="120000"/>
              </a:lnSpc>
              <a:spcBef>
                <a:spcPts val="0"/>
              </a:spcBef>
            </a:pPr>
            <a:r>
              <a:rPr lang="en-GB" sz="2600" dirty="0"/>
              <a:t>Ideological belief in synergistic linkages (emphasis on multilateralism and cooperation as the basic </a:t>
            </a:r>
            <a:r>
              <a:rPr lang="en-GB" sz="2600" i="1" dirty="0"/>
              <a:t>modus operandi </a:t>
            </a:r>
            <a:r>
              <a:rPr lang="en-GB" sz="2600" dirty="0"/>
              <a:t>of the international system) (e.g. EU) </a:t>
            </a:r>
          </a:p>
          <a:p>
            <a:pPr lvl="1">
              <a:lnSpc>
                <a:spcPct val="120000"/>
              </a:lnSpc>
              <a:spcBef>
                <a:spcPts val="600"/>
              </a:spcBef>
            </a:pPr>
            <a:r>
              <a:rPr lang="en-GB" sz="2600" u="sng" dirty="0"/>
              <a:t>Extra-organizational force</a:t>
            </a:r>
            <a:r>
              <a:rPr lang="en-GB" sz="2600" dirty="0"/>
              <a:t>:</a:t>
            </a:r>
          </a:p>
          <a:p>
            <a:pPr lvl="2">
              <a:lnSpc>
                <a:spcPct val="120000"/>
              </a:lnSpc>
              <a:spcBef>
                <a:spcPts val="0"/>
              </a:spcBef>
            </a:pPr>
            <a:r>
              <a:rPr lang="en-GB" sz="2600" dirty="0"/>
              <a:t>Presence of a powerful third actor (state or other IO) outside the IO</a:t>
            </a:r>
            <a:r>
              <a:rPr lang="el-GR" sz="2600" dirty="0"/>
              <a:t> </a:t>
            </a:r>
            <a:r>
              <a:rPr lang="en-GB" sz="2600" dirty="0"/>
              <a:t>that induces or imposes collaboration between IOs (</a:t>
            </a:r>
            <a:r>
              <a:rPr lang="en-GB" sz="2600" dirty="0" err="1"/>
              <a:t>e.g</a:t>
            </a:r>
            <a:r>
              <a:rPr lang="en-GB" sz="2600" dirty="0"/>
              <a:t> UN and African regional schemes)</a:t>
            </a:r>
          </a:p>
        </p:txBody>
      </p:sp>
    </p:spTree>
    <p:extLst>
      <p:ext uri="{BB962C8B-B14F-4D97-AF65-F5344CB8AC3E}">
        <p14:creationId xmlns:p14="http://schemas.microsoft.com/office/powerpoint/2010/main" val="883097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2FD9-0B1C-4B90-89C3-72CC400FF343}"/>
              </a:ext>
            </a:extLst>
          </p:cNvPr>
          <p:cNvSpPr>
            <a:spLocks noGrp="1"/>
          </p:cNvSpPr>
          <p:nvPr>
            <p:ph type="title"/>
          </p:nvPr>
        </p:nvSpPr>
        <p:spPr/>
        <p:txBody>
          <a:bodyPr/>
          <a:lstStyle/>
          <a:p>
            <a:r>
              <a:rPr lang="en-GB" dirty="0"/>
              <a:t>Inter-Organizational Relations</a:t>
            </a:r>
          </a:p>
        </p:txBody>
      </p:sp>
      <p:sp>
        <p:nvSpPr>
          <p:cNvPr id="3" name="Content Placeholder 2">
            <a:extLst>
              <a:ext uri="{FF2B5EF4-FFF2-40B4-BE49-F238E27FC236}">
                <a16:creationId xmlns:a16="http://schemas.microsoft.com/office/drawing/2014/main" id="{DD86606F-F580-4524-8F1A-CDC51F8EDF7D}"/>
              </a:ext>
            </a:extLst>
          </p:cNvPr>
          <p:cNvSpPr>
            <a:spLocks noGrp="1"/>
          </p:cNvSpPr>
          <p:nvPr>
            <p:ph idx="1"/>
          </p:nvPr>
        </p:nvSpPr>
        <p:spPr>
          <a:xfrm>
            <a:off x="457200" y="1600200"/>
            <a:ext cx="7620000" cy="4983162"/>
          </a:xfrm>
        </p:spPr>
        <p:txBody>
          <a:bodyPr>
            <a:normAutofit lnSpcReduction="10000"/>
          </a:bodyPr>
          <a:lstStyle/>
          <a:p>
            <a:r>
              <a:rPr lang="en-GB" dirty="0"/>
              <a:t>‘Nested’ Inter-Organizational Relations</a:t>
            </a:r>
          </a:p>
          <a:p>
            <a:pPr lvl="1"/>
            <a:r>
              <a:rPr lang="en-GB" dirty="0"/>
              <a:t>Interaction of IOs within a broader framework</a:t>
            </a:r>
          </a:p>
          <a:p>
            <a:pPr lvl="2"/>
            <a:r>
              <a:rPr lang="en-GB" dirty="0"/>
              <a:t>Regional Organizations in the UN system</a:t>
            </a:r>
          </a:p>
          <a:p>
            <a:pPr lvl="2"/>
            <a:r>
              <a:rPr lang="en-GB" dirty="0"/>
              <a:t>African inter-regionalism under the aegis of the African Union</a:t>
            </a:r>
          </a:p>
          <a:p>
            <a:pPr lvl="1"/>
            <a:r>
              <a:rPr lang="en-GB" dirty="0"/>
              <a:t>Negotiations conditioned by the features of the overarching framework</a:t>
            </a:r>
          </a:p>
          <a:p>
            <a:pPr marL="777240" lvl="2" indent="0">
              <a:buNone/>
            </a:pPr>
            <a:r>
              <a:rPr lang="en-GB" dirty="0"/>
              <a:t> </a:t>
            </a:r>
          </a:p>
          <a:p>
            <a:r>
              <a:rPr lang="en-GB" dirty="0"/>
              <a:t>‘Non-Nested’ Inter-Organizational Relations</a:t>
            </a:r>
          </a:p>
          <a:p>
            <a:pPr lvl="1"/>
            <a:r>
              <a:rPr lang="en-GB" dirty="0"/>
              <a:t>Interactions in the absence of a broader framework</a:t>
            </a:r>
          </a:p>
          <a:p>
            <a:pPr lvl="2"/>
            <a:r>
              <a:rPr lang="en-GB" dirty="0"/>
              <a:t>Inter-regionalism</a:t>
            </a:r>
          </a:p>
          <a:p>
            <a:pPr lvl="3"/>
            <a:r>
              <a:rPr lang="en-GB" dirty="0"/>
              <a:t>On the same continent (e.g. MERCOSUR – Andean Community (CAN) </a:t>
            </a:r>
          </a:p>
          <a:p>
            <a:pPr lvl="3"/>
            <a:r>
              <a:rPr lang="en-GB" dirty="0"/>
              <a:t>Cross-continental (e.g. EU and the world, South-South, MERCOSUR-GCC/Gulf Countries Council, or MERCOSUR-SACU/Southern African Customs Union) </a:t>
            </a:r>
          </a:p>
          <a:p>
            <a:pPr lvl="1"/>
            <a:r>
              <a:rPr lang="en-GB" dirty="0"/>
              <a:t>Negotiations affected by the features of the IOs </a:t>
            </a:r>
            <a:r>
              <a:rPr lang="en-GB" i="1" dirty="0"/>
              <a:t>per se</a:t>
            </a:r>
          </a:p>
        </p:txBody>
      </p:sp>
    </p:spTree>
    <p:extLst>
      <p:ext uri="{BB962C8B-B14F-4D97-AF65-F5344CB8AC3E}">
        <p14:creationId xmlns:p14="http://schemas.microsoft.com/office/powerpoint/2010/main" val="79054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90E78-BE14-4B9E-8F65-A56940BF94BD}"/>
              </a:ext>
            </a:extLst>
          </p:cNvPr>
          <p:cNvSpPr>
            <a:spLocks noGrp="1"/>
          </p:cNvSpPr>
          <p:nvPr>
            <p:ph type="title"/>
          </p:nvPr>
        </p:nvSpPr>
        <p:spPr>
          <a:xfrm>
            <a:off x="503548" y="4901120"/>
            <a:ext cx="8136904" cy="1008112"/>
          </a:xfrm>
        </p:spPr>
        <p:txBody>
          <a:bodyPr/>
          <a:lstStyle/>
          <a:p>
            <a:r>
              <a:rPr lang="en-GB" sz="2800" dirty="0"/>
              <a:t>‘Nested’ inter-organizational negotiations:</a:t>
            </a:r>
            <a:br>
              <a:rPr lang="en-GB" sz="2800" dirty="0"/>
            </a:br>
            <a:r>
              <a:rPr lang="en-GB" sz="2800" dirty="0"/>
              <a:t>Regional organizations in the un and beyond</a:t>
            </a:r>
          </a:p>
        </p:txBody>
      </p:sp>
      <p:sp>
        <p:nvSpPr>
          <p:cNvPr id="5" name="Text Placeholder 4">
            <a:extLst>
              <a:ext uri="{FF2B5EF4-FFF2-40B4-BE49-F238E27FC236}">
                <a16:creationId xmlns:a16="http://schemas.microsoft.com/office/drawing/2014/main" id="{9B6C4AE3-3A4A-4E64-AE3D-2890028598CD}"/>
              </a:ext>
            </a:extLst>
          </p:cNvPr>
          <p:cNvSpPr>
            <a:spLocks noGrp="1"/>
          </p:cNvSpPr>
          <p:nvPr>
            <p:ph type="body" idx="1"/>
          </p:nvPr>
        </p:nvSpPr>
        <p:spPr>
          <a:xfrm>
            <a:off x="611560" y="4221088"/>
            <a:ext cx="6135687" cy="512143"/>
          </a:xfrm>
        </p:spPr>
        <p:txBody>
          <a:bodyPr/>
          <a:lstStyle/>
          <a:p>
            <a:endParaRPr lang="en-GB" dirty="0"/>
          </a:p>
        </p:txBody>
      </p:sp>
    </p:spTree>
    <p:extLst>
      <p:ext uri="{BB962C8B-B14F-4D97-AF65-F5344CB8AC3E}">
        <p14:creationId xmlns:p14="http://schemas.microsoft.com/office/powerpoint/2010/main" val="193801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76C009C5-6F0F-4B9F-B6A9-E5AB2C557F85}"/>
              </a:ext>
            </a:extLst>
          </p:cNvPr>
          <p:cNvSpPr>
            <a:spLocks noGrp="1"/>
          </p:cNvSpPr>
          <p:nvPr>
            <p:ph type="title"/>
          </p:nvPr>
        </p:nvSpPr>
        <p:spPr/>
        <p:txBody>
          <a:bodyPr/>
          <a:lstStyle/>
          <a:p>
            <a:r>
              <a:rPr lang="en-GB" sz="3200" dirty="0"/>
              <a:t>Three Types of Negotiations Involving IOs</a:t>
            </a:r>
          </a:p>
        </p:txBody>
      </p:sp>
      <p:sp>
        <p:nvSpPr>
          <p:cNvPr id="15" name="Content Placeholder 14">
            <a:extLst>
              <a:ext uri="{FF2B5EF4-FFF2-40B4-BE49-F238E27FC236}">
                <a16:creationId xmlns:a16="http://schemas.microsoft.com/office/drawing/2014/main" id="{87CFA761-E835-4B51-9CA9-BE991B1B9F3B}"/>
              </a:ext>
            </a:extLst>
          </p:cNvPr>
          <p:cNvSpPr>
            <a:spLocks noGrp="1"/>
          </p:cNvSpPr>
          <p:nvPr>
            <p:ph idx="1"/>
          </p:nvPr>
        </p:nvSpPr>
        <p:spPr>
          <a:xfrm>
            <a:off x="457200" y="1484784"/>
            <a:ext cx="7571184" cy="5141168"/>
          </a:xfrm>
        </p:spPr>
        <p:txBody>
          <a:bodyPr>
            <a:noAutofit/>
          </a:bodyPr>
          <a:lstStyle/>
          <a:p>
            <a:pPr marL="571500" indent="-457200">
              <a:buFont typeface="+mj-lt"/>
              <a:buAutoNum type="arabicPeriod"/>
            </a:pPr>
            <a:r>
              <a:rPr lang="en-GB" sz="2400" b="1" dirty="0"/>
              <a:t>Intra-IO Negotiations</a:t>
            </a:r>
          </a:p>
          <a:p>
            <a:pPr lvl="1"/>
            <a:r>
              <a:rPr lang="en-GB" sz="2200" dirty="0"/>
              <a:t>Among stakeholders (i.e. member-states) about the functioning of the IO</a:t>
            </a:r>
          </a:p>
          <a:p>
            <a:pPr lvl="1"/>
            <a:r>
              <a:rPr lang="en-GB" sz="2200" dirty="0"/>
              <a:t>IO with one stakeholder (i.e. member-state) </a:t>
            </a:r>
          </a:p>
          <a:p>
            <a:pPr marL="571500" indent="-457200">
              <a:spcBef>
                <a:spcPts val="1800"/>
              </a:spcBef>
              <a:buFont typeface="+mj-lt"/>
              <a:buAutoNum type="arabicPeriod"/>
            </a:pPr>
            <a:r>
              <a:rPr lang="en-GB" sz="2400" b="1" dirty="0"/>
              <a:t>Inter-organizational Negotiations (IO-IO)</a:t>
            </a:r>
          </a:p>
          <a:p>
            <a:pPr lvl="1"/>
            <a:r>
              <a:rPr lang="en-GB" sz="2200" dirty="0"/>
              <a:t>Negotiations between ‘nested’ organizations (e.g. Regional Organizations in IOs)</a:t>
            </a:r>
          </a:p>
          <a:p>
            <a:pPr lvl="1"/>
            <a:r>
              <a:rPr lang="en-GB" sz="2200" dirty="0"/>
              <a:t>Negotiations between independent or interdependent IOs (i.e. without an overarching authority: EU-NATO on security issues)</a:t>
            </a:r>
            <a:r>
              <a:rPr lang="en-GB" sz="2400" dirty="0"/>
              <a:t> </a:t>
            </a:r>
          </a:p>
          <a:p>
            <a:pPr marL="571500" indent="-457200">
              <a:spcBef>
                <a:spcPts val="1800"/>
              </a:spcBef>
              <a:buFont typeface="+mj-lt"/>
              <a:buAutoNum type="arabicPeriod"/>
            </a:pPr>
            <a:r>
              <a:rPr lang="en-GB" sz="2400" b="1" dirty="0"/>
              <a:t>IO with Third Actors (most probably states or other entities)</a:t>
            </a:r>
          </a:p>
        </p:txBody>
      </p:sp>
    </p:spTree>
    <p:extLst>
      <p:ext uri="{BB962C8B-B14F-4D97-AF65-F5344CB8AC3E}">
        <p14:creationId xmlns:p14="http://schemas.microsoft.com/office/powerpoint/2010/main" val="2745406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94122"/>
          </a:xfrm>
        </p:spPr>
        <p:txBody>
          <a:bodyPr/>
          <a:lstStyle/>
          <a:p>
            <a:r>
              <a:rPr lang="el-GR" sz="3600" dirty="0"/>
              <a:t>‘</a:t>
            </a:r>
            <a:r>
              <a:rPr lang="en-GB" sz="3600" dirty="0"/>
              <a:t>Nested</a:t>
            </a:r>
            <a:r>
              <a:rPr lang="el-GR" sz="3600" dirty="0"/>
              <a:t>’ </a:t>
            </a:r>
            <a:r>
              <a:rPr lang="en-GB" sz="3600" dirty="0"/>
              <a:t>Organizations</a:t>
            </a:r>
            <a:endParaRPr lang="el-GR" sz="3600" dirty="0"/>
          </a:p>
        </p:txBody>
      </p:sp>
      <p:sp>
        <p:nvSpPr>
          <p:cNvPr id="3" name="Content Placeholder 2"/>
          <p:cNvSpPr>
            <a:spLocks noGrp="1"/>
          </p:cNvSpPr>
          <p:nvPr>
            <p:ph idx="1"/>
          </p:nvPr>
        </p:nvSpPr>
        <p:spPr>
          <a:xfrm>
            <a:off x="457200" y="1484784"/>
            <a:ext cx="7620000" cy="5328592"/>
          </a:xfrm>
        </p:spPr>
        <p:txBody>
          <a:bodyPr>
            <a:normAutofit/>
          </a:bodyPr>
          <a:lstStyle/>
          <a:p>
            <a:pPr>
              <a:spcBef>
                <a:spcPts val="1200"/>
              </a:spcBef>
            </a:pPr>
            <a:r>
              <a:rPr lang="en-GB" dirty="0"/>
              <a:t>Elaboration of the concept</a:t>
            </a:r>
            <a:r>
              <a:rPr lang="el-GR" dirty="0"/>
              <a:t>:</a:t>
            </a:r>
          </a:p>
          <a:p>
            <a:pPr lvl="1"/>
            <a:r>
              <a:rPr lang="en-GB" dirty="0"/>
              <a:t>Regional or thematic organizations that are members of a broader institutional framework </a:t>
            </a:r>
          </a:p>
          <a:p>
            <a:pPr lvl="1"/>
            <a:r>
              <a:rPr lang="en-GB" dirty="0"/>
              <a:t>This framework may be an encompassing IO or an international regime (trade regime, security regime, etc)</a:t>
            </a:r>
            <a:endParaRPr lang="el-GR" dirty="0"/>
          </a:p>
          <a:p>
            <a:pPr lvl="1"/>
            <a:r>
              <a:rPr lang="en-GB" dirty="0"/>
              <a:t>Thematic differentiation and number of member-states distinguish ‘encompassed’ and ‘encompassing’ organizations</a:t>
            </a:r>
            <a:endParaRPr lang="el-GR" dirty="0"/>
          </a:p>
          <a:p>
            <a:pPr>
              <a:spcBef>
                <a:spcPts val="2400"/>
              </a:spcBef>
            </a:pPr>
            <a:r>
              <a:rPr lang="en-GB" dirty="0"/>
              <a:t>‘</a:t>
            </a:r>
            <a:r>
              <a:rPr lang="en-GB" dirty="0" err="1"/>
              <a:t>Nestedness</a:t>
            </a:r>
            <a:r>
              <a:rPr lang="en-GB" dirty="0"/>
              <a:t>’ entails some kind of hierarchical relationship</a:t>
            </a:r>
            <a:endParaRPr lang="el-GR" dirty="0"/>
          </a:p>
          <a:p>
            <a:pPr lvl="1"/>
            <a:r>
              <a:rPr lang="en-GB" dirty="0"/>
              <a:t>Operating rules at both levels are convergent </a:t>
            </a:r>
            <a:endParaRPr lang="el-GR" dirty="0"/>
          </a:p>
          <a:p>
            <a:pPr lvl="1"/>
            <a:r>
              <a:rPr lang="en-GB" sz="2000" dirty="0"/>
              <a:t>Clear in the UN system, less clear in other regimes (e.g. EU competition and Single Market rules as opposed to WTO ones)</a:t>
            </a:r>
          </a:p>
        </p:txBody>
      </p:sp>
    </p:spTree>
    <p:extLst>
      <p:ext uri="{BB962C8B-B14F-4D97-AF65-F5344CB8AC3E}">
        <p14:creationId xmlns:p14="http://schemas.microsoft.com/office/powerpoint/2010/main" val="1116603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4DB2-5194-4F63-963D-5C07CE8C19F9}"/>
              </a:ext>
            </a:extLst>
          </p:cNvPr>
          <p:cNvSpPr>
            <a:spLocks noGrp="1"/>
          </p:cNvSpPr>
          <p:nvPr>
            <p:ph type="title"/>
          </p:nvPr>
        </p:nvSpPr>
        <p:spPr/>
        <p:txBody>
          <a:bodyPr/>
          <a:lstStyle/>
          <a:p>
            <a:r>
              <a:rPr lang="en-GB" dirty="0"/>
              <a:t>Two critical questions</a:t>
            </a:r>
          </a:p>
        </p:txBody>
      </p:sp>
      <p:sp>
        <p:nvSpPr>
          <p:cNvPr id="3" name="Content Placeholder 2">
            <a:extLst>
              <a:ext uri="{FF2B5EF4-FFF2-40B4-BE49-F238E27FC236}">
                <a16:creationId xmlns:a16="http://schemas.microsoft.com/office/drawing/2014/main" id="{D285BDC1-BA7B-4194-AFD0-AD52E3B9B8B5}"/>
              </a:ext>
            </a:extLst>
          </p:cNvPr>
          <p:cNvSpPr>
            <a:spLocks noGrp="1"/>
          </p:cNvSpPr>
          <p:nvPr>
            <p:ph idx="1"/>
          </p:nvPr>
        </p:nvSpPr>
        <p:spPr>
          <a:xfrm>
            <a:off x="480392" y="1600200"/>
            <a:ext cx="7620000" cy="4800600"/>
          </a:xfrm>
        </p:spPr>
        <p:txBody>
          <a:bodyPr/>
          <a:lstStyle/>
          <a:p>
            <a:pPr marL="411480" lvl="1" indent="0">
              <a:spcBef>
                <a:spcPts val="1800"/>
              </a:spcBef>
              <a:buNone/>
            </a:pPr>
            <a:r>
              <a:rPr lang="en-GB" sz="2800" dirty="0"/>
              <a:t>Are ‘nested organizations’ doomed in any negotiations with their overarching IO? </a:t>
            </a:r>
            <a:r>
              <a:rPr lang="en-GB" sz="2800" b="1" dirty="0"/>
              <a:t>IO-RO dimension</a:t>
            </a:r>
          </a:p>
          <a:p>
            <a:pPr marL="411480" lvl="1" indent="0">
              <a:spcBef>
                <a:spcPts val="1800"/>
              </a:spcBef>
              <a:buNone/>
            </a:pPr>
            <a:r>
              <a:rPr lang="en-GB" sz="2800" dirty="0"/>
              <a:t>How do regional groupings (inter)act in multilateral negotiations within such settings</a:t>
            </a:r>
            <a:r>
              <a:rPr lang="el-GR" sz="2800" dirty="0"/>
              <a:t>?</a:t>
            </a:r>
            <a:r>
              <a:rPr lang="en-US" sz="2800" dirty="0"/>
              <a:t> </a:t>
            </a:r>
            <a:r>
              <a:rPr lang="en-US" sz="2800" b="1" dirty="0"/>
              <a:t>RO-RO dimension</a:t>
            </a:r>
            <a:endParaRPr lang="en-GB" sz="2800" b="1" dirty="0"/>
          </a:p>
          <a:p>
            <a:endParaRPr lang="en-GB" dirty="0"/>
          </a:p>
        </p:txBody>
      </p:sp>
      <p:sp>
        <p:nvSpPr>
          <p:cNvPr id="4" name="Arrow: Right 3">
            <a:extLst>
              <a:ext uri="{FF2B5EF4-FFF2-40B4-BE49-F238E27FC236}">
                <a16:creationId xmlns:a16="http://schemas.microsoft.com/office/drawing/2014/main" id="{DB22BB5B-5137-49D5-948B-B280C89A8C39}"/>
              </a:ext>
            </a:extLst>
          </p:cNvPr>
          <p:cNvSpPr/>
          <p:nvPr/>
        </p:nvSpPr>
        <p:spPr>
          <a:xfrm>
            <a:off x="467544" y="1772816"/>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Right 4">
            <a:extLst>
              <a:ext uri="{FF2B5EF4-FFF2-40B4-BE49-F238E27FC236}">
                <a16:creationId xmlns:a16="http://schemas.microsoft.com/office/drawing/2014/main" id="{EBD41965-5B31-4D99-B692-A08CEBEFD7A3}"/>
              </a:ext>
            </a:extLst>
          </p:cNvPr>
          <p:cNvSpPr/>
          <p:nvPr/>
        </p:nvSpPr>
        <p:spPr>
          <a:xfrm>
            <a:off x="467544" y="3284984"/>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71916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7620000" cy="864096"/>
          </a:xfrm>
        </p:spPr>
        <p:txBody>
          <a:bodyPr/>
          <a:lstStyle/>
          <a:p>
            <a:r>
              <a:rPr lang="en-GB" sz="3600" dirty="0"/>
              <a:t>Regional Organizations (ROs) in the UN</a:t>
            </a:r>
            <a:endParaRPr lang="el-GR" sz="4000" dirty="0"/>
          </a:p>
        </p:txBody>
      </p:sp>
      <p:sp>
        <p:nvSpPr>
          <p:cNvPr id="3" name="Content Placeholder 2"/>
          <p:cNvSpPr>
            <a:spLocks noGrp="1"/>
          </p:cNvSpPr>
          <p:nvPr>
            <p:ph idx="1"/>
          </p:nvPr>
        </p:nvSpPr>
        <p:spPr>
          <a:xfrm>
            <a:off x="457200" y="1528192"/>
            <a:ext cx="7620000" cy="5069160"/>
          </a:xfrm>
        </p:spPr>
        <p:txBody>
          <a:bodyPr>
            <a:normAutofit lnSpcReduction="10000"/>
          </a:bodyPr>
          <a:lstStyle/>
          <a:p>
            <a:r>
              <a:rPr lang="en-GB" dirty="0"/>
              <a:t>Already at the UN founding conference (1945), strong pressures for the accommodation of ROs within the UN universal framework</a:t>
            </a:r>
          </a:p>
          <a:p>
            <a:pPr>
              <a:spcBef>
                <a:spcPts val="2400"/>
              </a:spcBef>
            </a:pPr>
            <a:r>
              <a:rPr lang="en-GB" dirty="0"/>
              <a:t>Five rules of engagement:</a:t>
            </a:r>
          </a:p>
          <a:p>
            <a:pPr lvl="1"/>
            <a:r>
              <a:rPr lang="en-GB" dirty="0"/>
              <a:t>activities of ROs regarding international peace and security should be </a:t>
            </a:r>
            <a:r>
              <a:rPr lang="en-GB" b="1" dirty="0"/>
              <a:t>consistent </a:t>
            </a:r>
            <a:r>
              <a:rPr lang="en-GB" dirty="0"/>
              <a:t>with the purposes and principles of the UN</a:t>
            </a:r>
          </a:p>
          <a:p>
            <a:pPr lvl="1"/>
            <a:r>
              <a:rPr lang="en-GB" dirty="0"/>
              <a:t>states are encouraged to </a:t>
            </a:r>
            <a:r>
              <a:rPr lang="en-GB" b="1" dirty="0"/>
              <a:t>work through ROs before going  </a:t>
            </a:r>
            <a:r>
              <a:rPr lang="en-GB" dirty="0"/>
              <a:t>to the UNSC</a:t>
            </a:r>
          </a:p>
          <a:p>
            <a:pPr lvl="1"/>
            <a:r>
              <a:rPr lang="en-GB" dirty="0"/>
              <a:t>the UNSC may use ROs for the </a:t>
            </a:r>
            <a:r>
              <a:rPr lang="en-GB" b="1" dirty="0"/>
              <a:t>settlement </a:t>
            </a:r>
            <a:r>
              <a:rPr lang="en-GB" dirty="0"/>
              <a:t>of regional disputes and/or conflicts. </a:t>
            </a:r>
          </a:p>
          <a:p>
            <a:pPr lvl="1"/>
            <a:r>
              <a:rPr lang="en-GB" dirty="0"/>
              <a:t>ROs can take </a:t>
            </a:r>
            <a:r>
              <a:rPr lang="en-GB" b="1" dirty="0"/>
              <a:t>no enforcement action without the UNSC authorization</a:t>
            </a:r>
            <a:r>
              <a:rPr lang="en-GB" dirty="0"/>
              <a:t>. </a:t>
            </a:r>
          </a:p>
          <a:p>
            <a:pPr lvl="1"/>
            <a:r>
              <a:rPr lang="en-GB" dirty="0"/>
              <a:t>the </a:t>
            </a:r>
            <a:r>
              <a:rPr lang="en-GB" b="1" dirty="0"/>
              <a:t>UNSC </a:t>
            </a:r>
            <a:r>
              <a:rPr lang="en-GB" dirty="0"/>
              <a:t>should be kept </a:t>
            </a:r>
            <a:r>
              <a:rPr lang="en-GB" b="1" dirty="0"/>
              <a:t>fully informed </a:t>
            </a:r>
            <a:r>
              <a:rPr lang="en-US" dirty="0"/>
              <a:t>for the </a:t>
            </a:r>
            <a:r>
              <a:rPr lang="en-GB" dirty="0"/>
              <a:t>activities undertaken or contemplated by ROs for the maintenance of peace and security.</a:t>
            </a:r>
            <a:endParaRPr lang="el-GR" dirty="0"/>
          </a:p>
        </p:txBody>
      </p:sp>
    </p:spTree>
    <p:extLst>
      <p:ext uri="{BB962C8B-B14F-4D97-AF65-F5344CB8AC3E}">
        <p14:creationId xmlns:p14="http://schemas.microsoft.com/office/powerpoint/2010/main" val="2428730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7620000" cy="5636096"/>
          </a:xfrm>
        </p:spPr>
        <p:txBody>
          <a:bodyPr>
            <a:normAutofit/>
          </a:bodyPr>
          <a:lstStyle/>
          <a:p>
            <a:pPr>
              <a:spcBef>
                <a:spcPts val="2400"/>
              </a:spcBef>
            </a:pPr>
            <a:r>
              <a:rPr lang="en-GB" sz="2400" dirty="0"/>
              <a:t>In practice, rhetoric </a:t>
            </a:r>
            <a:r>
              <a:rPr lang="en-GB" sz="2400" b="1" dirty="0"/>
              <a:t>universalism undermined by regionalism</a:t>
            </a:r>
          </a:p>
          <a:p>
            <a:pPr lvl="1">
              <a:spcBef>
                <a:spcPts val="2400"/>
              </a:spcBef>
            </a:pPr>
            <a:r>
              <a:rPr lang="en-GB" sz="2400" dirty="0"/>
              <a:t>UNSC hesitant to exercise its right of intervention in a crisis already under consideration by a RO;</a:t>
            </a:r>
          </a:p>
          <a:p>
            <a:pPr lvl="1">
              <a:spcBef>
                <a:spcPts val="2400"/>
              </a:spcBef>
            </a:pPr>
            <a:r>
              <a:rPr lang="en-GB" sz="2400" dirty="0"/>
              <a:t>‘enforcement’ systematically narrowed down to comprise only military sanctions (non-military –especially economic- sanctions have been imposed often without such authorization by UNSC);</a:t>
            </a:r>
          </a:p>
          <a:p>
            <a:pPr lvl="1">
              <a:spcBef>
                <a:spcPts val="2400"/>
              </a:spcBef>
            </a:pPr>
            <a:r>
              <a:rPr lang="en-GB" sz="2400" dirty="0"/>
              <a:t>ROs inclined to submit post-activity reports documenting only the results of their actions </a:t>
            </a:r>
          </a:p>
          <a:p>
            <a:pPr lvl="1"/>
            <a:endParaRPr lang="el-GR" dirty="0"/>
          </a:p>
        </p:txBody>
      </p:sp>
    </p:spTree>
    <p:extLst>
      <p:ext uri="{BB962C8B-B14F-4D97-AF65-F5344CB8AC3E}">
        <p14:creationId xmlns:p14="http://schemas.microsoft.com/office/powerpoint/2010/main" val="3619329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DC9805-4022-4F6E-BB0B-A3BAD1A478D0}"/>
              </a:ext>
            </a:extLst>
          </p:cNvPr>
          <p:cNvSpPr>
            <a:spLocks noGrp="1"/>
          </p:cNvSpPr>
          <p:nvPr>
            <p:ph idx="1"/>
          </p:nvPr>
        </p:nvSpPr>
        <p:spPr>
          <a:xfrm>
            <a:off x="457200" y="836712"/>
            <a:ext cx="7620000" cy="5564088"/>
          </a:xfrm>
        </p:spPr>
        <p:txBody>
          <a:bodyPr/>
          <a:lstStyle/>
          <a:p>
            <a:pPr>
              <a:spcBef>
                <a:spcPts val="1200"/>
              </a:spcBef>
            </a:pPr>
            <a:r>
              <a:rPr lang="en-GB" sz="2400" dirty="0"/>
              <a:t>ROs mentioned explicitly in all UN reform documents</a:t>
            </a:r>
          </a:p>
          <a:p>
            <a:pPr lvl="1">
              <a:spcBef>
                <a:spcPts val="1200"/>
              </a:spcBef>
            </a:pPr>
            <a:r>
              <a:rPr lang="en-GB" sz="2400" dirty="0"/>
              <a:t>1992, </a:t>
            </a:r>
            <a:r>
              <a:rPr lang="en-GB" sz="2400" i="1" dirty="0"/>
              <a:t>Agenda for Peace </a:t>
            </a:r>
            <a:r>
              <a:rPr lang="en-GB" sz="2400" dirty="0"/>
              <a:t>(Boutros </a:t>
            </a:r>
            <a:r>
              <a:rPr lang="en-GB" sz="2400" dirty="0" err="1"/>
              <a:t>Boutros</a:t>
            </a:r>
            <a:r>
              <a:rPr lang="en-GB" sz="2400" dirty="0"/>
              <a:t> </a:t>
            </a:r>
            <a:r>
              <a:rPr lang="en-GB" sz="2400" dirty="0" err="1"/>
              <a:t>Ghali</a:t>
            </a:r>
            <a:r>
              <a:rPr lang="en-GB" sz="2400" dirty="0"/>
              <a:t>)</a:t>
            </a:r>
          </a:p>
          <a:p>
            <a:pPr lvl="1">
              <a:spcBef>
                <a:spcPts val="1200"/>
              </a:spcBef>
            </a:pPr>
            <a:r>
              <a:rPr lang="en-GB" sz="2400" i="1" dirty="0"/>
              <a:t>1995, Supplement to the Agenda for Peace</a:t>
            </a:r>
          </a:p>
          <a:p>
            <a:pPr lvl="1">
              <a:spcBef>
                <a:spcPts val="1200"/>
              </a:spcBef>
            </a:pPr>
            <a:r>
              <a:rPr lang="en-GB" sz="2400" dirty="0"/>
              <a:t>2000, the </a:t>
            </a:r>
            <a:r>
              <a:rPr lang="en-GB" sz="2400" i="1" dirty="0"/>
              <a:t>Brahimi Report: </a:t>
            </a:r>
            <a:r>
              <a:rPr lang="en-GB" sz="2400" dirty="0"/>
              <a:t>coalitions of the willing</a:t>
            </a:r>
          </a:p>
          <a:p>
            <a:pPr lvl="1">
              <a:spcBef>
                <a:spcPts val="1200"/>
              </a:spcBef>
            </a:pPr>
            <a:r>
              <a:rPr lang="en-GB" sz="2400" dirty="0"/>
              <a:t>2005, </a:t>
            </a:r>
            <a:r>
              <a:rPr lang="en-GB" sz="2400" i="1" dirty="0"/>
              <a:t>In Larger Freedom (</a:t>
            </a:r>
            <a:r>
              <a:rPr lang="en-GB" sz="2400" dirty="0"/>
              <a:t>Kofi Annan): clearer division of labour</a:t>
            </a:r>
          </a:p>
          <a:p>
            <a:pPr lvl="1">
              <a:spcBef>
                <a:spcPts val="1200"/>
              </a:spcBef>
            </a:pPr>
            <a:r>
              <a:rPr lang="en-GB" sz="2400" dirty="0"/>
              <a:t>2012, Report (Ban Ki-moon)</a:t>
            </a:r>
          </a:p>
          <a:p>
            <a:pPr lvl="1">
              <a:spcBef>
                <a:spcPts val="1200"/>
              </a:spcBef>
            </a:pPr>
            <a:r>
              <a:rPr lang="en-GB" sz="2400" dirty="0"/>
              <a:t>At the UNSC level: Resolution 1631 (determination for enhanced cooperation with the ROs) (2005)</a:t>
            </a:r>
          </a:p>
          <a:p>
            <a:pPr lvl="1">
              <a:spcBef>
                <a:spcPts val="1200"/>
              </a:spcBef>
            </a:pPr>
            <a:r>
              <a:rPr lang="en-GB" sz="2400" dirty="0"/>
              <a:t>At the UNGA level: Resolution 49/57 (1995)</a:t>
            </a:r>
          </a:p>
          <a:p>
            <a:endParaRPr lang="en-GB" dirty="0"/>
          </a:p>
        </p:txBody>
      </p:sp>
    </p:spTree>
    <p:extLst>
      <p:ext uri="{BB962C8B-B14F-4D97-AF65-F5344CB8AC3E}">
        <p14:creationId xmlns:p14="http://schemas.microsoft.com/office/powerpoint/2010/main" val="3488050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08" y="404664"/>
            <a:ext cx="7620000" cy="1080120"/>
          </a:xfrm>
        </p:spPr>
        <p:txBody>
          <a:bodyPr/>
          <a:lstStyle/>
          <a:p>
            <a:r>
              <a:rPr lang="en-GB" sz="3600" dirty="0"/>
              <a:t>UN-RO Dimension: Resource Scarcity  </a:t>
            </a:r>
            <a:endParaRPr lang="el-GR" sz="3600" dirty="0"/>
          </a:p>
        </p:txBody>
      </p:sp>
      <p:sp>
        <p:nvSpPr>
          <p:cNvPr id="3" name="Content Placeholder 2"/>
          <p:cNvSpPr>
            <a:spLocks noGrp="1"/>
          </p:cNvSpPr>
          <p:nvPr>
            <p:ph idx="1"/>
          </p:nvPr>
        </p:nvSpPr>
        <p:spPr>
          <a:xfrm>
            <a:off x="467544" y="1772816"/>
            <a:ext cx="7620000" cy="5112568"/>
          </a:xfrm>
        </p:spPr>
        <p:txBody>
          <a:bodyPr>
            <a:noAutofit/>
          </a:bodyPr>
          <a:lstStyle/>
          <a:p>
            <a:pPr>
              <a:spcBef>
                <a:spcPts val="600"/>
              </a:spcBef>
            </a:pPr>
            <a:r>
              <a:rPr lang="en-GB" sz="2800" b="1" dirty="0"/>
              <a:t>LEGITIMACY </a:t>
            </a:r>
            <a:r>
              <a:rPr lang="en-GB" sz="2800" dirty="0"/>
              <a:t>: ROs pursue some form of recognition (from the UN) as autonomous political actors </a:t>
            </a:r>
          </a:p>
          <a:p>
            <a:pPr lvl="1">
              <a:spcBef>
                <a:spcPts val="600"/>
              </a:spcBef>
            </a:pPr>
            <a:r>
              <a:rPr lang="en-GB" sz="2800" dirty="0"/>
              <a:t>UN sole international agent of collective legitimation</a:t>
            </a:r>
          </a:p>
          <a:p>
            <a:pPr lvl="1">
              <a:spcBef>
                <a:spcPts val="600"/>
              </a:spcBef>
            </a:pPr>
            <a:r>
              <a:rPr lang="en-GB" sz="2800" dirty="0"/>
              <a:t>ROs seek the UN endorsement in pursuit of legitimacy, moral authority and an international status of actorness</a:t>
            </a:r>
          </a:p>
          <a:p>
            <a:pPr lvl="1">
              <a:spcBef>
                <a:spcPts val="600"/>
              </a:spcBef>
            </a:pPr>
            <a:endParaRPr lang="el-GR" dirty="0"/>
          </a:p>
        </p:txBody>
      </p:sp>
    </p:spTree>
    <p:extLst>
      <p:ext uri="{BB962C8B-B14F-4D97-AF65-F5344CB8AC3E}">
        <p14:creationId xmlns:p14="http://schemas.microsoft.com/office/powerpoint/2010/main" val="186583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F3B710-D2D2-4CE6-8E84-A73E251E021F}"/>
              </a:ext>
            </a:extLst>
          </p:cNvPr>
          <p:cNvSpPr>
            <a:spLocks noGrp="1"/>
          </p:cNvSpPr>
          <p:nvPr>
            <p:ph idx="1"/>
          </p:nvPr>
        </p:nvSpPr>
        <p:spPr>
          <a:xfrm>
            <a:off x="457200" y="620688"/>
            <a:ext cx="7620000" cy="5780112"/>
          </a:xfrm>
        </p:spPr>
        <p:txBody>
          <a:bodyPr>
            <a:normAutofit/>
          </a:bodyPr>
          <a:lstStyle/>
          <a:p>
            <a:pPr>
              <a:spcBef>
                <a:spcPts val="1200"/>
              </a:spcBef>
            </a:pPr>
            <a:r>
              <a:rPr lang="en-GB" sz="2400" dirty="0"/>
              <a:t>ROs </a:t>
            </a:r>
            <a:r>
              <a:rPr lang="en-GB" sz="2400" b="1" dirty="0"/>
              <a:t>bestow legitimacy </a:t>
            </a:r>
            <a:r>
              <a:rPr lang="en-GB" sz="2400" dirty="0"/>
              <a:t>to the UN …</a:t>
            </a:r>
          </a:p>
          <a:p>
            <a:pPr lvl="1">
              <a:spcBef>
                <a:spcPts val="600"/>
              </a:spcBef>
            </a:pPr>
            <a:r>
              <a:rPr lang="en-GB" sz="2200" dirty="0"/>
              <a:t>ROs validate UN actions and increase their likelihood of success</a:t>
            </a:r>
          </a:p>
          <a:p>
            <a:pPr lvl="1">
              <a:spcBef>
                <a:spcPts val="600"/>
              </a:spcBef>
            </a:pPr>
            <a:r>
              <a:rPr lang="en-GB" sz="2200" dirty="0"/>
              <a:t>actions with little support from ROs face severe legitimacy problems (e.g. UN peacekeeping in Lebanon and Iraq)</a:t>
            </a:r>
          </a:p>
          <a:p>
            <a:pPr lvl="1">
              <a:spcBef>
                <a:spcPts val="600"/>
              </a:spcBef>
            </a:pPr>
            <a:r>
              <a:rPr lang="en-GB" sz="2200" dirty="0"/>
              <a:t>‘new regionalism’ literature: regional multilateral arrangements that get their mandate and legitimacy ‘from below and within’</a:t>
            </a:r>
          </a:p>
          <a:p>
            <a:pPr>
              <a:spcBef>
                <a:spcPts val="3000"/>
              </a:spcBef>
            </a:pPr>
            <a:r>
              <a:rPr lang="en-GB" sz="2400" dirty="0"/>
              <a:t>… but also </a:t>
            </a:r>
            <a:r>
              <a:rPr lang="en-GB" sz="2400" b="1" dirty="0"/>
              <a:t>subtract legitimacy</a:t>
            </a:r>
            <a:r>
              <a:rPr lang="en-GB" sz="2400" dirty="0"/>
              <a:t> from the UN </a:t>
            </a:r>
          </a:p>
          <a:p>
            <a:pPr lvl="1">
              <a:spcBef>
                <a:spcPts val="0"/>
              </a:spcBef>
            </a:pPr>
            <a:r>
              <a:rPr lang="en-GB" sz="2200" dirty="0"/>
              <a:t>delegation of tasks to an RO hides the veiled hegemony of a powerful regional</a:t>
            </a:r>
            <a:r>
              <a:rPr lang="el-GR" sz="2200" dirty="0"/>
              <a:t> </a:t>
            </a:r>
            <a:r>
              <a:rPr lang="en-GB" sz="2200" dirty="0"/>
              <a:t>actor (biased IO taking sides in regional power games);</a:t>
            </a:r>
          </a:p>
          <a:p>
            <a:pPr lvl="1">
              <a:spcBef>
                <a:spcPts val="600"/>
              </a:spcBef>
            </a:pPr>
            <a:r>
              <a:rPr lang="en-GB" sz="2200" dirty="0"/>
              <a:t>ROs’ direct criticism to the UN for task delegation to inappropriate partners</a:t>
            </a:r>
          </a:p>
          <a:p>
            <a:endParaRPr lang="en-GB" dirty="0"/>
          </a:p>
        </p:txBody>
      </p:sp>
    </p:spTree>
    <p:extLst>
      <p:ext uri="{BB962C8B-B14F-4D97-AF65-F5344CB8AC3E}">
        <p14:creationId xmlns:p14="http://schemas.microsoft.com/office/powerpoint/2010/main" val="3142280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00" y="274638"/>
            <a:ext cx="7620000" cy="778098"/>
          </a:xfrm>
        </p:spPr>
        <p:txBody>
          <a:bodyPr/>
          <a:lstStyle/>
          <a:p>
            <a:r>
              <a:rPr lang="en-GB" sz="3600" dirty="0"/>
              <a:t>UN-RO Dimension: Resource Scarcity</a:t>
            </a:r>
            <a:endParaRPr lang="el-GR" sz="3600" dirty="0"/>
          </a:p>
        </p:txBody>
      </p:sp>
      <p:sp>
        <p:nvSpPr>
          <p:cNvPr id="3" name="Content Placeholder 2"/>
          <p:cNvSpPr>
            <a:spLocks noGrp="1"/>
          </p:cNvSpPr>
          <p:nvPr>
            <p:ph idx="1"/>
          </p:nvPr>
        </p:nvSpPr>
        <p:spPr>
          <a:xfrm>
            <a:off x="457200" y="1321296"/>
            <a:ext cx="7620000" cy="5276056"/>
          </a:xfrm>
        </p:spPr>
        <p:txBody>
          <a:bodyPr>
            <a:normAutofit fontScale="92500" lnSpcReduction="10000"/>
          </a:bodyPr>
          <a:lstStyle/>
          <a:p>
            <a:r>
              <a:rPr lang="en-GB" sz="2400" dirty="0"/>
              <a:t>ROs </a:t>
            </a:r>
            <a:r>
              <a:rPr lang="en-GB" sz="2400" b="1" dirty="0"/>
              <a:t>offer </a:t>
            </a:r>
            <a:r>
              <a:rPr lang="en-GB" sz="2400" dirty="0"/>
              <a:t>human and financial resources BUT ascendance of ROs can also </a:t>
            </a:r>
            <a:r>
              <a:rPr lang="en-GB" sz="2400" b="1" dirty="0"/>
              <a:t>drag resources</a:t>
            </a:r>
          </a:p>
          <a:p>
            <a:pPr lvl="1"/>
            <a:r>
              <a:rPr lang="en-GB" sz="2200" dirty="0"/>
              <a:t>demise of the Standby High Readiness Brigade for United Nations Operations (SHIRBRIG) to the EU’s own crisis management tools</a:t>
            </a:r>
          </a:p>
          <a:p>
            <a:pPr lvl="1"/>
            <a:r>
              <a:rPr lang="en-GB" sz="2200" dirty="0"/>
              <a:t>‘crowding out’ effect vis-à-vis resource availability to the encompassing organization</a:t>
            </a:r>
          </a:p>
          <a:p>
            <a:pPr>
              <a:spcBef>
                <a:spcPts val="1800"/>
              </a:spcBef>
            </a:pPr>
            <a:r>
              <a:rPr lang="en-GB" sz="2400" dirty="0"/>
              <a:t>UN: delegation of tasks under the premise of greater effectiveness</a:t>
            </a:r>
          </a:p>
          <a:p>
            <a:pPr lvl="1"/>
            <a:r>
              <a:rPr lang="en-GB" sz="2200" dirty="0"/>
              <a:t>ROs better understanding of the political and cultural underpinnings of regional disputes </a:t>
            </a:r>
          </a:p>
          <a:p>
            <a:pPr lvl="1"/>
            <a:r>
              <a:rPr lang="en-GB" sz="2200" dirty="0"/>
              <a:t>Faster mobilisation capacity avoiding the escalation of a conflict</a:t>
            </a:r>
            <a:endParaRPr lang="el-GR" sz="2200" dirty="0"/>
          </a:p>
          <a:p>
            <a:endParaRPr lang="en-GB" dirty="0"/>
          </a:p>
          <a:p>
            <a:pPr marL="114300" indent="0">
              <a:buNone/>
            </a:pPr>
            <a:r>
              <a:rPr lang="en-GB" sz="2600" u="sng" dirty="0"/>
              <a:t>Point of Caution</a:t>
            </a:r>
            <a:r>
              <a:rPr lang="en-GB" sz="2600" dirty="0"/>
              <a:t>: encompassed organizations not only current partners but also potential rivals and competitors for limited resources and members’ loyalty.</a:t>
            </a:r>
            <a:endParaRPr lang="el-GR" sz="2600" dirty="0"/>
          </a:p>
        </p:txBody>
      </p:sp>
      <p:sp>
        <p:nvSpPr>
          <p:cNvPr id="4" name="Arrow: Right 3">
            <a:extLst>
              <a:ext uri="{FF2B5EF4-FFF2-40B4-BE49-F238E27FC236}">
                <a16:creationId xmlns:a16="http://schemas.microsoft.com/office/drawing/2014/main" id="{A8B76000-12D3-4CF2-BC2B-FA2AF836FD70}"/>
              </a:ext>
            </a:extLst>
          </p:cNvPr>
          <p:cNvSpPr/>
          <p:nvPr/>
        </p:nvSpPr>
        <p:spPr>
          <a:xfrm>
            <a:off x="179512" y="5445224"/>
            <a:ext cx="3728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97790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 y="418654"/>
            <a:ext cx="8219256" cy="778098"/>
          </a:xfrm>
        </p:spPr>
        <p:txBody>
          <a:bodyPr/>
          <a:lstStyle/>
          <a:p>
            <a:r>
              <a:rPr lang="en-GB" sz="3600" dirty="0"/>
              <a:t>UN-RO Dimension: Normative Congruence</a:t>
            </a:r>
            <a:endParaRPr lang="el-GR" sz="3600" dirty="0"/>
          </a:p>
        </p:txBody>
      </p:sp>
      <p:sp>
        <p:nvSpPr>
          <p:cNvPr id="3" name="Content Placeholder 2"/>
          <p:cNvSpPr>
            <a:spLocks noGrp="1"/>
          </p:cNvSpPr>
          <p:nvPr>
            <p:ph idx="1"/>
          </p:nvPr>
        </p:nvSpPr>
        <p:spPr>
          <a:xfrm>
            <a:off x="457200" y="1412776"/>
            <a:ext cx="7620000" cy="5256584"/>
          </a:xfrm>
        </p:spPr>
        <p:txBody>
          <a:bodyPr>
            <a:normAutofit/>
          </a:bodyPr>
          <a:lstStyle/>
          <a:p>
            <a:pPr>
              <a:spcBef>
                <a:spcPts val="1800"/>
              </a:spcBef>
            </a:pPr>
            <a:r>
              <a:rPr lang="en-GB" sz="2800" dirty="0"/>
              <a:t>association of an RO with the UN obviously entails the RO adherence to the universal UN norms and principles</a:t>
            </a:r>
          </a:p>
          <a:p>
            <a:pPr lvl="1">
              <a:spcBef>
                <a:spcPts val="1800"/>
              </a:spcBef>
            </a:pPr>
            <a:r>
              <a:rPr lang="en-GB" sz="2400" dirty="0"/>
              <a:t>EU in pursuit of ‘effective multilateralism’ rejects in principle unilateral action</a:t>
            </a:r>
          </a:p>
          <a:p>
            <a:pPr lvl="2">
              <a:spcBef>
                <a:spcPts val="1800"/>
              </a:spcBef>
            </a:pPr>
            <a:r>
              <a:rPr lang="en-GB" sz="2400" dirty="0"/>
              <a:t>Example: Break down of negotiations with Iran (2005), the EU did not impose economic sanctions unilaterally but took the issue to the UN to legitimize enforcement action in concordance with its own normative adherence to multilateralism</a:t>
            </a:r>
          </a:p>
        </p:txBody>
      </p:sp>
    </p:spTree>
    <p:extLst>
      <p:ext uri="{BB962C8B-B14F-4D97-AF65-F5344CB8AC3E}">
        <p14:creationId xmlns:p14="http://schemas.microsoft.com/office/powerpoint/2010/main" val="722463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D52C2F-84EC-4793-9A54-EBCD13C2A1B3}"/>
              </a:ext>
            </a:extLst>
          </p:cNvPr>
          <p:cNvSpPr>
            <a:spLocks noGrp="1"/>
          </p:cNvSpPr>
          <p:nvPr>
            <p:ph idx="1"/>
          </p:nvPr>
        </p:nvSpPr>
        <p:spPr>
          <a:xfrm>
            <a:off x="457200" y="548680"/>
            <a:ext cx="7620000" cy="6034682"/>
          </a:xfrm>
        </p:spPr>
        <p:txBody>
          <a:bodyPr>
            <a:normAutofit/>
          </a:bodyPr>
          <a:lstStyle/>
          <a:p>
            <a:pPr>
              <a:spcBef>
                <a:spcPts val="1200"/>
              </a:spcBef>
            </a:pPr>
            <a:r>
              <a:rPr lang="en-GB" sz="2800" dirty="0"/>
              <a:t>ROs take the general UN normative frame further, adding specificity to the global regime </a:t>
            </a:r>
          </a:p>
          <a:p>
            <a:pPr lvl="1">
              <a:spcBef>
                <a:spcPts val="1200"/>
              </a:spcBef>
            </a:pPr>
            <a:r>
              <a:rPr lang="en-GB" sz="2400" dirty="0"/>
              <a:t>African Union (AU) expands the existing UN-agreed framework of human rights protection to better reflect African conceptualization and understanding of human rights</a:t>
            </a:r>
          </a:p>
          <a:p>
            <a:pPr lvl="1">
              <a:spcBef>
                <a:spcPts val="1200"/>
              </a:spcBef>
            </a:pPr>
            <a:r>
              <a:rPr lang="en-GB" sz="2400" u="sng" dirty="0"/>
              <a:t>Potential problem</a:t>
            </a:r>
            <a:r>
              <a:rPr lang="en-GB" sz="2400" dirty="0"/>
              <a:t>: adjustments consistent with global norms but also development of contradictory norms in conflict with the universal ones </a:t>
            </a:r>
            <a:r>
              <a:rPr lang="en-GB" sz="2400" dirty="0">
                <a:cs typeface="Calibri"/>
              </a:rPr>
              <a:t>→ undermines the </a:t>
            </a:r>
            <a:r>
              <a:rPr lang="en-GB" sz="2400" dirty="0"/>
              <a:t>normative base of the IO; </a:t>
            </a:r>
          </a:p>
          <a:p>
            <a:pPr lvl="1">
              <a:spcBef>
                <a:spcPts val="1200"/>
              </a:spcBef>
            </a:pPr>
            <a:r>
              <a:rPr lang="en-GB" sz="2400" dirty="0"/>
              <a:t>Two options: expulsion of the encompassed organization or gradual transformation of the IOs normative base.</a:t>
            </a:r>
            <a:endParaRPr lang="el-GR" sz="2400" dirty="0"/>
          </a:p>
          <a:p>
            <a:pPr>
              <a:spcBef>
                <a:spcPts val="1200"/>
              </a:spcBef>
            </a:pPr>
            <a:endParaRPr lang="en-GB" dirty="0"/>
          </a:p>
        </p:txBody>
      </p:sp>
    </p:spTree>
    <p:extLst>
      <p:ext uri="{BB962C8B-B14F-4D97-AF65-F5344CB8AC3E}">
        <p14:creationId xmlns:p14="http://schemas.microsoft.com/office/powerpoint/2010/main" val="2569441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EF89-4565-4ED6-ABB5-30917D232BBD}"/>
              </a:ext>
            </a:extLst>
          </p:cNvPr>
          <p:cNvSpPr>
            <a:spLocks noGrp="1"/>
          </p:cNvSpPr>
          <p:nvPr>
            <p:ph type="title"/>
          </p:nvPr>
        </p:nvSpPr>
        <p:spPr>
          <a:xfrm>
            <a:off x="552400" y="274638"/>
            <a:ext cx="7620000" cy="1143000"/>
          </a:xfrm>
        </p:spPr>
        <p:txBody>
          <a:bodyPr/>
          <a:lstStyle/>
          <a:p>
            <a:r>
              <a:rPr lang="en-GB" sz="3200" dirty="0"/>
              <a:t>Key IO Features that Affect Negotiations (1/5)</a:t>
            </a:r>
          </a:p>
        </p:txBody>
      </p:sp>
      <p:sp>
        <p:nvSpPr>
          <p:cNvPr id="3" name="Content Placeholder 2">
            <a:extLst>
              <a:ext uri="{FF2B5EF4-FFF2-40B4-BE49-F238E27FC236}">
                <a16:creationId xmlns:a16="http://schemas.microsoft.com/office/drawing/2014/main" id="{BD71F67D-0EE4-49AB-AD56-58B9D20D1CB3}"/>
              </a:ext>
            </a:extLst>
          </p:cNvPr>
          <p:cNvSpPr>
            <a:spLocks noGrp="1"/>
          </p:cNvSpPr>
          <p:nvPr>
            <p:ph idx="1"/>
          </p:nvPr>
        </p:nvSpPr>
        <p:spPr>
          <a:xfrm>
            <a:off x="457200" y="1556792"/>
            <a:ext cx="7620000" cy="4944616"/>
          </a:xfrm>
        </p:spPr>
        <p:txBody>
          <a:bodyPr>
            <a:normAutofit lnSpcReduction="10000"/>
          </a:bodyPr>
          <a:lstStyle/>
          <a:p>
            <a:r>
              <a:rPr lang="en-GB" dirty="0"/>
              <a:t>In other words, what is different when IOs come into play in negotiations?</a:t>
            </a:r>
          </a:p>
          <a:p>
            <a:pPr>
              <a:lnSpc>
                <a:spcPct val="110000"/>
              </a:lnSpc>
              <a:spcBef>
                <a:spcPts val="1800"/>
              </a:spcBef>
            </a:pPr>
            <a:r>
              <a:rPr lang="en-GB" sz="2400" dirty="0"/>
              <a:t>Negotiations involve by default </a:t>
            </a:r>
            <a:r>
              <a:rPr lang="en-GB" sz="2400" b="1" dirty="0"/>
              <a:t>multilateral orders</a:t>
            </a:r>
          </a:p>
          <a:p>
            <a:pPr lvl="1">
              <a:lnSpc>
                <a:spcPct val="110000"/>
              </a:lnSpc>
              <a:spcBef>
                <a:spcPts val="600"/>
              </a:spcBef>
            </a:pPr>
            <a:r>
              <a:rPr lang="en-GB" sz="2200" dirty="0"/>
              <a:t>Free riding and collective action problems</a:t>
            </a:r>
          </a:p>
          <a:p>
            <a:pPr>
              <a:lnSpc>
                <a:spcPct val="110000"/>
              </a:lnSpc>
              <a:spcBef>
                <a:spcPts val="1800"/>
              </a:spcBef>
            </a:pPr>
            <a:r>
              <a:rPr lang="en-GB" sz="2400" b="1" dirty="0"/>
              <a:t>Multiple principals </a:t>
            </a:r>
            <a:r>
              <a:rPr lang="en-GB" sz="2400" dirty="0"/>
              <a:t>(states) at least from one side (maybe both), entailing </a:t>
            </a:r>
            <a:r>
              <a:rPr lang="en-GB" sz="2400" b="1" dirty="0"/>
              <a:t>negotiating agents</a:t>
            </a:r>
            <a:r>
              <a:rPr lang="en-GB" sz="2400" dirty="0"/>
              <a:t> (IOs’ bureaucracy) </a:t>
            </a:r>
            <a:r>
              <a:rPr lang="el-GR" sz="2400" dirty="0"/>
              <a:t> </a:t>
            </a:r>
            <a:endParaRPr lang="en-GB" sz="2400" dirty="0"/>
          </a:p>
          <a:p>
            <a:pPr lvl="1">
              <a:lnSpc>
                <a:spcPct val="110000"/>
              </a:lnSpc>
              <a:spcBef>
                <a:spcPts val="600"/>
              </a:spcBef>
            </a:pPr>
            <a:r>
              <a:rPr lang="en-GB" sz="2200" dirty="0"/>
              <a:t>‘Principal-agent’ issues: significance of mandate, control and monitoring to avoid the pursuit of autonomy </a:t>
            </a:r>
          </a:p>
          <a:p>
            <a:pPr lvl="1">
              <a:lnSpc>
                <a:spcPct val="110000"/>
              </a:lnSpc>
              <a:spcBef>
                <a:spcPts val="1200"/>
              </a:spcBef>
            </a:pPr>
            <a:r>
              <a:rPr lang="en-GB" sz="2200" dirty="0"/>
              <a:t>(In)voluntary defection (with significant costs)</a:t>
            </a:r>
          </a:p>
          <a:p>
            <a:pPr lvl="1">
              <a:lnSpc>
                <a:spcPct val="110000"/>
              </a:lnSpc>
              <a:spcBef>
                <a:spcPts val="1200"/>
              </a:spcBef>
            </a:pPr>
            <a:r>
              <a:rPr lang="en-GB" sz="2200" dirty="0"/>
              <a:t>Multi-level Games (three levels of negotiations: national-IO-international negotiation)</a:t>
            </a:r>
          </a:p>
          <a:p>
            <a:pPr>
              <a:lnSpc>
                <a:spcPct val="110000"/>
              </a:lnSpc>
              <a:spcBef>
                <a:spcPts val="1200"/>
              </a:spcBef>
            </a:pPr>
            <a:endParaRPr lang="en-GB" dirty="0"/>
          </a:p>
        </p:txBody>
      </p:sp>
    </p:spTree>
    <p:extLst>
      <p:ext uri="{BB962C8B-B14F-4D97-AF65-F5344CB8AC3E}">
        <p14:creationId xmlns:p14="http://schemas.microsoft.com/office/powerpoint/2010/main" val="2616992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22114"/>
          </a:xfrm>
        </p:spPr>
        <p:txBody>
          <a:bodyPr/>
          <a:lstStyle/>
          <a:p>
            <a:r>
              <a:rPr lang="en-GB" sz="3600" dirty="0"/>
              <a:t>UN-RO Dimension: Effect </a:t>
            </a:r>
            <a:endParaRPr lang="el-GR" sz="3600" dirty="0"/>
          </a:p>
        </p:txBody>
      </p:sp>
      <p:sp>
        <p:nvSpPr>
          <p:cNvPr id="3" name="Content Placeholder 2"/>
          <p:cNvSpPr>
            <a:spLocks noGrp="1"/>
          </p:cNvSpPr>
          <p:nvPr>
            <p:ph idx="1"/>
          </p:nvPr>
        </p:nvSpPr>
        <p:spPr>
          <a:xfrm>
            <a:off x="457200" y="1321296"/>
            <a:ext cx="7620000" cy="4988024"/>
          </a:xfrm>
        </p:spPr>
        <p:txBody>
          <a:bodyPr>
            <a:normAutofit/>
          </a:bodyPr>
          <a:lstStyle/>
          <a:p>
            <a:r>
              <a:rPr lang="en-GB" dirty="0"/>
              <a:t>For the ROs:</a:t>
            </a:r>
          </a:p>
          <a:p>
            <a:pPr lvl="1"/>
            <a:r>
              <a:rPr lang="en-GB" dirty="0"/>
              <a:t>UN actions may cause </a:t>
            </a:r>
            <a:r>
              <a:rPr lang="en-GB" b="1" dirty="0"/>
              <a:t>intra-RO turbulence </a:t>
            </a:r>
            <a:r>
              <a:rPr lang="en-GB" dirty="0"/>
              <a:t>in the form of internal inter-institutional conflict (example: EU and the counter-terrorism funding Resolution – Res. 1373)</a:t>
            </a:r>
          </a:p>
          <a:p>
            <a:pPr lvl="1"/>
            <a:r>
              <a:rPr lang="en-GB" dirty="0"/>
              <a:t>UN actions may lead to vague diplomatic parlance in order to leave technical details to the skilled bureaucratic personnel of both organizations → increase of the </a:t>
            </a:r>
            <a:r>
              <a:rPr lang="en-GB" b="1" dirty="0"/>
              <a:t>autonomy potential </a:t>
            </a:r>
            <a:r>
              <a:rPr lang="en-GB" dirty="0"/>
              <a:t>of the agent-RO at the expense of the multiple constituent principals.</a:t>
            </a:r>
          </a:p>
          <a:p>
            <a:pPr>
              <a:spcBef>
                <a:spcPts val="2400"/>
              </a:spcBef>
            </a:pPr>
            <a:r>
              <a:rPr lang="en-GB" dirty="0"/>
              <a:t>For the UN:</a:t>
            </a:r>
          </a:p>
          <a:p>
            <a:pPr lvl="1"/>
            <a:r>
              <a:rPr lang="en-GB" dirty="0"/>
              <a:t>regional arrangements evolve to become </a:t>
            </a:r>
            <a:r>
              <a:rPr lang="en-GB" b="1" dirty="0"/>
              <a:t>policy gatekeepers</a:t>
            </a:r>
            <a:r>
              <a:rPr lang="en-GB" dirty="0"/>
              <a:t> (Role of LAS in the Libyan crisis, 2011, and the fate of Res. 1973)</a:t>
            </a:r>
          </a:p>
          <a:p>
            <a:pPr lvl="1"/>
            <a:r>
              <a:rPr lang="en-GB" b="1" dirty="0"/>
              <a:t>‘forum-shopping’ opportunities</a:t>
            </a:r>
            <a:r>
              <a:rPr lang="en-GB" dirty="0"/>
              <a:t> for member-states: ROs offer a more distinct and clearer voice for countries lost in the UN plethora; alternative and more effective way to be heard</a:t>
            </a:r>
            <a:endParaRPr lang="el-GR" dirty="0"/>
          </a:p>
        </p:txBody>
      </p:sp>
    </p:spTree>
    <p:extLst>
      <p:ext uri="{BB962C8B-B14F-4D97-AF65-F5344CB8AC3E}">
        <p14:creationId xmlns:p14="http://schemas.microsoft.com/office/powerpoint/2010/main" val="18939876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7620000" cy="850106"/>
          </a:xfrm>
        </p:spPr>
        <p:txBody>
          <a:bodyPr/>
          <a:lstStyle/>
          <a:p>
            <a:r>
              <a:rPr lang="en-US" sz="3600" dirty="0"/>
              <a:t>RO-RO Dimension: Effect</a:t>
            </a:r>
            <a:endParaRPr lang="el-GR" sz="3600" dirty="0"/>
          </a:p>
        </p:txBody>
      </p:sp>
      <p:sp>
        <p:nvSpPr>
          <p:cNvPr id="3" name="Content Placeholder 2"/>
          <p:cNvSpPr>
            <a:spLocks noGrp="1"/>
          </p:cNvSpPr>
          <p:nvPr>
            <p:ph idx="1"/>
          </p:nvPr>
        </p:nvSpPr>
        <p:spPr>
          <a:xfrm>
            <a:off x="457200" y="1556792"/>
            <a:ext cx="7859216" cy="5026570"/>
          </a:xfrm>
        </p:spPr>
        <p:txBody>
          <a:bodyPr>
            <a:normAutofit/>
          </a:bodyPr>
          <a:lstStyle/>
          <a:p>
            <a:r>
              <a:rPr lang="en-GB" sz="2400" dirty="0"/>
              <a:t>‘</a:t>
            </a:r>
            <a:r>
              <a:rPr lang="en-GB" sz="2400" dirty="0" err="1"/>
              <a:t>Nestedness</a:t>
            </a:r>
            <a:r>
              <a:rPr lang="en-GB" sz="2400" dirty="0"/>
              <a:t>’ generates </a:t>
            </a:r>
            <a:r>
              <a:rPr lang="en-GB" sz="2400" b="1" dirty="0"/>
              <a:t>positive </a:t>
            </a:r>
            <a:r>
              <a:rPr lang="en-GB" sz="2400" dirty="0"/>
              <a:t>and </a:t>
            </a:r>
            <a:r>
              <a:rPr lang="en-GB" sz="2400" b="1" dirty="0"/>
              <a:t>negative interactions </a:t>
            </a:r>
            <a:r>
              <a:rPr lang="en-GB" sz="2400" dirty="0"/>
              <a:t>with other R</a:t>
            </a:r>
            <a:r>
              <a:rPr lang="el-GR" sz="2400" dirty="0"/>
              <a:t>Ο</a:t>
            </a:r>
            <a:r>
              <a:rPr lang="en-GB" sz="2400" dirty="0"/>
              <a:t>s: </a:t>
            </a:r>
          </a:p>
          <a:p>
            <a:pPr lvl="1">
              <a:spcBef>
                <a:spcPts val="600"/>
              </a:spcBef>
            </a:pPr>
            <a:r>
              <a:rPr lang="en-GB" sz="2200" b="1" dirty="0"/>
              <a:t>Positive: synergistic linkages and a symbiotic relationship</a:t>
            </a:r>
            <a:r>
              <a:rPr lang="en-GB" sz="2200" dirty="0"/>
              <a:t>: delegation of tasks by the IO leads to a functional or operational differentiation; establishment of ROs’ policy niche</a:t>
            </a:r>
          </a:p>
          <a:p>
            <a:pPr lvl="2">
              <a:spcBef>
                <a:spcPts val="600"/>
              </a:spcBef>
            </a:pPr>
            <a:r>
              <a:rPr lang="en-GB" sz="2200" dirty="0"/>
              <a:t>Example: peacekeeping operations; </a:t>
            </a:r>
          </a:p>
          <a:p>
            <a:pPr lvl="2">
              <a:spcBef>
                <a:spcPts val="600"/>
              </a:spcBef>
            </a:pPr>
            <a:r>
              <a:rPr lang="en-GB" sz="2200" dirty="0"/>
              <a:t>AU willing to intervene at a very early stage after or even prior to conflict settlement in contrast to the EU;</a:t>
            </a:r>
          </a:p>
          <a:p>
            <a:pPr lvl="2">
              <a:spcBef>
                <a:spcPts val="600"/>
              </a:spcBef>
            </a:pPr>
            <a:r>
              <a:rPr lang="en-GB" sz="2200" dirty="0"/>
              <a:t>hence, the UN can call on the recourse of alternative ROs to address the situation in hand, contributing to their further differentiation.</a:t>
            </a:r>
          </a:p>
          <a:p>
            <a:pPr lvl="1">
              <a:spcBef>
                <a:spcPts val="1800"/>
              </a:spcBef>
            </a:pPr>
            <a:endParaRPr lang="en-GB" dirty="0"/>
          </a:p>
          <a:p>
            <a:pPr marL="114300" indent="0">
              <a:buNone/>
            </a:pPr>
            <a:endParaRPr lang="el-GR" dirty="0"/>
          </a:p>
        </p:txBody>
      </p:sp>
    </p:spTree>
    <p:extLst>
      <p:ext uri="{BB962C8B-B14F-4D97-AF65-F5344CB8AC3E}">
        <p14:creationId xmlns:p14="http://schemas.microsoft.com/office/powerpoint/2010/main" val="19271054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8E673C-AFD7-4CBD-8859-A3509465C8DC}"/>
              </a:ext>
            </a:extLst>
          </p:cNvPr>
          <p:cNvSpPr>
            <a:spLocks noGrp="1"/>
          </p:cNvSpPr>
          <p:nvPr>
            <p:ph idx="1"/>
          </p:nvPr>
        </p:nvSpPr>
        <p:spPr>
          <a:xfrm>
            <a:off x="457200" y="692696"/>
            <a:ext cx="7620000" cy="5708104"/>
          </a:xfrm>
        </p:spPr>
        <p:txBody>
          <a:bodyPr>
            <a:normAutofit/>
          </a:bodyPr>
          <a:lstStyle/>
          <a:p>
            <a:pPr lvl="1">
              <a:spcBef>
                <a:spcPts val="1200"/>
              </a:spcBef>
            </a:pPr>
            <a:r>
              <a:rPr lang="en-GB" sz="2400" b="1" dirty="0"/>
              <a:t>Negative: exacerbating underlying antagonisms between ROs</a:t>
            </a:r>
            <a:r>
              <a:rPr lang="en-GB" sz="2400" dirty="0"/>
              <a:t> </a:t>
            </a:r>
          </a:p>
          <a:p>
            <a:pPr lvl="2">
              <a:spcBef>
                <a:spcPts val="1200"/>
              </a:spcBef>
            </a:pPr>
            <a:r>
              <a:rPr lang="en-GB" sz="2400" dirty="0"/>
              <a:t>competition with the prize of political supremacy and enhanced political status</a:t>
            </a:r>
          </a:p>
          <a:p>
            <a:pPr lvl="2">
              <a:spcBef>
                <a:spcPts val="1200"/>
              </a:spcBef>
            </a:pPr>
            <a:r>
              <a:rPr lang="en-GB" sz="2400" dirty="0"/>
              <a:t>Examples: LAS more relevant for Northern Africa, marginalization of AU; LAS gatekeeping role;</a:t>
            </a:r>
          </a:p>
          <a:p>
            <a:pPr lvl="2">
              <a:spcBef>
                <a:spcPts val="1200"/>
              </a:spcBef>
            </a:pPr>
            <a:r>
              <a:rPr lang="en-GB" sz="2400" dirty="0"/>
              <a:t>the UN gave the ‘kiss of life’ to OSCE in the Kosovo crisis</a:t>
            </a:r>
          </a:p>
          <a:p>
            <a:pPr lvl="2">
              <a:spcBef>
                <a:spcPts val="1200"/>
              </a:spcBef>
            </a:pPr>
            <a:r>
              <a:rPr lang="en-GB" sz="2400" dirty="0"/>
              <a:t>institutional isomorphism in regional integration</a:t>
            </a:r>
          </a:p>
          <a:p>
            <a:pPr lvl="3">
              <a:spcBef>
                <a:spcPts val="0"/>
              </a:spcBef>
            </a:pPr>
            <a:r>
              <a:rPr lang="en-GB" sz="2200" dirty="0"/>
              <a:t>EU as a blueprint of regionalism (vs. ASEAN, MERCOSUR etc)</a:t>
            </a:r>
          </a:p>
        </p:txBody>
      </p:sp>
    </p:spTree>
    <p:extLst>
      <p:ext uri="{BB962C8B-B14F-4D97-AF65-F5344CB8AC3E}">
        <p14:creationId xmlns:p14="http://schemas.microsoft.com/office/powerpoint/2010/main" val="340584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90E78-BE14-4B9E-8F65-A56940BF94BD}"/>
              </a:ext>
            </a:extLst>
          </p:cNvPr>
          <p:cNvSpPr>
            <a:spLocks noGrp="1"/>
          </p:cNvSpPr>
          <p:nvPr>
            <p:ph type="title"/>
          </p:nvPr>
        </p:nvSpPr>
        <p:spPr>
          <a:xfrm>
            <a:off x="503548" y="4901120"/>
            <a:ext cx="8136904" cy="1008112"/>
          </a:xfrm>
        </p:spPr>
        <p:txBody>
          <a:bodyPr/>
          <a:lstStyle/>
          <a:p>
            <a:r>
              <a:rPr lang="en-GB" sz="2800" dirty="0"/>
              <a:t>NON-NESTED inter-organizational negotiations: Inter-regionalism</a:t>
            </a:r>
          </a:p>
        </p:txBody>
      </p:sp>
      <p:sp>
        <p:nvSpPr>
          <p:cNvPr id="5" name="Text Placeholder 4">
            <a:extLst>
              <a:ext uri="{FF2B5EF4-FFF2-40B4-BE49-F238E27FC236}">
                <a16:creationId xmlns:a16="http://schemas.microsoft.com/office/drawing/2014/main" id="{9B6C4AE3-3A4A-4E64-AE3D-2890028598CD}"/>
              </a:ext>
            </a:extLst>
          </p:cNvPr>
          <p:cNvSpPr>
            <a:spLocks noGrp="1"/>
          </p:cNvSpPr>
          <p:nvPr>
            <p:ph type="body" idx="1"/>
          </p:nvPr>
        </p:nvSpPr>
        <p:spPr>
          <a:xfrm>
            <a:off x="611560" y="4221088"/>
            <a:ext cx="6135687" cy="512143"/>
          </a:xfrm>
        </p:spPr>
        <p:txBody>
          <a:bodyPr/>
          <a:lstStyle/>
          <a:p>
            <a:endParaRPr lang="en-GB" dirty="0"/>
          </a:p>
        </p:txBody>
      </p:sp>
    </p:spTree>
    <p:extLst>
      <p:ext uri="{BB962C8B-B14F-4D97-AF65-F5344CB8AC3E}">
        <p14:creationId xmlns:p14="http://schemas.microsoft.com/office/powerpoint/2010/main" val="37153532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B7F1EE-0E7A-4312-841A-B40C7AEDAE60}"/>
              </a:ext>
            </a:extLst>
          </p:cNvPr>
          <p:cNvSpPr>
            <a:spLocks noGrp="1"/>
          </p:cNvSpPr>
          <p:nvPr>
            <p:ph type="title"/>
          </p:nvPr>
        </p:nvSpPr>
        <p:spPr>
          <a:xfrm>
            <a:off x="624408" y="188640"/>
            <a:ext cx="7620000" cy="720080"/>
          </a:xfrm>
        </p:spPr>
        <p:txBody>
          <a:bodyPr/>
          <a:lstStyle/>
          <a:p>
            <a:r>
              <a:rPr lang="en-GB" sz="3600" dirty="0"/>
              <a:t>Why Inter-Regionalism?</a:t>
            </a:r>
          </a:p>
        </p:txBody>
      </p:sp>
      <p:sp>
        <p:nvSpPr>
          <p:cNvPr id="5" name="Content Placeholder 4">
            <a:extLst>
              <a:ext uri="{FF2B5EF4-FFF2-40B4-BE49-F238E27FC236}">
                <a16:creationId xmlns:a16="http://schemas.microsoft.com/office/drawing/2014/main" id="{F198D79D-BCDF-4306-B117-E6E8D64D3D82}"/>
              </a:ext>
            </a:extLst>
          </p:cNvPr>
          <p:cNvSpPr>
            <a:spLocks noGrp="1"/>
          </p:cNvSpPr>
          <p:nvPr>
            <p:ph idx="1"/>
          </p:nvPr>
        </p:nvSpPr>
        <p:spPr>
          <a:xfrm>
            <a:off x="457200" y="1052736"/>
            <a:ext cx="7620000" cy="5440362"/>
          </a:xfrm>
        </p:spPr>
        <p:txBody>
          <a:bodyPr>
            <a:normAutofit/>
          </a:bodyPr>
          <a:lstStyle/>
          <a:p>
            <a:r>
              <a:rPr lang="en-GB" dirty="0"/>
              <a:t>Different theoretical accounts:</a:t>
            </a:r>
          </a:p>
          <a:p>
            <a:pPr lvl="1"/>
            <a:r>
              <a:rPr lang="en-GB" dirty="0"/>
              <a:t>Realism</a:t>
            </a:r>
          </a:p>
          <a:p>
            <a:pPr lvl="2"/>
            <a:r>
              <a:rPr lang="en-GB" dirty="0"/>
              <a:t>Need to balance third parties (states), other regional schemes in the same or other continents, or </a:t>
            </a:r>
            <a:r>
              <a:rPr lang="en-GB" dirty="0" err="1"/>
              <a:t>bandwagoning</a:t>
            </a:r>
            <a:r>
              <a:rPr lang="en-GB" dirty="0"/>
              <a:t> (fear of exclusion from beneficial arrangements)</a:t>
            </a:r>
          </a:p>
          <a:p>
            <a:pPr lvl="2"/>
            <a:r>
              <a:rPr lang="en-GB" dirty="0"/>
              <a:t>Power of numbers (‘the more, the merrier’) but at the expense of homogeneity and cohesion</a:t>
            </a:r>
          </a:p>
          <a:p>
            <a:pPr lvl="1">
              <a:spcBef>
                <a:spcPts val="1200"/>
              </a:spcBef>
            </a:pPr>
            <a:r>
              <a:rPr lang="en-GB" dirty="0"/>
              <a:t>Liberal Institutionalism</a:t>
            </a:r>
          </a:p>
          <a:p>
            <a:pPr lvl="2"/>
            <a:r>
              <a:rPr lang="en-GB" dirty="0"/>
              <a:t>Complex inter-dependence (market-driven globalism and political aspirations of regionalism)</a:t>
            </a:r>
          </a:p>
          <a:p>
            <a:pPr lvl="2"/>
            <a:r>
              <a:rPr lang="en-GB" dirty="0"/>
              <a:t>Increase trust and reduce uncertainty</a:t>
            </a:r>
          </a:p>
          <a:p>
            <a:pPr lvl="2"/>
            <a:r>
              <a:rPr lang="en-GB" dirty="0"/>
              <a:t>Emphasis on economic liberalism: domestic business interests push forward for regional market-opening policies</a:t>
            </a:r>
          </a:p>
          <a:p>
            <a:pPr lvl="1">
              <a:spcBef>
                <a:spcPts val="1200"/>
              </a:spcBef>
            </a:pPr>
            <a:r>
              <a:rPr lang="en-GB" dirty="0"/>
              <a:t>Constructivism</a:t>
            </a:r>
          </a:p>
          <a:p>
            <a:pPr lvl="2"/>
            <a:r>
              <a:rPr lang="en-GB" dirty="0"/>
              <a:t>Collective identity formation (identifying the ‘Other’)</a:t>
            </a:r>
          </a:p>
          <a:p>
            <a:pPr lvl="2"/>
            <a:r>
              <a:rPr lang="en-GB" dirty="0"/>
              <a:t>Inter-regionalism help forge a common identity (‘Self’: ‘European’)</a:t>
            </a:r>
          </a:p>
        </p:txBody>
      </p:sp>
    </p:spTree>
    <p:extLst>
      <p:ext uri="{BB962C8B-B14F-4D97-AF65-F5344CB8AC3E}">
        <p14:creationId xmlns:p14="http://schemas.microsoft.com/office/powerpoint/2010/main" val="15996113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6EA8CF-FC00-4374-B465-03DEE6B47782}"/>
              </a:ext>
            </a:extLst>
          </p:cNvPr>
          <p:cNvSpPr>
            <a:spLocks noGrp="1"/>
          </p:cNvSpPr>
          <p:nvPr>
            <p:ph type="title"/>
          </p:nvPr>
        </p:nvSpPr>
        <p:spPr>
          <a:xfrm>
            <a:off x="539552" y="490662"/>
            <a:ext cx="7620000" cy="922114"/>
          </a:xfrm>
        </p:spPr>
        <p:txBody>
          <a:bodyPr/>
          <a:lstStyle/>
          <a:p>
            <a:r>
              <a:rPr lang="en-GB" sz="3600" dirty="0"/>
              <a:t>Features of Non-Nested </a:t>
            </a:r>
            <a:br>
              <a:rPr lang="en-GB" sz="3600" dirty="0"/>
            </a:br>
            <a:r>
              <a:rPr lang="en-GB" sz="3600" dirty="0"/>
              <a:t>Inter-Organizational Negotiations</a:t>
            </a:r>
          </a:p>
        </p:txBody>
      </p:sp>
      <p:sp>
        <p:nvSpPr>
          <p:cNvPr id="3" name="Content Placeholder 2">
            <a:extLst>
              <a:ext uri="{FF2B5EF4-FFF2-40B4-BE49-F238E27FC236}">
                <a16:creationId xmlns:a16="http://schemas.microsoft.com/office/drawing/2014/main" id="{4EBB1EC5-2BEA-4C1C-BEFB-47FD20CB923E}"/>
              </a:ext>
            </a:extLst>
          </p:cNvPr>
          <p:cNvSpPr>
            <a:spLocks noGrp="1"/>
          </p:cNvSpPr>
          <p:nvPr>
            <p:ph idx="1"/>
          </p:nvPr>
        </p:nvSpPr>
        <p:spPr>
          <a:xfrm>
            <a:off x="467544" y="1988840"/>
            <a:ext cx="7620000" cy="4378498"/>
          </a:xfrm>
        </p:spPr>
        <p:txBody>
          <a:bodyPr>
            <a:normAutofit/>
          </a:bodyPr>
          <a:lstStyle/>
          <a:p>
            <a:pPr>
              <a:spcBef>
                <a:spcPts val="1200"/>
              </a:spcBef>
            </a:pPr>
            <a:r>
              <a:rPr lang="en-GB" sz="2400" b="1" dirty="0"/>
              <a:t>Institutionalization and depth of intra-regional/intra-organizational cooperation</a:t>
            </a:r>
          </a:p>
          <a:p>
            <a:pPr lvl="1">
              <a:spcBef>
                <a:spcPts val="1200"/>
              </a:spcBef>
            </a:pPr>
            <a:r>
              <a:rPr lang="en-GB" sz="2400" dirty="0"/>
              <a:t>Resources of the IOs:</a:t>
            </a:r>
          </a:p>
          <a:p>
            <a:pPr lvl="2">
              <a:spcBef>
                <a:spcPts val="1200"/>
              </a:spcBef>
            </a:pPr>
            <a:r>
              <a:rPr lang="en-GB" sz="2400" dirty="0"/>
              <a:t>Absence of strong and well-staffed secretariats </a:t>
            </a:r>
          </a:p>
          <a:p>
            <a:pPr lvl="2">
              <a:spcBef>
                <a:spcPts val="1200"/>
              </a:spcBef>
            </a:pPr>
            <a:r>
              <a:rPr lang="en-GB" sz="2400" dirty="0"/>
              <a:t>EU’s predominance in Africa (but often seen patronizing and accused for ‘soft imperialism’)</a:t>
            </a:r>
          </a:p>
          <a:p>
            <a:pPr lvl="1">
              <a:spcBef>
                <a:spcPts val="1200"/>
              </a:spcBef>
            </a:pPr>
            <a:r>
              <a:rPr lang="en-GB" sz="2400" dirty="0"/>
              <a:t>Capacity to articulate a single position and speak with a single voice  (political reluctance to cede sovereignty)</a:t>
            </a:r>
          </a:p>
          <a:p>
            <a:endParaRPr lang="en-GB" dirty="0"/>
          </a:p>
        </p:txBody>
      </p:sp>
    </p:spTree>
    <p:extLst>
      <p:ext uri="{BB962C8B-B14F-4D97-AF65-F5344CB8AC3E}">
        <p14:creationId xmlns:p14="http://schemas.microsoft.com/office/powerpoint/2010/main" val="3175952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1DFEAC-3A35-4ED6-8D70-9EC16B888D7F}"/>
              </a:ext>
            </a:extLst>
          </p:cNvPr>
          <p:cNvSpPr>
            <a:spLocks noGrp="1"/>
          </p:cNvSpPr>
          <p:nvPr>
            <p:ph idx="1"/>
          </p:nvPr>
        </p:nvSpPr>
        <p:spPr>
          <a:xfrm>
            <a:off x="457200" y="692696"/>
            <a:ext cx="7620000" cy="5708104"/>
          </a:xfrm>
        </p:spPr>
        <p:txBody>
          <a:bodyPr/>
          <a:lstStyle/>
          <a:p>
            <a:pPr>
              <a:spcBef>
                <a:spcPts val="2400"/>
              </a:spcBef>
            </a:pPr>
            <a:r>
              <a:rPr lang="en-GB" sz="2400" b="1" dirty="0"/>
              <a:t>Cohesion of the IOs</a:t>
            </a:r>
            <a:r>
              <a:rPr lang="en-GB" sz="2400" dirty="0"/>
              <a:t>: ‘divide and rule’</a:t>
            </a:r>
          </a:p>
          <a:p>
            <a:pPr lvl="1">
              <a:spcBef>
                <a:spcPts val="1800"/>
              </a:spcBef>
            </a:pPr>
            <a:r>
              <a:rPr lang="en-GB" sz="2400" dirty="0"/>
              <a:t>EU and the Southern African Development Community (SADC): SADC critical to EU sanctions at the Mugabe regime in Zimbabwe, EU-South Africa relations ↑↑ (negotiations for a bilateral Free Trade Agreement) → to undermine regional cohesion </a:t>
            </a:r>
          </a:p>
          <a:p>
            <a:pPr lvl="1">
              <a:spcBef>
                <a:spcPts val="1800"/>
              </a:spcBef>
            </a:pPr>
            <a:r>
              <a:rPr lang="en-GB" sz="2400" dirty="0"/>
              <a:t>EU’s heterogeneity often targeted in such negotiations</a:t>
            </a:r>
          </a:p>
          <a:p>
            <a:pPr lvl="1">
              <a:spcBef>
                <a:spcPts val="1800"/>
              </a:spcBef>
            </a:pPr>
            <a:r>
              <a:rPr lang="en-GB" sz="2400" dirty="0"/>
              <a:t>Intra-IO political dynamics: existence (and role) of the ‘regional hegemon’ (country or axis) or a ‘League of equals’? </a:t>
            </a:r>
          </a:p>
          <a:p>
            <a:endParaRPr lang="en-GB" dirty="0"/>
          </a:p>
        </p:txBody>
      </p:sp>
    </p:spTree>
    <p:extLst>
      <p:ext uri="{BB962C8B-B14F-4D97-AF65-F5344CB8AC3E}">
        <p14:creationId xmlns:p14="http://schemas.microsoft.com/office/powerpoint/2010/main" val="2474181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FC8D84-1706-493F-879C-90BA512FFFFF}"/>
              </a:ext>
            </a:extLst>
          </p:cNvPr>
          <p:cNvSpPr>
            <a:spLocks noGrp="1"/>
          </p:cNvSpPr>
          <p:nvPr>
            <p:ph idx="1"/>
          </p:nvPr>
        </p:nvSpPr>
        <p:spPr>
          <a:xfrm>
            <a:off x="457200" y="548680"/>
            <a:ext cx="7620000" cy="5852120"/>
          </a:xfrm>
        </p:spPr>
        <p:txBody>
          <a:bodyPr>
            <a:normAutofit/>
          </a:bodyPr>
          <a:lstStyle/>
          <a:p>
            <a:pPr>
              <a:spcBef>
                <a:spcPts val="1200"/>
              </a:spcBef>
            </a:pPr>
            <a:r>
              <a:rPr lang="en-GB" sz="2400" b="1" dirty="0"/>
              <a:t>Driving force and underlying motivation of pursued relations and negotiations</a:t>
            </a:r>
            <a:r>
              <a:rPr lang="en-GB" sz="2400" dirty="0"/>
              <a:t>:</a:t>
            </a:r>
          </a:p>
          <a:p>
            <a:pPr lvl="1">
              <a:spcBef>
                <a:spcPts val="1200"/>
              </a:spcBef>
            </a:pPr>
            <a:r>
              <a:rPr lang="en-GB" sz="2400" dirty="0"/>
              <a:t>‘soft balancing’ acts</a:t>
            </a:r>
          </a:p>
          <a:p>
            <a:pPr lvl="2">
              <a:spcBef>
                <a:spcPts val="1200"/>
              </a:spcBef>
            </a:pPr>
            <a:r>
              <a:rPr lang="en-GB" sz="2400" dirty="0"/>
              <a:t>For MERCOSUR, close relations with the EU seen as a strategy to balance US hegemony in South America;</a:t>
            </a:r>
          </a:p>
          <a:p>
            <a:pPr lvl="2">
              <a:spcBef>
                <a:spcPts val="1200"/>
              </a:spcBef>
            </a:pPr>
            <a:r>
              <a:rPr lang="en-GB" sz="2400" dirty="0"/>
              <a:t>Same for Central American Common Market (CACM) and Central American Integration System (SICA);</a:t>
            </a:r>
          </a:p>
          <a:p>
            <a:pPr lvl="2">
              <a:spcBef>
                <a:spcPts val="1200"/>
              </a:spcBef>
            </a:pPr>
            <a:r>
              <a:rPr lang="en-GB" sz="2400" dirty="0"/>
              <a:t>Cooperation among African regional schemes of integration to forge a common position in view of upcoming negotiations with the EU   </a:t>
            </a:r>
          </a:p>
          <a:p>
            <a:endParaRPr lang="en-GB" dirty="0"/>
          </a:p>
        </p:txBody>
      </p:sp>
    </p:spTree>
    <p:extLst>
      <p:ext uri="{BB962C8B-B14F-4D97-AF65-F5344CB8AC3E}">
        <p14:creationId xmlns:p14="http://schemas.microsoft.com/office/powerpoint/2010/main" val="47531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7AFF73-DA55-43DD-90C4-5C40D55BD4EA}"/>
              </a:ext>
            </a:extLst>
          </p:cNvPr>
          <p:cNvSpPr>
            <a:spLocks noGrp="1"/>
          </p:cNvSpPr>
          <p:nvPr>
            <p:ph idx="1"/>
          </p:nvPr>
        </p:nvSpPr>
        <p:spPr>
          <a:xfrm>
            <a:off x="457200" y="692696"/>
            <a:ext cx="7620000" cy="5708104"/>
          </a:xfrm>
        </p:spPr>
        <p:txBody>
          <a:bodyPr/>
          <a:lstStyle/>
          <a:p>
            <a:pPr>
              <a:spcBef>
                <a:spcPts val="1200"/>
              </a:spcBef>
            </a:pPr>
            <a:r>
              <a:rPr lang="en-GB" sz="2400" b="1" dirty="0"/>
              <a:t>Overlapping membership</a:t>
            </a:r>
          </a:p>
          <a:p>
            <a:pPr lvl="1">
              <a:spcBef>
                <a:spcPts val="1200"/>
              </a:spcBef>
            </a:pPr>
            <a:r>
              <a:rPr lang="en-GB" sz="2400" dirty="0"/>
              <a:t>NATO-OSCE negotiations on crisis management </a:t>
            </a:r>
          </a:p>
          <a:p>
            <a:pPr lvl="1">
              <a:spcBef>
                <a:spcPts val="1200"/>
              </a:spcBef>
            </a:pPr>
            <a:r>
              <a:rPr lang="en-GB" sz="2400" dirty="0"/>
              <a:t>EU-CARICOM-CARIFORUM (states in the </a:t>
            </a:r>
            <a:r>
              <a:rPr lang="en-GB" sz="2400" dirty="0" err="1"/>
              <a:t>Carribean</a:t>
            </a:r>
            <a:r>
              <a:rPr lang="en-GB" sz="2400" dirty="0"/>
              <a:t>) negotiations</a:t>
            </a:r>
          </a:p>
          <a:p>
            <a:pPr lvl="1">
              <a:spcBef>
                <a:spcPts val="1200"/>
              </a:spcBef>
            </a:pPr>
            <a:r>
              <a:rPr lang="en-GB" sz="2400" dirty="0"/>
              <a:t>US concluded a Trade Agreement with CACM (2004) upsetting the EU-SICA trade relations </a:t>
            </a:r>
          </a:p>
          <a:p>
            <a:pPr lvl="1">
              <a:spcBef>
                <a:spcPts val="1200"/>
              </a:spcBef>
            </a:pPr>
            <a:r>
              <a:rPr lang="en-GB" sz="2400" dirty="0"/>
              <a:t>Negotiations among African regional schemes of cooperation hampered by extensive overlap (AMU, COMESA, CEN-SAD, EAC, ECCAS, ECOWAS, IGAD, SADC)</a:t>
            </a:r>
          </a:p>
          <a:p>
            <a:endParaRPr lang="en-GB" dirty="0"/>
          </a:p>
        </p:txBody>
      </p:sp>
    </p:spTree>
    <p:extLst>
      <p:ext uri="{BB962C8B-B14F-4D97-AF65-F5344CB8AC3E}">
        <p14:creationId xmlns:p14="http://schemas.microsoft.com/office/powerpoint/2010/main" val="30747428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itle 1">
            <a:extLst>
              <a:ext uri="{FF2B5EF4-FFF2-40B4-BE49-F238E27FC236}">
                <a16:creationId xmlns:a16="http://schemas.microsoft.com/office/drawing/2014/main" id="{71AB1397-8A34-4471-9BBA-ECB312D5BF71}"/>
              </a:ext>
            </a:extLst>
          </p:cNvPr>
          <p:cNvSpPr>
            <a:spLocks noGrp="1"/>
          </p:cNvSpPr>
          <p:nvPr>
            <p:ph type="title"/>
          </p:nvPr>
        </p:nvSpPr>
        <p:spPr>
          <a:xfrm>
            <a:off x="301752" y="6002726"/>
            <a:ext cx="7772400" cy="594626"/>
          </a:xfrm>
        </p:spPr>
        <p:txBody>
          <a:bodyPr/>
          <a:lstStyle/>
          <a:p>
            <a:r>
              <a:rPr lang="en-US" dirty="0"/>
              <a:t>Overlapping Membership in African Regional Schemes</a:t>
            </a:r>
          </a:p>
        </p:txBody>
      </p:sp>
      <p:pic>
        <p:nvPicPr>
          <p:cNvPr id="1026" name="Picture 2" descr="African Nations' Overlapping Membership in RECs: The &quot; Spaghetti Bowl &quot;...  | Download Scientific Diagram">
            <a:extLst>
              <a:ext uri="{FF2B5EF4-FFF2-40B4-BE49-F238E27FC236}">
                <a16:creationId xmlns:a16="http://schemas.microsoft.com/office/drawing/2014/main" id="{F9467067-9C06-42A1-A046-64BC078C351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81615" y="0"/>
            <a:ext cx="5882673" cy="6002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70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BB6D4-C540-477A-A9BC-D08F2F82C934}"/>
              </a:ext>
            </a:extLst>
          </p:cNvPr>
          <p:cNvSpPr>
            <a:spLocks noGrp="1"/>
          </p:cNvSpPr>
          <p:nvPr>
            <p:ph type="title"/>
          </p:nvPr>
        </p:nvSpPr>
        <p:spPr>
          <a:xfrm>
            <a:off x="552400" y="274638"/>
            <a:ext cx="7620000" cy="1143000"/>
          </a:xfrm>
        </p:spPr>
        <p:txBody>
          <a:bodyPr/>
          <a:lstStyle/>
          <a:p>
            <a:r>
              <a:rPr lang="en-GB" sz="3200" dirty="0"/>
              <a:t>Key IO Features that Affect Negotiations (2/5)</a:t>
            </a:r>
          </a:p>
        </p:txBody>
      </p:sp>
      <p:sp>
        <p:nvSpPr>
          <p:cNvPr id="3" name="Content Placeholder 2">
            <a:extLst>
              <a:ext uri="{FF2B5EF4-FFF2-40B4-BE49-F238E27FC236}">
                <a16:creationId xmlns:a16="http://schemas.microsoft.com/office/drawing/2014/main" id="{B737932C-75A4-41F8-BE0D-05139C0F9695}"/>
              </a:ext>
            </a:extLst>
          </p:cNvPr>
          <p:cNvSpPr>
            <a:spLocks noGrp="1"/>
          </p:cNvSpPr>
          <p:nvPr>
            <p:ph idx="1"/>
          </p:nvPr>
        </p:nvSpPr>
        <p:spPr>
          <a:xfrm>
            <a:off x="457200" y="1556792"/>
            <a:ext cx="7620000" cy="5040560"/>
          </a:xfrm>
        </p:spPr>
        <p:txBody>
          <a:bodyPr/>
          <a:lstStyle/>
          <a:p>
            <a:r>
              <a:rPr lang="en-GB" sz="2400" b="1" dirty="0"/>
              <a:t>Size and scope</a:t>
            </a:r>
            <a:r>
              <a:rPr lang="en-GB" sz="2400" dirty="0"/>
              <a:t> of an IO</a:t>
            </a:r>
          </a:p>
          <a:p>
            <a:pPr lvl="1"/>
            <a:r>
              <a:rPr lang="en-GB" sz="2200" dirty="0"/>
              <a:t>Existence of mini-lateral or sublateral groupings within an IO that create additional complexity (</a:t>
            </a:r>
            <a:r>
              <a:rPr lang="en-GB" sz="2200" i="1" dirty="0"/>
              <a:t>contra: </a:t>
            </a:r>
            <a:r>
              <a:rPr lang="en-GB" sz="2200" dirty="0"/>
              <a:t>these groupings actually simplify the work of an IO!)</a:t>
            </a:r>
          </a:p>
          <a:p>
            <a:pPr lvl="1"/>
            <a:r>
              <a:rPr lang="en-GB" sz="2200" dirty="0"/>
              <a:t>Multi-thematic IOs entail opportunities for ‘package deals’ (</a:t>
            </a:r>
            <a:r>
              <a:rPr lang="en-GB" sz="2200" i="1" dirty="0"/>
              <a:t>contra: </a:t>
            </a:r>
            <a:r>
              <a:rPr lang="en-GB" sz="2200" dirty="0"/>
              <a:t>more issues, more chaos!)</a:t>
            </a:r>
            <a:r>
              <a:rPr lang="en-GB" dirty="0"/>
              <a:t>  </a:t>
            </a:r>
          </a:p>
          <a:p>
            <a:pPr>
              <a:spcBef>
                <a:spcPts val="2400"/>
              </a:spcBef>
            </a:pPr>
            <a:r>
              <a:rPr lang="en-GB" sz="2400" dirty="0"/>
              <a:t>Intra-IO </a:t>
            </a:r>
            <a:r>
              <a:rPr lang="en-GB" sz="2400" b="1" dirty="0"/>
              <a:t>process of preference aggregation</a:t>
            </a:r>
            <a:r>
              <a:rPr lang="en-GB" sz="2400" dirty="0"/>
              <a:t> is more protracted and often cumbersome</a:t>
            </a:r>
          </a:p>
          <a:p>
            <a:pPr lvl="1"/>
            <a:r>
              <a:rPr lang="en-GB" sz="2200" dirty="0"/>
              <a:t>Flexibility ↓↓↓ → agreement more difficult</a:t>
            </a:r>
          </a:p>
          <a:p>
            <a:pPr lvl="1"/>
            <a:r>
              <a:rPr lang="en-GB" sz="2200" dirty="0"/>
              <a:t>Clear demarcation of IO’s contract zone → overall, less uncertainty; but, for IO, less chances for information concealing, bluffing etc.</a:t>
            </a:r>
            <a:r>
              <a:rPr lang="en-GB" dirty="0"/>
              <a:t> </a:t>
            </a:r>
          </a:p>
          <a:p>
            <a:endParaRPr lang="en-GB" dirty="0"/>
          </a:p>
        </p:txBody>
      </p:sp>
    </p:spTree>
    <p:extLst>
      <p:ext uri="{BB962C8B-B14F-4D97-AF65-F5344CB8AC3E}">
        <p14:creationId xmlns:p14="http://schemas.microsoft.com/office/powerpoint/2010/main" val="18527123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D429A1-E2E8-4C41-B43D-D37C43B52BF0}"/>
              </a:ext>
            </a:extLst>
          </p:cNvPr>
          <p:cNvSpPr>
            <a:spLocks noGrp="1"/>
          </p:cNvSpPr>
          <p:nvPr>
            <p:ph type="title"/>
          </p:nvPr>
        </p:nvSpPr>
        <p:spPr>
          <a:xfrm>
            <a:off x="539552" y="4797152"/>
            <a:ext cx="7659687" cy="1168400"/>
          </a:xfrm>
        </p:spPr>
        <p:txBody>
          <a:bodyPr/>
          <a:lstStyle/>
          <a:p>
            <a:r>
              <a:rPr lang="el-GR" dirty="0"/>
              <a:t>3</a:t>
            </a:r>
            <a:r>
              <a:rPr lang="en-GB" dirty="0"/>
              <a:t>. Negotiations</a:t>
            </a:r>
            <a:r>
              <a:rPr lang="el-GR" dirty="0"/>
              <a:t> </a:t>
            </a:r>
            <a:r>
              <a:rPr lang="en-GB" dirty="0"/>
              <a:t>of international organizations with third actors</a:t>
            </a:r>
            <a:r>
              <a:rPr lang="el-GR" dirty="0"/>
              <a:t> (</a:t>
            </a:r>
            <a:r>
              <a:rPr lang="en-GB"/>
              <a:t>STATES – NGO)</a:t>
            </a:r>
            <a:endParaRPr lang="en-GB" dirty="0"/>
          </a:p>
        </p:txBody>
      </p:sp>
    </p:spTree>
    <p:extLst>
      <p:ext uri="{BB962C8B-B14F-4D97-AF65-F5344CB8AC3E}">
        <p14:creationId xmlns:p14="http://schemas.microsoft.com/office/powerpoint/2010/main" val="201413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432094-CAB4-466C-8DBC-09F6FCD45EDC}"/>
              </a:ext>
            </a:extLst>
          </p:cNvPr>
          <p:cNvSpPr>
            <a:spLocks noGrp="1"/>
          </p:cNvSpPr>
          <p:nvPr>
            <p:ph type="title"/>
          </p:nvPr>
        </p:nvSpPr>
        <p:spPr/>
        <p:txBody>
          <a:bodyPr/>
          <a:lstStyle/>
          <a:p>
            <a:r>
              <a:rPr lang="en-GB" dirty="0"/>
              <a:t>Types of Negotiations</a:t>
            </a:r>
          </a:p>
        </p:txBody>
      </p:sp>
      <p:sp>
        <p:nvSpPr>
          <p:cNvPr id="5" name="Content Placeholder 4">
            <a:extLst>
              <a:ext uri="{FF2B5EF4-FFF2-40B4-BE49-F238E27FC236}">
                <a16:creationId xmlns:a16="http://schemas.microsoft.com/office/drawing/2014/main" id="{A699AE21-F7D4-4447-93F9-CB8293A4ED9B}"/>
              </a:ext>
            </a:extLst>
          </p:cNvPr>
          <p:cNvSpPr>
            <a:spLocks noGrp="1"/>
          </p:cNvSpPr>
          <p:nvPr>
            <p:ph idx="1"/>
          </p:nvPr>
        </p:nvSpPr>
        <p:spPr/>
        <p:txBody>
          <a:bodyPr>
            <a:normAutofit/>
          </a:bodyPr>
          <a:lstStyle/>
          <a:p>
            <a:r>
              <a:rPr lang="en-GB" sz="2400" b="1" dirty="0"/>
              <a:t>Third states seeking membership or enhanced relational status</a:t>
            </a:r>
            <a:r>
              <a:rPr lang="en-GB" sz="2400" dirty="0"/>
              <a:t> </a:t>
            </a:r>
          </a:p>
          <a:p>
            <a:pPr lvl="1">
              <a:spcBef>
                <a:spcPts val="1200"/>
              </a:spcBef>
            </a:pPr>
            <a:r>
              <a:rPr lang="en-GB" sz="2400" dirty="0"/>
              <a:t>Asymmetric relationship: for membership, assent power of current IO members</a:t>
            </a:r>
          </a:p>
          <a:p>
            <a:pPr lvl="2">
              <a:spcBef>
                <a:spcPts val="600"/>
              </a:spcBef>
            </a:pPr>
            <a:r>
              <a:rPr lang="en-GB" sz="2200" dirty="0"/>
              <a:t>Veto power of existing members (Greek veto to N. Macedonia’s membership in NATO – 2008)</a:t>
            </a:r>
          </a:p>
          <a:p>
            <a:pPr lvl="2"/>
            <a:r>
              <a:rPr lang="en-GB" sz="2200" dirty="0"/>
              <a:t>European Parliament: assent procedure for EU enlargement</a:t>
            </a:r>
          </a:p>
          <a:p>
            <a:pPr lvl="1">
              <a:spcBef>
                <a:spcPts val="1800"/>
              </a:spcBef>
            </a:pPr>
            <a:r>
              <a:rPr lang="en-GB" sz="2400" dirty="0"/>
              <a:t>Symmetric relationship</a:t>
            </a:r>
          </a:p>
          <a:p>
            <a:pPr lvl="2">
              <a:spcBef>
                <a:spcPts val="600"/>
              </a:spcBef>
            </a:pPr>
            <a:r>
              <a:rPr lang="en-GB" sz="2200" dirty="0"/>
              <a:t>Special trade agreement (EU-S. Korea/ EU-Canada/etc)</a:t>
            </a:r>
          </a:p>
          <a:p>
            <a:endParaRPr lang="en-GB" dirty="0"/>
          </a:p>
        </p:txBody>
      </p:sp>
    </p:spTree>
    <p:extLst>
      <p:ext uri="{BB962C8B-B14F-4D97-AF65-F5344CB8AC3E}">
        <p14:creationId xmlns:p14="http://schemas.microsoft.com/office/powerpoint/2010/main" val="20226517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772FF7-A1C1-499A-9718-1F88A5E26850}"/>
              </a:ext>
            </a:extLst>
          </p:cNvPr>
          <p:cNvSpPr>
            <a:spLocks noGrp="1"/>
          </p:cNvSpPr>
          <p:nvPr>
            <p:ph idx="1"/>
          </p:nvPr>
        </p:nvSpPr>
        <p:spPr>
          <a:xfrm>
            <a:off x="457200" y="692696"/>
            <a:ext cx="7620000" cy="5708104"/>
          </a:xfrm>
        </p:spPr>
        <p:txBody>
          <a:bodyPr>
            <a:normAutofit/>
          </a:bodyPr>
          <a:lstStyle/>
          <a:p>
            <a:r>
              <a:rPr lang="en-GB" sz="2600" b="1" dirty="0"/>
              <a:t>IO as a mediator in inter-partisan conflicts</a:t>
            </a:r>
            <a:r>
              <a:rPr lang="en-GB" sz="2600" dirty="0"/>
              <a:t> (inter- or intra-state conflicts)</a:t>
            </a:r>
          </a:p>
          <a:p>
            <a:pPr lvl="1">
              <a:spcBef>
                <a:spcPts val="1200"/>
              </a:spcBef>
            </a:pPr>
            <a:r>
              <a:rPr lang="en-GB" sz="2400" dirty="0"/>
              <a:t>Deployment of IO negotiators on </a:t>
            </a:r>
            <a:r>
              <a:rPr lang="en-GB" sz="2400" i="1" dirty="0"/>
              <a:t>ad hoc</a:t>
            </a:r>
            <a:r>
              <a:rPr lang="en-GB" sz="2400" dirty="0"/>
              <a:t> field assignments</a:t>
            </a:r>
          </a:p>
          <a:p>
            <a:pPr lvl="1">
              <a:spcBef>
                <a:spcPts val="1200"/>
              </a:spcBef>
            </a:pPr>
            <a:r>
              <a:rPr lang="en-GB" sz="2400" dirty="0"/>
              <a:t>Assumptions of neutrality and impartiality – IOs seen as ‘honest brokers’ </a:t>
            </a:r>
          </a:p>
          <a:p>
            <a:pPr lvl="1">
              <a:spcBef>
                <a:spcPts val="1200"/>
              </a:spcBef>
            </a:pPr>
            <a:r>
              <a:rPr lang="en-GB" sz="2400" dirty="0"/>
              <a:t>Violation of key assumptions heavily undermines mediation function </a:t>
            </a:r>
          </a:p>
          <a:p>
            <a:pPr lvl="1">
              <a:spcBef>
                <a:spcPts val="1200"/>
              </a:spcBef>
            </a:pPr>
            <a:endParaRPr lang="en-GB" sz="2400" dirty="0"/>
          </a:p>
        </p:txBody>
      </p:sp>
    </p:spTree>
    <p:extLst>
      <p:ext uri="{BB962C8B-B14F-4D97-AF65-F5344CB8AC3E}">
        <p14:creationId xmlns:p14="http://schemas.microsoft.com/office/powerpoint/2010/main" val="2768208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CED20C-1FFB-4FB2-8CDB-50572398AEF7}"/>
              </a:ext>
            </a:extLst>
          </p:cNvPr>
          <p:cNvSpPr>
            <a:spLocks noGrp="1"/>
          </p:cNvSpPr>
          <p:nvPr>
            <p:ph idx="1"/>
          </p:nvPr>
        </p:nvSpPr>
        <p:spPr>
          <a:xfrm>
            <a:off x="457200" y="620688"/>
            <a:ext cx="7620000" cy="5976664"/>
          </a:xfrm>
        </p:spPr>
        <p:txBody>
          <a:bodyPr>
            <a:normAutofit/>
          </a:bodyPr>
          <a:lstStyle/>
          <a:p>
            <a:pPr marL="411480" lvl="1" indent="0">
              <a:spcBef>
                <a:spcPts val="1200"/>
              </a:spcBef>
              <a:buNone/>
            </a:pPr>
            <a:r>
              <a:rPr lang="en-GB" sz="2400" b="1" dirty="0"/>
              <a:t>Special Representatives</a:t>
            </a:r>
            <a:r>
              <a:rPr lang="en-GB" sz="2400" dirty="0"/>
              <a:t> of the UN Secretary General used to be a rare occurrence; currently much more in fashion</a:t>
            </a:r>
          </a:p>
          <a:p>
            <a:pPr lvl="1">
              <a:spcBef>
                <a:spcPts val="1200"/>
              </a:spcBef>
            </a:pPr>
            <a:r>
              <a:rPr lang="en-GB" dirty="0"/>
              <a:t>‘Part diplomat, part manager’: effective diplomats, efficient managers (to run the diplomatic mission) [and capable communicators]</a:t>
            </a:r>
          </a:p>
          <a:p>
            <a:pPr lvl="1">
              <a:spcBef>
                <a:spcPts val="1200"/>
              </a:spcBef>
            </a:pPr>
            <a:r>
              <a:rPr lang="en-GB" dirty="0"/>
              <a:t>Mandate stems from both the UN Charter and specific texts related to the crisis</a:t>
            </a:r>
          </a:p>
          <a:p>
            <a:pPr lvl="2">
              <a:spcBef>
                <a:spcPts val="0"/>
              </a:spcBef>
            </a:pPr>
            <a:r>
              <a:rPr lang="en-GB" dirty="0"/>
              <a:t>Preparing an international conference (Great Lakes Region, 1997)</a:t>
            </a:r>
          </a:p>
          <a:p>
            <a:pPr lvl="2">
              <a:spcBef>
                <a:spcPts val="0"/>
              </a:spcBef>
            </a:pPr>
            <a:r>
              <a:rPr lang="en-GB" dirty="0"/>
              <a:t>Implementation of Resolutions (Lebanon, 2007)</a:t>
            </a:r>
          </a:p>
          <a:p>
            <a:pPr lvl="2">
              <a:spcBef>
                <a:spcPts val="0"/>
              </a:spcBef>
            </a:pPr>
            <a:r>
              <a:rPr lang="en-GB" dirty="0"/>
              <a:t>Leading a transitional administration (Kosovo, 1999)</a:t>
            </a:r>
          </a:p>
          <a:p>
            <a:pPr lvl="2">
              <a:spcBef>
                <a:spcPts val="0"/>
              </a:spcBef>
            </a:pPr>
            <a:r>
              <a:rPr lang="en-GB" dirty="0"/>
              <a:t>Full range of peace-promoting endeavours (Haiti, Sudan, Burundi, 2006)</a:t>
            </a:r>
          </a:p>
          <a:p>
            <a:pPr lvl="1">
              <a:spcBef>
                <a:spcPts val="1200"/>
              </a:spcBef>
            </a:pPr>
            <a:r>
              <a:rPr lang="en-GB" dirty="0"/>
              <a:t>Selection and appointment</a:t>
            </a:r>
          </a:p>
          <a:p>
            <a:pPr lvl="2">
              <a:spcBef>
                <a:spcPts val="0"/>
              </a:spcBef>
            </a:pPr>
            <a:r>
              <a:rPr lang="en-GB" dirty="0"/>
              <a:t>No specific and formal criteria</a:t>
            </a:r>
          </a:p>
          <a:p>
            <a:pPr lvl="2">
              <a:spcBef>
                <a:spcPts val="0"/>
              </a:spcBef>
            </a:pPr>
            <a:r>
              <a:rPr lang="en-GB" dirty="0"/>
              <a:t>Interpersonal networks</a:t>
            </a:r>
          </a:p>
          <a:p>
            <a:pPr lvl="2">
              <a:spcBef>
                <a:spcPts val="0"/>
              </a:spcBef>
            </a:pPr>
            <a:r>
              <a:rPr lang="en-GB" dirty="0"/>
              <a:t>Consent of key stakeholders</a:t>
            </a:r>
          </a:p>
          <a:p>
            <a:endParaRPr lang="en-GB" dirty="0"/>
          </a:p>
        </p:txBody>
      </p:sp>
    </p:spTree>
    <p:extLst>
      <p:ext uri="{BB962C8B-B14F-4D97-AF65-F5344CB8AC3E}">
        <p14:creationId xmlns:p14="http://schemas.microsoft.com/office/powerpoint/2010/main" val="3911454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72F24-C907-4985-A608-925F63FB2E34}"/>
              </a:ext>
            </a:extLst>
          </p:cNvPr>
          <p:cNvSpPr>
            <a:spLocks noGrp="1"/>
          </p:cNvSpPr>
          <p:nvPr>
            <p:ph type="title"/>
          </p:nvPr>
        </p:nvSpPr>
        <p:spPr>
          <a:xfrm>
            <a:off x="480392" y="332656"/>
            <a:ext cx="7620000" cy="1143000"/>
          </a:xfrm>
        </p:spPr>
        <p:txBody>
          <a:bodyPr/>
          <a:lstStyle/>
          <a:p>
            <a:r>
              <a:rPr lang="en-GB" dirty="0"/>
              <a:t>IOs - NGOs</a:t>
            </a:r>
          </a:p>
        </p:txBody>
      </p:sp>
      <p:sp>
        <p:nvSpPr>
          <p:cNvPr id="3" name="Content Placeholder 2">
            <a:extLst>
              <a:ext uri="{FF2B5EF4-FFF2-40B4-BE49-F238E27FC236}">
                <a16:creationId xmlns:a16="http://schemas.microsoft.com/office/drawing/2014/main" id="{8D99AC74-278D-46FB-920D-7AF420DE3DC2}"/>
              </a:ext>
            </a:extLst>
          </p:cNvPr>
          <p:cNvSpPr>
            <a:spLocks noGrp="1"/>
          </p:cNvSpPr>
          <p:nvPr>
            <p:ph idx="1"/>
          </p:nvPr>
        </p:nvSpPr>
        <p:spPr/>
        <p:txBody>
          <a:bodyPr>
            <a:normAutofit fontScale="92500" lnSpcReduction="10000"/>
          </a:bodyPr>
          <a:lstStyle/>
          <a:p>
            <a:pPr algn="just"/>
            <a:r>
              <a:rPr lang="en-GB" sz="2400" dirty="0"/>
              <a:t>IO-NGOs: acquisition by NGOs of a (formal or informal) consultative status (which limits the autonomy of the IO and its constituent members)</a:t>
            </a:r>
          </a:p>
          <a:p>
            <a:pPr algn="just">
              <a:spcBef>
                <a:spcPts val="1800"/>
              </a:spcBef>
            </a:pPr>
            <a:r>
              <a:rPr lang="en-GB" sz="2400" dirty="0"/>
              <a:t>Why? Resource scarcity </a:t>
            </a:r>
          </a:p>
          <a:p>
            <a:pPr lvl="1" algn="just"/>
            <a:r>
              <a:rPr lang="en-GB" sz="2200" dirty="0"/>
              <a:t>Knowledge and legitimacy</a:t>
            </a:r>
          </a:p>
          <a:p>
            <a:pPr>
              <a:spcBef>
                <a:spcPts val="1800"/>
              </a:spcBef>
            </a:pPr>
            <a:r>
              <a:rPr lang="en-GB" sz="2400" dirty="0"/>
              <a:t>NGOs have increased their leverage over IOs</a:t>
            </a:r>
          </a:p>
          <a:p>
            <a:pPr lvl="1"/>
            <a:r>
              <a:rPr lang="en-GB" sz="2200" dirty="0"/>
              <a:t>Technical expertise</a:t>
            </a:r>
          </a:p>
          <a:p>
            <a:pPr lvl="1"/>
            <a:r>
              <a:rPr lang="en-GB" sz="2200" dirty="0"/>
              <a:t>Power-based explanations: only ‘friendly’ NGOs are granted a role in IOs </a:t>
            </a:r>
          </a:p>
          <a:p>
            <a:pPr lvl="1"/>
            <a:r>
              <a:rPr lang="en-GB" sz="2200" dirty="0"/>
              <a:t>Norm diffusion: civil society participation a ‘must’ of the new era of international politics; credibility and countering the ‘democratic deficit’ of IOs</a:t>
            </a:r>
          </a:p>
          <a:p>
            <a:pPr lvl="1"/>
            <a:r>
              <a:rPr lang="en-GB" sz="2200" dirty="0"/>
              <a:t>NGOs as monitoring and enforcement agents  </a:t>
            </a:r>
          </a:p>
          <a:p>
            <a:pPr marL="114300" indent="0">
              <a:buNone/>
            </a:pPr>
            <a:endParaRPr lang="en-GB" dirty="0"/>
          </a:p>
        </p:txBody>
      </p:sp>
    </p:spTree>
    <p:extLst>
      <p:ext uri="{BB962C8B-B14F-4D97-AF65-F5344CB8AC3E}">
        <p14:creationId xmlns:p14="http://schemas.microsoft.com/office/powerpoint/2010/main" val="384809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1FD72-7C63-4639-9ABA-53941774E9E2}"/>
              </a:ext>
            </a:extLst>
          </p:cNvPr>
          <p:cNvSpPr>
            <a:spLocks noGrp="1"/>
          </p:cNvSpPr>
          <p:nvPr>
            <p:ph type="title"/>
          </p:nvPr>
        </p:nvSpPr>
        <p:spPr>
          <a:xfrm>
            <a:off x="552400" y="274638"/>
            <a:ext cx="7620000" cy="1143000"/>
          </a:xfrm>
        </p:spPr>
        <p:txBody>
          <a:bodyPr/>
          <a:lstStyle/>
          <a:p>
            <a:r>
              <a:rPr lang="en-GB" sz="3200" dirty="0"/>
              <a:t>Key IO Features that Affect Negotiations (3/5)</a:t>
            </a:r>
          </a:p>
        </p:txBody>
      </p:sp>
      <p:sp>
        <p:nvSpPr>
          <p:cNvPr id="3" name="Content Placeholder 2">
            <a:extLst>
              <a:ext uri="{FF2B5EF4-FFF2-40B4-BE49-F238E27FC236}">
                <a16:creationId xmlns:a16="http://schemas.microsoft.com/office/drawing/2014/main" id="{5E23B684-AB87-495D-B333-227DA41CBB71}"/>
              </a:ext>
            </a:extLst>
          </p:cNvPr>
          <p:cNvSpPr>
            <a:spLocks noGrp="1"/>
          </p:cNvSpPr>
          <p:nvPr>
            <p:ph idx="1"/>
          </p:nvPr>
        </p:nvSpPr>
        <p:spPr>
          <a:xfrm>
            <a:off x="457200" y="1456184"/>
            <a:ext cx="7620000" cy="5285184"/>
          </a:xfrm>
        </p:spPr>
        <p:txBody>
          <a:bodyPr>
            <a:normAutofit/>
          </a:bodyPr>
          <a:lstStyle/>
          <a:p>
            <a:pPr>
              <a:spcBef>
                <a:spcPts val="2400"/>
              </a:spcBef>
            </a:pPr>
            <a:r>
              <a:rPr lang="en-GB" b="1" dirty="0"/>
              <a:t>Available Resources</a:t>
            </a:r>
            <a:r>
              <a:rPr lang="en-GB" dirty="0"/>
              <a:t>: Magnitude and mobilization capacity</a:t>
            </a:r>
          </a:p>
          <a:p>
            <a:pPr lvl="1"/>
            <a:r>
              <a:rPr lang="en-GB" dirty="0"/>
              <a:t>Tangible resources</a:t>
            </a:r>
          </a:p>
          <a:p>
            <a:pPr lvl="2"/>
            <a:r>
              <a:rPr lang="en-GB" dirty="0"/>
              <a:t>‘Power of the Purse’ (e.g. EU contributes more than 50% of global Aid and Development funds)</a:t>
            </a:r>
          </a:p>
          <a:p>
            <a:pPr lvl="2"/>
            <a:r>
              <a:rPr lang="en-GB" dirty="0"/>
              <a:t>Political-military-diplomatic resources (e.g. NATO and any military alliance)</a:t>
            </a:r>
          </a:p>
          <a:p>
            <a:pPr lvl="1"/>
            <a:r>
              <a:rPr lang="en-GB" dirty="0"/>
              <a:t>Intangible resources</a:t>
            </a:r>
          </a:p>
          <a:p>
            <a:pPr lvl="2"/>
            <a:r>
              <a:rPr lang="en-GB" dirty="0"/>
              <a:t>Bestowing legitimacy (e.g. UNSC for the use of force, globally; LAS for the fall of the Gaddafi regime in Libya)</a:t>
            </a:r>
          </a:p>
          <a:p>
            <a:pPr lvl="2"/>
            <a:r>
              <a:rPr lang="en-GB" dirty="0"/>
              <a:t>Norm setter (e.g. IMO for migration flows; ILO for basic labour regulatory standards )</a:t>
            </a:r>
          </a:p>
          <a:p>
            <a:pPr lvl="2"/>
            <a:r>
              <a:rPr lang="en-GB" dirty="0"/>
              <a:t>Cultural/ideological influence (e.g. IMF promoting the neo-liberal economic paradigm)</a:t>
            </a:r>
          </a:p>
          <a:p>
            <a:pPr marL="114300" indent="0">
              <a:spcBef>
                <a:spcPts val="1200"/>
              </a:spcBef>
              <a:buNone/>
            </a:pPr>
            <a:r>
              <a:rPr lang="en-GB" b="1" dirty="0"/>
              <a:t>→ Critical Question: Does the IO have own resources or is it      dependant upon the stakeholders?</a:t>
            </a:r>
          </a:p>
        </p:txBody>
      </p:sp>
    </p:spTree>
    <p:extLst>
      <p:ext uri="{BB962C8B-B14F-4D97-AF65-F5344CB8AC3E}">
        <p14:creationId xmlns:p14="http://schemas.microsoft.com/office/powerpoint/2010/main" val="3272780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473FC-D88F-4E41-B6EE-3977495A90CF}"/>
              </a:ext>
            </a:extLst>
          </p:cNvPr>
          <p:cNvSpPr>
            <a:spLocks noGrp="1"/>
          </p:cNvSpPr>
          <p:nvPr>
            <p:ph type="title"/>
          </p:nvPr>
        </p:nvSpPr>
        <p:spPr>
          <a:xfrm>
            <a:off x="457200" y="274638"/>
            <a:ext cx="7620000" cy="922114"/>
          </a:xfrm>
        </p:spPr>
        <p:txBody>
          <a:bodyPr/>
          <a:lstStyle/>
          <a:p>
            <a:r>
              <a:rPr lang="en-GB" sz="3200" dirty="0"/>
              <a:t>Key IO Features that Affect Negotiations (4/5)</a:t>
            </a:r>
          </a:p>
        </p:txBody>
      </p:sp>
      <p:sp>
        <p:nvSpPr>
          <p:cNvPr id="3" name="Content Placeholder 2">
            <a:extLst>
              <a:ext uri="{FF2B5EF4-FFF2-40B4-BE49-F238E27FC236}">
                <a16:creationId xmlns:a16="http://schemas.microsoft.com/office/drawing/2014/main" id="{EAAB4CFA-6C19-4837-BF71-69A05F2FEE7F}"/>
              </a:ext>
            </a:extLst>
          </p:cNvPr>
          <p:cNvSpPr>
            <a:spLocks noGrp="1"/>
          </p:cNvSpPr>
          <p:nvPr>
            <p:ph idx="1"/>
          </p:nvPr>
        </p:nvSpPr>
        <p:spPr>
          <a:xfrm>
            <a:off x="457200" y="1340768"/>
            <a:ext cx="7620000" cy="5472608"/>
          </a:xfrm>
        </p:spPr>
        <p:txBody>
          <a:bodyPr>
            <a:normAutofit fontScale="92500" lnSpcReduction="10000"/>
          </a:bodyPr>
          <a:lstStyle/>
          <a:p>
            <a:r>
              <a:rPr lang="en-GB" sz="2600" b="1" dirty="0"/>
              <a:t>Institutional Organization</a:t>
            </a:r>
            <a:r>
              <a:rPr lang="en-GB" sz="2600" dirty="0"/>
              <a:t> and </a:t>
            </a:r>
            <a:r>
              <a:rPr lang="en-GB" sz="2600" b="1" i="1" dirty="0"/>
              <a:t>Modus Operandi</a:t>
            </a:r>
            <a:r>
              <a:rPr lang="en-GB" sz="2600" b="1" dirty="0"/>
              <a:t> of IOs</a:t>
            </a:r>
          </a:p>
          <a:p>
            <a:pPr lvl="1">
              <a:spcBef>
                <a:spcPts val="1200"/>
              </a:spcBef>
            </a:pPr>
            <a:r>
              <a:rPr lang="en-GB" sz="2400" u="sng" dirty="0"/>
              <a:t>Role of Chair/Presidency/Secretary General/Secretariats</a:t>
            </a:r>
            <a:r>
              <a:rPr lang="en-GB" sz="2400" dirty="0"/>
              <a:t>: mandate, functions and control</a:t>
            </a:r>
          </a:p>
          <a:p>
            <a:pPr lvl="1">
              <a:spcBef>
                <a:spcPts val="1800"/>
              </a:spcBef>
            </a:pPr>
            <a:r>
              <a:rPr lang="en-GB" sz="2400" u="sng" dirty="0"/>
              <a:t>Intra-IO decision-making rules</a:t>
            </a:r>
            <a:r>
              <a:rPr lang="en-GB" sz="2400" dirty="0"/>
              <a:t>: they affect policy-making and the negotiating mandate</a:t>
            </a:r>
          </a:p>
          <a:p>
            <a:pPr lvl="2"/>
            <a:r>
              <a:rPr lang="en-GB" sz="2200" dirty="0"/>
              <a:t>Multiple veto points and unanimity →  narrow national interests of member-states prevail → narrow negotiating mandate for the IO</a:t>
            </a:r>
          </a:p>
          <a:p>
            <a:pPr lvl="2"/>
            <a:r>
              <a:rPr lang="en-GB" sz="2200" dirty="0"/>
              <a:t>Majority voting →  member-states more willing to compromise → broader negotiating mandate</a:t>
            </a:r>
            <a:endParaRPr lang="en-GB" sz="2400" dirty="0"/>
          </a:p>
          <a:p>
            <a:pPr lvl="1">
              <a:spcBef>
                <a:spcPts val="1800"/>
              </a:spcBef>
            </a:pPr>
            <a:r>
              <a:rPr lang="en-GB" sz="2400" u="sng" dirty="0"/>
              <a:t>Ratification process of an agreement</a:t>
            </a:r>
          </a:p>
          <a:p>
            <a:pPr lvl="2"/>
            <a:r>
              <a:rPr lang="en-GB" sz="2200" dirty="0"/>
              <a:t>Overturning any mandate overshooting (by the IO bureaucratic machinery)</a:t>
            </a:r>
          </a:p>
          <a:p>
            <a:pPr lvl="2"/>
            <a:r>
              <a:rPr lang="en-GB" sz="2200" dirty="0"/>
              <a:t>Ultimate control by the principals - stakeholders</a:t>
            </a:r>
          </a:p>
          <a:p>
            <a:pPr marL="411480" lvl="1" indent="0">
              <a:buNone/>
            </a:pPr>
            <a:r>
              <a:rPr lang="en-GB" dirty="0"/>
              <a:t>	→ May lead to unpleasant reverberations </a:t>
            </a:r>
          </a:p>
          <a:p>
            <a:pPr lvl="2"/>
            <a:endParaRPr lang="en-GB" sz="2200" dirty="0"/>
          </a:p>
          <a:p>
            <a:endParaRPr lang="en-GB" dirty="0"/>
          </a:p>
          <a:p>
            <a:pPr marL="114300" indent="0">
              <a:buNone/>
            </a:pPr>
            <a:endParaRPr lang="en-GB" dirty="0"/>
          </a:p>
        </p:txBody>
      </p:sp>
    </p:spTree>
    <p:extLst>
      <p:ext uri="{BB962C8B-B14F-4D97-AF65-F5344CB8AC3E}">
        <p14:creationId xmlns:p14="http://schemas.microsoft.com/office/powerpoint/2010/main" val="2679492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4D94D-FD45-449A-8845-024DC12D5967}"/>
              </a:ext>
            </a:extLst>
          </p:cNvPr>
          <p:cNvSpPr>
            <a:spLocks noGrp="1"/>
          </p:cNvSpPr>
          <p:nvPr>
            <p:ph type="title"/>
          </p:nvPr>
        </p:nvSpPr>
        <p:spPr/>
        <p:txBody>
          <a:bodyPr/>
          <a:lstStyle/>
          <a:p>
            <a:r>
              <a:rPr lang="en-GB" sz="3200" dirty="0"/>
              <a:t>Key IO Features that Affect Negotiations (5/5)</a:t>
            </a:r>
          </a:p>
        </p:txBody>
      </p:sp>
      <p:sp>
        <p:nvSpPr>
          <p:cNvPr id="3" name="Content Placeholder 2">
            <a:extLst>
              <a:ext uri="{FF2B5EF4-FFF2-40B4-BE49-F238E27FC236}">
                <a16:creationId xmlns:a16="http://schemas.microsoft.com/office/drawing/2014/main" id="{FE789D2D-A7C8-415C-9C8E-A908DA53A36B}"/>
              </a:ext>
            </a:extLst>
          </p:cNvPr>
          <p:cNvSpPr>
            <a:spLocks noGrp="1"/>
          </p:cNvSpPr>
          <p:nvPr>
            <p:ph idx="1"/>
          </p:nvPr>
        </p:nvSpPr>
        <p:spPr/>
        <p:txBody>
          <a:bodyPr/>
          <a:lstStyle/>
          <a:p>
            <a:pPr>
              <a:spcBef>
                <a:spcPts val="1200"/>
              </a:spcBef>
            </a:pPr>
            <a:r>
              <a:rPr lang="en-GB" b="1" dirty="0"/>
              <a:t>Level of Homogeneity</a:t>
            </a:r>
          </a:p>
          <a:p>
            <a:pPr lvl="1">
              <a:spcBef>
                <a:spcPts val="1200"/>
              </a:spcBef>
            </a:pPr>
            <a:r>
              <a:rPr lang="en-GB" dirty="0"/>
              <a:t>Preference homogeneity: IO as a solid bloc in negotiations</a:t>
            </a:r>
          </a:p>
          <a:p>
            <a:pPr lvl="1">
              <a:spcBef>
                <a:spcPts val="1200"/>
              </a:spcBef>
            </a:pPr>
            <a:r>
              <a:rPr lang="en-GB" dirty="0"/>
              <a:t>Cultural/ideological homogeneity: Affinity may help overcome preference divergence → coherence of IO ↑</a:t>
            </a:r>
          </a:p>
          <a:p>
            <a:pPr marL="114300" indent="0">
              <a:spcBef>
                <a:spcPts val="1200"/>
              </a:spcBef>
              <a:buNone/>
            </a:pPr>
            <a:r>
              <a:rPr lang="en-GB" b="1" dirty="0"/>
              <a:t>→ Homogeneity facilitates stakeholders’ mobilization </a:t>
            </a:r>
            <a:r>
              <a:rPr lang="en-GB" dirty="0"/>
              <a:t>(</a:t>
            </a:r>
            <a:r>
              <a:rPr lang="en-GB" i="1" dirty="0"/>
              <a:t>contra</a:t>
            </a:r>
            <a:r>
              <a:rPr lang="en-GB" dirty="0"/>
              <a:t>: may also increase chances of free riding)</a:t>
            </a:r>
          </a:p>
        </p:txBody>
      </p:sp>
    </p:spTree>
    <p:extLst>
      <p:ext uri="{BB962C8B-B14F-4D97-AF65-F5344CB8AC3E}">
        <p14:creationId xmlns:p14="http://schemas.microsoft.com/office/powerpoint/2010/main" val="3548888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D429A1-E2E8-4C41-B43D-D37C43B52BF0}"/>
              </a:ext>
            </a:extLst>
          </p:cNvPr>
          <p:cNvSpPr>
            <a:spLocks noGrp="1"/>
          </p:cNvSpPr>
          <p:nvPr>
            <p:ph type="title"/>
          </p:nvPr>
        </p:nvSpPr>
        <p:spPr>
          <a:xfrm>
            <a:off x="683568" y="4941168"/>
            <a:ext cx="7659687" cy="1168400"/>
          </a:xfrm>
        </p:spPr>
        <p:txBody>
          <a:bodyPr/>
          <a:lstStyle/>
          <a:p>
            <a:r>
              <a:rPr lang="en-GB" dirty="0"/>
              <a:t>1. Intra-organizational Negotiations</a:t>
            </a:r>
          </a:p>
        </p:txBody>
      </p:sp>
    </p:spTree>
    <p:extLst>
      <p:ext uri="{BB962C8B-B14F-4D97-AF65-F5344CB8AC3E}">
        <p14:creationId xmlns:p14="http://schemas.microsoft.com/office/powerpoint/2010/main" val="2179917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FDAD-F139-479C-8B7D-810E41A75203}"/>
              </a:ext>
            </a:extLst>
          </p:cNvPr>
          <p:cNvSpPr>
            <a:spLocks noGrp="1"/>
          </p:cNvSpPr>
          <p:nvPr>
            <p:ph type="title"/>
          </p:nvPr>
        </p:nvSpPr>
        <p:spPr>
          <a:xfrm>
            <a:off x="457200" y="274638"/>
            <a:ext cx="7859216" cy="1143000"/>
          </a:xfrm>
        </p:spPr>
        <p:txBody>
          <a:bodyPr/>
          <a:lstStyle/>
          <a:p>
            <a:r>
              <a:rPr lang="en-GB" sz="3600" dirty="0"/>
              <a:t>Among stakeholders (i.e. member-states)</a:t>
            </a:r>
          </a:p>
        </p:txBody>
      </p:sp>
      <p:sp>
        <p:nvSpPr>
          <p:cNvPr id="3" name="Content Placeholder 2">
            <a:extLst>
              <a:ext uri="{FF2B5EF4-FFF2-40B4-BE49-F238E27FC236}">
                <a16:creationId xmlns:a16="http://schemas.microsoft.com/office/drawing/2014/main" id="{F8CADAF4-30D9-4F91-8B28-445C9C420119}"/>
              </a:ext>
            </a:extLst>
          </p:cNvPr>
          <p:cNvSpPr>
            <a:spLocks noGrp="1"/>
          </p:cNvSpPr>
          <p:nvPr>
            <p:ph idx="1"/>
          </p:nvPr>
        </p:nvSpPr>
        <p:spPr>
          <a:xfrm>
            <a:off x="457200" y="1600200"/>
            <a:ext cx="7620000" cy="4983162"/>
          </a:xfrm>
        </p:spPr>
        <p:txBody>
          <a:bodyPr>
            <a:normAutofit/>
          </a:bodyPr>
          <a:lstStyle/>
          <a:p>
            <a:r>
              <a:rPr lang="en-GB" sz="2400" b="1" dirty="0"/>
              <a:t>Size, Scope and </a:t>
            </a:r>
            <a:r>
              <a:rPr lang="en-GB" sz="2400" b="1" i="1" dirty="0"/>
              <a:t>Modus Operandi</a:t>
            </a:r>
          </a:p>
          <a:p>
            <a:pPr lvl="1">
              <a:spcBef>
                <a:spcPts val="600"/>
              </a:spcBef>
            </a:pPr>
            <a:r>
              <a:rPr lang="en-GB" sz="2200" dirty="0"/>
              <a:t>Number of constituent members</a:t>
            </a:r>
          </a:p>
          <a:p>
            <a:pPr lvl="1">
              <a:spcBef>
                <a:spcPts val="600"/>
              </a:spcBef>
            </a:pPr>
            <a:r>
              <a:rPr lang="en-GB" sz="2400" dirty="0"/>
              <a:t>Depth and extent of interactions</a:t>
            </a:r>
          </a:p>
          <a:p>
            <a:pPr lvl="2"/>
            <a:r>
              <a:rPr lang="en-GB" sz="2000" dirty="0"/>
              <a:t>Repetitive games (how often?)</a:t>
            </a:r>
          </a:p>
          <a:p>
            <a:pPr lvl="2"/>
            <a:r>
              <a:rPr lang="en-GB" sz="2000" dirty="0"/>
              <a:t>Sovereignty sharing (e.g. EU)</a:t>
            </a:r>
            <a:r>
              <a:rPr lang="en-GB" sz="2400" dirty="0"/>
              <a:t> </a:t>
            </a:r>
          </a:p>
          <a:p>
            <a:pPr lvl="1">
              <a:spcBef>
                <a:spcPts val="600"/>
              </a:spcBef>
            </a:pPr>
            <a:r>
              <a:rPr lang="en-GB" sz="2400" dirty="0"/>
              <a:t>Consensus seeking norm: negotiating advantage for members whose agreement is needed</a:t>
            </a:r>
          </a:p>
          <a:p>
            <a:pPr>
              <a:spcBef>
                <a:spcPts val="1800"/>
              </a:spcBef>
            </a:pPr>
            <a:r>
              <a:rPr lang="en-GB" sz="2400" dirty="0"/>
              <a:t>Availability of </a:t>
            </a:r>
            <a:r>
              <a:rPr lang="en-GB" sz="2400" b="1" dirty="0"/>
              <a:t>national resources</a:t>
            </a:r>
            <a:r>
              <a:rPr lang="en-GB" sz="2400" dirty="0"/>
              <a:t> </a:t>
            </a:r>
          </a:p>
          <a:p>
            <a:pPr lvl="1">
              <a:spcBef>
                <a:spcPts val="600"/>
              </a:spcBef>
            </a:pPr>
            <a:r>
              <a:rPr lang="en-GB" sz="2200" dirty="0"/>
              <a:t>Scarce resources → ill-equipped diplomatic teams </a:t>
            </a:r>
          </a:p>
          <a:p>
            <a:pPr lvl="1">
              <a:spcBef>
                <a:spcPts val="600"/>
              </a:spcBef>
            </a:pPr>
            <a:r>
              <a:rPr lang="en-GB" sz="2200" dirty="0"/>
              <a:t>E.g. WTO’s biennial ministerial meetings held away from Geneva, powerful states dispatch large delegations</a:t>
            </a:r>
          </a:p>
          <a:p>
            <a:endParaRPr lang="el-GR" dirty="0"/>
          </a:p>
          <a:p>
            <a:endParaRPr lang="en-GB" dirty="0"/>
          </a:p>
        </p:txBody>
      </p:sp>
    </p:spTree>
    <p:extLst>
      <p:ext uri="{BB962C8B-B14F-4D97-AF65-F5344CB8AC3E}">
        <p14:creationId xmlns:p14="http://schemas.microsoft.com/office/powerpoint/2010/main" val="3307960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3347</Words>
  <Application>Microsoft Office PowerPoint</Application>
  <PresentationFormat>On-screen Show (4:3)</PresentationFormat>
  <Paragraphs>275</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Cambria</vt:lpstr>
      <vt:lpstr>Adjacency</vt:lpstr>
      <vt:lpstr>International Organizations (IOs) and Negotiations </vt:lpstr>
      <vt:lpstr>Three Types of Negotiations Involving IOs</vt:lpstr>
      <vt:lpstr>Key IO Features that Affect Negotiations (1/5)</vt:lpstr>
      <vt:lpstr>Key IO Features that Affect Negotiations (2/5)</vt:lpstr>
      <vt:lpstr>Key IO Features that Affect Negotiations (3/5)</vt:lpstr>
      <vt:lpstr>Key IO Features that Affect Negotiations (4/5)</vt:lpstr>
      <vt:lpstr>Key IO Features that Affect Negotiations (5/5)</vt:lpstr>
      <vt:lpstr>1. Intra-organizational Negotiations</vt:lpstr>
      <vt:lpstr>Among stakeholders (i.e. member-states)</vt:lpstr>
      <vt:lpstr>PowerPoint Presentation</vt:lpstr>
      <vt:lpstr>PowerPoint Presentation</vt:lpstr>
      <vt:lpstr>IO with one/many stakeholder(s)</vt:lpstr>
      <vt:lpstr>PowerPoint Presentation</vt:lpstr>
      <vt:lpstr>PowerPoint Presentation</vt:lpstr>
      <vt:lpstr>2. Inter-organizational Negotiations</vt:lpstr>
      <vt:lpstr>Inter-Secting Multilateralisms</vt:lpstr>
      <vt:lpstr>Inter-Organizationalism</vt:lpstr>
      <vt:lpstr>Inter-Organizational Relations</vt:lpstr>
      <vt:lpstr>‘Nested’ inter-organizational negotiations: Regional organizations in the un and beyond</vt:lpstr>
      <vt:lpstr>‘Nested’ Organizations</vt:lpstr>
      <vt:lpstr>Two critical questions</vt:lpstr>
      <vt:lpstr>Regional Organizations (ROs) in the UN</vt:lpstr>
      <vt:lpstr>PowerPoint Presentation</vt:lpstr>
      <vt:lpstr>PowerPoint Presentation</vt:lpstr>
      <vt:lpstr>UN-RO Dimension: Resource Scarcity  </vt:lpstr>
      <vt:lpstr>PowerPoint Presentation</vt:lpstr>
      <vt:lpstr>UN-RO Dimension: Resource Scarcity</vt:lpstr>
      <vt:lpstr>UN-RO Dimension: Normative Congruence</vt:lpstr>
      <vt:lpstr>PowerPoint Presentation</vt:lpstr>
      <vt:lpstr>UN-RO Dimension: Effect </vt:lpstr>
      <vt:lpstr>RO-RO Dimension: Effect</vt:lpstr>
      <vt:lpstr>PowerPoint Presentation</vt:lpstr>
      <vt:lpstr>NON-NESTED inter-organizational negotiations: Inter-regionalism</vt:lpstr>
      <vt:lpstr>Why Inter-Regionalism?</vt:lpstr>
      <vt:lpstr>Features of Non-Nested  Inter-Organizational Negotiations</vt:lpstr>
      <vt:lpstr>PowerPoint Presentation</vt:lpstr>
      <vt:lpstr>PowerPoint Presentation</vt:lpstr>
      <vt:lpstr>PowerPoint Presentation</vt:lpstr>
      <vt:lpstr>Overlapping Membership in African Regional Schemes</vt:lpstr>
      <vt:lpstr>3. Negotiations of international organizations with third actors (STATES – NGO)</vt:lpstr>
      <vt:lpstr>Types of Negotiations</vt:lpstr>
      <vt:lpstr>PowerPoint Presentation</vt:lpstr>
      <vt:lpstr>PowerPoint Presentation</vt:lpstr>
      <vt:lpstr>IOs - NGOs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Organizations (IOs) and Negotiations</dc:title>
  <dc:creator>BLAVOUKOS SPYROS</dc:creator>
  <cp:lastModifiedBy>DIMITRIOS BOYRANTONIS</cp:lastModifiedBy>
  <cp:revision>8</cp:revision>
  <dcterms:created xsi:type="dcterms:W3CDTF">2020-12-08T13:45:04Z</dcterms:created>
  <dcterms:modified xsi:type="dcterms:W3CDTF">2022-02-23T17:29:31Z</dcterms:modified>
</cp:coreProperties>
</file>