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89" r:id="rId3"/>
    <p:sldId id="306" r:id="rId4"/>
    <p:sldId id="307" r:id="rId5"/>
    <p:sldId id="308" r:id="rId6"/>
    <p:sldId id="309" r:id="rId7"/>
    <p:sldId id="310" r:id="rId8"/>
    <p:sldId id="311" r:id="rId9"/>
    <p:sldId id="312" r:id="rId10"/>
    <p:sldId id="313" r:id="rId11"/>
    <p:sldId id="314" r:id="rId12"/>
    <p:sldId id="315" r:id="rId13"/>
    <p:sldId id="316" r:id="rId14"/>
    <p:sldId id="317" r:id="rId15"/>
    <p:sldId id="318" r:id="rId16"/>
    <p:sldId id="319" r:id="rId17"/>
    <p:sldId id="320" r:id="rId18"/>
    <p:sldId id="321" r:id="rId19"/>
    <p:sldId id="322"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67FA90-44EE-4CFB-9F43-D18997E93D3E}" type="datetimeFigureOut">
              <a:rPr lang="el-GR" smtClean="0"/>
              <a:t>20/3/2023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7788FC-FF46-4FEE-907B-B748E71CD44E}" type="slidenum">
              <a:rPr lang="el-GR" smtClean="0"/>
              <a:t>‹#›</a:t>
            </a:fld>
            <a:endParaRPr lang="el-GR"/>
          </a:p>
        </p:txBody>
      </p:sp>
    </p:spTree>
    <p:extLst>
      <p:ext uri="{BB962C8B-B14F-4D97-AF65-F5344CB8AC3E}">
        <p14:creationId xmlns:p14="http://schemas.microsoft.com/office/powerpoint/2010/main" val="828567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3E95FFAC-E136-46CD-BCC6-5695466130F0}" type="datetimeFigureOut">
              <a:rPr lang="el-GR" smtClean="0"/>
              <a:t>20/3/2023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3E308E0-BAD5-47CE-B146-9E1FF4845FE4}" type="slidenum">
              <a:rPr lang="el-GR" smtClean="0"/>
              <a:t>‹#›</a:t>
            </a:fld>
            <a:endParaRPr lang="el-GR"/>
          </a:p>
        </p:txBody>
      </p:sp>
    </p:spTree>
    <p:extLst>
      <p:ext uri="{BB962C8B-B14F-4D97-AF65-F5344CB8AC3E}">
        <p14:creationId xmlns:p14="http://schemas.microsoft.com/office/powerpoint/2010/main" val="1270476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3E95FFAC-E136-46CD-BCC6-5695466130F0}" type="datetimeFigureOut">
              <a:rPr lang="el-GR" smtClean="0"/>
              <a:t>20/3/2023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3E308E0-BAD5-47CE-B146-9E1FF4845FE4}" type="slidenum">
              <a:rPr lang="el-GR" smtClean="0"/>
              <a:t>‹#›</a:t>
            </a:fld>
            <a:endParaRPr lang="el-GR"/>
          </a:p>
        </p:txBody>
      </p:sp>
    </p:spTree>
    <p:extLst>
      <p:ext uri="{BB962C8B-B14F-4D97-AF65-F5344CB8AC3E}">
        <p14:creationId xmlns:p14="http://schemas.microsoft.com/office/powerpoint/2010/main" val="1663957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3E95FFAC-E136-46CD-BCC6-5695466130F0}" type="datetimeFigureOut">
              <a:rPr lang="el-GR" smtClean="0"/>
              <a:t>20/3/2023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3E308E0-BAD5-47CE-B146-9E1FF4845FE4}" type="slidenum">
              <a:rPr lang="el-GR" smtClean="0"/>
              <a:t>‹#›</a:t>
            </a:fld>
            <a:endParaRPr lang="el-GR"/>
          </a:p>
        </p:txBody>
      </p:sp>
    </p:spTree>
    <p:extLst>
      <p:ext uri="{BB962C8B-B14F-4D97-AF65-F5344CB8AC3E}">
        <p14:creationId xmlns:p14="http://schemas.microsoft.com/office/powerpoint/2010/main" val="1247998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3E95FFAC-E136-46CD-BCC6-5695466130F0}" type="datetimeFigureOut">
              <a:rPr lang="el-GR" smtClean="0"/>
              <a:t>20/3/2023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3E308E0-BAD5-47CE-B146-9E1FF4845FE4}" type="slidenum">
              <a:rPr lang="el-GR" smtClean="0"/>
              <a:t>‹#›</a:t>
            </a:fld>
            <a:endParaRPr lang="el-GR"/>
          </a:p>
        </p:txBody>
      </p:sp>
    </p:spTree>
    <p:extLst>
      <p:ext uri="{BB962C8B-B14F-4D97-AF65-F5344CB8AC3E}">
        <p14:creationId xmlns:p14="http://schemas.microsoft.com/office/powerpoint/2010/main" val="1616987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3E95FFAC-E136-46CD-BCC6-5695466130F0}" type="datetimeFigureOut">
              <a:rPr lang="el-GR" smtClean="0"/>
              <a:t>20/3/2023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3E308E0-BAD5-47CE-B146-9E1FF4845FE4}" type="slidenum">
              <a:rPr lang="el-GR" smtClean="0"/>
              <a:t>‹#›</a:t>
            </a:fld>
            <a:endParaRPr lang="el-GR"/>
          </a:p>
        </p:txBody>
      </p:sp>
    </p:spTree>
    <p:extLst>
      <p:ext uri="{BB962C8B-B14F-4D97-AF65-F5344CB8AC3E}">
        <p14:creationId xmlns:p14="http://schemas.microsoft.com/office/powerpoint/2010/main" val="1103402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3E95FFAC-E136-46CD-BCC6-5695466130F0}" type="datetimeFigureOut">
              <a:rPr lang="el-GR" smtClean="0"/>
              <a:t>20/3/2023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3E308E0-BAD5-47CE-B146-9E1FF4845FE4}" type="slidenum">
              <a:rPr lang="el-GR" smtClean="0"/>
              <a:t>‹#›</a:t>
            </a:fld>
            <a:endParaRPr lang="el-GR"/>
          </a:p>
        </p:txBody>
      </p:sp>
    </p:spTree>
    <p:extLst>
      <p:ext uri="{BB962C8B-B14F-4D97-AF65-F5344CB8AC3E}">
        <p14:creationId xmlns:p14="http://schemas.microsoft.com/office/powerpoint/2010/main" val="787565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3E95FFAC-E136-46CD-BCC6-5695466130F0}" type="datetimeFigureOut">
              <a:rPr lang="el-GR" smtClean="0"/>
              <a:t>20/3/2023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E3E308E0-BAD5-47CE-B146-9E1FF4845FE4}" type="slidenum">
              <a:rPr lang="el-GR" smtClean="0"/>
              <a:t>‹#›</a:t>
            </a:fld>
            <a:endParaRPr lang="el-GR"/>
          </a:p>
        </p:txBody>
      </p:sp>
    </p:spTree>
    <p:extLst>
      <p:ext uri="{BB962C8B-B14F-4D97-AF65-F5344CB8AC3E}">
        <p14:creationId xmlns:p14="http://schemas.microsoft.com/office/powerpoint/2010/main" val="956002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3E95FFAC-E136-46CD-BCC6-5695466130F0}" type="datetimeFigureOut">
              <a:rPr lang="el-GR" smtClean="0"/>
              <a:t>20/3/2023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E3E308E0-BAD5-47CE-B146-9E1FF4845FE4}" type="slidenum">
              <a:rPr lang="el-GR" smtClean="0"/>
              <a:t>‹#›</a:t>
            </a:fld>
            <a:endParaRPr lang="el-GR"/>
          </a:p>
        </p:txBody>
      </p:sp>
    </p:spTree>
    <p:extLst>
      <p:ext uri="{BB962C8B-B14F-4D97-AF65-F5344CB8AC3E}">
        <p14:creationId xmlns:p14="http://schemas.microsoft.com/office/powerpoint/2010/main" val="4020270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3E95FFAC-E136-46CD-BCC6-5695466130F0}" type="datetimeFigureOut">
              <a:rPr lang="el-GR" smtClean="0"/>
              <a:t>20/3/2023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E3E308E0-BAD5-47CE-B146-9E1FF4845FE4}" type="slidenum">
              <a:rPr lang="el-GR" smtClean="0"/>
              <a:t>‹#›</a:t>
            </a:fld>
            <a:endParaRPr lang="el-GR"/>
          </a:p>
        </p:txBody>
      </p:sp>
    </p:spTree>
    <p:extLst>
      <p:ext uri="{BB962C8B-B14F-4D97-AF65-F5344CB8AC3E}">
        <p14:creationId xmlns:p14="http://schemas.microsoft.com/office/powerpoint/2010/main" val="571891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3E95FFAC-E136-46CD-BCC6-5695466130F0}" type="datetimeFigureOut">
              <a:rPr lang="el-GR" smtClean="0"/>
              <a:t>20/3/2023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3E308E0-BAD5-47CE-B146-9E1FF4845FE4}" type="slidenum">
              <a:rPr lang="el-GR" smtClean="0"/>
              <a:t>‹#›</a:t>
            </a:fld>
            <a:endParaRPr lang="el-GR"/>
          </a:p>
        </p:txBody>
      </p:sp>
    </p:spTree>
    <p:extLst>
      <p:ext uri="{BB962C8B-B14F-4D97-AF65-F5344CB8AC3E}">
        <p14:creationId xmlns:p14="http://schemas.microsoft.com/office/powerpoint/2010/main" val="3653348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3E95FFAC-E136-46CD-BCC6-5695466130F0}" type="datetimeFigureOut">
              <a:rPr lang="el-GR" smtClean="0"/>
              <a:t>20/3/2023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3E308E0-BAD5-47CE-B146-9E1FF4845FE4}" type="slidenum">
              <a:rPr lang="el-GR" smtClean="0"/>
              <a:t>‹#›</a:t>
            </a:fld>
            <a:endParaRPr lang="el-GR"/>
          </a:p>
        </p:txBody>
      </p:sp>
    </p:spTree>
    <p:extLst>
      <p:ext uri="{BB962C8B-B14F-4D97-AF65-F5344CB8AC3E}">
        <p14:creationId xmlns:p14="http://schemas.microsoft.com/office/powerpoint/2010/main" val="205660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5FFAC-E136-46CD-BCC6-5695466130F0}" type="datetimeFigureOut">
              <a:rPr lang="el-GR" smtClean="0"/>
              <a:t>20/3/2023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E308E0-BAD5-47CE-B146-9E1FF4845FE4}" type="slidenum">
              <a:rPr lang="el-GR" smtClean="0"/>
              <a:t>‹#›</a:t>
            </a:fld>
            <a:endParaRPr lang="el-GR"/>
          </a:p>
        </p:txBody>
      </p:sp>
    </p:spTree>
    <p:extLst>
      <p:ext uri="{BB962C8B-B14F-4D97-AF65-F5344CB8AC3E}">
        <p14:creationId xmlns:p14="http://schemas.microsoft.com/office/powerpoint/2010/main" val="3515687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a:t>Ανταγωνισμός και ενέργεια </a:t>
            </a:r>
          </a:p>
        </p:txBody>
      </p:sp>
      <p:sp>
        <p:nvSpPr>
          <p:cNvPr id="3" name="Υπότιτλος 2"/>
          <p:cNvSpPr>
            <a:spLocks noGrp="1"/>
          </p:cNvSpPr>
          <p:nvPr>
            <p:ph type="subTitle" idx="1"/>
          </p:nvPr>
        </p:nvSpPr>
        <p:spPr/>
        <p:txBody>
          <a:bodyPr/>
          <a:lstStyle/>
          <a:p>
            <a:r>
              <a:rPr lang="el-GR" dirty="0" err="1"/>
              <a:t>Α.Πλιάκος</a:t>
            </a:r>
            <a:endParaRPr lang="el-GR" dirty="0"/>
          </a:p>
          <a:p>
            <a:r>
              <a:rPr lang="el-GR" dirty="0"/>
              <a:t>Καθηγητής Δικαίου της ΕΕ</a:t>
            </a:r>
          </a:p>
          <a:p>
            <a:r>
              <a:rPr lang="en-US" dirty="0"/>
              <a:t>pliakos@aueb.gr</a:t>
            </a:r>
            <a:endParaRPr lang="el-GR" dirty="0"/>
          </a:p>
        </p:txBody>
      </p:sp>
    </p:spTree>
    <p:extLst>
      <p:ext uri="{BB962C8B-B14F-4D97-AF65-F5344CB8AC3E}">
        <p14:creationId xmlns:p14="http://schemas.microsoft.com/office/powerpoint/2010/main" val="3325816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780465-EFBD-9635-899B-C063824C357B}"/>
              </a:ext>
            </a:extLst>
          </p:cNvPr>
          <p:cNvSpPr>
            <a:spLocks noGrp="1"/>
          </p:cNvSpPr>
          <p:nvPr>
            <p:ph type="title"/>
          </p:nvPr>
        </p:nvSpPr>
        <p:spPr/>
        <p:txBody>
          <a:bodyPr>
            <a:normAutofit/>
          </a:bodyPr>
          <a:lstStyle/>
          <a:p>
            <a:r>
              <a:rPr lang="el-GR" sz="3200" dirty="0"/>
              <a:t>Ευημερία καταναλωτών και δόμηση συνθηκών</a:t>
            </a:r>
          </a:p>
        </p:txBody>
      </p:sp>
      <p:sp>
        <p:nvSpPr>
          <p:cNvPr id="3" name="Θέση περιεχομένου 2">
            <a:extLst>
              <a:ext uri="{FF2B5EF4-FFF2-40B4-BE49-F238E27FC236}">
                <a16:creationId xmlns:a16="http://schemas.microsoft.com/office/drawing/2014/main" id="{881A0C6F-9422-AC56-C35D-DF3C70029035}"/>
              </a:ext>
            </a:extLst>
          </p:cNvPr>
          <p:cNvSpPr>
            <a:spLocks noGrp="1"/>
          </p:cNvSpPr>
          <p:nvPr>
            <p:ph idx="1"/>
          </p:nvPr>
        </p:nvSpPr>
        <p:spPr/>
        <p:txBody>
          <a:bodyPr>
            <a:normAutofit fontScale="25000" lnSpcReduction="20000"/>
          </a:bodyPr>
          <a:lstStyle/>
          <a:p>
            <a:pPr marL="0" indent="0" algn="just">
              <a:lnSpc>
                <a:spcPct val="115000"/>
              </a:lnSpc>
              <a:spcBef>
                <a:spcPts val="0"/>
              </a:spcBef>
              <a:buNone/>
            </a:pPr>
            <a:r>
              <a:rPr lang="el-GR" sz="7200" dirty="0">
                <a:latin typeface="Times New Roman" panose="02020603050405020304" pitchFamily="18" charset="0"/>
                <a:ea typeface="Calibri" panose="020F0502020204030204" pitchFamily="34" charset="0"/>
              </a:rPr>
              <a:t>Η </a:t>
            </a:r>
            <a:r>
              <a:rPr lang="el-GR" sz="7200" dirty="0">
                <a:effectLst/>
                <a:latin typeface="Times New Roman" panose="02020603050405020304" pitchFamily="18" charset="0"/>
                <a:ea typeface="Calibri" panose="020F0502020204030204" pitchFamily="34" charset="0"/>
              </a:rPr>
              <a:t>έννοια του ανταγωνισμού στην ΕΕ συνδέεται κυρίως με την εξασφάλιση της ευημερίας των καταναλωτών (όπως συμβαίνει και στις ΗΠΑ), με την παραπομπή στην προστασία των καταναλωτών από τα άρθρα 101 και 102 ΣΛΕΕ. [</a:t>
            </a:r>
            <a:r>
              <a:rPr lang="el-GR" sz="7200" dirty="0">
                <a:latin typeface="Times New Roman" panose="02020603050405020304" pitchFamily="18" charset="0"/>
                <a:ea typeface="Calibri" panose="020F0502020204030204" pitchFamily="34" charset="0"/>
              </a:rPr>
              <a:t>Άρθρο 101.3 («δίκαιο τμήμα του οφέλους στους καταναλωτές»), άρθρο 102 ΣΛΕΕ απαγορεύει την κατάχρηση δεσπόζουσας θέσης, εάν εκδηλώνεται μέσω περιορισμού της παραγωγής, της ανάπτυξης των αγορών ή της τεχνολογικής ανάπτυξης επί βλάβη των καταναλωτών». </a:t>
            </a:r>
          </a:p>
          <a:p>
            <a:pPr marL="0" indent="0" algn="just">
              <a:lnSpc>
                <a:spcPct val="115000"/>
              </a:lnSpc>
              <a:spcBef>
                <a:spcPts val="0"/>
              </a:spcBef>
              <a:buNone/>
            </a:pP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 Πρωτοδικείο: συνέδεσε την εφαρμογή τους αποκλειστικά με την προστασία των συμφερόντων τους, φθάνοντας στο σημείο να θεωρήσει ότι μόνο οι συμφωνίες που στερούν από τους καταναλωτές ορισμένα πλεονεκτήματα πρέπει να κρίνονται ως αντίθετες του ανταγωνισμού (α</a:t>
            </a:r>
            <a:r>
              <a:rPr lang="el-GR" sz="7200" dirty="0">
                <a:effectLst/>
                <a:latin typeface="Times New Roman" panose="02020603050405020304" pitchFamily="18" charset="0"/>
                <a:ea typeface="Times New Roman" panose="02020603050405020304" pitchFamily="18" charset="0"/>
              </a:rPr>
              <a:t>πόφαση</a:t>
            </a:r>
            <a:r>
              <a:rPr lang="en-US" sz="7200" dirty="0">
                <a:effectLst/>
                <a:latin typeface="Times New Roman" panose="02020603050405020304" pitchFamily="18" charset="0"/>
                <a:ea typeface="Times New Roman" panose="02020603050405020304" pitchFamily="18" charset="0"/>
              </a:rPr>
              <a:t>, 27.9.2006, GlaxoSmithKline, T-68/01, </a:t>
            </a:r>
            <a:r>
              <a:rPr lang="el-GR" sz="7200" dirty="0">
                <a:effectLst/>
                <a:latin typeface="Times New Roman" panose="02020603050405020304" pitchFamily="18" charset="0"/>
                <a:ea typeface="Times New Roman" panose="02020603050405020304" pitchFamily="18" charset="0"/>
              </a:rPr>
              <a:t>Συλλογή</a:t>
            </a:r>
            <a:r>
              <a:rPr lang="en-US" sz="7200" dirty="0">
                <a:effectLst/>
                <a:latin typeface="Times New Roman" panose="02020603050405020304" pitchFamily="18" charset="0"/>
                <a:ea typeface="Times New Roman" panose="02020603050405020304" pitchFamily="18" charset="0"/>
              </a:rPr>
              <a:t>  </a:t>
            </a:r>
            <a:r>
              <a:rPr lang="el-GR" sz="7200" dirty="0">
                <a:effectLst/>
                <a:latin typeface="Times New Roman" panose="02020603050405020304" pitchFamily="18" charset="0"/>
                <a:ea typeface="Times New Roman" panose="02020603050405020304" pitchFamily="18" charset="0"/>
              </a:rPr>
              <a:t>ΙΙ</a:t>
            </a:r>
            <a:r>
              <a:rPr lang="en-US" sz="7200" dirty="0">
                <a:effectLst/>
                <a:latin typeface="Times New Roman" panose="02020603050405020304" pitchFamily="18" charset="0"/>
                <a:ea typeface="Times New Roman" panose="02020603050405020304" pitchFamily="18" charset="0"/>
              </a:rPr>
              <a:t>-2969</a:t>
            </a:r>
            <a:r>
              <a:rPr lang="el-GR" sz="7200" dirty="0">
                <a:effectLst/>
                <a:latin typeface="Times New Roman" panose="02020603050405020304" pitchFamily="18" charset="0"/>
                <a:ea typeface="Times New Roman" panose="02020603050405020304" pitchFamily="18" charset="0"/>
              </a:rPr>
              <a:t>)</a:t>
            </a:r>
            <a:r>
              <a:rPr lang="en-US" sz="7200" dirty="0">
                <a:effectLst/>
                <a:latin typeface="Times New Roman" panose="02020603050405020304" pitchFamily="18" charset="0"/>
                <a:ea typeface="Times New Roman" panose="02020603050405020304" pitchFamily="18" charset="0"/>
              </a:rPr>
              <a:t>. </a:t>
            </a:r>
            <a:endParaRPr lang="el-GR" sz="7200" dirty="0">
              <a:effectLst/>
              <a:latin typeface="Times New Roman" panose="02020603050405020304" pitchFamily="18" charset="0"/>
              <a:ea typeface="Times New Roman" panose="02020603050405020304" pitchFamily="18" charset="0"/>
            </a:endParaRPr>
          </a:p>
          <a:p>
            <a:pPr marL="0" indent="0" algn="just">
              <a:lnSpc>
                <a:spcPct val="115000"/>
              </a:lnSpc>
              <a:spcBef>
                <a:spcPts val="0"/>
              </a:spcBef>
              <a:buNone/>
            </a:pPr>
            <a:r>
              <a:rPr lang="el-GR" sz="7200" dirty="0">
                <a:latin typeface="Times New Roman" panose="02020603050405020304" pitchFamily="18" charset="0"/>
                <a:ea typeface="Calibri" panose="020F0502020204030204" pitchFamily="34" charset="0"/>
                <a:cs typeface="Times New Roman" panose="02020603050405020304" pitchFamily="18" charset="0"/>
              </a:rPr>
              <a:t>ΔΕΚ: </a:t>
            </a: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 δεν ενέκρινε μια τέτοια ανάγνωση των κανόνων ανταγωνισμού. Κατά την σχετική του απόφαση, οι κανόνες ανταγωνισμού της Ένωσης «επιδιώκουν να προστατέψουν όχι μόνο τα συμφέροντα των ανταγωνιστών ή των καταναλωτών, αλλά και τη δομή της αγοράς και μέσω αυτού τον ανταγωνισμό ως τέτοιο», (ΔΕΚ, 6.10.2006, </a:t>
            </a:r>
            <a:r>
              <a:rPr lang="en-US" sz="7200" dirty="0">
                <a:effectLst/>
                <a:latin typeface="Times New Roman" panose="02020603050405020304" pitchFamily="18" charset="0"/>
                <a:ea typeface="Calibri" panose="020F0502020204030204" pitchFamily="34" charset="0"/>
                <a:cs typeface="Times New Roman" panose="02020603050405020304" pitchFamily="18" charset="0"/>
              </a:rPr>
              <a:t>GlaxoSmithKline</a:t>
            </a: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a:effectLst/>
                <a:latin typeface="Times New Roman" panose="02020603050405020304" pitchFamily="18" charset="0"/>
                <a:ea typeface="Calibri" panose="020F0502020204030204" pitchFamily="34" charset="0"/>
                <a:cs typeface="Times New Roman" panose="02020603050405020304" pitchFamily="18" charset="0"/>
              </a:rPr>
              <a:t>C</a:t>
            </a: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-501/06 </a:t>
            </a:r>
            <a:r>
              <a:rPr lang="en-US" sz="7200" dirty="0">
                <a:effectLst/>
                <a:latin typeface="Times New Roman" panose="02020603050405020304" pitchFamily="18" charset="0"/>
                <a:ea typeface="Calibri" panose="020F0502020204030204" pitchFamily="34" charset="0"/>
                <a:cs typeface="Times New Roman" panose="02020603050405020304" pitchFamily="18" charset="0"/>
              </a:rPr>
              <a:t>P</a:t>
            </a: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 Συλλογή Ι-9291, σημείο 63). </a:t>
            </a:r>
          </a:p>
          <a:p>
            <a:pPr marL="0" indent="0" algn="just">
              <a:lnSpc>
                <a:spcPct val="115000"/>
              </a:lnSpc>
              <a:spcBef>
                <a:spcPts val="0"/>
              </a:spcBef>
              <a:buNone/>
            </a:pPr>
            <a:endParaRPr lang="el-GR" sz="6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9799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9B45B1-5938-4BA7-9C12-E26ED9CF8450}"/>
              </a:ext>
            </a:extLst>
          </p:cNvPr>
          <p:cNvSpPr>
            <a:spLocks noGrp="1"/>
          </p:cNvSpPr>
          <p:nvPr>
            <p:ph type="title"/>
          </p:nvPr>
        </p:nvSpPr>
        <p:spPr/>
        <p:txBody>
          <a:bodyPr/>
          <a:lstStyle/>
          <a:p>
            <a:r>
              <a:rPr lang="el-GR" dirty="0"/>
              <a:t>Πρακτική Επιτροπής </a:t>
            </a:r>
          </a:p>
        </p:txBody>
      </p:sp>
      <p:sp>
        <p:nvSpPr>
          <p:cNvPr id="3" name="Θέση περιεχομένου 2">
            <a:extLst>
              <a:ext uri="{FF2B5EF4-FFF2-40B4-BE49-F238E27FC236}">
                <a16:creationId xmlns:a16="http://schemas.microsoft.com/office/drawing/2014/main" id="{91CD6BCB-9812-0ED5-B4EF-44B9DC7EF63C}"/>
              </a:ext>
            </a:extLst>
          </p:cNvPr>
          <p:cNvSpPr>
            <a:spLocks noGrp="1"/>
          </p:cNvSpPr>
          <p:nvPr>
            <p:ph idx="1"/>
          </p:nvPr>
        </p:nvSpPr>
        <p:spPr/>
        <p:txBody>
          <a:bodyPr>
            <a:normAutofit fontScale="92500" lnSpcReduction="20000"/>
          </a:bodyPr>
          <a:lstStyle/>
          <a:p>
            <a:pPr marL="0" indent="0" algn="just">
              <a:lnSpc>
                <a:spcPct val="115000"/>
              </a:lnSpc>
              <a:spcBef>
                <a:spcPts val="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ΑΡΧΗ: η ευημερία των καταναλωτών. ΕΞΑΙΡΕΣΗ: χρησιμοποίηση των κανόνων του ανταγωνισμού για την επιδίωξη άλλων σκοπών, πχ αντιμετώπιση της οικονομικής κρίσης.</a:t>
            </a:r>
            <a:endParaRPr lang="el-GR"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Χρηματοπιστωτική κρίση: μεταξύ 2008 και 2009 δόθηκαν ενισχύσεις ύψους 3.630 δις ευρώ. Βέβαια, όπως επισημαίνει η Επιτροπή, κατά την έγκριση αυτών των ενισχύσεων επιδιώχθηκε οι ενισχύσεις να τηρούν όσο μπορούν τους κανόνες του ανταγωνισμού, να μην έχουν ως αποτέλεσμα την εξαγωγή των προβλημάτων σε άλλο κράτος, να εντάσσονται σε μια προοπτική σταδιακής κατάργησης της ενίσχυσης και, ανάλογα με τις καταστάσεις, να ευνοούν μια αναδιάρθρωση των ωφελημένων  επιχειρήσεων. </a:t>
            </a:r>
          </a:p>
          <a:p>
            <a:pPr marL="0" indent="0" algn="just">
              <a:lnSpc>
                <a:spcPct val="115000"/>
              </a:lnSpc>
              <a:spcBef>
                <a:spcPts val="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Αντίθετα, η Επιτροπή δεν δέχτηκε τη δημιουργία «συμπράξεων κρίσης», θεωρώντας ότι η αποδοχή τους υπονομεύει την προσπάθειά τους να προσαρμοστούν στις νέες οικονομικές συνθήκες. Άλλωστε, η σχετική εμπειρία της μη εφαρμογής των κανόνων του ανταγωνισμού στις ΗΠΑ, κατά τη μεγάλη ύφεση του 1929 δεν οδήγησε σε θετικές εξελίξεις.</a:t>
            </a:r>
          </a:p>
          <a:p>
            <a:pPr marL="0" indent="0" algn="just">
              <a:lnSpc>
                <a:spcPct val="115000"/>
              </a:lnSpc>
              <a:spcBef>
                <a:spcPts val="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Μια διαφορετική στάση φαίνεται να επικρατεί στην επιβολή κυρώσεων, όπου η Επιτροπή μειώνει το ύψος του προστίμου, εάν αποδεικνυόταν ότι αυτό θα προκαλούσε ανεπανόρθωτη βλάβη στις επιχειρήσεις, όπως εάν εξαφάνιζε την ρευστότητα ή αύξανε την ανεργία ή επιδείνωνε την κατάσταση, στο σύνολο της σχετικής αγοράς. Όμως, δεν πρόκειται για πάγια θέση της Επιτροπής, αλλά εξαρτάται από τις υπό αξιολόγηση υποθέσεις.</a:t>
            </a:r>
          </a:p>
        </p:txBody>
      </p:sp>
    </p:spTree>
    <p:extLst>
      <p:ext uri="{BB962C8B-B14F-4D97-AF65-F5344CB8AC3E}">
        <p14:creationId xmlns:p14="http://schemas.microsoft.com/office/powerpoint/2010/main" val="1385725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07F9F5-5F05-82D9-AE1A-E5F6C18727BA}"/>
              </a:ext>
            </a:extLst>
          </p:cNvPr>
          <p:cNvSpPr>
            <a:spLocks noGrp="1"/>
          </p:cNvSpPr>
          <p:nvPr>
            <p:ph type="title"/>
          </p:nvPr>
        </p:nvSpPr>
        <p:spPr/>
        <p:txBody>
          <a:bodyPr/>
          <a:lstStyle/>
          <a:p>
            <a:r>
              <a:rPr lang="el-GR" dirty="0"/>
              <a:t>Πρόσφατες εξελίξεις Ι</a:t>
            </a:r>
          </a:p>
        </p:txBody>
      </p:sp>
      <p:sp>
        <p:nvSpPr>
          <p:cNvPr id="3" name="Θέση περιεχομένου 2">
            <a:extLst>
              <a:ext uri="{FF2B5EF4-FFF2-40B4-BE49-F238E27FC236}">
                <a16:creationId xmlns:a16="http://schemas.microsoft.com/office/drawing/2014/main" id="{5C96D472-385E-AA61-0915-5BD4F4429BB1}"/>
              </a:ext>
            </a:extLst>
          </p:cNvPr>
          <p:cNvSpPr>
            <a:spLocks noGrp="1"/>
          </p:cNvSpPr>
          <p:nvPr>
            <p:ph idx="1"/>
          </p:nvPr>
        </p:nvSpPr>
        <p:spPr/>
        <p:txBody>
          <a:bodyPr>
            <a:normAutofit fontScale="92500" lnSpcReduction="20000"/>
          </a:bodyPr>
          <a:lstStyle/>
          <a:p>
            <a:pPr marL="0" indent="0" algn="just">
              <a:buNone/>
            </a:pPr>
            <a:r>
              <a:rPr lang="el-GR" sz="1800" dirty="0">
                <a:latin typeface="Times New Roman" panose="02020603050405020304" pitchFamily="18" charset="0"/>
                <a:ea typeface="Calibri" panose="020F0502020204030204" pitchFamily="34" charset="0"/>
              </a:rPr>
              <a:t>(Διαπιστώσεις της </a:t>
            </a:r>
            <a:r>
              <a:rPr lang="el-GR" sz="1800" dirty="0">
                <a:effectLst/>
                <a:latin typeface="Times New Roman" panose="02020603050405020304" pitchFamily="18" charset="0"/>
                <a:ea typeface="Times New Roman" panose="02020603050405020304" pitchFamily="18" charset="0"/>
              </a:rPr>
              <a:t>Ανακοίνωσης της Επιτροπής της 18.11.2021: «Μια πολιτική ανταγωνισμού κατάλληλη για νέες προκλήσεις», </a:t>
            </a:r>
            <a:r>
              <a:rPr lang="en-US" sz="1800" dirty="0">
                <a:effectLst/>
                <a:latin typeface="Times New Roman" panose="02020603050405020304" pitchFamily="18" charset="0"/>
                <a:ea typeface="Times New Roman" panose="02020603050405020304" pitchFamily="18" charset="0"/>
              </a:rPr>
              <a:t>COM</a:t>
            </a:r>
            <a:r>
              <a:rPr lang="el-GR" sz="1800" dirty="0">
                <a:effectLst/>
                <a:latin typeface="Times New Roman" panose="02020603050405020304" pitchFamily="18" charset="0"/>
                <a:ea typeface="Times New Roman" panose="02020603050405020304" pitchFamily="18" charset="0"/>
              </a:rPr>
              <a:t> (2021) 713 </a:t>
            </a:r>
            <a:r>
              <a:rPr lang="en-US" sz="1800" dirty="0">
                <a:effectLst/>
                <a:latin typeface="Times New Roman" panose="02020603050405020304" pitchFamily="18" charset="0"/>
                <a:ea typeface="Times New Roman" panose="02020603050405020304" pitchFamily="18" charset="0"/>
              </a:rPr>
              <a:t>final</a:t>
            </a:r>
            <a:r>
              <a:rPr lang="el-GR" sz="1800" dirty="0">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marL="0" indent="0" algn="just">
              <a:buNone/>
            </a:pPr>
            <a:r>
              <a:rPr lang="el-GR" sz="1800" dirty="0">
                <a:effectLst/>
                <a:latin typeface="Times New Roman" panose="02020603050405020304" pitchFamily="18" charset="0"/>
                <a:ea typeface="Times New Roman" panose="02020603050405020304" pitchFamily="18" charset="0"/>
              </a:rPr>
              <a:t>1) η π</a:t>
            </a:r>
            <a:r>
              <a:rPr lang="el-GR" sz="1800" dirty="0">
                <a:effectLst/>
                <a:latin typeface="Times New Roman" panose="02020603050405020304" pitchFamily="18" charset="0"/>
                <a:ea typeface="Calibri" panose="020F0502020204030204" pitchFamily="34" charset="0"/>
              </a:rPr>
              <a:t>ολιτική ανταγωνισμού συνέβαλε στην ενίσχυση της οικονομικής ευημερίας της Ένωσης,</a:t>
            </a:r>
            <a:endParaRPr lang="el-GR" sz="1800" dirty="0">
              <a:effectLst/>
              <a:latin typeface="Times New Roman" panose="02020603050405020304" pitchFamily="18" charset="0"/>
              <a:ea typeface="Times New Roman" panose="02020603050405020304" pitchFamily="18" charset="0"/>
            </a:endParaRPr>
          </a:p>
          <a:p>
            <a:pPr marL="0" indent="0" algn="just">
              <a:buNone/>
            </a:pPr>
            <a:r>
              <a:rPr lang="el-GR" sz="1800" dirty="0">
                <a:effectLst/>
                <a:latin typeface="Times New Roman" panose="02020603050405020304" pitchFamily="18" charset="0"/>
                <a:ea typeface="Calibri" panose="020F0502020204030204" pitchFamily="34" charset="0"/>
              </a:rPr>
              <a:t>2) Οφέλη της αυστηρής επιβολής των κανόνων του ανταγωνισμού:  οι καταναλωτές και οι πελάτες (ιδιώτες και επιχειρήσεις) είχαν τη δυνατότητα να προβαίνουν σε επιλογές στην αγορά και να επωφελούνται από καινοτόμα προϊόντα και καινοτόμες υπηρεσίες σε προσιτές τιμές. </a:t>
            </a:r>
            <a:endParaRPr lang="el-GR" sz="1800" dirty="0">
              <a:effectLst/>
              <a:latin typeface="Times New Roman" panose="02020603050405020304" pitchFamily="18" charset="0"/>
              <a:ea typeface="Times New Roman" panose="02020603050405020304" pitchFamily="18" charset="0"/>
            </a:endParaRPr>
          </a:p>
          <a:p>
            <a:pPr marL="0" indent="0" algn="just">
              <a:buNone/>
            </a:pPr>
            <a:r>
              <a:rPr lang="el-GR" sz="1800" dirty="0">
                <a:effectLst/>
                <a:latin typeface="Times New Roman" panose="02020603050405020304" pitchFamily="18" charset="0"/>
                <a:ea typeface="Calibri" panose="020F0502020204030204" pitchFamily="34" charset="0"/>
              </a:rPr>
              <a:t>3) Πανδημία </a:t>
            </a:r>
            <a:r>
              <a:rPr lang="fr-FR" sz="1800" dirty="0">
                <a:effectLst/>
                <a:latin typeface="Times New Roman" panose="02020603050405020304" pitchFamily="18" charset="0"/>
                <a:ea typeface="Calibri" panose="020F0502020204030204" pitchFamily="34" charset="0"/>
              </a:rPr>
              <a:t>COVID</a:t>
            </a:r>
            <a:r>
              <a:rPr lang="el-GR" sz="1800" dirty="0">
                <a:effectLst/>
                <a:latin typeface="Times New Roman" panose="02020603050405020304" pitchFamily="18" charset="0"/>
                <a:ea typeface="Calibri" panose="020F0502020204030204" pitchFamily="34" charset="0"/>
              </a:rPr>
              <a:t>-19 : η ευρωπαϊκή βιομηχανία </a:t>
            </a:r>
            <a:r>
              <a:rPr lang="el-GR" sz="1800" dirty="0">
                <a:latin typeface="Times New Roman" panose="02020603050405020304" pitchFamily="18" charset="0"/>
                <a:ea typeface="Calibri" panose="020F0502020204030204" pitchFamily="34" charset="0"/>
              </a:rPr>
              <a:t>α) </a:t>
            </a:r>
            <a:r>
              <a:rPr lang="el-GR" sz="1800" dirty="0">
                <a:effectLst/>
                <a:latin typeface="Times New Roman" panose="02020603050405020304" pitchFamily="18" charset="0"/>
                <a:ea typeface="Calibri" panose="020F0502020204030204" pitchFamily="34" charset="0"/>
              </a:rPr>
              <a:t>διέθεσε στην αγορά, σε χρόνο ρεκόρ, αποτελεσματικά εμβόλια για τη νόσο </a:t>
            </a:r>
            <a:r>
              <a:rPr lang="fr-FR" sz="1800" dirty="0">
                <a:effectLst/>
                <a:latin typeface="Times New Roman" panose="02020603050405020304" pitchFamily="18" charset="0"/>
                <a:ea typeface="Calibri" panose="020F0502020204030204" pitchFamily="34" charset="0"/>
              </a:rPr>
              <a:t>COVID</a:t>
            </a:r>
            <a:r>
              <a:rPr lang="el-GR" sz="1800" dirty="0">
                <a:effectLst/>
                <a:latin typeface="Times New Roman" panose="02020603050405020304" pitchFamily="18" charset="0"/>
                <a:ea typeface="Calibri" panose="020F0502020204030204" pitchFamily="34" charset="0"/>
              </a:rPr>
              <a:t>-19, τα οποία προμήθευσε σε ολόκληρο τον κόσμο, β) μετέτρεψε τις γραμμές </a:t>
            </a:r>
            <a:r>
              <a:rPr lang="fr-FR" sz="1800" dirty="0" err="1">
                <a:effectLst/>
                <a:latin typeface="Times New Roman" panose="02020603050405020304" pitchFamily="18" charset="0"/>
                <a:ea typeface="Calibri" panose="020F0502020204030204" pitchFamily="34" charset="0"/>
              </a:rPr>
              <a:t>μετ</a:t>
            </a:r>
            <a:r>
              <a:rPr lang="fr-FR" sz="1800" dirty="0">
                <a:effectLst/>
                <a:latin typeface="Times New Roman" panose="02020603050405020304" pitchFamily="18" charset="0"/>
                <a:ea typeface="Calibri" panose="020F0502020204030204" pitchFamily="34" charset="0"/>
              </a:rPr>
              <a:t>αποίησης σε γραμμές παραγωγής μασκών και μέσων ατομικής προστασίας προς όφελος όλων των Ευρωπαίων</a:t>
            </a:r>
            <a:r>
              <a:rPr lang="el-GR" sz="1800" dirty="0">
                <a:effectLst/>
                <a:latin typeface="Times New Roman" panose="02020603050405020304" pitchFamily="18" charset="0"/>
                <a:ea typeface="Calibri" panose="020F0502020204030204" pitchFamily="34" charset="0"/>
              </a:rPr>
              <a:t>, γ) </a:t>
            </a:r>
            <a:r>
              <a:rPr lang="fr-FR" sz="1800" dirty="0" err="1">
                <a:effectLst/>
                <a:latin typeface="Times New Roman" panose="02020603050405020304" pitchFamily="18" charset="0"/>
                <a:ea typeface="Calibri" panose="020F0502020204030204" pitchFamily="34" charset="0"/>
              </a:rPr>
              <a:t>μετέ</a:t>
            </a:r>
            <a:r>
              <a:rPr lang="fr-FR" sz="1800" dirty="0">
                <a:effectLst/>
                <a:latin typeface="Times New Roman" panose="02020603050405020304" pitchFamily="18" charset="0"/>
                <a:ea typeface="Calibri" panose="020F0502020204030204" pitchFamily="34" charset="0"/>
              </a:rPr>
              <a:t>βαλ</a:t>
            </a:r>
            <a:r>
              <a:rPr lang="el-GR" sz="1800" dirty="0">
                <a:effectLst/>
                <a:latin typeface="Times New Roman" panose="02020603050405020304" pitchFamily="18" charset="0"/>
                <a:ea typeface="Calibri" panose="020F0502020204030204" pitchFamily="34" charset="0"/>
              </a:rPr>
              <a:t>ε</a:t>
            </a:r>
            <a:r>
              <a:rPr lang="fr-FR" sz="1800" dirty="0">
                <a:effectLst/>
                <a:latin typeface="Times New Roman" panose="02020603050405020304" pitchFamily="18" charset="0"/>
                <a:ea typeface="Calibri" panose="020F0502020204030204" pitchFamily="34" charset="0"/>
              </a:rPr>
              <a:t> ταχέως τα επ</a:t>
            </a:r>
            <a:r>
              <a:rPr lang="fr-FR" sz="1800" dirty="0" err="1">
                <a:effectLst/>
                <a:latin typeface="Times New Roman" panose="02020603050405020304" pitchFamily="18" charset="0"/>
                <a:ea typeface="Calibri" panose="020F0502020204030204" pitchFamily="34" charset="0"/>
              </a:rPr>
              <a:t>ιχειρημ</a:t>
            </a:r>
            <a:r>
              <a:rPr lang="fr-FR" sz="1800" dirty="0">
                <a:effectLst/>
                <a:latin typeface="Times New Roman" panose="02020603050405020304" pitchFamily="18" charset="0"/>
                <a:ea typeface="Calibri" panose="020F0502020204030204" pitchFamily="34" charset="0"/>
              </a:rPr>
              <a:t>ατικά μοντέλα</a:t>
            </a:r>
            <a:r>
              <a:rPr lang="el-GR" sz="1800" dirty="0">
                <a:effectLst/>
                <a:latin typeface="Times New Roman" panose="02020603050405020304" pitchFamily="18" charset="0"/>
                <a:ea typeface="Calibri" panose="020F0502020204030204" pitchFamily="34" charset="0"/>
              </a:rPr>
              <a:t>. Πολλές επιχειρήσεις </a:t>
            </a:r>
            <a:r>
              <a:rPr lang="fr-FR" sz="1800" dirty="0" err="1">
                <a:effectLst/>
                <a:latin typeface="Times New Roman" panose="02020603050405020304" pitchFamily="18" charset="0"/>
                <a:ea typeface="Calibri" panose="020F0502020204030204" pitchFamily="34" charset="0"/>
              </a:rPr>
              <a:t>μετ</a:t>
            </a:r>
            <a:r>
              <a:rPr lang="fr-FR" sz="1800" dirty="0">
                <a:effectLst/>
                <a:latin typeface="Times New Roman" panose="02020603050405020304" pitchFamily="18" charset="0"/>
                <a:ea typeface="Calibri" panose="020F0502020204030204" pitchFamily="34" charset="0"/>
              </a:rPr>
              <a:t>απήδησαν εν μία νυκτί στο ηλεκτρονικό εμπόριο. </a:t>
            </a:r>
            <a:endParaRPr lang="el-GR" sz="1800" dirty="0">
              <a:effectLst/>
              <a:latin typeface="Times New Roman" panose="02020603050405020304" pitchFamily="18" charset="0"/>
              <a:ea typeface="Times New Roman" panose="02020603050405020304" pitchFamily="18" charset="0"/>
            </a:endParaRPr>
          </a:p>
          <a:p>
            <a:pPr marL="0" indent="0" algn="just">
              <a:buNone/>
            </a:pPr>
            <a:r>
              <a:rPr lang="el-GR" sz="1800" dirty="0">
                <a:effectLst/>
                <a:latin typeface="Times New Roman" panose="02020603050405020304" pitchFamily="18" charset="0"/>
                <a:ea typeface="Calibri" panose="020F0502020204030204" pitchFamily="34" charset="0"/>
              </a:rPr>
              <a:t>4) Το προσωρινό πλαίσιο για τις κρατικές ενισχύσεις, που ενέκρινε η Επιτροπή τον Μάρτιο του 2020, κατέστησε δυνατή την αναγκαία και αναλογική στήριξη από τα κράτη μέλη των επιχειρήσεων που τη χρειάζονταν, διασφαλίζοντας παράλληλα την ίση μεταχείριση και περιορίζοντας τις αδικαιολόγητες στρεβλώσεις του ανταγωνισμού που θα υπονόμευαν την ενιαία αγορά. </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8149571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D9CDFB-15E4-F4FA-8829-AE2FF6A01A48}"/>
              </a:ext>
            </a:extLst>
          </p:cNvPr>
          <p:cNvSpPr>
            <a:spLocks noGrp="1"/>
          </p:cNvSpPr>
          <p:nvPr>
            <p:ph type="title"/>
          </p:nvPr>
        </p:nvSpPr>
        <p:spPr/>
        <p:txBody>
          <a:bodyPr/>
          <a:lstStyle/>
          <a:p>
            <a:r>
              <a:rPr lang="el-GR" dirty="0"/>
              <a:t>Πρόσφατες εξελίξεις ΙΙ</a:t>
            </a:r>
          </a:p>
        </p:txBody>
      </p:sp>
      <p:sp>
        <p:nvSpPr>
          <p:cNvPr id="3" name="Θέση περιεχομένου 2">
            <a:extLst>
              <a:ext uri="{FF2B5EF4-FFF2-40B4-BE49-F238E27FC236}">
                <a16:creationId xmlns:a16="http://schemas.microsoft.com/office/drawing/2014/main" id="{75EA40EA-E716-4D60-9E57-ADE57F429EA6}"/>
              </a:ext>
            </a:extLst>
          </p:cNvPr>
          <p:cNvSpPr>
            <a:spLocks noGrp="1"/>
          </p:cNvSpPr>
          <p:nvPr>
            <p:ph idx="1"/>
          </p:nvPr>
        </p:nvSpPr>
        <p:spPr/>
        <p:txBody>
          <a:bodyPr>
            <a:normAutofit fontScale="92500" lnSpcReduction="10000"/>
          </a:bodyPr>
          <a:lstStyle/>
          <a:p>
            <a:pPr marL="0" indent="0" algn="just">
              <a:buNone/>
            </a:pPr>
            <a:r>
              <a:rPr lang="el-GR" sz="1800" dirty="0">
                <a:effectLst/>
                <a:latin typeface="Times New Roman" panose="02020603050405020304" pitchFamily="18" charset="0"/>
                <a:ea typeface="Calibri" panose="020F0502020204030204" pitchFamily="34" charset="0"/>
              </a:rPr>
              <a:t>5) Το προσωρινό πλαίσιο για την αξιολόγηση ζητημάτων αντιμονοπωλιακής νομοθεσίας που εγκρίθηκε τον Απρίλιο του 2020 έδωσε καθοδήγηση και ασφάλεια δικαίου σε εταιρείες π.χ. όταν συνεργάζονται για τη διασφάλιση αλυσίδων εφοδιασμού σε περιόδους κλειστών συνόρων ή για την αντιμετώπιση ελλείψεων κρίσιμων νοσοκομειακών φαρμάκων και ιατρικού εξοπλισμού ή καταστάσεων συμφόρησης στην παραγωγή εμβολίων. </a:t>
            </a:r>
            <a:endParaRPr lang="el-GR" sz="1800" dirty="0">
              <a:effectLst/>
              <a:latin typeface="Times New Roman" panose="02020603050405020304" pitchFamily="18" charset="0"/>
              <a:ea typeface="Times New Roman" panose="02020603050405020304" pitchFamily="18" charset="0"/>
            </a:endParaRPr>
          </a:p>
          <a:p>
            <a:pPr marL="0" indent="0" algn="just">
              <a:buNone/>
            </a:pPr>
            <a:r>
              <a:rPr lang="el-GR" sz="1800" dirty="0">
                <a:effectLst/>
                <a:latin typeface="Times New Roman" panose="02020603050405020304" pitchFamily="18" charset="0"/>
                <a:ea typeface="Calibri" panose="020F0502020204030204" pitchFamily="34" charset="0"/>
              </a:rPr>
              <a:t>6) Χρειάζονται ανταγωνιστικές αγορές οι οποίες εκπέμπουν τα κατάλληλα μηνύματα όσον αφορά τις τιμές για την προώθηση των επενδύσεων που θα καταστήσουν δυνατή την ανάπτυξη και την εφαρμογή πρωτοποριακών καινοτομιών για πιο πράσινα προϊόντα, υπηρεσίες και αλυσίδες αξίας, πιο προηγμένες ψηφιακές υποδομές και εργαλεία (π.χ. υπολογιστικό νέφος, μικροεπεξεργαστές, τεχνητή νοημοσύνη) και λιγότερο </a:t>
            </a:r>
            <a:r>
              <a:rPr lang="el-GR" sz="1800" dirty="0" err="1">
                <a:effectLst/>
                <a:latin typeface="Times New Roman" panose="02020603050405020304" pitchFamily="18" charset="0"/>
                <a:ea typeface="Calibri" panose="020F0502020204030204" pitchFamily="34" charset="0"/>
              </a:rPr>
              <a:t>ρυπογόνες</a:t>
            </a:r>
            <a:r>
              <a:rPr lang="el-GR" sz="1800" dirty="0">
                <a:effectLst/>
                <a:latin typeface="Times New Roman" panose="02020603050405020304" pitchFamily="18" charset="0"/>
                <a:ea typeface="Calibri" panose="020F0502020204030204" pitchFamily="34" charset="0"/>
              </a:rPr>
              <a:t> και πιο αποδοτικές κατασκευαστικές τεχνολογίες. </a:t>
            </a:r>
          </a:p>
          <a:p>
            <a:pPr marL="0" indent="0" algn="just">
              <a:buNone/>
            </a:pPr>
            <a:r>
              <a:rPr lang="el-GR" sz="1800" dirty="0">
                <a:latin typeface="Times New Roman" panose="02020603050405020304" pitchFamily="18" charset="0"/>
                <a:ea typeface="Calibri" panose="020F0502020204030204" pitchFamily="34" charset="0"/>
              </a:rPr>
              <a:t>7</a:t>
            </a:r>
            <a:r>
              <a:rPr lang="el-GR" sz="1800">
                <a:effectLst/>
                <a:latin typeface="Times New Roman" panose="02020603050405020304" pitchFamily="18" charset="0"/>
                <a:ea typeface="Calibri" panose="020F0502020204030204" pitchFamily="34" charset="0"/>
              </a:rPr>
              <a:t>) </a:t>
            </a:r>
            <a:r>
              <a:rPr lang="el-GR" sz="1800" dirty="0">
                <a:effectLst/>
                <a:latin typeface="Times New Roman" panose="02020603050405020304" pitchFamily="18" charset="0"/>
                <a:ea typeface="Calibri" panose="020F0502020204030204" pitchFamily="34" charset="0"/>
              </a:rPr>
              <a:t>Επί του παρόντος, η Επιτροπή επανεξετάζει τα εργαλεία της πολιτικής ανταγωνισμού, πχ νέος </a:t>
            </a:r>
            <a:r>
              <a:rPr lang="el-GR" sz="1800" dirty="0">
                <a:effectLst/>
                <a:latin typeface="Times New Roman" panose="02020603050405020304" pitchFamily="18" charset="0"/>
                <a:ea typeface="Times New Roman" panose="02020603050405020304" pitchFamily="18" charset="0"/>
              </a:rPr>
              <a:t> κανονισμός για τις κάθετες συμπράξεις ή  νέες Κατευθυντήριες Γραμμές για την οριζόντια συνεργασία, όπου η Επιτροπή αναφέρεται εκτενώς στις συμφωνίες προώθησης της εφαρμογής της αρχής της </a:t>
            </a:r>
            <a:r>
              <a:rPr lang="el-GR" sz="1800" dirty="0" err="1">
                <a:effectLst/>
                <a:latin typeface="Times New Roman" panose="02020603050405020304" pitchFamily="18" charset="0"/>
                <a:ea typeface="Times New Roman" panose="02020603050405020304" pitchFamily="18" charset="0"/>
              </a:rPr>
              <a:t>αειφορίας</a:t>
            </a:r>
            <a:r>
              <a:rPr lang="el-GR" sz="1800" dirty="0">
                <a:effectLst/>
                <a:latin typeface="Times New Roman" panose="02020603050405020304" pitchFamily="18" charset="0"/>
                <a:ea typeface="Times New Roman" panose="02020603050405020304" pitchFamily="18" charset="0"/>
              </a:rPr>
              <a:t>). Πα</a:t>
            </a:r>
            <a:r>
              <a:rPr lang="el-GR" sz="1800" dirty="0">
                <a:effectLst/>
                <a:latin typeface="Times New Roman" panose="02020603050405020304" pitchFamily="18" charset="0"/>
                <a:ea typeface="Calibri" panose="020F0502020204030204" pitchFamily="34" charset="0"/>
              </a:rPr>
              <a:t>ράλληλα, η Επιτροπή επιδιώκει να αποκτήσει νέα εργαλεία για την αντιμετώπιση αναδυόμενων προκλήσεων στην ενιαία αγορά, όπως είναι οι ψηφιακοί ρυθμιστές πρόσβασης ή οι στρεβλωτικές επιπτώσεις ξένων επιδοτήσεων. </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gn="just">
              <a:buNone/>
            </a:pP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1181642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FF2135-E56F-EF51-B902-793FD5DDFA11}"/>
              </a:ext>
            </a:extLst>
          </p:cNvPr>
          <p:cNvSpPr>
            <a:spLocks noGrp="1"/>
          </p:cNvSpPr>
          <p:nvPr>
            <p:ph type="title"/>
          </p:nvPr>
        </p:nvSpPr>
        <p:spPr/>
        <p:txBody>
          <a:bodyPr>
            <a:normAutofit/>
          </a:bodyPr>
          <a:lstStyle/>
          <a:p>
            <a:r>
              <a:rPr lang="el-GR" sz="3200" dirty="0"/>
              <a:t>ΙΙ. Σχέσεις ρυθμιστικού δικαίου και δικαίου ανταγωνισμού </a:t>
            </a:r>
          </a:p>
        </p:txBody>
      </p:sp>
      <p:sp>
        <p:nvSpPr>
          <p:cNvPr id="3" name="Θέση περιεχομένου 2">
            <a:extLst>
              <a:ext uri="{FF2B5EF4-FFF2-40B4-BE49-F238E27FC236}">
                <a16:creationId xmlns:a16="http://schemas.microsoft.com/office/drawing/2014/main" id="{AA4C1E4D-9360-FDC8-283B-71F57A465985}"/>
              </a:ext>
            </a:extLst>
          </p:cNvPr>
          <p:cNvSpPr>
            <a:spLocks noGrp="1"/>
          </p:cNvSpPr>
          <p:nvPr>
            <p:ph idx="1"/>
          </p:nvPr>
        </p:nvSpPr>
        <p:spPr/>
        <p:txBody>
          <a:bodyPr>
            <a:normAutofit fontScale="92500" lnSpcReduction="10000"/>
          </a:bodyPr>
          <a:lstStyle/>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Στο πλαίσιο του δικαίου της ΕΕ, μεταξύ των οδηγιών απελευθέρωσης των αγορών και των κανόνων του ανταγωνισμού παρατηρείται μια κοινή στόχευση που είναι η διασφάλιση του αποτελεσματικού ανταγωνισμού. </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Ωστόσο, κύρια επιδίωξη των οδηγιών απελευθέρωσης είναι να θέσουν κανόνες ομαλής μετάβασης από τα εθνικά μονοπώλια στη δημιουργία ελεύθερων αγορών. Με το καθήκον αυτό επιφορτίζονται κατά βάση οι εθνικές ρυθμιστικές αρχές, στις οποίες ανατίθενται αρμοδιότητες παρέμβασης από πριν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ex ante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για να δημιουργηθούν οι κατάλληλες συνθήκες ανταγωνισμού, επιβλέποντας μεταξύ άλλων την πρόσβαση τρίτων στα δίκτυα και τους όρους τιμολόγησης αυτής.</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Αντίθετα, οι κανόνες ανταγωνισμού προϋποθέτουν την ύπαρξη ελεύθερων αγορών, αγορών στις οποίες λειτουργεί ο ανταγωνισμός. Οι αρμόδιες επιτροπές ανταγωνισμού παρεμβαίνουν εκ των υστέρων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ex post</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όταν διαπιστώνουν ότι η αγορά έχει νοθευτεί από παράνομες συμπράξεις ή καταχρηστικές πρακτικές επιχειρήσεων που κατέχουν δεσπόζουσα θέση στην αγορά. </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Κατά την εφαρμογή των οδηγιών απελευθέρωσης, τέθηκε το ζήτημα της επίδρασης των αποφάσεων των εθνικών ρυθμιστικών αρχών στον τρόπο εφαρμογής των κανόνων του ανταγωνισμού. </a:t>
            </a:r>
            <a:endParaRPr lang="el-GR" dirty="0"/>
          </a:p>
        </p:txBody>
      </p:sp>
    </p:spTree>
    <p:extLst>
      <p:ext uri="{BB962C8B-B14F-4D97-AF65-F5344CB8AC3E}">
        <p14:creationId xmlns:p14="http://schemas.microsoft.com/office/powerpoint/2010/main" val="248451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2FC9D3-87E4-4042-58EE-3076FBB61835}"/>
              </a:ext>
            </a:extLst>
          </p:cNvPr>
          <p:cNvSpPr>
            <a:spLocks noGrp="1"/>
          </p:cNvSpPr>
          <p:nvPr>
            <p:ph type="title"/>
          </p:nvPr>
        </p:nvSpPr>
        <p:spPr/>
        <p:txBody>
          <a:bodyPr>
            <a:normAutofit fontScale="90000"/>
          </a:bodyPr>
          <a:lstStyle/>
          <a:p>
            <a:r>
              <a:rPr lang="el-GR" sz="3100" dirty="0">
                <a:effectLst/>
                <a:latin typeface="Times New Roman" panose="02020603050405020304" pitchFamily="18" charset="0"/>
                <a:ea typeface="Calibri" panose="020F0502020204030204" pitchFamily="34" charset="0"/>
                <a:cs typeface="Times New Roman" panose="02020603050405020304" pitchFamily="18" charset="0"/>
              </a:rPr>
              <a:t>1) </a:t>
            </a:r>
            <a:r>
              <a:rPr lang="el-GR" sz="3100" b="1" dirty="0">
                <a:effectLst/>
                <a:latin typeface="Times New Roman" panose="02020603050405020304" pitchFamily="18" charset="0"/>
                <a:ea typeface="Calibri" panose="020F0502020204030204" pitchFamily="34" charset="0"/>
                <a:cs typeface="Times New Roman" panose="02020603050405020304" pitchFamily="18" charset="0"/>
              </a:rPr>
              <a:t>Η απόφαση της 14.10.2010, </a:t>
            </a:r>
            <a:r>
              <a:rPr lang="el-GR" sz="3100" b="1" dirty="0" err="1">
                <a:effectLst/>
                <a:latin typeface="Times New Roman" panose="02020603050405020304" pitchFamily="18" charset="0"/>
                <a:ea typeface="Calibri" panose="020F0502020204030204" pitchFamily="34" charset="0"/>
                <a:cs typeface="Times New Roman" panose="02020603050405020304" pitchFamily="18" charset="0"/>
              </a:rPr>
              <a:t>Deutsche</a:t>
            </a:r>
            <a:r>
              <a:rPr lang="el-GR" sz="31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3100" b="1" dirty="0" err="1">
                <a:effectLst/>
                <a:latin typeface="Times New Roman" panose="02020603050405020304" pitchFamily="18" charset="0"/>
                <a:ea typeface="Calibri" panose="020F0502020204030204" pitchFamily="34" charset="0"/>
                <a:cs typeface="Times New Roman" panose="02020603050405020304" pitchFamily="18" charset="0"/>
              </a:rPr>
              <a:t>Telekom</a:t>
            </a:r>
            <a:r>
              <a:rPr lang="el-GR" sz="3100" b="1" dirty="0">
                <a:effectLst/>
                <a:latin typeface="Times New Roman" panose="02020603050405020304" pitchFamily="18" charset="0"/>
                <a:ea typeface="Calibri" panose="020F0502020204030204" pitchFamily="34" charset="0"/>
                <a:cs typeface="Times New Roman" panose="02020603050405020304" pitchFamily="18" charset="0"/>
              </a:rPr>
              <a:t> AG κατά Επιτροπής </a:t>
            </a:r>
            <a:br>
              <a:rPr lang="el-GR" sz="44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94DA52E9-B0EC-6BC3-B09D-FA719E76DFD0}"/>
              </a:ext>
            </a:extLst>
          </p:cNvPr>
          <p:cNvSpPr>
            <a:spLocks noGrp="1"/>
          </p:cNvSpPr>
          <p:nvPr>
            <p:ph idx="1"/>
          </p:nvPr>
        </p:nvSpPr>
        <p:spPr/>
        <p:txBody>
          <a:bodyPr>
            <a:normAutofit fontScale="92500" lnSpcReduction="20000"/>
          </a:bodyPr>
          <a:lstStyle/>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Κατόπιν καταγγελιών, η Επιτροπή εξέδωσε απόφαση με την οποία προσάπτει στην προσφεύγουσα ότι ενήργησε καταχρηστικώς υπό τη μορφή «συμπιέσεως τιμών», λόγω δυσαναλογίας μεταξύ των τιμών χονδρικής για τις ενδιάμεσες υπηρεσίες προσβάσεως στον τοπικό βρόχο και των τιμών λιανικής για τις υπηρεσίες προσβάσεως των συνδρομητών (παραβίαση άρθρου 102 ΣΛΕΕ για επιβολή μη δίκαιων τιμών και επιβολή προστίμου, ύψους 12,6 εκατομμυρίων ευρώ).</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Κατά την προσφεύγουσα, η απόδειξη της καταχρηστικής διαμορφώσεως των τιμών υπό τη μορφή συμπιέσεως των τιμών καταρρίπτεται και μόνο από το γεγονός ότι τα χονδρικά τέλη για τις ενδιάμεσες υπηρεσίες προσβάσεως στον τοπικό βρόχο καθορίζονται δεσμευτικά από την αρμόδια ρυθμιστική αρχή (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RegTP</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Κατά το Δικαστήριο, μόνον αν η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θίγουσα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τον ανταγωνισμό συμπεριφορά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επιβάλλεται</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στις επιχειρήσεις από την εθνική νομοθεσία αποκλείεται η ευθύνη των επιχειρήσεων. Η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η</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εν λόγω δεσπόζουσα επιχείρηση διέθετε περιθώριο τροποποιήσεως των τιμών της λιανικής για τις υπηρεσίες προσβάσεως των συνδρομητών, όπως η ίδια άλλωστε αποδέχεται, στο βαθμό που θα μπορούσε να υποβάλλει αιτήματα εγκρίσεως ενώπιον της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RegTP</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ώστε να τροποποιήσει τις τιμές της λιανικής για τις υπηρεσίες προσβάσεως των συνδρομητών. Ως προς τη ρόλο της Επιτροπής, το Δικαστήριο υπογράμμισε ότι η Επιτροπή δεν θα μπορούσε, σε καμία περίπτωση, να δεσμεύεται από απόφαση εθνικής αρχής ως προς την εφαρμογή του άρθρου 102 ΣΛΕΕ. Άλλωστε, η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αναιρεσείουσα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δεν αμφισβητεί ότι οι αποφάσεις της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RegTP</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δεν δεσμεύουν την Επιτροπή. </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170120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99819E-89E7-5092-445E-F030DD07A5D6}"/>
              </a:ext>
            </a:extLst>
          </p:cNvPr>
          <p:cNvSpPr>
            <a:spLocks noGrp="1"/>
          </p:cNvSpPr>
          <p:nvPr>
            <p:ph type="title"/>
          </p:nvPr>
        </p:nvSpPr>
        <p:spPr/>
        <p:txBody>
          <a:bodyPr>
            <a:normAutofit fontScale="90000"/>
          </a:bodyPr>
          <a:lstStyle/>
          <a:p>
            <a:br>
              <a:rPr lang="el-GR" sz="1800" b="1" dirty="0">
                <a:effectLst/>
                <a:latin typeface="Times New Roman" panose="02020603050405020304" pitchFamily="18" charset="0"/>
                <a:ea typeface="Calibri" panose="020F0502020204030204" pitchFamily="34" charset="0"/>
                <a:cs typeface="Times New Roman" panose="02020603050405020304" pitchFamily="18" charset="0"/>
              </a:rPr>
            </a:b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2) Η απόφαση του Γενικού Δικαστηρίου της 29.3.212, Ισπανία κατά Επιτροπής </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B57EE083-89F7-1A86-5CCB-C8B1658D73A1}"/>
              </a:ext>
            </a:extLst>
          </p:cNvPr>
          <p:cNvSpPr>
            <a:spLocks noGrp="1"/>
          </p:cNvSpPr>
          <p:nvPr>
            <p:ph idx="1"/>
          </p:nvPr>
        </p:nvSpPr>
        <p:spPr/>
        <p:txBody>
          <a:bodyPr>
            <a:normAutofit fontScale="25000" lnSpcReduction="20000"/>
          </a:bodyPr>
          <a:lstStyle/>
          <a:p>
            <a:pPr marL="0" indent="0" algn="just">
              <a:buNone/>
            </a:pPr>
            <a:r>
              <a:rPr lang="el-GR" sz="6800" dirty="0">
                <a:effectLst/>
                <a:latin typeface="Times New Roman" panose="02020603050405020304" pitchFamily="18" charset="0"/>
                <a:ea typeface="Calibri" panose="020F0502020204030204" pitchFamily="34" charset="0"/>
                <a:cs typeface="Times New Roman" panose="02020603050405020304" pitchFamily="18" charset="0"/>
              </a:rPr>
              <a:t>Την 29.3.2012, το Γενικό Δικαστήριο εξέδωσε απόφαση σχετικά με την κατάχρηση  δεσπόζουσας θέσεως στις αγορές της </a:t>
            </a:r>
            <a:r>
              <a:rPr lang="el-GR" sz="6800" dirty="0" err="1">
                <a:effectLst/>
                <a:latin typeface="Times New Roman" panose="02020603050405020304" pitchFamily="18" charset="0"/>
                <a:ea typeface="Calibri" panose="020F0502020204030204" pitchFamily="34" charset="0"/>
                <a:cs typeface="Times New Roman" panose="02020603050405020304" pitchFamily="18" charset="0"/>
              </a:rPr>
              <a:t>ευρυζωνικής</a:t>
            </a:r>
            <a:r>
              <a:rPr lang="el-GR" sz="6800" dirty="0">
                <a:effectLst/>
                <a:latin typeface="Times New Roman" panose="02020603050405020304" pitchFamily="18" charset="0"/>
                <a:ea typeface="Calibri" panose="020F0502020204030204" pitchFamily="34" charset="0"/>
                <a:cs typeface="Times New Roman" panose="02020603050405020304" pitchFamily="18" charset="0"/>
              </a:rPr>
              <a:t> προσβάσεως στο Διαδίκτυο ( </a:t>
            </a:r>
            <a:r>
              <a:rPr lang="el-GR" sz="6800" dirty="0" err="1">
                <a:effectLst/>
                <a:latin typeface="Times New Roman" panose="02020603050405020304" pitchFamily="18" charset="0"/>
                <a:ea typeface="Calibri" panose="020F0502020204030204" pitchFamily="34" charset="0"/>
                <a:cs typeface="Times New Roman" panose="02020603050405020304" pitchFamily="18" charset="0"/>
              </a:rPr>
              <a:t>Telefónica</a:t>
            </a:r>
            <a:r>
              <a:rPr lang="el-GR" sz="6800" dirty="0">
                <a:effectLst/>
                <a:latin typeface="Times New Roman" panose="02020603050405020304" pitchFamily="18" charset="0"/>
                <a:ea typeface="Calibri" panose="020F0502020204030204" pitchFamily="34" charset="0"/>
                <a:cs typeface="Times New Roman" panose="02020603050405020304" pitchFamily="18" charset="0"/>
              </a:rPr>
              <a:t> SA, πρώην κρατικής μονοπωλιακής επιχειρήσεως στον τομέα των τηλεπικοινωνιών στην Ισπανία). </a:t>
            </a:r>
            <a:endParaRPr lang="el-GR" sz="6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6800" dirty="0">
                <a:effectLst/>
                <a:latin typeface="Times New Roman" panose="02020603050405020304" pitchFamily="18" charset="0"/>
                <a:ea typeface="Calibri" panose="020F0502020204030204" pitchFamily="34" charset="0"/>
                <a:cs typeface="Times New Roman" panose="02020603050405020304" pitchFamily="18" charset="0"/>
              </a:rPr>
              <a:t>Επιτροπή:  η </a:t>
            </a:r>
            <a:r>
              <a:rPr lang="el-GR" sz="6800" dirty="0" err="1">
                <a:effectLst/>
                <a:latin typeface="Times New Roman" panose="02020603050405020304" pitchFamily="18" charset="0"/>
                <a:ea typeface="Calibri" panose="020F0502020204030204" pitchFamily="34" charset="0"/>
                <a:cs typeface="Times New Roman" panose="02020603050405020304" pitchFamily="18" charset="0"/>
              </a:rPr>
              <a:t>Telefónica</a:t>
            </a:r>
            <a:r>
              <a:rPr lang="el-GR" sz="6800" dirty="0">
                <a:effectLst/>
                <a:latin typeface="Times New Roman" panose="02020603050405020304" pitchFamily="18" charset="0"/>
                <a:ea typeface="Calibri" panose="020F0502020204030204" pitchFamily="34" charset="0"/>
                <a:cs typeface="Times New Roman" panose="02020603050405020304" pitchFamily="18" charset="0"/>
              </a:rPr>
              <a:t> είχε παραβεί το άρθρο 102 ΣΛΕΕ, επιβάλλοντας υπερβολικά υψηλές τιμές στους ανταγωνιστές της, υπό τη μορφή συμπιέσεως των περιθωρίων κέρδους μεταξύ των τιμών λιανικής προσβάσεως υψηλής ταχύτητας στο Διαδίκτυο οι οποίες εφαρμόζονταν ως προς το «ευρύ κοινό» στην Ισπανία και των τιμών χονδρικής προσβάσεως υψηλής ταχύτητας στο Διαδίκτυο σε περιφερειακό και εθνικό επίπεδο, κατά το διάστημα μεταξύ του Σεπτεμβρίου του 2001 και του Δεκεμβρίου του 2006.</a:t>
            </a:r>
            <a:endParaRPr lang="el-GR" sz="6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6800" dirty="0">
                <a:effectLst/>
                <a:latin typeface="Times New Roman" panose="02020603050405020304" pitchFamily="18" charset="0"/>
                <a:ea typeface="Calibri" panose="020F0502020204030204" pitchFamily="34" charset="0"/>
                <a:cs typeface="Times New Roman" panose="02020603050405020304" pitchFamily="18" charset="0"/>
              </a:rPr>
              <a:t>Ισπανία: Η Επιτροπή υποχρεούται 1) να συμβουλεύεται τις Εθνικές Ρυθμιστικές Αρχές (ΕΡΑ), προβαίνοντας σε κοινή δράση με αυτές, 2) να τηρεί το παράγωγο δίκαιο της ΕΕ. </a:t>
            </a:r>
            <a:endParaRPr lang="el-GR" sz="6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6800" dirty="0">
                <a:effectLst/>
                <a:latin typeface="Times New Roman" panose="02020603050405020304" pitchFamily="18" charset="0"/>
                <a:ea typeface="Calibri" panose="020F0502020204030204" pitchFamily="34" charset="0"/>
                <a:cs typeface="Times New Roman" panose="02020603050405020304" pitchFamily="18" charset="0"/>
              </a:rPr>
              <a:t>Δικαστήριο: α) ελλείψει ρητής παρεκκλίσεως, το δίκαιο του ανταγωνισμού έχει εφαρμογή στους ρυθμιζόμενους τομείς, β) υπό το πρίσμα των αρχών που διέπουν την ιεραρχία των κανόνων,  πράξεις του παραγώγου δικαίου  δεν μπορούν, χωρίς να υπάρχει καμία διάταξη της Συνθήκης η οποία να το επιτρέπει, να παρεκκλίνουν από διάταξη της Συνθήκης, εν προκειμένω από το άρθρο 102 ΣΛΕΕ, γ)  ο έλεγχος </a:t>
            </a:r>
            <a:r>
              <a:rPr lang="el-GR" sz="6800" dirty="0" err="1">
                <a:effectLst/>
                <a:latin typeface="Times New Roman" panose="02020603050405020304" pitchFamily="18" charset="0"/>
                <a:ea typeface="Calibri" panose="020F0502020204030204" pitchFamily="34" charset="0"/>
                <a:cs typeface="Times New Roman" panose="02020603050405020304" pitchFamily="18" charset="0"/>
              </a:rPr>
              <a:t>ex</a:t>
            </a:r>
            <a:r>
              <a:rPr lang="el-GR" sz="6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6800" dirty="0" err="1">
                <a:effectLst/>
                <a:latin typeface="Times New Roman" panose="02020603050405020304" pitchFamily="18" charset="0"/>
                <a:ea typeface="Calibri" panose="020F0502020204030204" pitchFamily="34" charset="0"/>
                <a:cs typeface="Times New Roman" panose="02020603050405020304" pitchFamily="18" charset="0"/>
              </a:rPr>
              <a:t>ante</a:t>
            </a:r>
            <a:r>
              <a:rPr lang="el-GR" sz="6800" dirty="0">
                <a:effectLst/>
                <a:latin typeface="Times New Roman" panose="02020603050405020304" pitchFamily="18" charset="0"/>
                <a:ea typeface="Calibri" panose="020F0502020204030204" pitchFamily="34" charset="0"/>
                <a:cs typeface="Times New Roman" panose="02020603050405020304" pitchFamily="18" charset="0"/>
              </a:rPr>
              <a:t> εκ μέρους μιας εθνικής ρυθμιστικής αρχής και ο έλεγχος </a:t>
            </a:r>
            <a:r>
              <a:rPr lang="el-GR" sz="6800" dirty="0" err="1">
                <a:effectLst/>
                <a:latin typeface="Times New Roman" panose="02020603050405020304" pitchFamily="18" charset="0"/>
                <a:ea typeface="Calibri" panose="020F0502020204030204" pitchFamily="34" charset="0"/>
                <a:cs typeface="Times New Roman" panose="02020603050405020304" pitchFamily="18" charset="0"/>
              </a:rPr>
              <a:t>ex</a:t>
            </a:r>
            <a:r>
              <a:rPr lang="el-GR" sz="6800" dirty="0">
                <a:effectLst/>
                <a:latin typeface="Times New Roman" panose="02020603050405020304" pitchFamily="18" charset="0"/>
                <a:ea typeface="Calibri" panose="020F0502020204030204" pitchFamily="34" charset="0"/>
                <a:cs typeface="Times New Roman" panose="02020603050405020304" pitchFamily="18" charset="0"/>
              </a:rPr>
              <a:t> post εκ μέρους της Επιτροπής έχουν αυτοτελές αντικείμενο και αυτοτελή σκοπό, καθόσον οι κανόνες περί ανταγωνισμού της Συνθήκης ΛΕΕ συμπληρώνουν, μέσω </a:t>
            </a:r>
            <a:r>
              <a:rPr lang="el-GR" sz="6800" dirty="0" err="1">
                <a:effectLst/>
                <a:latin typeface="Times New Roman" panose="02020603050405020304" pitchFamily="18" charset="0"/>
                <a:ea typeface="Calibri" panose="020F0502020204030204" pitchFamily="34" charset="0"/>
                <a:cs typeface="Times New Roman" panose="02020603050405020304" pitchFamily="18" charset="0"/>
              </a:rPr>
              <a:t>ex</a:t>
            </a:r>
            <a:r>
              <a:rPr lang="el-GR" sz="6800" dirty="0">
                <a:effectLst/>
                <a:latin typeface="Times New Roman" panose="02020603050405020304" pitchFamily="18" charset="0"/>
                <a:ea typeface="Calibri" panose="020F0502020204030204" pitchFamily="34" charset="0"/>
                <a:cs typeface="Times New Roman" panose="02020603050405020304" pitchFamily="18" charset="0"/>
              </a:rPr>
              <a:t> post</a:t>
            </a:r>
            <a:r>
              <a:rPr lang="el-GR" sz="6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6800" dirty="0">
                <a:effectLst/>
                <a:latin typeface="Times New Roman" panose="02020603050405020304" pitchFamily="18" charset="0"/>
                <a:ea typeface="Calibri" panose="020F0502020204030204" pitchFamily="34" charset="0"/>
                <a:cs typeface="Times New Roman" panose="02020603050405020304" pitchFamily="18" charset="0"/>
              </a:rPr>
              <a:t>ελέγχου, το</a:t>
            </a:r>
            <a:r>
              <a:rPr lang="el-GR" sz="6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6800" dirty="0">
                <a:effectLst/>
                <a:latin typeface="Times New Roman" panose="02020603050405020304" pitchFamily="18" charset="0"/>
                <a:ea typeface="Calibri" panose="020F0502020204030204" pitchFamily="34" charset="0"/>
                <a:cs typeface="Times New Roman" panose="02020603050405020304" pitchFamily="18" charset="0"/>
              </a:rPr>
              <a:t>ρυθμιστικό πλαίσιο που έχει θεσπίσει ο νομοθέτης της Ένωσης ώστε να ρυθμίσει </a:t>
            </a:r>
            <a:r>
              <a:rPr lang="el-GR" sz="6800" dirty="0" err="1">
                <a:effectLst/>
                <a:latin typeface="Times New Roman" panose="02020603050405020304" pitchFamily="18" charset="0"/>
                <a:ea typeface="Calibri" panose="020F0502020204030204" pitchFamily="34" charset="0"/>
                <a:cs typeface="Times New Roman" panose="02020603050405020304" pitchFamily="18" charset="0"/>
              </a:rPr>
              <a:t>ex</a:t>
            </a:r>
            <a:r>
              <a:rPr lang="el-GR" sz="6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6800" dirty="0" err="1">
                <a:effectLst/>
                <a:latin typeface="Times New Roman" panose="02020603050405020304" pitchFamily="18" charset="0"/>
                <a:ea typeface="Calibri" panose="020F0502020204030204" pitchFamily="34" charset="0"/>
                <a:cs typeface="Times New Roman" panose="02020603050405020304" pitchFamily="18" charset="0"/>
              </a:rPr>
              <a:t>ante</a:t>
            </a:r>
            <a:r>
              <a:rPr lang="el-GR" sz="6800" dirty="0">
                <a:effectLst/>
                <a:latin typeface="Times New Roman" panose="02020603050405020304" pitchFamily="18" charset="0"/>
                <a:ea typeface="Calibri" panose="020F0502020204030204" pitchFamily="34" charset="0"/>
                <a:cs typeface="Times New Roman" panose="02020603050405020304" pitchFamily="18" charset="0"/>
              </a:rPr>
              <a:t> τις αγορές των τηλεπικοινωνιών.</a:t>
            </a:r>
            <a:endParaRPr lang="el-GR" sz="6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02758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36B889-F8CD-784A-64EF-1F9A5EB35BE6}"/>
              </a:ext>
            </a:extLst>
          </p:cNvPr>
          <p:cNvSpPr>
            <a:spLocks noGrp="1"/>
          </p:cNvSpPr>
          <p:nvPr>
            <p:ph type="title"/>
          </p:nvPr>
        </p:nvSpPr>
        <p:spPr/>
        <p:txBody>
          <a:bodyPr>
            <a:normAutofit fontScale="90000"/>
          </a:bodyPr>
          <a:lstStyle/>
          <a:p>
            <a:br>
              <a:rPr lang="el-GR" sz="4400" dirty="0">
                <a:effectLst/>
                <a:latin typeface="Times New Roman" panose="02020603050405020304" pitchFamily="18" charset="0"/>
                <a:ea typeface="Calibri" panose="020F0502020204030204" pitchFamily="34" charset="0"/>
                <a:cs typeface="Times New Roman" panose="02020603050405020304" pitchFamily="18" charset="0"/>
              </a:rPr>
            </a:br>
            <a:br>
              <a:rPr lang="el-GR" sz="4400" dirty="0">
                <a:effectLst/>
                <a:latin typeface="Times New Roman" panose="02020603050405020304" pitchFamily="18" charset="0"/>
                <a:ea typeface="Calibri" panose="020F0502020204030204" pitchFamily="34" charset="0"/>
                <a:cs typeface="Times New Roman" panose="02020603050405020304" pitchFamily="18" charset="0"/>
              </a:rPr>
            </a:br>
            <a:r>
              <a:rPr lang="el-GR" sz="3100" dirty="0">
                <a:effectLst/>
                <a:latin typeface="Times New Roman" panose="02020603050405020304" pitchFamily="18" charset="0"/>
                <a:ea typeface="Calibri" panose="020F0502020204030204" pitchFamily="34" charset="0"/>
                <a:cs typeface="Times New Roman" panose="02020603050405020304" pitchFamily="18" charset="0"/>
              </a:rPr>
              <a:t>3) </a:t>
            </a:r>
            <a:r>
              <a:rPr lang="el-GR" sz="3100" b="1" dirty="0">
                <a:effectLst/>
                <a:latin typeface="Times New Roman" panose="02020603050405020304" pitchFamily="18" charset="0"/>
                <a:ea typeface="Calibri" panose="020F0502020204030204" pitchFamily="34" charset="0"/>
                <a:cs typeface="Times New Roman" panose="02020603050405020304" pitchFamily="18" charset="0"/>
              </a:rPr>
              <a:t>Η απόφαση της 3.12.2020, Επιτροπή κατά Βελγίου</a:t>
            </a:r>
            <a:br>
              <a:rPr lang="el-GR" sz="4400" dirty="0">
                <a:effectLst/>
                <a:latin typeface="Calibri" panose="020F0502020204030204" pitchFamily="34" charset="0"/>
                <a:ea typeface="Calibri" panose="020F0502020204030204" pitchFamily="34" charset="0"/>
                <a:cs typeface="Times New Roman" panose="02020603050405020304" pitchFamily="18" charset="0"/>
              </a:rPr>
            </a:br>
            <a:r>
              <a:rPr lang="el-GR" sz="4400" b="1" dirty="0">
                <a:effectLst/>
                <a:latin typeface="Times New Roman" panose="02020603050405020304" pitchFamily="18" charset="0"/>
                <a:ea typeface="Calibri" panose="020F0502020204030204" pitchFamily="34" charset="0"/>
                <a:cs typeface="Times New Roman" panose="02020603050405020304" pitchFamily="18" charset="0"/>
              </a:rPr>
              <a:t> </a:t>
            </a:r>
            <a:br>
              <a:rPr lang="el-GR" sz="44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9DB4BE96-0E8C-4E87-BF06-D350FBE2D818}"/>
              </a:ext>
            </a:extLst>
          </p:cNvPr>
          <p:cNvSpPr>
            <a:spLocks noGrp="1"/>
          </p:cNvSpPr>
          <p:nvPr>
            <p:ph idx="1"/>
          </p:nvPr>
        </p:nvSpPr>
        <p:spPr/>
        <p:txBody>
          <a:bodyPr>
            <a:normAutofit fontScale="25000" lnSpcReduction="20000"/>
          </a:bodyPr>
          <a:lstStyle/>
          <a:p>
            <a:pPr marL="0" indent="0" algn="just">
              <a:spcBef>
                <a:spcPts val="0"/>
              </a:spcBef>
              <a:buNone/>
            </a:pP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Στην υπόθεση της 3.12.2020, η Επιτροπή ισχυρίστηκε ενώπιον του Δικαστηρίου ότι ο Βέλγος νομοθέτης δεν μετέφερε ορθά διατάξεις των οδηγιών 2009/72 και 2009/73 που αφορούν τα καθήκοντα και τις αρμοδιότητες των εθνικών ρυθμιστικών αρχών. </a:t>
            </a:r>
            <a:endParaRPr lang="el-GR" sz="7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Βέλγιο:  ο εθνικές διατάξεις κατά των οποίων βάλλει η Επιτροπή επιβεβαιώνουν την κατανομή των αρμοδιοτήτων μεταξύ των αρχών ανταγωνισμού και μιας τομεακής αρχής, όπως η CREG, η οποία έχει την αρμοδιότητα να συλλέγει πληροφορίες και να τις διαβιβάζει στις αρχές ανταγωνισμού, που μπορούν, βάσει των πληροφοριών αυτών, να λαμβάνουν μέτρα ή αποφάσεις. </a:t>
            </a:r>
            <a:endParaRPr lang="el-GR" sz="7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r>
              <a:rPr lang="el-GR" sz="7200" dirty="0">
                <a:effectLst/>
                <a:latin typeface="Times New Roman" panose="02020603050405020304" pitchFamily="18" charset="0"/>
                <a:ea typeface="Calibri" panose="020F0502020204030204" pitchFamily="34" charset="0"/>
                <a:cs typeface="Times New Roman" panose="02020603050405020304" pitchFamily="18" charset="0"/>
              </a:rPr>
              <a:t>Δικαστήριο: οι σχετικές διατάξεις των νόμων με τους οποίους το Βέλγιο μετέφερε στην εσωτερική έννομη τάξη τις οδηγίες 2009/72 και 2009/73: 1) δεν παρέχουν στη ρυθμιστική αρχή τη δυνατότητα να λαμβάνει δεσμευτικές αποφάσεις όσον αφορά τη διαφάνεια και τον ελεύθερο ανταγωνισμό στην αγορά και, κατά συνέπεια, να επιβάλλει τα αναλογικού χαρακτήρα αναγκαία μέτρα για την προώθηση του αποτελεσματικού ανταγωνισμού και για τη διασφάλιση της εύρυθμης λειτουργίας της αγοράς έναντι των επιχειρήσεων ηλεκτρικής ενέργειας και φυσικού αερίου, 2) πάσχουν επειδή δεν παρέχουν στην CREG τη δυνατότητα να διατάξει τα εμπλεκόμενα πρόσωπα να συμμορφωθούν προς τις υποχρεώσεις οι οποίες τους έχουν ήδη επιβληθεί, ούτε παρέχουν στην αρχή αυτή ευρύτερη εξουσία να λαμβάνει δεσμευτικές αποφάσεις και να επιβάλλει αυτοτελώς τα μέτρα που κρίνει αναγκαία.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412154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0B6442-003C-06E1-1B1D-39E81576D506}"/>
              </a:ext>
            </a:extLst>
          </p:cNvPr>
          <p:cNvSpPr>
            <a:spLocks noGrp="1"/>
          </p:cNvSpPr>
          <p:nvPr>
            <p:ph type="title"/>
          </p:nvPr>
        </p:nvSpPr>
        <p:spPr/>
        <p:txBody>
          <a:bodyPr>
            <a:normAutofit fontScale="90000"/>
          </a:bodyPr>
          <a:lstStyle/>
          <a:p>
            <a:br>
              <a:rPr lang="el-GR" sz="3100" b="1" dirty="0">
                <a:effectLst/>
                <a:latin typeface="Times New Roman" panose="02020603050405020304" pitchFamily="18" charset="0"/>
                <a:ea typeface="Calibri" panose="020F0502020204030204" pitchFamily="34" charset="0"/>
                <a:cs typeface="Times New Roman" panose="02020603050405020304" pitchFamily="18" charset="0"/>
              </a:rPr>
            </a:br>
            <a:r>
              <a:rPr lang="el-GR" sz="3100" b="1" dirty="0">
                <a:effectLst/>
                <a:latin typeface="Times New Roman" panose="02020603050405020304" pitchFamily="18" charset="0"/>
                <a:ea typeface="Calibri" panose="020F0502020204030204" pitchFamily="34" charset="0"/>
                <a:cs typeface="Times New Roman" panose="02020603050405020304" pitchFamily="18" charset="0"/>
              </a:rPr>
              <a:t>4) Η απόφαση της 17.10.2017 (δίκτυο μεταφοράς και ανταγωνισμός)  </a:t>
            </a:r>
            <a:br>
              <a:rPr lang="el-GR" sz="3100" dirty="0">
                <a:effectLst/>
                <a:latin typeface="Calibri" panose="020F0502020204030204" pitchFamily="34" charset="0"/>
                <a:ea typeface="Calibri" panose="020F0502020204030204" pitchFamily="34" charset="0"/>
                <a:cs typeface="Times New Roman" panose="02020603050405020304" pitchFamily="18" charset="0"/>
              </a:rPr>
            </a:br>
            <a:endParaRPr lang="el-GR" sz="3100" dirty="0"/>
          </a:p>
        </p:txBody>
      </p:sp>
      <p:sp>
        <p:nvSpPr>
          <p:cNvPr id="3" name="Θέση περιεχομένου 2">
            <a:extLst>
              <a:ext uri="{FF2B5EF4-FFF2-40B4-BE49-F238E27FC236}">
                <a16:creationId xmlns:a16="http://schemas.microsoft.com/office/drawing/2014/main" id="{AA7B2604-CF05-228A-59FA-041BF8912D44}"/>
              </a:ext>
            </a:extLst>
          </p:cNvPr>
          <p:cNvSpPr>
            <a:spLocks noGrp="1"/>
          </p:cNvSpPr>
          <p:nvPr>
            <p:ph idx="1"/>
          </p:nvPr>
        </p:nvSpPr>
        <p:spPr/>
        <p:txBody>
          <a:bodyPr>
            <a:normAutofit fontScale="92500" lnSpcReduction="10000"/>
          </a:bodyPr>
          <a:lstStyle/>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Προδικαστική παραπομπή από το πρωτοβάθμιο διοικητικό δικαστήριο της Σόφιας: ο περιορισμός του αριθμού των κατόχων αδείας μεταφοράς ηλεκτρικής ενέργειας στην εθνική επικράτεια προσκρούει στα άρθρα 101 και 102 ΣΛΕΕ, συνάδει προς τον σκοπό της Ευρωπαϊκής Ένωσης που συνίσταται στην ανάπτυξη ανταγωνιστικής ευρωπαϊκής αγοράς στον τομέα της ενέργειας;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ΔΙΚΑΣΤΗΡΙΟ: </a:t>
            </a:r>
          </a:p>
          <a:p>
            <a:pPr marL="0" indent="0" algn="just">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1)</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τα άρθρα 101 και 102 ΣΛΕΕ ρυθμίζουν αποκλειστικά τη συμπεριφορά των επιχειρήσεων και δεν αφορούν τα θεσπιζόμενα από τα κράτη μέλη νομοθετικά ή κανονιστικά μέτρα. </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2) Εντούτοις, τα άρθρα αυτά, σε συνδυασμό με το άρθρο 4, παράγραφος 3, ΣΕΕ, το οποίο θεσπίζει υποχρέωση συνεργασίας, επιβάλλουν στα κράτη μέλη να μη λαμβάνουν ή διατηρούν σε ισχύ μέτρα, ακόμη και νομοθετικής ή κανονιστικής φύσεως, δυνάμενα να πλήξουν την πρακτική αποτελεσματικότητα των εφαρμοστέων επί των επιχειρήσεων κανόνων ανταγωνισμού.</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3</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Συντρέχει παράβαση του άρθρου 101 ΣΛΕΕ και του άρθρου 4, παράγραφος 3, ΣΕΕ, οσάκις κράτος μέλος είτε επιβάλλει ή ευνοεί τη σύσταση συμπράξεων αντίθετων προς το άρθρο 101 ΣΛΕΕ ή ενισχύει τα αποτελέσματά τους, είτε αφαιρεί από τη δική του κανονιστική ρύθμιση τον κρατικό της χαρακτήρα, μεταθέτοντας σε ιδιώτες επιχειρηματίες την ευθύνη λήψεως των αποφάσεων παρεμβάσεως σε οικονομικά θέματα.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649069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855A24-8AB6-B672-23EC-5D1E8346047F}"/>
              </a:ext>
            </a:extLst>
          </p:cNvPr>
          <p:cNvSpPr>
            <a:spLocks noGrp="1"/>
          </p:cNvSpPr>
          <p:nvPr>
            <p:ph type="title"/>
          </p:nvPr>
        </p:nvSpPr>
        <p:spPr/>
        <p:txBody>
          <a:bodyPr/>
          <a:lstStyle/>
          <a:p>
            <a:r>
              <a:rPr lang="el-GR" dirty="0"/>
              <a:t>Καθήκοντα εθνικού δικαστή </a:t>
            </a:r>
          </a:p>
        </p:txBody>
      </p:sp>
      <p:sp>
        <p:nvSpPr>
          <p:cNvPr id="3" name="Θέση περιεχομένου 2">
            <a:extLst>
              <a:ext uri="{FF2B5EF4-FFF2-40B4-BE49-F238E27FC236}">
                <a16:creationId xmlns:a16="http://schemas.microsoft.com/office/drawing/2014/main" id="{8781B584-2664-7F9B-02B8-12393E2B59DF}"/>
              </a:ext>
            </a:extLst>
          </p:cNvPr>
          <p:cNvSpPr>
            <a:spLocks noGrp="1"/>
          </p:cNvSpPr>
          <p:nvPr>
            <p:ph idx="1"/>
          </p:nvPr>
        </p:nvSpPr>
        <p:spPr/>
        <p:txBody>
          <a:bodyPr>
            <a:normAutofit fontScale="92500" lnSpcReduction="10000"/>
          </a:bodyPr>
          <a:lstStyle/>
          <a:p>
            <a:pPr marL="0" indent="0" algn="just">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4</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a:latin typeface="Times New Roman" panose="02020603050405020304" pitchFamily="18" charset="0"/>
                <a:ea typeface="Calibri" panose="020F0502020204030204" pitchFamily="34" charset="0"/>
                <a:cs typeface="Times New Roman" panose="02020603050405020304" pitchFamily="18" charset="0"/>
              </a:rPr>
              <a:t>Έ</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να κράτος μέλος παραβιάζει τις απαγορεύσεις των άρθρων 102 και 106, παράγραφος 1, ΣΛΕΕ στην περίπτωση που η επιχείρηση στην οποία αναγνωρίζει ειδικά ή αποκλειστικά δικαιώματα οδηγείται, απλώς και μόνον με την άσκηση των αποκλειστικών δικαιωμάτων που της έχουν παρασχεθεί, σε καταχρηστική εκμετάλλευση της δεσπόζουσας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θέσεώς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της ή στην περίπτωση που τα δικαιώματα αυτά δύνανται να δημιουργήσουν κατάσταση στο πλαίσιο της οποίας η επιχείρηση οδηγείται στη διάπραξη τέτοιων καταχρήσεων. </a:t>
            </a:r>
          </a:p>
          <a:p>
            <a:pPr marL="0" indent="0" algn="just">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5)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Αντιθέτως, η δημιουργία δεσπόζουσας θέσεως με την αναγνώριση ειδικών ή αποκλειστικών δικαιωμάτων υπό την έννοια του άρθρου 106, παράγραφος 1, ΣΛΕΕ δεν είναι, αφ’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εαυτής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ασύμβατη προς το άρθρο 102 ΣΛΕΕ. </a:t>
            </a:r>
          </a:p>
          <a:p>
            <a:pPr marL="0" indent="0" algn="just">
              <a:buNone/>
            </a:pPr>
            <a:r>
              <a:rPr lang="el-GR" sz="2200" b="1" dirty="0">
                <a:latin typeface="Times New Roman" panose="02020603050405020304" pitchFamily="18" charset="0"/>
                <a:ea typeface="Calibri" panose="020F0502020204030204" pitchFamily="34" charset="0"/>
                <a:cs typeface="Times New Roman" panose="02020603050405020304" pitchFamily="18" charset="0"/>
              </a:rPr>
              <a:t>Καθήκοντα εθνικού δικαστή </a:t>
            </a:r>
            <a:endParaRPr lang="el-GR" sz="2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Ωστόσο, εν προκειμένω η απόφαση περί παραπομπής, η οποία, κατ’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ουσίαν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απλώς επικαλείται την ανάγκη της αναπτύξεως μιας ανταγωνιστικής ευρωπαϊκής αγοράς στον τομέα της ενέργειας, δεν παρέχει διευκρινίσεις ως προς τους λόγους για τους οποίους το αιτούν δικαστήριο φρονεί ότι η επίμαχη στο πλαίσιο της κύριας δίκης νομοθεσία θα μπορούσε να αντιβαίνει στα άρθρα 101 και 102 ΣΛΕΕ, σε συνδυασμό με το άρθρο 4, παράγραφος 3, ΣΕΕ και το άρθρο 106, παράγραφος 1, ΣΛΕΕ. Υπό τις συνθήκες αυτές, δεδομένου ότι το Δικαστήριο δεν έχει στη διάθεσή του τα αναγκαία στοιχεία για να δώσει χρήσιμη απάντηση στο σχετικό ερώτημα, πρέπει το ερώτημα αυτό να κριθεί απαράδεκτο.</a:t>
            </a:r>
          </a:p>
          <a:p>
            <a:endParaRPr lang="el-GR" dirty="0"/>
          </a:p>
        </p:txBody>
      </p:sp>
    </p:spTree>
    <p:extLst>
      <p:ext uri="{BB962C8B-B14F-4D97-AF65-F5344CB8AC3E}">
        <p14:creationId xmlns:p14="http://schemas.microsoft.com/office/powerpoint/2010/main" val="323965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C2DD02-0D48-9330-98F9-F07401EB8697}"/>
              </a:ext>
            </a:extLst>
          </p:cNvPr>
          <p:cNvSpPr>
            <a:spLocks noGrp="1"/>
          </p:cNvSpPr>
          <p:nvPr>
            <p:ph type="title"/>
          </p:nvPr>
        </p:nvSpPr>
        <p:spPr/>
        <p:txBody>
          <a:bodyPr/>
          <a:lstStyle/>
          <a:p>
            <a:r>
              <a:rPr lang="el-GR" dirty="0"/>
              <a:t>Ενδεικτική βιβλιογραφία </a:t>
            </a:r>
          </a:p>
        </p:txBody>
      </p:sp>
      <p:sp>
        <p:nvSpPr>
          <p:cNvPr id="3" name="Θέση περιεχομένου 2">
            <a:extLst>
              <a:ext uri="{FF2B5EF4-FFF2-40B4-BE49-F238E27FC236}">
                <a16:creationId xmlns:a16="http://schemas.microsoft.com/office/drawing/2014/main" id="{4FE21FA0-79F8-9632-1C2E-492918099772}"/>
              </a:ext>
            </a:extLst>
          </p:cNvPr>
          <p:cNvSpPr>
            <a:spLocks noGrp="1"/>
          </p:cNvSpPr>
          <p:nvPr>
            <p:ph idx="1"/>
          </p:nvPr>
        </p:nvSpPr>
        <p:spPr/>
        <p:txBody>
          <a:bodyPr>
            <a:normAutofit/>
          </a:bodyPr>
          <a:lstStyle/>
          <a:p>
            <a:pPr algn="just" eaLnBrk="0" fontAlgn="base" hangingPunct="0">
              <a:lnSpc>
                <a:spcPct val="107000"/>
              </a:lnSpc>
              <a:spcAft>
                <a:spcPts val="800"/>
              </a:spcAft>
            </a:pPr>
            <a:r>
              <a:rPr lang="el-GR" sz="2000" dirty="0"/>
              <a:t>Καρύδης Γ, </a:t>
            </a:r>
            <a:r>
              <a:rPr lang="el-GR" sz="2000" dirty="0" err="1"/>
              <a:t>Ενωσιακό</a:t>
            </a:r>
            <a:r>
              <a:rPr lang="el-GR" sz="2000" dirty="0"/>
              <a:t> δίκαιο ανταγωνισμού και εσωτερικής αγοράς, 2020</a:t>
            </a:r>
          </a:p>
          <a:p>
            <a:pPr algn="just" eaLnBrk="0" fontAlgn="base" hangingPunct="0">
              <a:lnSpc>
                <a:spcPct val="107000"/>
              </a:lnSpc>
              <a:spcAft>
                <a:spcPts val="800"/>
              </a:spcAft>
            </a:pPr>
            <a:r>
              <a:rPr lang="el-GR" sz="2000" dirty="0" err="1"/>
              <a:t>Μένγκ-Παπαντώνη</a:t>
            </a:r>
            <a:r>
              <a:rPr lang="el-GR" sz="2000" dirty="0"/>
              <a:t> Μ., Οι υπηρεσίες Γενικού Οικονομικού Συμφέροντος,2013</a:t>
            </a:r>
          </a:p>
          <a:p>
            <a:pPr algn="just" eaLnBrk="0" fontAlgn="base" hangingPunct="0">
              <a:lnSpc>
                <a:spcPct val="107000"/>
              </a:lnSpc>
              <a:spcAft>
                <a:spcPts val="800"/>
              </a:spcAft>
            </a:pPr>
            <a:r>
              <a:rPr lang="el-GR" sz="2000" dirty="0"/>
              <a:t>Πλιάκος Α, Το δίκαιο της ΕΕ, θεσμικό και ουσιαστικό δίκαιο, 2018</a:t>
            </a:r>
          </a:p>
          <a:p>
            <a:pPr algn="just" eaLnBrk="0" fontAlgn="base" hangingPunct="0">
              <a:lnSpc>
                <a:spcPct val="107000"/>
              </a:lnSpc>
              <a:spcAft>
                <a:spcPts val="800"/>
              </a:spcAft>
            </a:pPr>
            <a:r>
              <a:rPr lang="el-GR" sz="2000" dirty="0"/>
              <a:t>Πλιάκος Α, Ευρωπαϊκό Δίκαιο Ενέργειας, 2022</a:t>
            </a:r>
          </a:p>
          <a:p>
            <a:pPr algn="just" eaLnBrk="0" fontAlgn="base" hangingPunct="0">
              <a:lnSpc>
                <a:spcPct val="107000"/>
              </a:lnSpc>
              <a:spcAft>
                <a:spcPts val="800"/>
              </a:spcAft>
            </a:pPr>
            <a:r>
              <a:rPr lang="el-GR" sz="2000" dirty="0" err="1"/>
              <a:t>Τζουγανάτος</a:t>
            </a:r>
            <a:r>
              <a:rPr lang="el-GR" sz="2000" dirty="0"/>
              <a:t> Δ (</a:t>
            </a:r>
            <a:r>
              <a:rPr lang="el-GR" sz="2000" dirty="0" err="1"/>
              <a:t>επιμ</a:t>
            </a:r>
            <a:r>
              <a:rPr lang="el-GR" sz="2000" dirty="0"/>
              <a:t>.), Δίκαιο του ελεύθερου ανταγωνισμού</a:t>
            </a:r>
          </a:p>
          <a:p>
            <a:pPr algn="just" eaLnBrk="0" fontAlgn="base" hangingPunct="0">
              <a:lnSpc>
                <a:spcPct val="107000"/>
              </a:lnSpc>
              <a:spcAft>
                <a:spcPts val="800"/>
              </a:spcAft>
            </a:pPr>
            <a:r>
              <a:rPr lang="el-GR" sz="2000" dirty="0"/>
              <a:t>Φαραντούρης Ν., Η ενεργειακή κρίση στην Ελλάδα, 2022</a:t>
            </a:r>
          </a:p>
          <a:p>
            <a:pPr algn="just" eaLnBrk="0" fontAlgn="base" hangingPunct="0">
              <a:lnSpc>
                <a:spcPct val="107000"/>
              </a:lnSpc>
              <a:spcAft>
                <a:spcPts val="800"/>
              </a:spcAft>
            </a:pPr>
            <a:r>
              <a:rPr lang="en-US" sz="2000" dirty="0"/>
              <a:t>Littlechild S., Promoting competition and protecting customers? Regulating of the GB retail energy market 2008-2016, Journal of Regulatory Economics, 2019, 17. </a:t>
            </a:r>
            <a:endParaRPr lang="el-GR" sz="2000" dirty="0"/>
          </a:p>
        </p:txBody>
      </p:sp>
    </p:spTree>
    <p:extLst>
      <p:ext uri="{BB962C8B-B14F-4D97-AF65-F5344CB8AC3E}">
        <p14:creationId xmlns:p14="http://schemas.microsoft.com/office/powerpoint/2010/main" val="3191881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7251F1-CE14-A5F0-BE6E-64CF2B04E676}"/>
              </a:ext>
            </a:extLst>
          </p:cNvPr>
          <p:cNvSpPr>
            <a:spLocks noGrp="1"/>
          </p:cNvSpPr>
          <p:nvPr>
            <p:ph type="title"/>
          </p:nvPr>
        </p:nvSpPr>
        <p:spPr/>
        <p:txBody>
          <a:bodyPr>
            <a:normAutofit fontScale="90000"/>
          </a:bodyPr>
          <a:lstStyle/>
          <a:p>
            <a:r>
              <a:rPr lang="en-US" dirty="0"/>
              <a:t>I. </a:t>
            </a:r>
            <a:r>
              <a:rPr lang="el-GR" dirty="0"/>
              <a:t>Έννοια ελεύθερου ανταγωνισμού </a:t>
            </a:r>
          </a:p>
        </p:txBody>
      </p:sp>
      <p:sp>
        <p:nvSpPr>
          <p:cNvPr id="3" name="Θέση περιεχομένου 2">
            <a:extLst>
              <a:ext uri="{FF2B5EF4-FFF2-40B4-BE49-F238E27FC236}">
                <a16:creationId xmlns:a16="http://schemas.microsoft.com/office/drawing/2014/main" id="{9AD9E26A-932F-B7C0-C7A8-7A69AE6AF494}"/>
              </a:ext>
            </a:extLst>
          </p:cNvPr>
          <p:cNvSpPr>
            <a:spLocks noGrp="1"/>
          </p:cNvSpPr>
          <p:nvPr>
            <p:ph idx="1"/>
          </p:nvPr>
        </p:nvSpPr>
        <p:spPr/>
        <p:txBody>
          <a:bodyPr>
            <a:normAutofit fontScale="92500" lnSpcReduction="10000"/>
          </a:bodyPr>
          <a:lstStyle/>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Το δίκαιο του ελεύθερου ανταγωνισμού γεννήθηκε στις ΗΠΑ (</a:t>
            </a:r>
            <a:r>
              <a:rPr lang="en-US" sz="1800" dirty="0">
                <a:effectLst/>
                <a:latin typeface="Times New Roman" panose="02020603050405020304" pitchFamily="18" charset="0"/>
                <a:ea typeface="Times New Roman" panose="02020603050405020304" pitchFamily="18" charset="0"/>
              </a:rPr>
              <a:t>Sherman Act 1890  </a:t>
            </a:r>
            <a:r>
              <a:rPr lang="fr-FR" sz="1800" dirty="0">
                <a:effectLst/>
                <a:latin typeface="Times New Roman" panose="02020603050405020304" pitchFamily="18" charset="0"/>
                <a:ea typeface="Times New Roman" panose="02020603050405020304" pitchFamily="18" charset="0"/>
              </a:rPr>
              <a:t>και </a:t>
            </a:r>
            <a:r>
              <a:rPr lang="en-US" sz="1800" dirty="0">
                <a:effectLst/>
                <a:latin typeface="Times New Roman" panose="02020603050405020304" pitchFamily="18" charset="0"/>
                <a:ea typeface="Times New Roman" panose="02020603050405020304" pitchFamily="18" charset="0"/>
              </a:rPr>
              <a:t>Clayton Act 1914</a:t>
            </a:r>
            <a:r>
              <a:rPr lang="el-GR" sz="1800"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Στην Ευρώπη, καθοριστικό ρόλο έπαιξε η Σχολή του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Freiburg</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Πρέσβευε ιδέες για ένα σύστημα που συνδέει την τάξη με την ελευθερία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Ordoliberalismus</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l-GR" sz="1800" dirty="0">
                <a:effectLst/>
                <a:latin typeface="Times New Roman" panose="02020603050405020304" pitchFamily="18" charset="0"/>
                <a:ea typeface="Times New Roman" panose="02020603050405020304" pitchFamily="18" charset="0"/>
              </a:rPr>
              <a:t>, προς περιορισμό της αθέμιτης οικονομικής εξουσίας, σύμφωνα με τις διδαχές του Εμμανουήλ </a:t>
            </a:r>
            <a:r>
              <a:rPr lang="el-GR" sz="1800" dirty="0" err="1">
                <a:effectLst/>
                <a:latin typeface="Times New Roman" panose="02020603050405020304" pitchFamily="18" charset="0"/>
                <a:ea typeface="Times New Roman" panose="02020603050405020304" pitchFamily="18" charset="0"/>
              </a:rPr>
              <a:t>Καντ</a:t>
            </a:r>
            <a:r>
              <a:rPr lang="el-GR" sz="1800" dirty="0">
                <a:effectLst/>
                <a:latin typeface="Times New Roman" panose="02020603050405020304" pitchFamily="18" charset="0"/>
                <a:ea typeface="Times New Roman" panose="02020603050405020304" pitchFamily="18" charset="0"/>
              </a:rPr>
              <a:t>. </a:t>
            </a:r>
          </a:p>
          <a:p>
            <a:pPr marL="0" indent="0" algn="just">
              <a:lnSpc>
                <a:spcPct val="106000"/>
              </a:lnSpc>
              <a:spcBef>
                <a:spcPts val="0"/>
              </a:spcBef>
              <a:buNone/>
            </a:pPr>
            <a:r>
              <a:rPr lang="el-GR" sz="1800" dirty="0">
                <a:latin typeface="Times New Roman" panose="02020603050405020304" pitchFamily="18" charset="0"/>
                <a:ea typeface="Times New Roman" panose="02020603050405020304" pitchFamily="18" charset="0"/>
                <a:cs typeface="Times New Roman" panose="02020603050405020304" pitchFamily="18" charset="0"/>
              </a:rPr>
              <a:t>Στο νομοθετικό επίπεδο, πρώτο κράτος που θέσπισε κανόνες ανταγωνισμού ήταν η Γερμανία (1956), υπό την επίδραση και των ΗΠΑ. </a:t>
            </a: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Έκτοτε, πολλά κράτη της Ευρώπης απέκτησαν αντίστοιχες εθνικές νομοθεσίες, ιδίως υπό την επίδραση της Συνθήκης για την Ευρωπαϊκή Κοινότητα, η οποία αναγόρευσε σε κεντρική δράση την εγκαθίδρυση στην εσωτερική αγορά ενός καθεστώτος ανόθευτου ανταγωνισμού. </a:t>
            </a: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Η Ελλάδα απέκτησε για πρώτη φορά νομοθεσία προστασίας του ανταγωνισμού το 1977 (ν</a:t>
            </a:r>
            <a:r>
              <a:rPr lang="el-GR" sz="1800" dirty="0">
                <a:effectLst/>
                <a:latin typeface="Times New Roman" panose="02020603050405020304" pitchFamily="18" charset="0"/>
                <a:ea typeface="Times New Roman" panose="02020603050405020304" pitchFamily="18" charset="0"/>
              </a:rPr>
              <a:t>όμος 703/1977, ο οποίος μετά από πολλές τροποποιήσεις αντικαταστάθηκε από το νόμο 3959/2011)</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r>
              <a:rPr lang="el-GR" sz="1800" dirty="0">
                <a:effectLst/>
                <a:latin typeface="Times New Roman" panose="02020603050405020304" pitchFamily="18" charset="0"/>
                <a:ea typeface="Times New Roman" panose="02020603050405020304" pitchFamily="18" charset="0"/>
              </a:rPr>
              <a:t>Οι κανόνες περί ανταγωνισμού της Ευρωπαϊκής Κοινότητας αναφέρονταν αρχικά στις συμπράξεις, στην κατάχρηση δεσπόζουσας θέσης, στις δημόσιες επιχειρήσεις και στις κρατικές ενισχύσεις. Εν συνεχεία προστέθηκε κανονιστική ρύθμιση για τις εξαγορές και τις συγχωνεύσεις των επιχειρήσεων. </a:t>
            </a:r>
          </a:p>
          <a:p>
            <a:pPr marL="0" indent="0" algn="just">
              <a:buNone/>
            </a:pPr>
            <a:endParaRPr lang="el-GR" dirty="0"/>
          </a:p>
        </p:txBody>
      </p:sp>
    </p:spTree>
    <p:extLst>
      <p:ext uri="{BB962C8B-B14F-4D97-AF65-F5344CB8AC3E}">
        <p14:creationId xmlns:p14="http://schemas.microsoft.com/office/powerpoint/2010/main" val="673151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240085-D170-9B24-D8A2-32AC188D190A}"/>
              </a:ext>
            </a:extLst>
          </p:cNvPr>
          <p:cNvSpPr>
            <a:spLocks noGrp="1"/>
          </p:cNvSpPr>
          <p:nvPr>
            <p:ph type="title"/>
          </p:nvPr>
        </p:nvSpPr>
        <p:spPr/>
        <p:txBody>
          <a:bodyPr/>
          <a:lstStyle/>
          <a:p>
            <a:r>
              <a:rPr lang="el-GR" dirty="0"/>
              <a:t>Γενικές επισημάνσεις </a:t>
            </a:r>
          </a:p>
        </p:txBody>
      </p:sp>
      <p:sp>
        <p:nvSpPr>
          <p:cNvPr id="3" name="Θέση περιεχομένου 2">
            <a:extLst>
              <a:ext uri="{FF2B5EF4-FFF2-40B4-BE49-F238E27FC236}">
                <a16:creationId xmlns:a16="http://schemas.microsoft.com/office/drawing/2014/main" id="{90B3FB61-6A67-72DE-ACA3-972957630AE8}"/>
              </a:ext>
            </a:extLst>
          </p:cNvPr>
          <p:cNvSpPr>
            <a:spLocks noGrp="1"/>
          </p:cNvSpPr>
          <p:nvPr>
            <p:ph idx="1"/>
          </p:nvPr>
        </p:nvSpPr>
        <p:spPr/>
        <p:txBody>
          <a:bodyPr>
            <a:normAutofit fontScale="92500" lnSpcReduction="10000"/>
          </a:bodyPr>
          <a:lstStyle/>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Ο οικονομικός ανταγωνισμός προϋποθέτει την ελεύθερη </a:t>
            </a:r>
            <a:r>
              <a:rPr lang="el-GR" sz="1800" spc="-5" dirty="0">
                <a:effectLst/>
                <a:latin typeface="Times New Roman" panose="02020603050405020304" pitchFamily="18" charset="0"/>
                <a:ea typeface="Times New Roman" panose="02020603050405020304" pitchFamily="18" charset="0"/>
                <a:cs typeface="Times New Roman" panose="02020603050405020304" pitchFamily="18" charset="0"/>
              </a:rPr>
              <a:t>λειτουργία της αγοράς και των βασικών της νόμων που είναι η προσφορά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και η ζήτηση και κατά προέκταση η ποσότητα και η τιμή.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Ο ανταγωνισμός που εκδηλώνεται ιδίως στην πλευρά της προσφοράς και μάλιστα με εξοντωτικούς όρους μπορεί κατά ορισμένους να επιφέρει τα επιθυμητά αποτελέσματα που συνίστανται κατ’ αρχάς στην ευημερία του καταναλωτή (ποιοτικά και φτηνά προϊόντα) εν τέλει στην ευημερία του συνόλου, οικονομικά αλλά και κοινωνικά.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Η προσέγγιση αυτή υιοθετείται από τη λεγόμενη σχολή του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Σικάγου</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Σκοπός του δικαίου του ανταγωνισμού κατά τη σχολή αυτή είναι η μεγιστοποίηση της ευημερίας των καταναλωτών, κατ’ αποκλεισμό άλλων στόχων. Ο σκοπός αυτός αποδίδει ιδιαίτερη σημασία στην έννοια της οικονομικής αποτελεσματικότητας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economic efficiency</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που περιλαμβάνει, αφενός την άριστη κατανομή των αγαθών μεταξύ των διαφόρων οικονομικών φορέων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allocative efficiency</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αφετέρου την εύλογη χρήση των συντελεστών παραγωγής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productive efficiency</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Πλέον των δύο αυτών μορφών, στατικών στη φύση τους, υπάρχει και μία τρίτη μορφή, η δυναμική αποτελεσματικότητα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dynamic efficiency</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η οποία συνδέεται με το εάν υπάρχουν κατάλληλα κίνητρα προς αύξηση της παραγωγικότητας και προώθηση καινοτομικών δραστηριοτήτων.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647313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7CD1A0-0593-5646-AC8B-D2181AA5D899}"/>
              </a:ext>
            </a:extLst>
          </p:cNvPr>
          <p:cNvSpPr>
            <a:spLocks noGrp="1"/>
          </p:cNvSpPr>
          <p:nvPr>
            <p:ph type="title"/>
          </p:nvPr>
        </p:nvSpPr>
        <p:spPr/>
        <p:txBody>
          <a:bodyPr/>
          <a:lstStyle/>
          <a:p>
            <a:r>
              <a:rPr lang="el-GR" dirty="0"/>
              <a:t>Οικονομική αποτελεσματικότητα </a:t>
            </a:r>
          </a:p>
        </p:txBody>
      </p:sp>
      <p:sp>
        <p:nvSpPr>
          <p:cNvPr id="3" name="Θέση περιεχομένου 2">
            <a:extLst>
              <a:ext uri="{FF2B5EF4-FFF2-40B4-BE49-F238E27FC236}">
                <a16:creationId xmlns:a16="http://schemas.microsoft.com/office/drawing/2014/main" id="{120C6456-5EEA-A6C7-48E7-1B1DF89152F3}"/>
              </a:ext>
            </a:extLst>
          </p:cNvPr>
          <p:cNvSpPr>
            <a:spLocks noGrp="1"/>
          </p:cNvSpPr>
          <p:nvPr>
            <p:ph idx="1"/>
          </p:nvPr>
        </p:nvSpPr>
        <p:spPr/>
        <p:txBody>
          <a:bodyPr>
            <a:normAutofit lnSpcReduction="10000"/>
          </a:bodyPr>
          <a:lstStyle/>
          <a:p>
            <a:pPr marL="0" indent="0" algn="just">
              <a:lnSpc>
                <a:spcPct val="106000"/>
              </a:lnSpc>
              <a:spcAft>
                <a:spcPts val="800"/>
              </a:spcAft>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Κριτήριο αξιολόγησης επίτευξης οικονομικής αποτελεσματικότητας είναι η θεωρία των τιμών. Κεντρικό σημείο αναφοράς της σχολής αυτής είναι η ελεύθερη λειτουργία της αγοράς, υπό την έννοια της όσο το δυνατόν ολιγότερης κρατικής παρέμβασης. Η απελευθέρωση των αγορών από το κράτος, η αποδοχή των μονοπωλίων με το αιτιολογικό ότι αν δεν είναι αποτελεσματικά θα εξαφανιστούν από την αγορά (</a:t>
            </a:r>
            <a:r>
              <a:rPr lang="en-GB" sz="1800" dirty="0">
                <a:effectLst/>
                <a:latin typeface="Times New Roman" panose="02020603050405020304" pitchFamily="18" charset="0"/>
                <a:ea typeface="Times New Roman" panose="02020603050405020304" pitchFamily="18" charset="0"/>
              </a:rPr>
              <a:t>Stigler</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survival of the fittest</a:t>
            </a:r>
            <a:r>
              <a:rPr lang="el-GR" sz="180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η αυτόματη απαγόρευση μόνο των οριζόντιων συμπράξεων, αυτών που έχουν ως αντικείμενο τις τιμές (</a:t>
            </a:r>
            <a:r>
              <a:rPr lang="fr-FR" sz="1800" dirty="0">
                <a:effectLst/>
                <a:latin typeface="Times New Roman" panose="02020603050405020304" pitchFamily="18" charset="0"/>
                <a:ea typeface="Times New Roman" panose="02020603050405020304" pitchFamily="18" charset="0"/>
                <a:cs typeface="Times New Roman" panose="02020603050405020304" pitchFamily="18" charset="0"/>
              </a:rPr>
              <a:t>hard </a:t>
            </a:r>
            <a:r>
              <a:rPr lang="fr-FR" sz="1800" dirty="0" err="1">
                <a:effectLst/>
                <a:latin typeface="Times New Roman" panose="02020603050405020304" pitchFamily="18" charset="0"/>
                <a:ea typeface="Times New Roman" panose="02020603050405020304" pitchFamily="18" charset="0"/>
                <a:cs typeface="Times New Roman" panose="02020603050405020304" pitchFamily="18" charset="0"/>
              </a:rPr>
              <a:t>core</a:t>
            </a:r>
            <a:r>
              <a:rPr lang="fr-FR" sz="1800" dirty="0">
                <a:effectLst/>
                <a:latin typeface="Times New Roman" panose="02020603050405020304" pitchFamily="18" charset="0"/>
                <a:ea typeface="Times New Roman" panose="02020603050405020304" pitchFamily="18" charset="0"/>
                <a:cs typeface="Times New Roman" panose="02020603050405020304" pitchFamily="18" charset="0"/>
              </a:rPr>
              <a:t> cartels</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η αποδοχή των κάθετων συγκεντρώσεων, όπως και των οριζόντιων συγκεντρώσεων, πλην όσων παίρνουν μορφή μονοπωλιακή, είναι μερικές από τις αντιπροσωπευτικές θέσεις της σχολής αυτής που έχει περισσότερη εμπιστοσύνη στις δυνάμεις της αγοράς για την προώθηση της ανάπτυξης και της ευημερίας απ' ότι στους κρατικούς μηχανισμούς. Βέβαια, η εν λόγω σχολή βασίζεται σε μια ιδανική αγορά, η οποία χαρακτηρίζεται από την ύπαρξη πολλών επιχειρήσεων (πολυπώλιο), οι επιχειρήσεις αυτές διαθέτουν πλήρη πληροφόρηση και συμπεριφέρονται απόλυτα ορθολογικά, με την πρόσθετη επισήμανση ότι ελλείπουν τα εμπόδια εισόδου στην εν λόγω αγορά.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886426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F70165-2721-8F96-B0BC-C0D746505D8E}"/>
              </a:ext>
            </a:extLst>
          </p:cNvPr>
          <p:cNvSpPr>
            <a:spLocks noGrp="1"/>
          </p:cNvSpPr>
          <p:nvPr>
            <p:ph type="title"/>
          </p:nvPr>
        </p:nvSpPr>
        <p:spPr/>
        <p:txBody>
          <a:bodyPr/>
          <a:lstStyle/>
          <a:p>
            <a:r>
              <a:rPr lang="el-GR" dirty="0"/>
              <a:t>Οι δύο σχολές </a:t>
            </a:r>
          </a:p>
        </p:txBody>
      </p:sp>
      <p:sp>
        <p:nvSpPr>
          <p:cNvPr id="3" name="Θέση περιεχομένου 2">
            <a:extLst>
              <a:ext uri="{FF2B5EF4-FFF2-40B4-BE49-F238E27FC236}">
                <a16:creationId xmlns:a16="http://schemas.microsoft.com/office/drawing/2014/main" id="{98AA49A9-21C9-AA09-D19C-551D5EA738E3}"/>
              </a:ext>
            </a:extLst>
          </p:cNvPr>
          <p:cNvSpPr>
            <a:spLocks noGrp="1"/>
          </p:cNvSpPr>
          <p:nvPr>
            <p:ph idx="1"/>
          </p:nvPr>
        </p:nvSpPr>
        <p:spPr/>
        <p:txBody>
          <a:bodyPr>
            <a:normAutofit fontScale="92500" lnSpcReduction="10000"/>
          </a:bodyPr>
          <a:lstStyle/>
          <a:p>
            <a:pPr marL="0" indent="0" algn="just">
              <a:lnSpc>
                <a:spcPct val="106000"/>
              </a:lnSpc>
              <a:spcAft>
                <a:spcPts val="800"/>
              </a:spcAft>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Ως αντίδραση στη σύλληψη της σχολής του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Σικάγου</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perfect competition</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διαμορφώθηκε η σχολή του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Harvard</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που στηρίχτηκε </a:t>
            </a:r>
            <a:r>
              <a:rPr lang="el-GR" sz="1800" spc="-10" dirty="0">
                <a:effectLst/>
                <a:latin typeface="Times New Roman" panose="02020603050405020304" pitchFamily="18" charset="0"/>
                <a:ea typeface="Times New Roman" panose="02020603050405020304" pitchFamily="18" charset="0"/>
                <a:cs typeface="Times New Roman" panose="02020603050405020304" pitchFamily="18" charset="0"/>
              </a:rPr>
              <a:t>περισσότερο στην οικονομική πραγματικότητα (</a:t>
            </a:r>
            <a:r>
              <a:rPr lang="en-US" sz="1800" spc="-10" dirty="0">
                <a:effectLst/>
                <a:latin typeface="Times New Roman" panose="02020603050405020304" pitchFamily="18" charset="0"/>
                <a:ea typeface="Times New Roman" panose="02020603050405020304" pitchFamily="18" charset="0"/>
                <a:cs typeface="Times New Roman" panose="02020603050405020304" pitchFamily="18" charset="0"/>
              </a:rPr>
              <a:t>workable competition</a:t>
            </a:r>
            <a:r>
              <a:rPr lang="el-GR" sz="18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spc="-10" dirty="0">
                <a:effectLst/>
                <a:latin typeface="Times New Roman" panose="02020603050405020304" pitchFamily="18" charset="0"/>
                <a:ea typeface="Times New Roman" panose="02020603050405020304" pitchFamily="18" charset="0"/>
                <a:cs typeface="Times New Roman" panose="02020603050405020304" pitchFamily="18" charset="0"/>
              </a:rPr>
              <a:t>H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σχολή αυτή πιστεύει στην ανάγκη παρέμβασης στην αγορά με την πολιτική ανταγωνισμού, ως ειδικό μέσο άσκησης οικονομικής πολιτικής. Αποδίδοντας την συμπεριφορά των επιχειρήσεων στη δομή της αγοράς, υπό την έννοια του βαθμού συγκέντρωσης οικονομικής ισχύος, αναγορεύει σε στόχο της πολιτικής ανταγωνισμού τη διατήρηση μιας αγοράς ανταγωνιστικά δομημένης, έτσι ώστε η συμπεριφορά και η απόδοση των επιχειρήσεων να είναι η καλύτερη δυνατή. Προκρίνει ως οικονομικούς σκοπούς της πολιτικής ανταγωνισμού τη διατήρηση ή αποκατάσταση συνθηκών ανταγωνισμού που εξασφαλίζουν άριστη κατανομή του εισοδήματος, ικανότητα προσαρμογής στα νέα δεδομένα της αγοράς και τεχνολογική πρόοδο. Ως κοινωνικούς στόχους (ή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μετα</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-οικονομικούς), θεωρεί την αποκέντρωση της οικονομικής ισχύος. Στο πλαίσιο αυτό, πρέπει να διασφαλίζεται όσο το δυνατόν ένας μεγαλύτερος αριθμός μικρών επιχειρήσεων στη σχετική αγορά που επιτυγχάνεται με την κατάργηση φυσικών και νομικών εμποδίων.  Τα νομικά εμπόδια δημιουργούνται συνήθως με τη δημιουργία των κρατικών μονοπωλίων. Φυσικά εμπόδια συνιστούν οι οικονομίες κλίμακας και το κόστος εισόδου. Γενικά η σχολή αυτή διάκειται αρνητικά στις συγκεντρώσεις, στις κάθετες και οριζόντιες συμπράξεις.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808298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84C728-76C5-4CC3-99BC-C6F7B7D2F558}"/>
              </a:ext>
            </a:extLst>
          </p:cNvPr>
          <p:cNvSpPr>
            <a:spLocks noGrp="1"/>
          </p:cNvSpPr>
          <p:nvPr>
            <p:ph type="title"/>
          </p:nvPr>
        </p:nvSpPr>
        <p:spPr/>
        <p:txBody>
          <a:bodyPr>
            <a:normAutofit fontScale="90000"/>
          </a:bodyPr>
          <a:lstStyle/>
          <a:p>
            <a:r>
              <a:rPr lang="el-GR" dirty="0"/>
              <a:t>Η προσέγγιση στην Ευρωπαϊκή Ένωση </a:t>
            </a:r>
          </a:p>
        </p:txBody>
      </p:sp>
      <p:sp>
        <p:nvSpPr>
          <p:cNvPr id="3" name="Θέση περιεχομένου 2">
            <a:extLst>
              <a:ext uri="{FF2B5EF4-FFF2-40B4-BE49-F238E27FC236}">
                <a16:creationId xmlns:a16="http://schemas.microsoft.com/office/drawing/2014/main" id="{DE3DDD1F-0B46-353F-95B5-58D8E9A15353}"/>
              </a:ext>
            </a:extLst>
          </p:cNvPr>
          <p:cNvSpPr>
            <a:spLocks noGrp="1"/>
          </p:cNvSpPr>
          <p:nvPr>
            <p:ph idx="1"/>
          </p:nvPr>
        </p:nvSpPr>
        <p:spPr/>
        <p:txBody>
          <a:bodyPr>
            <a:normAutofit lnSpcReduction="10000"/>
          </a:bodyPr>
          <a:lstStyle/>
          <a:p>
            <a:pPr marL="0" indent="0" algn="just">
              <a:lnSpc>
                <a:spcPct val="106000"/>
              </a:lnSpc>
              <a:spcAft>
                <a:spcPts val="800"/>
              </a:spcAft>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Κατ’ αντίθεση της νομοθεσίας των ΗΠΑ, η αρχική Συνθήκη για την Ευρωπαϊκή Κοινότητα αναγόρευσε τον ανταγωνισμό, από κοινού με άλλες δράσεις, σε μέσο εκπλήρωσης της αποστολής της Κοινότητας, συνδέοντάς τον μάλιστα με την εγκαθίδρυση της κοινής αγοράς. </a:t>
            </a:r>
          </a:p>
          <a:p>
            <a:pPr marL="0" indent="0" algn="just">
              <a:lnSpc>
                <a:spcPct val="106000"/>
              </a:lnSpc>
              <a:spcAft>
                <a:spcPts val="800"/>
              </a:spcAft>
              <a:buNone/>
            </a:pPr>
            <a:r>
              <a:rPr lang="el-GR" sz="1800" dirty="0">
                <a:latin typeface="Times New Roman" panose="02020603050405020304" pitchFamily="18" charset="0"/>
                <a:ea typeface="Times New Roman" panose="02020603050405020304" pitchFamily="18" charset="0"/>
                <a:cs typeface="Times New Roman" panose="02020603050405020304" pitchFamily="18" charset="0"/>
              </a:rPr>
              <a:t>Συνθήκη της Λισαβόνας: 1) ο</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ι σχέσεις της εσωτερικής αγοράς με τον ανταγωνισμό προσδιορίζονται στο υπ’ αριθμό 27 πρωτόκολλο, σύμφωνα με το οποίο «η εσωτερική αγορά, όπως ορίζεται στο άρθρο 3 της Συνθήκης για την Ευρωπαϊκή Ένωση, περιλαμβάνει σύστημα που εξασφαλίζει ότι δεν στρεβλώνεται ο ανταγωνισμός. Για το σκοπό αυτό, η Ένωση λαμβάνει μέτρα βάσει των διατάξεων των Συνθηκών». 2) Σύμφωνα με το άρθρο 3, παράγραφος 1, εδάφιο β) ΣΛΕΕ,  η Ένωση έχει αποκλειστική αρμοδιότητα για τη θέσπιση κανόνων ανταγωνισμού που είναι αναγκαίοι για τη λειτουργία της εσωτερικής αγοράς. 3) Ο  τίτλος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VIII</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της Συνθήκης που αναφέρεται στον Οικονομική και Νομισματική Πολιτική συνδέει τρεις φορές την άσκησή της με την «αρχή της οικονομίας της ανοιχτής αγοράς με ελεύθερο ανταγωνισμό», «που ευνοεί την αποτελεσματική κατανομή των πόρων» (ά</a:t>
            </a:r>
            <a:r>
              <a:rPr lang="el-GR" sz="1800" dirty="0">
                <a:effectLst/>
                <a:latin typeface="Times New Roman" panose="02020603050405020304" pitchFamily="18" charset="0"/>
                <a:ea typeface="Times New Roman" panose="02020603050405020304" pitchFamily="18" charset="0"/>
              </a:rPr>
              <a:t>ρθρα 119, 120 και 127 ΣΛΕΕ). </a:t>
            </a:r>
          </a:p>
          <a:p>
            <a:pPr marL="0" indent="0" algn="just">
              <a:lnSpc>
                <a:spcPct val="106000"/>
              </a:lnSpc>
              <a:spcAft>
                <a:spcPts val="800"/>
              </a:spcAft>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255147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16F835-EF96-A4F7-FF9C-04BDCAD50E1D}"/>
              </a:ext>
            </a:extLst>
          </p:cNvPr>
          <p:cNvSpPr>
            <a:spLocks noGrp="1"/>
          </p:cNvSpPr>
          <p:nvPr>
            <p:ph type="title"/>
          </p:nvPr>
        </p:nvSpPr>
        <p:spPr/>
        <p:txBody>
          <a:bodyPr/>
          <a:lstStyle/>
          <a:p>
            <a:r>
              <a:rPr lang="el-GR" dirty="0"/>
              <a:t>Ο ανταγωνισμός ως μέσο</a:t>
            </a:r>
          </a:p>
        </p:txBody>
      </p:sp>
      <p:sp>
        <p:nvSpPr>
          <p:cNvPr id="3" name="Θέση περιεχομένου 2">
            <a:extLst>
              <a:ext uri="{FF2B5EF4-FFF2-40B4-BE49-F238E27FC236}">
                <a16:creationId xmlns:a16="http://schemas.microsoft.com/office/drawing/2014/main" id="{47C35C7A-842F-1D13-B8C2-6F25036AD2EA}"/>
              </a:ext>
            </a:extLst>
          </p:cNvPr>
          <p:cNvSpPr>
            <a:spLocks noGrp="1"/>
          </p:cNvSpPr>
          <p:nvPr>
            <p:ph idx="1"/>
          </p:nvPr>
        </p:nvSpPr>
        <p:spPr/>
        <p:txBody>
          <a:bodyPr>
            <a:normAutofit fontScale="92500"/>
          </a:bodyPr>
          <a:lstStyle/>
          <a:p>
            <a:pPr marL="0" indent="0" algn="just">
              <a:lnSpc>
                <a:spcPct val="106000"/>
              </a:lnSpc>
              <a:spcBef>
                <a:spcPts val="0"/>
              </a:spcBef>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Κ</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ατά τους ιδρυτές της Κοινότητας, οι ΗΠΑ ήταν εκείνες που πίεσαν για την θέσπιση κανόνων του ανταγωνισμού</a:t>
            </a:r>
            <a:r>
              <a:rPr lang="fr-FR" sz="180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 (</a:t>
            </a:r>
            <a:r>
              <a:rPr lang="fr-FR" sz="1800" dirty="0">
                <a:effectLst/>
                <a:latin typeface="Times New Roman" panose="02020603050405020304" pitchFamily="18" charset="0"/>
                <a:ea typeface="Times New Roman" panose="02020603050405020304" pitchFamily="18" charset="0"/>
              </a:rPr>
              <a:t>Jean Monnet, Mémoires, Fayard, Paris, 1976</a:t>
            </a:r>
            <a:r>
              <a:rPr lang="el-GR" sz="1800"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6000"/>
              </a:lnSpc>
              <a:spcBef>
                <a:spcPts val="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Τα ευρωπαϊκά κράτη δεν είχαν αντίστοιχες με τις ΗΠΑ επιλογές, όπως άλλωστε αναδεικνύει η πορεία υιοθέτησης κανόνων ανταγωνισμού από τα κράτη μέλη</a:t>
            </a:r>
            <a:r>
              <a:rPr lang="el-GR" sz="1800" dirty="0">
                <a:effectLst/>
                <a:latin typeface="Times New Roman" panose="02020603050405020304" pitchFamily="18" charset="0"/>
                <a:ea typeface="Times New Roman" panose="02020603050405020304" pitchFamily="18" charset="0"/>
              </a:rPr>
              <a:t> (Ελλάδα 1977, Ιρλανδία και Ιταλία 1990, Ολλανδία 1997, Λουξεμβούργο 2004)</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Ως εκ τούτου, υπήρξε διαφορά στην προσέγγιση, θεσπίζοντας μεν κανόνες για τον ανταγωνισμό, αναγορεύοντας όμως αυτούς σε μέσο εκπλήρωσης ευρύτερων σκοπών.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Bef>
                <a:spcPts val="0"/>
              </a:spcBef>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ΔΕΚ: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θεσμική υποχρέωση των οργάνων της Κοινότητας, ιδίως της Επιτροπής, σταματούσε στην επιβολή ενός αποτελεσματικού μεν, εφικτού ωστόσο, ανταγωνισμού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workable competition</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δηλαδή στην εξασφάλιση της «αναγκαίας δόσης» ανταγωνισμού «προκειμένου να γίνουν σεβαστές οι θεμελιώδεις απαιτήσεις και να εκπληρωθούν οι στόχοι της συνθήκης, και ιδίως ο σχηματισμός μιας ενιαίας αγοράς που να υλοποιεί συνθήκες ανάλογες με εκείνες μιας εσωτερικής αγοράς. Αυτή η απαίτηση αποδέχεται ότι η φύση και η ένταση του ανταγωνισμού μπορούν να ποικίλλουν ανάλογα με τα επίμαχα προϊόντα ή τις υπηρεσίες και της οικονομικής δομής των υπό ανάλυση τομεακών αγορών» (ΔΕΚ, 25.10.1977,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Metro c</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Saba</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26/76, Συλλογή 1875).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12103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BAD089-66B0-A600-4105-7B3CA5D08609}"/>
              </a:ext>
            </a:extLst>
          </p:cNvPr>
          <p:cNvSpPr>
            <a:spLocks noGrp="1"/>
          </p:cNvSpPr>
          <p:nvPr>
            <p:ph type="title"/>
          </p:nvPr>
        </p:nvSpPr>
        <p:spPr/>
        <p:txBody>
          <a:bodyPr/>
          <a:lstStyle/>
          <a:p>
            <a:r>
              <a:rPr lang="el-GR" dirty="0"/>
              <a:t>Σχέση με άλλες πολιτικές </a:t>
            </a:r>
          </a:p>
        </p:txBody>
      </p:sp>
      <p:sp>
        <p:nvSpPr>
          <p:cNvPr id="3" name="Θέση περιεχομένου 2">
            <a:extLst>
              <a:ext uri="{FF2B5EF4-FFF2-40B4-BE49-F238E27FC236}">
                <a16:creationId xmlns:a16="http://schemas.microsoft.com/office/drawing/2014/main" id="{A47ECF63-2427-62F0-DAF1-90E6C7C85C12}"/>
              </a:ext>
            </a:extLst>
          </p:cNvPr>
          <p:cNvSpPr>
            <a:spLocks noGrp="1"/>
          </p:cNvSpPr>
          <p:nvPr>
            <p:ph idx="1"/>
          </p:nvPr>
        </p:nvSpPr>
        <p:spPr/>
        <p:txBody>
          <a:bodyPr>
            <a:normAutofit fontScale="62500" lnSpcReduction="20000"/>
          </a:bodyPr>
          <a:lstStyle/>
          <a:p>
            <a:pPr marL="0" indent="0" algn="just">
              <a:lnSpc>
                <a:spcPct val="115000"/>
              </a:lnSpc>
              <a:spcBef>
                <a:spcPts val="0"/>
              </a:spcBef>
              <a:buNone/>
            </a:pPr>
            <a:r>
              <a:rPr lang="el-GR" sz="2700" dirty="0">
                <a:effectLst/>
                <a:latin typeface="Times New Roman" panose="02020603050405020304" pitchFamily="18" charset="0"/>
                <a:ea typeface="Calibri" panose="020F0502020204030204" pitchFamily="34" charset="0"/>
                <a:cs typeface="Times New Roman" panose="02020603050405020304" pitchFamily="18" charset="0"/>
              </a:rPr>
              <a:t>Η απελευθέρωση των αγορών κατά τη δεκαετία του 1980, ιδίως ο στόχος της ολοκλήρωσης της εσωτερικής αγοράς, φάνηκε να αναβαθμίζει τη σημασία του ανταγωνισμού (θέση των Επιτρόπων </a:t>
            </a:r>
            <a:r>
              <a:rPr lang="en-US" sz="2700" dirty="0">
                <a:effectLst/>
                <a:latin typeface="Times New Roman" panose="02020603050405020304" pitchFamily="18" charset="0"/>
                <a:ea typeface="Times New Roman" panose="02020603050405020304" pitchFamily="18" charset="0"/>
                <a:cs typeface="Times New Roman" panose="02020603050405020304" pitchFamily="18" charset="0"/>
              </a:rPr>
              <a:t>Peter Sutherland</a:t>
            </a:r>
            <a:r>
              <a:rPr lang="el-GR" sz="2700" dirty="0">
                <a:latin typeface="Times New Roman" panose="02020603050405020304" pitchFamily="18" charset="0"/>
                <a:ea typeface="Times New Roman" panose="02020603050405020304" pitchFamily="18" charset="0"/>
                <a:cs typeface="Times New Roman" panose="02020603050405020304" pitchFamily="18" charset="0"/>
              </a:rPr>
              <a:t>-</a:t>
            </a:r>
            <a:r>
              <a:rPr lang="el-GR" sz="2700" dirty="0">
                <a:effectLst/>
                <a:latin typeface="Times New Roman" panose="02020603050405020304" pitchFamily="18" charset="0"/>
                <a:ea typeface="Times New Roman" panose="02020603050405020304" pitchFamily="18" charset="0"/>
                <a:cs typeface="Times New Roman" panose="02020603050405020304" pitchFamily="18" charset="0"/>
              </a:rPr>
              <a:t>1985/89- και </a:t>
            </a:r>
            <a:r>
              <a:rPr lang="en-US" sz="2700" dirty="0">
                <a:effectLst/>
                <a:latin typeface="Times New Roman" panose="02020603050405020304" pitchFamily="18" charset="0"/>
                <a:ea typeface="Times New Roman" panose="02020603050405020304" pitchFamily="18" charset="0"/>
                <a:cs typeface="Times New Roman" panose="02020603050405020304" pitchFamily="18" charset="0"/>
              </a:rPr>
              <a:t>Sir Leon Brittan</a:t>
            </a:r>
            <a:r>
              <a:rPr lang="el-GR" sz="2700" dirty="0">
                <a:latin typeface="Times New Roman" panose="02020603050405020304" pitchFamily="18" charset="0"/>
                <a:ea typeface="Times New Roman" panose="02020603050405020304" pitchFamily="18" charset="0"/>
                <a:cs typeface="Times New Roman" panose="02020603050405020304" pitchFamily="18" charset="0"/>
              </a:rPr>
              <a:t> -</a:t>
            </a:r>
            <a:r>
              <a:rPr lang="el-GR" sz="2700" dirty="0">
                <a:effectLst/>
                <a:latin typeface="Times New Roman" panose="02020603050405020304" pitchFamily="18" charset="0"/>
                <a:ea typeface="Times New Roman" panose="02020603050405020304" pitchFamily="18" charset="0"/>
                <a:cs typeface="Times New Roman" panose="02020603050405020304" pitchFamily="18" charset="0"/>
              </a:rPr>
              <a:t>1989/1993</a:t>
            </a:r>
            <a:r>
              <a:rPr lang="el-GR" sz="2700" dirty="0">
                <a:latin typeface="Times New Roman" panose="02020603050405020304" pitchFamily="18" charset="0"/>
                <a:ea typeface="Times New Roman" panose="02020603050405020304" pitchFamily="18" charset="0"/>
                <a:cs typeface="Times New Roman" panose="02020603050405020304" pitchFamily="18" charset="0"/>
              </a:rPr>
              <a:t>)</a:t>
            </a:r>
            <a:r>
              <a:rPr lang="el-GR" sz="2700" dirty="0">
                <a:effectLst/>
                <a:latin typeface="Times New Roman" panose="02020603050405020304" pitchFamily="18" charset="0"/>
                <a:ea typeface="Calibri" panose="020F0502020204030204" pitchFamily="34" charset="0"/>
                <a:cs typeface="Times New Roman" panose="02020603050405020304" pitchFamily="18" charset="0"/>
              </a:rPr>
              <a:t>, με επιδίωξη να αποσυνδεθούν οι κανόνες του ανταγωνισμού από την επιδίωξη άλλων πολιτικών. Η προσέγγιση όμως αυτή δεν ακολουθήθηκε πάντοτε. Επίτροπος </a:t>
            </a:r>
            <a:r>
              <a:rPr lang="en-US" sz="2700" dirty="0">
                <a:effectLst/>
                <a:latin typeface="Times New Roman" panose="02020603050405020304" pitchFamily="18" charset="0"/>
                <a:ea typeface="Calibri" panose="020F0502020204030204" pitchFamily="34" charset="0"/>
                <a:cs typeface="Times New Roman" panose="02020603050405020304" pitchFamily="18" charset="0"/>
              </a:rPr>
              <a:t>Karel van </a:t>
            </a:r>
            <a:r>
              <a:rPr lang="en-US" sz="2700" dirty="0" err="1">
                <a:effectLst/>
                <a:latin typeface="Times New Roman" panose="02020603050405020304" pitchFamily="18" charset="0"/>
                <a:ea typeface="Calibri" panose="020F0502020204030204" pitchFamily="34" charset="0"/>
                <a:cs typeface="Times New Roman" panose="02020603050405020304" pitchFamily="18" charset="0"/>
              </a:rPr>
              <a:t>Miert</a:t>
            </a:r>
            <a:r>
              <a:rPr lang="el-GR" sz="2700" dirty="0">
                <a:effectLst/>
                <a:latin typeface="Times New Roman" panose="02020603050405020304" pitchFamily="18" charset="0"/>
                <a:ea typeface="Calibri" panose="020F0502020204030204" pitchFamily="34" charset="0"/>
                <a:cs typeface="Times New Roman" panose="02020603050405020304" pitchFamily="18" charset="0"/>
              </a:rPr>
              <a:t> (1993-1999): «η εφαρμογή των κανόνων του ανταγωνισμού δεν είναι αυτοσκοπός. Είναι μέσο για την εκπλήρωση των θεμελιωδών σκοπών της Κοινότητας». </a:t>
            </a:r>
          </a:p>
          <a:p>
            <a:pPr marL="0" indent="0" algn="just">
              <a:lnSpc>
                <a:spcPct val="115000"/>
              </a:lnSpc>
              <a:spcBef>
                <a:spcPts val="0"/>
              </a:spcBef>
              <a:buNone/>
            </a:pPr>
            <a:r>
              <a:rPr lang="el-GR" sz="2700" dirty="0">
                <a:effectLst/>
                <a:latin typeface="Times New Roman" panose="02020603050405020304" pitchFamily="18" charset="0"/>
                <a:ea typeface="Calibri" panose="020F0502020204030204" pitchFamily="34" charset="0"/>
                <a:cs typeface="Times New Roman" panose="02020603050405020304" pitchFamily="18" charset="0"/>
              </a:rPr>
              <a:t>Τρόπος εφαρμογής του άρθρου 101 ΣΛΕΕ (συμπράξεις). </a:t>
            </a:r>
            <a:r>
              <a:rPr lang="el-GR" sz="2700" dirty="0">
                <a:latin typeface="Times New Roman" panose="02020603050405020304" pitchFamily="18" charset="0"/>
                <a:cs typeface="Times New Roman" panose="02020603050405020304" pitchFamily="18" charset="0"/>
              </a:rPr>
              <a:t>Άρθρο 101.3: είναι αποδεκτή η σύμπραξη « η οποία συμβάλλει στη βελτίωση της παραγωγής ή της διανομής των προϊόντων ή στην προώθηση της τεχνικής ή οικονομικής προόδου, εξασφαλίζοντας συγχρόνως στους καταναλωτές δίκαιο τμήμα από το όφελος που προκύπτει, και η οποία: α) δεν επιβάλλει στις ενδιαφερόμενες επιχειρήσεις περιορισμούς μη απαραίτητους για την επίτευξη των στόχων αυτών, και β) δεν παρέχει στις επιχειρήσεις αυτές τη δυνατότητα καταργήσεως του ανταγωνισμού επί σημαντικού τμήματος των σχετικών προϊόντων». </a:t>
            </a:r>
          </a:p>
          <a:p>
            <a:pPr marL="0" indent="0" algn="just">
              <a:lnSpc>
                <a:spcPct val="115000"/>
              </a:lnSpc>
              <a:spcBef>
                <a:spcPts val="0"/>
              </a:spcBef>
              <a:buNone/>
            </a:pPr>
            <a:r>
              <a:rPr lang="el-GR" sz="2700" dirty="0">
                <a:latin typeface="Times New Roman" panose="02020603050405020304" pitchFamily="18" charset="0"/>
                <a:cs typeface="Times New Roman" panose="02020603050405020304" pitchFamily="18" charset="0"/>
              </a:rPr>
              <a:t>Νομολογία: ναι στην προώθηση στόχων άλλων πολιτικών, </a:t>
            </a:r>
            <a:r>
              <a:rPr lang="el-GR" sz="2700" dirty="0">
                <a:effectLst/>
                <a:latin typeface="Times New Roman" panose="02020603050405020304" pitchFamily="18" charset="0"/>
                <a:ea typeface="Calibri" panose="020F0502020204030204" pitchFamily="34" charset="0"/>
                <a:cs typeface="Times New Roman" panose="02020603050405020304" pitchFamily="18" charset="0"/>
              </a:rPr>
              <a:t>όπως εκείνων που αφορούν την οικονομική και κοινωνική συνοχή, το περιβάλλον και την απασχόληση. </a:t>
            </a:r>
          </a:p>
          <a:p>
            <a:endParaRPr lang="el-GR" dirty="0"/>
          </a:p>
        </p:txBody>
      </p:sp>
    </p:spTree>
    <p:extLst>
      <p:ext uri="{BB962C8B-B14F-4D97-AF65-F5344CB8AC3E}">
        <p14:creationId xmlns:p14="http://schemas.microsoft.com/office/powerpoint/2010/main" val="329268283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1313</TotalTime>
  <Words>3803</Words>
  <Application>Microsoft Office PowerPoint</Application>
  <PresentationFormat>Προβολή στην οθόνη (4:3)</PresentationFormat>
  <Paragraphs>86</Paragraphs>
  <Slides>19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19</vt:i4>
      </vt:variant>
    </vt:vector>
  </HeadingPairs>
  <TitlesOfParts>
    <vt:vector size="23" baseType="lpstr">
      <vt:lpstr>Arial</vt:lpstr>
      <vt:lpstr>Calibri</vt:lpstr>
      <vt:lpstr>Times New Roman</vt:lpstr>
      <vt:lpstr>Θέμα του Office</vt:lpstr>
      <vt:lpstr>Ανταγωνισμός και ενέργεια </vt:lpstr>
      <vt:lpstr>Ενδεικτική βιβλιογραφία </vt:lpstr>
      <vt:lpstr>I. Έννοια ελεύθερου ανταγωνισμού </vt:lpstr>
      <vt:lpstr>Γενικές επισημάνσεις </vt:lpstr>
      <vt:lpstr>Οικονομική αποτελεσματικότητα </vt:lpstr>
      <vt:lpstr>Οι δύο σχολές </vt:lpstr>
      <vt:lpstr>Η προσέγγιση στην Ευρωπαϊκή Ένωση </vt:lpstr>
      <vt:lpstr>Ο ανταγωνισμός ως μέσο</vt:lpstr>
      <vt:lpstr>Σχέση με άλλες πολιτικές </vt:lpstr>
      <vt:lpstr>Ευημερία καταναλωτών και δόμηση συνθηκών</vt:lpstr>
      <vt:lpstr>Πρακτική Επιτροπής </vt:lpstr>
      <vt:lpstr>Πρόσφατες εξελίξεις Ι</vt:lpstr>
      <vt:lpstr>Πρόσφατες εξελίξεις ΙΙ</vt:lpstr>
      <vt:lpstr>ΙΙ. Σχέσεις ρυθμιστικού δικαίου και δικαίου ανταγωνισμού </vt:lpstr>
      <vt:lpstr>1) Η απόφαση της 14.10.2010, Deutsche Telekom AG κατά Επιτροπής  </vt:lpstr>
      <vt:lpstr> 2) Η απόφαση του Γενικού Δικαστηρίου της 29.3.212, Ισπανία κατά Επιτροπής  </vt:lpstr>
      <vt:lpstr>  3) Η απόφαση της 3.12.2020, Επιτροπή κατά Βελγίου   </vt:lpstr>
      <vt:lpstr> 4) Η απόφαση της 17.10.2017 (δίκτυο μεταφοράς και ανταγωνισμός)   </vt:lpstr>
      <vt:lpstr>Καθήκοντα εθνικού δικαστή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δίκαιο Περιβάλλοντος της ΕΕ</dc:title>
  <dc:creator>user</dc:creator>
  <cp:lastModifiedBy>ASTERIOS PLIAKOS</cp:lastModifiedBy>
  <cp:revision>92</cp:revision>
  <dcterms:created xsi:type="dcterms:W3CDTF">2020-02-02T05:17:41Z</dcterms:created>
  <dcterms:modified xsi:type="dcterms:W3CDTF">2023-03-20T12:30:26Z</dcterms:modified>
</cp:coreProperties>
</file>