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1"/>
  </p:notesMasterIdLst>
  <p:sldIdLst>
    <p:sldId id="256" r:id="rId3"/>
    <p:sldId id="259" r:id="rId4"/>
    <p:sldId id="257" r:id="rId5"/>
    <p:sldId id="475" r:id="rId6"/>
    <p:sldId id="262" r:id="rId7"/>
    <p:sldId id="374" r:id="rId8"/>
    <p:sldId id="477" r:id="rId9"/>
    <p:sldId id="508" r:id="rId10"/>
    <p:sldId id="511" r:id="rId11"/>
    <p:sldId id="512" r:id="rId12"/>
    <p:sldId id="546" r:id="rId13"/>
    <p:sldId id="548" r:id="rId14"/>
    <p:sldId id="515" r:id="rId15"/>
    <p:sldId id="516" r:id="rId16"/>
    <p:sldId id="517" r:id="rId17"/>
    <p:sldId id="521" r:id="rId18"/>
    <p:sldId id="522" r:id="rId19"/>
    <p:sldId id="518" r:id="rId20"/>
    <p:sldId id="519" r:id="rId21"/>
    <p:sldId id="483" r:id="rId22"/>
    <p:sldId id="523" r:id="rId23"/>
    <p:sldId id="524" r:id="rId24"/>
    <p:sldId id="484" r:id="rId25"/>
    <p:sldId id="485" r:id="rId26"/>
    <p:sldId id="486" r:id="rId27"/>
    <p:sldId id="526" r:id="rId28"/>
    <p:sldId id="525" r:id="rId29"/>
    <p:sldId id="527" r:id="rId30"/>
    <p:sldId id="536" r:id="rId31"/>
    <p:sldId id="534" r:id="rId32"/>
    <p:sldId id="487" r:id="rId33"/>
    <p:sldId id="528" r:id="rId34"/>
    <p:sldId id="488" r:id="rId35"/>
    <p:sldId id="529" r:id="rId36"/>
    <p:sldId id="489" r:id="rId37"/>
    <p:sldId id="535" r:id="rId38"/>
    <p:sldId id="490" r:id="rId39"/>
    <p:sldId id="530" r:id="rId40"/>
    <p:sldId id="491" r:id="rId41"/>
    <p:sldId id="531" r:id="rId42"/>
    <p:sldId id="492" r:id="rId43"/>
    <p:sldId id="493" r:id="rId44"/>
    <p:sldId id="494" r:id="rId45"/>
    <p:sldId id="532" r:id="rId46"/>
    <p:sldId id="495" r:id="rId47"/>
    <p:sldId id="533" r:id="rId48"/>
    <p:sldId id="496" r:id="rId49"/>
    <p:sldId id="497" r:id="rId50"/>
    <p:sldId id="520" r:id="rId51"/>
    <p:sldId id="499" r:id="rId52"/>
    <p:sldId id="537" r:id="rId53"/>
    <p:sldId id="500" r:id="rId54"/>
    <p:sldId id="538" r:id="rId55"/>
    <p:sldId id="501" r:id="rId56"/>
    <p:sldId id="539" r:id="rId57"/>
    <p:sldId id="502" r:id="rId58"/>
    <p:sldId id="540" r:id="rId59"/>
    <p:sldId id="503" r:id="rId60"/>
    <p:sldId id="541" r:id="rId61"/>
    <p:sldId id="504" r:id="rId62"/>
    <p:sldId id="543" r:id="rId63"/>
    <p:sldId id="542" r:id="rId64"/>
    <p:sldId id="505" r:id="rId65"/>
    <p:sldId id="544" r:id="rId66"/>
    <p:sldId id="506" r:id="rId67"/>
    <p:sldId id="507" r:id="rId68"/>
    <p:sldId id="545" r:id="rId69"/>
    <p:sldId id="354" r:id="rId7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668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85DF38-20D5-4F5B-A136-D81DD80EADFF}" type="slidenum">
              <a:rPr lang="en-US" altLang="el-GR" sz="1400"/>
              <a:pPr eaLnBrk="1" hangingPunct="1"/>
              <a:t>37</a:t>
            </a:fld>
            <a:endParaRPr lang="en-US" altLang="el-GR" sz="14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  <a:noFill/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Συστήματα: Θεωρία και Προγραμματισμός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Καθολικά κατηγορήματα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Ιδιότητες κατηγορημάτων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Ασταθή κατηγορήματα</a:t>
            </a:r>
          </a:p>
          <a:p>
            <a:pPr lvl="1"/>
            <a:r>
              <a:rPr lang="el-GR" altLang="el-GR" dirty="0" smtClean="0"/>
              <a:t>Μπορεί να γίνουν αληθή και μετά ψευδή</a:t>
            </a:r>
          </a:p>
          <a:p>
            <a:pPr lvl="2"/>
            <a:r>
              <a:rPr lang="el-GR" altLang="el-GR" dirty="0" smtClean="0"/>
              <a:t>Παράδειγμα</a:t>
            </a:r>
            <a:r>
              <a:rPr lang="el-GR" altLang="el-GR" dirty="0"/>
              <a:t>: ισότητα </a:t>
            </a:r>
            <a:r>
              <a:rPr lang="el-GR" altLang="el-GR" dirty="0" smtClean="0"/>
              <a:t>δύο </a:t>
            </a:r>
            <a:r>
              <a:rPr lang="el-GR" altLang="el-GR" dirty="0"/>
              <a:t>δυναμικών ουρών</a:t>
            </a:r>
            <a:endParaRPr lang="en-US" altLang="el-GR" dirty="0"/>
          </a:p>
          <a:p>
            <a:r>
              <a:rPr lang="el-GR" altLang="el-GR" dirty="0" smtClean="0"/>
              <a:t>Δύο βασικά προβλήματα</a:t>
            </a:r>
            <a:endParaRPr lang="en-US" altLang="el-GR" dirty="0"/>
          </a:p>
          <a:p>
            <a:pPr lvl="1"/>
            <a:r>
              <a:rPr lang="el-GR" altLang="el-GR" dirty="0" smtClean="0"/>
              <a:t>Δεν είναι απαραίτητο να ανιχνεύσουμε το </a:t>
            </a:r>
            <a:r>
              <a:rPr lang="el-GR" altLang="el-GR" dirty="0"/>
              <a:t>Φ</a:t>
            </a:r>
            <a:endParaRPr lang="en-US" altLang="el-GR" dirty="0" smtClean="0"/>
          </a:p>
          <a:p>
            <a:pPr lvl="2"/>
            <a:r>
              <a:rPr lang="el-GR" altLang="el-GR" dirty="0" smtClean="0">
                <a:sym typeface="Symbol" pitchFamily="18" charset="2"/>
              </a:rPr>
              <a:t>Μπορεί να γίνεται αληθές σε κάθε εκτέλεση</a:t>
            </a:r>
          </a:p>
          <a:p>
            <a:pPr lvl="2"/>
            <a:r>
              <a:rPr lang="el-GR" altLang="el-GR" dirty="0" smtClean="0">
                <a:sym typeface="Symbol" pitchFamily="18" charset="2"/>
              </a:rPr>
              <a:t>Αλλά </a:t>
            </a:r>
            <a:r>
              <a:rPr lang="el-GR" altLang="el-GR" dirty="0">
                <a:sym typeface="Symbol" pitchFamily="18" charset="2"/>
              </a:rPr>
              <a:t>να μην ισχύει </a:t>
            </a:r>
            <a:r>
              <a:rPr lang="el-GR" altLang="el-GR" dirty="0" smtClean="0">
                <a:sym typeface="Symbol" pitchFamily="18" charset="2"/>
              </a:rPr>
              <a:t>μόνιμα</a:t>
            </a:r>
          </a:p>
          <a:p>
            <a:pPr lvl="2"/>
            <a:r>
              <a:rPr lang="el-GR" altLang="el-GR" dirty="0" smtClean="0">
                <a:sym typeface="Symbol" pitchFamily="18" charset="2"/>
              </a:rPr>
              <a:t>Άρα να μην το ανιχνεύσουμε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91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Ιδιότητες κατηγορημάτων </a:t>
            </a:r>
            <a:r>
              <a:rPr lang="el-GR" altLang="el-GR" dirty="0" smtClean="0"/>
              <a:t>(</a:t>
            </a:r>
            <a:r>
              <a:rPr lang="en-US" altLang="el-GR" dirty="0"/>
              <a:t>5</a:t>
            </a:r>
            <a:r>
              <a:rPr lang="el-GR" altLang="el-GR" dirty="0" smtClean="0"/>
              <a:t> </a:t>
            </a:r>
            <a:r>
              <a:rPr lang="el-GR" altLang="el-GR" dirty="0"/>
              <a:t>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0826"/>
            <a:ext cx="8229600" cy="2775337"/>
          </a:xfrm>
        </p:spPr>
        <p:txBody>
          <a:bodyPr>
            <a:normAutofit lnSpcReduction="10000"/>
          </a:bodyPr>
          <a:lstStyle/>
          <a:p>
            <a:r>
              <a:rPr lang="el-GR" altLang="el-GR" dirty="0"/>
              <a:t>Δύο βασικά προβλήματα</a:t>
            </a:r>
            <a:endParaRPr lang="en-US" altLang="el-GR" dirty="0"/>
          </a:p>
          <a:p>
            <a:pPr lvl="1"/>
            <a:r>
              <a:rPr lang="el-GR" altLang="el-GR" dirty="0"/>
              <a:t>Το Φ</a:t>
            </a:r>
            <a:r>
              <a:rPr lang="en-US" altLang="el-GR" dirty="0"/>
              <a:t> </a:t>
            </a:r>
            <a:r>
              <a:rPr lang="el-GR" altLang="el-GR" dirty="0"/>
              <a:t>μπορεί να βρεθεί αληθές αλλά να μην ίσχυε</a:t>
            </a:r>
          </a:p>
          <a:p>
            <a:pPr lvl="2"/>
            <a:r>
              <a:rPr lang="el-GR" altLang="el-GR" dirty="0"/>
              <a:t>Μπορεί να είναι αληθές σε κάποια εκτέλεση</a:t>
            </a:r>
          </a:p>
          <a:p>
            <a:pPr lvl="2"/>
            <a:r>
              <a:rPr lang="el-GR" altLang="el-GR" dirty="0"/>
              <a:t>Αλλά όχι απαραίτητα στη συγκεκριμένη εκτέλεση</a:t>
            </a:r>
          </a:p>
          <a:p>
            <a:r>
              <a:rPr lang="el-GR" altLang="el-GR" dirty="0"/>
              <a:t>Παράδειγμα: </a:t>
            </a:r>
            <a:r>
              <a:rPr lang="en-US" altLang="el-GR" dirty="0"/>
              <a:t>x=y</a:t>
            </a:r>
            <a:r>
              <a:rPr lang="el-GR" altLang="el-GR" dirty="0"/>
              <a:t> και </a:t>
            </a:r>
            <a:r>
              <a:rPr lang="en-US" altLang="el-GR" dirty="0"/>
              <a:t>(y-x)=</a:t>
            </a:r>
            <a:r>
              <a:rPr lang="en-US" altLang="el-GR" dirty="0" smtClean="0"/>
              <a:t>2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601755" cy="20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593137" cy="505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Ιδιότητες κατηγορημάτων (</a:t>
            </a:r>
            <a:r>
              <a:rPr lang="en-US" altLang="el-GR" dirty="0"/>
              <a:t>6</a:t>
            </a:r>
            <a:r>
              <a:rPr lang="el-GR" altLang="el-GR" dirty="0"/>
              <a:t> 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x=y</a:t>
            </a:r>
            <a:r>
              <a:rPr lang="el-GR" dirty="0"/>
              <a:t>: ισχύει σε κάθε εκτέλεση</a:t>
            </a:r>
          </a:p>
          <a:p>
            <a:pPr lvl="1"/>
            <a:r>
              <a:rPr lang="el-GR" dirty="0"/>
              <a:t>Αλλά δεν παρατηρείται πάντα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US" dirty="0"/>
              <a:t>(y-x)=2</a:t>
            </a:r>
            <a:r>
              <a:rPr lang="el-GR" dirty="0"/>
              <a:t>: ισχύει μερικές φορές</a:t>
            </a:r>
          </a:p>
          <a:p>
            <a:pPr lvl="1"/>
            <a:r>
              <a:rPr lang="el-GR" dirty="0"/>
              <a:t>Αλλά μπορεί να </a:t>
            </a:r>
            <a:r>
              <a:rPr lang="el-GR" dirty="0" smtClean="0"/>
              <a:t>παρατηρηθεί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38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Possibly</a:t>
            </a:r>
            <a:r>
              <a:rPr lang="el-GR" dirty="0" smtClean="0"/>
              <a:t> και </a:t>
            </a:r>
            <a:r>
              <a:rPr lang="en-US" dirty="0" smtClean="0"/>
              <a:t>Definitely </a:t>
            </a:r>
            <a:r>
              <a:rPr lang="el-GR" dirty="0" smtClean="0"/>
              <a:t>(1 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>
                <a:sym typeface="Symbol" pitchFamily="18" charset="2"/>
              </a:rPr>
              <a:t>Επέκταση σε ολόκληρο τον υπολογισμό</a:t>
            </a:r>
          </a:p>
          <a:p>
            <a:pPr lvl="1"/>
            <a:r>
              <a:rPr lang="el-GR" altLang="el-GR" dirty="0" smtClean="0">
                <a:sym typeface="Symbol" pitchFamily="18" charset="2"/>
              </a:rPr>
              <a:t>Εξετάζουμε όλες τις συνεπείς παρατηρήσεις</a:t>
            </a:r>
            <a:endParaRPr lang="el-GR" altLang="el-GR" dirty="0">
              <a:sym typeface="Symbol" pitchFamily="18" charset="2"/>
            </a:endParaRPr>
          </a:p>
          <a:p>
            <a:r>
              <a:rPr lang="en-US" altLang="el-GR" dirty="0">
                <a:sym typeface="Symbol" pitchFamily="18" charset="2"/>
              </a:rPr>
              <a:t>Possibly(</a:t>
            </a:r>
            <a:r>
              <a:rPr lang="el-GR" altLang="el-GR" dirty="0">
                <a:sym typeface="Symbol" pitchFamily="18" charset="2"/>
              </a:rPr>
              <a:t>Φ</a:t>
            </a:r>
            <a:r>
              <a:rPr lang="el-GR" altLang="el-GR" dirty="0" smtClean="0">
                <a:sym typeface="Symbol" pitchFamily="18" charset="2"/>
              </a:rPr>
              <a:t>)</a:t>
            </a:r>
          </a:p>
          <a:p>
            <a:pPr lvl="1"/>
            <a:r>
              <a:rPr lang="en-US" altLang="el-GR" dirty="0" smtClean="0">
                <a:sym typeface="Symbol" pitchFamily="18" charset="2"/>
              </a:rPr>
              <a:t>  </a:t>
            </a:r>
            <a:r>
              <a:rPr lang="el-GR" altLang="el-GR" dirty="0" smtClean="0">
                <a:sym typeface="Symbol" pitchFamily="18" charset="2"/>
              </a:rPr>
              <a:t>Ο</a:t>
            </a:r>
            <a:r>
              <a:rPr lang="en-US" altLang="el-GR" dirty="0" smtClean="0">
                <a:sym typeface="Symbol" pitchFamily="18" charset="2"/>
              </a:rPr>
              <a:t> </a:t>
            </a:r>
            <a:r>
              <a:rPr lang="en-US" altLang="el-GR" dirty="0">
                <a:sym typeface="Symbol" pitchFamily="18" charset="2"/>
              </a:rPr>
              <a:t>:   </a:t>
            </a:r>
            <a:r>
              <a:rPr lang="el-GR" altLang="el-GR" dirty="0"/>
              <a:t>Σ</a:t>
            </a:r>
            <a:r>
              <a:rPr lang="en-US" altLang="el-GR" baseline="30000" dirty="0"/>
              <a:t>l</a:t>
            </a:r>
            <a:r>
              <a:rPr lang="en-US" altLang="el-GR" dirty="0"/>
              <a:t> </a:t>
            </a:r>
            <a:r>
              <a:rPr lang="en-US" altLang="el-GR" dirty="0">
                <a:sym typeface="Symbol" pitchFamily="18" charset="2"/>
              </a:rPr>
              <a:t> </a:t>
            </a:r>
            <a:r>
              <a:rPr lang="el-GR" altLang="el-GR" dirty="0" smtClean="0"/>
              <a:t>Ο</a:t>
            </a:r>
            <a:r>
              <a:rPr lang="en-US" altLang="el-GR" dirty="0" smtClean="0"/>
              <a:t> </a:t>
            </a:r>
            <a:r>
              <a:rPr lang="el-GR" altLang="el-GR" dirty="0"/>
              <a:t>τέτοιο ώστε Φ(Σ</a:t>
            </a:r>
            <a:r>
              <a:rPr lang="en-US" altLang="el-GR" baseline="30000" dirty="0"/>
              <a:t>l</a:t>
            </a:r>
            <a:r>
              <a:rPr lang="en-US" altLang="el-GR" dirty="0"/>
              <a:t>) = </a:t>
            </a:r>
            <a:r>
              <a:rPr lang="en-US" altLang="el-GR" dirty="0" smtClean="0"/>
              <a:t>TRUE</a:t>
            </a:r>
          </a:p>
          <a:p>
            <a:pPr lvl="1"/>
            <a:r>
              <a:rPr lang="el-GR" altLang="el-GR" dirty="0" smtClean="0"/>
              <a:t>Υπάρχει τέτοια κατάσταση σε κάποια παρατήρηση</a:t>
            </a:r>
          </a:p>
          <a:p>
            <a:r>
              <a:rPr lang="en-US" altLang="el-GR" dirty="0" smtClean="0">
                <a:sym typeface="Symbol" pitchFamily="18" charset="2"/>
              </a:rPr>
              <a:t>Definitely(</a:t>
            </a:r>
            <a:r>
              <a:rPr lang="el-GR" altLang="el-GR" dirty="0">
                <a:sym typeface="Symbol" pitchFamily="18" charset="2"/>
              </a:rPr>
              <a:t>Φ</a:t>
            </a:r>
            <a:r>
              <a:rPr lang="el-GR" altLang="el-GR" dirty="0" smtClean="0">
                <a:sym typeface="Symbol" pitchFamily="18" charset="2"/>
              </a:rPr>
              <a:t>)</a:t>
            </a:r>
          </a:p>
          <a:p>
            <a:pPr lvl="1"/>
            <a:r>
              <a:rPr lang="en-US" altLang="el-GR" dirty="0" smtClean="0">
                <a:sym typeface="Symbol" pitchFamily="18" charset="2"/>
              </a:rPr>
              <a:t>  </a:t>
            </a:r>
            <a:r>
              <a:rPr lang="el-GR" altLang="el-GR" dirty="0" smtClean="0">
                <a:sym typeface="Symbol" pitchFamily="18" charset="2"/>
              </a:rPr>
              <a:t>Ο</a:t>
            </a:r>
            <a:r>
              <a:rPr lang="en-US" altLang="el-GR" dirty="0" smtClean="0">
                <a:sym typeface="Symbol" pitchFamily="18" charset="2"/>
              </a:rPr>
              <a:t> </a:t>
            </a:r>
            <a:r>
              <a:rPr lang="en-US" altLang="el-GR" dirty="0">
                <a:sym typeface="Symbol" pitchFamily="18" charset="2"/>
              </a:rPr>
              <a:t>:   </a:t>
            </a:r>
            <a:r>
              <a:rPr lang="el-GR" altLang="el-GR" dirty="0"/>
              <a:t>Σ</a:t>
            </a:r>
            <a:r>
              <a:rPr lang="en-US" altLang="el-GR" baseline="30000" dirty="0"/>
              <a:t>l </a:t>
            </a:r>
            <a:r>
              <a:rPr lang="en-US" altLang="el-GR" dirty="0">
                <a:sym typeface="Symbol" pitchFamily="18" charset="2"/>
              </a:rPr>
              <a:t> </a:t>
            </a:r>
            <a:r>
              <a:rPr lang="el-GR" altLang="el-GR" dirty="0" smtClean="0"/>
              <a:t>Ο</a:t>
            </a:r>
            <a:r>
              <a:rPr lang="en-US" altLang="el-GR" dirty="0" smtClean="0"/>
              <a:t> </a:t>
            </a:r>
            <a:r>
              <a:rPr lang="el-GR" altLang="el-GR" dirty="0"/>
              <a:t>τέτοιο ώστε Φ(Σ</a:t>
            </a:r>
            <a:r>
              <a:rPr lang="en-US" altLang="el-GR" baseline="30000" dirty="0"/>
              <a:t>l</a:t>
            </a:r>
            <a:r>
              <a:rPr lang="en-US" altLang="el-GR" dirty="0"/>
              <a:t>) = </a:t>
            </a:r>
            <a:r>
              <a:rPr lang="en-US" altLang="el-GR" dirty="0" smtClean="0"/>
              <a:t>TRUE</a:t>
            </a:r>
            <a:endParaRPr lang="el-GR" altLang="el-GR" dirty="0" smtClean="0"/>
          </a:p>
          <a:p>
            <a:pPr lvl="1"/>
            <a:r>
              <a:rPr lang="el-GR" altLang="el-GR" dirty="0" smtClean="0">
                <a:sym typeface="Symbol" pitchFamily="18" charset="2"/>
              </a:rPr>
              <a:t>Υπάρχει τέτοια κατάσταση σε κάθε παρατήρηση</a:t>
            </a:r>
            <a:endParaRPr lang="en-US" altLang="el-GR" dirty="0">
              <a:sym typeface="Symbol" pitchFamily="18" charset="2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78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Possibly</a:t>
            </a:r>
            <a:r>
              <a:rPr lang="el-GR" dirty="0"/>
              <a:t> και </a:t>
            </a:r>
            <a:r>
              <a:rPr lang="en-US" dirty="0"/>
              <a:t>Definitely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Παράδειγμα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Possibly(y-x=2)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>
                <a:sym typeface="Symbol" pitchFamily="18" charset="2"/>
              </a:rPr>
              <a:t>Υπάρχει μία εκτέλεση στην οποία θα </a:t>
            </a:r>
            <a:r>
              <a:rPr lang="el-GR" altLang="el-GR" dirty="0" smtClean="0">
                <a:sym typeface="Symbol" pitchFamily="18" charset="2"/>
              </a:rPr>
              <a:t>ισχύσει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>
                <a:sym typeface="Symbol" pitchFamily="18" charset="2"/>
              </a:rPr>
              <a:t>Αν είναι σφάλμα, τότε μπορεί να συμβεί</a:t>
            </a:r>
            <a:endParaRPr lang="en-US" altLang="el-GR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l-GR" dirty="0"/>
              <a:t>Definitely(x=y)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Ισχύει οπωσδήποτε σε όλες τις </a:t>
            </a:r>
            <a:r>
              <a:rPr lang="el-GR" altLang="el-GR" dirty="0" smtClean="0"/>
              <a:t>εκτελέσεις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 είναι σφάλμα, θα συμβεί σίγουρα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>
                <a:sym typeface="Symbol" pitchFamily="18" charset="2"/>
              </a:rPr>
              <a:t>Παρατηρούμε ότι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¬</a:t>
            </a:r>
            <a:r>
              <a:rPr lang="en-US" altLang="el-GR" dirty="0" smtClean="0">
                <a:sym typeface="Symbol" pitchFamily="18" charset="2"/>
              </a:rPr>
              <a:t>Possibly(</a:t>
            </a:r>
            <a:r>
              <a:rPr lang="el-GR" altLang="el-GR" dirty="0">
                <a:sym typeface="Symbol" pitchFamily="18" charset="2"/>
              </a:rPr>
              <a:t>Φ)</a:t>
            </a:r>
            <a:r>
              <a:rPr lang="en-US" altLang="el-GR" dirty="0">
                <a:sym typeface="Symbol" pitchFamily="18" charset="2"/>
              </a:rPr>
              <a:t>  Definitely</a:t>
            </a:r>
            <a:r>
              <a:rPr lang="en-US" altLang="el-GR" dirty="0" smtClean="0">
                <a:sym typeface="Symbol" pitchFamily="18" charset="2"/>
              </a:rPr>
              <a:t>(</a:t>
            </a:r>
            <a:r>
              <a:rPr lang="el-GR" altLang="el-GR" dirty="0" smtClean="0"/>
              <a:t>¬</a:t>
            </a:r>
            <a:r>
              <a:rPr lang="el-GR" altLang="el-GR" dirty="0" smtClean="0">
                <a:sym typeface="Symbol" pitchFamily="18" charset="2"/>
              </a:rPr>
              <a:t>Φ)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7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Possibly</a:t>
            </a:r>
            <a:r>
              <a:rPr lang="el-GR" dirty="0"/>
              <a:t> και </a:t>
            </a:r>
            <a:r>
              <a:rPr lang="en-US" dirty="0"/>
              <a:t>Definitely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Αποτίμηση </a:t>
            </a:r>
            <a:r>
              <a:rPr lang="en-US" altLang="el-GR" dirty="0"/>
              <a:t>Possibly(</a:t>
            </a:r>
            <a:r>
              <a:rPr lang="el-GR" altLang="el-GR" dirty="0"/>
              <a:t>Φ)</a:t>
            </a:r>
          </a:p>
          <a:p>
            <a:pPr lvl="1"/>
            <a:r>
              <a:rPr lang="el-GR" altLang="el-GR" dirty="0" smtClean="0"/>
              <a:t>Αρκεί να ισχύει σε κάποια εκτέλεση</a:t>
            </a:r>
          </a:p>
          <a:p>
            <a:pPr lvl="1"/>
            <a:r>
              <a:rPr lang="el-GR" altLang="el-GR" dirty="0" smtClean="0"/>
              <a:t>Δεν ξέρουμε όμως σε ποια!</a:t>
            </a:r>
          </a:p>
          <a:p>
            <a:pPr lvl="1"/>
            <a:r>
              <a:rPr lang="el-GR" altLang="el-GR" dirty="0" smtClean="0"/>
              <a:t>Αναζήτηση </a:t>
            </a:r>
            <a:r>
              <a:rPr lang="el-GR" altLang="el-GR" dirty="0"/>
              <a:t>σε όλες τις συνεπείς </a:t>
            </a:r>
            <a:r>
              <a:rPr lang="el-GR" altLang="el-GR" dirty="0" smtClean="0"/>
              <a:t>καταστάσεις</a:t>
            </a:r>
          </a:p>
          <a:p>
            <a:pPr lvl="2"/>
            <a:r>
              <a:rPr lang="el-GR" dirty="0" smtClean="0"/>
              <a:t>Ξεκινάμε από αρχική κατάσταση</a:t>
            </a:r>
          </a:p>
          <a:p>
            <a:pPr lvl="2"/>
            <a:r>
              <a:rPr lang="el-GR" dirty="0" smtClean="0"/>
              <a:t>Προχωράμε από επίπεδο σε επίπεδο στο πλέγμα</a:t>
            </a:r>
          </a:p>
          <a:p>
            <a:pPr lvl="2"/>
            <a:r>
              <a:rPr lang="el-GR" dirty="0" smtClean="0"/>
              <a:t>Αν ισχύει το Φ</a:t>
            </a:r>
            <a:r>
              <a:rPr lang="en-US" dirty="0" smtClean="0"/>
              <a:t> </a:t>
            </a:r>
            <a:r>
              <a:rPr lang="el-GR" dirty="0" smtClean="0"/>
              <a:t>σε κάποια κατάσταση, </a:t>
            </a:r>
            <a:r>
              <a:rPr lang="en-US" dirty="0" smtClean="0"/>
              <a:t>Possibly (</a:t>
            </a:r>
            <a:r>
              <a:rPr lang="el-GR" dirty="0" smtClean="0"/>
              <a:t>Φ)</a:t>
            </a:r>
          </a:p>
          <a:p>
            <a:pPr lvl="2"/>
            <a:r>
              <a:rPr lang="el-GR" dirty="0" smtClean="0"/>
              <a:t>Αν φτάσουμε στο τέλος, </a:t>
            </a:r>
            <a:r>
              <a:rPr lang="el-GR" altLang="el-GR" dirty="0"/>
              <a:t>¬</a:t>
            </a:r>
            <a:r>
              <a:rPr lang="en-US" altLang="el-GR" dirty="0">
                <a:sym typeface="Symbol" pitchFamily="18" charset="2"/>
              </a:rPr>
              <a:t>Possibly(</a:t>
            </a:r>
            <a:r>
              <a:rPr lang="el-GR" altLang="el-GR" dirty="0">
                <a:sym typeface="Symbol" pitchFamily="18" charset="2"/>
              </a:rPr>
              <a:t>Φ</a:t>
            </a:r>
            <a:r>
              <a:rPr lang="el-GR" altLang="el-GR" dirty="0" smtClean="0">
                <a:sym typeface="Symbol" pitchFamily="18" charset="2"/>
              </a:rPr>
              <a:t>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27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Possibly</a:t>
            </a:r>
            <a:r>
              <a:rPr lang="el-GR" dirty="0"/>
              <a:t> και </a:t>
            </a:r>
            <a:r>
              <a:rPr lang="en-US" dirty="0"/>
              <a:t>Definitely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l-GR" dirty="0" smtClean="0"/>
              <a:t>states</a:t>
            </a:r>
            <a:r>
              <a:rPr lang="en-US" altLang="el-GR" dirty="0"/>
              <a:t>={</a:t>
            </a:r>
            <a:r>
              <a:rPr lang="el-GR" altLang="el-GR" dirty="0"/>
              <a:t>Σ</a:t>
            </a:r>
            <a:r>
              <a:rPr lang="el-GR" altLang="el-GR" baseline="30000" dirty="0"/>
              <a:t>0…0</a:t>
            </a:r>
            <a:r>
              <a:rPr lang="en-US" altLang="el-GR" dirty="0" smtClean="0"/>
              <a:t>}</a:t>
            </a:r>
            <a:r>
              <a:rPr lang="el-GR" altLang="el-GR" dirty="0" smtClean="0"/>
              <a:t>, </a:t>
            </a:r>
            <a:r>
              <a:rPr lang="en-US" altLang="el-GR" dirty="0" smtClean="0"/>
              <a:t>L=0</a:t>
            </a:r>
            <a:r>
              <a:rPr lang="el-GR" altLang="el-GR" dirty="0" smtClean="0"/>
              <a:t>, </a:t>
            </a:r>
            <a:r>
              <a:rPr lang="en-US" altLang="el-GR" dirty="0" smtClean="0"/>
              <a:t>Possibly(</a:t>
            </a:r>
            <a:r>
              <a:rPr lang="el-GR" altLang="el-GR" dirty="0"/>
              <a:t>Φ)</a:t>
            </a:r>
            <a:r>
              <a:rPr lang="en-US" altLang="el-GR" dirty="0"/>
              <a:t> = true</a:t>
            </a:r>
            <a:endParaRPr lang="el-GR" altLang="el-GR" dirty="0"/>
          </a:p>
          <a:p>
            <a:pPr lvl="1"/>
            <a:r>
              <a:rPr lang="el-GR" altLang="el-GR" dirty="0"/>
              <a:t>Όσο ¬Φ(</a:t>
            </a:r>
            <a:r>
              <a:rPr lang="en-US" altLang="el-GR" dirty="0"/>
              <a:t>S) </a:t>
            </a:r>
            <a:r>
              <a:rPr lang="en-US" altLang="el-GR" dirty="0">
                <a:sym typeface="Symbol" pitchFamily="18" charset="2"/>
              </a:rPr>
              <a:t> S  </a:t>
            </a:r>
            <a:r>
              <a:rPr lang="en-US" altLang="el-GR" dirty="0"/>
              <a:t>states </a:t>
            </a:r>
            <a:r>
              <a:rPr lang="el-GR" altLang="el-GR" dirty="0"/>
              <a:t>και </a:t>
            </a:r>
            <a:r>
              <a:rPr lang="en-US" altLang="el-GR" dirty="0"/>
              <a:t>Possibly(</a:t>
            </a:r>
            <a:r>
              <a:rPr lang="el-GR" altLang="el-GR" dirty="0" smtClean="0"/>
              <a:t>Φ)</a:t>
            </a:r>
            <a:endParaRPr lang="el-GR" altLang="el-GR" dirty="0"/>
          </a:p>
          <a:p>
            <a:pPr lvl="2"/>
            <a:r>
              <a:rPr lang="el-GR" altLang="el-GR" sz="2400" dirty="0" smtClean="0"/>
              <a:t>Αν </a:t>
            </a:r>
            <a:r>
              <a:rPr lang="en-US" altLang="el-GR" sz="2400" dirty="0"/>
              <a:t>states</a:t>
            </a:r>
            <a:r>
              <a:rPr lang="el-GR" altLang="el-GR" sz="2400" dirty="0"/>
              <a:t>=={τελική καθολική κατάσταση</a:t>
            </a:r>
            <a:r>
              <a:rPr lang="el-GR" altLang="el-GR" sz="2400" dirty="0" smtClean="0"/>
              <a:t>} </a:t>
            </a:r>
            <a:r>
              <a:rPr lang="el-GR" altLang="el-GR" dirty="0" smtClean="0"/>
              <a:t>τότε </a:t>
            </a:r>
            <a:r>
              <a:rPr lang="en-US" altLang="el-GR" dirty="0" smtClean="0"/>
              <a:t>Possibly(</a:t>
            </a:r>
            <a:r>
              <a:rPr lang="el-GR" altLang="el-GR" dirty="0"/>
              <a:t>Φ) = </a:t>
            </a:r>
            <a:r>
              <a:rPr lang="en-US" altLang="el-GR" dirty="0"/>
              <a:t>false</a:t>
            </a:r>
          </a:p>
          <a:p>
            <a:pPr lvl="2"/>
            <a:r>
              <a:rPr lang="en-US" altLang="el-GR" dirty="0" smtClean="0"/>
              <a:t>L=L+1</a:t>
            </a:r>
            <a:endParaRPr lang="en-US" altLang="el-GR" dirty="0"/>
          </a:p>
          <a:p>
            <a:pPr lvl="2"/>
            <a:r>
              <a:rPr lang="en-US" altLang="el-GR" dirty="0" smtClean="0"/>
              <a:t>states</a:t>
            </a:r>
            <a:r>
              <a:rPr lang="el-GR" altLang="el-GR" dirty="0"/>
              <a:t>={όλες οι καταστάσεις </a:t>
            </a:r>
            <a:r>
              <a:rPr lang="el-GR" altLang="el-GR" dirty="0" smtClean="0"/>
              <a:t>επιπέδου </a:t>
            </a:r>
            <a:r>
              <a:rPr lang="en-US" altLang="el-GR" dirty="0"/>
              <a:t>L </a:t>
            </a:r>
            <a:r>
              <a:rPr lang="el-GR" altLang="el-GR" dirty="0"/>
              <a:t>που είναι προσπελάσιμες από τις καταστάσεις του </a:t>
            </a:r>
            <a:r>
              <a:rPr lang="en-US" altLang="el-GR" dirty="0"/>
              <a:t>states</a:t>
            </a:r>
            <a:r>
              <a:rPr lang="el-GR" altLang="el-GR" dirty="0" smtClean="0"/>
              <a:t>}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42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Possibly</a:t>
            </a:r>
            <a:r>
              <a:rPr lang="el-GR" dirty="0"/>
              <a:t> και </a:t>
            </a:r>
            <a:r>
              <a:rPr lang="en-US" dirty="0"/>
              <a:t>Definitely </a:t>
            </a:r>
            <a:r>
              <a:rPr lang="el-GR" dirty="0" smtClean="0"/>
              <a:t>(5 </a:t>
            </a:r>
            <a:r>
              <a:rPr lang="el-GR" dirty="0"/>
              <a:t>από </a:t>
            </a:r>
            <a:r>
              <a:rPr 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Αποτίμηση </a:t>
            </a:r>
            <a:r>
              <a:rPr lang="en-US" altLang="el-GR" dirty="0"/>
              <a:t>Definitely(</a:t>
            </a:r>
            <a:r>
              <a:rPr lang="el-GR" altLang="el-GR" dirty="0" smtClean="0"/>
              <a:t>Φ)</a:t>
            </a:r>
          </a:p>
          <a:p>
            <a:pPr lvl="1"/>
            <a:r>
              <a:rPr lang="el-GR" altLang="el-GR" dirty="0" smtClean="0"/>
              <a:t>Εντοπισμός συνόλου καταστάσεων όπου:</a:t>
            </a:r>
          </a:p>
          <a:p>
            <a:pPr lvl="2"/>
            <a:r>
              <a:rPr lang="el-GR" altLang="el-GR" dirty="0" smtClean="0"/>
              <a:t>Σε όλες ισχύει το Φ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Κάθε υπολογισμός περνάει από μία τους</a:t>
            </a:r>
          </a:p>
          <a:p>
            <a:pPr lvl="2"/>
            <a:r>
              <a:rPr lang="el-GR" dirty="0"/>
              <a:t>Ξεκινάμε από αρχική κατάσταση</a:t>
            </a:r>
          </a:p>
          <a:p>
            <a:pPr lvl="2"/>
            <a:r>
              <a:rPr lang="el-GR" dirty="0" smtClean="0"/>
              <a:t>Προχωράμε </a:t>
            </a:r>
            <a:r>
              <a:rPr lang="el-GR" dirty="0"/>
              <a:t>από επίπεδο σε επίπεδο στο </a:t>
            </a:r>
            <a:r>
              <a:rPr lang="el-GR" dirty="0" smtClean="0"/>
              <a:t>πλέγμα</a:t>
            </a:r>
          </a:p>
          <a:p>
            <a:pPr lvl="2"/>
            <a:r>
              <a:rPr lang="el-GR" dirty="0" smtClean="0"/>
              <a:t>Κρατάμε μόνο καταστάσεις που δεν ικανοποιούν το Φ</a:t>
            </a:r>
          </a:p>
          <a:p>
            <a:pPr lvl="2"/>
            <a:r>
              <a:rPr lang="el-GR" dirty="0" smtClean="0"/>
              <a:t>Αν δεν μείνει καμία, τότε </a:t>
            </a:r>
            <a:r>
              <a:rPr lang="en-US" dirty="0" smtClean="0"/>
              <a:t>Definitely(</a:t>
            </a:r>
            <a:r>
              <a:rPr lang="el-GR" dirty="0" smtClean="0"/>
              <a:t>Φ)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69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Possibly</a:t>
            </a:r>
            <a:r>
              <a:rPr lang="el-GR" dirty="0"/>
              <a:t> και </a:t>
            </a:r>
            <a:r>
              <a:rPr lang="en-US" dirty="0"/>
              <a:t>Definitely </a:t>
            </a:r>
            <a:r>
              <a:rPr lang="el-GR" dirty="0" smtClean="0"/>
              <a:t>(6 </a:t>
            </a:r>
            <a:r>
              <a:rPr lang="el-GR" dirty="0"/>
              <a:t>από </a:t>
            </a:r>
            <a:r>
              <a:rPr 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l-GR" altLang="el-GR" dirty="0"/>
              <a:t>Αν Φ(Σ</a:t>
            </a:r>
            <a:r>
              <a:rPr lang="el-GR" altLang="el-GR" baseline="30000" dirty="0"/>
              <a:t>0…0</a:t>
            </a:r>
            <a:r>
              <a:rPr lang="el-GR" altLang="el-GR" dirty="0"/>
              <a:t>) </a:t>
            </a:r>
            <a:r>
              <a:rPr lang="en-US" altLang="el-GR" dirty="0"/>
              <a:t>states={} </a:t>
            </a:r>
            <a:r>
              <a:rPr lang="el-GR" altLang="el-GR" dirty="0" smtClean="0"/>
              <a:t>αλλιώς </a:t>
            </a:r>
            <a:r>
              <a:rPr lang="en-US" altLang="el-GR" dirty="0" smtClean="0"/>
              <a:t>states </a:t>
            </a:r>
            <a:r>
              <a:rPr lang="en-US" altLang="el-GR" dirty="0"/>
              <a:t>={</a:t>
            </a:r>
            <a:r>
              <a:rPr lang="el-GR" altLang="el-GR" dirty="0"/>
              <a:t>Σ</a:t>
            </a:r>
            <a:r>
              <a:rPr lang="el-GR" altLang="el-GR" baseline="30000" dirty="0"/>
              <a:t>0…0</a:t>
            </a:r>
            <a:r>
              <a:rPr lang="en-US" altLang="el-GR" dirty="0"/>
              <a:t>};</a:t>
            </a:r>
          </a:p>
          <a:p>
            <a:pPr lvl="1"/>
            <a:r>
              <a:rPr lang="en-US" altLang="el-GR" dirty="0"/>
              <a:t>L=0</a:t>
            </a:r>
            <a:r>
              <a:rPr lang="el-GR" altLang="el-GR" dirty="0"/>
              <a:t>, </a:t>
            </a:r>
            <a:r>
              <a:rPr lang="en-US" altLang="el-GR" dirty="0"/>
              <a:t>Definitely(</a:t>
            </a:r>
            <a:r>
              <a:rPr lang="el-GR" altLang="el-GR" dirty="0"/>
              <a:t>Φ)</a:t>
            </a:r>
            <a:r>
              <a:rPr lang="en-US" altLang="el-GR" dirty="0"/>
              <a:t> = true</a:t>
            </a:r>
            <a:endParaRPr lang="el-GR" altLang="el-GR" dirty="0"/>
          </a:p>
          <a:p>
            <a:pPr lvl="1"/>
            <a:r>
              <a:rPr lang="el-GR" altLang="el-GR" dirty="0"/>
              <a:t>Όσο </a:t>
            </a:r>
            <a:r>
              <a:rPr lang="en-US" altLang="el-GR" dirty="0"/>
              <a:t>states &lt;&gt; {}</a:t>
            </a:r>
            <a:r>
              <a:rPr lang="el-GR" altLang="el-GR" dirty="0"/>
              <a:t> και </a:t>
            </a:r>
            <a:r>
              <a:rPr lang="en-US" altLang="el-GR" dirty="0"/>
              <a:t>Definitely(</a:t>
            </a:r>
            <a:r>
              <a:rPr lang="el-GR" altLang="el-GR" dirty="0"/>
              <a:t>Φ)</a:t>
            </a:r>
            <a:endParaRPr lang="en-US" altLang="el-GR" dirty="0"/>
          </a:p>
          <a:p>
            <a:pPr lvl="2"/>
            <a:r>
              <a:rPr lang="en-US" altLang="el-GR" dirty="0" smtClean="0"/>
              <a:t>L=L+1</a:t>
            </a:r>
            <a:endParaRPr lang="en-US" altLang="el-GR" dirty="0"/>
          </a:p>
          <a:p>
            <a:pPr lvl="2"/>
            <a:r>
              <a:rPr lang="en-US" altLang="el-GR" dirty="0" smtClean="0"/>
              <a:t>reachable</a:t>
            </a:r>
            <a:r>
              <a:rPr lang="el-GR" altLang="el-GR" dirty="0"/>
              <a:t>={όλες οι καταστάσεις επιπέδου </a:t>
            </a:r>
            <a:r>
              <a:rPr lang="en-US" altLang="el-GR" dirty="0"/>
              <a:t>L </a:t>
            </a:r>
            <a:r>
              <a:rPr lang="el-GR" altLang="el-GR" dirty="0"/>
              <a:t>που είναι προσπελάσιμες από αυτές του </a:t>
            </a:r>
            <a:r>
              <a:rPr lang="en-US" altLang="el-GR" dirty="0"/>
              <a:t>states</a:t>
            </a:r>
            <a:r>
              <a:rPr lang="el-GR" altLang="el-GR" dirty="0"/>
              <a:t>}</a:t>
            </a:r>
            <a:endParaRPr lang="en-US" altLang="el-GR" dirty="0"/>
          </a:p>
          <a:p>
            <a:pPr lvl="2"/>
            <a:r>
              <a:rPr lang="en-US" altLang="el-GR" dirty="0" smtClean="0"/>
              <a:t>states</a:t>
            </a:r>
            <a:r>
              <a:rPr lang="en-US" altLang="el-GR" dirty="0"/>
              <a:t>={S </a:t>
            </a:r>
            <a:r>
              <a:rPr lang="en-US" altLang="el-GR" dirty="0">
                <a:sym typeface="Symbol" pitchFamily="18" charset="2"/>
              </a:rPr>
              <a:t></a:t>
            </a:r>
            <a:r>
              <a:rPr lang="en-US" altLang="el-GR" dirty="0"/>
              <a:t> reachable</a:t>
            </a:r>
            <a:r>
              <a:rPr lang="el-GR" altLang="el-GR" dirty="0"/>
              <a:t> </a:t>
            </a:r>
            <a:r>
              <a:rPr lang="en-US" altLang="el-GR" dirty="0"/>
              <a:t>:</a:t>
            </a:r>
            <a:r>
              <a:rPr lang="el-GR" altLang="el-GR" dirty="0"/>
              <a:t> ¬Φ(</a:t>
            </a:r>
            <a:r>
              <a:rPr lang="en-US" altLang="el-GR" dirty="0"/>
              <a:t>S)}</a:t>
            </a:r>
          </a:p>
          <a:p>
            <a:pPr lvl="2"/>
            <a:r>
              <a:rPr lang="el-GR" altLang="el-GR" dirty="0" smtClean="0"/>
              <a:t>Αν </a:t>
            </a:r>
            <a:r>
              <a:rPr lang="en-US" altLang="el-GR" dirty="0"/>
              <a:t>states</a:t>
            </a:r>
            <a:r>
              <a:rPr lang="el-GR" altLang="el-GR" dirty="0"/>
              <a:t>=={τελική καθολική κατάσταση</a:t>
            </a:r>
            <a:r>
              <a:rPr lang="el-GR" altLang="el-GR" dirty="0" smtClean="0"/>
              <a:t>} τότε </a:t>
            </a:r>
            <a:r>
              <a:rPr lang="en-US" altLang="el-GR" dirty="0" smtClean="0"/>
              <a:t>Definitely(</a:t>
            </a:r>
            <a:r>
              <a:rPr lang="el-GR" altLang="el-GR" dirty="0"/>
              <a:t>Φ) = </a:t>
            </a:r>
            <a:r>
              <a:rPr lang="en-US" altLang="el-GR" dirty="0" smtClean="0"/>
              <a:t>false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30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Αδιέξοδα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Καθολικά κατηγορήματα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37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Κατανεμημένα αδιέξοδα (1 από 4)</a:t>
            </a:r>
          </a:p>
        </p:txBody>
      </p:sp>
      <p:sp>
        <p:nvSpPr>
          <p:cNvPr id="10245" name="Rectangle 1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Παρόμοια με συγκεντρωτικά συστήματα</a:t>
            </a:r>
          </a:p>
          <a:p>
            <a:pPr lvl="1" eaLnBrk="1" hangingPunct="1"/>
            <a:r>
              <a:rPr lang="el-GR" altLang="el-GR" dirty="0" smtClean="0"/>
              <a:t>Εμποδισμός διεργασιών λόγω πόρων</a:t>
            </a:r>
          </a:p>
          <a:p>
            <a:pPr lvl="1" eaLnBrk="1" hangingPunct="1"/>
            <a:r>
              <a:rPr lang="el-GR" altLang="el-GR" dirty="0" smtClean="0"/>
              <a:t>Απλά οι πόροι είναι κατανεμημένοι</a:t>
            </a:r>
          </a:p>
          <a:p>
            <a:pPr lvl="1" eaLnBrk="1" hangingPunct="1"/>
            <a:r>
              <a:rPr lang="el-GR" altLang="el-GR" dirty="0" smtClean="0"/>
              <a:t>Η βασική συνθήκη είναι η κυκλική αναμονή</a:t>
            </a:r>
          </a:p>
          <a:p>
            <a:pPr lvl="1" eaLnBrk="1" hangingPunct="1"/>
            <a:r>
              <a:rPr lang="el-GR" altLang="el-GR" dirty="0" smtClean="0"/>
              <a:t>Πώς ξέρουμε αν έχει συμβεί;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27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Κατανεμημένα αδιέξοδα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pic>
        <p:nvPicPr>
          <p:cNvPr id="3" name="Picture 2" descr="Γράφος καταχώρησης πόρων μεταξύ διεργασιών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96752"/>
            <a:ext cx="3255176" cy="2175158"/>
          </a:xfrm>
          <a:prstGeom prst="rect">
            <a:avLst/>
          </a:prstGeom>
        </p:spPr>
      </p:pic>
      <p:sp>
        <p:nvSpPr>
          <p:cNvPr id="10245" name="Rectangle 17"/>
          <p:cNvSpPr>
            <a:spLocks noGrp="1" noChangeArrowheads="1"/>
          </p:cNvSpPr>
          <p:nvPr>
            <p:ph idx="1"/>
          </p:nvPr>
        </p:nvSpPr>
        <p:spPr>
          <a:xfrm>
            <a:off x="457200" y="3371910"/>
            <a:ext cx="8229600" cy="275425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Γράφος καταχώρισης πόρων</a:t>
            </a:r>
          </a:p>
          <a:p>
            <a:pPr lvl="1" eaLnBrk="1" hangingPunct="1"/>
            <a:r>
              <a:rPr lang="el-GR" altLang="el-GR" dirty="0" smtClean="0"/>
              <a:t>Δείχνει καταχώριση πόρων και ζήτηση πόρων</a:t>
            </a:r>
          </a:p>
          <a:p>
            <a:pPr lvl="2"/>
            <a:r>
              <a:rPr lang="el-GR" altLang="el-GR" dirty="0" smtClean="0"/>
              <a:t>Τόξο από διεργασία: ζητάει πόρο</a:t>
            </a:r>
          </a:p>
          <a:p>
            <a:pPr lvl="2"/>
            <a:r>
              <a:rPr lang="el-GR" altLang="el-GR" dirty="0" smtClean="0"/>
              <a:t>Τόξο προς διεργασία: έχει δεσμεύσει πόρο</a:t>
            </a:r>
          </a:p>
          <a:p>
            <a:pPr lvl="1"/>
            <a:r>
              <a:rPr lang="el-GR" altLang="el-GR" dirty="0" smtClean="0"/>
              <a:t>Ενημερώνεται δυναμικά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63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Κατανεμημένα αδιέξοδα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Μία μονάδα ανά πόρο</a:t>
            </a:r>
          </a:p>
          <a:p>
            <a:pPr lvl="1"/>
            <a:r>
              <a:rPr lang="el-GR" altLang="el-GR" dirty="0" smtClean="0"/>
              <a:t>Αρκεί να υπάρχει κύκλος στο γράφο</a:t>
            </a:r>
          </a:p>
          <a:p>
            <a:r>
              <a:rPr lang="el-GR" altLang="el-GR" dirty="0" smtClean="0"/>
              <a:t>Πολλές </a:t>
            </a:r>
            <a:r>
              <a:rPr lang="el-GR" altLang="el-GR" dirty="0"/>
              <a:t>μονάδες ανά πόρο</a:t>
            </a:r>
          </a:p>
          <a:p>
            <a:pPr lvl="1"/>
            <a:r>
              <a:rPr lang="el-GR" altLang="el-GR" dirty="0" smtClean="0"/>
              <a:t>Πρέπει </a:t>
            </a:r>
            <a:r>
              <a:rPr lang="el-GR" altLang="el-GR" dirty="0"/>
              <a:t>να έχουμε </a:t>
            </a:r>
            <a:r>
              <a:rPr lang="el-GR" altLang="el-GR" dirty="0" smtClean="0"/>
              <a:t>δεσμό στο γράφο</a:t>
            </a:r>
            <a:endParaRPr lang="el-GR" altLang="el-GR" dirty="0"/>
          </a:p>
          <a:p>
            <a:pPr lvl="1"/>
            <a:r>
              <a:rPr lang="el-GR" altLang="el-GR" dirty="0" smtClean="0"/>
              <a:t>Δεσμός είναι </a:t>
            </a:r>
            <a:r>
              <a:rPr lang="el-GR" altLang="el-GR" dirty="0"/>
              <a:t>ένα μη κενό σύνολο κόμβων Κ</a:t>
            </a:r>
          </a:p>
          <a:p>
            <a:pPr lvl="2"/>
            <a:r>
              <a:rPr lang="el-GR" altLang="el-GR" dirty="0"/>
              <a:t>Όπου όλοι οι προσπελάσιμοι κόμβοι από το Κ…</a:t>
            </a:r>
          </a:p>
          <a:p>
            <a:pPr lvl="2"/>
            <a:r>
              <a:rPr lang="el-GR" altLang="el-GR" dirty="0"/>
              <a:t>…είναι και αυτοί μέλη του </a:t>
            </a:r>
            <a:r>
              <a:rPr lang="el-GR" altLang="el-GR" dirty="0" smtClean="0"/>
              <a:t>Κ</a:t>
            </a:r>
          </a:p>
          <a:p>
            <a:pPr lvl="2"/>
            <a:r>
              <a:rPr lang="el-GR" altLang="el-GR" dirty="0" smtClean="0"/>
              <a:t>Περιλαμβάνει τουλάχιστον έναν κύκλο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53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Κατανεμημένα αδιέξοδα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pic>
        <p:nvPicPr>
          <p:cNvPr id="3" name="Picture 2" descr="Γράφος αναμονής πόρων μεταξύ τριών διεργασιών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12" y="1412776"/>
            <a:ext cx="3255176" cy="699033"/>
          </a:xfrm>
          <a:prstGeom prst="rect">
            <a:avLst/>
          </a:prstGeom>
        </p:spPr>
      </p:pic>
      <p:sp>
        <p:nvSpPr>
          <p:cNvPr id="11269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2204863"/>
            <a:ext cx="8229600" cy="3921299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Γράφος αναμονής</a:t>
            </a:r>
          </a:p>
          <a:p>
            <a:pPr lvl="1" eaLnBrk="1" hangingPunct="1"/>
            <a:r>
              <a:rPr lang="el-GR" altLang="el-GR" dirty="0" smtClean="0"/>
              <a:t>Απλούστερη μορφή γράφου καταχώρισης</a:t>
            </a:r>
          </a:p>
          <a:p>
            <a:pPr lvl="1" eaLnBrk="1" hangingPunct="1"/>
            <a:r>
              <a:rPr lang="el-GR" altLang="el-GR" dirty="0" smtClean="0"/>
              <a:t>Παραλείπει τους πόρους</a:t>
            </a:r>
          </a:p>
          <a:p>
            <a:pPr lvl="2" eaLnBrk="1" hangingPunct="1"/>
            <a:r>
              <a:rPr lang="el-GR" altLang="el-GR" dirty="0" smtClean="0"/>
              <a:t>Ισχύει όταν έχουμε μία μονάδα κάθε πόρου</a:t>
            </a:r>
          </a:p>
          <a:p>
            <a:pPr lvl="1" eaLnBrk="1" hangingPunct="1"/>
            <a:r>
              <a:rPr lang="el-GR" altLang="el-GR" dirty="0" smtClean="0"/>
              <a:t>Αν έχει κύκλο, έχουμε αδιέξοδο</a:t>
            </a:r>
            <a:endParaRPr lang="el-GR" altLang="el-GR" dirty="0"/>
          </a:p>
          <a:p>
            <a:pPr lvl="2"/>
            <a:r>
              <a:rPr lang="el-GR" altLang="el-GR" dirty="0" smtClean="0"/>
              <a:t>Οι διεργασίες περιμένουν η μία την άλλη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84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Έγκριση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Μόνο σε συγκεκριμένες εφαρμογές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Αποφυγή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Απαιτεί γνώση απαιτήσεων εκ των προτέρων</a:t>
            </a:r>
          </a:p>
          <a:p>
            <a:pPr eaLnBrk="1" hangingPunct="1"/>
            <a:r>
              <a:rPr lang="el-GR" altLang="el-GR" dirty="0" smtClean="0"/>
              <a:t>Πρόληψη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Συνήθως αποφεύγουμε την κυκλική αναμονή</a:t>
            </a:r>
          </a:p>
          <a:p>
            <a:pPr eaLnBrk="1" hangingPunct="1"/>
            <a:r>
              <a:rPr lang="el-GR" altLang="el-GR" dirty="0" smtClean="0"/>
              <a:t>Ανίχνευση και επανόρθωση</a:t>
            </a:r>
          </a:p>
          <a:p>
            <a:pPr lvl="1" eaLnBrk="1" hangingPunct="1"/>
            <a:r>
              <a:rPr lang="el-GR" altLang="el-GR" dirty="0" smtClean="0"/>
              <a:t>Η πιο συνηθισμένη στρατηγική</a:t>
            </a:r>
          </a:p>
        </p:txBody>
      </p:sp>
      <p:sp>
        <p:nvSpPr>
          <p:cNvPr id="1229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Χειρισμός αδιεξόδων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80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Ανίχνευση αδιεξόδων (1 από 4)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Κατανεμημένη ανίχνευση αδιεξόδων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Πληροφορίες διασκορπισμένες σε κόμβους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Κατασκευή καθολικού γράφου αναμονής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Κάθε κόμβος κατασκευάζει γράφο καταχώρισης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Από αυτόν κατασκευάζει γράφο αναμονής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Συνδυάζουμε για τον καθολικό γράφο αναμονής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Εντοπίζουμε αδιέξοδα (κύκλους)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79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Ανίχνευση αδιεξόδων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pic>
        <p:nvPicPr>
          <p:cNvPr id="5" name="Picture 4" descr="Σχήμα καθολικού γράφου αναμονής δύο κόμβων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155193" cy="48316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14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Ανίχνευση αδιεξόδων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Τρεις τρόποι κατασκευής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Συγκεντρωτικός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Ένας κόμβος συντονιστής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Ιεραρχικός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Ιεραρχία </a:t>
            </a:r>
            <a:r>
              <a:rPr lang="el-GR" altLang="el-GR" dirty="0" smtClean="0"/>
              <a:t>συντονιστών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Κατασκευή γράφου ιεραρχικά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Κατανεμημένος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Συμμετέχουν </a:t>
            </a:r>
            <a:r>
              <a:rPr lang="el-GR" altLang="el-GR" dirty="0" smtClean="0"/>
              <a:t>όλοι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Καθένας κατασκευάζει το γράφο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82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Ανίχνευση αδιεξόδων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Επιθυμητές </a:t>
            </a:r>
            <a:r>
              <a:rPr lang="el-GR" altLang="el-GR" dirty="0" smtClean="0"/>
              <a:t>ιδιότητες αλγορίθμων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Πρόοδος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Ανίχνευση σε πεπερασμένο χρόνο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Ασφάλεια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Ανίχνευση πραγματικών </a:t>
            </a:r>
            <a:r>
              <a:rPr lang="el-GR" altLang="el-GR" dirty="0" smtClean="0"/>
              <a:t>αδιεξόδων</a:t>
            </a:r>
          </a:p>
          <a:p>
            <a:r>
              <a:rPr lang="el-GR" dirty="0" smtClean="0"/>
              <a:t>Αδιέξοδο-φάντασμα</a:t>
            </a:r>
          </a:p>
          <a:p>
            <a:pPr lvl="1"/>
            <a:r>
              <a:rPr lang="el-GR" dirty="0" smtClean="0"/>
              <a:t>Αδιέξοδο που δεν υπάρχει πραγματικά</a:t>
            </a:r>
          </a:p>
          <a:p>
            <a:pPr lvl="1"/>
            <a:r>
              <a:rPr lang="el-GR" dirty="0" smtClean="0"/>
              <a:t>Οφείλεται σε καθυστερήσεις μηνυμάτων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51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Αποκατάσταση αδιεξόδων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Επέμβαση χειριστή: ποιού όμως;</a:t>
            </a:r>
          </a:p>
          <a:p>
            <a:pPr lvl="1" eaLnBrk="1" hangingPunct="1"/>
            <a:r>
              <a:rPr lang="el-GR" altLang="el-GR" dirty="0" smtClean="0"/>
              <a:t>Αν ξεκινήσουν όλοι την αντιμετώπιση;</a:t>
            </a:r>
          </a:p>
          <a:p>
            <a:pPr lvl="1" eaLnBrk="1" hangingPunct="1"/>
            <a:r>
              <a:rPr lang="el-GR" altLang="el-GR" dirty="0" smtClean="0"/>
              <a:t>Αν ένας κόμβος ευνοεί τις δικές του διεργασίες;</a:t>
            </a:r>
          </a:p>
          <a:p>
            <a:pPr eaLnBrk="1" hangingPunct="1"/>
            <a:r>
              <a:rPr lang="el-GR" altLang="el-GR" dirty="0" smtClean="0"/>
              <a:t>Τερματισμός διεργασιών</a:t>
            </a:r>
          </a:p>
          <a:p>
            <a:pPr lvl="1" eaLnBrk="1" hangingPunct="1"/>
            <a:r>
              <a:rPr lang="el-GR" altLang="el-GR" dirty="0" smtClean="0"/>
              <a:t>Επιλέγει τις «καλύτερες» διεργασίες</a:t>
            </a:r>
          </a:p>
          <a:p>
            <a:pPr lvl="1" eaLnBrk="1" hangingPunct="1"/>
            <a:r>
              <a:rPr lang="el-GR" altLang="el-GR" dirty="0" smtClean="0"/>
              <a:t>Υψηλό κόστος λόγω σπατάλης πόρων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Οπισθοδρόμηση διεργασιών</a:t>
            </a:r>
          </a:p>
          <a:p>
            <a:pPr lvl="1" eaLnBrk="1" hangingPunct="1"/>
            <a:r>
              <a:rPr lang="el-GR" altLang="el-GR" dirty="0" smtClean="0"/>
              <a:t>Στο προηγούμενο σημείο ελέγχου</a:t>
            </a:r>
          </a:p>
          <a:p>
            <a:pPr lvl="1" eaLnBrk="1" hangingPunct="1"/>
            <a:r>
              <a:rPr lang="el-GR" altLang="el-GR" dirty="0" smtClean="0"/>
              <a:t>Θα πρέπει όμως να διατηρούμε σημεία ελέγχου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22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Συγκεντρωτική και ιεραρχική ανίχνευση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Καθολικά κατηγορήματα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4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Τοπικοί συντονιστές</a:t>
            </a:r>
          </a:p>
          <a:p>
            <a:pPr lvl="1" eaLnBrk="1" hangingPunct="1"/>
            <a:r>
              <a:rPr lang="el-GR" altLang="el-GR" dirty="0" smtClean="0"/>
              <a:t>Κατασκευή τοπικών γράφων αναμονής</a:t>
            </a:r>
          </a:p>
          <a:p>
            <a:pPr lvl="1" eaLnBrk="1" hangingPunct="1"/>
            <a:r>
              <a:rPr lang="el-GR" altLang="el-GR" dirty="0" smtClean="0"/>
              <a:t>Μπορεί να εντοπίσουν τοπικό αδιέξοδο</a:t>
            </a:r>
          </a:p>
          <a:p>
            <a:pPr eaLnBrk="1" hangingPunct="1"/>
            <a:r>
              <a:rPr lang="el-GR" altLang="el-GR" dirty="0" smtClean="0"/>
              <a:t>Καθολικός συντονιστής</a:t>
            </a:r>
          </a:p>
          <a:p>
            <a:pPr lvl="1"/>
            <a:r>
              <a:rPr lang="el-GR" altLang="el-GR" dirty="0" smtClean="0"/>
              <a:t>Συγκεντρωτικός ανιχνευτής αδιεξόδων</a:t>
            </a:r>
          </a:p>
          <a:p>
            <a:pPr lvl="1" eaLnBrk="1" hangingPunct="1"/>
            <a:r>
              <a:rPr lang="el-GR" altLang="el-GR" dirty="0" smtClean="0"/>
              <a:t>Κατασκευή καθολικού γράφου αναμονής</a:t>
            </a:r>
          </a:p>
          <a:p>
            <a:pPr lvl="1" eaLnBrk="1" hangingPunct="1"/>
            <a:r>
              <a:rPr lang="el-GR" altLang="el-GR" dirty="0" smtClean="0"/>
              <a:t>Μπορεί να εντοπίσει καθολικό αδιέξοδο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Συγκεντρωτική ανίχνευση (1 από 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55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Συγκεντρωτική ανίχνευση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Αντιμετώπιση αδιεξόδου</a:t>
            </a:r>
          </a:p>
          <a:p>
            <a:pPr lvl="1"/>
            <a:r>
              <a:rPr lang="el-GR" altLang="el-GR" dirty="0" smtClean="0"/>
              <a:t>Στο χαμηλότερο δυνατό επίπεδο (τοπικό)</a:t>
            </a:r>
          </a:p>
          <a:p>
            <a:r>
              <a:rPr lang="el-GR" altLang="el-GR" dirty="0" smtClean="0"/>
              <a:t>Πότε </a:t>
            </a:r>
            <a:r>
              <a:rPr lang="el-GR" altLang="el-GR" dirty="0"/>
              <a:t>συλλέγονται πληροφορίες;</a:t>
            </a:r>
            <a:endParaRPr lang="en-US" altLang="el-GR" dirty="0"/>
          </a:p>
          <a:p>
            <a:pPr lvl="1"/>
            <a:r>
              <a:rPr lang="el-GR" altLang="el-GR" dirty="0"/>
              <a:t>Συνεχής μετάδοση: σε κάθε αλλαγή</a:t>
            </a:r>
          </a:p>
          <a:p>
            <a:pPr lvl="1"/>
            <a:r>
              <a:rPr lang="el-GR" altLang="el-GR" dirty="0"/>
              <a:t>Περιοδική μετάδοση: </a:t>
            </a:r>
            <a:r>
              <a:rPr lang="el-GR" altLang="el-GR" dirty="0" smtClean="0"/>
              <a:t>μετά </a:t>
            </a:r>
            <a:r>
              <a:rPr lang="el-GR" altLang="el-GR" dirty="0"/>
              <a:t>από </a:t>
            </a:r>
            <a:r>
              <a:rPr lang="en-US" altLang="el-GR" dirty="0" smtClean="0"/>
              <a:t>n </a:t>
            </a:r>
            <a:r>
              <a:rPr lang="el-GR" altLang="el-GR" dirty="0" smtClean="0"/>
              <a:t>αλλαγές</a:t>
            </a:r>
          </a:p>
          <a:p>
            <a:pPr lvl="1"/>
            <a:r>
              <a:rPr lang="el-GR" altLang="el-GR" dirty="0" smtClean="0"/>
              <a:t>Μετάδοση </a:t>
            </a:r>
            <a:r>
              <a:rPr lang="el-GR" altLang="el-GR" dirty="0"/>
              <a:t>κατ’απαίτηση: </a:t>
            </a:r>
            <a:r>
              <a:rPr lang="el-GR" altLang="el-GR" dirty="0" smtClean="0"/>
              <a:t>το ζητά ο συντονιστής</a:t>
            </a:r>
            <a:endParaRPr lang="el-GR" altLang="el-GR" dirty="0"/>
          </a:p>
          <a:p>
            <a:pPr lvl="1"/>
            <a:r>
              <a:rPr lang="el-GR" altLang="el-GR" dirty="0"/>
              <a:t>Πάντα στέλνονται μόνο οι </a:t>
            </a:r>
            <a:r>
              <a:rPr lang="el-GR" altLang="el-GR" dirty="0" smtClean="0"/>
              <a:t>αλλαγές</a:t>
            </a:r>
          </a:p>
          <a:p>
            <a:pPr lvl="2"/>
            <a:r>
              <a:rPr lang="el-GR" altLang="el-GR" dirty="0" smtClean="0"/>
              <a:t>Προσθαφαιρέσεις ακμών στο γράφο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42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0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Συνήθως οι κύκλοι είναι μικροί</a:t>
            </a:r>
          </a:p>
          <a:p>
            <a:pPr lvl="1" eaLnBrk="1" hangingPunct="1"/>
            <a:r>
              <a:rPr lang="el-GR" altLang="el-GR" dirty="0" smtClean="0"/>
              <a:t>Το 90% εμπλέκουν δύο διεργασίες</a:t>
            </a:r>
          </a:p>
          <a:p>
            <a:pPr lvl="2"/>
            <a:r>
              <a:rPr lang="el-GR" altLang="el-GR" dirty="0" smtClean="0"/>
              <a:t>Δεν χρειάζεται καθολικός γράφος</a:t>
            </a:r>
          </a:p>
          <a:p>
            <a:pPr lvl="1" eaLnBrk="1" hangingPunct="1"/>
            <a:r>
              <a:rPr lang="el-GR" altLang="el-GR" dirty="0" smtClean="0"/>
              <a:t>Τοπική ανίχνευση και αντιμετώπιση</a:t>
            </a:r>
          </a:p>
          <a:p>
            <a:pPr lvl="2"/>
            <a:r>
              <a:rPr lang="el-GR" altLang="el-GR" dirty="0" smtClean="0"/>
              <a:t>Ελαχιστοποίηση κόστους επικοινωνίας</a:t>
            </a:r>
          </a:p>
          <a:p>
            <a:r>
              <a:rPr lang="el-GR" altLang="el-GR" dirty="0"/>
              <a:t>Ιεραρχική προσέγγιση</a:t>
            </a:r>
          </a:p>
          <a:p>
            <a:pPr lvl="1"/>
            <a:r>
              <a:rPr lang="el-GR" altLang="el-GR" dirty="0"/>
              <a:t>Λογικό δένδρο από ελεγκτές</a:t>
            </a:r>
          </a:p>
          <a:p>
            <a:pPr lvl="1"/>
            <a:r>
              <a:rPr lang="el-GR" altLang="el-GR" dirty="0" smtClean="0"/>
              <a:t>Κάθε ελεγκτής είναι αρμόδιος για μια περιοχή</a:t>
            </a:r>
          </a:p>
        </p:txBody>
      </p:sp>
      <p:sp>
        <p:nvSpPr>
          <p:cNvPr id="15365" name="Rectangle 1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Ιεραρχική ανίχνευση (1 από 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5287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Ιεραρχική ανίχνευση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Ιεραρχική προσέγγιση</a:t>
            </a:r>
          </a:p>
          <a:p>
            <a:pPr lvl="1"/>
            <a:r>
              <a:rPr lang="el-GR" altLang="el-GR" dirty="0" smtClean="0"/>
              <a:t>Κάθε </a:t>
            </a:r>
            <a:r>
              <a:rPr lang="el-GR" altLang="el-GR" dirty="0"/>
              <a:t>ελεγκτής έχει κάποια εμβέλεια</a:t>
            </a:r>
          </a:p>
          <a:p>
            <a:pPr lvl="2"/>
            <a:r>
              <a:rPr lang="el-GR" altLang="el-GR" dirty="0"/>
              <a:t>Τα φύλλα ελέγχουν τον τοπικό </a:t>
            </a:r>
            <a:r>
              <a:rPr lang="el-GR" altLang="el-GR" dirty="0" smtClean="0"/>
              <a:t>γράφο</a:t>
            </a:r>
            <a:endParaRPr lang="el-GR" altLang="el-GR" dirty="0"/>
          </a:p>
          <a:p>
            <a:pPr lvl="2"/>
            <a:r>
              <a:rPr lang="el-GR" altLang="el-GR" dirty="0"/>
              <a:t>Οι </a:t>
            </a:r>
            <a:r>
              <a:rPr lang="el-GR" altLang="el-GR" dirty="0" smtClean="0"/>
              <a:t>κόμβοι </a:t>
            </a:r>
            <a:r>
              <a:rPr lang="el-GR" altLang="el-GR" dirty="0"/>
              <a:t>ελέγχουν την ένωση των </a:t>
            </a:r>
            <a:r>
              <a:rPr lang="el-GR" altLang="el-GR" dirty="0" smtClean="0"/>
              <a:t>παιδιών</a:t>
            </a:r>
            <a:endParaRPr lang="el-GR" altLang="el-GR" dirty="0"/>
          </a:p>
          <a:p>
            <a:pPr lvl="1"/>
            <a:r>
              <a:rPr lang="el-GR" altLang="el-GR" dirty="0"/>
              <a:t>Αντιμετώπιση αδιεξόδων</a:t>
            </a:r>
          </a:p>
          <a:p>
            <a:pPr lvl="2"/>
            <a:r>
              <a:rPr lang="el-GR" altLang="el-GR" dirty="0"/>
              <a:t>Από τον κατώτερο ιεραρχικά </a:t>
            </a:r>
            <a:r>
              <a:rPr lang="el-GR" altLang="el-GR" dirty="0" smtClean="0"/>
              <a:t>κόμβο</a:t>
            </a:r>
            <a:endParaRPr lang="el-GR" altLang="el-GR" dirty="0"/>
          </a:p>
          <a:p>
            <a:pPr lvl="3"/>
            <a:r>
              <a:rPr lang="el-GR" altLang="el-GR" dirty="0"/>
              <a:t>Όσο πιο τοπικά γίνεται</a:t>
            </a:r>
          </a:p>
          <a:p>
            <a:pPr lvl="2"/>
            <a:r>
              <a:rPr lang="el-GR" altLang="el-GR" dirty="0" smtClean="0"/>
              <a:t>Αν δεν βρούμε κύκλους, πάμε παραπάνω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50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Ιεραρχική ανίχνευση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8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</a:p>
          <a:p>
            <a:pPr lvl="1"/>
            <a:r>
              <a:rPr lang="el-GR" dirty="0" smtClean="0"/>
              <a:t>4 κόμβοι</a:t>
            </a:r>
          </a:p>
          <a:p>
            <a:pPr lvl="1"/>
            <a:r>
              <a:rPr lang="el-GR" dirty="0" smtClean="0"/>
              <a:t>7 ελεγκτές</a:t>
            </a:r>
          </a:p>
        </p:txBody>
      </p:sp>
      <p:pic>
        <p:nvPicPr>
          <p:cNvPr id="3" name="Picture 2" descr="Σχήμα με παράδειγμα ιεραρχικής ανίχνευσης αδιεξόδων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40768"/>
            <a:ext cx="4566342" cy="511388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0194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Κατανεμημένη ανίχνευση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Καθολικά κατηγορήματα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69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Αλγόριθμος προώθησης (1 από 8)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Κάθε κόμβος υπεύθυνος για ανίχνευση</a:t>
            </a:r>
          </a:p>
          <a:p>
            <a:pPr eaLnBrk="1" hangingPunct="1"/>
            <a:r>
              <a:rPr lang="el-GR" altLang="el-GR" dirty="0" smtClean="0"/>
              <a:t>Αλγόριθμος βασισμένος σε γράφο αναμονής</a:t>
            </a:r>
          </a:p>
          <a:p>
            <a:pPr lvl="1"/>
            <a:r>
              <a:rPr lang="el-GR" altLang="el-GR" dirty="0" smtClean="0"/>
              <a:t>Ή αλγόριθμος προώθησης διαδρομών</a:t>
            </a:r>
          </a:p>
          <a:p>
            <a:pPr lvl="1"/>
            <a:r>
              <a:rPr lang="el-GR" altLang="el-GR" dirty="0" smtClean="0"/>
              <a:t>Κάθε κόμβος διατηρεί τροποποιημένο γράφο</a:t>
            </a:r>
          </a:p>
          <a:p>
            <a:pPr lvl="2"/>
            <a:r>
              <a:rPr lang="el-GR" altLang="el-GR" dirty="0" smtClean="0"/>
              <a:t>Περιέχει τις τοπικές ακμές</a:t>
            </a:r>
            <a:r>
              <a:rPr lang="en-US" altLang="el-GR" dirty="0"/>
              <a:t> </a:t>
            </a:r>
            <a:r>
              <a:rPr lang="el-GR" altLang="el-GR" dirty="0" smtClean="0"/>
              <a:t>και έναν κόμβο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ex</a:t>
            </a:r>
            <a:endParaRPr lang="el-GR" altLang="el-GR" baseline="-25000" dirty="0" smtClean="0"/>
          </a:p>
          <a:p>
            <a:pPr lvl="2"/>
            <a:r>
              <a:rPr lang="el-GR" altLang="el-GR" dirty="0" smtClean="0"/>
              <a:t>Επιπλέον προστίθενται δύο είδη ακμών</a:t>
            </a:r>
          </a:p>
          <a:p>
            <a:pPr lvl="2"/>
            <a:r>
              <a:rPr lang="el-GR" altLang="el-GR" dirty="0" smtClean="0"/>
              <a:t>(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,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ex</a:t>
            </a:r>
            <a:r>
              <a:rPr lang="el-GR" altLang="el-GR" dirty="0" smtClean="0"/>
              <a:t>):</a:t>
            </a:r>
            <a:r>
              <a:rPr lang="en-US" altLang="el-GR" dirty="0" smtClean="0"/>
              <a:t> </a:t>
            </a:r>
            <a:r>
              <a:rPr lang="el-GR" altLang="el-GR" dirty="0" smtClean="0"/>
              <a:t>εσωτερική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περιμένει εξωτερικό πόρο</a:t>
            </a:r>
          </a:p>
          <a:p>
            <a:pPr lvl="2"/>
            <a:r>
              <a:rPr lang="el-GR" altLang="el-GR" dirty="0" smtClean="0"/>
              <a:t>(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ex</a:t>
            </a:r>
            <a:r>
              <a:rPr lang="el-GR" altLang="el-GR" dirty="0" smtClean="0"/>
              <a:t>,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r>
              <a:rPr lang="el-GR" altLang="el-GR" dirty="0" smtClean="0"/>
              <a:t>): εξωτερική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περιμένει τοπικό πόρο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07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προώθησης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8642"/>
            <a:ext cx="8229600" cy="2977521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Παράδειγμα: έστω οι κόμβοι </a:t>
            </a:r>
            <a:r>
              <a:rPr lang="en-US" altLang="el-GR" dirty="0"/>
              <a:t>K</a:t>
            </a:r>
            <a:r>
              <a:rPr lang="en-US" altLang="el-GR" baseline="-25000" dirty="0"/>
              <a:t>1</a:t>
            </a:r>
            <a:r>
              <a:rPr lang="el-GR" altLang="el-GR" dirty="0"/>
              <a:t> και </a:t>
            </a:r>
            <a:r>
              <a:rPr lang="en-US" altLang="el-GR" dirty="0"/>
              <a:t>K</a:t>
            </a:r>
            <a:r>
              <a:rPr lang="en-US" altLang="el-GR" baseline="-25000" dirty="0"/>
              <a:t>2</a:t>
            </a:r>
          </a:p>
          <a:p>
            <a:pPr lvl="1"/>
            <a:r>
              <a:rPr lang="el-GR" altLang="el-GR" dirty="0"/>
              <a:t>Ο </a:t>
            </a:r>
            <a:r>
              <a:rPr lang="en-US" altLang="el-GR" dirty="0"/>
              <a:t>K</a:t>
            </a:r>
            <a:r>
              <a:rPr lang="en-US" altLang="el-GR" baseline="-25000" dirty="0"/>
              <a:t>1</a:t>
            </a:r>
            <a:r>
              <a:rPr lang="el-GR" altLang="el-GR" dirty="0"/>
              <a:t> έχει τις διεργασίες </a:t>
            </a:r>
            <a:r>
              <a:rPr lang="en-US" altLang="el-GR" dirty="0"/>
              <a:t>p</a:t>
            </a:r>
            <a:r>
              <a:rPr lang="en-US" altLang="el-GR" baseline="-25000" dirty="0"/>
              <a:t>1</a:t>
            </a:r>
            <a:r>
              <a:rPr lang="en-US" altLang="el-GR" dirty="0"/>
              <a:t>, p</a:t>
            </a:r>
            <a:r>
              <a:rPr lang="en-US" altLang="el-GR" baseline="-25000" dirty="0"/>
              <a:t>2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dirty="0"/>
              <a:t>p</a:t>
            </a:r>
            <a:r>
              <a:rPr lang="en-US" altLang="el-GR" baseline="-25000" dirty="0"/>
              <a:t>4</a:t>
            </a:r>
          </a:p>
          <a:p>
            <a:pPr lvl="1"/>
            <a:r>
              <a:rPr lang="el-GR" altLang="el-GR" dirty="0"/>
              <a:t>Ο </a:t>
            </a:r>
            <a:r>
              <a:rPr lang="en-US" altLang="el-GR" dirty="0"/>
              <a:t>K</a:t>
            </a:r>
            <a:r>
              <a:rPr lang="en-US" altLang="el-GR" baseline="-25000" dirty="0"/>
              <a:t>2</a:t>
            </a:r>
            <a:r>
              <a:rPr lang="el-GR" altLang="el-GR" dirty="0"/>
              <a:t> έχει τις διεργασίες </a:t>
            </a:r>
            <a:r>
              <a:rPr lang="en-US" altLang="el-GR" dirty="0"/>
              <a:t>p</a:t>
            </a:r>
            <a:r>
              <a:rPr lang="en-US" altLang="el-GR" baseline="-25000" dirty="0"/>
              <a:t>3</a:t>
            </a:r>
            <a:r>
              <a:rPr lang="el-GR" altLang="el-GR" dirty="0"/>
              <a:t> και </a:t>
            </a:r>
            <a:r>
              <a:rPr lang="en-US" altLang="el-GR" dirty="0"/>
              <a:t>p</a:t>
            </a:r>
            <a:r>
              <a:rPr lang="en-US" altLang="el-GR" baseline="-25000" dirty="0"/>
              <a:t>5</a:t>
            </a:r>
          </a:p>
          <a:p>
            <a:pPr lvl="1"/>
            <a:r>
              <a:rPr lang="el-GR" altLang="el-GR" dirty="0"/>
              <a:t>Οι κόμβοι γνωρίζουν τις άμεσες εξωτερικές αιτήσεις</a:t>
            </a:r>
          </a:p>
          <a:p>
            <a:pPr lvl="2"/>
            <a:r>
              <a:rPr lang="el-GR" altLang="el-GR" dirty="0"/>
              <a:t>Ο </a:t>
            </a:r>
            <a:r>
              <a:rPr lang="en-US" altLang="el-GR" dirty="0"/>
              <a:t>K</a:t>
            </a:r>
            <a:r>
              <a:rPr lang="en-US" altLang="el-GR" baseline="-25000" dirty="0"/>
              <a:t>1</a:t>
            </a:r>
            <a:r>
              <a:rPr lang="el-GR" altLang="el-GR" dirty="0"/>
              <a:t> γνωρίζει την αίτηση του </a:t>
            </a:r>
            <a:r>
              <a:rPr lang="en-US" altLang="el-GR" dirty="0"/>
              <a:t>p</a:t>
            </a:r>
            <a:r>
              <a:rPr lang="en-US" altLang="el-GR" baseline="-25000" dirty="0"/>
              <a:t>3</a:t>
            </a:r>
          </a:p>
          <a:p>
            <a:pPr lvl="2"/>
            <a:r>
              <a:rPr lang="el-GR" altLang="el-GR" dirty="0"/>
              <a:t>Ο </a:t>
            </a:r>
            <a:r>
              <a:rPr lang="en-US" altLang="el-GR" dirty="0"/>
              <a:t>K</a:t>
            </a:r>
            <a:r>
              <a:rPr lang="en-US" altLang="el-GR" baseline="-25000" dirty="0"/>
              <a:t>2</a:t>
            </a:r>
            <a:r>
              <a:rPr lang="el-GR" altLang="el-GR" dirty="0"/>
              <a:t> γνωρίζει την αίτηση του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1</a:t>
            </a:r>
            <a:endParaRPr lang="en-US" altLang="el-GR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9"/>
          <a:stretch/>
        </p:blipFill>
        <p:spPr bwMode="auto">
          <a:xfrm>
            <a:off x="2586038" y="1265238"/>
            <a:ext cx="3971925" cy="183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προώθησης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sp>
        <p:nvSpPr>
          <p:cNvPr id="18437" name="Rectangle 50"/>
          <p:cNvSpPr>
            <a:spLocks noGrp="1" noChangeArrowheads="1"/>
          </p:cNvSpPr>
          <p:nvPr>
            <p:ph idx="1"/>
          </p:nvPr>
        </p:nvSpPr>
        <p:spPr>
          <a:xfrm>
            <a:off x="457200" y="3164076"/>
            <a:ext cx="8229600" cy="2962087"/>
          </a:xfrm>
        </p:spPr>
        <p:txBody>
          <a:bodyPr>
            <a:normAutofit/>
          </a:bodyPr>
          <a:lstStyle/>
          <a:p>
            <a:r>
              <a:rPr lang="el-GR" altLang="el-GR" dirty="0"/>
              <a:t>Παράδειγμα: </a:t>
            </a:r>
            <a:r>
              <a:rPr lang="el-GR" altLang="el-GR" dirty="0" smtClean="0"/>
              <a:t>προσθήκη ακμών</a:t>
            </a:r>
            <a:endParaRPr lang="en-US" altLang="el-GR" baseline="-25000" dirty="0"/>
          </a:p>
          <a:p>
            <a:pPr lvl="1"/>
            <a:r>
              <a:rPr lang="en-US" altLang="el-GR" dirty="0" smtClean="0"/>
              <a:t>K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: (p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,p</a:t>
            </a:r>
            <a:r>
              <a:rPr lang="en-US" altLang="el-GR" baseline="-25000" dirty="0" smtClean="0"/>
              <a:t>ex</a:t>
            </a:r>
            <a:r>
              <a:rPr lang="en-US" altLang="el-GR" dirty="0" smtClean="0"/>
              <a:t>)</a:t>
            </a:r>
            <a:r>
              <a:rPr lang="el-GR" altLang="el-GR" dirty="0" smtClean="0"/>
              <a:t> αφού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1</a:t>
            </a:r>
            <a:r>
              <a:rPr lang="el-GR" altLang="el-GR" dirty="0" smtClean="0"/>
              <a:t> ζητάει κάτι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εκτός </a:t>
            </a:r>
            <a:r>
              <a:rPr lang="en-US" altLang="el-GR" dirty="0" smtClean="0"/>
              <a:t>K</a:t>
            </a:r>
            <a:r>
              <a:rPr lang="en-US" altLang="el-GR" baseline="-25000" dirty="0" smtClean="0"/>
              <a:t>1</a:t>
            </a:r>
            <a:endParaRPr lang="el-GR" altLang="el-GR" baseline="-25000" dirty="0" smtClean="0"/>
          </a:p>
          <a:p>
            <a:pPr lvl="1"/>
            <a:r>
              <a:rPr lang="en-US" altLang="el-GR" dirty="0" smtClean="0"/>
              <a:t>K</a:t>
            </a:r>
            <a:r>
              <a:rPr lang="en-US" altLang="el-GR" baseline="-25000" dirty="0" smtClean="0"/>
              <a:t>1</a:t>
            </a:r>
            <a:r>
              <a:rPr lang="en-US" altLang="el-GR" dirty="0"/>
              <a:t>: </a:t>
            </a:r>
            <a:r>
              <a:rPr lang="en-US" altLang="el-GR" dirty="0" smtClean="0"/>
              <a:t>(p</a:t>
            </a:r>
            <a:r>
              <a:rPr lang="en-US" altLang="el-GR" baseline="-25000" dirty="0" smtClean="0"/>
              <a:t>ex</a:t>
            </a:r>
            <a:r>
              <a:rPr lang="el-GR" altLang="el-GR" dirty="0" smtClean="0"/>
              <a:t>,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3</a:t>
            </a:r>
            <a:r>
              <a:rPr lang="en-US" altLang="el-GR" dirty="0" smtClean="0"/>
              <a:t>)</a:t>
            </a:r>
            <a:r>
              <a:rPr lang="el-GR" altLang="el-GR" dirty="0" smtClean="0"/>
              <a:t> </a:t>
            </a:r>
            <a:r>
              <a:rPr lang="el-GR" altLang="el-GR" dirty="0"/>
              <a:t>αφού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ζητάει </a:t>
            </a:r>
            <a:r>
              <a:rPr lang="el-GR" altLang="el-GR" dirty="0" smtClean="0"/>
              <a:t>κάτι από τον</a:t>
            </a:r>
            <a:r>
              <a:rPr lang="en-US" altLang="el-GR" dirty="0" smtClean="0"/>
              <a:t> K</a:t>
            </a:r>
            <a:r>
              <a:rPr lang="en-US" altLang="el-GR" baseline="-25000" dirty="0" smtClean="0"/>
              <a:t>1</a:t>
            </a:r>
            <a:endParaRPr lang="el-GR" altLang="el-GR" baseline="-25000" dirty="0"/>
          </a:p>
          <a:p>
            <a:pPr lvl="1"/>
            <a:r>
              <a:rPr lang="en-US" altLang="el-GR" dirty="0" smtClean="0"/>
              <a:t>K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: </a:t>
            </a:r>
            <a:r>
              <a:rPr lang="en-US" altLang="el-GR" dirty="0"/>
              <a:t>(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3</a:t>
            </a:r>
            <a:r>
              <a:rPr lang="en-US" altLang="el-GR" dirty="0" smtClean="0"/>
              <a:t>,p</a:t>
            </a:r>
            <a:r>
              <a:rPr lang="en-US" altLang="el-GR" baseline="-25000" dirty="0" smtClean="0"/>
              <a:t>ex</a:t>
            </a:r>
            <a:r>
              <a:rPr lang="en-US" altLang="el-GR" dirty="0"/>
              <a:t>)</a:t>
            </a:r>
            <a:r>
              <a:rPr lang="el-GR" altLang="el-GR" dirty="0"/>
              <a:t> αφού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ζητάει κάτι</a:t>
            </a:r>
            <a:r>
              <a:rPr lang="en-US" altLang="el-GR" dirty="0"/>
              <a:t> </a:t>
            </a:r>
            <a:r>
              <a:rPr lang="el-GR" altLang="el-GR" dirty="0"/>
              <a:t>εκτός </a:t>
            </a:r>
            <a:r>
              <a:rPr lang="en-US" altLang="el-GR" dirty="0" smtClean="0"/>
              <a:t>K</a:t>
            </a:r>
            <a:r>
              <a:rPr lang="en-US" altLang="el-GR" baseline="-25000" dirty="0" smtClean="0"/>
              <a:t>2</a:t>
            </a:r>
            <a:endParaRPr lang="el-GR" altLang="el-GR" baseline="-25000" dirty="0"/>
          </a:p>
          <a:p>
            <a:pPr lvl="1"/>
            <a:r>
              <a:rPr lang="en-US" altLang="el-GR" dirty="0" smtClean="0"/>
              <a:t>K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: </a:t>
            </a:r>
            <a:r>
              <a:rPr lang="en-US" altLang="el-GR" dirty="0"/>
              <a:t>(p</a:t>
            </a:r>
            <a:r>
              <a:rPr lang="en-US" altLang="el-GR" baseline="-25000" dirty="0"/>
              <a:t>ex</a:t>
            </a:r>
            <a:r>
              <a:rPr lang="el-GR" altLang="el-GR" dirty="0"/>
              <a:t>,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)</a:t>
            </a:r>
            <a:r>
              <a:rPr lang="el-GR" altLang="el-GR" dirty="0" smtClean="0"/>
              <a:t> </a:t>
            </a:r>
            <a:r>
              <a:rPr lang="el-GR" altLang="el-GR" dirty="0"/>
              <a:t>αφού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1</a:t>
            </a:r>
            <a:r>
              <a:rPr lang="el-GR" altLang="el-GR" dirty="0" smtClean="0"/>
              <a:t> </a:t>
            </a:r>
            <a:r>
              <a:rPr lang="el-GR" altLang="el-GR" dirty="0"/>
              <a:t>ζητάει κάτι από τον</a:t>
            </a:r>
            <a:r>
              <a:rPr lang="en-US" altLang="el-GR" dirty="0"/>
              <a:t> </a:t>
            </a:r>
            <a:r>
              <a:rPr lang="en-US" altLang="el-GR" dirty="0" smtClean="0"/>
              <a:t>K</a:t>
            </a:r>
            <a:r>
              <a:rPr lang="en-US" altLang="el-GR" baseline="-25000" dirty="0" smtClean="0"/>
              <a:t>2</a:t>
            </a:r>
            <a:endParaRPr lang="el-GR" altLang="el-GR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6" b="6798"/>
          <a:stretch/>
        </p:blipFill>
        <p:spPr bwMode="auto">
          <a:xfrm>
            <a:off x="2483768" y="1196752"/>
            <a:ext cx="3971925" cy="195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1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της έννοιας του καθολικού κατηγορήματος και των ιδιοτήτων του.</a:t>
            </a:r>
            <a:endParaRPr lang="el-GR" altLang="el-GR" dirty="0"/>
          </a:p>
          <a:p>
            <a:r>
              <a:rPr lang="el-GR" altLang="el-GR" dirty="0" smtClean="0"/>
              <a:t>Εισαγωγή στους αλγόριθμους εντοπισμού αδιεξόδων σε κατανεμημένους υπολογισμούς.</a:t>
            </a:r>
          </a:p>
          <a:p>
            <a:r>
              <a:rPr lang="el-GR" altLang="el-GR" dirty="0" smtClean="0"/>
              <a:t>Εξοικείωση με τους αλγορίθμους ανίχνευσης κατανεμημένου τερματισμού.</a:t>
            </a:r>
            <a:endParaRPr lang="el-GR" altLang="el-GR" dirty="0"/>
          </a:p>
          <a:p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5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προώθησης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Έλεγχος για κύκλους</a:t>
            </a:r>
          </a:p>
          <a:p>
            <a:pPr lvl="1"/>
            <a:r>
              <a:rPr lang="el-GR" altLang="el-GR" dirty="0" smtClean="0"/>
              <a:t>Αν δεν περιέχει τον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ex</a:t>
            </a:r>
            <a:r>
              <a:rPr lang="el-GR" altLang="el-GR" dirty="0" smtClean="0"/>
              <a:t>, τοπικό αδιέξοδο</a:t>
            </a:r>
          </a:p>
          <a:p>
            <a:pPr lvl="1"/>
            <a:r>
              <a:rPr lang="el-GR" altLang="el-GR" dirty="0" smtClean="0"/>
              <a:t>Αν περιέχει τον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ex</a:t>
            </a:r>
            <a:r>
              <a:rPr lang="el-GR" altLang="el-GR" dirty="0" smtClean="0"/>
              <a:t>, ίσως να έχουμε αδιέξοδο</a:t>
            </a:r>
          </a:p>
          <a:p>
            <a:pPr lvl="2"/>
            <a:r>
              <a:rPr lang="el-GR" altLang="el-GR" dirty="0" smtClean="0"/>
              <a:t>Πρέπει να συμβουλευτούμε και άλλους κόμβους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Έστω ο Κ</a:t>
            </a:r>
            <a:r>
              <a:rPr lang="en-US" altLang="el-GR" baseline="-25000" dirty="0"/>
              <a:t>i</a:t>
            </a:r>
            <a:r>
              <a:rPr lang="el-GR" altLang="el-GR" dirty="0"/>
              <a:t> έχει βρει κύκλο (</a:t>
            </a:r>
            <a:r>
              <a:rPr lang="en-US" altLang="el-GR" dirty="0"/>
              <a:t>p</a:t>
            </a:r>
            <a:r>
              <a:rPr lang="en-US" altLang="el-GR" baseline="-25000" dirty="0"/>
              <a:t>ex</a:t>
            </a:r>
            <a:r>
              <a:rPr lang="el-GR" altLang="el-GR" dirty="0"/>
              <a:t>,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l-GR" altLang="el-GR" dirty="0"/>
              <a:t>,</a:t>
            </a:r>
            <a:r>
              <a:rPr lang="en-US" altLang="el-GR" dirty="0"/>
              <a:t>p</a:t>
            </a:r>
            <a:r>
              <a:rPr lang="en-US" altLang="el-GR" baseline="-25000" dirty="0"/>
              <a:t>j</a:t>
            </a:r>
            <a:r>
              <a:rPr lang="el-GR" altLang="el-GR" dirty="0"/>
              <a:t>,</a:t>
            </a:r>
            <a:r>
              <a:rPr lang="en-US" altLang="el-GR" dirty="0"/>
              <a:t>…,p</a:t>
            </a:r>
            <a:r>
              <a:rPr lang="en-US" altLang="el-GR" baseline="-25000" dirty="0"/>
              <a:t>k</a:t>
            </a:r>
            <a:r>
              <a:rPr lang="el-GR" altLang="el-GR" dirty="0"/>
              <a:t>,</a:t>
            </a:r>
            <a:r>
              <a:rPr lang="en-US" altLang="el-GR" dirty="0"/>
              <a:t>p</a:t>
            </a:r>
            <a:r>
              <a:rPr lang="en-US" altLang="el-GR" baseline="-25000" dirty="0"/>
              <a:t>ex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Έστω ότι επόμενος στον κύκλο είναι ο </a:t>
            </a:r>
            <a:r>
              <a:rPr lang="en-US" altLang="el-GR" dirty="0" smtClean="0"/>
              <a:t>K</a:t>
            </a:r>
            <a:r>
              <a:rPr lang="en-US" altLang="el-GR" baseline="-25000" dirty="0" smtClean="0"/>
              <a:t>j</a:t>
            </a:r>
          </a:p>
          <a:p>
            <a:pPr lvl="2"/>
            <a:r>
              <a:rPr lang="el-GR" altLang="el-GR" dirty="0" smtClean="0"/>
              <a:t>Η διεργασία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k</a:t>
            </a:r>
            <a:r>
              <a:rPr lang="el-GR" altLang="el-GR" dirty="0" smtClean="0"/>
              <a:t> εκτελείται στον </a:t>
            </a:r>
            <a:r>
              <a:rPr lang="en-US" altLang="el-GR" dirty="0" smtClean="0"/>
              <a:t>K</a:t>
            </a:r>
            <a:r>
              <a:rPr lang="en-US" altLang="el-GR" baseline="-25000" dirty="0" smtClean="0"/>
              <a:t>i</a:t>
            </a:r>
            <a:endParaRPr lang="el-GR" altLang="el-GR" baseline="-25000" dirty="0"/>
          </a:p>
          <a:p>
            <a:pPr lvl="2"/>
            <a:r>
              <a:rPr lang="el-GR" altLang="el-GR" dirty="0" smtClean="0"/>
              <a:t>Η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k</a:t>
            </a:r>
            <a:r>
              <a:rPr lang="el-GR" altLang="el-GR" dirty="0" smtClean="0"/>
              <a:t> περιμένει πόρο από τον κόμβο </a:t>
            </a:r>
            <a:r>
              <a:rPr lang="en-US" altLang="el-GR" dirty="0" err="1" smtClean="0"/>
              <a:t>K</a:t>
            </a:r>
            <a:r>
              <a:rPr lang="en-US" altLang="el-GR" baseline="-25000" dirty="0" err="1" smtClean="0"/>
              <a:t>j</a:t>
            </a:r>
            <a:endParaRPr lang="el-GR" altLang="el-GR" baseline="-25000" dirty="0" smtClean="0"/>
          </a:p>
          <a:p>
            <a:pPr lvl="2"/>
            <a:endParaRPr lang="en-US" alt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28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προώθησης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Αλγόριθμος εντοπισμού κύκλου (</a:t>
            </a:r>
            <a:r>
              <a:rPr lang="en-US" altLang="el-GR" dirty="0" smtClean="0"/>
              <a:t>path pushing)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</a:t>
            </a:r>
            <a:r>
              <a:rPr lang="en-US" altLang="el-GR" dirty="0" smtClean="0"/>
              <a:t> K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στέλνει στον </a:t>
            </a:r>
            <a:r>
              <a:rPr lang="en-US" altLang="el-GR" dirty="0" smtClean="0"/>
              <a:t>K</a:t>
            </a:r>
            <a:r>
              <a:rPr lang="en-US" altLang="el-GR" baseline="-25000" dirty="0" smtClean="0"/>
              <a:t>j</a:t>
            </a:r>
            <a:r>
              <a:rPr lang="el-GR" altLang="el-GR" dirty="0" smtClean="0"/>
              <a:t> τον κύκλο</a:t>
            </a:r>
          </a:p>
          <a:p>
            <a:pPr lvl="1"/>
            <a:r>
              <a:rPr lang="el-GR" altLang="el-GR" dirty="0" smtClean="0"/>
              <a:t>Ο</a:t>
            </a:r>
            <a:r>
              <a:rPr lang="en-US" altLang="el-GR" dirty="0" smtClean="0"/>
              <a:t> K</a:t>
            </a:r>
            <a:r>
              <a:rPr lang="en-US" altLang="el-GR" baseline="-25000" dirty="0" smtClean="0"/>
              <a:t>j</a:t>
            </a:r>
            <a:r>
              <a:rPr lang="el-GR" altLang="el-GR" dirty="0" smtClean="0"/>
              <a:t> ενημερώνει τον γράφο του με τις ακμές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Αν ο νέος γράφος δεν περιέχει κύκλο, τερματισμός</a:t>
            </a:r>
          </a:p>
          <a:p>
            <a:pPr lvl="1"/>
            <a:r>
              <a:rPr lang="el-GR" altLang="el-GR" dirty="0" smtClean="0"/>
              <a:t>Αν ο νέος γράφος περιέχει κύκλο χωρίς τον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ex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Εντοπίστηκε κύκλος με τις εμπλεκόμενες διεργασίες</a:t>
            </a:r>
          </a:p>
          <a:p>
            <a:pPr lvl="1"/>
            <a:r>
              <a:rPr lang="el-GR" altLang="el-GR" dirty="0" smtClean="0"/>
              <a:t>Αν ο νέος γράφος περιέχει κύκλο με τον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ex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Ο</a:t>
            </a:r>
            <a:r>
              <a:rPr lang="en-US" altLang="el-GR" dirty="0" smtClean="0"/>
              <a:t> K</a:t>
            </a:r>
            <a:r>
              <a:rPr lang="en-US" altLang="el-GR" baseline="-25000" dirty="0" smtClean="0"/>
              <a:t>j</a:t>
            </a:r>
            <a:r>
              <a:rPr lang="el-GR" altLang="el-GR" dirty="0" smtClean="0"/>
              <a:t> στέλνει τον νέο κύκλο στον κόμβο </a:t>
            </a:r>
            <a:r>
              <a:rPr lang="en-US" altLang="el-GR" dirty="0" smtClean="0"/>
              <a:t>K</a:t>
            </a:r>
            <a:r>
              <a:rPr lang="en-US" altLang="el-GR" baseline="-25000" dirty="0" smtClean="0"/>
              <a:t>k</a:t>
            </a:r>
            <a:endParaRPr lang="el-GR" altLang="el-GR" baseline="-25000" dirty="0" smtClean="0"/>
          </a:p>
          <a:p>
            <a:pPr lvl="2"/>
            <a:r>
              <a:rPr lang="el-GR" altLang="el-GR" dirty="0" smtClean="0"/>
              <a:t>Αναδρομική εκτέλεση αλγορίθμου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79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προώθησης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pic>
        <p:nvPicPr>
          <p:cNvPr id="3" name="Picture 2" descr="Σχήμα με παράδειγμα αντίδρασης  σε κύκλο κατά την ανίχνευση αδιεξόδων με τον αλγόριθμο προώθησης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6752"/>
            <a:ext cx="1815126" cy="1815126"/>
          </a:xfrm>
          <a:prstGeom prst="rect">
            <a:avLst/>
          </a:prstGeom>
        </p:spPr>
      </p:pic>
      <p:sp>
        <p:nvSpPr>
          <p:cNvPr id="2048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3011878"/>
            <a:ext cx="8229600" cy="311428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Έστω το προηγούμενο παράδειγμα</a:t>
            </a:r>
          </a:p>
          <a:p>
            <a:pPr lvl="1" eaLnBrk="1" hangingPunct="1"/>
            <a:r>
              <a:rPr lang="el-GR" altLang="el-GR" dirty="0" smtClean="0"/>
              <a:t>Ο </a:t>
            </a:r>
            <a:r>
              <a:rPr lang="en-US" altLang="el-GR" dirty="0" smtClean="0"/>
              <a:t>K</a:t>
            </a:r>
            <a:r>
              <a:rPr lang="en-US" altLang="el-GR" baseline="-25000" dirty="0" smtClean="0"/>
              <a:t>1</a:t>
            </a:r>
            <a:r>
              <a:rPr lang="el-GR" altLang="el-GR" dirty="0" smtClean="0"/>
              <a:t> εντοπίζει τον κύκλο (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ex</a:t>
            </a:r>
            <a:r>
              <a:rPr lang="el-GR" altLang="el-GR" dirty="0" smtClean="0"/>
              <a:t>,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3</a:t>
            </a:r>
            <a:r>
              <a:rPr lang="el-GR" altLang="el-GR" dirty="0" smtClean="0"/>
              <a:t>,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,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1</a:t>
            </a:r>
            <a:r>
              <a:rPr lang="el-GR" altLang="el-GR" dirty="0" smtClean="0"/>
              <a:t>,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ex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H p</a:t>
            </a:r>
            <a:r>
              <a:rPr lang="en-US" altLang="el-GR" baseline="-25000" dirty="0" smtClean="0"/>
              <a:t>1</a:t>
            </a:r>
            <a:r>
              <a:rPr lang="el-GR" altLang="el-GR" dirty="0" smtClean="0"/>
              <a:t> περιμένει πόρο από </a:t>
            </a:r>
            <a:r>
              <a:rPr lang="el-GR" altLang="el-GR" dirty="0"/>
              <a:t>τον Κ</a:t>
            </a:r>
            <a:r>
              <a:rPr lang="el-GR" altLang="el-GR" baseline="-25000" dirty="0"/>
              <a:t>2</a:t>
            </a:r>
            <a:r>
              <a:rPr lang="en-US" altLang="el-GR" dirty="0"/>
              <a:t>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 κύκλος στέλνεται στον Κ</a:t>
            </a:r>
            <a:r>
              <a:rPr lang="el-GR" altLang="el-GR" baseline="-25000" dirty="0" smtClean="0"/>
              <a:t>2</a:t>
            </a:r>
            <a:r>
              <a:rPr lang="en-US" altLang="el-GR" dirty="0" smtClean="0"/>
              <a:t> </a:t>
            </a:r>
          </a:p>
          <a:p>
            <a:pPr lvl="1"/>
            <a:r>
              <a:rPr lang="el-GR" altLang="el-GR" dirty="0" smtClean="0"/>
              <a:t>Ο </a:t>
            </a:r>
            <a:r>
              <a:rPr lang="en-US" altLang="el-GR" dirty="0" smtClean="0"/>
              <a:t>K</a:t>
            </a:r>
            <a:r>
              <a:rPr lang="en-US" altLang="el-GR" baseline="-25000" dirty="0" smtClean="0"/>
              <a:t>2</a:t>
            </a:r>
            <a:r>
              <a:rPr lang="el-GR" altLang="el-GR" dirty="0" smtClean="0"/>
              <a:t> προσθέτει τις ακμές που δεν περιέχουν τον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ex</a:t>
            </a:r>
            <a:endParaRPr lang="el-GR" altLang="el-GR" baseline="-25000" dirty="0" smtClean="0"/>
          </a:p>
          <a:p>
            <a:pPr lvl="1" eaLnBrk="1" hangingPunct="1"/>
            <a:r>
              <a:rPr lang="el-GR" altLang="el-GR" dirty="0" smtClean="0"/>
              <a:t>Ο </a:t>
            </a:r>
            <a:r>
              <a:rPr lang="en-US" altLang="el-GR" dirty="0" smtClean="0"/>
              <a:t>K</a:t>
            </a:r>
            <a:r>
              <a:rPr lang="en-US" altLang="el-GR" baseline="-25000" dirty="0" smtClean="0"/>
              <a:t>2</a:t>
            </a:r>
            <a:r>
              <a:rPr lang="el-GR" altLang="el-GR" dirty="0" smtClean="0"/>
              <a:t> εντοπίζει τον κύκλο (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3</a:t>
            </a:r>
            <a:r>
              <a:rPr lang="el-GR" altLang="el-GR" dirty="0" smtClean="0"/>
              <a:t>,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,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1</a:t>
            </a:r>
            <a:r>
              <a:rPr lang="el-GR" altLang="el-GR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83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προώθησης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sp>
        <p:nvSpPr>
          <p:cNvPr id="2150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Αν ξεκινήσουν ταυτόχρονα δύο κόμβοι;</a:t>
            </a:r>
          </a:p>
          <a:p>
            <a:pPr lvl="1" eaLnBrk="1" hangingPunct="1"/>
            <a:r>
              <a:rPr lang="el-GR" altLang="el-GR" dirty="0" smtClean="0"/>
              <a:t>Θα εντοπίσουν και οι δύο τον κύκλο</a:t>
            </a:r>
          </a:p>
          <a:p>
            <a:pPr lvl="1" eaLnBrk="1" hangingPunct="1"/>
            <a:r>
              <a:rPr lang="el-GR" altLang="el-GR" dirty="0" smtClean="0"/>
              <a:t>Σπατάλη μηνυμάτων</a:t>
            </a:r>
          </a:p>
          <a:p>
            <a:pPr lvl="1" eaLnBrk="1" hangingPunct="1"/>
            <a:r>
              <a:rPr lang="el-GR" altLang="el-GR" dirty="0" smtClean="0"/>
              <a:t>Πιθανόν περιττοί τερματισμοί διεργασιών</a:t>
            </a:r>
          </a:p>
          <a:p>
            <a:pPr eaLnBrk="1" hangingPunct="1"/>
            <a:r>
              <a:rPr lang="el-GR" altLang="el-GR" dirty="0" smtClean="0"/>
              <a:t>Χρήση μοναδικού </a:t>
            </a:r>
            <a:r>
              <a:rPr lang="en-US" altLang="el-GR" dirty="0" smtClean="0"/>
              <a:t>ID </a:t>
            </a:r>
            <a:r>
              <a:rPr lang="el-GR" altLang="el-GR" dirty="0" smtClean="0"/>
              <a:t>διεργασίας</a:t>
            </a:r>
          </a:p>
          <a:p>
            <a:pPr lvl="1" eaLnBrk="1" hangingPunct="1"/>
            <a:r>
              <a:rPr lang="el-GR" altLang="el-GR" dirty="0" smtClean="0"/>
              <a:t>Όταν εντοπίζεται κύκλος (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ex</a:t>
            </a:r>
            <a:r>
              <a:rPr lang="el-GR" altLang="el-GR" dirty="0" smtClean="0"/>
              <a:t>,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,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j</a:t>
            </a:r>
            <a:r>
              <a:rPr lang="el-GR" altLang="el-GR" dirty="0" smtClean="0"/>
              <a:t>,</a:t>
            </a:r>
            <a:r>
              <a:rPr lang="en-US" altLang="el-GR" dirty="0" smtClean="0"/>
              <a:t>…,p</a:t>
            </a:r>
            <a:r>
              <a:rPr lang="en-US" altLang="el-GR" baseline="-25000" dirty="0" smtClean="0"/>
              <a:t>k</a:t>
            </a:r>
            <a:r>
              <a:rPr lang="el-GR" altLang="el-GR" dirty="0" smtClean="0"/>
              <a:t>,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ex</a:t>
            </a:r>
            <a:r>
              <a:rPr lang="el-GR" altLang="el-GR" dirty="0" smtClean="0"/>
              <a:t>)</a:t>
            </a:r>
          </a:p>
          <a:p>
            <a:pPr lvl="2" eaLnBrk="1" hangingPunct="1"/>
            <a:r>
              <a:rPr lang="el-GR" altLang="el-GR" dirty="0" smtClean="0"/>
              <a:t>Αν ID(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k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&lt;</a:t>
            </a:r>
            <a:r>
              <a:rPr lang="en-US" altLang="el-GR" dirty="0" smtClean="0"/>
              <a:t> </a:t>
            </a:r>
            <a:r>
              <a:rPr lang="el-GR" altLang="el-GR" dirty="0" smtClean="0"/>
              <a:t>ID(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i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ο κόμβος εκτελεί τον αλγόριθμο</a:t>
            </a:r>
          </a:p>
          <a:p>
            <a:pPr lvl="2" eaLnBrk="1" hangingPunct="1"/>
            <a:r>
              <a:rPr lang="el-GR" altLang="el-GR" dirty="0" smtClean="0"/>
              <a:t>Αλλιώς αφήνει την εκτέλεση σε άλλους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4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προώθησης </a:t>
            </a:r>
            <a:r>
              <a:rPr lang="el-GR" altLang="el-GR" dirty="0" smtClean="0"/>
              <a:t>(8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64076"/>
            <a:ext cx="8229600" cy="2962087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Συνέχεια προηγούμενου παραδείγματος</a:t>
            </a:r>
            <a:endParaRPr lang="el-GR" altLang="el-GR" dirty="0"/>
          </a:p>
          <a:p>
            <a:pPr lvl="1"/>
            <a:r>
              <a:rPr lang="el-GR" altLang="el-GR" dirty="0" smtClean="0"/>
              <a:t>Έστω </a:t>
            </a:r>
            <a:r>
              <a:rPr lang="en-US" altLang="el-GR" dirty="0" smtClean="0"/>
              <a:t>ID(p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)&lt;ID(p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)&lt;ID(p</a:t>
            </a:r>
            <a:r>
              <a:rPr lang="en-US" altLang="el-GR" baseline="-25000" dirty="0" smtClean="0"/>
              <a:t>3</a:t>
            </a:r>
            <a:r>
              <a:rPr lang="en-US" altLang="el-GR" dirty="0" smtClean="0"/>
              <a:t>)&lt;ID(p</a:t>
            </a:r>
            <a:r>
              <a:rPr lang="en-US" altLang="el-GR" baseline="-25000" dirty="0" smtClean="0"/>
              <a:t>4</a:t>
            </a:r>
            <a:r>
              <a:rPr lang="en-US" altLang="el-GR" dirty="0" smtClean="0"/>
              <a:t>)&lt;ID(p</a:t>
            </a:r>
            <a:r>
              <a:rPr lang="en-US" altLang="el-GR" baseline="-25000" dirty="0" smtClean="0"/>
              <a:t>5</a:t>
            </a:r>
            <a:r>
              <a:rPr lang="en-US" altLang="el-GR" dirty="0" smtClean="0"/>
              <a:t>)</a:t>
            </a:r>
            <a:endParaRPr lang="el-GR" altLang="el-GR" dirty="0"/>
          </a:p>
          <a:p>
            <a:pPr lvl="1"/>
            <a:r>
              <a:rPr lang="el-GR" altLang="el-GR" dirty="0" smtClean="0"/>
              <a:t>Ο </a:t>
            </a:r>
            <a:r>
              <a:rPr lang="el-GR" altLang="el-GR" dirty="0"/>
              <a:t>Κ</a:t>
            </a:r>
            <a:r>
              <a:rPr lang="el-GR" altLang="el-GR" baseline="-25000" dirty="0"/>
              <a:t>1</a:t>
            </a:r>
            <a:r>
              <a:rPr lang="el-GR" altLang="el-GR" dirty="0"/>
              <a:t> εντοπίζει τον κύκλο (</a:t>
            </a:r>
            <a:r>
              <a:rPr lang="en-US" altLang="el-GR" dirty="0"/>
              <a:t>p</a:t>
            </a:r>
            <a:r>
              <a:rPr lang="en-US" altLang="el-GR" baseline="-25000" dirty="0"/>
              <a:t>ex</a:t>
            </a:r>
            <a:r>
              <a:rPr lang="el-GR" altLang="el-GR" dirty="0"/>
              <a:t>,</a:t>
            </a:r>
            <a:r>
              <a:rPr lang="en-US" altLang="el-GR" dirty="0"/>
              <a:t>p</a:t>
            </a:r>
            <a:r>
              <a:rPr lang="el-GR" altLang="el-GR" baseline="-25000" dirty="0"/>
              <a:t>3</a:t>
            </a:r>
            <a:r>
              <a:rPr lang="el-GR" altLang="el-GR" dirty="0"/>
              <a:t>,</a:t>
            </a:r>
            <a:r>
              <a:rPr lang="en-US" altLang="el-GR" dirty="0"/>
              <a:t>p</a:t>
            </a:r>
            <a:r>
              <a:rPr lang="el-GR" altLang="el-GR" baseline="-25000" dirty="0"/>
              <a:t>2</a:t>
            </a:r>
            <a:r>
              <a:rPr lang="el-GR" altLang="el-GR" dirty="0"/>
              <a:t>,</a:t>
            </a:r>
            <a:r>
              <a:rPr lang="en-US" altLang="el-GR" dirty="0"/>
              <a:t>p</a:t>
            </a:r>
            <a:r>
              <a:rPr lang="el-GR" altLang="el-GR" baseline="-25000" dirty="0"/>
              <a:t>1</a:t>
            </a:r>
            <a:r>
              <a:rPr lang="el-GR" altLang="el-GR" dirty="0"/>
              <a:t>,</a:t>
            </a:r>
            <a:r>
              <a:rPr lang="en-US" altLang="el-GR" dirty="0"/>
              <a:t>p</a:t>
            </a:r>
            <a:r>
              <a:rPr lang="en-US" altLang="el-GR" baseline="-25000" dirty="0"/>
              <a:t>ex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 smtClean="0"/>
              <a:t>Αφού </a:t>
            </a:r>
            <a:r>
              <a:rPr lang="en-US" altLang="el-GR" dirty="0" smtClean="0"/>
              <a:t>ID(p</a:t>
            </a:r>
            <a:r>
              <a:rPr lang="el-GR" altLang="el-GR" baseline="-25000" dirty="0"/>
              <a:t>1</a:t>
            </a:r>
            <a:r>
              <a:rPr lang="en-US" altLang="el-GR" dirty="0"/>
              <a:t>)&lt;ID(p</a:t>
            </a:r>
            <a:r>
              <a:rPr lang="en-US" altLang="el-GR" baseline="-25000" dirty="0"/>
              <a:t>3</a:t>
            </a:r>
            <a:r>
              <a:rPr lang="en-US" altLang="el-GR" dirty="0" smtClean="0"/>
              <a:t>), o </a:t>
            </a:r>
            <a:r>
              <a:rPr lang="el-GR" altLang="el-GR" dirty="0" smtClean="0"/>
              <a:t>Κ</a:t>
            </a:r>
            <a:r>
              <a:rPr lang="el-GR" altLang="el-GR" baseline="-25000" dirty="0" smtClean="0"/>
              <a:t>1</a:t>
            </a:r>
            <a:r>
              <a:rPr lang="en-US" altLang="el-GR" dirty="0" smtClean="0"/>
              <a:t> </a:t>
            </a:r>
            <a:r>
              <a:rPr lang="el-GR" altLang="el-GR" dirty="0" smtClean="0"/>
              <a:t>ξεκινά τον αλγόριθμο</a:t>
            </a:r>
            <a:endParaRPr lang="el-GR" altLang="el-GR" dirty="0"/>
          </a:p>
          <a:p>
            <a:pPr lvl="1"/>
            <a:r>
              <a:rPr lang="el-GR" altLang="el-GR" dirty="0"/>
              <a:t>Ο </a:t>
            </a:r>
            <a:r>
              <a:rPr lang="el-GR" altLang="el-GR" dirty="0" smtClean="0"/>
              <a:t>Κ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εντοπίζει τον κύκλο (</a:t>
            </a:r>
            <a:r>
              <a:rPr lang="en-US" altLang="el-GR" dirty="0"/>
              <a:t>p</a:t>
            </a:r>
            <a:r>
              <a:rPr lang="en-US" altLang="el-GR" baseline="-25000" dirty="0"/>
              <a:t>ex</a:t>
            </a:r>
            <a:r>
              <a:rPr lang="el-GR" altLang="el-GR" dirty="0"/>
              <a:t>,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1</a:t>
            </a:r>
            <a:r>
              <a:rPr lang="el-GR" altLang="el-GR" dirty="0" smtClean="0"/>
              <a:t>,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3</a:t>
            </a:r>
            <a:r>
              <a:rPr lang="en-US" altLang="el-GR" dirty="0" smtClean="0"/>
              <a:t>,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ex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/>
              <a:t>Αφού </a:t>
            </a:r>
            <a:r>
              <a:rPr lang="en-US" altLang="el-GR" dirty="0" smtClean="0"/>
              <a:t>ID(p</a:t>
            </a:r>
            <a:r>
              <a:rPr lang="el-GR" altLang="el-GR" baseline="-25000" dirty="0" smtClean="0"/>
              <a:t>3</a:t>
            </a:r>
            <a:r>
              <a:rPr lang="en-US" altLang="el-GR" dirty="0" smtClean="0"/>
              <a:t>)</a:t>
            </a:r>
            <a:r>
              <a:rPr lang="el-GR" altLang="el-GR" dirty="0" smtClean="0"/>
              <a:t>&gt;</a:t>
            </a:r>
            <a:r>
              <a:rPr lang="en-US" altLang="el-GR" dirty="0" smtClean="0"/>
              <a:t>ID(p</a:t>
            </a:r>
            <a:r>
              <a:rPr lang="el-GR" altLang="el-GR" baseline="-25000" dirty="0" smtClean="0"/>
              <a:t>1</a:t>
            </a:r>
            <a:r>
              <a:rPr lang="en-US" altLang="el-GR" dirty="0" smtClean="0"/>
              <a:t>), </a:t>
            </a:r>
            <a:r>
              <a:rPr lang="en-US" altLang="el-GR" dirty="0"/>
              <a:t>o </a:t>
            </a:r>
            <a:r>
              <a:rPr lang="el-GR" altLang="el-GR" dirty="0" smtClean="0"/>
              <a:t>Κ</a:t>
            </a:r>
            <a:r>
              <a:rPr lang="el-GR" altLang="el-GR" baseline="-25000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δεν ξεκινά </a:t>
            </a:r>
            <a:r>
              <a:rPr lang="el-GR" altLang="el-GR" dirty="0"/>
              <a:t>τον </a:t>
            </a:r>
            <a:r>
              <a:rPr lang="el-GR" altLang="el-GR" dirty="0" smtClean="0"/>
              <a:t>αλγόριθμο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6" b="6798"/>
          <a:stretch/>
        </p:blipFill>
        <p:spPr bwMode="auto">
          <a:xfrm>
            <a:off x="2483768" y="1196752"/>
            <a:ext cx="3971925" cy="195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65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</a:t>
            </a:r>
            <a:r>
              <a:rPr lang="el-GR" altLang="el-GR" dirty="0" smtClean="0"/>
              <a:t>ιχνηλασίας (1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Αλγόριθμος βασισμένος στη διερεύνηση</a:t>
            </a:r>
          </a:p>
          <a:p>
            <a:pPr lvl="1"/>
            <a:r>
              <a:rPr lang="el-GR" altLang="el-GR" dirty="0" smtClean="0"/>
              <a:t>Ή αλγόριθμος ιχνηλασίας ακμών</a:t>
            </a:r>
            <a:endParaRPr lang="el-GR" altLang="el-GR" dirty="0"/>
          </a:p>
          <a:p>
            <a:pPr lvl="1" eaLnBrk="1" hangingPunct="1"/>
            <a:r>
              <a:rPr lang="el-GR" altLang="el-GR" dirty="0" smtClean="0"/>
              <a:t>Δεν κατασκευάζει καθολικό γράφο</a:t>
            </a:r>
          </a:p>
          <a:p>
            <a:pPr lvl="1"/>
            <a:r>
              <a:rPr lang="el-GR" altLang="el-GR" dirty="0" smtClean="0"/>
              <a:t>Ακολουθεί τις διαδρομές με μηνύματα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Κάθε διεργασία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 </a:t>
            </a:r>
            <a:r>
              <a:rPr lang="el-GR" altLang="el-GR" dirty="0" smtClean="0"/>
              <a:t>έχει ένα μοναδικό </a:t>
            </a:r>
            <a:r>
              <a:rPr lang="en-US" altLang="el-GR" dirty="0" smtClean="0"/>
              <a:t>ID</a:t>
            </a:r>
          </a:p>
          <a:p>
            <a:pPr lvl="1"/>
            <a:r>
              <a:rPr lang="el-GR" altLang="el-GR" dirty="0" smtClean="0"/>
              <a:t>Αν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η αίτηση της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στην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j</a:t>
            </a:r>
            <a:r>
              <a:rPr lang="el-GR" altLang="el-GR" dirty="0" smtClean="0"/>
              <a:t> καθυστερεί πολύ</a:t>
            </a:r>
          </a:p>
          <a:p>
            <a:pPr lvl="2"/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στέλνει μήνυμα διερεύνησης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στην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endParaRPr lang="el-GR" altLang="el-GR" baseline="-25000" dirty="0" smtClean="0"/>
          </a:p>
          <a:p>
            <a:pPr lvl="2"/>
            <a:r>
              <a:rPr lang="el-GR" altLang="el-GR" dirty="0" smtClean="0"/>
              <a:t>Πεδία: εμποδιζόμενη, αποστολέας, παραλήπτης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30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ιχνηλασίας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Αλγόριθμος βασισμένος στη διερεύνηση</a:t>
            </a:r>
          </a:p>
          <a:p>
            <a:pPr lvl="1"/>
            <a:r>
              <a:rPr lang="el-GR" altLang="el-GR" dirty="0" smtClean="0"/>
              <a:t>Αν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j</a:t>
            </a:r>
            <a:r>
              <a:rPr lang="el-GR" altLang="el-GR" dirty="0" smtClean="0"/>
              <a:t> </a:t>
            </a:r>
            <a:r>
              <a:rPr lang="el-GR" altLang="el-GR" dirty="0"/>
              <a:t>δεν είναι </a:t>
            </a:r>
            <a:r>
              <a:rPr lang="el-GR" altLang="el-GR" dirty="0" smtClean="0"/>
              <a:t>εμποδισμένη</a:t>
            </a:r>
          </a:p>
          <a:p>
            <a:pPr lvl="2"/>
            <a:r>
              <a:rPr lang="el-GR" altLang="el-GR" dirty="0" smtClean="0"/>
              <a:t>Δεν </a:t>
            </a:r>
            <a:r>
              <a:rPr lang="el-GR" altLang="el-GR" dirty="0"/>
              <a:t>υπάρχει αδιέξοδο, τέλος προώθησης</a:t>
            </a:r>
          </a:p>
          <a:p>
            <a:pPr lvl="1"/>
            <a:r>
              <a:rPr lang="el-GR" altLang="el-GR" dirty="0"/>
              <a:t>Αν </a:t>
            </a:r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j</a:t>
            </a:r>
            <a:r>
              <a:rPr lang="el-GR" altLang="el-GR" dirty="0" smtClean="0"/>
              <a:t> </a:t>
            </a:r>
            <a:r>
              <a:rPr lang="el-GR" altLang="el-GR" dirty="0"/>
              <a:t>είναι </a:t>
            </a:r>
            <a:r>
              <a:rPr lang="el-GR" altLang="el-GR" dirty="0" smtClean="0"/>
              <a:t>εμποδισμένη </a:t>
            </a:r>
            <a:r>
              <a:rPr lang="el-GR" altLang="el-GR" dirty="0"/>
              <a:t>προωθεί το </a:t>
            </a:r>
            <a:r>
              <a:rPr lang="el-GR" altLang="el-GR" dirty="0" smtClean="0"/>
              <a:t>μήνυμα</a:t>
            </a:r>
          </a:p>
          <a:p>
            <a:pPr lvl="2"/>
            <a:r>
              <a:rPr lang="el-GR" altLang="el-GR" dirty="0" smtClean="0"/>
              <a:t>Σε όλες τις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k</a:t>
            </a:r>
            <a:r>
              <a:rPr lang="el-GR" altLang="el-GR" dirty="0" smtClean="0"/>
              <a:t> τις οποίες περιμένει</a:t>
            </a:r>
          </a:p>
          <a:p>
            <a:pPr lvl="2"/>
            <a:r>
              <a:rPr lang="el-GR" altLang="el-GR" dirty="0" smtClean="0"/>
              <a:t>Δεύτερο πεδίο: δικό </a:t>
            </a:r>
            <a:r>
              <a:rPr lang="el-GR" altLang="el-GR" dirty="0"/>
              <a:t>της αναγνωριστικό</a:t>
            </a:r>
            <a:r>
              <a:rPr lang="en-US" altLang="el-GR" dirty="0"/>
              <a:t> (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Τρίτο πεδίο: αναγνωριστικό </a:t>
            </a:r>
            <a:r>
              <a:rPr lang="el-GR" altLang="el-GR" dirty="0"/>
              <a:t>του παραλήπτη</a:t>
            </a:r>
            <a:r>
              <a:rPr lang="en-US" altLang="el-GR" dirty="0"/>
              <a:t> (p</a:t>
            </a:r>
            <a:r>
              <a:rPr lang="en-US" altLang="el-GR" baseline="-25000" dirty="0"/>
              <a:t>k</a:t>
            </a:r>
            <a:r>
              <a:rPr lang="en-US" altLang="el-GR" dirty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Αν </a:t>
            </a:r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j</a:t>
            </a:r>
            <a:r>
              <a:rPr lang="el-GR" altLang="el-GR" dirty="0" smtClean="0"/>
              <a:t> δει </a:t>
            </a:r>
            <a:r>
              <a:rPr lang="el-GR" altLang="el-GR" dirty="0"/>
              <a:t>το δικό </a:t>
            </a:r>
            <a:r>
              <a:rPr lang="el-GR" altLang="el-GR" dirty="0" smtClean="0"/>
              <a:t>της </a:t>
            </a:r>
            <a:r>
              <a:rPr lang="en-US" altLang="el-GR" dirty="0" smtClean="0"/>
              <a:t>ID </a:t>
            </a:r>
            <a:r>
              <a:rPr lang="el-GR" altLang="el-GR" dirty="0" smtClean="0"/>
              <a:t>στο </a:t>
            </a:r>
            <a:r>
              <a:rPr lang="el-GR" altLang="el-GR" dirty="0"/>
              <a:t>πρώτο </a:t>
            </a:r>
            <a:r>
              <a:rPr lang="el-GR" altLang="el-GR" dirty="0" smtClean="0"/>
              <a:t>πεδίο</a:t>
            </a:r>
          </a:p>
          <a:p>
            <a:pPr lvl="2"/>
            <a:r>
              <a:rPr lang="el-GR" altLang="el-GR" dirty="0" smtClean="0"/>
              <a:t>Έχει </a:t>
            </a:r>
            <a:r>
              <a:rPr lang="el-GR" altLang="el-GR" dirty="0"/>
              <a:t>συμβεί </a:t>
            </a:r>
            <a:r>
              <a:rPr lang="el-GR" altLang="el-GR" dirty="0" smtClean="0"/>
              <a:t>αδιέξοδο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87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ιχνηλασίας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pic>
        <p:nvPicPr>
          <p:cNvPr id="3" name="Picture 2" descr="Σχήμα με παράδειγμα  ανίχνευσης αδιεξόδων με τον αλγόριθμο ανίχνευσης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4147625" cy="1951624"/>
          </a:xfrm>
          <a:prstGeom prst="rect">
            <a:avLst/>
          </a:prstGeom>
        </p:spPr>
      </p:pic>
      <p:sp>
        <p:nvSpPr>
          <p:cNvPr id="23557" name="Rectangle 38"/>
          <p:cNvSpPr>
            <a:spLocks noGrp="1" noChangeArrowheads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Έστω το προηγούμενο παράδειγμα</a:t>
            </a:r>
          </a:p>
          <a:p>
            <a:pPr lvl="1" eaLnBrk="1" hangingPunct="1"/>
            <a:r>
              <a:rPr lang="en-US" altLang="el-GR" dirty="0" smtClean="0"/>
              <a:t>H p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στέλνει μήνυμα &lt;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1</a:t>
            </a:r>
            <a:r>
              <a:rPr lang="el-GR" altLang="el-GR" dirty="0" smtClean="0"/>
              <a:t>,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1</a:t>
            </a:r>
            <a:r>
              <a:rPr lang="el-GR" altLang="el-GR" dirty="0" smtClean="0"/>
              <a:t>,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3</a:t>
            </a:r>
            <a:r>
              <a:rPr lang="el-GR" altLang="el-GR" dirty="0" smtClean="0"/>
              <a:t>&gt; στην 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3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3</a:t>
            </a:r>
            <a:r>
              <a:rPr lang="el-GR" altLang="el-GR" dirty="0" smtClean="0"/>
              <a:t> στέλνει το μήνυμα στις 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5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Στην 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5</a:t>
            </a:r>
            <a:r>
              <a:rPr lang="el-GR" altLang="el-GR" dirty="0" smtClean="0"/>
              <a:t> το μήνυμα σταματάει</a:t>
            </a:r>
          </a:p>
          <a:p>
            <a:pPr lvl="1" eaLnBrk="1" hangingPunct="1"/>
            <a:r>
              <a:rPr lang="el-GR" altLang="el-GR" dirty="0" smtClean="0"/>
              <a:t>Στην 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 το μήνυμα προωθείται σε 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1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4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Στην 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1</a:t>
            </a:r>
            <a:r>
              <a:rPr lang="el-GR" altLang="el-GR" dirty="0" smtClean="0"/>
              <a:t> εντοπίζεται το αδιέξοδο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6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ιχνηλασίας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Συνήθως χρήση δεύτερου αλγόριθμου</a:t>
            </a:r>
          </a:p>
          <a:p>
            <a:pPr lvl="1" eaLnBrk="1" hangingPunct="1"/>
            <a:r>
              <a:rPr lang="el-GR" altLang="el-GR" dirty="0" smtClean="0"/>
              <a:t>Εύκολη υλοποίηση</a:t>
            </a:r>
          </a:p>
          <a:p>
            <a:pPr lvl="1" eaLnBrk="1" hangingPunct="1"/>
            <a:r>
              <a:rPr lang="el-GR" altLang="el-GR" dirty="0" smtClean="0"/>
              <a:t>Μηνύματα σταθερού μεγέθους</a:t>
            </a:r>
          </a:p>
          <a:p>
            <a:pPr lvl="1" eaLnBrk="1" hangingPunct="1"/>
            <a:r>
              <a:rPr lang="el-GR" altLang="el-GR" dirty="0" smtClean="0"/>
              <a:t>Το πολύ ένα μήνυμα ανά ακμή</a:t>
            </a:r>
          </a:p>
          <a:p>
            <a:pPr lvl="1" eaLnBrk="1" hangingPunct="1"/>
            <a:r>
              <a:rPr lang="el-GR" altLang="el-GR" dirty="0" smtClean="0"/>
              <a:t>Δεν χρειάζεται καθολικούς γράφους</a:t>
            </a:r>
          </a:p>
          <a:p>
            <a:pPr lvl="1" eaLnBrk="1" hangingPunct="1"/>
            <a:r>
              <a:rPr lang="el-GR" altLang="el-GR" dirty="0" smtClean="0"/>
              <a:t>Δεν ανιχνεύει ανύπαρκτα αδιέξοδα</a:t>
            </a:r>
          </a:p>
          <a:p>
            <a:pPr lvl="1" eaLnBrk="1" hangingPunct="1"/>
            <a:r>
              <a:rPr lang="el-GR" altLang="el-GR" dirty="0" smtClean="0"/>
              <a:t>Δεν απαιτεί διάταξη των διεργασιών</a:t>
            </a:r>
          </a:p>
          <a:p>
            <a:pPr lvl="1" eaLnBrk="1" hangingPunct="1"/>
            <a:r>
              <a:rPr lang="el-GR" altLang="el-GR" dirty="0" smtClean="0"/>
              <a:t>Όλα αυτά δεν ισχύουν στον πρώτο αλγόριθμο!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08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Κατανεμημένος τερματισμός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Καθολικά κατηγορήματα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2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Ιδιότητες </a:t>
            </a:r>
            <a:r>
              <a:rPr lang="el-GR" altLang="el-GR" dirty="0"/>
              <a:t>καθολικών κατηγορημάτων</a:t>
            </a:r>
          </a:p>
          <a:p>
            <a:r>
              <a:rPr lang="el-GR" altLang="el-GR" dirty="0" smtClean="0"/>
              <a:t>Αδιέξοδα</a:t>
            </a:r>
          </a:p>
          <a:p>
            <a:pPr lvl="1"/>
            <a:r>
              <a:rPr lang="el-GR" altLang="el-GR" dirty="0" smtClean="0"/>
              <a:t>Συγκεντρωτική και ιεραρχική ανίχνευση</a:t>
            </a:r>
          </a:p>
          <a:p>
            <a:pPr lvl="1"/>
            <a:r>
              <a:rPr lang="el-GR" altLang="el-GR" dirty="0" smtClean="0"/>
              <a:t>Κατανεμημένη ανίχνευση</a:t>
            </a:r>
            <a:endParaRPr lang="el-GR" altLang="el-GR" dirty="0"/>
          </a:p>
          <a:p>
            <a:r>
              <a:rPr lang="el-GR" altLang="el-GR" dirty="0" smtClean="0"/>
              <a:t>Κατανεμημένος </a:t>
            </a:r>
            <a:r>
              <a:rPr lang="el-GR" altLang="el-GR" dirty="0"/>
              <a:t>τερματισμός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Έννοια του τερματισμού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Πότε τερματίζει ένα παράλληλο πρόγραμμα;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Οι διεργασίες περιμένουν εθελοντικά μηνύματα</a:t>
            </a:r>
          </a:p>
          <a:p>
            <a:pPr lvl="2" eaLnBrk="1" hangingPunct="1"/>
            <a:r>
              <a:rPr lang="el-GR" altLang="el-GR" dirty="0" smtClean="0"/>
              <a:t>Έτσι καλύπτουμε και τις άπειρες ανακυκλώσεις</a:t>
            </a:r>
          </a:p>
          <a:p>
            <a:pPr lvl="1" eaLnBrk="1" hangingPunct="1"/>
            <a:r>
              <a:rPr lang="el-GR" altLang="el-GR" dirty="0" smtClean="0"/>
              <a:t>Μη εθελοντική αναμονή = αδιέξοδο</a:t>
            </a:r>
          </a:p>
          <a:p>
            <a:pPr lvl="1" eaLnBrk="1" hangingPunct="1"/>
            <a:r>
              <a:rPr lang="el-GR" altLang="el-GR" dirty="0" smtClean="0"/>
              <a:t>Πώς όμως μπορούμε να το διαπιστώσουμε;</a:t>
            </a:r>
          </a:p>
          <a:p>
            <a:pPr eaLnBrk="1" hangingPunct="1"/>
            <a:r>
              <a:rPr lang="el-GR" altLang="el-GR" dirty="0" smtClean="0"/>
              <a:t>Ανίχνευση κατανεμημένου τερματισμού</a:t>
            </a:r>
          </a:p>
          <a:p>
            <a:pPr lvl="1" eaLnBrk="1" hangingPunct="1"/>
            <a:r>
              <a:rPr lang="el-GR" altLang="el-GR" dirty="0" smtClean="0"/>
              <a:t>Υποθέτουμε αξιόπιστα κανάλια επικοινωνίας</a:t>
            </a:r>
          </a:p>
          <a:p>
            <a:pPr lvl="1" eaLnBrk="1" hangingPunct="1"/>
            <a:r>
              <a:rPr lang="el-GR" altLang="el-GR" dirty="0" smtClean="0"/>
              <a:t>Τα μηνύματα φτάνουν μία φορά και σωστά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76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Dijkstra (1 </a:t>
            </a:r>
            <a:r>
              <a:rPr lang="el-GR" dirty="0" smtClean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Αλγόριθμος του </a:t>
            </a:r>
            <a:r>
              <a:rPr lang="en-US" altLang="el-GR" dirty="0"/>
              <a:t>Dijkstra</a:t>
            </a:r>
            <a:endParaRPr lang="el-GR" altLang="el-GR" dirty="0"/>
          </a:p>
          <a:p>
            <a:pPr lvl="1"/>
            <a:r>
              <a:rPr lang="el-GR" altLang="el-GR" dirty="0"/>
              <a:t>Έστω </a:t>
            </a:r>
            <a:r>
              <a:rPr lang="en-US" altLang="el-GR" dirty="0"/>
              <a:t>n </a:t>
            </a:r>
            <a:r>
              <a:rPr lang="el-GR" altLang="el-GR" dirty="0"/>
              <a:t>κόμβοι σε ενεργή ή παθητική κατάσταση</a:t>
            </a:r>
          </a:p>
          <a:p>
            <a:pPr lvl="1"/>
            <a:r>
              <a:rPr lang="el-GR" altLang="el-GR" dirty="0"/>
              <a:t>Μόνο οι ενεργοί κόμβοι στέλνουν μηνύματα</a:t>
            </a:r>
          </a:p>
          <a:p>
            <a:pPr lvl="1"/>
            <a:r>
              <a:rPr lang="el-GR" altLang="el-GR" dirty="0" smtClean="0"/>
              <a:t>Ο παθητικός </a:t>
            </a:r>
            <a:r>
              <a:rPr lang="el-GR" altLang="el-GR" dirty="0"/>
              <a:t>γίνεται ενεργός όταν λάβει μήνυμα</a:t>
            </a:r>
          </a:p>
          <a:p>
            <a:pPr lvl="1"/>
            <a:r>
              <a:rPr lang="el-GR" altLang="el-GR" dirty="0" smtClean="0"/>
              <a:t>Ο ενεργός </a:t>
            </a:r>
            <a:r>
              <a:rPr lang="el-GR" altLang="el-GR" dirty="0"/>
              <a:t>γίνεται παθητικός όταν δεν περιμένει </a:t>
            </a:r>
            <a:r>
              <a:rPr lang="el-GR" altLang="el-GR" dirty="0" smtClean="0"/>
              <a:t>κάτι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Κατάσταση τερματισμού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Όλοι οι κόμβοι είναι παθητικοί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Δεν υπάρχει κανένα μήνυμα καθοδόν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14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Αλγόριθμος </a:t>
            </a:r>
            <a:r>
              <a:rPr lang="en-US" dirty="0"/>
              <a:t>Dijkstra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altLang="el-GR" dirty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Δομή αλγορίθμου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Οι κόμβοι διατάσσονται σε δακτύλιο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Μπορεί να είναι λογική διάταξη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Κάθε κόμβος </a:t>
            </a:r>
            <a:r>
              <a:rPr lang="en-US" altLang="el-GR" dirty="0" smtClean="0"/>
              <a:t>i </a:t>
            </a:r>
            <a:r>
              <a:rPr lang="el-GR" altLang="el-GR" dirty="0" smtClean="0"/>
              <a:t>διατηρεί έναν μετρητή </a:t>
            </a:r>
            <a:r>
              <a:rPr lang="en-US" altLang="el-GR" dirty="0" smtClean="0"/>
              <a:t>c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Αρχικά </a:t>
            </a:r>
            <a:r>
              <a:rPr lang="en-US" altLang="el-GR" dirty="0" smtClean="0"/>
              <a:t>c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=0</a:t>
            </a:r>
            <a:endParaRPr lang="el-GR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Αυξάνεται σε κάθε αποστολή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μηνύματος</a:t>
            </a:r>
            <a:endParaRPr lang="en-US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Μειώνεται σε κάθε λήψη μηνύματος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</a:t>
            </a:r>
            <a:r>
              <a:rPr lang="en-US" altLang="el-GR" dirty="0" smtClean="0"/>
              <a:t>c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: πόσα μηνύματα εκκρεμούν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Σκυτάλη με άθροισμα μετρητών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7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Αλγόριθμος </a:t>
            </a:r>
            <a:r>
              <a:rPr lang="en-US" dirty="0"/>
              <a:t>Dijkstra </a:t>
            </a:r>
            <a:r>
              <a:rPr lang="en-US" dirty="0" smtClean="0"/>
              <a:t>(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Δομή αλγορίθμου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Όλοι </a:t>
            </a:r>
            <a:r>
              <a:rPr lang="el-GR" altLang="el-GR" dirty="0"/>
              <a:t>οι κόμβοι και η σκυτάλη έχουν χρώμα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Αρχικά όλα είναι λευκά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κόμβος </a:t>
            </a:r>
            <a:r>
              <a:rPr lang="el-GR" altLang="el-GR" dirty="0"/>
              <a:t>γίνεται μαύρος όταν λάβει μήνυμα 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Εξαιρείται το μήνυμα με τη σκυτάλη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Γίνεται </a:t>
            </a:r>
            <a:r>
              <a:rPr lang="el-GR" altLang="el-GR" dirty="0"/>
              <a:t>λευκός όταν προωθεί τη σκυτάλη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 η σκυτάλη βρει μαύρο κόμβο, γίνεται </a:t>
            </a:r>
            <a:r>
              <a:rPr lang="el-GR" altLang="el-GR" dirty="0" smtClean="0"/>
              <a:t>μαύρη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Η σκυτάλη μετά παραμένει μαύρη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35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Αλγόριθμος </a:t>
            </a:r>
            <a:r>
              <a:rPr lang="en-US" dirty="0"/>
              <a:t>Dijkstra </a:t>
            </a:r>
            <a:r>
              <a:rPr lang="en-US" dirty="0" smtClean="0"/>
              <a:t>(</a:t>
            </a:r>
            <a:r>
              <a:rPr lang="el-GR" dirty="0" smtClean="0"/>
              <a:t>4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altLang="el-GR" dirty="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Λειτουργία αλγορίθμου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Όταν ο κόμβος </a:t>
            </a:r>
            <a:r>
              <a:rPr lang="en-US" altLang="el-GR" dirty="0" smtClean="0"/>
              <a:t>i</a:t>
            </a:r>
            <a:r>
              <a:rPr lang="el-GR" altLang="el-GR" dirty="0" smtClean="0"/>
              <a:t>=0 γίνει παθητικός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Στέλνει λευκή σκυτάλη με τιμή 0 στον </a:t>
            </a:r>
            <a:r>
              <a:rPr lang="en-US" altLang="el-GR" dirty="0" smtClean="0"/>
              <a:t>n-1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Όταν ο κόμβος </a:t>
            </a:r>
            <a:r>
              <a:rPr lang="en-US" altLang="el-GR" dirty="0" smtClean="0"/>
              <a:t>i</a:t>
            </a:r>
            <a:r>
              <a:rPr lang="el-GR" altLang="el-GR" dirty="0" smtClean="0"/>
              <a:t>&lt;&gt;0 λάβει τη σκυτάλη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Κρατά τη σκυτάλη μέχρι να γίνει παθητικός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Προωθεί στον </a:t>
            </a:r>
            <a:r>
              <a:rPr lang="en-US" altLang="el-GR" dirty="0" smtClean="0"/>
              <a:t>i-1 </a:t>
            </a:r>
            <a:r>
              <a:rPr lang="el-GR" altLang="el-GR" dirty="0" smtClean="0"/>
              <a:t>αυξάνοντας την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τιμή κατά </a:t>
            </a:r>
            <a:r>
              <a:rPr lang="en-US" altLang="el-GR" dirty="0" smtClean="0"/>
              <a:t>c</a:t>
            </a:r>
            <a:r>
              <a:rPr lang="en-US" altLang="el-GR" baseline="-25000" dirty="0" smtClean="0"/>
              <a:t>i</a:t>
            </a:r>
            <a:endParaRPr lang="el-GR" altLang="el-GR" baseline="-25000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 ο κόμβος είναι μαύρος</a:t>
            </a:r>
          </a:p>
          <a:p>
            <a:pPr lvl="3">
              <a:lnSpc>
                <a:spcPct val="90000"/>
              </a:lnSpc>
            </a:pPr>
            <a:r>
              <a:rPr lang="el-GR" altLang="el-GR" dirty="0" smtClean="0"/>
              <a:t>Η σκυτάλη γίνεται μαύρη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Ο κόμβος γίνεται λευκός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82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Αλγόριθμος </a:t>
            </a:r>
            <a:r>
              <a:rPr lang="en-US" dirty="0"/>
              <a:t>Dijkstra </a:t>
            </a:r>
            <a:r>
              <a:rPr lang="en-US" dirty="0" smtClean="0"/>
              <a:t>(</a:t>
            </a:r>
            <a:r>
              <a:rPr lang="el-GR" dirty="0" smtClean="0"/>
              <a:t>5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Λειτουργία αλγορίθμου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Όταν ένας κόμβος λάβει μήνυμα (όχι σκυτάλη)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Γίνεται </a:t>
            </a:r>
            <a:r>
              <a:rPr lang="el-GR" altLang="el-GR" dirty="0"/>
              <a:t>μαύρος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Όταν ο κόμβος 0 λάβει τη σκυτάλη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 </a:t>
            </a:r>
            <a:r>
              <a:rPr lang="el-GR" altLang="el-GR" dirty="0"/>
              <a:t>είναι παθητικός και λευκός</a:t>
            </a:r>
            <a:r>
              <a:rPr lang="en-US" altLang="el-GR" dirty="0"/>
              <a:t> 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και </a:t>
            </a:r>
            <a:r>
              <a:rPr lang="el-GR" altLang="el-GR" dirty="0"/>
              <a:t>η σκυτάλη </a:t>
            </a:r>
            <a:r>
              <a:rPr lang="el-GR" altLang="el-GR" dirty="0" smtClean="0"/>
              <a:t>είναι λευκή 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και τιμή σκυτάλης + </a:t>
            </a:r>
            <a:r>
              <a:rPr lang="en-US" altLang="el-GR" dirty="0" smtClean="0"/>
              <a:t>c</a:t>
            </a:r>
            <a:r>
              <a:rPr lang="el-GR" altLang="el-GR" baseline="-25000" dirty="0" smtClean="0"/>
              <a:t>0</a:t>
            </a:r>
            <a:r>
              <a:rPr lang="en-US" altLang="el-GR" dirty="0" smtClean="0"/>
              <a:t> </a:t>
            </a:r>
            <a:r>
              <a:rPr lang="el-GR" altLang="el-GR" dirty="0"/>
              <a:t>είναι 0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Έχει </a:t>
            </a:r>
            <a:r>
              <a:rPr lang="el-GR" altLang="el-GR" dirty="0"/>
              <a:t>συμβεί </a:t>
            </a:r>
            <a:r>
              <a:rPr lang="el-GR" altLang="el-GR" dirty="0" smtClean="0"/>
              <a:t>τερματισμός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77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Ανάκτηση πίστωσης (1 από 7)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Τι σημαίνει τερματισμός υπολογισμού;</a:t>
            </a:r>
          </a:p>
          <a:p>
            <a:pPr lvl="1" eaLnBrk="1" hangingPunct="1"/>
            <a:r>
              <a:rPr lang="el-GR" altLang="el-GR" dirty="0" smtClean="0"/>
              <a:t>Ένα έργο </a:t>
            </a:r>
            <a:r>
              <a:rPr lang="en-US" altLang="el-GR" dirty="0" smtClean="0"/>
              <a:t>j </a:t>
            </a:r>
            <a:r>
              <a:rPr lang="el-GR" altLang="el-GR" dirty="0" smtClean="0"/>
              <a:t>αποτελείται από καθήκοντα</a:t>
            </a:r>
          </a:p>
          <a:p>
            <a:pPr lvl="2" eaLnBrk="1" hangingPunct="1"/>
            <a:r>
              <a:rPr lang="el-GR" altLang="el-GR" dirty="0" smtClean="0"/>
              <a:t>Κάθε καθήκον εκτελείται σε έναν μόνο κόμβο</a:t>
            </a:r>
          </a:p>
          <a:p>
            <a:pPr lvl="1" eaLnBrk="1" hangingPunct="1"/>
            <a:r>
              <a:rPr lang="el-GR" altLang="el-GR" dirty="0" smtClean="0"/>
              <a:t>Αρχικά κάθε έργο περιέχει ένα καθήκον</a:t>
            </a:r>
          </a:p>
          <a:p>
            <a:pPr lvl="1"/>
            <a:r>
              <a:rPr lang="el-GR" altLang="el-GR" dirty="0" smtClean="0"/>
              <a:t>Ένα καθήκον μπορεί να δημιουργήσει νέα</a:t>
            </a:r>
          </a:p>
          <a:p>
            <a:pPr lvl="2"/>
            <a:r>
              <a:rPr lang="el-GR" altLang="el-GR" dirty="0" smtClean="0"/>
              <a:t>Στον ίδιο ή σε άλλους κόμβους</a:t>
            </a:r>
          </a:p>
          <a:p>
            <a:pPr lvl="2" eaLnBrk="1" hangingPunct="1"/>
            <a:r>
              <a:rPr lang="el-GR" altLang="el-GR" dirty="0" smtClean="0"/>
              <a:t>Άρα μπορούμε να έχουμε καθήκοντα καθοδόν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08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Ανάκτηση πίστωσης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Τι σημαίνει τερματισμός υπολογισμού;</a:t>
            </a:r>
          </a:p>
          <a:p>
            <a:pPr lvl="1"/>
            <a:r>
              <a:rPr lang="en-US" altLang="el-GR" dirty="0" smtClean="0"/>
              <a:t>terminated(j</a:t>
            </a:r>
            <a:r>
              <a:rPr lang="en-US" altLang="el-GR" dirty="0"/>
              <a:t>)</a:t>
            </a:r>
            <a:r>
              <a:rPr lang="el-GR" altLang="el-GR" dirty="0"/>
              <a:t>=</a:t>
            </a:r>
            <a:r>
              <a:rPr lang="en-US" altLang="el-GR" dirty="0"/>
              <a:t>true</a:t>
            </a:r>
            <a:r>
              <a:rPr lang="el-GR" altLang="el-GR" dirty="0"/>
              <a:t>: τα καθήκοντα τελείωσαν</a:t>
            </a:r>
          </a:p>
          <a:p>
            <a:pPr lvl="2"/>
            <a:r>
              <a:rPr lang="el-GR" altLang="el-GR" dirty="0"/>
              <a:t>Σταθερό καθολικό κατηγόρημα</a:t>
            </a:r>
            <a:endParaRPr lang="en-US" altLang="el-GR" dirty="0"/>
          </a:p>
          <a:p>
            <a:pPr lvl="1"/>
            <a:r>
              <a:rPr lang="en-US" altLang="el-GR" dirty="0" smtClean="0"/>
              <a:t>idle</a:t>
            </a:r>
            <a:r>
              <a:rPr lang="en-US" altLang="el-GR" baseline="-25000" dirty="0" smtClean="0"/>
              <a:t>S</a:t>
            </a:r>
            <a:r>
              <a:rPr lang="en-US" altLang="el-GR" dirty="0" smtClean="0"/>
              <a:t>(j)=true</a:t>
            </a:r>
            <a:r>
              <a:rPr lang="el-GR" altLang="el-GR" dirty="0" smtClean="0"/>
              <a:t>: ο </a:t>
            </a:r>
            <a:r>
              <a:rPr lang="en-US" altLang="el-GR" dirty="0" smtClean="0"/>
              <a:t>S</a:t>
            </a:r>
            <a:r>
              <a:rPr lang="el-GR" altLang="el-GR" dirty="0" smtClean="0"/>
              <a:t> δεν έχει ενεργά καθήκοντα</a:t>
            </a:r>
          </a:p>
          <a:p>
            <a:pPr lvl="2"/>
            <a:r>
              <a:rPr lang="el-GR" altLang="el-GR" dirty="0" smtClean="0"/>
              <a:t>Η </a:t>
            </a:r>
            <a:r>
              <a:rPr lang="el-GR" altLang="el-GR" dirty="0"/>
              <a:t>αδράνεια είναι ασταθές τοπικό κατηγόρημα</a:t>
            </a:r>
          </a:p>
          <a:p>
            <a:pPr lvl="2"/>
            <a:r>
              <a:rPr lang="el-GR" altLang="el-GR" dirty="0"/>
              <a:t>Μπορεί να φτάσουν σε λίγο κι άλλα καθήκοντα</a:t>
            </a:r>
          </a:p>
          <a:p>
            <a:pPr lvl="1"/>
            <a:r>
              <a:rPr lang="el-GR" altLang="el-GR" dirty="0"/>
              <a:t>Η αδράνεια </a:t>
            </a:r>
            <a:r>
              <a:rPr lang="el-GR" altLang="el-GR" dirty="0" smtClean="0"/>
              <a:t>των </a:t>
            </a:r>
            <a:r>
              <a:rPr lang="el-GR" altLang="el-GR" dirty="0"/>
              <a:t>κόμβων δεν υπονοεί τερματισμό</a:t>
            </a:r>
          </a:p>
          <a:p>
            <a:pPr lvl="2"/>
            <a:r>
              <a:rPr lang="el-GR" altLang="el-GR" dirty="0"/>
              <a:t>Μπορεί να έχουμε καθήκοντα </a:t>
            </a:r>
            <a:r>
              <a:rPr lang="el-GR" altLang="el-GR" dirty="0" smtClean="0"/>
              <a:t>καθοδόν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39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Ανάκτηση πίστωσης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Αλγόριθμος ανάκτησης πίστωσης</a:t>
            </a:r>
          </a:p>
          <a:p>
            <a:pPr lvl="1"/>
            <a:r>
              <a:rPr lang="el-GR" altLang="el-GR" dirty="0"/>
              <a:t>Κάθε έργο έχει μία </a:t>
            </a:r>
            <a:r>
              <a:rPr lang="el-GR" altLang="el-GR" dirty="0" smtClean="0"/>
              <a:t>αρχική πίστωση</a:t>
            </a:r>
            <a:endParaRPr lang="el-GR" altLang="el-GR" dirty="0"/>
          </a:p>
          <a:p>
            <a:pPr lvl="2"/>
            <a:r>
              <a:rPr lang="el-GR" altLang="el-GR" dirty="0"/>
              <a:t>Κάθε καθήκον παίρνει μέρος της πίστωσης</a:t>
            </a:r>
          </a:p>
          <a:p>
            <a:pPr lvl="2"/>
            <a:r>
              <a:rPr lang="el-GR" altLang="el-GR" dirty="0"/>
              <a:t>Όταν </a:t>
            </a:r>
            <a:r>
              <a:rPr lang="el-GR" altLang="el-GR" dirty="0" smtClean="0"/>
              <a:t>τελειώσει το </a:t>
            </a:r>
            <a:r>
              <a:rPr lang="el-GR" altLang="el-GR" dirty="0"/>
              <a:t>καθήκον η πίστωση </a:t>
            </a:r>
            <a:r>
              <a:rPr lang="el-GR" altLang="el-GR" dirty="0" smtClean="0"/>
              <a:t>επιστρέφεται</a:t>
            </a:r>
          </a:p>
          <a:p>
            <a:pPr lvl="1"/>
            <a:r>
              <a:rPr lang="el-GR" altLang="el-GR" dirty="0" smtClean="0"/>
              <a:t>Τερματισμός έργου: ανάκτηση όλης της πίστωσης</a:t>
            </a:r>
            <a:endParaRPr lang="el-GR" altLang="el-GR" dirty="0"/>
          </a:p>
          <a:p>
            <a:pPr lvl="1" eaLnBrk="1" hangingPunct="1"/>
            <a:r>
              <a:rPr lang="el-GR" altLang="el-GR" dirty="0" smtClean="0"/>
              <a:t>Για κάθε καθήκον </a:t>
            </a:r>
            <a:r>
              <a:rPr lang="en-US" altLang="el-GR" dirty="0" smtClean="0"/>
              <a:t>t</a:t>
            </a:r>
            <a:r>
              <a:rPr lang="el-GR" altLang="el-GR" dirty="0" smtClean="0"/>
              <a:t> έχουμε </a:t>
            </a:r>
          </a:p>
          <a:p>
            <a:pPr lvl="2" eaLnBrk="1" hangingPunct="1"/>
            <a:r>
              <a:rPr lang="en-US" altLang="el-GR" dirty="0" smtClean="0"/>
              <a:t>job(t)</a:t>
            </a:r>
            <a:r>
              <a:rPr lang="el-GR" altLang="el-GR" dirty="0" smtClean="0"/>
              <a:t> είναι το έργο που ανήκει</a:t>
            </a:r>
          </a:p>
          <a:p>
            <a:pPr lvl="2" eaLnBrk="1" hangingPunct="1"/>
            <a:r>
              <a:rPr lang="en-US" altLang="el-GR" dirty="0" smtClean="0"/>
              <a:t>credit(t)</a:t>
            </a:r>
            <a:r>
              <a:rPr lang="el-GR" altLang="el-GR" dirty="0" smtClean="0"/>
              <a:t> είναι η πίστωσή του, της μορφής </a:t>
            </a:r>
            <a:r>
              <a:rPr lang="en-US" altLang="el-GR" dirty="0" smtClean="0"/>
              <a:t>2</a:t>
            </a:r>
            <a:r>
              <a:rPr lang="en-US" altLang="el-GR" baseline="30000" dirty="0" smtClean="0"/>
              <a:t>-i</a:t>
            </a:r>
            <a:endParaRPr lang="el-GR" altLang="el-GR" baseline="30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9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Ανάκτηση πίστωσης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Αλγόριθμος ανάκτησης πίστωσης</a:t>
            </a:r>
          </a:p>
          <a:p>
            <a:pPr lvl="1"/>
            <a:r>
              <a:rPr lang="el-GR" altLang="el-GR" dirty="0" smtClean="0"/>
              <a:t>Για </a:t>
            </a:r>
            <a:r>
              <a:rPr lang="el-GR" altLang="el-GR" dirty="0"/>
              <a:t>κάθε έργο </a:t>
            </a:r>
            <a:r>
              <a:rPr lang="en-US" altLang="el-GR" dirty="0"/>
              <a:t>j </a:t>
            </a:r>
            <a:r>
              <a:rPr lang="el-GR" altLang="el-GR" dirty="0"/>
              <a:t>έχουμε</a:t>
            </a:r>
          </a:p>
          <a:p>
            <a:pPr lvl="2"/>
            <a:r>
              <a:rPr lang="en-US" altLang="el-GR" dirty="0"/>
              <a:t>home(j)</a:t>
            </a:r>
            <a:r>
              <a:rPr lang="el-GR" altLang="el-GR" dirty="0"/>
              <a:t> είναι ο κόμβος που ξεκίνησε</a:t>
            </a:r>
          </a:p>
          <a:p>
            <a:pPr lvl="2"/>
            <a:r>
              <a:rPr lang="en-US" altLang="el-GR" dirty="0"/>
              <a:t>recovered(j) </a:t>
            </a:r>
            <a:r>
              <a:rPr lang="el-GR" altLang="el-GR" dirty="0"/>
              <a:t>είναι η ανακτηθείσα πίστωση</a:t>
            </a:r>
            <a:endParaRPr lang="en-US" altLang="el-GR" dirty="0"/>
          </a:p>
          <a:p>
            <a:pPr lvl="1"/>
            <a:r>
              <a:rPr lang="el-GR" altLang="el-GR" dirty="0"/>
              <a:t>Για κάθε κόμβο </a:t>
            </a:r>
            <a:r>
              <a:rPr lang="en-US" altLang="el-GR" dirty="0"/>
              <a:t>S</a:t>
            </a:r>
            <a:r>
              <a:rPr lang="el-GR" altLang="el-GR" dirty="0"/>
              <a:t> έχουμε</a:t>
            </a:r>
          </a:p>
          <a:p>
            <a:pPr lvl="2"/>
            <a:r>
              <a:rPr lang="en-US" altLang="el-GR" dirty="0"/>
              <a:t>done</a:t>
            </a:r>
            <a:r>
              <a:rPr lang="en-US" altLang="el-GR" baseline="-25000" dirty="0"/>
              <a:t>S</a:t>
            </a:r>
            <a:r>
              <a:rPr lang="en-US" altLang="el-GR" dirty="0"/>
              <a:t>(j)</a:t>
            </a:r>
            <a:r>
              <a:rPr lang="el-GR" altLang="el-GR" dirty="0"/>
              <a:t> είναι το άθροισμα </a:t>
            </a:r>
            <a:r>
              <a:rPr lang="el-GR" altLang="el-GR" dirty="0" smtClean="0"/>
              <a:t>ανακτηθεισών πιστώσεων</a:t>
            </a:r>
          </a:p>
          <a:p>
            <a:pPr lvl="2"/>
            <a:r>
              <a:rPr lang="el-GR" altLang="el-GR" dirty="0" smtClean="0"/>
              <a:t>Μόνο για τα καθήκοντα που ολοκληρώθηκαν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48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Ιδιότητες καθολικών κατηγορημάτων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Καθολικά κατηγορήματα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Ανάκτηση πίστωσης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Λειτουργία αλγορίθμου</a:t>
            </a:r>
          </a:p>
          <a:p>
            <a:pPr lvl="1"/>
            <a:r>
              <a:rPr lang="el-GR" altLang="el-GR" dirty="0" smtClean="0"/>
              <a:t>Δημιουργία έργου </a:t>
            </a:r>
            <a:r>
              <a:rPr lang="en-US" altLang="el-GR" dirty="0" smtClean="0"/>
              <a:t>j</a:t>
            </a:r>
            <a:r>
              <a:rPr lang="el-GR" altLang="el-GR" dirty="0" smtClean="0"/>
              <a:t> με καθήκον </a:t>
            </a:r>
            <a:r>
              <a:rPr lang="en-US" altLang="el-GR" dirty="0" smtClean="0"/>
              <a:t>t</a:t>
            </a:r>
            <a:r>
              <a:rPr lang="el-GR" altLang="el-GR" dirty="0" smtClean="0"/>
              <a:t> στον </a:t>
            </a:r>
            <a:r>
              <a:rPr lang="en-US" altLang="el-GR" dirty="0" smtClean="0"/>
              <a:t>H</a:t>
            </a:r>
            <a:endParaRPr lang="el-GR" altLang="el-GR" dirty="0" smtClean="0"/>
          </a:p>
          <a:p>
            <a:pPr lvl="2"/>
            <a:r>
              <a:rPr lang="en-US" altLang="el-GR" dirty="0" smtClean="0"/>
              <a:t>home(j)=H</a:t>
            </a:r>
            <a:endParaRPr lang="el-GR" altLang="el-GR" dirty="0" smtClean="0"/>
          </a:p>
          <a:p>
            <a:pPr lvl="2"/>
            <a:r>
              <a:rPr lang="en-US" altLang="el-GR" dirty="0" smtClean="0"/>
              <a:t>job(t)=j</a:t>
            </a:r>
            <a:endParaRPr lang="el-GR" altLang="el-GR" dirty="0" smtClean="0"/>
          </a:p>
          <a:p>
            <a:pPr lvl="2"/>
            <a:r>
              <a:rPr lang="en-US" altLang="el-GR" dirty="0" smtClean="0"/>
              <a:t>credit(t)=1</a:t>
            </a:r>
            <a:endParaRPr lang="el-GR" altLang="el-GR" dirty="0" smtClean="0"/>
          </a:p>
          <a:p>
            <a:pPr lvl="2"/>
            <a:r>
              <a:rPr lang="en-US" altLang="el-GR" dirty="0" smtClean="0"/>
              <a:t>recovered(j)=0</a:t>
            </a:r>
            <a:endParaRPr lang="el-GR" altLang="el-GR" dirty="0" smtClean="0"/>
          </a:p>
          <a:p>
            <a:pPr lvl="2"/>
            <a:r>
              <a:rPr lang="en-US" altLang="el-GR" dirty="0" err="1" smtClean="0"/>
              <a:t>done</a:t>
            </a:r>
            <a:r>
              <a:rPr lang="en-US" altLang="el-GR" baseline="-25000" dirty="0" err="1" smtClean="0"/>
              <a:t>H</a:t>
            </a:r>
            <a:r>
              <a:rPr lang="en-US" altLang="el-GR" dirty="0" smtClean="0"/>
              <a:t>(j)=0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32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Ανάκτηση πίστωσης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Λειτουργία </a:t>
            </a:r>
            <a:r>
              <a:rPr lang="el-GR" altLang="el-GR" dirty="0" smtClean="0"/>
              <a:t>αλγορίθμου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/>
              <a:t>t </a:t>
            </a:r>
            <a:r>
              <a:rPr lang="el-GR" altLang="el-GR" dirty="0" smtClean="0"/>
              <a:t>δημιουργεί νέο καθήκον </a:t>
            </a:r>
            <a:r>
              <a:rPr lang="en-US" altLang="el-GR" dirty="0" smtClean="0"/>
              <a:t>t’</a:t>
            </a:r>
            <a:endParaRPr lang="el-GR" altLang="el-GR" dirty="0"/>
          </a:p>
          <a:p>
            <a:pPr lvl="2"/>
            <a:r>
              <a:rPr lang="en-US" altLang="el-GR" dirty="0" smtClean="0"/>
              <a:t>credit(t</a:t>
            </a:r>
            <a:r>
              <a:rPr lang="en-US" altLang="el-GR" dirty="0"/>
              <a:t>)=credit(t’)=credit(t)/</a:t>
            </a:r>
            <a:r>
              <a:rPr lang="en-US" altLang="el-GR" dirty="0" smtClean="0"/>
              <a:t>2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Ολοκλήρωση </a:t>
            </a:r>
            <a:r>
              <a:rPr lang="el-GR" altLang="el-GR" dirty="0"/>
              <a:t>του </a:t>
            </a:r>
            <a:r>
              <a:rPr lang="en-US" altLang="el-GR" dirty="0"/>
              <a:t>t</a:t>
            </a:r>
            <a:r>
              <a:rPr lang="el-GR" altLang="el-GR" dirty="0"/>
              <a:t> στον </a:t>
            </a:r>
            <a:r>
              <a:rPr lang="el-GR" altLang="el-GR" dirty="0" smtClean="0"/>
              <a:t>κόμβο</a:t>
            </a:r>
            <a:r>
              <a:rPr lang="en-US" altLang="el-GR" dirty="0" smtClean="0"/>
              <a:t> S</a:t>
            </a:r>
            <a:endParaRPr lang="el-GR" altLang="el-GR" dirty="0" smtClean="0"/>
          </a:p>
          <a:p>
            <a:pPr lvl="2"/>
            <a:r>
              <a:rPr lang="en-US" altLang="el-GR" dirty="0" err="1" smtClean="0"/>
              <a:t>done</a:t>
            </a:r>
            <a:r>
              <a:rPr lang="en-US" altLang="el-GR" baseline="-25000" dirty="0" err="1" smtClean="0"/>
              <a:t>S</a:t>
            </a:r>
            <a:r>
              <a:rPr lang="en-US" altLang="el-GR" dirty="0" smtClean="0"/>
              <a:t>(j</a:t>
            </a:r>
            <a:r>
              <a:rPr lang="en-US" altLang="el-GR" dirty="0"/>
              <a:t>)=done</a:t>
            </a:r>
            <a:r>
              <a:rPr lang="en-US" altLang="el-GR" baseline="-25000" dirty="0"/>
              <a:t>S</a:t>
            </a:r>
            <a:r>
              <a:rPr lang="en-US" altLang="el-GR" dirty="0"/>
              <a:t>(j)+</a:t>
            </a:r>
            <a:r>
              <a:rPr lang="en-US" altLang="el-GR" dirty="0" smtClean="0"/>
              <a:t>credit(t)</a:t>
            </a:r>
          </a:p>
          <a:p>
            <a:pPr lvl="1"/>
            <a:r>
              <a:rPr lang="el-GR" altLang="el-GR" dirty="0" smtClean="0"/>
              <a:t>Ολοκλήρωση </a:t>
            </a:r>
            <a:r>
              <a:rPr lang="el-GR" altLang="el-GR" dirty="0"/>
              <a:t>όλων των καθηκόντων στον </a:t>
            </a:r>
            <a:r>
              <a:rPr lang="en-US" altLang="el-GR" dirty="0" smtClean="0"/>
              <a:t>S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Ο</a:t>
            </a:r>
            <a:r>
              <a:rPr lang="en-US" altLang="el-GR" dirty="0" smtClean="0"/>
              <a:t> </a:t>
            </a:r>
            <a:r>
              <a:rPr lang="en-US" altLang="el-GR" dirty="0"/>
              <a:t>S</a:t>
            </a:r>
            <a:r>
              <a:rPr lang="el-GR" altLang="el-GR" dirty="0"/>
              <a:t> στέλνει το </a:t>
            </a:r>
            <a:r>
              <a:rPr lang="en-US" altLang="el-GR" dirty="0"/>
              <a:t>done</a:t>
            </a:r>
            <a:r>
              <a:rPr lang="en-US" altLang="el-GR" baseline="-25000" dirty="0"/>
              <a:t>S</a:t>
            </a:r>
            <a:r>
              <a:rPr lang="en-US" altLang="el-GR" dirty="0"/>
              <a:t>(j)</a:t>
            </a:r>
            <a:r>
              <a:rPr lang="el-GR" altLang="el-GR" dirty="0"/>
              <a:t> στον </a:t>
            </a:r>
            <a:r>
              <a:rPr lang="en-US" altLang="el-GR" dirty="0" smtClean="0"/>
              <a:t>home(j)</a:t>
            </a:r>
            <a:endParaRPr lang="el-GR" altLang="el-GR" dirty="0" smtClean="0"/>
          </a:p>
          <a:p>
            <a:pPr lvl="2"/>
            <a:r>
              <a:rPr lang="en-US" altLang="el-GR" dirty="0" smtClean="0"/>
              <a:t>O </a:t>
            </a:r>
            <a:r>
              <a:rPr lang="el-GR" altLang="el-GR" dirty="0"/>
              <a:t>Η</a:t>
            </a:r>
            <a:r>
              <a:rPr lang="en-US" altLang="el-GR" dirty="0"/>
              <a:t> </a:t>
            </a:r>
            <a:r>
              <a:rPr lang="el-GR" altLang="el-GR" dirty="0"/>
              <a:t>θέτει </a:t>
            </a:r>
            <a:r>
              <a:rPr lang="en-US" altLang="el-GR" dirty="0"/>
              <a:t>recovered(j)=recovered(j)+</a:t>
            </a:r>
            <a:r>
              <a:rPr lang="en-US" altLang="el-GR" dirty="0" err="1" smtClean="0"/>
              <a:t>done</a:t>
            </a:r>
            <a:r>
              <a:rPr lang="en-US" altLang="el-GR" baseline="-25000" dirty="0" err="1" smtClean="0"/>
              <a:t>S</a:t>
            </a:r>
            <a:r>
              <a:rPr lang="en-US" altLang="el-GR" dirty="0" smtClean="0"/>
              <a:t>(j)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Αν </a:t>
            </a:r>
            <a:r>
              <a:rPr lang="en-US" altLang="el-GR" dirty="0"/>
              <a:t>recovered(j)=1</a:t>
            </a:r>
            <a:r>
              <a:rPr lang="el-GR" altLang="el-GR" dirty="0"/>
              <a:t>, έχουμε τερματισμό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74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Ανάκτηση πίστωσης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Ιδιότητες αλγορίθμου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Απλός και κατανοητός αλγόριθμος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Εύκολη απόδειξη ορθότητας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Ένα </a:t>
            </a:r>
            <a:r>
              <a:rPr lang="el-GR" altLang="el-GR" dirty="0"/>
              <a:t>μήνυμα ανά κατάσταση </a:t>
            </a:r>
            <a:r>
              <a:rPr lang="el-GR" altLang="el-GR" dirty="0" smtClean="0"/>
              <a:t>αδράνειας κόμβου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Μπορούμε να περιμένουμε πριν στείλουμε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Μήπως εμφανιστούν νέα μηνύματα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Δυαδικοί αριθμοί αυθαίρετης ακρίβειας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Αλλιώς περιορίζεται η δημιουργία καθηκόντων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40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Dijkstra-Scholten </a:t>
            </a:r>
            <a:r>
              <a:rPr lang="el-GR" altLang="el-GR" dirty="0" smtClean="0"/>
              <a:t>(1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Αλγόριθμος των </a:t>
            </a:r>
            <a:r>
              <a:rPr lang="en-US" altLang="el-GR" dirty="0" smtClean="0"/>
              <a:t>Dijkstra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Scholten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Οι κόμβοι είναι ενεργοί ή παθητικοί</a:t>
            </a:r>
          </a:p>
          <a:p>
            <a:pPr lvl="2" eaLnBrk="1" hangingPunct="1"/>
            <a:r>
              <a:rPr lang="el-GR" altLang="el-GR" dirty="0" smtClean="0"/>
              <a:t>Όπως στον αλγόριθμο του </a:t>
            </a:r>
            <a:r>
              <a:rPr lang="en-US" altLang="el-GR" dirty="0" smtClean="0"/>
              <a:t>Dijkstra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Αρχικά όλοι οι κόμβοι είναι παθητικοί</a:t>
            </a:r>
          </a:p>
          <a:p>
            <a:pPr lvl="1" eaLnBrk="1" hangingPunct="1"/>
            <a:r>
              <a:rPr lang="el-GR" altLang="el-GR" dirty="0" smtClean="0"/>
              <a:t>Ο συντονιστής</a:t>
            </a:r>
            <a:r>
              <a:rPr lang="en-US" altLang="el-GR" dirty="0" smtClean="0"/>
              <a:t> S </a:t>
            </a:r>
            <a:r>
              <a:rPr lang="el-GR" altLang="el-GR" dirty="0" smtClean="0"/>
              <a:t>είναι ενεργητικός</a:t>
            </a:r>
          </a:p>
          <a:p>
            <a:pPr lvl="2" eaLnBrk="1" hangingPunct="1"/>
            <a:r>
              <a:rPr lang="el-GR" altLang="el-GR" dirty="0" smtClean="0"/>
              <a:t>Οι υπολογισμοί ξεκινούν από τον </a:t>
            </a:r>
            <a:r>
              <a:rPr lang="en-US" altLang="el-GR" dirty="0" smtClean="0"/>
              <a:t>S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69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Dijkstra-Scholten </a:t>
            </a:r>
            <a:r>
              <a:rPr lang="el-GR" altLang="el-GR" dirty="0" smtClean="0"/>
              <a:t>(2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των </a:t>
            </a:r>
            <a:r>
              <a:rPr lang="en-US" altLang="el-GR" dirty="0"/>
              <a:t>Dijkstra </a:t>
            </a:r>
            <a:r>
              <a:rPr lang="el-GR" altLang="el-GR" dirty="0"/>
              <a:t>και </a:t>
            </a:r>
            <a:r>
              <a:rPr lang="en-US" altLang="el-GR" dirty="0"/>
              <a:t>Scholten</a:t>
            </a:r>
            <a:endParaRPr lang="el-GR" altLang="el-GR" dirty="0"/>
          </a:p>
          <a:p>
            <a:pPr lvl="1"/>
            <a:r>
              <a:rPr lang="el-GR" altLang="el-GR" dirty="0" smtClean="0"/>
              <a:t>Κατασκευή αντεστραμμένου </a:t>
            </a:r>
            <a:r>
              <a:rPr lang="el-GR" altLang="el-GR" dirty="0"/>
              <a:t>δένδρου</a:t>
            </a:r>
            <a:endParaRPr lang="en-US" altLang="el-GR" dirty="0"/>
          </a:p>
          <a:p>
            <a:pPr lvl="2"/>
            <a:r>
              <a:rPr lang="el-GR" altLang="el-GR" dirty="0"/>
              <a:t>Ρίζα ο συντονιστής </a:t>
            </a:r>
            <a:r>
              <a:rPr lang="en-US" altLang="el-GR" dirty="0"/>
              <a:t>S</a:t>
            </a:r>
            <a:endParaRPr lang="el-GR" altLang="el-GR" dirty="0"/>
          </a:p>
          <a:p>
            <a:pPr lvl="2"/>
            <a:r>
              <a:rPr lang="el-GR" altLang="el-GR" dirty="0"/>
              <a:t>Κάθε κλαδί δείχνει </a:t>
            </a:r>
            <a:r>
              <a:rPr lang="el-GR" altLang="el-GR" dirty="0" smtClean="0"/>
              <a:t>εκκρεμή </a:t>
            </a:r>
            <a:r>
              <a:rPr lang="el-GR" altLang="el-GR" dirty="0"/>
              <a:t>υπολογισμό</a:t>
            </a:r>
          </a:p>
          <a:p>
            <a:pPr lvl="1"/>
            <a:r>
              <a:rPr lang="el-GR" altLang="el-GR" dirty="0" smtClean="0"/>
              <a:t>Ο </a:t>
            </a:r>
            <a:r>
              <a:rPr lang="en-US" altLang="el-GR" dirty="0" smtClean="0"/>
              <a:t>p </a:t>
            </a:r>
            <a:r>
              <a:rPr lang="el-GR" altLang="el-GR" dirty="0"/>
              <a:t>δείχνει στον πατέρα του (</a:t>
            </a:r>
            <a:r>
              <a:rPr lang="en-US" altLang="el-GR" dirty="0"/>
              <a:t>parent(p))</a:t>
            </a:r>
            <a:endParaRPr lang="el-GR" altLang="el-GR" dirty="0"/>
          </a:p>
          <a:p>
            <a:pPr lvl="2"/>
            <a:r>
              <a:rPr lang="el-GR" altLang="el-GR" dirty="0"/>
              <a:t>Ένας κόμβος χωρίς πατέρα είναι ελεύθερος</a:t>
            </a:r>
            <a:endParaRPr lang="en-US" altLang="el-GR" dirty="0"/>
          </a:p>
          <a:p>
            <a:pPr lvl="1"/>
            <a:r>
              <a:rPr lang="el-GR" altLang="el-GR" dirty="0" smtClean="0"/>
              <a:t>Ο </a:t>
            </a:r>
            <a:r>
              <a:rPr lang="en-US" altLang="el-GR" dirty="0" smtClean="0"/>
              <a:t>p </a:t>
            </a:r>
            <a:r>
              <a:rPr lang="el-GR" altLang="el-GR" dirty="0"/>
              <a:t>μετράει τα παιδιά του (</a:t>
            </a:r>
            <a:r>
              <a:rPr lang="en-US" altLang="el-GR" dirty="0"/>
              <a:t>children(p)</a:t>
            </a:r>
            <a:r>
              <a:rPr lang="el-GR" altLang="el-GR" dirty="0"/>
              <a:t>)</a:t>
            </a:r>
          </a:p>
          <a:p>
            <a:pPr lvl="2"/>
            <a:r>
              <a:rPr lang="el-GR" altLang="el-GR" dirty="0"/>
              <a:t>Ένας κόμβος χωρίς παιδιά είναι </a:t>
            </a:r>
            <a:r>
              <a:rPr lang="el-GR" altLang="el-GR" dirty="0" smtClean="0"/>
              <a:t>φύλλο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44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Dijkstra-Scholten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l-GR" altLang="el-GR" dirty="0" smtClean="0"/>
              <a:t>Όταν </a:t>
            </a:r>
            <a:r>
              <a:rPr lang="en-US" altLang="el-GR" dirty="0" smtClean="0"/>
              <a:t>o p&lt;&gt;S</a:t>
            </a:r>
            <a:r>
              <a:rPr lang="el-GR" altLang="el-GR" dirty="0" smtClean="0"/>
              <a:t> με </a:t>
            </a:r>
            <a:r>
              <a:rPr lang="en-US" altLang="el-GR" dirty="0" smtClean="0"/>
              <a:t>parent(p)=null </a:t>
            </a:r>
            <a:r>
              <a:rPr lang="el-GR" altLang="el-GR" dirty="0" smtClean="0"/>
              <a:t>λάβει μήνυμα από </a:t>
            </a:r>
            <a:r>
              <a:rPr lang="en-US" altLang="el-GR" dirty="0" smtClean="0"/>
              <a:t>p’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Εισάγεται στο δένδρο η ακμή (</a:t>
            </a:r>
            <a:r>
              <a:rPr lang="en-US" altLang="el-GR" dirty="0" smtClean="0"/>
              <a:t>p,p’)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Ο </a:t>
            </a:r>
            <a:r>
              <a:rPr lang="en-US" altLang="el-GR" dirty="0" smtClean="0"/>
              <a:t>p</a:t>
            </a:r>
            <a:r>
              <a:rPr lang="el-GR" altLang="el-GR" dirty="0" smtClean="0"/>
              <a:t> ενημερώνει τον </a:t>
            </a:r>
            <a:r>
              <a:rPr lang="en-US" altLang="el-GR" dirty="0" smtClean="0"/>
              <a:t>p’</a:t>
            </a:r>
            <a:endParaRPr lang="el-GR" altLang="el-GR" dirty="0" smtClean="0"/>
          </a:p>
          <a:p>
            <a:pPr lvl="2"/>
            <a:r>
              <a:rPr lang="en-US" altLang="el-GR" dirty="0" smtClean="0"/>
              <a:t>children(p’)++</a:t>
            </a:r>
          </a:p>
          <a:p>
            <a:pPr lvl="1"/>
            <a:r>
              <a:rPr lang="el-GR" altLang="el-GR" dirty="0" smtClean="0"/>
              <a:t>Όταν </a:t>
            </a:r>
            <a:r>
              <a:rPr lang="en-US" altLang="el-GR" dirty="0" smtClean="0"/>
              <a:t>o p</a:t>
            </a:r>
            <a:r>
              <a:rPr lang="el-GR" altLang="el-GR" dirty="0" smtClean="0"/>
              <a:t> γίνει παθητικός και </a:t>
            </a:r>
            <a:r>
              <a:rPr lang="en-US" altLang="el-GR" dirty="0" smtClean="0"/>
              <a:t>children(p)=0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Ο </a:t>
            </a:r>
            <a:r>
              <a:rPr lang="en-US" altLang="el-GR" dirty="0" smtClean="0"/>
              <a:t>p</a:t>
            </a:r>
            <a:r>
              <a:rPr lang="el-GR" altLang="el-GR" dirty="0" smtClean="0"/>
              <a:t> ενημερώνει τον </a:t>
            </a:r>
            <a:r>
              <a:rPr lang="en-US" altLang="el-GR" dirty="0" smtClean="0"/>
              <a:t>p’=parent(p)</a:t>
            </a:r>
            <a:endParaRPr lang="el-GR" altLang="el-GR" dirty="0" smtClean="0"/>
          </a:p>
          <a:p>
            <a:pPr lvl="2"/>
            <a:r>
              <a:rPr lang="en-US" altLang="el-GR" dirty="0" smtClean="0"/>
              <a:t>children(p’)--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Αφαιρούνται όλες οι εξερχόμενες ακμές του </a:t>
            </a:r>
            <a:r>
              <a:rPr lang="en-US" altLang="el-GR" dirty="0" smtClean="0"/>
              <a:t>p</a:t>
            </a:r>
          </a:p>
          <a:p>
            <a:pPr lvl="1"/>
            <a:r>
              <a:rPr lang="el-GR" altLang="el-GR" dirty="0" smtClean="0"/>
              <a:t>Όταν ο </a:t>
            </a:r>
            <a:r>
              <a:rPr lang="en-US" altLang="el-GR" dirty="0" smtClean="0"/>
              <a:t>S</a:t>
            </a:r>
            <a:r>
              <a:rPr lang="el-GR" altLang="el-GR" dirty="0" smtClean="0"/>
              <a:t> γίνει παθητικό φύλλο έχουμε τερματισμό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96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Αλγόριθμος στιγμιοτύπων (1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Ανίχνευση τερματισμού με στιγμιότυπα</a:t>
            </a:r>
          </a:p>
          <a:p>
            <a:pPr lvl="1"/>
            <a:r>
              <a:rPr lang="el-GR" altLang="el-GR" dirty="0" smtClean="0"/>
              <a:t>Προσαρμογή αλγορίθμου στιγμιοτύπων</a:t>
            </a:r>
          </a:p>
          <a:p>
            <a:pPr lvl="1" eaLnBrk="1" hangingPunct="1"/>
            <a:r>
              <a:rPr lang="el-GR" altLang="el-GR" dirty="0" smtClean="0"/>
              <a:t>Έστω ότι η </a:t>
            </a:r>
            <a:r>
              <a:rPr lang="en-US" altLang="el-GR" dirty="0" smtClean="0"/>
              <a:t>p</a:t>
            </a:r>
            <a:r>
              <a:rPr lang="el-GR" altLang="el-GR" dirty="0" smtClean="0"/>
              <a:t> λαμβάνει μήνυμα στιγμιοτύπου </a:t>
            </a:r>
          </a:p>
          <a:p>
            <a:pPr lvl="1" eaLnBrk="1" hangingPunct="1"/>
            <a:r>
              <a:rPr lang="el-GR" altLang="el-GR" dirty="0" smtClean="0"/>
              <a:t>Αν το έλαβε από την </a:t>
            </a:r>
            <a:r>
              <a:rPr lang="en-US" altLang="el-GR" dirty="0" smtClean="0"/>
              <a:t>p’</a:t>
            </a:r>
          </a:p>
          <a:p>
            <a:pPr lvl="2"/>
            <a:r>
              <a:rPr lang="el-GR" altLang="el-GR" dirty="0" smtClean="0"/>
              <a:t>Λέμε ότι η </a:t>
            </a:r>
            <a:r>
              <a:rPr lang="en-US" altLang="el-GR" dirty="0" smtClean="0"/>
              <a:t>p’ </a:t>
            </a:r>
            <a:r>
              <a:rPr lang="el-GR" altLang="el-GR" dirty="0" smtClean="0"/>
              <a:t>είναι ο προκάτοχος της </a:t>
            </a:r>
            <a:r>
              <a:rPr lang="en-US" altLang="el-GR" dirty="0" smtClean="0"/>
              <a:t>p</a:t>
            </a:r>
            <a:endParaRPr lang="el-GR" altLang="el-GR" dirty="0" smtClean="0"/>
          </a:p>
          <a:p>
            <a:pPr lvl="2"/>
            <a:r>
              <a:rPr lang="el-GR" altLang="el-GR" dirty="0"/>
              <a:t>Λέμε ότι η </a:t>
            </a:r>
            <a:r>
              <a:rPr lang="en-US" altLang="el-GR" dirty="0" smtClean="0"/>
              <a:t>p </a:t>
            </a:r>
            <a:r>
              <a:rPr lang="el-GR" altLang="el-GR" dirty="0"/>
              <a:t>είναι ο </a:t>
            </a:r>
            <a:r>
              <a:rPr lang="el-GR" altLang="el-GR" dirty="0" smtClean="0"/>
              <a:t>διάδοχος της </a:t>
            </a:r>
            <a:r>
              <a:rPr lang="en-US" altLang="el-GR" dirty="0" smtClean="0"/>
              <a:t>p’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6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στιγμιοτύπων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Όταν η </a:t>
            </a:r>
            <a:r>
              <a:rPr lang="en-US" altLang="el-GR" dirty="0" smtClean="0"/>
              <a:t>p </a:t>
            </a:r>
            <a:r>
              <a:rPr lang="el-GR" altLang="el-GR" dirty="0"/>
              <a:t>ολοκληρώσει τη δουλειά της</a:t>
            </a:r>
          </a:p>
          <a:p>
            <a:pPr lvl="1"/>
            <a:r>
              <a:rPr lang="el-GR" altLang="el-GR" dirty="0" smtClean="0"/>
              <a:t>Αν έχει </a:t>
            </a:r>
            <a:r>
              <a:rPr lang="el-GR" altLang="el-GR" dirty="0"/>
              <a:t>λάβει &lt;</a:t>
            </a:r>
            <a:r>
              <a:rPr lang="en-US" altLang="el-GR" dirty="0"/>
              <a:t>done</a:t>
            </a:r>
            <a:r>
              <a:rPr lang="el-GR" altLang="el-GR" dirty="0"/>
              <a:t>&gt; από </a:t>
            </a:r>
            <a:r>
              <a:rPr lang="el-GR" altLang="el-GR" dirty="0" smtClean="0"/>
              <a:t>τους</a:t>
            </a:r>
            <a:r>
              <a:rPr lang="en-US" altLang="el-GR" dirty="0" smtClean="0"/>
              <a:t> </a:t>
            </a:r>
            <a:r>
              <a:rPr lang="el-GR" altLang="el-GR" dirty="0"/>
              <a:t>διαδόχους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και </a:t>
            </a:r>
            <a:r>
              <a:rPr lang="el-GR" altLang="el-GR" dirty="0"/>
              <a:t>δεν έχει λάβει </a:t>
            </a:r>
            <a:r>
              <a:rPr lang="el-GR" altLang="el-GR" dirty="0" smtClean="0"/>
              <a:t>μήνυμα όσο κατέγραφε κανάλια</a:t>
            </a:r>
            <a:endParaRPr lang="el-GR" altLang="el-GR" dirty="0"/>
          </a:p>
          <a:p>
            <a:pPr lvl="2"/>
            <a:r>
              <a:rPr lang="el-GR" altLang="el-GR" dirty="0" smtClean="0"/>
              <a:t>Στέλνει </a:t>
            </a:r>
            <a:r>
              <a:rPr lang="el-GR" altLang="el-GR" dirty="0"/>
              <a:t>&lt;</a:t>
            </a:r>
            <a:r>
              <a:rPr lang="en-US" altLang="el-GR" dirty="0"/>
              <a:t>done</a:t>
            </a:r>
            <a:r>
              <a:rPr lang="el-GR" altLang="el-GR" dirty="0"/>
              <a:t>&gt; </a:t>
            </a:r>
            <a:r>
              <a:rPr lang="el-GR" altLang="el-GR" dirty="0" smtClean="0"/>
              <a:t>στην </a:t>
            </a:r>
            <a:r>
              <a:rPr lang="el-GR" altLang="el-GR" dirty="0"/>
              <a:t>προκάτοχό της</a:t>
            </a:r>
          </a:p>
          <a:p>
            <a:pPr lvl="1"/>
            <a:r>
              <a:rPr lang="el-GR" altLang="el-GR" dirty="0" smtClean="0"/>
              <a:t>Διαφορετικά</a:t>
            </a:r>
            <a:endParaRPr lang="el-GR" altLang="el-GR" dirty="0"/>
          </a:p>
          <a:p>
            <a:pPr lvl="2"/>
            <a:r>
              <a:rPr lang="el-GR" altLang="el-GR" dirty="0" smtClean="0"/>
              <a:t>Στέλνει </a:t>
            </a:r>
            <a:r>
              <a:rPr lang="el-GR" altLang="el-GR" dirty="0"/>
              <a:t>&lt;</a:t>
            </a:r>
            <a:r>
              <a:rPr lang="en-US" altLang="el-GR" dirty="0"/>
              <a:t>continue</a:t>
            </a:r>
            <a:r>
              <a:rPr lang="el-GR" altLang="el-GR" dirty="0"/>
              <a:t>&gt; </a:t>
            </a:r>
            <a:r>
              <a:rPr lang="el-GR" altLang="el-GR" dirty="0" smtClean="0"/>
              <a:t>στην </a:t>
            </a:r>
            <a:r>
              <a:rPr lang="el-GR" altLang="el-GR" dirty="0"/>
              <a:t>προκάτοχό </a:t>
            </a:r>
            <a:r>
              <a:rPr lang="el-GR" altLang="el-GR" dirty="0" smtClean="0"/>
              <a:t>της</a:t>
            </a:r>
          </a:p>
          <a:p>
            <a:r>
              <a:rPr lang="el-GR" altLang="el-GR" dirty="0"/>
              <a:t>Αν ο συντονιστής λάβει &lt;</a:t>
            </a:r>
            <a:r>
              <a:rPr lang="en-US" altLang="el-GR" dirty="0"/>
              <a:t>done</a:t>
            </a:r>
            <a:r>
              <a:rPr lang="el-GR" altLang="el-GR" dirty="0"/>
              <a:t>&gt; από προκατόχους</a:t>
            </a:r>
          </a:p>
          <a:p>
            <a:pPr lvl="1"/>
            <a:r>
              <a:rPr lang="el-GR" altLang="el-GR" dirty="0"/>
              <a:t>Ο υπολογισμός έχει τελειώσει</a:t>
            </a:r>
          </a:p>
          <a:p>
            <a:r>
              <a:rPr lang="el-GR" altLang="el-GR" dirty="0"/>
              <a:t>Αν ο συντονιστής λάβει κάποιο &lt;</a:t>
            </a:r>
            <a:r>
              <a:rPr lang="en-US" altLang="el-GR" dirty="0"/>
              <a:t>continue</a:t>
            </a:r>
            <a:r>
              <a:rPr lang="el-GR" altLang="el-GR" dirty="0"/>
              <a:t>&gt;</a:t>
            </a:r>
          </a:p>
          <a:p>
            <a:pPr lvl="1"/>
            <a:r>
              <a:rPr lang="el-GR" altLang="el-GR" dirty="0"/>
              <a:t>Ξεκινάει άλλη λήψη </a:t>
            </a:r>
            <a:r>
              <a:rPr lang="el-GR" altLang="el-GR" dirty="0" err="1" smtClean="0"/>
              <a:t>στιγμιοτύπου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3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Καθολικά κατηγορήματα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3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Ιδιότητες </a:t>
            </a:r>
            <a:r>
              <a:rPr lang="el-GR" altLang="el-GR" dirty="0" smtClean="0"/>
              <a:t>κατηγορημάτων (1 από 6)</a:t>
            </a:r>
          </a:p>
        </p:txBody>
      </p:sp>
      <p:sp>
        <p:nvSpPr>
          <p:cNvPr id="410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Καθολικό κατηγόρημα</a:t>
            </a:r>
          </a:p>
          <a:p>
            <a:pPr lvl="1" eaLnBrk="1" hangingPunct="1"/>
            <a:r>
              <a:rPr lang="el-GR" altLang="el-GR" dirty="0" smtClean="0"/>
              <a:t>Λογική συνάρτηση των μεταβλητών υπολογισμού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Πολλά προβλήματα ανάγονται σε αυτό</a:t>
            </a:r>
          </a:p>
          <a:p>
            <a:pPr lvl="2" eaLnBrk="1" hangingPunct="1"/>
            <a:r>
              <a:rPr lang="el-GR" altLang="el-GR" dirty="0" smtClean="0"/>
              <a:t>Ανίχνευση αδιεξόδων και τερματισμού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Απώλεια σκυτάλης</a:t>
            </a:r>
          </a:p>
          <a:p>
            <a:pPr lvl="2" eaLnBrk="1" hangingPunct="1"/>
            <a:r>
              <a:rPr lang="el-GR" altLang="el-GR" dirty="0" smtClean="0"/>
              <a:t>Αποκομιδή απορριμμάτων</a:t>
            </a:r>
          </a:p>
          <a:p>
            <a:pPr lvl="2" eaLnBrk="1" hangingPunct="1"/>
            <a:r>
              <a:rPr lang="el-GR" altLang="el-GR" dirty="0" smtClean="0"/>
              <a:t>Καθορισμός σημείου ελέγχου και επανεκκίνηση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Παρακολούθηση και εκσφαλμάτωση</a:t>
            </a:r>
          </a:p>
          <a:p>
            <a:pPr lvl="2" eaLnBrk="1" hangingPunct="1"/>
            <a:r>
              <a:rPr lang="el-GR" altLang="el-GR" dirty="0" smtClean="0"/>
              <a:t>Αναδιάρθρωση συστήματος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10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Ιδιότητες κατηγορημάτων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Αποτίμηση καθολικού κατηγορήματος</a:t>
            </a:r>
          </a:p>
          <a:p>
            <a:pPr lvl="1"/>
            <a:r>
              <a:rPr lang="el-GR" altLang="el-GR" dirty="0"/>
              <a:t>Η </a:t>
            </a:r>
            <a:r>
              <a:rPr lang="el-GR" altLang="el-GR" dirty="0" smtClean="0"/>
              <a:t>κατάσταση </a:t>
            </a:r>
            <a:r>
              <a:rPr lang="el-GR" altLang="el-GR" dirty="0"/>
              <a:t>ικανοποιεί το κατηγόρημα Φ;</a:t>
            </a:r>
          </a:p>
          <a:p>
            <a:pPr lvl="2"/>
            <a:r>
              <a:rPr lang="el-GR" altLang="el-GR" dirty="0"/>
              <a:t>Για παράδειγμα, έχει συμβεί αδιέξοδο;</a:t>
            </a:r>
          </a:p>
          <a:p>
            <a:pPr lvl="1"/>
            <a:r>
              <a:rPr lang="el-GR" altLang="el-GR" dirty="0" smtClean="0"/>
              <a:t>Απαιτεί κατασκευή καθολικής κατάστασης</a:t>
            </a:r>
          </a:p>
          <a:p>
            <a:r>
              <a:rPr lang="el-GR" altLang="el-GR" dirty="0"/>
              <a:t>Σταθερά κατηγορήματα</a:t>
            </a:r>
            <a:endParaRPr lang="en-US" altLang="el-GR" dirty="0"/>
          </a:p>
          <a:p>
            <a:pPr lvl="1"/>
            <a:r>
              <a:rPr lang="el-GR" altLang="el-GR" dirty="0"/>
              <a:t>Όταν γίνουν αληθή, παραμένουν αληθή</a:t>
            </a:r>
          </a:p>
          <a:p>
            <a:pPr lvl="2"/>
            <a:r>
              <a:rPr lang="el-GR" altLang="el-GR" dirty="0">
                <a:sym typeface="Wingdings" pitchFamily="2" charset="2"/>
              </a:rPr>
              <a:t>Αδιέξοδο</a:t>
            </a:r>
          </a:p>
          <a:p>
            <a:pPr lvl="2"/>
            <a:r>
              <a:rPr lang="el-GR" altLang="el-GR" dirty="0">
                <a:sym typeface="Wingdings" pitchFamily="2" charset="2"/>
              </a:rPr>
              <a:t>Τερματισμός</a:t>
            </a:r>
          </a:p>
          <a:p>
            <a:pPr lvl="2"/>
            <a:r>
              <a:rPr lang="el-GR" altLang="el-GR" dirty="0">
                <a:sym typeface="Wingdings" pitchFamily="2" charset="2"/>
              </a:rPr>
              <a:t>Απώλεια </a:t>
            </a:r>
            <a:r>
              <a:rPr lang="el-GR" altLang="el-GR" dirty="0" smtClean="0">
                <a:sym typeface="Wingdings" pitchFamily="2" charset="2"/>
              </a:rPr>
              <a:t>σκυτάλης</a:t>
            </a:r>
            <a:endParaRPr lang="el-GR" altLang="el-GR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30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Ιδιότητες κατηγορημάτων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Σταθερά κατηγορήματα</a:t>
            </a:r>
            <a:endParaRPr lang="en-US" altLang="el-GR" dirty="0"/>
          </a:p>
          <a:p>
            <a:pPr lvl="1"/>
            <a:r>
              <a:rPr lang="el-GR" altLang="el-GR" dirty="0">
                <a:sym typeface="Symbol" pitchFamily="18" charset="2"/>
              </a:rPr>
              <a:t>Έστω η ακολουθία καταστάσεων Σ</a:t>
            </a:r>
            <a:r>
              <a:rPr lang="en-US" altLang="el-GR" baseline="30000" dirty="0">
                <a:sym typeface="Symbol" pitchFamily="18" charset="2"/>
              </a:rPr>
              <a:t>a</a:t>
            </a:r>
            <a:r>
              <a:rPr lang="el-GR" altLang="el-GR" dirty="0">
                <a:sym typeface="Symbol" pitchFamily="18" charset="2"/>
              </a:rPr>
              <a:t> </a:t>
            </a:r>
            <a:r>
              <a:rPr lang="el-GR" altLang="el-GR" dirty="0">
                <a:sym typeface="Wingdings" pitchFamily="2" charset="2"/>
              </a:rPr>
              <a:t> Σ</a:t>
            </a:r>
            <a:r>
              <a:rPr lang="en-US" altLang="el-GR" baseline="30000" dirty="0">
                <a:sym typeface="Wingdings" pitchFamily="2" charset="2"/>
              </a:rPr>
              <a:t>s </a:t>
            </a:r>
            <a:r>
              <a:rPr lang="en-US" altLang="el-GR" dirty="0">
                <a:sym typeface="Wingdings" pitchFamily="2" charset="2"/>
              </a:rPr>
              <a:t> </a:t>
            </a:r>
            <a:r>
              <a:rPr lang="el-GR" altLang="el-GR" dirty="0">
                <a:sym typeface="Wingdings" pitchFamily="2" charset="2"/>
              </a:rPr>
              <a:t>Σ</a:t>
            </a:r>
            <a:r>
              <a:rPr lang="en-US" altLang="el-GR" baseline="30000" dirty="0">
                <a:sym typeface="Wingdings" pitchFamily="2" charset="2"/>
              </a:rPr>
              <a:t>f</a:t>
            </a:r>
          </a:p>
          <a:p>
            <a:pPr lvl="2"/>
            <a:r>
              <a:rPr lang="el-GR" altLang="el-GR" dirty="0">
                <a:sym typeface="Wingdings" pitchFamily="2" charset="2"/>
              </a:rPr>
              <a:t>Αρχική-τελική κατάσταση και ενδιάμεση παρατήρηση</a:t>
            </a:r>
          </a:p>
          <a:p>
            <a:pPr lvl="1"/>
            <a:r>
              <a:rPr lang="el-GR" altLang="el-GR" dirty="0">
                <a:sym typeface="Wingdings" pitchFamily="2" charset="2"/>
              </a:rPr>
              <a:t>Για ένα σταθερό κατηγόρημα έχουμε</a:t>
            </a:r>
          </a:p>
          <a:p>
            <a:pPr lvl="2"/>
            <a:r>
              <a:rPr lang="el-GR" altLang="el-GR" dirty="0">
                <a:sym typeface="Wingdings" pitchFamily="2" charset="2"/>
              </a:rPr>
              <a:t>Φ(Σ</a:t>
            </a:r>
            <a:r>
              <a:rPr lang="en-US" altLang="el-GR" baseline="30000" dirty="0">
                <a:sym typeface="Wingdings" pitchFamily="2" charset="2"/>
              </a:rPr>
              <a:t>s</a:t>
            </a:r>
            <a:r>
              <a:rPr lang="el-GR" altLang="el-GR" dirty="0">
                <a:sym typeface="Wingdings" pitchFamily="2" charset="2"/>
              </a:rPr>
              <a:t>)</a:t>
            </a:r>
            <a:r>
              <a:rPr lang="en-US" altLang="el-GR" dirty="0">
                <a:sym typeface="Wingdings" pitchFamily="2" charset="2"/>
              </a:rPr>
              <a:t> = true </a:t>
            </a:r>
            <a:r>
              <a:rPr lang="en-US" altLang="el-GR" dirty="0">
                <a:sym typeface="Symbol" pitchFamily="18" charset="2"/>
              </a:rPr>
              <a:t> </a:t>
            </a:r>
            <a:r>
              <a:rPr lang="el-GR" altLang="el-GR" dirty="0">
                <a:sym typeface="Wingdings" pitchFamily="2" charset="2"/>
              </a:rPr>
              <a:t>Φ(Σ</a:t>
            </a:r>
            <a:r>
              <a:rPr lang="en-US" altLang="el-GR" baseline="30000" dirty="0">
                <a:sym typeface="Wingdings" pitchFamily="2" charset="2"/>
              </a:rPr>
              <a:t>f</a:t>
            </a:r>
            <a:r>
              <a:rPr lang="el-GR" altLang="el-GR" dirty="0">
                <a:sym typeface="Wingdings" pitchFamily="2" charset="2"/>
              </a:rPr>
              <a:t>)</a:t>
            </a:r>
            <a:r>
              <a:rPr lang="en-US" altLang="el-GR" dirty="0">
                <a:sym typeface="Wingdings" pitchFamily="2" charset="2"/>
              </a:rPr>
              <a:t> = true</a:t>
            </a:r>
            <a:endParaRPr lang="en-US" altLang="el-GR" dirty="0">
              <a:sym typeface="Symbol" pitchFamily="18" charset="2"/>
            </a:endParaRPr>
          </a:p>
          <a:p>
            <a:pPr lvl="1"/>
            <a:r>
              <a:rPr lang="el-GR" altLang="el-GR" dirty="0">
                <a:sym typeface="Wingdings" pitchFamily="2" charset="2"/>
              </a:rPr>
              <a:t>Επιπλέον έχουμε</a:t>
            </a:r>
          </a:p>
          <a:p>
            <a:pPr lvl="2"/>
            <a:r>
              <a:rPr lang="el-GR" altLang="el-GR" dirty="0">
                <a:sym typeface="Wingdings" pitchFamily="2" charset="2"/>
              </a:rPr>
              <a:t>Φ(Σ</a:t>
            </a:r>
            <a:r>
              <a:rPr lang="en-US" altLang="el-GR" baseline="30000" dirty="0">
                <a:sym typeface="Wingdings" pitchFamily="2" charset="2"/>
              </a:rPr>
              <a:t>s</a:t>
            </a:r>
            <a:r>
              <a:rPr lang="el-GR" altLang="el-GR" dirty="0">
                <a:sym typeface="Wingdings" pitchFamily="2" charset="2"/>
              </a:rPr>
              <a:t>)</a:t>
            </a:r>
            <a:r>
              <a:rPr lang="en-US" altLang="el-GR" dirty="0">
                <a:sym typeface="Wingdings" pitchFamily="2" charset="2"/>
              </a:rPr>
              <a:t> = false </a:t>
            </a:r>
            <a:r>
              <a:rPr lang="en-US" altLang="el-GR" dirty="0">
                <a:sym typeface="Symbol" pitchFamily="18" charset="2"/>
              </a:rPr>
              <a:t> </a:t>
            </a:r>
            <a:r>
              <a:rPr lang="el-GR" altLang="el-GR" dirty="0">
                <a:sym typeface="Wingdings" pitchFamily="2" charset="2"/>
              </a:rPr>
              <a:t>Φ(Σ</a:t>
            </a:r>
            <a:r>
              <a:rPr lang="en-US" altLang="el-GR" baseline="30000" dirty="0">
                <a:sym typeface="Wingdings" pitchFamily="2" charset="2"/>
              </a:rPr>
              <a:t>a</a:t>
            </a:r>
            <a:r>
              <a:rPr lang="el-GR" altLang="el-GR" dirty="0">
                <a:sym typeface="Wingdings" pitchFamily="2" charset="2"/>
              </a:rPr>
              <a:t>)</a:t>
            </a:r>
            <a:r>
              <a:rPr lang="en-US" altLang="el-GR" dirty="0">
                <a:sym typeface="Wingdings" pitchFamily="2" charset="2"/>
              </a:rPr>
              <a:t> = false</a:t>
            </a:r>
            <a:endParaRPr lang="el-GR" altLang="el-GR" dirty="0">
              <a:sym typeface="Wingdings" pitchFamily="2" charset="2"/>
            </a:endParaRPr>
          </a:p>
          <a:p>
            <a:pPr lvl="2"/>
            <a:r>
              <a:rPr lang="el-GR" altLang="el-GR" dirty="0">
                <a:sym typeface="Wingdings" pitchFamily="2" charset="2"/>
              </a:rPr>
              <a:t>Δεν μπορεί να γίνει αληθές και μετά ψευδές</a:t>
            </a:r>
            <a:endParaRPr lang="en-US" altLang="el-GR" dirty="0">
              <a:sym typeface="Wingdings" pitchFamily="2" charset="2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73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ECE4F8F-E4E4-45AB-99A7-D80435C96640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3250</Words>
  <Application>Microsoft Office PowerPoint</Application>
  <PresentationFormat>On-screen Show (4:3)</PresentationFormat>
  <Paragraphs>590</Paragraphs>
  <Slides>68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Θέμα του Office</vt:lpstr>
      <vt:lpstr>Κατανεμημένα Συστήματα: Θεωρία και Προγραμματισμός</vt:lpstr>
      <vt:lpstr>Χρηματοδότηση</vt:lpstr>
      <vt:lpstr>Άδειες Χρήσης</vt:lpstr>
      <vt:lpstr>Σκοποί ενότητας</vt:lpstr>
      <vt:lpstr>Περιεχόμενα ενότητας</vt:lpstr>
      <vt:lpstr>Ιδιότητες καθολικών κατηγορημάτων</vt:lpstr>
      <vt:lpstr>Ιδιότητες κατηγορημάτων (1 από 6)</vt:lpstr>
      <vt:lpstr>Ιδιότητες κατηγορημάτων (2 από 6)</vt:lpstr>
      <vt:lpstr>Ιδιότητες κατηγορημάτων (3 από 6)</vt:lpstr>
      <vt:lpstr>Ιδιότητες κατηγορημάτων (4 από 6)</vt:lpstr>
      <vt:lpstr>Ιδιότητες κατηγορημάτων (5 από 6)</vt:lpstr>
      <vt:lpstr>Ιδιότητες κατηγορημάτων (6 από 6)</vt:lpstr>
      <vt:lpstr>Possibly και Definitely (1 από 6)</vt:lpstr>
      <vt:lpstr>Possibly και Definitely (2 από 6)</vt:lpstr>
      <vt:lpstr>Possibly και Definitely (3 από 6)</vt:lpstr>
      <vt:lpstr>Possibly και Definitely (4 από 6)</vt:lpstr>
      <vt:lpstr>Possibly και Definitely (5 από 6)</vt:lpstr>
      <vt:lpstr>Possibly και Definitely (6 από 6)</vt:lpstr>
      <vt:lpstr>Αδιέξοδα</vt:lpstr>
      <vt:lpstr>Κατανεμημένα αδιέξοδα (1 από 4)</vt:lpstr>
      <vt:lpstr>Κατανεμημένα αδιέξοδα (2 από 4)</vt:lpstr>
      <vt:lpstr>Κατανεμημένα αδιέξοδα (3 από 4)</vt:lpstr>
      <vt:lpstr>Κατανεμημένα αδιέξοδα (4 από 4)</vt:lpstr>
      <vt:lpstr>Χειρισμός αδιεξόδων</vt:lpstr>
      <vt:lpstr>Ανίχνευση αδιεξόδων (1 από 4)</vt:lpstr>
      <vt:lpstr>Ανίχνευση αδιεξόδων (2 από 4)</vt:lpstr>
      <vt:lpstr>Ανίχνευση αδιεξόδων (3 από 4)</vt:lpstr>
      <vt:lpstr>Ανίχνευση αδιεξόδων (4 από 4)</vt:lpstr>
      <vt:lpstr>Αποκατάσταση αδιεξόδων</vt:lpstr>
      <vt:lpstr>Συγκεντρωτική και ιεραρχική ανίχνευση</vt:lpstr>
      <vt:lpstr>Συγκεντρωτική ανίχνευση (1 από 2)</vt:lpstr>
      <vt:lpstr>Συγκεντρωτική ανίχνευση (2 από 2)</vt:lpstr>
      <vt:lpstr>Ιεραρχική ανίχνευση (1 από 3)</vt:lpstr>
      <vt:lpstr>Ιεραρχική ανίχνευση (2 από 3)</vt:lpstr>
      <vt:lpstr>Ιεραρχική ανίχνευση (3 από 3)</vt:lpstr>
      <vt:lpstr>Κατανεμημένη ανίχνευση</vt:lpstr>
      <vt:lpstr>Αλγόριθμος προώθησης (1 από 8)</vt:lpstr>
      <vt:lpstr>Αλγόριθμος προώθησης (2 από 8)</vt:lpstr>
      <vt:lpstr>Αλγόριθμος προώθησης (3 από 8)</vt:lpstr>
      <vt:lpstr>Αλγόριθμος προώθησης (4 από 8)</vt:lpstr>
      <vt:lpstr>Αλγόριθμος προώθησης (5 από 8)</vt:lpstr>
      <vt:lpstr>Αλγόριθμος προώθησης (6 από 8)</vt:lpstr>
      <vt:lpstr>Αλγόριθμος προώθησης (7 από 8)</vt:lpstr>
      <vt:lpstr>Αλγόριθμος προώθησης (8 από 8)</vt:lpstr>
      <vt:lpstr>Αλγόριθμος ιχνηλασίας (1 από 4)</vt:lpstr>
      <vt:lpstr>Αλγόριθμος ιχνηλασίας (2 από 4)</vt:lpstr>
      <vt:lpstr>Αλγόριθμος ιχνηλασίας (3 από 4)</vt:lpstr>
      <vt:lpstr>Αλγόριθμος ιχνηλασίας (4 από 4)</vt:lpstr>
      <vt:lpstr>Κατανεμημένος τερματισμός</vt:lpstr>
      <vt:lpstr>Έννοια του τερματισμού</vt:lpstr>
      <vt:lpstr>Αλγόριθμος Dijkstra (1 από 5)</vt:lpstr>
      <vt:lpstr>Αλγόριθμος Dijkstra (2 από 5)</vt:lpstr>
      <vt:lpstr>Αλγόριθμος Dijkstra (3 από 5)</vt:lpstr>
      <vt:lpstr>Αλγόριθμος Dijkstra (4 από 5)</vt:lpstr>
      <vt:lpstr>Αλγόριθμος Dijkstra (5 από 5)</vt:lpstr>
      <vt:lpstr>Ανάκτηση πίστωσης (1 από 7)</vt:lpstr>
      <vt:lpstr>Ανάκτηση πίστωσης (2 από 7)</vt:lpstr>
      <vt:lpstr>Ανάκτηση πίστωσης (3 από 7)</vt:lpstr>
      <vt:lpstr>Ανάκτηση πίστωσης (4 από 7)</vt:lpstr>
      <vt:lpstr>Ανάκτηση πίστωσης (5 από 7)</vt:lpstr>
      <vt:lpstr>Ανάκτηση πίστωσης (6 από 7)</vt:lpstr>
      <vt:lpstr>Ανάκτηση πίστωσης (7 από 7)</vt:lpstr>
      <vt:lpstr>Dijkstra-Scholten (1 από 3)</vt:lpstr>
      <vt:lpstr>Dijkstra-Scholten (2 από 3)</vt:lpstr>
      <vt:lpstr>Dijkstra-Scholten (3 από 3)</vt:lpstr>
      <vt:lpstr>Αλγόριθμος στιγμιοτύπων (1 από 2)</vt:lpstr>
      <vt:lpstr>Αλγόριθμος στιγμιοτύπων (2 από 2)</vt:lpstr>
      <vt:lpstr>Τέλος Ενότητας #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Καθολικά κατηγορήματα</dc:title>
  <dc:subject>Καταναμημένα Συστήματα</dc:subject>
  <dc:creator>Γεώργιος Ξυλωμένος</dc:creator>
  <cp:keywords>Κατηγορήματα; αδιέξοδα</cp:keywords>
  <cp:lastModifiedBy>georgex</cp:lastModifiedBy>
  <cp:revision>302</cp:revision>
  <cp:lastPrinted>2014-02-16T13:16:25Z</cp:lastPrinted>
  <dcterms:created xsi:type="dcterms:W3CDTF">2012-09-06T09:03:05Z</dcterms:created>
  <dcterms:modified xsi:type="dcterms:W3CDTF">2015-05-08T08:24:07Z</dcterms:modified>
</cp:coreProperties>
</file>