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87" r:id="rId4"/>
    <p:sldId id="258" r:id="rId5"/>
    <p:sldId id="259" r:id="rId6"/>
    <p:sldId id="260" r:id="rId7"/>
    <p:sldId id="284" r:id="rId8"/>
    <p:sldId id="285" r:id="rId9"/>
    <p:sldId id="261" r:id="rId10"/>
    <p:sldId id="263" r:id="rId11"/>
    <p:sldId id="282" r:id="rId12"/>
    <p:sldId id="283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660"/>
  </p:normalViewPr>
  <p:slideViewPr>
    <p:cSldViewPr>
      <p:cViewPr varScale="1">
        <p:scale>
          <a:sx n="82" d="100"/>
          <a:sy n="82" d="100"/>
        </p:scale>
        <p:origin x="128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0B089D-ACEA-469A-838F-29A503CA47D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1311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A3929F-A343-4445-9FF7-9D749236A1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52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Pareto efficient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δεν υπάρχει ανακατανομή πόρων που να βελτιώνει τη θέση κάποιου, χωρίς την ίδια στιγμή να χειροτερεύει τη θέση κάποιου άλλου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3929F-A343-4445-9FF7-9D749236A16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513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DA5381-8154-4212-8950-6D69F781E6DE}" type="slidenum">
              <a:rPr kumimoji="0" lang="el-GR" altLang="el-GR" smtClean="0"/>
              <a:pPr>
                <a:spcBef>
                  <a:spcPct val="0"/>
                </a:spcBef>
              </a:pPr>
              <a:t>21</a:t>
            </a:fld>
            <a:endParaRPr kumimoji="0" lang="el-GR" altLang="el-G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242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8BD50E-3AD0-425B-9530-E30D9278D5A1}" type="slidenum">
              <a:rPr kumimoji="0" lang="el-GR" altLang="el-GR" smtClean="0"/>
              <a:pPr>
                <a:spcBef>
                  <a:spcPct val="0"/>
                </a:spcBef>
              </a:pPr>
              <a:t>22</a:t>
            </a:fld>
            <a:endParaRPr kumimoji="0" lang="el-GR" altLang="el-G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304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D86311-577A-4694-9C34-4CBCB4604EAF}" type="slidenum">
              <a:rPr kumimoji="0" lang="el-GR" altLang="el-GR" smtClean="0"/>
              <a:pPr>
                <a:spcBef>
                  <a:spcPct val="0"/>
                </a:spcBef>
              </a:pPr>
              <a:t>23</a:t>
            </a:fld>
            <a:endParaRPr kumimoji="0" lang="el-GR" altLang="el-G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408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4B3B60-5783-495D-BE5A-CE783A5B309C}" type="slidenum">
              <a:rPr kumimoji="0" lang="el-GR" altLang="el-GR" smtClean="0"/>
              <a:pPr>
                <a:spcBef>
                  <a:spcPct val="0"/>
                </a:spcBef>
              </a:pPr>
              <a:t>24</a:t>
            </a:fld>
            <a:endParaRPr kumimoji="0" lang="el-GR" alt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9764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D299F-67DD-4599-933F-A1DB9304DEEF}" type="slidenum">
              <a:rPr kumimoji="0" lang="el-GR" altLang="el-GR" smtClean="0"/>
              <a:pPr>
                <a:spcBef>
                  <a:spcPct val="0"/>
                </a:spcBef>
              </a:pPr>
              <a:t>25</a:t>
            </a:fld>
            <a:endParaRPr kumimoji="0" lang="el-GR" altLang="el-G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595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E7F57C-CC9E-48F6-B968-AD23EBFC49C0}" type="slidenum">
              <a:rPr kumimoji="0" lang="el-GR" altLang="el-GR" smtClean="0"/>
              <a:pPr>
                <a:spcBef>
                  <a:spcPct val="0"/>
                </a:spcBef>
              </a:pPr>
              <a:t>26</a:t>
            </a:fld>
            <a:endParaRPr kumimoji="0" lang="el-GR" altLang="el-G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5656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4B3B60-5783-495D-BE5A-CE783A5B309C}" type="slidenum">
              <a:rPr kumimoji="0" lang="el-GR" altLang="el-GR" smtClean="0"/>
              <a:pPr>
                <a:spcBef>
                  <a:spcPct val="0"/>
                </a:spcBef>
              </a:pPr>
              <a:t>30</a:t>
            </a:fld>
            <a:endParaRPr kumimoji="0" lang="el-GR" alt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28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B27B6B-52BA-4966-BB9A-3A721B277D46}" type="slidenum">
              <a:rPr kumimoji="0" lang="el-GR" altLang="el-GR" smtClean="0"/>
              <a:pPr>
                <a:spcBef>
                  <a:spcPct val="0"/>
                </a:spcBef>
              </a:pPr>
              <a:t>6</a:t>
            </a:fld>
            <a:endParaRPr kumimoji="0" lang="el-GR" altLang="el-GR"/>
          </a:p>
        </p:txBody>
      </p:sp>
    </p:spTree>
    <p:extLst>
      <p:ext uri="{BB962C8B-B14F-4D97-AF65-F5344CB8AC3E}">
        <p14:creationId xmlns:p14="http://schemas.microsoft.com/office/powerpoint/2010/main" val="354558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36619D-1744-4D9B-88D7-34006E46E15D}" type="slidenum">
              <a:rPr kumimoji="0" lang="en-US" altLang="el-GR" smtClean="0"/>
              <a:pPr>
                <a:spcBef>
                  <a:spcPct val="0"/>
                </a:spcBef>
              </a:pPr>
              <a:t>7</a:t>
            </a:fld>
            <a:endParaRPr kumimoji="0" lang="en-US" altLang="el-GR"/>
          </a:p>
        </p:txBody>
      </p:sp>
    </p:spTree>
    <p:extLst>
      <p:ext uri="{BB962C8B-B14F-4D97-AF65-F5344CB8AC3E}">
        <p14:creationId xmlns:p14="http://schemas.microsoft.com/office/powerpoint/2010/main" val="411253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33D973-AB66-4914-B79C-08BAE58C6E1E}" type="slidenum">
              <a:rPr kumimoji="0" lang="en-US" altLang="el-GR" smtClean="0"/>
              <a:pPr>
                <a:spcBef>
                  <a:spcPct val="0"/>
                </a:spcBef>
              </a:pPr>
              <a:t>8</a:t>
            </a:fld>
            <a:endParaRPr kumimoji="0" lang="en-US" altLang="el-GR"/>
          </a:p>
        </p:txBody>
      </p:sp>
    </p:spTree>
    <p:extLst>
      <p:ext uri="{BB962C8B-B14F-4D97-AF65-F5344CB8AC3E}">
        <p14:creationId xmlns:p14="http://schemas.microsoft.com/office/powerpoint/2010/main" val="43961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056CD7-DF53-4F11-944F-2E88EBE15407}" type="slidenum">
              <a:rPr kumimoji="0" lang="el-GR" altLang="el-GR" smtClean="0"/>
              <a:pPr>
                <a:spcBef>
                  <a:spcPct val="0"/>
                </a:spcBef>
              </a:pPr>
              <a:t>9</a:t>
            </a:fld>
            <a:endParaRPr kumimoji="0" lang="el-GR" alt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19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1B9F3-4D76-42AE-A1D3-D8A2A9B80D9E}" type="slidenum">
              <a:rPr kumimoji="0" lang="en-US" altLang="el-GR" smtClean="0"/>
              <a:pPr>
                <a:spcBef>
                  <a:spcPct val="0"/>
                </a:spcBef>
              </a:pPr>
              <a:t>11</a:t>
            </a:fld>
            <a:endParaRPr kumimoji="0" lang="en-US" altLang="el-GR"/>
          </a:p>
        </p:txBody>
      </p:sp>
    </p:spTree>
    <p:extLst>
      <p:ext uri="{BB962C8B-B14F-4D97-AF65-F5344CB8AC3E}">
        <p14:creationId xmlns:p14="http://schemas.microsoft.com/office/powerpoint/2010/main" val="5268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F4FB54-FC6C-4F47-A27F-CB581B303C4C}" type="slidenum">
              <a:rPr kumimoji="0" lang="en-US" altLang="el-GR" smtClean="0"/>
              <a:pPr>
                <a:spcBef>
                  <a:spcPct val="0"/>
                </a:spcBef>
              </a:pPr>
              <a:t>12</a:t>
            </a:fld>
            <a:endParaRPr kumimoji="0" lang="en-US" altLang="el-GR"/>
          </a:p>
        </p:txBody>
      </p:sp>
    </p:spTree>
    <p:extLst>
      <p:ext uri="{BB962C8B-B14F-4D97-AF65-F5344CB8AC3E}">
        <p14:creationId xmlns:p14="http://schemas.microsoft.com/office/powerpoint/2010/main" val="47474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38043-3CD1-46A4-B016-48518FF56E8B}" type="slidenum">
              <a:rPr kumimoji="0" lang="en-US" altLang="el-GR" smtClean="0"/>
              <a:pPr>
                <a:spcBef>
                  <a:spcPct val="0"/>
                </a:spcBef>
              </a:pPr>
              <a:t>19</a:t>
            </a:fld>
            <a:endParaRPr kumimoji="0" lang="en-US" altLang="el-GR"/>
          </a:p>
        </p:txBody>
      </p:sp>
    </p:spTree>
    <p:extLst>
      <p:ext uri="{BB962C8B-B14F-4D97-AF65-F5344CB8AC3E}">
        <p14:creationId xmlns:p14="http://schemas.microsoft.com/office/powerpoint/2010/main" val="372118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A4CB73-B6F4-43D8-90DC-6E3A7261DA2D}" type="slidenum">
              <a:rPr kumimoji="0" lang="el-GR" altLang="el-GR" smtClean="0"/>
              <a:pPr>
                <a:spcBef>
                  <a:spcPct val="0"/>
                </a:spcBef>
              </a:pPr>
              <a:t>20</a:t>
            </a:fld>
            <a:endParaRPr kumimoji="0" lang="el-GR" altLang="el-G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56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l-G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8AA0-0A55-4072-A6E4-9902EC8756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747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68A1-CC1B-4D12-A357-2726F2F3D28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7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B62F-EAA5-4850-AD19-1F63FB8E774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978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C708-8747-42DC-9B80-903992BD92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9106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2A78-77AD-4A39-A25E-37150D449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905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D380-348D-4D5E-A9C0-4AD08687F60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185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329-9C99-4E37-BA9D-EC6836677E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825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0FEE-89F7-4050-B90E-4A2558187C4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488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2638-46C2-4A81-A7F4-4B9DEA6FE5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10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87CD-B7DF-4CC5-8FFC-48695B97C7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210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3335-3B46-4DE4-8FE5-26DC56EF99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684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6FA3-4D28-48F9-B002-94E7A4B8E6B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825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02D5-57C7-42FC-AEB4-DFF01528675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87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l-G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8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48B2E5-FCFF-4A4E-9546-0EC8246525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.leventi@minfin.gr" TargetMode="External"/><Relationship Id="rId2" Type="http://schemas.openxmlformats.org/officeDocument/2006/relationships/hyperlink" Target="mailto:cleventi@aueb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anekenworthy.files.wordpress.com/2017/03/reading-espingandersen1990pp9to78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ssoc.org/documents/archive/analysis/2013_analysis-1_EN.pdf" TargetMode="External"/><Relationship Id="rId4" Type="http://schemas.openxmlformats.org/officeDocument/2006/relationships/hyperlink" Target="https://en.wikipedia.org/wiki/Capital_in_the_Twenty-First_Centu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400" b="1">
                <a:solidFill>
                  <a:srgbClr val="993300"/>
                </a:solidFill>
                <a:latin typeface="Trebuchet MS" panose="020B0603020202020204" pitchFamily="34" charset="0"/>
              </a:rPr>
              <a:t>Εισαγωγή</a:t>
            </a:r>
            <a:endParaRPr lang="el-GR" altLang="el-GR" sz="4000" b="1" noProof="1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4495800" cy="1600200"/>
          </a:xfrm>
        </p:spPr>
        <p:txBody>
          <a:bodyPr/>
          <a:lstStyle/>
          <a:p>
            <a:pPr algn="l" eaLnBrk="1" hangingPunct="1"/>
            <a:r>
              <a:rPr lang="el-GR" altLang="el-GR" sz="1400" dirty="0">
                <a:solidFill>
                  <a:srgbClr val="993300"/>
                </a:solidFill>
                <a:latin typeface="Trebuchet MS" panose="020B0603020202020204" pitchFamily="34" charset="0"/>
              </a:rPr>
              <a:t>Διάλεξη </a:t>
            </a:r>
            <a:r>
              <a:rPr lang="el-GR" altLang="el-GR" sz="1400" noProof="1">
                <a:solidFill>
                  <a:srgbClr val="993300"/>
                </a:solidFill>
                <a:latin typeface="Trebuchet MS" panose="020B0603020202020204" pitchFamily="34" charset="0"/>
              </a:rPr>
              <a:t>1</a:t>
            </a:r>
            <a:r>
              <a:rPr lang="en-GB" altLang="el-GR" sz="1400" noProof="1">
                <a:solidFill>
                  <a:srgbClr val="993300"/>
                </a:solidFill>
                <a:latin typeface="Trebuchet MS" panose="020B0603020202020204" pitchFamily="34" charset="0"/>
              </a:rPr>
              <a:t>-2</a:t>
            </a:r>
            <a:endParaRPr lang="el-GR" altLang="el-GR" sz="1400" noProof="1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algn="l" eaLnBrk="1" hangingPunct="1"/>
            <a:r>
              <a:rPr lang="el-GR" altLang="el-GR" sz="1400" b="1" dirty="0">
                <a:solidFill>
                  <a:srgbClr val="993300"/>
                </a:solidFill>
                <a:latin typeface="Trebuchet MS" panose="020B0603020202020204" pitchFamily="34" charset="0"/>
              </a:rPr>
              <a:t>Οικονομικά Κοινωνικών Πολιτικών</a:t>
            </a:r>
            <a:r>
              <a:rPr lang="en-US" altLang="el-GR" sz="1400" b="1" dirty="0">
                <a:solidFill>
                  <a:srgbClr val="9933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1400" b="1" dirty="0">
                <a:solidFill>
                  <a:srgbClr val="993300"/>
                </a:solidFill>
                <a:latin typeface="Trebuchet MS" panose="020B0603020202020204" pitchFamily="34" charset="0"/>
              </a:rPr>
              <a:t>της Ε.Ε. </a:t>
            </a:r>
          </a:p>
          <a:p>
            <a:pPr algn="l" eaLnBrk="1" hangingPunct="1"/>
            <a:endParaRPr lang="el-GR" altLang="el-GR" sz="1400" b="1" noProof="1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algn="l" eaLnBrk="1" hangingPunct="1"/>
            <a:r>
              <a:rPr lang="el-GR" altLang="el-GR" sz="1400" noProof="1">
                <a:solidFill>
                  <a:srgbClr val="993300"/>
                </a:solidFill>
                <a:latin typeface="Trebuchet MS" panose="020B0603020202020204" pitchFamily="34" charset="0"/>
              </a:rPr>
              <a:t>Διδάσκουσα: Χρύσα Λεβέντη</a:t>
            </a:r>
          </a:p>
          <a:p>
            <a:pPr algn="l" eaLnBrk="1" hangingPunct="1"/>
            <a:r>
              <a:rPr lang="el-GR" altLang="el-GR" sz="1300" noProof="1">
                <a:solidFill>
                  <a:srgbClr val="993300"/>
                </a:solidFill>
                <a:latin typeface="Trebuchet MS" panose="020B0603020202020204" pitchFamily="34" charset="0"/>
              </a:rPr>
              <a:t>Ακαδημαϊκό έτος 202</a:t>
            </a:r>
            <a:r>
              <a:rPr lang="en-GB" altLang="el-GR" sz="1300" noProof="1">
                <a:solidFill>
                  <a:srgbClr val="993300"/>
                </a:solidFill>
                <a:latin typeface="Trebuchet MS" panose="020B0603020202020204" pitchFamily="34" charset="0"/>
              </a:rPr>
              <a:t>1</a:t>
            </a:r>
            <a:r>
              <a:rPr lang="el-GR" altLang="el-GR" sz="1300" noProof="1">
                <a:solidFill>
                  <a:srgbClr val="993300"/>
                </a:solidFill>
                <a:latin typeface="Trebuchet MS" panose="020B0603020202020204" pitchFamily="34" charset="0"/>
              </a:rPr>
              <a:t>-2</a:t>
            </a:r>
            <a:r>
              <a:rPr lang="en-GB" altLang="el-GR" sz="1300" noProof="1">
                <a:solidFill>
                  <a:srgbClr val="993300"/>
                </a:solidFill>
                <a:latin typeface="Trebuchet MS" panose="020B0603020202020204" pitchFamily="34" charset="0"/>
              </a:rPr>
              <a:t>2</a:t>
            </a:r>
            <a:endParaRPr lang="el-GR" altLang="el-GR" sz="1300" noProof="1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9D664-CFE8-4A3B-ACFA-97C41AD3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295775"/>
            <a:ext cx="26289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εύρος της κοινωνικής πολιτικής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τα όρια του κοινωνικού κράτους </a:t>
            </a:r>
            <a:r>
              <a:rPr lang="el-GR" altLang="el-GR" sz="1800" i="1" dirty="0">
                <a:latin typeface="Trebuchet MS" panose="020B0603020202020204" pitchFamily="34" charset="0"/>
              </a:rPr>
              <a:t>δεν</a:t>
            </a:r>
            <a:r>
              <a:rPr lang="el-GR" altLang="el-GR" sz="1800" dirty="0">
                <a:latin typeface="Trebuchet MS" panose="020B0603020202020204" pitchFamily="34" charset="0"/>
              </a:rPr>
              <a:t> είναι ευδιάκριτα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700" dirty="0">
                <a:latin typeface="Trebuchet MS" panose="020B0603020202020204" pitchFamily="34" charset="0"/>
              </a:rPr>
              <a:t>π.χ.: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dirty="0">
                <a:latin typeface="Trebuchet MS" panose="020B0603020202020204" pitchFamily="34" charset="0"/>
              </a:rPr>
              <a:t>εκπαίδευση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dirty="0">
                <a:latin typeface="Trebuchet MS" panose="020B0603020202020204" pitchFamily="34" charset="0"/>
              </a:rPr>
              <a:t>φορολογικές παροχές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dirty="0">
                <a:latin typeface="Trebuchet MS" panose="020B0603020202020204" pitchFamily="34" charset="0"/>
              </a:rPr>
              <a:t>στέγαση/κατοικία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dirty="0">
                <a:latin typeface="Trebuchet MS" panose="020B0603020202020204" pitchFamily="34" charset="0"/>
              </a:rPr>
              <a:t>μέσα μαζικής μεταφοράς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dirty="0">
                <a:latin typeface="Trebuchet MS" panose="020B0603020202020204" pitchFamily="34" charset="0"/>
              </a:rPr>
              <a:t>περιβάλλον / φυσικές καταστροφές </a:t>
            </a:r>
          </a:p>
          <a:p>
            <a:pPr marL="914400" lvl="2" indent="0" eaLnBrk="1" hangingPunct="1">
              <a:lnSpc>
                <a:spcPct val="140000"/>
              </a:lnSpc>
              <a:buNone/>
            </a:pPr>
            <a:endParaRPr lang="el-GR" altLang="el-GR" sz="16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Περιοχές δράσης κοινωνικού κράτους				(1/2)</a:t>
            </a:r>
            <a:endParaRPr lang="en-US" altLang="el-G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679850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el-GR" sz="1800" kern="1200" noProof="1">
                <a:latin typeface="Trebuchet MS" pitchFamily="34" charset="0"/>
              </a:rPr>
              <a:t>Στο πεδίο της εργασίας:</a:t>
            </a:r>
            <a:endParaRPr lang="en-US" sz="18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(α)	Στον τομέα της </a:t>
            </a:r>
            <a:r>
              <a:rPr lang="el-GR" sz="1600" kern="1200" noProof="1">
                <a:solidFill>
                  <a:srgbClr val="0070C0"/>
                </a:solidFill>
                <a:latin typeface="Trebuchet MS" pitchFamily="34" charset="0"/>
              </a:rPr>
              <a:t>μακροοικονομικής πολιτικής</a:t>
            </a:r>
            <a:r>
              <a:rPr lang="el-GR" sz="1600" kern="1200" noProof="1">
                <a:latin typeface="Trebuchet MS" pitchFamily="34" charset="0"/>
              </a:rPr>
              <a:t>, τις παρεμβάσεις που σχετίζονται με την αγορά εργασίας και το σχεδιασμό πολιτικών προώθησης της απασχόλησης και επιμόρφωσης των εργαζομένων</a:t>
            </a:r>
            <a:endParaRPr lang="en-US" sz="16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(β)	Στον τομέα των </a:t>
            </a:r>
            <a:r>
              <a:rPr lang="el-GR" sz="1600" kern="1200" noProof="1">
                <a:solidFill>
                  <a:srgbClr val="0070C0"/>
                </a:solidFill>
                <a:latin typeface="Trebuchet MS" pitchFamily="34" charset="0"/>
              </a:rPr>
              <a:t>συνθηκών απασχόλησης</a:t>
            </a:r>
            <a:r>
              <a:rPr lang="el-GR" sz="1600" kern="1200" noProof="1">
                <a:latin typeface="Trebuchet MS" pitchFamily="34" charset="0"/>
              </a:rPr>
              <a:t>, τις παρεμβάσεις που σχετίζονται με τον κατώτατο μισθό και τα σχετικά δικαιώματα των εργαζομένων, τη διάρκεια του χρόνου εργασίας και τις συνθήκες υγιεινής και ασφάλειας στο χώρο εργασίας</a:t>
            </a:r>
            <a:endParaRPr lang="en-US" sz="16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(γ)	Στον τομέα των </a:t>
            </a:r>
            <a:r>
              <a:rPr lang="el-GR" sz="1600" kern="1200" noProof="1">
                <a:solidFill>
                  <a:srgbClr val="0070C0"/>
                </a:solidFill>
                <a:latin typeface="Trebuchet MS" pitchFamily="34" charset="0"/>
              </a:rPr>
              <a:t>σχέσεων εργοδοτών και εργαζομένων</a:t>
            </a:r>
            <a:r>
              <a:rPr lang="el-GR" sz="1600" kern="1200" noProof="1">
                <a:latin typeface="Trebuchet MS" pitchFamily="34" charset="0"/>
              </a:rPr>
              <a:t>, τις παρεμβάσεις που σχετίζονται με το πλαίσιο των συλλογικών διαπραγματεύσεων και τον κοινωνικό διάλογο</a:t>
            </a:r>
            <a:endParaRPr lang="en-US" sz="16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(δ)	Στον τομέα της </a:t>
            </a:r>
            <a:r>
              <a:rPr lang="el-GR" sz="1600" kern="1200" noProof="1">
                <a:solidFill>
                  <a:srgbClr val="0070C0"/>
                </a:solidFill>
                <a:latin typeface="Trebuchet MS" pitchFamily="34" charset="0"/>
              </a:rPr>
              <a:t>καταπολέμησης των διακρίσεων</a:t>
            </a:r>
            <a:r>
              <a:rPr lang="el-GR" sz="1600" kern="1200" noProof="1">
                <a:latin typeface="Trebuchet MS" pitchFamily="34" charset="0"/>
              </a:rPr>
              <a:t>, τις παρεμβάσεις που αφορούν θέματα ίσης μεταχείρισης των εργαζομένων ανεξαρτήτως φύλου, φυλής, ατόμων με αναπηρίες κοκ.</a:t>
            </a:r>
            <a:endParaRPr lang="en-US" sz="1600" kern="1200" noProof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11213"/>
          </a:xfrm>
        </p:spPr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Περιοχές δράσης κοινωνικού κράτους				(2/2)</a:t>
            </a:r>
            <a:endParaRPr lang="en-US" altLang="el-G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454525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el-GR" sz="1800" kern="1200" noProof="1">
                <a:latin typeface="Trebuchet MS" pitchFamily="34" charset="0"/>
              </a:rPr>
              <a:t>Στο πεδίο της κοινωνικής προστασίας</a:t>
            </a:r>
            <a:endParaRPr lang="en-US" sz="18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(α)  Στον τομέα των</a:t>
            </a:r>
            <a:r>
              <a:rPr lang="el-GR" sz="1600" kern="1200" noProof="1">
                <a:solidFill>
                  <a:srgbClr val="C00000"/>
                </a:solidFill>
                <a:latin typeface="Trebuchet MS" pitchFamily="34" charset="0"/>
              </a:rPr>
              <a:t> άμεσων κοινωνικών παροχών</a:t>
            </a:r>
            <a:r>
              <a:rPr lang="el-GR" sz="1600" kern="1200" noProof="1">
                <a:latin typeface="Trebuchet MS" pitchFamily="34" charset="0"/>
              </a:rPr>
              <a:t>, τις παρεμβάσεις σε θέματα κοινωνικής ασφάλισης και κοινωνικής βοήθειας</a:t>
            </a:r>
            <a:endParaRPr lang="en-US" sz="16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(β)  Στον τομέα των </a:t>
            </a:r>
            <a:r>
              <a:rPr lang="el-GR" sz="1600" kern="1200" noProof="1">
                <a:solidFill>
                  <a:srgbClr val="C00000"/>
                </a:solidFill>
                <a:latin typeface="Trebuchet MS" pitchFamily="34" charset="0"/>
              </a:rPr>
              <a:t>έμμεσων κοινωνικών παροχών</a:t>
            </a:r>
            <a:r>
              <a:rPr lang="el-GR" sz="1600" kern="1200" noProof="1">
                <a:latin typeface="Trebuchet MS" pitchFamily="34" charset="0"/>
              </a:rPr>
              <a:t>, τις παρεμβάσεις που αφορούν φορολογικές απαλλαγές και επιδοτήσεις</a:t>
            </a:r>
            <a:endParaRPr lang="en-US" sz="1600" kern="1200" noProof="1">
              <a:latin typeface="Trebuchet MS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l-GR" sz="1600" kern="1200" noProof="1">
                <a:latin typeface="Trebuchet MS" pitchFamily="34" charset="0"/>
              </a:rPr>
              <a:t>(γ)  Στον τομέα των </a:t>
            </a:r>
            <a:r>
              <a:rPr lang="el-GR" sz="1600" kern="1200" noProof="1">
                <a:solidFill>
                  <a:srgbClr val="C00000"/>
                </a:solidFill>
                <a:latin typeface="Trebuchet MS" pitchFamily="34" charset="0"/>
              </a:rPr>
              <a:t>κοινωνικών υπηρεσιών</a:t>
            </a:r>
            <a:r>
              <a:rPr lang="el-GR" sz="1600" kern="1200" noProof="1">
                <a:latin typeface="Trebuchet MS" pitchFamily="34" charset="0"/>
              </a:rPr>
              <a:t>, παρεμβάσεις στους τομείς της εκπαίδευσης, της υγείας, της στέγασης και της κοινωνικής φροντίδας</a:t>
            </a:r>
            <a:r>
              <a:rPr lang="en-US" sz="1600" kern="1200" noProof="1">
                <a:latin typeface="Trebuchet MS" pitchFamily="34" charset="0"/>
              </a:rPr>
              <a:t> (</a:t>
            </a:r>
            <a:r>
              <a:rPr lang="el-GR" sz="1600" kern="1200" noProof="1">
                <a:latin typeface="Trebuchet MS" pitchFamily="34" charset="0"/>
              </a:rPr>
              <a:t>προνοιακά ιδρύματα, βρεφονηπιακοί σταθμοί, βοήθεια στο σπίτι κοκ)</a:t>
            </a:r>
            <a:endParaRPr lang="en-US" sz="1600" kern="1200" noProof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εναλλακτικοί τρόποι παροχής/χρηματοδότησης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5181600"/>
            <a:ext cx="817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l-GR" altLang="el-GR" sz="1600" dirty="0">
                <a:latin typeface="Trebuchet MS" panose="020B0603020202020204" pitchFamily="34" charset="0"/>
              </a:rPr>
              <a:t> δημόσια χρηματοδότηση / ιδιωτική παροχή: αρκετά συνηθισμένη</a:t>
            </a:r>
          </a:p>
          <a:p>
            <a:pPr lvl="1" eaLnBrk="1" hangingPunct="1"/>
            <a:r>
              <a:rPr lang="el-GR" altLang="el-GR" sz="1600" dirty="0">
                <a:latin typeface="Trebuchet MS" panose="020B0603020202020204" pitchFamily="34" charset="0"/>
              </a:rPr>
              <a:t> ιδιωτική χρηματοδότηση / δημόσια παροχή: περιορισμένη</a:t>
            </a:r>
          </a:p>
          <a:p>
            <a:pPr lvl="1" eaLnBrk="1" hangingPunct="1"/>
            <a:endParaRPr lang="el-GR" altLang="el-GR" sz="1600" dirty="0">
              <a:latin typeface="Trebuchet MS" panose="020B0603020202020204" pitchFamily="34" charset="0"/>
            </a:endParaRPr>
          </a:p>
          <a:p>
            <a:pPr lvl="1" eaLnBrk="1" hangingPunct="1"/>
            <a:endParaRPr lang="el-GR" altLang="el-GR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6758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9421691"/>
              </p:ext>
            </p:extLst>
          </p:nvPr>
        </p:nvGraphicFramePr>
        <p:xfrm>
          <a:off x="1259632" y="1720056"/>
          <a:ext cx="6842125" cy="3162300"/>
        </p:xfrm>
        <a:graphic>
          <a:graphicData uri="http://schemas.openxmlformats.org/drawingml/2006/table">
            <a:tbl>
              <a:tblPr/>
              <a:tblGrid>
                <a:gridCol w="228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χρηματοδότηση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παροχή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δημόσια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ιδιωτική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δημόσια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π.χ. εκπαίδευση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π.χ. φάρμακα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ιδιωτική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π.χ. αστικό πάρκο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π.χ. ιδιωτική ασφάλιση σύνταξης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εισοδηματικές μεταβιβάσεις 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(1)</a:t>
            </a:r>
            <a:b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l-GR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ανταποδοτικές παροχές </a:t>
            </a:r>
            <a:r>
              <a:rPr lang="en-GB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(contributory benefits)</a:t>
            </a:r>
            <a:endParaRPr lang="el-GR" altLang="el-GR" sz="2000" i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416425"/>
          </a:xfrm>
        </p:spPr>
        <p:txBody>
          <a:bodyPr/>
          <a:lstStyle/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χρηματοδοτούνται από εισφορές ασφαλισμένων και εργοδοτών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προϋποθέτουν ιστορικό ασφάλισης («ένσημα»)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i="1" dirty="0">
                <a:latin typeface="Trebuchet MS" panose="020B0603020202020204" pitchFamily="34" charset="0"/>
              </a:rPr>
              <a:t>δεν</a:t>
            </a:r>
            <a:r>
              <a:rPr lang="el-GR" altLang="el-GR" sz="1800" dirty="0">
                <a:latin typeface="Trebuchet MS" panose="020B0603020202020204" pitchFamily="34" charset="0"/>
              </a:rPr>
              <a:t> χορηγούνται με κριτήριο το χαμηλό εισόδημα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ορίζονται (συνήθως) ως ποσοστό των αποδοχών αναφοράς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καταβάλλεται το </a:t>
            </a:r>
            <a:r>
              <a:rPr lang="en-GB" altLang="el-GR" sz="1800" b="1" i="1" dirty="0">
                <a:latin typeface="Trebuchet MS" panose="020B0603020202020204" pitchFamily="34" charset="0"/>
              </a:rPr>
              <a:t>x</a:t>
            </a:r>
            <a:r>
              <a:rPr lang="el-GR" altLang="el-GR" sz="1800" dirty="0">
                <a:latin typeface="Trebuchet MS" panose="020B0603020202020204" pitchFamily="34" charset="0"/>
              </a:rPr>
              <a:t>% των αποδοχών αναφοράς του δικαιούχου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παράδειγμα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b="1" dirty="0">
                <a:solidFill>
                  <a:srgbClr val="993300"/>
                </a:solidFill>
                <a:latin typeface="Trebuchet MS" panose="020B0603020202020204" pitchFamily="34" charset="0"/>
              </a:rPr>
              <a:t>συντάξεις κοινωνικής ασφάλισης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εισοδηματικές μεταβιβάσεις 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b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l-GR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μη</a:t>
            </a:r>
            <a: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ανταποδοτικές καθολικές παροχές </a:t>
            </a:r>
            <a:r>
              <a:rPr lang="en-GB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(universal benefits)</a:t>
            </a:r>
            <a:endParaRPr lang="el-GR" altLang="el-GR" sz="2000" i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560888"/>
          </a:xfrm>
        </p:spPr>
        <p:txBody>
          <a:bodyPr/>
          <a:lstStyle/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χρηματοδοτούνται από έσοδα γενικής φορολογίας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i="1">
                <a:latin typeface="Trebuchet MS" panose="020B0603020202020204" pitchFamily="34" charset="0"/>
              </a:rPr>
              <a:t>δεν</a:t>
            </a:r>
            <a:r>
              <a:rPr lang="el-GR" altLang="el-GR" sz="1800">
                <a:latin typeface="Trebuchet MS" panose="020B0603020202020204" pitchFamily="34" charset="0"/>
              </a:rPr>
              <a:t> προϋποθέτουν ιστορικό ασφάλισης («ένσημα»)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i="1">
                <a:latin typeface="Trebuchet MS" panose="020B0603020202020204" pitchFamily="34" charset="0"/>
              </a:rPr>
              <a:t>δεν</a:t>
            </a:r>
            <a:r>
              <a:rPr lang="el-GR" altLang="el-GR" sz="1800">
                <a:latin typeface="Trebuchet MS" panose="020B0603020202020204" pitchFamily="34" charset="0"/>
              </a:rPr>
              <a:t> χορηγούνται με κριτήριο το χαμηλό εισόδημα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ορίζονται (συνήθως) ως παροχές </a:t>
            </a:r>
            <a:r>
              <a:rPr lang="el-GR" altLang="el-GR" sz="1800" i="1">
                <a:latin typeface="Trebuchet MS" panose="020B0603020202020204" pitchFamily="34" charset="0"/>
              </a:rPr>
              <a:t>ενιαίου</a:t>
            </a:r>
            <a:r>
              <a:rPr lang="el-GR" altLang="el-GR" sz="1800">
                <a:latin typeface="Trebuchet MS" panose="020B0603020202020204" pitchFamily="34" charset="0"/>
              </a:rPr>
              <a:t> ύψους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το ίδιο ποσό καταβάλλεται σε κάθε δικαιούχο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παράδειγμα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b="1">
                <a:solidFill>
                  <a:srgbClr val="993300"/>
                </a:solidFill>
                <a:latin typeface="Trebuchet MS" panose="020B0603020202020204" pitchFamily="34" charset="0"/>
              </a:rPr>
              <a:t>επιδόματα παιδιού </a:t>
            </a:r>
            <a:r>
              <a:rPr lang="el-GR" altLang="el-GR" sz="1800">
                <a:solidFill>
                  <a:srgbClr val="993300"/>
                </a:solidFill>
                <a:latin typeface="Trebuchet MS" panose="020B0603020202020204" pitchFamily="34" charset="0"/>
              </a:rPr>
              <a:t>(σε 18 χώρες της Ε.Ε.)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b="1">
                <a:solidFill>
                  <a:srgbClr val="993300"/>
                </a:solidFill>
                <a:latin typeface="Trebuchet MS" panose="020B0603020202020204" pitchFamily="34" charset="0"/>
              </a:rPr>
              <a:t>επιδόματα αναπηρίας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εισοδηματικές μεταβιβάσεις 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br>
              <a:rPr lang="en-GB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l-GR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μη</a:t>
            </a:r>
            <a:r>
              <a:rPr lang="en-GB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i="1">
                <a:solidFill>
                  <a:schemeClr val="tx1"/>
                </a:solidFill>
                <a:latin typeface="Trebuchet MS" panose="020B0603020202020204" pitchFamily="34" charset="0"/>
              </a:rPr>
              <a:t>ανταποδοτικές </a:t>
            </a:r>
            <a:r>
              <a:rPr lang="el-GR" altLang="el-GR" sz="2000" i="1" noProof="1">
                <a:solidFill>
                  <a:schemeClr val="tx1"/>
                </a:solidFill>
                <a:latin typeface="Trebuchet MS" panose="020B0603020202020204" pitchFamily="34" charset="0"/>
              </a:rPr>
              <a:t>προνοιακές παροχές</a:t>
            </a:r>
            <a:r>
              <a:rPr lang="en-US" altLang="el-GR" sz="2000" i="1" noProof="1">
                <a:solidFill>
                  <a:schemeClr val="tx1"/>
                </a:solidFill>
                <a:latin typeface="Trebuchet MS" panose="020B0603020202020204" pitchFamily="34" charset="0"/>
              </a:rPr>
              <a:t> (social assistance)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776788"/>
          </a:xfrm>
        </p:spPr>
        <p:txBody>
          <a:bodyPr/>
          <a:lstStyle/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χρηματοδοτούνται από έσοδα γενικής φορολογίας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χορηγούνται με εισοδηματικά κριτήρια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έλεγχος εισοδήματος (</a:t>
            </a:r>
            <a:r>
              <a:rPr lang="en-GB" altLang="el-GR" sz="1800" dirty="0">
                <a:latin typeface="Trebuchet MS" panose="020B0603020202020204" pitchFamily="34" charset="0"/>
              </a:rPr>
              <a:t>income testing)</a:t>
            </a:r>
            <a:r>
              <a:rPr lang="el-GR" altLang="el-GR" sz="1800" dirty="0">
                <a:latin typeface="Trebuchet MS" panose="020B0603020202020204" pitchFamily="34" charset="0"/>
              </a:rPr>
              <a:t> ή των μέσων διαβίωσης </a:t>
            </a:r>
            <a:r>
              <a:rPr lang="en-GB" altLang="el-GR" sz="1800" dirty="0">
                <a:latin typeface="Trebuchet MS" panose="020B0603020202020204" pitchFamily="34" charset="0"/>
              </a:rPr>
              <a:t>(means testing)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i="1" dirty="0">
                <a:latin typeface="Trebuchet MS" panose="020B0603020202020204" pitchFamily="34" charset="0"/>
              </a:rPr>
              <a:t>δεν</a:t>
            </a:r>
            <a:r>
              <a:rPr lang="el-GR" altLang="el-GR" sz="1800" dirty="0">
                <a:latin typeface="Trebuchet MS" panose="020B0603020202020204" pitchFamily="34" charset="0"/>
              </a:rPr>
              <a:t> προϋποθέτουν ιστορικό ασφάλισης («ένσημα»)</a:t>
            </a: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ορίζονται (συνήθως) ως παροχές </a:t>
            </a:r>
            <a:r>
              <a:rPr lang="el-GR" altLang="el-GR" sz="1800" i="1" dirty="0">
                <a:latin typeface="Trebuchet MS" panose="020B0603020202020204" pitchFamily="34" charset="0"/>
              </a:rPr>
              <a:t>κλιμακούμενου</a:t>
            </a:r>
            <a:r>
              <a:rPr lang="el-GR" altLang="el-GR" sz="1800" dirty="0">
                <a:latin typeface="Trebuchet MS" panose="020B0603020202020204" pitchFamily="34" charset="0"/>
              </a:rPr>
              <a:t> ύψους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η αξία τους είναι αντιστρόφως ανάλογη με το εισόδημα</a:t>
            </a:r>
          </a:p>
          <a:p>
            <a:pPr lvl="2" eaLnBrk="1" hangingPunct="1">
              <a:spcBef>
                <a:spcPct val="0"/>
              </a:spcBef>
              <a:buFont typeface="Monotype Sorts" pitchFamily="2" charset="2"/>
              <a:buChar char="ð"/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dirty="0">
                <a:latin typeface="Trebuchet MS" panose="020B0603020202020204" pitchFamily="34" charset="0"/>
              </a:rPr>
              <a:t>παράδειγμα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b="1" dirty="0">
                <a:solidFill>
                  <a:srgbClr val="993300"/>
                </a:solidFill>
                <a:latin typeface="Trebuchet MS" panose="020B0603020202020204" pitchFamily="34" charset="0"/>
              </a:rPr>
              <a:t>ελάχιστο εγγυημένο εισόδημα</a:t>
            </a:r>
            <a:r>
              <a:rPr lang="el-GR" altLang="el-GR" sz="1800" dirty="0">
                <a:solidFill>
                  <a:srgbClr val="993300"/>
                </a:solidFill>
                <a:latin typeface="Trebuchet MS" panose="020B0603020202020204" pitchFamily="34" charset="0"/>
              </a:rPr>
              <a:t> </a:t>
            </a:r>
            <a:endParaRPr lang="en-US" altLang="el-GR" sz="1800" dirty="0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b="1" dirty="0">
                <a:solidFill>
                  <a:srgbClr val="993300"/>
                </a:solidFill>
                <a:latin typeface="Trebuchet MS" panose="020B0603020202020204" pitchFamily="34" charset="0"/>
              </a:rPr>
              <a:t>επιδόματα παιδιού </a:t>
            </a:r>
            <a:r>
              <a:rPr lang="el-GR" altLang="el-GR" sz="1800" dirty="0">
                <a:solidFill>
                  <a:srgbClr val="993300"/>
                </a:solidFill>
                <a:latin typeface="Trebuchet MS" panose="020B0603020202020204" pitchFamily="34" charset="0"/>
              </a:rPr>
              <a:t>(Ελλάδα από το 2013)</a:t>
            </a: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n-US" altLang="el-GR" sz="1800" dirty="0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lvl="3" eaLnBrk="1" hangingPunct="1"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dirty="0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κοινωνικές μεταβιβάσεις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323850" y="1844675"/>
            <a:ext cx="8637588" cy="4318000"/>
            <a:chOff x="640" y="1548"/>
            <a:chExt cx="2364" cy="2108"/>
          </a:xfrm>
        </p:grpSpPr>
        <p:cxnSp>
          <p:nvCxnSpPr>
            <p:cNvPr id="1028" name="_s1028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>
              <a:off x="954" y="2632"/>
              <a:ext cx="7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2411" y="2424"/>
              <a:ext cx="71" cy="417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994" y="2425"/>
              <a:ext cx="71" cy="416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94" y="2098"/>
              <a:ext cx="71" cy="416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70" y="1889"/>
              <a:ext cx="71" cy="833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3"/>
            <p:cNvSpPr>
              <a:spLocks noChangeArrowheads="1"/>
            </p:cNvSpPr>
            <p:nvPr/>
          </p:nvSpPr>
          <p:spPr bwMode="auto">
            <a:xfrm>
              <a:off x="1416" y="1899"/>
              <a:ext cx="812" cy="371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παροχές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κοινωνικής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ασφάλειας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4" name="_s1034"/>
            <p:cNvSpPr>
              <a:spLocks noChangeArrowheads="1"/>
            </p:cNvSpPr>
            <p:nvPr/>
          </p:nvSpPr>
          <p:spPr bwMode="auto">
            <a:xfrm>
              <a:off x="640" y="2341"/>
              <a:ext cx="698" cy="2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ανταποδοτικές παροχές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5" name="_s1035"/>
            <p:cNvSpPr>
              <a:spLocks noChangeArrowheads="1"/>
            </p:cNvSpPr>
            <p:nvPr/>
          </p:nvSpPr>
          <p:spPr bwMode="auto">
            <a:xfrm>
              <a:off x="1889" y="2341"/>
              <a:ext cx="698" cy="2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μη ανταποδοτικές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παροχές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_s1036"/>
            <p:cNvSpPr>
              <a:spLocks noChangeArrowheads="1"/>
            </p:cNvSpPr>
            <p:nvPr/>
          </p:nvSpPr>
          <p:spPr bwMode="auto">
            <a:xfrm>
              <a:off x="1473" y="2668"/>
              <a:ext cx="698" cy="2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καθολικές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παροχές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7" name="_s1037"/>
            <p:cNvSpPr>
              <a:spLocks noChangeArrowheads="1"/>
            </p:cNvSpPr>
            <p:nvPr/>
          </p:nvSpPr>
          <p:spPr bwMode="auto">
            <a:xfrm>
              <a:off x="2306" y="2668"/>
              <a:ext cx="698" cy="2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παροχές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κοινωνικής πρόνοιας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8" name="_s1038"/>
            <p:cNvSpPr>
              <a:spLocks noChangeArrowheads="1"/>
            </p:cNvSpPr>
            <p:nvPr/>
          </p:nvSpPr>
          <p:spPr bwMode="auto">
            <a:xfrm>
              <a:off x="640" y="2668"/>
              <a:ext cx="698" cy="2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195" tIns="21097" rIns="42195" bIns="2109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παροχές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κοινωνικής ασφάλισης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ορολογία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						(1/2)</a:t>
            </a:r>
            <a:endParaRPr lang="el-GR" altLang="el-GR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323850" y="1844675"/>
            <a:ext cx="8843963" cy="4318000"/>
            <a:chOff x="640" y="1548"/>
            <a:chExt cx="2566" cy="2108"/>
          </a:xfrm>
        </p:grpSpPr>
        <p:cxnSp>
          <p:nvCxnSpPr>
            <p:cNvPr id="2052" name="_s2052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>
              <a:off x="1011" y="2513"/>
              <a:ext cx="7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2569" y="2291"/>
              <a:ext cx="71" cy="44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2124" y="2291"/>
              <a:ext cx="71" cy="44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117" y="1959"/>
              <a:ext cx="71" cy="459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49" y="1750"/>
              <a:ext cx="71" cy="877"/>
            </a:xfrm>
            <a:prstGeom prst="bentConnector3">
              <a:avLst>
                <a:gd name="adj1" fmla="val 49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7"/>
            <p:cNvSpPr>
              <a:spLocks noChangeArrowheads="1"/>
            </p:cNvSpPr>
            <p:nvPr/>
          </p:nvSpPr>
          <p:spPr bwMode="auto">
            <a:xfrm>
              <a:off x="1517" y="1899"/>
              <a:ext cx="812" cy="2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social security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4" name="_s2058"/>
            <p:cNvSpPr>
              <a:spLocks noChangeArrowheads="1"/>
            </p:cNvSpPr>
            <p:nvPr/>
          </p:nvSpPr>
          <p:spPr bwMode="auto">
            <a:xfrm>
              <a:off x="640" y="2224"/>
              <a:ext cx="812" cy="2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contributory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5" name="_s2059"/>
            <p:cNvSpPr>
              <a:spLocks noChangeArrowheads="1"/>
            </p:cNvSpPr>
            <p:nvPr/>
          </p:nvSpPr>
          <p:spPr bwMode="auto">
            <a:xfrm>
              <a:off x="1976" y="2224"/>
              <a:ext cx="812" cy="2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non-contributory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_s2060"/>
            <p:cNvSpPr>
              <a:spLocks noChangeArrowheads="1"/>
            </p:cNvSpPr>
            <p:nvPr/>
          </p:nvSpPr>
          <p:spPr bwMode="auto">
            <a:xfrm>
              <a:off x="1559" y="2549"/>
              <a:ext cx="756" cy="255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universal 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7" name="_s2061"/>
            <p:cNvSpPr>
              <a:spLocks noChangeArrowheads="1"/>
            </p:cNvSpPr>
            <p:nvPr/>
          </p:nvSpPr>
          <p:spPr bwMode="auto">
            <a:xfrm>
              <a:off x="2450" y="2549"/>
              <a:ext cx="756" cy="255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social assistance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8" name="_s2062"/>
            <p:cNvSpPr>
              <a:spLocks noChangeArrowheads="1"/>
            </p:cNvSpPr>
            <p:nvPr/>
          </p:nvSpPr>
          <p:spPr bwMode="auto">
            <a:xfrm>
              <a:off x="668" y="2549"/>
              <a:ext cx="756" cy="255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9292" tIns="19645" rIns="39292" bIns="1964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social insurance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</a:rPr>
                <a:t>benefits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ορολογία</a:t>
            </a:r>
            <a:r>
              <a:rPr lang="en-GB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						(2/2)</a:t>
            </a:r>
            <a:endParaRPr lang="el-GR" alt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07E51-20B3-4DC1-A0A6-D99094C4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772816"/>
            <a:ext cx="816292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Coverage: selective / universal 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Instruments: cash transfers / in-kind benefits / legislative regulation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Cash transfers: social assistance / social insurance / categorical transfers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Insurance formula: flat-rate / earnings-related 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Finance: earmarked insurance contributions / general tax revenue 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l-GR" sz="1800" kern="0" noProof="1">
                <a:latin typeface="Trebuchet MS" panose="020B0603020202020204" pitchFamily="34" charset="0"/>
              </a:rPr>
              <a:t>Redistribution: progressive / regressive  </a:t>
            </a:r>
            <a:endParaRPr lang="el-GR" altLang="el-GR" sz="1800" kern="0" noProof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n-US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practicalities</a:t>
            </a:r>
            <a:endParaRPr lang="el-GR" altLang="el-G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βασικό εγχειρίδιο μαθήματος: «Η κοινωνική πολιτική σε δύσκολους καιρούς», Μ. </a:t>
            </a:r>
            <a:r>
              <a:rPr lang="el-GR" altLang="el-GR" sz="1800" dirty="0" err="1">
                <a:latin typeface="Trebuchet MS" panose="020B0603020202020204" pitchFamily="34" charset="0"/>
              </a:rPr>
              <a:t>Ματσαγγάνης</a:t>
            </a:r>
            <a:r>
              <a:rPr lang="el-GR" altLang="el-GR" sz="1800" dirty="0">
                <a:latin typeface="Trebuchet MS" panose="020B0603020202020204" pitchFamily="34" charset="0"/>
              </a:rPr>
              <a:t>, 2011, Κριτική</a:t>
            </a:r>
          </a:p>
          <a:p>
            <a:pPr eaLnBrk="1" hangingPunct="1"/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επιπλέον βιβλιογραφία: στο τέλος κάθε διάλεξης ή/και ανά κεφάλαιο </a:t>
            </a:r>
          </a:p>
          <a:p>
            <a:pPr eaLnBrk="1" hangingPunct="1"/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l-GR" sz="1800" noProof="1">
                <a:latin typeface="Trebuchet MS" panose="020B0603020202020204" pitchFamily="34" charset="0"/>
              </a:rPr>
              <a:t>e-class: </a:t>
            </a:r>
            <a:r>
              <a:rPr lang="el-GR" altLang="el-GR" sz="1800" noProof="1">
                <a:latin typeface="Trebuchet MS" panose="020B0603020202020204" pitchFamily="34" charset="0"/>
              </a:rPr>
              <a:t>ανάρτηση διαλέξεων και σημειώσεων μετά από κάθε διάλεξη</a:t>
            </a:r>
          </a:p>
          <a:p>
            <a:pPr eaLnBrk="1" hangingPunct="1"/>
            <a:endParaRPr lang="en-US" altLang="el-GR" sz="1600" noProof="1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noProof="1">
                <a:latin typeface="Trebuchet MS" panose="020B0603020202020204" pitchFamily="34" charset="0"/>
              </a:rPr>
              <a:t>εργασία: υποχρεωτική </a:t>
            </a:r>
            <a:r>
              <a:rPr lang="en-US" altLang="el-GR" sz="1800" noProof="1">
                <a:latin typeface="Trebuchet MS" panose="020B0603020202020204" pitchFamily="34" charset="0"/>
              </a:rPr>
              <a:t>(30% </a:t>
            </a:r>
            <a:r>
              <a:rPr lang="el-GR" altLang="el-GR" sz="1800" noProof="1">
                <a:latin typeface="Trebuchet MS" panose="020B0603020202020204" pitchFamily="34" charset="0"/>
              </a:rPr>
              <a:t>τελικής βαθμολογίας) </a:t>
            </a:r>
          </a:p>
          <a:p>
            <a:pPr eaLnBrk="1" hangingPunct="1"/>
            <a:endParaRPr lang="el-GR" altLang="el-GR" sz="1800" i="1" noProof="1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noProof="1">
                <a:latin typeface="Trebuchet MS" panose="020B0603020202020204" pitchFamily="34" charset="0"/>
              </a:rPr>
              <a:t>επικοινωνία: </a:t>
            </a:r>
            <a:r>
              <a:rPr lang="en-US" altLang="el-GR" sz="1800" noProof="1">
                <a:latin typeface="Trebuchet MS" panose="020B0603020202020204" pitchFamily="34" charset="0"/>
              </a:rPr>
              <a:t>	</a:t>
            </a:r>
            <a:r>
              <a:rPr lang="en-US" altLang="el-GR" sz="1800" i="1" noProof="1">
                <a:latin typeface="Trebuchet MS" panose="020B0603020202020204" pitchFamily="34" charset="0"/>
                <a:hlinkClick r:id="rId2"/>
              </a:rPr>
              <a:t>cleventi@aueb.gr</a:t>
            </a:r>
            <a:r>
              <a:rPr lang="en-US" altLang="el-GR" sz="1800" i="1" noProof="1">
                <a:latin typeface="Trebuchet MS" panose="020B0603020202020204" pitchFamily="34" charset="0"/>
              </a:rPr>
              <a:t> , </a:t>
            </a:r>
            <a:r>
              <a:rPr lang="en-US" altLang="el-GR" sz="1800" i="1" noProof="1">
                <a:highlight>
                  <a:srgbClr val="FFFF00"/>
                </a:highlight>
                <a:latin typeface="Trebuchet MS" panose="020B0603020202020204" pitchFamily="34" charset="0"/>
                <a:hlinkClick r:id="rId3"/>
              </a:rPr>
              <a:t>c.leventi@minfin.gr</a:t>
            </a:r>
            <a:r>
              <a:rPr lang="en-US" altLang="el-GR" sz="1800" i="1" noProof="1">
                <a:highlight>
                  <a:srgbClr val="FFFF00"/>
                </a:highlight>
                <a:latin typeface="Trebuchet MS" panose="020B0603020202020204" pitchFamily="34" charset="0"/>
              </a:rPr>
              <a:t> </a:t>
            </a:r>
            <a:r>
              <a:rPr lang="el-GR" altLang="el-GR" sz="1000" i="1" noProof="1">
                <a:highlight>
                  <a:srgbClr val="FFFF00"/>
                </a:highlight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2AE24-63B0-432C-BA1E-B15EB7BFB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974" y="4221088"/>
            <a:ext cx="207102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στόχοι πολιτικής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(1)</a:t>
            </a:r>
            <a:endParaRPr lang="el-GR" altLang="el-GR" sz="2000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96250" cy="42862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οικονομική αποδοτικότητα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μακρο-αποδοτικότητα</a:t>
            </a:r>
            <a:r>
              <a:rPr lang="en-GB" altLang="el-GR" sz="1800" noProof="1">
                <a:latin typeface="Trebuchet MS" panose="020B0603020202020204" pitchFamily="34" charset="0"/>
              </a:rPr>
              <a:t> (macro-efficiency)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μικρο-αποδοτικότητα</a:t>
            </a:r>
            <a:r>
              <a:rPr lang="en-GB" altLang="el-GR" sz="1800" noProof="1">
                <a:latin typeface="Trebuchet MS" panose="020B0603020202020204" pitchFamily="34" charset="0"/>
              </a:rPr>
              <a:t> (micro-efficiency) 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κίνητρα</a:t>
            </a:r>
            <a:r>
              <a:rPr lang="en-GB" altLang="el-GR" sz="1800" noProof="1">
                <a:latin typeface="Trebuchet MS" panose="020B0603020202020204" pitchFamily="34" charset="0"/>
              </a:rPr>
              <a:t> (incentives)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διατήρηση βιοτικού επιπέδου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αντιμετώπιση της φτώχειας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ασφάλιση έναντι κινδύνων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μείωση των </a:t>
            </a:r>
            <a:r>
              <a:rPr lang="el-GR" altLang="el-GR" sz="1800" i="1" noProof="1">
                <a:latin typeface="Trebuchet MS" panose="020B0603020202020204" pitchFamily="34" charset="0"/>
              </a:rPr>
              <a:t>δια βίου</a:t>
            </a:r>
            <a:r>
              <a:rPr lang="el-GR" altLang="el-GR" sz="1800" noProof="1">
                <a:latin typeface="Trebuchet MS" panose="020B0603020202020204" pitchFamily="34" charset="0"/>
              </a:rPr>
              <a:t> εισοδηματικών διακυμάνσεων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F54E7-0EDE-42C5-9B50-886340FC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772816"/>
            <a:ext cx="809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οικονομική αποδοτικότητα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μακρο-αποδοτικότητα</a:t>
            </a:r>
            <a:r>
              <a:rPr lang="en-GB" altLang="el-GR" sz="1800" kern="0" noProof="1">
                <a:latin typeface="Trebuchet MS" panose="020B0603020202020204" pitchFamily="34" charset="0"/>
              </a:rPr>
              <a:t> (macro-efficiency)</a:t>
            </a:r>
            <a:endParaRPr lang="el-GR" altLang="el-GR" sz="1800" kern="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μικρο-αποδοτικότητα</a:t>
            </a:r>
            <a:r>
              <a:rPr lang="en-GB" altLang="el-GR" sz="1800" kern="0" noProof="1">
                <a:latin typeface="Trebuchet MS" panose="020B0603020202020204" pitchFamily="34" charset="0"/>
              </a:rPr>
              <a:t> (micro-efficiency) </a:t>
            </a:r>
            <a:endParaRPr lang="el-GR" altLang="el-GR" sz="1800" kern="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κίνητρα</a:t>
            </a:r>
            <a:r>
              <a:rPr lang="en-GB" altLang="el-GR" sz="1800" kern="0" noProof="1">
                <a:latin typeface="Trebuchet MS" panose="020B0603020202020204" pitchFamily="34" charset="0"/>
              </a:rPr>
              <a:t> (incentives)</a:t>
            </a:r>
            <a:endParaRPr lang="el-GR" altLang="el-GR" sz="1800" kern="0" noProof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el-GR" altLang="el-GR" sz="1800" kern="0" noProof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διατήρηση βιοτικού επιπέδου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αντιμετώπιση της φτώχειας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ασφάλιση έναντι κινδύνων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kern="0" noProof="1">
                <a:latin typeface="Trebuchet MS" panose="020B0603020202020204" pitchFamily="34" charset="0"/>
              </a:rPr>
              <a:t>μείωση των </a:t>
            </a:r>
            <a:r>
              <a:rPr lang="el-GR" altLang="el-GR" sz="1800" i="1" kern="0" noProof="1">
                <a:latin typeface="Trebuchet MS" panose="020B0603020202020204" pitchFamily="34" charset="0"/>
              </a:rPr>
              <a:t>δια βίου</a:t>
            </a:r>
            <a:r>
              <a:rPr lang="el-GR" altLang="el-GR" sz="1800" kern="0" noProof="1">
                <a:latin typeface="Trebuchet MS" panose="020B0603020202020204" pitchFamily="34" charset="0"/>
              </a:rPr>
              <a:t> εισοδηματικών διακυμάνσεων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828800"/>
            <a:ext cx="8024812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μείωση ανισοτήτων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κάθετη ισότητα (</a:t>
            </a:r>
            <a:r>
              <a:rPr lang="el-GR" altLang="el-GR" sz="1800" i="1" dirty="0">
                <a:latin typeface="Trebuchet MS" panose="020B0603020202020204" pitchFamily="34" charset="0"/>
              </a:rPr>
              <a:t>διαφορετική μεταχείριση διαφορετικών ατόμων</a:t>
            </a:r>
            <a:r>
              <a:rPr lang="el-GR" altLang="el-GR" sz="1800" dirty="0">
                <a:latin typeface="Trebuchet MS" panose="020B0603020202020204" pitchFamily="34" charset="0"/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οριζόντια ισότητα (</a:t>
            </a:r>
            <a:r>
              <a:rPr lang="el-GR" altLang="el-GR" sz="1800" i="1" dirty="0">
                <a:latin typeface="Trebuchet MS" panose="020B0603020202020204" pitchFamily="34" charset="0"/>
              </a:rPr>
              <a:t>όμοια μεταχείριση όμοιων ατόμων</a:t>
            </a:r>
            <a:r>
              <a:rPr lang="el-GR" altLang="el-GR" sz="1800" dirty="0">
                <a:latin typeface="Trebuchet MS" panose="020B060302020202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κοινωνική ενσωμάτωση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αξιοπρέπεια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κοινωνική αλληλεγγύη</a:t>
            </a:r>
          </a:p>
          <a:p>
            <a:pPr eaLnBrk="1" hangingPunct="1">
              <a:lnSpc>
                <a:spcPct val="120000"/>
              </a:lnSpc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διοικητική διαχείριση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απλότητα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απουσία σφαλμάτων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  <a:noFill/>
        </p:spPr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στόχοι πολιτικής</a:t>
            </a:r>
            <a:r>
              <a:rPr lang="el-GR" altLang="el-G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(2)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μεθοδολογικά προβλήματα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πρακτικά προβλήματα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«επιχειρησιακοί» ορισμοί</a:t>
            </a:r>
            <a:r>
              <a:rPr lang="en-GB" altLang="el-GR" sz="1800" noProof="1">
                <a:latin typeface="Trebuchet MS" panose="020B0603020202020204" pitchFamily="34" charset="0"/>
              </a:rPr>
              <a:t> (</a:t>
            </a:r>
            <a:r>
              <a:rPr lang="el-GR" altLang="el-GR" sz="1800" noProof="1">
                <a:latin typeface="Trebuchet MS" panose="020B0603020202020204" pitchFamily="34" charset="0"/>
              </a:rPr>
              <a:t>π.χ. κοινωνικός αποκλεισμός)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μετρησιμότητα μεταβλητών</a:t>
            </a:r>
          </a:p>
          <a:p>
            <a:pPr lvl="2"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ευρύτερα ζητήματα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αλληλοσυγκρουόμενοι στόχοι πολιτικής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διλήμματα πολιτικής -&gt; αναπόφευκτα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προκλήσεις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(1): 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δημογραφική μεταβολή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1752600"/>
          <a:ext cx="7970838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Chart" r:id="rId4" imgW="4676851" imgH="2447976" progId="Excel.Chart.8">
                  <p:embed/>
                </p:oleObj>
              </mc:Choice>
              <mc:Fallback>
                <p:oleObj name="Chart" r:id="rId4" imgW="4676851" imgH="2447976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7970838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60198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>
                <a:latin typeface="Trebuchet MS" panose="020B0603020202020204" pitchFamily="34" charset="0"/>
              </a:rPr>
              <a:t>«λόγος εξάρτησης» (άτομα 65+ / άτομα 15-64) στην Ε.Ε.-15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προκλήσεις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(2): 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παγκοσμιοποίηση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1800">
                <a:latin typeface="Trebuchet MS" panose="020B0603020202020204" pitchFamily="34" charset="0"/>
              </a:rPr>
              <a:t>διεθνές εμπόριο</a:t>
            </a:r>
          </a:p>
          <a:p>
            <a:pPr lvl="1" eaLnBrk="1" hangingPunct="1"/>
            <a:r>
              <a:rPr lang="el-GR" altLang="el-GR" sz="1800">
                <a:latin typeface="Trebuchet MS" panose="020B0603020202020204" pitchFamily="34" charset="0"/>
              </a:rPr>
              <a:t>χαλάρωση των δασμολογικών και άλλων περιορισμών από τη δεκαετία του 1970</a:t>
            </a:r>
          </a:p>
          <a:p>
            <a:pPr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>
                <a:latin typeface="Trebuchet MS" panose="020B0603020202020204" pitchFamily="34" charset="0"/>
              </a:rPr>
              <a:t>χρηματαγορά</a:t>
            </a:r>
          </a:p>
          <a:p>
            <a:pPr lvl="1" eaLnBrk="1" hangingPunct="1"/>
            <a:r>
              <a:rPr lang="el-GR" altLang="el-GR" sz="1800">
                <a:latin typeface="Trebuchet MS" panose="020B0603020202020204" pitchFamily="34" charset="0"/>
              </a:rPr>
              <a:t>χαλάρωση των περιορισμών στην κίνηση κεφαλαίων από τη δεκαετία του 1980</a:t>
            </a:r>
          </a:p>
          <a:p>
            <a:pPr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>
                <a:latin typeface="Trebuchet MS" panose="020B0603020202020204" pitchFamily="34" charset="0"/>
              </a:rPr>
              <a:t>τεχνολογική μεταβολή</a:t>
            </a:r>
          </a:p>
          <a:p>
            <a:pPr lvl="1" eaLnBrk="1" hangingPunct="1"/>
            <a:r>
              <a:rPr lang="el-GR" altLang="el-GR" sz="1800">
                <a:latin typeface="Trebuchet MS" panose="020B0603020202020204" pitchFamily="34" charset="0"/>
              </a:rPr>
              <a:t>αυξανόμενη «εξαΰλωση» της οικονομικής δραστηριότητας</a:t>
            </a:r>
          </a:p>
          <a:p>
            <a:pPr lvl="1"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>
                <a:latin typeface="Trebuchet MS" panose="020B0603020202020204" pitchFamily="34" charset="0"/>
              </a:rPr>
              <a:t>-&gt; μειούμενη αυτονομία του εθνικού κράτους</a:t>
            </a:r>
            <a:endParaRPr lang="en-GB" altLang="el-GR" sz="18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  <a:noFill/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προκλήσεις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(3): 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αλλαγές στη δομή της οικογένειας</a:t>
            </a:r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755650" y="1700213"/>
          <a:ext cx="7305675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Chart" r:id="rId4" imgW="5410200" imgH="2724252" progId="Excel.Chart.8">
                  <p:embed/>
                </p:oleObj>
              </mc:Choice>
              <mc:Fallback>
                <p:oleObj name="Chart" r:id="rId4" imgW="5410200" imgH="272425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7305675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69888"/>
            <a:ext cx="7907337" cy="1143000"/>
          </a:xfrm>
          <a:noFill/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προκλήσεις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(4): 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αλλαγές στη δομή της απασχόλησης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55576" y="6267450"/>
            <a:ext cx="590465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GB" altLang="el-GR" sz="1200" dirty="0">
                <a:latin typeface="Trebuchet MS" panose="020B0603020202020204" pitchFamily="34" charset="0"/>
              </a:rPr>
              <a:t>Source: </a:t>
            </a:r>
            <a:r>
              <a:rPr lang="en-GB" altLang="el-GR" sz="1200" dirty="0" err="1">
                <a:latin typeface="Trebuchet MS" panose="020B0603020202020204" pitchFamily="34" charset="0"/>
              </a:rPr>
              <a:t>Ergani</a:t>
            </a:r>
            <a:r>
              <a:rPr lang="en-GB" altLang="el-GR" sz="1200" dirty="0">
                <a:latin typeface="Trebuchet MS" panose="020B0603020202020204" pitchFamily="34" charset="0"/>
              </a:rPr>
              <a:t>, Ministry of Labour and Social Security, analysis by INE GSEE (2016)</a:t>
            </a:r>
            <a:endParaRPr lang="el-GR" altLang="el-GR" sz="1200" dirty="0">
              <a:latin typeface="Trebuchet MS" panose="020B0603020202020204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05200" y="3276600"/>
            <a:ext cx="1905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000">
                <a:latin typeface="Verdana" panose="020B0604030504040204" pitchFamily="34" charset="0"/>
              </a:rPr>
              <a:t>συμβάσεις ορισμένου χρόνου</a:t>
            </a:r>
            <a:endParaRPr lang="en-US" altLang="el-GR" sz="1000">
              <a:latin typeface="Verdana" panose="020B060403050404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124200" y="2286000"/>
            <a:ext cx="22860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000">
                <a:latin typeface="Verdana" panose="020B0604030504040204" pitchFamily="34" charset="0"/>
              </a:rPr>
              <a:t>«άτυπες» μορφές απασχόλησης</a:t>
            </a:r>
            <a:endParaRPr lang="en-US" altLang="el-GR" sz="1000">
              <a:latin typeface="Verdana" panose="020B0604030504040204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76600" y="4800600"/>
            <a:ext cx="21336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000">
                <a:latin typeface="Verdana" panose="020B0604030504040204" pitchFamily="34" charset="0"/>
              </a:rPr>
              <a:t>συμβάσεις αορίστου χρόνου</a:t>
            </a:r>
            <a:endParaRPr lang="en-US" altLang="el-GR" sz="1000">
              <a:latin typeface="Verdana" panose="020B060403050404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76800" y="2971800"/>
            <a:ext cx="838200" cy="244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000">
                <a:latin typeface="Verdana" panose="020B0604030504040204" pitchFamily="34" charset="0"/>
              </a:rPr>
              <a:t>part-time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30E28-2DDD-4680-A7DB-5074265D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41475"/>
            <a:ext cx="7371189" cy="45307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165850"/>
            <a:ext cx="8686800" cy="431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Atkinson, Piketty &amp; Saez (2011)</a:t>
            </a:r>
            <a:r>
              <a:rPr lang="en-GB" altLang="el-GR" sz="1200">
                <a:solidFill>
                  <a:schemeClr val="hlink"/>
                </a:solidFill>
                <a:latin typeface="Trebuchet MS" panose="020B0603020202020204" pitchFamily="34" charset="0"/>
              </a:rPr>
              <a:t> Top incomes in the long run of history.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1200" i="1" noProof="1">
                <a:solidFill>
                  <a:schemeClr val="hlink"/>
                </a:solidFill>
                <a:latin typeface="Trebuchet MS" panose="020B0603020202020204" pitchFamily="34" charset="0"/>
              </a:rPr>
              <a:t>Journal of Economic Literature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188" y="0"/>
            <a:ext cx="835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rebuchet MS" panose="020B0603020202020204" pitchFamily="34" charset="0"/>
              </a:rPr>
              <a:t>τα υψηλά εισοδήματα στη μακρά περίοδο</a:t>
            </a:r>
            <a:br>
              <a:rPr lang="el-GR" altLang="el-GR" sz="2000" b="1" noProof="1">
                <a:latin typeface="Trebuchet MS" panose="020B0603020202020204" pitchFamily="34" charset="0"/>
              </a:rPr>
            </a:br>
            <a:r>
              <a:rPr lang="el-GR" altLang="el-GR" sz="2000" noProof="1">
                <a:solidFill>
                  <a:schemeClr val="hlink"/>
                </a:solidFill>
                <a:latin typeface="Trebuchet MS" panose="020B0603020202020204" pitchFamily="34" charset="0"/>
              </a:rPr>
              <a:t>(1)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: αγγλοσαξονικές χώρες</a:t>
            </a:r>
            <a:endParaRPr lang="el-GR" altLang="el-GR" sz="2000" noProof="1">
              <a:solidFill>
                <a:schemeClr val="hlink"/>
              </a:solidFill>
              <a:latin typeface="Trebuchet MS" panose="020B0603020202020204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129462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165850"/>
            <a:ext cx="8686800" cy="431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Atkinson, Piketty &amp; Saez (2011)</a:t>
            </a:r>
            <a:r>
              <a:rPr lang="en-GB" altLang="el-GR" sz="1200">
                <a:solidFill>
                  <a:schemeClr val="hlink"/>
                </a:solidFill>
                <a:latin typeface="Trebuchet MS" panose="020B0603020202020204" pitchFamily="34" charset="0"/>
              </a:rPr>
              <a:t> Top incomes in the long run of history.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1200" i="1" noProof="1">
                <a:solidFill>
                  <a:schemeClr val="hlink"/>
                </a:solidFill>
                <a:latin typeface="Trebuchet MS" panose="020B0603020202020204" pitchFamily="34" charset="0"/>
              </a:rPr>
              <a:t>Journal of Economic Literature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1188" y="0"/>
            <a:ext cx="835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rebuchet MS" panose="020B0603020202020204" pitchFamily="34" charset="0"/>
              </a:rPr>
              <a:t>τα υψηλά εισοδήματα στη μακρά περίοδο</a:t>
            </a:r>
            <a:br>
              <a:rPr lang="el-GR" altLang="el-GR" sz="2000" b="1" noProof="1">
                <a:latin typeface="Trebuchet MS" panose="020B0603020202020204" pitchFamily="34" charset="0"/>
              </a:rPr>
            </a:br>
            <a:r>
              <a:rPr lang="el-GR" altLang="el-GR" sz="2000" noProof="1">
                <a:solidFill>
                  <a:schemeClr val="hlink"/>
                </a:solidFill>
                <a:latin typeface="Trebuchet MS" panose="020B0603020202020204" pitchFamily="34" charset="0"/>
              </a:rPr>
              <a:t>(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2</a:t>
            </a:r>
            <a:r>
              <a:rPr lang="el-GR" altLang="el-GR" sz="2000" noProof="1">
                <a:solidFill>
                  <a:schemeClr val="hlink"/>
                </a:solidFill>
                <a:latin typeface="Trebuchet MS" panose="020B0603020202020204" pitchFamily="34" charset="0"/>
              </a:rPr>
              <a:t>)</a:t>
            </a:r>
            <a:r>
              <a:rPr lang="el-GR" altLang="el-GR" sz="2000">
                <a:solidFill>
                  <a:schemeClr val="hlink"/>
                </a:solidFill>
                <a:latin typeface="Trebuchet MS" panose="020B0603020202020204" pitchFamily="34" charset="0"/>
              </a:rPr>
              <a:t>: χώρες της ηπειρωτικής Ευρώπης + Ιαπωνία</a:t>
            </a:r>
            <a:endParaRPr lang="el-GR" altLang="el-GR" sz="2000" noProof="1">
              <a:solidFill>
                <a:schemeClr val="hlink"/>
              </a:solidFill>
              <a:latin typeface="Trebuchet MS" panose="020B0603020202020204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632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165850"/>
            <a:ext cx="8686800" cy="431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Atkinson, Piketty &amp; Saez (2011)</a:t>
            </a:r>
            <a:r>
              <a:rPr lang="en-GB" altLang="el-GR" sz="1200">
                <a:solidFill>
                  <a:schemeClr val="hlink"/>
                </a:solidFill>
                <a:latin typeface="Trebuchet MS" panose="020B0603020202020204" pitchFamily="34" charset="0"/>
              </a:rPr>
              <a:t> Top incomes in the long run of history.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1200" i="1" noProof="1">
                <a:solidFill>
                  <a:schemeClr val="hlink"/>
                </a:solidFill>
                <a:latin typeface="Trebuchet MS" panose="020B0603020202020204" pitchFamily="34" charset="0"/>
              </a:rPr>
              <a:t>Journal of Economic Literature</a:t>
            </a:r>
            <a:r>
              <a:rPr lang="en-GB" altLang="el-GR" sz="1200" noProof="1">
                <a:solidFill>
                  <a:schemeClr val="hlink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11188" y="0"/>
            <a:ext cx="835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noProof="1">
                <a:latin typeface="Trebuchet MS" panose="020B0603020202020204" pitchFamily="34" charset="0"/>
              </a:rPr>
              <a:t>τα υψηλά εισοδήματα στη μακρά περίοδο</a:t>
            </a:r>
            <a:br>
              <a:rPr lang="el-GR" altLang="el-GR" sz="2000" b="1" noProof="1">
                <a:latin typeface="Trebuchet MS" panose="020B0603020202020204" pitchFamily="34" charset="0"/>
              </a:rPr>
            </a:br>
            <a:r>
              <a:rPr lang="el-GR" altLang="el-GR" sz="2000" noProof="1">
                <a:solidFill>
                  <a:schemeClr val="hlink"/>
                </a:solidFill>
                <a:latin typeface="Trebuchet MS" panose="020B0603020202020204" pitchFamily="34" charset="0"/>
              </a:rPr>
              <a:t>(3): σκανδιναβικές και νοτιοευρωπαϊκές χώρες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345363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ο ρόλος της οικονομικής ανάλυσης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δύο διακριτά ερωτήματα:</a:t>
            </a:r>
          </a:p>
          <a:p>
            <a:pPr eaLnBrk="1" hangingPunct="1"/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1. </a:t>
            </a:r>
            <a:r>
              <a:rPr lang="el-GR" altLang="el-GR" sz="1800" noProof="1">
                <a:latin typeface="Trebuchet MS" panose="020B0603020202020204" pitchFamily="34" charset="0"/>
              </a:rPr>
              <a:t>ποιοι </a:t>
            </a:r>
            <a:r>
              <a:rPr lang="el-GR" altLang="el-GR" sz="1800" dirty="0">
                <a:latin typeface="Trebuchet MS" panose="020B0603020202020204" pitchFamily="34" charset="0"/>
              </a:rPr>
              <a:t>πρέπει να </a:t>
            </a:r>
            <a:r>
              <a:rPr lang="el-GR" altLang="el-GR" sz="1800" noProof="1">
                <a:latin typeface="Trebuchet MS" panose="020B0603020202020204" pitchFamily="34" charset="0"/>
              </a:rPr>
              <a:t>είναι οι </a:t>
            </a:r>
            <a:r>
              <a:rPr lang="el-GR" altLang="el-GR" sz="1800" b="1" i="1" noProof="1">
                <a:latin typeface="Trebuchet MS" panose="020B0603020202020204" pitchFamily="34" charset="0"/>
              </a:rPr>
              <a:t>στόχοι</a:t>
            </a:r>
            <a:r>
              <a:rPr lang="el-GR" altLang="el-GR" sz="1800" noProof="1">
                <a:latin typeface="Trebuchet MS" panose="020B0603020202020204" pitchFamily="34" charset="0"/>
              </a:rPr>
              <a:t> της κοινωνικής πολιτικής</a:t>
            </a:r>
            <a:r>
              <a:rPr lang="el-GR" altLang="el-GR" sz="1800" dirty="0">
                <a:latin typeface="Trebuchet MS" panose="020B0603020202020204" pitchFamily="34" charset="0"/>
              </a:rPr>
              <a:t>;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noProof="1">
                <a:latin typeface="Trebuchet MS" panose="020B0603020202020204" pitchFamily="34" charset="0"/>
              </a:rPr>
              <a:t> πολιτικό ζήτημα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dirty="0">
                <a:latin typeface="Trebuchet MS" panose="020B0603020202020204" pitchFamily="34" charset="0"/>
              </a:rPr>
              <a:t> ο οικονομολόγος συμμετέχει στο διάλογο ως </a:t>
            </a:r>
            <a:r>
              <a:rPr lang="el-GR" altLang="el-GR" sz="1800" i="1" dirty="0">
                <a:latin typeface="Trebuchet MS" panose="020B0603020202020204" pitchFamily="34" charset="0"/>
              </a:rPr>
              <a:t>πολίτης</a:t>
            </a:r>
          </a:p>
          <a:p>
            <a:pPr lvl="2" eaLnBrk="1" hangingPunct="1"/>
            <a:endParaRPr lang="el-GR" altLang="el-GR" sz="1600" noProof="1"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600" i="1" dirty="0">
                <a:latin typeface="Trebuchet MS" panose="020B0603020202020204" pitchFamily="34" charset="0"/>
              </a:rPr>
              <a:t>	</a:t>
            </a:r>
            <a:r>
              <a:rPr lang="el-GR" altLang="el-GR" sz="16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Συνήθης ορισμός: </a:t>
            </a:r>
            <a:r>
              <a:rPr lang="el-GR" altLang="el-GR" sz="1600" i="1" dirty="0">
                <a:latin typeface="Trebuchet MS" panose="020B0603020202020204" pitchFamily="34" charset="0"/>
              </a:rPr>
              <a:t>Κύριος στόχος της κοινωνικής πολιτικής είναι να παρέχει ένα </a:t>
            </a:r>
            <a:r>
              <a:rPr lang="el-GR" altLang="el-GR" sz="1600" b="1" i="1" dirty="0">
                <a:latin typeface="Trebuchet MS" panose="020B0603020202020204" pitchFamily="34" charset="0"/>
              </a:rPr>
              <a:t>δίχτυ κοινωνικής προστασίας </a:t>
            </a:r>
            <a:r>
              <a:rPr lang="el-GR" altLang="el-GR" sz="1600" i="1" dirty="0">
                <a:latin typeface="Trebuchet MS" panose="020B0603020202020204" pitchFamily="34" charset="0"/>
              </a:rPr>
              <a:t>(</a:t>
            </a:r>
            <a:r>
              <a:rPr lang="el-GR" altLang="el-GR" sz="1600" i="1" dirty="0" err="1">
                <a:latin typeface="Trebuchet MS" panose="020B0603020202020204" pitchFamily="34" charset="0"/>
              </a:rPr>
              <a:t>welfare</a:t>
            </a:r>
            <a:r>
              <a:rPr lang="el-GR" altLang="el-GR" sz="1600" i="1" dirty="0">
                <a:latin typeface="Trebuchet MS" panose="020B0603020202020204" pitchFamily="34" charset="0"/>
              </a:rPr>
              <a:t> </a:t>
            </a:r>
            <a:r>
              <a:rPr lang="el-GR" altLang="el-GR" sz="1600" i="1" dirty="0" err="1">
                <a:latin typeface="Trebuchet MS" panose="020B0603020202020204" pitchFamily="34" charset="0"/>
              </a:rPr>
              <a:t>safety</a:t>
            </a:r>
            <a:r>
              <a:rPr lang="el-GR" altLang="el-GR" sz="1600" i="1" dirty="0">
                <a:latin typeface="Trebuchet MS" panose="020B0603020202020204" pitchFamily="34" charset="0"/>
              </a:rPr>
              <a:t> </a:t>
            </a:r>
            <a:r>
              <a:rPr lang="el-GR" altLang="el-GR" sz="1600" i="1" dirty="0" err="1">
                <a:latin typeface="Trebuchet MS" panose="020B0603020202020204" pitchFamily="34" charset="0"/>
              </a:rPr>
              <a:t>net</a:t>
            </a:r>
            <a:r>
              <a:rPr lang="el-GR" altLang="el-GR" sz="1600" i="1" dirty="0">
                <a:latin typeface="Trebuchet MS" panose="020B0603020202020204" pitchFamily="34" charset="0"/>
              </a:rPr>
              <a:t>) στους πολίτες μίας χώρας ώστε η ευημερία τους - προσδιορισμένη τόσο σε όρους χρηματικούς όσο και σε όρους συνθηκών διαβίωσης και εργασίας - να μην πέφτει κάτω από ένα ελάχιστο κοινωνικά αποδεκτό επίπεδο</a:t>
            </a:r>
          </a:p>
          <a:p>
            <a:pPr eaLnBrk="1" hangingPunct="1"/>
            <a:endParaRPr lang="en-US" altLang="el-GR" sz="1600" noProof="1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2. </a:t>
            </a:r>
            <a:r>
              <a:rPr lang="el-GR" altLang="el-GR" sz="1800" noProof="1">
                <a:latin typeface="Trebuchet MS" panose="020B0603020202020204" pitchFamily="34" charset="0"/>
              </a:rPr>
              <a:t>ποια </a:t>
            </a:r>
            <a:r>
              <a:rPr lang="el-GR" altLang="el-GR" sz="1800" dirty="0">
                <a:latin typeface="Trebuchet MS" panose="020B0603020202020204" pitchFamily="34" charset="0"/>
              </a:rPr>
              <a:t>πρέπει να </a:t>
            </a:r>
            <a:r>
              <a:rPr lang="el-GR" altLang="el-GR" sz="1800" noProof="1">
                <a:latin typeface="Trebuchet MS" panose="020B0603020202020204" pitchFamily="34" charset="0"/>
              </a:rPr>
              <a:t>είναι τα </a:t>
            </a:r>
            <a:r>
              <a:rPr lang="el-GR" altLang="el-GR" sz="1800" b="1" i="1" noProof="1">
                <a:latin typeface="Trebuchet MS" panose="020B0603020202020204" pitchFamily="34" charset="0"/>
              </a:rPr>
              <a:t>μέσα</a:t>
            </a:r>
            <a:r>
              <a:rPr lang="el-GR" altLang="el-GR" sz="1800" noProof="1">
                <a:latin typeface="Trebuchet MS" panose="020B0603020202020204" pitchFamily="34" charset="0"/>
              </a:rPr>
              <a:t> της κοινωνικής πολιτικής;</a:t>
            </a:r>
          </a:p>
          <a:p>
            <a:pPr lvl="2" eaLnBrk="1" hangingPunct="1"/>
            <a:r>
              <a:rPr lang="el-GR" altLang="el-GR" sz="1800" noProof="1">
                <a:latin typeface="Trebuchet MS" panose="020B0603020202020204" pitchFamily="34" charset="0"/>
              </a:rPr>
              <a:t> «</a:t>
            </a:r>
            <a:r>
              <a:rPr lang="el-GR" altLang="el-GR" sz="1800" dirty="0">
                <a:latin typeface="Trebuchet MS" panose="020B0603020202020204" pitchFamily="34" charset="0"/>
              </a:rPr>
              <a:t>τεχνικό</a:t>
            </a:r>
            <a:r>
              <a:rPr lang="el-GR" altLang="el-GR" sz="1800" noProof="1">
                <a:latin typeface="Trebuchet MS" panose="020B0603020202020204" pitchFamily="34" charset="0"/>
              </a:rPr>
              <a:t>» ζήτημα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dirty="0">
                <a:latin typeface="Trebuchet MS" panose="020B0603020202020204" pitchFamily="34" charset="0"/>
              </a:rPr>
              <a:t> ο οικονομολόγος συμμετέχει στο διάλογο ως </a:t>
            </a:r>
            <a:r>
              <a:rPr lang="el-GR" altLang="el-GR" sz="1800" i="1" dirty="0">
                <a:latin typeface="Trebuchet MS" panose="020B0603020202020204" pitchFamily="34" charset="0"/>
              </a:rPr>
              <a:t>ειδικός</a:t>
            </a:r>
            <a:endParaRPr lang="el-GR" altLang="el-GR" sz="1800" i="1" noProof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e</a:t>
            </a:r>
            <a:r>
              <a:rPr lang="en-US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xtra</a:t>
            </a:r>
            <a:r>
              <a:rPr lang="en-US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βιβλιογραφία</a:t>
            </a:r>
            <a:endParaRPr lang="el-GR" altLang="el-GR" sz="2000" dirty="0">
              <a:solidFill>
                <a:schemeClr val="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l-GR" sz="1800" dirty="0" err="1">
                <a:latin typeface="Trebuchet MS" panose="020B0603020202020204" pitchFamily="34" charset="0"/>
              </a:rPr>
              <a:t>Esping</a:t>
            </a:r>
            <a:r>
              <a:rPr lang="en-GB" altLang="el-GR" sz="1800" dirty="0">
                <a:latin typeface="Trebuchet MS" panose="020B0603020202020204" pitchFamily="34" charset="0"/>
              </a:rPr>
              <a:t>-Andersen G. (1990) The three worlds of welfare capitalism. Blackwell. </a:t>
            </a:r>
            <a:r>
              <a:rPr lang="en-GB" sz="1800" dirty="0">
                <a:latin typeface="Trebuchet MS" panose="020B0603020202020204" pitchFamily="34" charset="0"/>
                <a:hlinkClick r:id="rId3"/>
              </a:rPr>
              <a:t>https://lanekenworthy.files.wordpress.com/2017/03/reading-espingandersen1990pp9to78.pdf</a:t>
            </a:r>
            <a:endParaRPr lang="en-GB" altLang="el-GR" sz="1800" dirty="0">
              <a:latin typeface="Trebuchet MS" panose="020B0603020202020204" pitchFamily="34" charset="0"/>
            </a:endParaRPr>
          </a:p>
          <a:p>
            <a:pPr eaLnBrk="1" hangingPunct="1"/>
            <a:endParaRPr lang="en-GB" altLang="el-GR" sz="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l-GR" sz="1800" dirty="0" err="1">
                <a:latin typeface="Trebuchet MS" panose="020B0603020202020204" pitchFamily="34" charset="0"/>
              </a:rPr>
              <a:t>Ferrera</a:t>
            </a:r>
            <a:r>
              <a:rPr lang="en-GB" altLang="el-GR" sz="1800" dirty="0">
                <a:latin typeface="Trebuchet MS" panose="020B0603020202020204" pitchFamily="34" charset="0"/>
              </a:rPr>
              <a:t> M. (1996) The ‘southern model’ of welfare in social Europe. </a:t>
            </a:r>
            <a:r>
              <a:rPr lang="en-GB" altLang="el-GR" sz="1800" i="1" dirty="0">
                <a:latin typeface="Trebuchet MS" panose="020B0603020202020204" pitchFamily="34" charset="0"/>
              </a:rPr>
              <a:t>Journal of European Social Policy</a:t>
            </a:r>
            <a:r>
              <a:rPr lang="en-GB" altLang="el-GR" sz="1800" dirty="0">
                <a:latin typeface="Trebuchet MS" panose="020B0603020202020204" pitchFamily="34" charset="0"/>
              </a:rPr>
              <a:t> 6: 17-37. </a:t>
            </a:r>
          </a:p>
          <a:p>
            <a:pPr eaLnBrk="1" hangingPunct="1"/>
            <a:endParaRPr lang="en-GB" altLang="el-GR" sz="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l-GR" sz="1800" dirty="0">
                <a:latin typeface="Trebuchet MS" panose="020B0603020202020204" pitchFamily="34" charset="0"/>
              </a:rPr>
              <a:t>Piketty T. (2013) </a:t>
            </a:r>
            <a:r>
              <a:rPr lang="en-US" altLang="el-GR" sz="1800" dirty="0">
                <a:latin typeface="Trebuchet MS" panose="020B0603020202020204" pitchFamily="34" charset="0"/>
                <a:hlinkClick r:id="rId4"/>
              </a:rPr>
              <a:t>Capital in the Twenty-First Century</a:t>
            </a:r>
            <a:r>
              <a:rPr lang="en-US" altLang="el-GR" sz="1800" dirty="0">
                <a:latin typeface="Trebuchet MS" panose="020B0603020202020204" pitchFamily="34" charset="0"/>
              </a:rPr>
              <a:t>, Harvard University Press. </a:t>
            </a:r>
          </a:p>
          <a:p>
            <a:pPr eaLnBrk="1" hangingPunct="1"/>
            <a:endParaRPr lang="el-GR" altLang="el-GR" sz="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l-GR" sz="1800" dirty="0">
                <a:latin typeface="Trebuchet MS" panose="020B0603020202020204" pitchFamily="34" charset="0"/>
              </a:rPr>
              <a:t>Barr N. (1992) Economic Theory and the Welfare State: A Survey and Interpretation. Journal of Economic Literature, 30(2): 741-803 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endParaRPr lang="el-GR" altLang="el-GR" sz="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el-GR" sz="1800" dirty="0">
                <a:latin typeface="Trebuchet MS" panose="020B0603020202020204" pitchFamily="34" charset="0"/>
              </a:rPr>
              <a:t>MISSOC (2013) Overview of means-testing in MISSOC countries: </a:t>
            </a:r>
            <a:r>
              <a:rPr lang="en-GB" sz="1800" dirty="0">
                <a:latin typeface="Trebuchet MS" panose="020B0603020202020204" pitchFamily="34" charset="0"/>
                <a:hlinkClick r:id="rId5"/>
              </a:rPr>
              <a:t>https://www.missoc.org/documents/archive/analysis/2013_analysis-1_EN.pdf</a:t>
            </a:r>
            <a:r>
              <a:rPr lang="en-GB" sz="1800" dirty="0">
                <a:latin typeface="Trebuchet MS" panose="020B0603020202020204" pitchFamily="34" charset="0"/>
              </a:rPr>
              <a:t> </a:t>
            </a:r>
            <a:r>
              <a:rPr lang="en-GB" altLang="el-GR" sz="1800" dirty="0">
                <a:latin typeface="Trebuchet MS" panose="020B0603020202020204" pitchFamily="34" charset="0"/>
              </a:rPr>
              <a:t> </a:t>
            </a:r>
          </a:p>
          <a:p>
            <a:pPr eaLnBrk="1" hangingPunct="1"/>
            <a:endParaRPr lang="el-GR" altLang="el-GR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γενική προσέγγιση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14850"/>
          </a:xfrm>
        </p:spPr>
        <p:txBody>
          <a:bodyPr/>
          <a:lstStyle/>
          <a:p>
            <a:pPr eaLnBrk="1" hangingPunct="1"/>
            <a:r>
              <a:rPr lang="el-GR" altLang="el-GR" sz="1800" noProof="1">
                <a:latin typeface="Trebuchet MS" panose="020B0603020202020204" pitchFamily="34" charset="0"/>
              </a:rPr>
              <a:t>μεγιστοποίηση της κοινωνικής ευημερίας</a:t>
            </a:r>
          </a:p>
          <a:p>
            <a:pPr lvl="2" eaLnBrk="1" hangingPunct="1"/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noProof="1">
                <a:latin typeface="Trebuchet MS" panose="020B0603020202020204" pitchFamily="34" charset="0"/>
              </a:rPr>
              <a:t>1</a:t>
            </a:r>
            <a:r>
              <a:rPr lang="el-GR" altLang="el-GR" sz="1800" baseline="30000" noProof="1">
                <a:latin typeface="Trebuchet MS" panose="020B0603020202020204" pitchFamily="34" charset="0"/>
              </a:rPr>
              <a:t>ο</a:t>
            </a:r>
            <a:r>
              <a:rPr lang="el-GR" altLang="el-GR" sz="1800" noProof="1">
                <a:latin typeface="Trebuchet MS" panose="020B0603020202020204" pitchFamily="34" charset="0"/>
              </a:rPr>
              <a:t> θεώρημα της οικονομικής της ευημερίας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l-GR" altLang="el-GR" sz="1800" i="1" noProof="1">
                <a:latin typeface="Trebuchet MS" panose="020B0603020202020204" pitchFamily="34" charset="0"/>
              </a:rPr>
              <a:t>Μια αναταγωνιστική οικονομία είναι αποτελεσματική κατά</a:t>
            </a:r>
            <a:r>
              <a:rPr lang="en-US" altLang="el-GR" sz="1800" i="1" noProof="1">
                <a:latin typeface="Trebuchet MS" panose="020B0603020202020204" pitchFamily="34" charset="0"/>
              </a:rPr>
              <a:t> Pareto</a:t>
            </a:r>
          </a:p>
          <a:p>
            <a:pPr lvl="2" eaLnBrk="1" hangingPunct="1"/>
            <a:endParaRPr lang="el-GR" altLang="el-GR" sz="1800" i="1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i="1" noProof="1">
                <a:latin typeface="Trebuchet MS" panose="020B0603020202020204" pitchFamily="34" charset="0"/>
              </a:rPr>
              <a:t>επιτυχία</a:t>
            </a:r>
            <a:r>
              <a:rPr lang="el-GR" altLang="el-GR" sz="1800" noProof="1">
                <a:latin typeface="Trebuchet MS" panose="020B0603020202020204" pitchFamily="34" charset="0"/>
              </a:rPr>
              <a:t> της αγοράς -&gt; μικρά περιθώρια κρατικής παρέμβασης, μόνο για λόγους αναδιανομής εισοδήματος</a:t>
            </a:r>
            <a:endParaRPr lang="el-GR" altLang="el-GR" sz="1800" i="1" noProof="1">
              <a:latin typeface="Trebuchet MS" panose="020B0603020202020204" pitchFamily="34" charset="0"/>
            </a:endParaRPr>
          </a:p>
          <a:p>
            <a:pPr lvl="2" eaLnBrk="1" hangingPunct="1"/>
            <a:endParaRPr lang="el-GR" altLang="el-GR" sz="1800" i="1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i="1" noProof="1">
                <a:latin typeface="Trebuchet MS" panose="020B0603020202020204" pitchFamily="34" charset="0"/>
              </a:rPr>
              <a:t>αποτυχία</a:t>
            </a:r>
            <a:r>
              <a:rPr lang="el-GR" altLang="el-GR" sz="1800" noProof="1">
                <a:latin typeface="Trebuchet MS" panose="020B0603020202020204" pitchFamily="34" charset="0"/>
              </a:rPr>
              <a:t> της αγοράς -&gt; μεγάλα περιθώρια κρατικής παρέμβασης, για λόγους οικονομικής αποδοτικότητας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endParaRPr lang="el-GR" altLang="el-GR" sz="18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συχνά η κρατική παρέμβαση στον τομέα της κοινωνικής πολιτικής υποστηρίζεται από επιχειρήματα </a:t>
            </a:r>
            <a:r>
              <a:rPr lang="el-GR" altLang="el-GR" sz="1800" i="1" dirty="0">
                <a:latin typeface="Trebuchet MS" panose="020B0603020202020204" pitchFamily="34" charset="0"/>
              </a:rPr>
              <a:t>οικονομικής αποδοτικότητας</a:t>
            </a:r>
            <a:r>
              <a:rPr lang="el-GR" altLang="el-GR" sz="1800" dirty="0">
                <a:latin typeface="Trebuchet MS" panose="020B0603020202020204" pitchFamily="34" charset="0"/>
              </a:rPr>
              <a:t>, όχι μόνο </a:t>
            </a:r>
            <a:r>
              <a:rPr lang="el-GR" altLang="el-GR" sz="1800" i="1" dirty="0">
                <a:latin typeface="Trebuchet MS" panose="020B0603020202020204" pitchFamily="34" charset="0"/>
              </a:rPr>
              <a:t>κοινωνικής δικαιοσύνης</a:t>
            </a:r>
            <a:endParaRPr lang="el-GR" altLang="el-GR" sz="1800" i="1" noProof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δύο γενικά προβλήματα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1800" noProof="1">
                <a:latin typeface="Trebuchet MS" panose="020B0603020202020204" pitchFamily="34" charset="0"/>
              </a:rPr>
              <a:t>εναλλακτικές αντιλήψεις της κοινωνικής δικαιοσύνης</a:t>
            </a:r>
          </a:p>
          <a:p>
            <a:pPr lvl="2"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noProof="1">
                <a:latin typeface="Trebuchet MS" panose="020B0603020202020204" pitchFamily="34" charset="0"/>
              </a:rPr>
              <a:t>πώς σταθμίζεται η ευημερία διαφορετικών ατόμων;</a:t>
            </a:r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>
                <a:latin typeface="Trebuchet MS" panose="020B0603020202020204" pitchFamily="34" charset="0"/>
              </a:rPr>
              <a:t>πώς επηρεάζει την κοινωνική ευημερία η κατανομή εισοδήματος (ή η κατανομή υγείας</a:t>
            </a:r>
            <a:r>
              <a:rPr lang="en-US" altLang="el-GR" sz="1800">
                <a:latin typeface="Trebuchet MS" panose="020B0603020202020204" pitchFamily="34" charset="0"/>
              </a:rPr>
              <a:t>, </a:t>
            </a:r>
            <a:r>
              <a:rPr lang="el-GR" altLang="el-GR" sz="1800">
                <a:latin typeface="Trebuchet MS" panose="020B0603020202020204" pitchFamily="34" charset="0"/>
              </a:rPr>
              <a:t>η κατανομή εκπαιδευτικών ευκαιρειών, κ.ο.κ.);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eaLnBrk="1" hangingPunct="1"/>
            <a:endParaRPr lang="el-GR" altLang="el-GR" sz="1600" noProof="1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noProof="1">
                <a:latin typeface="Trebuchet MS" panose="020B0603020202020204" pitchFamily="34" charset="0"/>
              </a:rPr>
              <a:t>προβλήματα ορισμών και μέτρησης</a:t>
            </a:r>
          </a:p>
          <a:p>
            <a:pPr lvl="2"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 noProof="1">
                <a:latin typeface="Trebuchet MS" panose="020B0603020202020204" pitchFamily="34" charset="0"/>
              </a:rPr>
              <a:t>πολλές </a:t>
            </a:r>
            <a:r>
              <a:rPr lang="el-GR" altLang="el-GR" sz="1800">
                <a:latin typeface="Trebuchet MS" panose="020B0603020202020204" pitchFamily="34" charset="0"/>
              </a:rPr>
              <a:t>μεταβλητές</a:t>
            </a:r>
            <a:r>
              <a:rPr lang="el-GR" altLang="el-GR" sz="1800" noProof="1">
                <a:latin typeface="Trebuchet MS" panose="020B0603020202020204" pitchFamily="34" charset="0"/>
              </a:rPr>
              <a:t> ορίζονται δύσκολα (π.χ. ωφέλεια)</a:t>
            </a:r>
            <a:r>
              <a:rPr lang="el-GR" altLang="el-GR" sz="1800">
                <a:latin typeface="Trebuchet MS" panose="020B0603020202020204" pitchFamily="34" charset="0"/>
              </a:rPr>
              <a:t> ...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lvl="2" eaLnBrk="1" hangingPunct="1"/>
            <a:endParaRPr lang="el-GR" altLang="el-GR" sz="180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800">
                <a:latin typeface="Trebuchet MS" panose="020B0603020202020204" pitchFamily="34" charset="0"/>
              </a:rPr>
              <a:t>... ή</a:t>
            </a:r>
            <a:r>
              <a:rPr lang="el-GR" altLang="el-GR" sz="1800" noProof="1">
                <a:latin typeface="Trebuchet MS" panose="020B0603020202020204" pitchFamily="34" charset="0"/>
              </a:rPr>
              <a:t> μετρώνται δύσκολα (π.χ. </a:t>
            </a:r>
            <a:r>
              <a:rPr lang="el-GR" altLang="el-GR" sz="1800">
                <a:latin typeface="Trebuchet MS" panose="020B0603020202020204" pitchFamily="34" charset="0"/>
              </a:rPr>
              <a:t>κοινωνικός αποκλεισμός</a:t>
            </a:r>
            <a:r>
              <a:rPr lang="el-GR" altLang="el-GR" sz="1800" noProof="1">
                <a:latin typeface="Trebuchet MS" panose="020B0603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έννοιες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78800" cy="4548188"/>
          </a:xfrm>
        </p:spPr>
        <p:txBody>
          <a:bodyPr/>
          <a:lstStyle/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κοινωνική πολιτική</a:t>
            </a:r>
            <a:r>
              <a:rPr lang="en-GB" altLang="el-GR" sz="1800" dirty="0">
                <a:latin typeface="Trebuchet MS" panose="020B0603020202020204" pitchFamily="34" charset="0"/>
              </a:rPr>
              <a:t> (social policy)</a:t>
            </a:r>
            <a:endParaRPr lang="el-GR" altLang="el-GR" sz="1800" dirty="0">
              <a:latin typeface="Trebuchet MS" panose="020B0603020202020204" pitchFamily="34" charset="0"/>
            </a:endParaRPr>
          </a:p>
          <a:p>
            <a:pPr lvl="2" eaLnBrk="1" hangingPunct="1"/>
            <a:r>
              <a:rPr lang="el-GR" altLang="el-GR" sz="1600" dirty="0">
                <a:latin typeface="Trebuchet MS" panose="020B0603020202020204" pitchFamily="34" charset="0"/>
              </a:rPr>
              <a:t>δημόσια προγράμματα παροχής </a:t>
            </a:r>
            <a:r>
              <a:rPr lang="el-GR" altLang="el-G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υπηρεσιών</a:t>
            </a:r>
            <a:r>
              <a:rPr lang="el-GR" altLang="el-GR" sz="1600" dirty="0">
                <a:latin typeface="Trebuchet MS" panose="020B0603020202020204" pitchFamily="34" charset="0"/>
              </a:rPr>
              <a:t> ...</a:t>
            </a:r>
          </a:p>
          <a:p>
            <a:pPr lvl="3" eaLnBrk="1" hangingPunct="1"/>
            <a:r>
              <a:rPr lang="el-GR" altLang="el-GR" sz="1600" dirty="0">
                <a:latin typeface="Trebuchet MS" panose="020B0603020202020204" pitchFamily="34" charset="0"/>
              </a:rPr>
              <a:t>προγράμματα υγείας,</a:t>
            </a:r>
            <a:r>
              <a:rPr lang="en-GB" altLang="el-GR" sz="1600" dirty="0">
                <a:latin typeface="Trebuchet MS" panose="020B0603020202020204" pitchFamily="34" charset="0"/>
              </a:rPr>
              <a:t> </a:t>
            </a:r>
            <a:r>
              <a:rPr lang="el-GR" altLang="el-GR" sz="1600" dirty="0">
                <a:latin typeface="Trebuchet MS" panose="020B0603020202020204" pitchFamily="34" charset="0"/>
              </a:rPr>
              <a:t>εκπαίδευσης</a:t>
            </a:r>
            <a:r>
              <a:rPr lang="en-GB" altLang="el-GR" sz="1600" dirty="0">
                <a:latin typeface="Trebuchet MS" panose="020B0603020202020204" pitchFamily="34" charset="0"/>
              </a:rPr>
              <a:t>, </a:t>
            </a:r>
            <a:r>
              <a:rPr lang="el-GR" altLang="el-GR" sz="1600" dirty="0">
                <a:latin typeface="Trebuchet MS" panose="020B0603020202020204" pitchFamily="34" charset="0"/>
              </a:rPr>
              <a:t>στέγασης , κοινωνικής φροντίδας, προώθησης της απασχόλησης κ.ά.</a:t>
            </a:r>
          </a:p>
          <a:p>
            <a:pPr lvl="2" eaLnBrk="1" hangingPunct="1"/>
            <a:r>
              <a:rPr lang="el-GR" altLang="el-GR" sz="1600" dirty="0">
                <a:latin typeface="Trebuchet MS" panose="020B0603020202020204" pitchFamily="34" charset="0"/>
              </a:rPr>
              <a:t>... και </a:t>
            </a:r>
            <a:r>
              <a:rPr lang="el-GR" altLang="el-G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εισοδηματικών μεταβιβάσεων</a:t>
            </a:r>
          </a:p>
          <a:p>
            <a:pPr lvl="3" eaLnBrk="1" hangingPunct="1"/>
            <a:r>
              <a:rPr lang="el-GR" altLang="el-GR" sz="1600" dirty="0">
                <a:latin typeface="Trebuchet MS" panose="020B0603020202020204" pitchFamily="34" charset="0"/>
              </a:rPr>
              <a:t>συντάξεις, επιδόματα ανεργίας, ασθενείας, μητρότητας, οικογενειακά επιδόματα, παροχές καταπολέμησης της φτώχειας</a:t>
            </a:r>
            <a:r>
              <a:rPr lang="en-GB" altLang="el-GR" sz="1600" dirty="0">
                <a:latin typeface="Trebuchet MS" panose="020B0603020202020204" pitchFamily="34" charset="0"/>
              </a:rPr>
              <a:t> </a:t>
            </a:r>
            <a:r>
              <a:rPr lang="el-GR" altLang="el-GR" sz="1600" dirty="0" err="1">
                <a:latin typeface="Trebuchet MS" panose="020B0603020202020204" pitchFamily="34" charset="0"/>
              </a:rPr>
              <a:t>κτλ</a:t>
            </a:r>
            <a:r>
              <a:rPr lang="en-GB" altLang="el-GR" sz="1600" dirty="0">
                <a:latin typeface="Trebuchet MS" panose="020B0603020202020204" pitchFamily="34" charset="0"/>
              </a:rPr>
              <a:t>.</a:t>
            </a:r>
            <a:endParaRPr lang="el-GR" altLang="el-GR" sz="1600" dirty="0">
              <a:latin typeface="Trebuchet MS" panose="020B0603020202020204" pitchFamily="34" charset="0"/>
            </a:endParaRPr>
          </a:p>
          <a:p>
            <a:pPr eaLnBrk="1" hangingPunct="1"/>
            <a:endParaRPr lang="el-GR" altLang="el-GR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κοινωνικό κράτος (</a:t>
            </a:r>
            <a:r>
              <a:rPr lang="el-GR" altLang="el-GR" sz="1800" dirty="0" err="1">
                <a:latin typeface="Trebuchet MS" panose="020B0603020202020204" pitchFamily="34" charset="0"/>
              </a:rPr>
              <a:t>welfare</a:t>
            </a:r>
            <a:r>
              <a:rPr lang="el-GR" altLang="el-GR" sz="1800" dirty="0">
                <a:latin typeface="Trebuchet MS" panose="020B0603020202020204" pitchFamily="34" charset="0"/>
              </a:rPr>
              <a:t> </a:t>
            </a:r>
            <a:r>
              <a:rPr lang="el-GR" altLang="el-GR" sz="1800" dirty="0" err="1">
                <a:latin typeface="Trebuchet MS" panose="020B0603020202020204" pitchFamily="34" charset="0"/>
              </a:rPr>
              <a:t>state</a:t>
            </a:r>
            <a:r>
              <a:rPr lang="el-GR" altLang="el-GR" sz="1800" dirty="0">
                <a:latin typeface="Trebuchet MS" panose="020B0603020202020204" pitchFamily="34" charset="0"/>
              </a:rPr>
              <a:t>)</a:t>
            </a:r>
          </a:p>
          <a:p>
            <a:pPr lvl="2" eaLnBrk="1" hangingPunct="1"/>
            <a:r>
              <a:rPr lang="el-GR" altLang="el-GR" sz="1600" dirty="0">
                <a:latin typeface="Trebuchet MS" panose="020B0603020202020204" pitchFamily="34" charset="0"/>
              </a:rPr>
              <a:t> κοινωνική πολιτική </a:t>
            </a:r>
            <a:r>
              <a:rPr lang="el-GR" altLang="el-GR" sz="1600" i="1" dirty="0">
                <a:latin typeface="Trebuchet MS" panose="020B0603020202020204" pitchFamily="34" charset="0"/>
              </a:rPr>
              <a:t>+ </a:t>
            </a:r>
            <a:r>
              <a:rPr lang="el-GR" altLang="el-GR" sz="1600" dirty="0">
                <a:latin typeface="Trebuchet MS" panose="020B0603020202020204" pitchFamily="34" charset="0"/>
              </a:rPr>
              <a:t>κοινωνικά δικαιώματα</a:t>
            </a:r>
          </a:p>
          <a:p>
            <a:pPr eaLnBrk="1" hangingPunct="1"/>
            <a:endParaRPr lang="el-GR" altLang="el-GR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800" dirty="0">
                <a:latin typeface="Trebuchet MS" panose="020B0603020202020204" pitchFamily="34" charset="0"/>
              </a:rPr>
              <a:t>τύποι κοινωνικού κράτους (</a:t>
            </a:r>
            <a:r>
              <a:rPr lang="el-GR" altLang="el-GR" sz="1800" dirty="0" err="1">
                <a:latin typeface="Trebuchet MS" panose="020B0603020202020204" pitchFamily="34" charset="0"/>
              </a:rPr>
              <a:t>welfare</a:t>
            </a:r>
            <a:r>
              <a:rPr lang="el-GR" altLang="el-GR" sz="1800" dirty="0">
                <a:latin typeface="Trebuchet MS" panose="020B0603020202020204" pitchFamily="34" charset="0"/>
              </a:rPr>
              <a:t> </a:t>
            </a:r>
            <a:r>
              <a:rPr lang="el-GR" altLang="el-GR" sz="1800" dirty="0" err="1">
                <a:latin typeface="Trebuchet MS" panose="020B0603020202020204" pitchFamily="34" charset="0"/>
              </a:rPr>
              <a:t>regimes</a:t>
            </a:r>
            <a:r>
              <a:rPr lang="el-GR" altLang="el-GR" sz="1800" dirty="0">
                <a:latin typeface="Trebuchet MS" panose="020B0603020202020204" pitchFamily="34" charset="0"/>
              </a:rPr>
              <a:t>)</a:t>
            </a:r>
          </a:p>
          <a:p>
            <a:pPr lvl="2" eaLnBrk="1" hangingPunct="1"/>
            <a:r>
              <a:rPr lang="el-GR" altLang="el-GR" sz="1600" dirty="0">
                <a:latin typeface="Trebuchet MS" panose="020B0603020202020204" pitchFamily="34" charset="0"/>
              </a:rPr>
              <a:t>ομάδες κοινωνικών κρατών που συμμερίζονται κοινές αξίες</a:t>
            </a:r>
          </a:p>
          <a:p>
            <a:pPr lvl="2" eaLnBrk="1" hangingPunct="1"/>
            <a:r>
              <a:rPr lang="el-GR" altLang="el-GR" sz="1600" dirty="0">
                <a:latin typeface="Trebuchet MS" panose="020B0603020202020204" pitchFamily="34" charset="0"/>
              </a:rPr>
              <a:t>ειδικές μορφές οργάνωσης της κοινωνικής πολιτικής και της αλληλεπίδρασής της με την αγορά εργασίας και την οικογένεια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τύποι κοινωνικού κράτους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στις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χώρες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της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Ε.Ε.</a:t>
            </a:r>
            <a:endParaRPr lang="en-US" altLang="el-G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00113" y="1557338"/>
            <a:ext cx="77724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1800" dirty="0">
                <a:latin typeface="Trebuchet MS" panose="020B0603020202020204" pitchFamily="34" charset="0"/>
              </a:rPr>
              <a:t>Φ</a:t>
            </a:r>
            <a:r>
              <a:rPr lang="en-GB" altLang="el-GR" sz="1800" dirty="0" err="1">
                <a:latin typeface="Trebuchet MS" panose="020B0603020202020204" pitchFamily="34" charset="0"/>
              </a:rPr>
              <a:t>ιλελεύθερο</a:t>
            </a:r>
            <a:r>
              <a:rPr lang="en-GB" altLang="el-GR" sz="1800" dirty="0">
                <a:latin typeface="Trebuchet MS" panose="020B0603020202020204" pitchFamily="34" charset="0"/>
              </a:rPr>
              <a:t>-α</a:t>
            </a:r>
            <a:r>
              <a:rPr lang="en-GB" altLang="el-GR" sz="1800" dirty="0" err="1">
                <a:latin typeface="Trebuchet MS" panose="020B0603020202020204" pitchFamily="34" charset="0"/>
              </a:rPr>
              <a:t>τομιστικό</a:t>
            </a:r>
            <a:r>
              <a:rPr lang="en-GB" altLang="el-GR" sz="1800" dirty="0">
                <a:latin typeface="Trebuchet MS" panose="020B0603020202020204" pitchFamily="34" charset="0"/>
              </a:rPr>
              <a:t> (liberal regime) </a:t>
            </a:r>
            <a:endParaRPr lang="en-US" altLang="el-GR" sz="1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l-GR" sz="1600" dirty="0">
                <a:latin typeface="Trebuchet MS" panose="020B0603020202020204" pitchFamily="34" charset="0"/>
              </a:rPr>
              <a:t>	</a:t>
            </a:r>
            <a:r>
              <a:rPr lang="en-GB" altLang="el-GR" sz="1600" dirty="0" err="1">
                <a:latin typeface="Trebuchet MS" panose="020B0603020202020204" pitchFamily="34" charset="0"/>
              </a:rPr>
              <a:t>Μικρή</a:t>
            </a:r>
            <a:r>
              <a:rPr lang="en-GB" altLang="el-GR" sz="1600" dirty="0">
                <a:latin typeface="Trebuchet MS" panose="020B0603020202020204" pitchFamily="34" charset="0"/>
              </a:rPr>
              <a:t> </a:t>
            </a:r>
            <a:r>
              <a:rPr lang="en-GB" altLang="el-GR" sz="1600" dirty="0" err="1">
                <a:latin typeface="Trebuchet MS" panose="020B0603020202020204" pitchFamily="34" charset="0"/>
              </a:rPr>
              <a:t>κρ</a:t>
            </a:r>
            <a:r>
              <a:rPr lang="en-GB" altLang="el-GR" sz="1600" dirty="0">
                <a:latin typeface="Trebuchet MS" panose="020B0603020202020204" pitchFamily="34" charset="0"/>
              </a:rPr>
              <a:t>ατική παρέμβαση κυρίως γιά ενθάρρυνση συμμετοχής στην αγορά εργασίας  /  βοηθήματα πολύ επικεντρωμένα, ελεγχόμενα ως προς το εισόδημα, με κοινωνικό στίγμα  /  στόχος η παροχή δωρεάν εκπαίδευσης, υγείας, ασφάλισης κλπ μόνο στους φτωχούς - παρότρυνση στους πλουσιότερους πολίτες να αναλάβουν αυτοί την αγορά των αντιστοίχων υπηρεσιών. </a:t>
            </a:r>
            <a:endParaRPr lang="en-US" altLang="el-GR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l-GR" sz="1800" dirty="0" err="1">
                <a:latin typeface="Trebuchet MS" panose="020B0603020202020204" pitchFamily="34" charset="0"/>
              </a:rPr>
              <a:t>Συντηρητικό-συντεχνι</a:t>
            </a:r>
            <a:r>
              <a:rPr lang="en-GB" altLang="el-GR" sz="1800" dirty="0">
                <a:latin typeface="Trebuchet MS" panose="020B0603020202020204" pitchFamily="34" charset="0"/>
              </a:rPr>
              <a:t>ακό (</a:t>
            </a:r>
            <a:r>
              <a:rPr lang="en-US" altLang="el-GR" sz="1800" dirty="0">
                <a:latin typeface="Trebuchet MS" panose="020B0603020202020204" pitchFamily="34" charset="0"/>
              </a:rPr>
              <a:t>conservative-corporatist regime</a:t>
            </a:r>
            <a:r>
              <a:rPr lang="en-GB" altLang="el-GR" sz="1800" dirty="0">
                <a:latin typeface="Trebuchet MS" panose="020B0603020202020204" pitchFamily="34" charset="0"/>
              </a:rPr>
              <a:t>)</a:t>
            </a:r>
            <a:endParaRPr lang="en-US" altLang="el-GR" sz="1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l-GR" sz="1600" dirty="0">
                <a:latin typeface="Trebuchet MS" panose="020B0603020202020204" pitchFamily="34" charset="0"/>
              </a:rPr>
              <a:t>	</a:t>
            </a:r>
            <a:r>
              <a:rPr lang="en-GB" altLang="el-GR" sz="1600" dirty="0" err="1">
                <a:latin typeface="Trebuchet MS" panose="020B0603020202020204" pitchFamily="34" charset="0"/>
              </a:rPr>
              <a:t>Κρ</a:t>
            </a:r>
            <a:r>
              <a:rPr lang="en-GB" altLang="el-GR" sz="1600" dirty="0">
                <a:latin typeface="Trebuchet MS" panose="020B0603020202020204" pitchFamily="34" charset="0"/>
              </a:rPr>
              <a:t>ατική παρέμβαση και παροχή κοινωνικών βοηθημάτων αλλά αυτά διαφοροποιημένα ως προς τις κατηγορίες πολιτών (χειρώνακτες - μη χειρώνακτες, άνδρες - γυναίκες, παντρεμένοι - ανύπανδροι κοκ).</a:t>
            </a:r>
            <a:endParaRPr lang="en-US" altLang="el-GR" sz="16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τύποι κοινωνικού κράτους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στις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χώρες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l-GR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της</a:t>
            </a:r>
            <a:r>
              <a:rPr lang="en-GB" altLang="el-G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Ε.Ε.</a:t>
            </a:r>
            <a:endParaRPr lang="en-US" altLang="el-G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sz="1800" dirty="0" err="1">
                <a:latin typeface="Trebuchet MS" pitchFamily="34" charset="0"/>
              </a:rPr>
              <a:t>Σοσι</a:t>
            </a:r>
            <a:r>
              <a:rPr lang="en-GB" sz="1800" dirty="0">
                <a:latin typeface="Trebuchet MS" pitchFamily="34" charset="0"/>
              </a:rPr>
              <a:t>αλδημοκρατικό (social democratic regime)</a:t>
            </a:r>
            <a:endParaRPr lang="en-US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GB" sz="1600" dirty="0">
                <a:latin typeface="Trebuchet MS" pitchFamily="34" charset="0"/>
              </a:rPr>
              <a:t>	</a:t>
            </a:r>
            <a:r>
              <a:rPr lang="en-GB" sz="1600" dirty="0" err="1">
                <a:latin typeface="Trebuchet MS" pitchFamily="34" charset="0"/>
              </a:rPr>
              <a:t>Μεγάλη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err="1">
                <a:latin typeface="Trebuchet MS" pitchFamily="34" charset="0"/>
              </a:rPr>
              <a:t>κρατική</a:t>
            </a:r>
            <a:r>
              <a:rPr lang="en-GB" sz="1600" dirty="0">
                <a:latin typeface="Trebuchet MS" pitchFamily="34" charset="0"/>
              </a:rPr>
              <a:t> παρέμβαση  /  ενιαία συστήματα (κοινωνικής ασφάλισης, υγείας κλπ)  /  συνεισφορές και βοηθήματα σχετιζόμενα με το επίπεδο αμοιβής</a:t>
            </a:r>
            <a:endParaRPr lang="en-US" sz="16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800" dirty="0">
                <a:latin typeface="Trebuchet MS" pitchFamily="34" charset="0"/>
              </a:rPr>
              <a:t>Παρα</a:t>
            </a:r>
            <a:r>
              <a:rPr lang="en-GB" sz="1800" dirty="0" err="1">
                <a:latin typeface="Trebuchet MS" pitchFamily="34" charset="0"/>
              </a:rPr>
              <a:t>δοσι</a:t>
            </a:r>
            <a:r>
              <a:rPr lang="en-GB" sz="1800" dirty="0">
                <a:latin typeface="Trebuchet MS" pitchFamily="34" charset="0"/>
              </a:rPr>
              <a:t>ακό - Μεσογειακές χώρες (Mediterranean regime)</a:t>
            </a:r>
            <a:endParaRPr lang="en-US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GB" sz="1600" dirty="0">
                <a:latin typeface="Trebuchet MS" pitchFamily="34" charset="0"/>
              </a:rPr>
              <a:t>	Υπ</a:t>
            </a:r>
            <a:r>
              <a:rPr lang="en-GB" sz="1600" dirty="0" err="1">
                <a:latin typeface="Trebuchet MS" pitchFamily="34" charset="0"/>
              </a:rPr>
              <a:t>οτυ</a:t>
            </a:r>
            <a:r>
              <a:rPr lang="en-GB" sz="1600" dirty="0">
                <a:latin typeface="Trebuchet MS" pitchFamily="34" charset="0"/>
              </a:rPr>
              <a:t>πώδες σε σχέση με τα υπόλοιπα  /  αγροτικός τομέας  /  παραοικονομία  /  Εκκλησία  /  οικογένεια  /  μη οργανωμένη κρατική παρέμβαση  /  πελατειακές πολιτικές σχέσεις  / διαφθορά στην κρατική μηχανή</a:t>
            </a:r>
            <a:endParaRPr lang="el-GR" sz="16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l-GR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800" dirty="0">
                <a:latin typeface="Trebuchet MS" pitchFamily="34" charset="0"/>
              </a:rPr>
              <a:t>Κα</a:t>
            </a:r>
            <a:r>
              <a:rPr lang="en-GB" sz="1800" dirty="0" err="1">
                <a:latin typeface="Trebuchet MS" pitchFamily="34" charset="0"/>
              </a:rPr>
              <a:t>νέν</a:t>
            </a:r>
            <a:r>
              <a:rPr lang="en-GB" sz="1800" dirty="0">
                <a:latin typeface="Trebuchet MS" pitchFamily="34" charset="0"/>
              </a:rPr>
              <a:t>α σύστημα "καθαρό"</a:t>
            </a:r>
            <a:endParaRPr lang="en-US" sz="1800" dirty="0">
              <a:latin typeface="Trebuchet MS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8313"/>
            <a:ext cx="7772400" cy="952500"/>
          </a:xfrm>
        </p:spPr>
        <p:txBody>
          <a:bodyPr/>
          <a:lstStyle/>
          <a:p>
            <a:pPr eaLnBrk="1" hangingPunct="1"/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πηγές κοινωνικής προστασίας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82000" cy="4591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το κράτος </a:t>
            </a:r>
            <a:r>
              <a:rPr lang="el-GR" altLang="el-GR" sz="1800" i="1">
                <a:latin typeface="Trebuchet MS" panose="020B0603020202020204" pitchFamily="34" charset="0"/>
              </a:rPr>
              <a:t>δεν</a:t>
            </a:r>
            <a:r>
              <a:rPr lang="el-GR" altLang="el-GR" sz="1800">
                <a:latin typeface="Trebuchet MS" panose="020B0603020202020204" pitchFamily="34" charset="0"/>
              </a:rPr>
              <a:t> μονοπωλεί την παροχή κοινωνικής προστασίας</a:t>
            </a:r>
          </a:p>
          <a:p>
            <a:pPr eaLnBrk="1" hangingPunct="1">
              <a:lnSpc>
                <a:spcPct val="9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1700">
                <a:latin typeface="Trebuchet MS" panose="020B0603020202020204" pitchFamily="34" charset="0"/>
              </a:rPr>
              <a:t>αγορά εργασίας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 sz="170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1700">
                <a:latin typeface="Trebuchet MS" panose="020B0603020202020204" pitchFamily="34" charset="0"/>
              </a:rPr>
              <a:t>ιδιωτικός τομέας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ιδιωτική ασφάλιση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ιδιωτική παροχή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 sz="170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1700">
                <a:latin typeface="Trebuchet MS" panose="020B0603020202020204" pitchFamily="34" charset="0"/>
              </a:rPr>
              <a:t>εθελοντική παροχή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οικογένεια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ΜΚΟ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 sz="170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1700">
                <a:latin typeface="Trebuchet MS" panose="020B0603020202020204" pitchFamily="34" charset="0"/>
              </a:rPr>
              <a:t>κράτος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κοινωνική πολιτική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600">
                <a:latin typeface="Trebuchet MS" panose="020B0603020202020204" pitchFamily="34" charset="0"/>
              </a:rPr>
              <a:t>φορολογικό σύστημα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8">
      <a:dk1>
        <a:srgbClr val="000000"/>
      </a:dk1>
      <a:lt1>
        <a:srgbClr val="FFFFFF"/>
      </a:lt1>
      <a:dk2>
        <a:srgbClr val="CC0000"/>
      </a:dk2>
      <a:lt2>
        <a:srgbClr val="999966"/>
      </a:lt2>
      <a:accent1>
        <a:srgbClr val="CCCCCC"/>
      </a:accent1>
      <a:accent2>
        <a:srgbClr val="CCCC66"/>
      </a:accent2>
      <a:accent3>
        <a:srgbClr val="FFFFFF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2150</TotalTime>
  <Words>1758</Words>
  <Application>Microsoft Office PowerPoint</Application>
  <PresentationFormat>On-screen Show (4:3)</PresentationFormat>
  <Paragraphs>287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Monotype Sorts</vt:lpstr>
      <vt:lpstr>Times New Roman</vt:lpstr>
      <vt:lpstr>Trebuchet MS</vt:lpstr>
      <vt:lpstr>Verdana</vt:lpstr>
      <vt:lpstr>Wingdings</vt:lpstr>
      <vt:lpstr>Layers</vt:lpstr>
      <vt:lpstr>Chart</vt:lpstr>
      <vt:lpstr>Εισαγωγή</vt:lpstr>
      <vt:lpstr>practicalities</vt:lpstr>
      <vt:lpstr>ο ρόλος της οικονομικής ανάλυσης</vt:lpstr>
      <vt:lpstr>γενική προσέγγιση</vt:lpstr>
      <vt:lpstr>δύο γενικά προβλήματα</vt:lpstr>
      <vt:lpstr>έννοιες</vt:lpstr>
      <vt:lpstr>τύποι κοινωνικού κράτους στις χώρες της Ε.Ε.</vt:lpstr>
      <vt:lpstr>τύποι κοινωνικού κράτους στις χώρες της Ε.Ε.</vt:lpstr>
      <vt:lpstr>πηγές κοινωνικής προστασίας</vt:lpstr>
      <vt:lpstr>εύρος της κοινωνικής πολιτικής</vt:lpstr>
      <vt:lpstr>Περιοχές δράσης κοινωνικού κράτους    (1/2)</vt:lpstr>
      <vt:lpstr>Περιοχές δράσης κοινωνικού κράτους    (2/2)</vt:lpstr>
      <vt:lpstr>εναλλακτικοί τρόποι παροχής/χρηματοδότησης </vt:lpstr>
      <vt:lpstr>εισοδηματικές μεταβιβάσεις (1) ανταποδοτικές παροχές (contributory benefits)</vt:lpstr>
      <vt:lpstr>εισοδηματικές μεταβιβάσεις (2) μη ανταποδοτικές καθολικές παροχές (universal benefits)</vt:lpstr>
      <vt:lpstr>εισοδηματικές μεταβιβάσεις (3) μη ανταποδοτικές προνοιακές παροχές (social assistance)</vt:lpstr>
      <vt:lpstr>κοινωνικές μεταβιβάσεις</vt:lpstr>
      <vt:lpstr>ορολογία      (1/2)</vt:lpstr>
      <vt:lpstr>ορολογία      (2/2)</vt:lpstr>
      <vt:lpstr>στόχοι πολιτικής (1)</vt:lpstr>
      <vt:lpstr>στόχοι πολιτικής (2)</vt:lpstr>
      <vt:lpstr>μεθοδολογικά προβλήματα</vt:lpstr>
      <vt:lpstr>προκλήσεις (1): δημογραφική μεταβολή</vt:lpstr>
      <vt:lpstr>προκλήσεις (2): παγκοσμιοποίηση</vt:lpstr>
      <vt:lpstr>προκλήσεις (3): αλλαγές στη δομή της οικογένειας</vt:lpstr>
      <vt:lpstr>προκλήσεις (4): αλλαγές στη δομή της απασχόλησης</vt:lpstr>
      <vt:lpstr>PowerPoint Presentation</vt:lpstr>
      <vt:lpstr>PowerPoint Presentation</vt:lpstr>
      <vt:lpstr>PowerPoint Presentation</vt:lpstr>
      <vt:lpstr>extra βιβλιογραφία</vt:lpstr>
    </vt:vector>
  </TitlesOfParts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welfare state as an efficiency device</dc:title>
  <dc:creator>manos</dc:creator>
  <cp:lastModifiedBy>LEVENTI CHRYSOYLA;ΛΕΒΕΝΤΗ ΧΡΥΣΟΥΛΑ</cp:lastModifiedBy>
  <cp:revision>131</cp:revision>
  <dcterms:created xsi:type="dcterms:W3CDTF">2003-02-10T10:17:58Z</dcterms:created>
  <dcterms:modified xsi:type="dcterms:W3CDTF">2021-10-14T08:19:03Z</dcterms:modified>
</cp:coreProperties>
</file>