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6"/>
  </p:notesMasterIdLst>
  <p:sldIdLst>
    <p:sldId id="855" r:id="rId3"/>
    <p:sldId id="911" r:id="rId4"/>
    <p:sldId id="912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71" r:id="rId19"/>
    <p:sldId id="872" r:id="rId20"/>
    <p:sldId id="873" r:id="rId21"/>
    <p:sldId id="874" r:id="rId22"/>
    <p:sldId id="875" r:id="rId23"/>
    <p:sldId id="876" r:id="rId24"/>
    <p:sldId id="877" r:id="rId25"/>
    <p:sldId id="878" r:id="rId26"/>
    <p:sldId id="879" r:id="rId27"/>
    <p:sldId id="918" r:id="rId28"/>
    <p:sldId id="880" r:id="rId29"/>
    <p:sldId id="881" r:id="rId30"/>
    <p:sldId id="882" r:id="rId31"/>
    <p:sldId id="883" r:id="rId32"/>
    <p:sldId id="884" r:id="rId33"/>
    <p:sldId id="917" r:id="rId34"/>
    <p:sldId id="885" r:id="rId35"/>
    <p:sldId id="886" r:id="rId36"/>
    <p:sldId id="887" r:id="rId37"/>
    <p:sldId id="888" r:id="rId38"/>
    <p:sldId id="916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919" r:id="rId48"/>
    <p:sldId id="897" r:id="rId49"/>
    <p:sldId id="898" r:id="rId50"/>
    <p:sldId id="899" r:id="rId51"/>
    <p:sldId id="900" r:id="rId52"/>
    <p:sldId id="901" r:id="rId53"/>
    <p:sldId id="902" r:id="rId54"/>
    <p:sldId id="903" r:id="rId55"/>
    <p:sldId id="904" r:id="rId56"/>
    <p:sldId id="915" r:id="rId57"/>
    <p:sldId id="905" r:id="rId58"/>
    <p:sldId id="914" r:id="rId59"/>
    <p:sldId id="906" r:id="rId60"/>
    <p:sldId id="907" r:id="rId61"/>
    <p:sldId id="908" r:id="rId62"/>
    <p:sldId id="909" r:id="rId63"/>
    <p:sldId id="913" r:id="rId64"/>
    <p:sldId id="910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>
        <p:scale>
          <a:sx n="75" d="100"/>
          <a:sy n="75" d="100"/>
        </p:scale>
        <p:origin x="-1680" y="-36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dirty="0" smtClean="0"/>
              <a:t>Αδιέξοδα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3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Απόκτηση πόρων (1 από 2)</a:t>
            </a:r>
          </a:p>
        </p:txBody>
      </p:sp>
      <p:pic>
        <p:nvPicPr>
          <p:cNvPr id="9222" name="Picture 9" descr="Παράδειγμα κώδικα με σηματοφορέα για απόκτηση 2 πόρων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88604"/>
            <a:ext cx="4319587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3645024"/>
            <a:ext cx="8382000" cy="275577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Δέσμευση επιπέδου χρήστη (π.χ. για βάσεις)</a:t>
            </a:r>
          </a:p>
          <a:p>
            <a:pPr lvl="1"/>
            <a:r>
              <a:rPr lang="el-GR" altLang="el-GR" dirty="0" smtClean="0"/>
              <a:t>Χρήση δυαδικού σηματοφόρο με αρχική τιμή 1 (α)</a:t>
            </a:r>
          </a:p>
          <a:p>
            <a:pPr lvl="2"/>
            <a:r>
              <a:rPr lang="el-GR" altLang="el-GR" dirty="0" smtClean="0"/>
              <a:t>Εναλλακτικά, μεταβλητή τύπου </a:t>
            </a:r>
            <a:r>
              <a:rPr lang="en-US" altLang="el-GR" dirty="0" smtClean="0"/>
              <a:t>mutex</a:t>
            </a:r>
          </a:p>
          <a:p>
            <a:pPr lvl="1"/>
            <a:r>
              <a:rPr lang="el-GR" altLang="el-GR" dirty="0" smtClean="0"/>
              <a:t>Λειτουργεί και με δύο ή περισσότερους πόρους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β)</a:t>
            </a:r>
          </a:p>
          <a:p>
            <a:pPr lvl="1"/>
            <a:r>
              <a:rPr lang="el-GR" altLang="el-GR" dirty="0" smtClean="0"/>
              <a:t>Αποδέσμευση αντίστροφα από τη δέσμευση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47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Απόκτηση πόρων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10246" name="Picture 9" descr="Παράδειγμα κώδικα (α): Πρέπει όλοι να συμφωνούν στη σειρά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42"/>
          <a:stretch>
            <a:fillRect/>
          </a:stretch>
        </p:blipFill>
        <p:spPr bwMode="auto">
          <a:xfrm>
            <a:off x="2267744" y="1269405"/>
            <a:ext cx="2136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Παράδειγμα κώδικα (β): Κίνδυνος αδιεξόδου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7"/>
          <a:stretch>
            <a:fillRect/>
          </a:stretch>
        </p:blipFill>
        <p:spPr bwMode="auto">
          <a:xfrm>
            <a:off x="4836319" y="1267817"/>
            <a:ext cx="21605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5157192"/>
            <a:ext cx="8382000" cy="1243607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Πρέπει όλοι να συμφωνούν στη σειρά (α)</a:t>
            </a:r>
          </a:p>
          <a:p>
            <a:pPr lvl="1"/>
            <a:r>
              <a:rPr lang="el-GR" altLang="el-GR" dirty="0" smtClean="0"/>
              <a:t>Αλλιώς, έχουμε κίνδυνο αδιεξόδου (β)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6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Αδιέξοδα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2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Ορισμός αδιεξόδου (1 από 2)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Τυπικός ορισμός αδιεξόδου</a:t>
            </a:r>
          </a:p>
          <a:p>
            <a:pPr lvl="1"/>
            <a:r>
              <a:rPr lang="el-GR" altLang="el-GR" dirty="0" smtClean="0"/>
              <a:t>Έστω ένα σύνολο μπλοκαρισμένων διεργασιών</a:t>
            </a:r>
          </a:p>
          <a:p>
            <a:pPr lvl="1"/>
            <a:r>
              <a:rPr lang="el-GR" altLang="el-GR" dirty="0" smtClean="0"/>
              <a:t>Όλες οι διεργασίες περιμένουν κάποιο συμβάν</a:t>
            </a:r>
          </a:p>
          <a:p>
            <a:pPr lvl="1"/>
            <a:r>
              <a:rPr lang="el-GR" altLang="el-GR" dirty="0" smtClean="0"/>
              <a:t>Τα συμβάντα αυτά παράγονται μόνο εσωτερικά</a:t>
            </a:r>
          </a:p>
          <a:p>
            <a:pPr lvl="1"/>
            <a:r>
              <a:rPr lang="el-GR" altLang="el-GR" dirty="0" smtClean="0"/>
              <a:t>Αφού όλες περιμένουν κάποια άλλη του συνόλου…</a:t>
            </a:r>
          </a:p>
          <a:p>
            <a:pPr lvl="1"/>
            <a:r>
              <a:rPr lang="el-GR" altLang="el-GR" dirty="0" smtClean="0"/>
              <a:t>..καμία δεν μπορεί να προχωρήσει</a:t>
            </a:r>
            <a:r>
              <a:rPr lang="en-US" altLang="el-GR" dirty="0" smtClean="0"/>
              <a:t>!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 ορισμένες υποθέσεις</a:t>
            </a:r>
          </a:p>
          <a:p>
            <a:pPr lvl="2"/>
            <a:r>
              <a:rPr lang="el-GR" altLang="el-GR" dirty="0" smtClean="0"/>
              <a:t>Υποθέτουμε ένα νήμα ανά διεργασία</a:t>
            </a:r>
          </a:p>
          <a:p>
            <a:pPr lvl="2"/>
            <a:r>
              <a:rPr lang="el-GR" altLang="el-GR" dirty="0" smtClean="0"/>
              <a:t>Υποθέτουμε ότι δεν αφυπνίζονται από διακοπές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Ορισμός αδιεξόδου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Αδιέξοδο </a:t>
            </a:r>
            <a:r>
              <a:rPr lang="el-GR" altLang="el-GR" dirty="0" smtClean="0"/>
              <a:t>πόρων</a:t>
            </a:r>
          </a:p>
          <a:p>
            <a:pPr lvl="1"/>
            <a:r>
              <a:rPr lang="el-GR" altLang="el-GR" dirty="0" smtClean="0"/>
              <a:t>Σύνολο μπλοκαρισμένων διεργασιών</a:t>
            </a:r>
          </a:p>
          <a:p>
            <a:pPr lvl="1"/>
            <a:r>
              <a:rPr lang="el-GR" altLang="el-GR" dirty="0" smtClean="0"/>
              <a:t>Περιμένουν </a:t>
            </a:r>
            <a:r>
              <a:rPr lang="el-GR" altLang="el-GR" dirty="0"/>
              <a:t>να απελευθερωθεί κάποιος πόρος</a:t>
            </a:r>
          </a:p>
          <a:p>
            <a:pPr lvl="1"/>
            <a:r>
              <a:rPr lang="el-GR" altLang="el-GR" dirty="0"/>
              <a:t>Οι πόροι </a:t>
            </a:r>
            <a:r>
              <a:rPr lang="el-GR" altLang="el-GR" dirty="0" smtClean="0"/>
              <a:t>κατέχονται </a:t>
            </a:r>
            <a:r>
              <a:rPr lang="el-GR" altLang="el-GR" dirty="0"/>
              <a:t>από </a:t>
            </a:r>
            <a:r>
              <a:rPr lang="el-GR" altLang="el-GR" dirty="0" smtClean="0"/>
              <a:t>αυτές τις </a:t>
            </a:r>
            <a:r>
              <a:rPr lang="el-GR" altLang="el-GR" dirty="0"/>
              <a:t>διεργασίες</a:t>
            </a:r>
          </a:p>
          <a:p>
            <a:pPr lvl="1"/>
            <a:r>
              <a:rPr lang="el-GR" altLang="el-GR" dirty="0" smtClean="0"/>
              <a:t>Ανεξάρτητα από πλήθος </a:t>
            </a:r>
            <a:r>
              <a:rPr lang="el-GR" altLang="el-GR" dirty="0"/>
              <a:t>και </a:t>
            </a:r>
            <a:r>
              <a:rPr lang="el-GR" altLang="el-GR" dirty="0" smtClean="0"/>
              <a:t>είδος πόρων</a:t>
            </a:r>
          </a:p>
          <a:p>
            <a:pPr lvl="1"/>
            <a:r>
              <a:rPr lang="el-GR" altLang="el-GR" dirty="0"/>
              <a:t>Η πιο συνηθισμένη μορφή αδιεξόδου</a:t>
            </a:r>
          </a:p>
          <a:p>
            <a:pPr lvl="2"/>
            <a:r>
              <a:rPr lang="el-GR" altLang="el-GR" dirty="0"/>
              <a:t>Όχι όμως και η </a:t>
            </a:r>
            <a:r>
              <a:rPr lang="el-GR" altLang="el-GR" dirty="0" smtClean="0"/>
              <a:t>μοναδική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Συνθήκες του </a:t>
            </a:r>
            <a:r>
              <a:rPr lang="en-US" altLang="el-GR" dirty="0" smtClean="0"/>
              <a:t>Coffman</a:t>
            </a:r>
            <a:r>
              <a:rPr lang="el-GR" altLang="el-GR" dirty="0" smtClean="0"/>
              <a:t> (1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Συνθήκες του </a:t>
            </a:r>
            <a:r>
              <a:rPr lang="en-US" altLang="el-GR" dirty="0" smtClean="0"/>
              <a:t>Coffman</a:t>
            </a:r>
          </a:p>
          <a:p>
            <a:pPr lvl="1"/>
            <a:r>
              <a:rPr lang="el-GR" altLang="el-GR" dirty="0" smtClean="0"/>
              <a:t>Πρέπει να ισχύουν όλες για αδιέξοδο πόρων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Αμοιβαίος αποκλεισμός</a:t>
            </a:r>
          </a:p>
          <a:p>
            <a:pPr marL="1314450" lvl="2" indent="-457200"/>
            <a:r>
              <a:rPr lang="el-GR" altLang="el-GR" dirty="0" smtClean="0"/>
              <a:t>Κάθε πόρος είτε είναι εκχωρημένος σε μία διεργασία είτε είναι διαθέσιμος</a:t>
            </a:r>
          </a:p>
          <a:p>
            <a:pPr marL="1314450" lvl="2" indent="-457200"/>
            <a:r>
              <a:rPr lang="el-GR" altLang="el-GR" dirty="0" smtClean="0"/>
              <a:t>Δεν επιτρέπεται καταμερισμός των πόρων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Δέσμευση και αναμονή</a:t>
            </a:r>
          </a:p>
          <a:p>
            <a:pPr marL="1314450" lvl="2" indent="-457200"/>
            <a:r>
              <a:rPr lang="el-GR" altLang="el-GR" dirty="0" smtClean="0"/>
              <a:t>Μια διεργασία με εκχωρημένους πόρους μπορεί να ζητάει κι άλλους</a:t>
            </a:r>
          </a:p>
          <a:p>
            <a:pPr marL="1314450" lvl="2" indent="-457200"/>
            <a:r>
              <a:rPr lang="el-GR" altLang="el-GR" dirty="0" smtClean="0"/>
              <a:t>Δεν ζητάει υποχρεωτικά όλους τους πόρους μαζί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4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Συνθήκες του </a:t>
            </a:r>
            <a:r>
              <a:rPr lang="en-US" altLang="el-GR" dirty="0"/>
              <a:t>Coffman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l-GR" altLang="el-GR" dirty="0"/>
              <a:t>Μη προεκτόπιση</a:t>
            </a:r>
          </a:p>
          <a:p>
            <a:pPr marL="1314450" lvl="2" indent="-457200"/>
            <a:r>
              <a:rPr lang="el-GR" altLang="el-GR" dirty="0"/>
              <a:t>Δεν μπορούμε να αφαιρέσουμε </a:t>
            </a:r>
            <a:r>
              <a:rPr lang="el-GR" altLang="el-GR" dirty="0" smtClean="0"/>
              <a:t>εκχωρημένους </a:t>
            </a:r>
            <a:r>
              <a:rPr lang="el-GR" altLang="el-GR" dirty="0"/>
              <a:t>πόρους</a:t>
            </a:r>
          </a:p>
          <a:p>
            <a:pPr lvl="1">
              <a:buFontTx/>
              <a:buAutoNum type="arabicPeriod" startAt="3"/>
            </a:pPr>
            <a:r>
              <a:rPr lang="el-GR" altLang="el-GR" dirty="0"/>
              <a:t>Κυκλική αναμονή</a:t>
            </a:r>
          </a:p>
          <a:p>
            <a:pPr marL="1314450" lvl="2" indent="-457200"/>
            <a:r>
              <a:rPr lang="el-GR" altLang="el-GR" dirty="0"/>
              <a:t>Κυκλική αλυσίδα διεργασιών που περιμένουν η μία την άλλη</a:t>
            </a:r>
          </a:p>
          <a:p>
            <a:pPr lvl="1"/>
            <a:r>
              <a:rPr lang="el-GR" altLang="el-GR" dirty="0"/>
              <a:t>Κάθε συνθήκη εκφράζει μία πολιτική συστήματος</a:t>
            </a:r>
          </a:p>
          <a:p>
            <a:pPr marL="1314450" lvl="2" indent="-457200"/>
            <a:r>
              <a:rPr lang="el-GR" altLang="el-GR" dirty="0"/>
              <a:t>Ένα σύστημα μπορεί να την εφαρμόζει ή όχι</a:t>
            </a:r>
          </a:p>
          <a:p>
            <a:pPr lvl="1"/>
            <a:r>
              <a:rPr lang="el-GR" altLang="el-GR" dirty="0" smtClean="0"/>
              <a:t>Αρκεί να μην ισχύει μία από αυτές</a:t>
            </a:r>
          </a:p>
          <a:p>
            <a:pPr lvl="1"/>
            <a:r>
              <a:rPr lang="el-GR" altLang="el-GR" dirty="0" smtClean="0"/>
              <a:t>Τότε είναι αδύνατον να έχουμε </a:t>
            </a:r>
            <a:r>
              <a:rPr lang="el-GR" altLang="el-GR" dirty="0"/>
              <a:t>αδιέξοδα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6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Μοντελοποίηση αδιεξόδων (1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13318" name="Picture 9" descr="Μοντελοποίηση αδιεξόδων με γράφου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2130"/>
            <a:ext cx="3816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2781300"/>
            <a:ext cx="8382000" cy="361950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Μοντελοποίηση αδιεξόδων με γράφους</a:t>
            </a:r>
          </a:p>
          <a:p>
            <a:pPr lvl="1"/>
            <a:r>
              <a:rPr lang="el-GR" altLang="el-GR" dirty="0" smtClean="0"/>
              <a:t>Διεργασίες: κύκλοι, πόροι: τετράγωνα</a:t>
            </a:r>
          </a:p>
          <a:p>
            <a:pPr lvl="1"/>
            <a:r>
              <a:rPr lang="el-GR" altLang="el-GR" dirty="0" smtClean="0"/>
              <a:t>Τόξο από πόρο σε διεργασία: κατοχή πόρου</a:t>
            </a:r>
          </a:p>
          <a:p>
            <a:pPr lvl="1"/>
            <a:r>
              <a:rPr lang="el-GR" altLang="el-GR" dirty="0" smtClean="0"/>
              <a:t>Τόξο από διεργασία σε πόρο: αίτηση για πόρο</a:t>
            </a:r>
          </a:p>
          <a:p>
            <a:pPr lvl="1"/>
            <a:r>
              <a:rPr lang="el-GR" altLang="el-GR" dirty="0" smtClean="0"/>
              <a:t>Κύκλος στο γράφο σημαίνει αδιέξοδο</a:t>
            </a:r>
          </a:p>
          <a:p>
            <a:pPr lvl="1"/>
            <a:r>
              <a:rPr lang="el-GR" altLang="el-GR" dirty="0" smtClean="0"/>
              <a:t>Παράδειγμα</a:t>
            </a:r>
          </a:p>
          <a:p>
            <a:pPr lvl="2"/>
            <a:r>
              <a:rPr lang="el-GR" altLang="el-GR" dirty="0" smtClean="0"/>
              <a:t>Η διεργασία Δ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τον πόρο Σ και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ζητάει τον πόρο Τ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διεργασία Γ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τον πόρο Τ και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ζητάει τον πόρο Σ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98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Μοντελοποίηση αδιεξόδων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14342" name="Picture 12" descr="Παράδειγμα χρήσης γράφου διεργασιών και πόρων (1 από 2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2"/>
          <a:stretch>
            <a:fillRect/>
          </a:stretch>
        </p:blipFill>
        <p:spPr bwMode="auto">
          <a:xfrm>
            <a:off x="1476375" y="1232198"/>
            <a:ext cx="55435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Παράδειγμα χρήσης γράφου διεργασιών και πόρων (2 από 2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37044" r="3033" b="46295"/>
          <a:stretch>
            <a:fillRect/>
          </a:stretch>
        </p:blipFill>
        <p:spPr bwMode="auto">
          <a:xfrm>
            <a:off x="1547813" y="3554710"/>
            <a:ext cx="5327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4868863"/>
            <a:ext cx="8382000" cy="1531937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Παράδειγμα χρήσης γράφου διεργασιών και πόρων</a:t>
            </a:r>
          </a:p>
          <a:p>
            <a:pPr lvl="1"/>
            <a:r>
              <a:rPr lang="el-GR" altLang="el-GR" dirty="0" smtClean="0"/>
              <a:t>Αν εκτελεστούν ακολουθιακά, δεν έχουμε πρόβλημα</a:t>
            </a:r>
          </a:p>
          <a:p>
            <a:pPr lvl="1"/>
            <a:r>
              <a:rPr lang="el-GR" altLang="el-GR" dirty="0" smtClean="0"/>
              <a:t>Αν εκτελεστούν εκ περιτροπής όμως, έχουμε πρόβλημα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Μοντελοποίηση αδιεξόδων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15366" name="Picture 9" descr="Παράδειγμα χρήσης γράφου διεργασιών και πόρ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8"/>
          <a:stretch>
            <a:fillRect/>
          </a:stretch>
        </p:blipFill>
        <p:spPr bwMode="auto">
          <a:xfrm>
            <a:off x="1763688" y="1239193"/>
            <a:ext cx="5129212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4293096"/>
            <a:ext cx="8382000" cy="2107704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/>
              <a:t>Παράδειγμα χρήσης γράφου διεργασιών και πόρων</a:t>
            </a:r>
          </a:p>
          <a:p>
            <a:pPr lvl="1"/>
            <a:r>
              <a:rPr lang="el-GR" altLang="el-GR" dirty="0" smtClean="0"/>
              <a:t>Το ΛΣ μπορεί να εκτελέσει εκ περιτροπής τις Α και Γ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Η Β θα εκτελεστεί σε επόμενο στάδιο</a:t>
            </a:r>
          </a:p>
          <a:p>
            <a:pPr lvl="1"/>
            <a:r>
              <a:rPr lang="el-GR" altLang="el-GR" dirty="0" smtClean="0"/>
              <a:t>Ο γράφος μας δείχνει αν κινδυνεύουμε από αδιέξοδο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07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64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Αντιμετώπιση αδιεξόδων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5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Αγνόηση αδιεξόδων (1 από 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Τέσσερις γενικές στρατηγικές αντιμετώπισης</a:t>
            </a:r>
          </a:p>
          <a:p>
            <a:pPr lvl="1"/>
            <a:r>
              <a:rPr lang="el-GR" altLang="el-GR" dirty="0" smtClean="0"/>
              <a:t>Αγνοούμε το πρόβλημα</a:t>
            </a:r>
          </a:p>
          <a:p>
            <a:pPr lvl="2"/>
            <a:r>
              <a:rPr lang="el-GR" altLang="el-GR" dirty="0" smtClean="0"/>
              <a:t>Ελπίζουμε ότι δεν θα συμβούν</a:t>
            </a:r>
          </a:p>
          <a:p>
            <a:pPr lvl="1"/>
            <a:r>
              <a:rPr lang="el-GR" altLang="el-GR" dirty="0" smtClean="0"/>
              <a:t>Εντοπίζουμε τα αδιέξοδα και ανακάμπτουμε</a:t>
            </a:r>
          </a:p>
          <a:p>
            <a:pPr lvl="2"/>
            <a:r>
              <a:rPr lang="el-GR" altLang="el-GR" dirty="0" smtClean="0"/>
              <a:t>Απαιτεί ακύρωση ενεργειών και σπατάλη πόρων</a:t>
            </a:r>
          </a:p>
          <a:p>
            <a:pPr lvl="1"/>
            <a:r>
              <a:rPr lang="el-GR" altLang="el-GR" dirty="0" smtClean="0"/>
              <a:t>Αποφεύγουμε τα αδιέξοδα </a:t>
            </a:r>
          </a:p>
          <a:p>
            <a:pPr lvl="2"/>
            <a:r>
              <a:rPr lang="el-GR" altLang="el-GR" dirty="0" smtClean="0"/>
              <a:t>Απαιτεί προσεκτική κατανομή των πόρων</a:t>
            </a:r>
          </a:p>
          <a:p>
            <a:pPr lvl="1"/>
            <a:r>
              <a:rPr lang="el-GR" altLang="el-GR" dirty="0" smtClean="0"/>
              <a:t>Αποτρέπουμε τα αδιέξοδα </a:t>
            </a:r>
            <a:endParaRPr lang="en-US" altLang="el-GR" dirty="0" smtClean="0"/>
          </a:p>
          <a:p>
            <a:pPr lvl="2"/>
            <a:r>
              <a:rPr lang="el-GR" altLang="el-GR" dirty="0"/>
              <a:t>Ά</a:t>
            </a:r>
            <a:r>
              <a:rPr lang="el-GR" altLang="el-GR" dirty="0" smtClean="0"/>
              <a:t>ρση των συνθηκών του </a:t>
            </a:r>
            <a:r>
              <a:rPr lang="en-US" altLang="el-GR" dirty="0" smtClean="0"/>
              <a:t>Coffman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Αγνόηση αδιεξόδων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Ο αλγόριθμος της στρουθοκαμήλου</a:t>
            </a:r>
          </a:p>
          <a:p>
            <a:pPr lvl="1"/>
            <a:r>
              <a:rPr lang="el-GR" altLang="el-GR" dirty="0"/>
              <a:t>Απλά αγνοούμε το πρόβλημα των αδιεξόδων</a:t>
            </a:r>
          </a:p>
          <a:p>
            <a:pPr lvl="1"/>
            <a:r>
              <a:rPr lang="el-GR" altLang="el-GR" dirty="0"/>
              <a:t>Θεωρητικά, απαράδεκτη προσέγγιση</a:t>
            </a:r>
          </a:p>
          <a:p>
            <a:pPr lvl="1"/>
            <a:r>
              <a:rPr lang="el-GR" altLang="el-GR" dirty="0"/>
              <a:t>Ρεαλιστικά, έχουμε έναν συμβιβασμό:</a:t>
            </a:r>
          </a:p>
          <a:p>
            <a:pPr lvl="2"/>
            <a:r>
              <a:rPr lang="el-GR" altLang="el-GR" dirty="0"/>
              <a:t>Πόσο συχνά συμβαίνουν </a:t>
            </a:r>
            <a:r>
              <a:rPr lang="el-GR" altLang="el-GR" dirty="0" smtClean="0"/>
              <a:t>αδιέξοδα;</a:t>
            </a:r>
          </a:p>
          <a:p>
            <a:pPr lvl="2"/>
            <a:r>
              <a:rPr lang="el-GR" altLang="el-GR" dirty="0" smtClean="0"/>
              <a:t>Πόσο </a:t>
            </a:r>
            <a:r>
              <a:rPr lang="el-GR" altLang="el-GR" dirty="0"/>
              <a:t>κοστίζει στο σύστημα η </a:t>
            </a:r>
            <a:r>
              <a:rPr lang="el-GR" altLang="el-GR" dirty="0" smtClean="0"/>
              <a:t>αντιμετώπιση;</a:t>
            </a:r>
            <a:endParaRPr lang="el-GR" altLang="el-GR" dirty="0"/>
          </a:p>
          <a:p>
            <a:pPr lvl="1"/>
            <a:r>
              <a:rPr lang="el-GR" altLang="el-GR" dirty="0"/>
              <a:t>Πολλά συστήματα θέλουν τακτική </a:t>
            </a:r>
            <a:r>
              <a:rPr lang="el-GR" altLang="el-GR" dirty="0" smtClean="0"/>
              <a:t>επανεκκίνηση</a:t>
            </a:r>
            <a:endParaRPr lang="el-GR" altLang="el-GR" dirty="0"/>
          </a:p>
          <a:p>
            <a:pPr lvl="2"/>
            <a:r>
              <a:rPr lang="el-GR" altLang="el-GR" dirty="0"/>
              <a:t>Σφάλματα </a:t>
            </a:r>
            <a:r>
              <a:rPr lang="el-GR" altLang="el-GR" dirty="0" smtClean="0"/>
              <a:t>ΛΣ, </a:t>
            </a:r>
            <a:r>
              <a:rPr lang="el-GR" altLang="el-GR" dirty="0"/>
              <a:t>αστοχίες υλικού, σφάλματα εφαρμογών</a:t>
            </a:r>
          </a:p>
          <a:p>
            <a:pPr lvl="2"/>
            <a:r>
              <a:rPr lang="el-GR" altLang="el-GR" dirty="0"/>
              <a:t>Δεν έχει νόημα να ασχολούμαστε </a:t>
            </a:r>
            <a:r>
              <a:rPr lang="el-GR" altLang="el-GR" dirty="0" smtClean="0"/>
              <a:t>ειδικά με τα αδιέξοδα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και ανάκαμψη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έναν πόρο </a:t>
            </a:r>
            <a:r>
              <a:rPr lang="el-GR" altLang="el-GR" dirty="0" smtClean="0"/>
              <a:t>(1 από 3)</a:t>
            </a:r>
          </a:p>
        </p:txBody>
      </p:sp>
      <p:pic>
        <p:nvPicPr>
          <p:cNvPr id="17414" name="Picture 9" descr="Παράδειγμα: 7 διεργασίες (Α-Η) και 6 πόροι (Π-Φ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799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Εντοπισμός αδιεξόδων με έναν πόρο ανά είδος</a:t>
            </a:r>
          </a:p>
          <a:p>
            <a:pPr lvl="1"/>
            <a:r>
              <a:rPr lang="el-GR" altLang="el-GR" dirty="0" smtClean="0"/>
              <a:t>Παράδειγμα: 7 διεργασίες (Α-Η</a:t>
            </a:r>
            <a:r>
              <a:rPr lang="en-US" altLang="el-GR" dirty="0" smtClean="0"/>
              <a:t>) </a:t>
            </a:r>
            <a:r>
              <a:rPr lang="el-GR" altLang="el-GR" dirty="0" smtClean="0"/>
              <a:t>και 6 πόροι (Π</a:t>
            </a:r>
            <a:r>
              <a:rPr lang="en-US" altLang="el-GR" dirty="0" smtClean="0"/>
              <a:t>-</a:t>
            </a:r>
            <a:r>
              <a:rPr lang="el-GR" altLang="el-GR" dirty="0" smtClean="0"/>
              <a:t>Φ</a:t>
            </a:r>
            <a:r>
              <a:rPr lang="en-US" altLang="el-GR" dirty="0" smtClean="0"/>
              <a:t>)</a:t>
            </a:r>
          </a:p>
          <a:p>
            <a:pPr lvl="2"/>
            <a:r>
              <a:rPr lang="el-GR" altLang="el-GR" dirty="0" smtClean="0"/>
              <a:t>Η Α κατέχει τον Π και ζητάει τον Ρ, 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Β ζητάει τον Σ</a:t>
            </a:r>
          </a:p>
          <a:p>
            <a:pPr lvl="2"/>
            <a:r>
              <a:rPr lang="el-GR" altLang="el-GR" dirty="0" smtClean="0"/>
              <a:t>Η Γ ζητάει τον Ρ, η Δ κατέχει τον Τ και ζητάει τους Ρ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Σ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κατέχει τον Σ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ζητάει τον Υ, η Ζ κατέχει τον Φ και ζητάει τον Ρ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κατέχει τον Υ και ζητάει τον Τ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Κατασκευάζουμε τον γράφο (α</a:t>
            </a:r>
            <a:r>
              <a:rPr lang="en-US" altLang="el-GR" dirty="0" smtClean="0"/>
              <a:t>)</a:t>
            </a:r>
            <a:r>
              <a:rPr lang="el-GR" altLang="el-GR" dirty="0" smtClean="0"/>
              <a:t> και εντοπίζουμε τον κύκλο (β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6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 </a:t>
            </a:r>
            <a:r>
              <a:rPr lang="el-GR" altLang="el-GR" dirty="0"/>
              <a:t>έναν </a:t>
            </a:r>
            <a:r>
              <a:rPr lang="el-GR" altLang="el-GR" dirty="0" smtClean="0"/>
              <a:t>πόρο (2 από 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Για κάθε κόμβο </a:t>
            </a:r>
            <a:r>
              <a:rPr lang="en-US" altLang="el-GR" dirty="0" smtClean="0"/>
              <a:t>K</a:t>
            </a:r>
            <a:r>
              <a:rPr lang="el-GR" altLang="el-GR" dirty="0" smtClean="0"/>
              <a:t> εκτελούμε τα επόμενα βήματα από τον </a:t>
            </a:r>
            <a:r>
              <a:rPr lang="en-US" altLang="el-GR" dirty="0" smtClean="0"/>
              <a:t>K</a:t>
            </a:r>
            <a:endParaRPr lang="el-GR" altLang="el-GR" dirty="0" smtClean="0"/>
          </a:p>
          <a:p>
            <a:pPr marL="857250" lvl="1" indent="-342900">
              <a:buFontTx/>
              <a:buAutoNum type="arabicPeriod"/>
            </a:pPr>
            <a:r>
              <a:rPr lang="el-GR" altLang="el-GR" dirty="0" smtClean="0"/>
              <a:t>Αρχικά Λ = κενή λίστα και όλα τα τόξα είναι ασημείωτα</a:t>
            </a:r>
          </a:p>
          <a:p>
            <a:pPr marL="857250" lvl="1" indent="-342900">
              <a:buFontTx/>
              <a:buAutoNum type="arabicPeriod"/>
            </a:pPr>
            <a:r>
              <a:rPr lang="el-GR" altLang="el-GR" dirty="0" smtClean="0"/>
              <a:t>Προσθέτουμε τον τρέχοντα κόμβο στο τέλος της Λ</a:t>
            </a:r>
          </a:p>
          <a:p>
            <a:pPr marL="857250" lvl="1" indent="-342900">
              <a:buFontTx/>
              <a:buAutoNum type="arabicPeriod"/>
            </a:pPr>
            <a:r>
              <a:rPr lang="el-GR" altLang="el-GR" dirty="0" smtClean="0"/>
              <a:t>Αν ο κόμβος εμφανίζεται δύο φορές στη Λ, η Λ περιέχει κύκλο</a:t>
            </a:r>
          </a:p>
          <a:p>
            <a:pPr marL="857250" lvl="1" indent="-342900">
              <a:buFontTx/>
              <a:buAutoNum type="arabicPeriod"/>
            </a:pPr>
            <a:r>
              <a:rPr lang="el-GR" altLang="el-GR" dirty="0" smtClean="0"/>
              <a:t>Αν δεν υπάρχουν ασημείωτα τόξα από τον κόμβο πάμε στο 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3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 </a:t>
            </a:r>
            <a:r>
              <a:rPr lang="el-GR" altLang="el-GR" dirty="0"/>
              <a:t>έναν </a:t>
            </a:r>
            <a:r>
              <a:rPr lang="el-GR" altLang="el-GR" dirty="0" smtClean="0"/>
              <a:t>πόρο (3 από 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0" lvl="1" indent="-342900">
              <a:buFontTx/>
              <a:buAutoNum type="arabicPeriod" startAt="5"/>
            </a:pPr>
            <a:r>
              <a:rPr lang="el-GR" altLang="el-GR" dirty="0" smtClean="0"/>
              <a:t>Επιλέγουμε και σημειώνουμε ένα ασημείωτο εξερχόμενο τόξο</a:t>
            </a:r>
          </a:p>
          <a:p>
            <a:pPr marL="857250" lvl="1" indent="-342900">
              <a:buFontTx/>
              <a:buAutoNum type="arabicPeriod" startAt="5"/>
            </a:pPr>
            <a:r>
              <a:rPr lang="el-GR" altLang="el-GR" dirty="0" smtClean="0"/>
              <a:t>Χρησιμοποιούμε τον νέο κόμβο ως τρέχοντα και πάμε στο 2</a:t>
            </a:r>
          </a:p>
          <a:p>
            <a:pPr marL="857250" lvl="1" indent="-342900">
              <a:buFontTx/>
              <a:buAutoNum type="arabicPeriod" startAt="5"/>
            </a:pPr>
            <a:r>
              <a:rPr lang="el-GR" altLang="el-GR" dirty="0" smtClean="0"/>
              <a:t>Αν ο τρέχων κόμβος είναι ο αρχικός, τέλος χωρίς κύκλο</a:t>
            </a:r>
          </a:p>
          <a:p>
            <a:pPr marL="857250" lvl="1" indent="-342900">
              <a:buFontTx/>
              <a:buAutoNum type="arabicPeriod" startAt="5"/>
            </a:pPr>
            <a:r>
              <a:rPr lang="el-GR" altLang="el-GR" dirty="0" smtClean="0"/>
              <a:t>Αλλιώς, αφαιρούμε τον κόμβο από τη λίστα</a:t>
            </a:r>
          </a:p>
          <a:p>
            <a:pPr marL="857250" lvl="1" indent="-342900">
              <a:buFontTx/>
              <a:buAutoNum type="arabicPeriod" startAt="5"/>
            </a:pPr>
            <a:r>
              <a:rPr lang="el-GR" altLang="el-GR" dirty="0" smtClean="0"/>
              <a:t>Κάνουμε τον προηγούμενο της λίστας τρέχοντα και πάμε στο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 πολλούς πόρους (1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4</a:t>
            </a:r>
            <a:r>
              <a:rPr lang="el-GR" altLang="el-GR" dirty="0" smtClean="0"/>
              <a:t>)</a:t>
            </a:r>
          </a:p>
        </p:txBody>
      </p:sp>
      <p:pic>
        <p:nvPicPr>
          <p:cNvPr id="2055" name="Picture 9" descr="Εντοπισμός αδιεξόδων με πολλούς πόρους ανά είδο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41" y="1141132"/>
            <a:ext cx="54737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3549369"/>
            <a:ext cx="8229600" cy="2576794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Εντοπισμός αδιεξόδων με πολλούς πόρους ανά είδος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διάνυσμα υπαρχόντων </a:t>
            </a:r>
            <a:r>
              <a:rPr lang="en-US" altLang="el-GR" dirty="0" smtClean="0"/>
              <a:t>Y </a:t>
            </a:r>
            <a:r>
              <a:rPr lang="el-GR" altLang="el-GR" dirty="0" smtClean="0"/>
              <a:t>δείχνει πόσοι υπάρχουν</a:t>
            </a:r>
          </a:p>
          <a:p>
            <a:pPr lvl="1"/>
            <a:r>
              <a:rPr lang="el-GR" altLang="el-GR" dirty="0" smtClean="0"/>
              <a:t>Το διάνυσμα διαθέσιμων Θ δείχνει πόσοι είναι διαθέσιμοι</a:t>
            </a:r>
          </a:p>
          <a:p>
            <a:pPr lvl="1"/>
            <a:r>
              <a:rPr lang="el-GR" altLang="el-GR" dirty="0" smtClean="0"/>
              <a:t>Το μητρώο κατανομής Τ δείχνει πού εκχωρήθηκαν</a:t>
            </a:r>
          </a:p>
          <a:p>
            <a:pPr lvl="1"/>
            <a:r>
              <a:rPr lang="el-GR" altLang="el-GR" dirty="0" smtClean="0"/>
              <a:t>Το μητρώο αιτήσεων Α δείχνει πόσοι μπορεί να ζητηθούν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πολλούς πόρους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Βασική συνθήκη πόρων</a:t>
            </a:r>
          </a:p>
          <a:p>
            <a:pPr lvl="1"/>
            <a:r>
              <a:rPr lang="el-GR" dirty="0" smtClean="0"/>
              <a:t>Κατανεμημένοι και διαθέσιμοι = υπάρχοντες</a:t>
            </a:r>
          </a:p>
          <a:p>
            <a:pPr lvl="1"/>
            <a:r>
              <a:rPr lang="el-GR" dirty="0" smtClean="0"/>
              <a:t>Οι αιτήσεις δείχνουν πόσοι ακόμη χρειάζονται</a:t>
            </a:r>
          </a:p>
          <a:p>
            <a:r>
              <a:rPr lang="el-GR" altLang="el-GR" dirty="0"/>
              <a:t>Υποθέσεις αλγόριθμου εντοπισμού αδιεξόδων</a:t>
            </a:r>
          </a:p>
          <a:p>
            <a:pPr lvl="1"/>
            <a:r>
              <a:rPr lang="el-GR" altLang="el-GR" dirty="0" smtClean="0"/>
              <a:t>Α</a:t>
            </a:r>
            <a:r>
              <a:rPr lang="el-GR" altLang="el-GR" dirty="0"/>
              <a:t>&lt;=Β αν όλα τα στοιχεία του </a:t>
            </a:r>
            <a:r>
              <a:rPr lang="en-US" altLang="el-GR" dirty="0"/>
              <a:t>A</a:t>
            </a:r>
            <a:r>
              <a:rPr lang="el-GR" altLang="el-GR" dirty="0"/>
              <a:t> &lt;= των αντίστοιχων του Β</a:t>
            </a:r>
            <a:endParaRPr lang="en-US" altLang="el-GR" dirty="0"/>
          </a:p>
          <a:p>
            <a:pPr lvl="1"/>
            <a:r>
              <a:rPr lang="el-GR" altLang="el-GR" dirty="0"/>
              <a:t>Κάθε διεργασία διατηρεί τους πόρους της μέχρι </a:t>
            </a:r>
            <a:r>
              <a:rPr lang="el-GR" altLang="el-GR" dirty="0" smtClean="0"/>
              <a:t>τέλους</a:t>
            </a:r>
            <a:endParaRPr lang="el-GR" altLang="el-GR" dirty="0"/>
          </a:p>
          <a:p>
            <a:pPr lvl="1"/>
            <a:r>
              <a:rPr lang="el-GR" altLang="el-GR" dirty="0"/>
              <a:t>Αρχικά όλες ο διεργασίες είναι ασημείωτες</a:t>
            </a:r>
          </a:p>
          <a:p>
            <a:pPr lvl="1"/>
            <a:r>
              <a:rPr lang="el-GR" altLang="el-GR" dirty="0"/>
              <a:t>Όσες παραμείνουν ασημείωτες βρίσκονται σε </a:t>
            </a:r>
            <a:r>
              <a:rPr lang="el-GR" altLang="el-GR" dirty="0" smtClean="0"/>
              <a:t>αδιέξοδο</a:t>
            </a:r>
            <a:endParaRPr lang="el-GR" dirty="0"/>
          </a:p>
          <a:p>
            <a:endParaRPr lang="el-GR" dirty="0"/>
          </a:p>
        </p:txBody>
      </p:sp>
      <p:graphicFrame>
        <p:nvGraphicFramePr>
          <p:cNvPr id="6" name="Object 5" descr="Συνθήκη εξίσωσης πόρων: Κατανεμημένοι και διαθέσιμοι = υπάρχοντε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67887"/>
              </p:ext>
            </p:extLst>
          </p:nvPr>
        </p:nvGraphicFramePr>
        <p:xfrm>
          <a:off x="3563888" y="1340768"/>
          <a:ext cx="190609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Equation" r:id="rId3" imgW="952087" imgH="431613" progId="Equation.3">
                  <p:embed/>
                </p:oleObj>
              </mc:Choice>
              <mc:Fallback>
                <p:oleObj name="Equation" r:id="rId3" imgW="95208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40768"/>
                        <a:ext cx="190609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48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πολλούς πόρους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4</a:t>
            </a:r>
            <a:r>
              <a:rPr lang="el-GR" altLang="el-GR" dirty="0" smtClean="0"/>
              <a:t>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Αλγόριθμος εντοπισμού αδιεξόδων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Ψάξε μία ασημείωτη διεργασία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A</a:t>
            </a:r>
            <a:r>
              <a:rPr lang="en-US" altLang="el-GR" baseline="-25000" dirty="0" smtClean="0"/>
              <a:t>k</a:t>
            </a:r>
            <a:r>
              <a:rPr lang="en-US" altLang="el-GR" dirty="0" smtClean="0"/>
              <a:t>&lt;=</a:t>
            </a:r>
            <a:r>
              <a:rPr lang="el-GR" altLang="el-GR" dirty="0" smtClean="0"/>
              <a:t>Θ</a:t>
            </a:r>
            <a:endParaRPr lang="el-GR" altLang="el-GR" baseline="-25000" dirty="0" smtClean="0"/>
          </a:p>
          <a:p>
            <a:pPr lvl="1">
              <a:buFontTx/>
              <a:buAutoNum type="arabicPeriod"/>
            </a:pPr>
            <a:r>
              <a:rPr lang="el-GR" altLang="el-GR" dirty="0" smtClean="0"/>
              <a:t>Αν βρεθεί τέτοια, πρόσθεσε το 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k</a:t>
            </a:r>
            <a:r>
              <a:rPr lang="el-GR" altLang="el-GR" dirty="0" smtClean="0"/>
              <a:t> στο Θ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Μετά σημείωσε τη διεργασία και πήγαινε στο 1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Αν δεν υπάρχει, ο αλγόριθμος τερματίζεται</a:t>
            </a:r>
          </a:p>
          <a:p>
            <a:r>
              <a:rPr lang="el-GR" altLang="el-GR" dirty="0" smtClean="0"/>
              <a:t>Ψάχνουμε μια διεργασία που μπορεί να ολοκληρωθεί</a:t>
            </a:r>
          </a:p>
          <a:p>
            <a:pPr lvl="1"/>
            <a:r>
              <a:rPr lang="el-GR" altLang="el-GR" dirty="0" smtClean="0"/>
              <a:t>Θεωρούμε ότι δεσμεύει όλους τους πόρους που θέλει</a:t>
            </a:r>
          </a:p>
          <a:p>
            <a:pPr lvl="1"/>
            <a:r>
              <a:rPr lang="el-GR" altLang="el-GR" dirty="0" smtClean="0"/>
              <a:t>Μετά εκτελείται ως το τέλος και τους απελευθερώνει</a:t>
            </a:r>
          </a:p>
          <a:p>
            <a:pPr lvl="1"/>
            <a:r>
              <a:rPr lang="el-GR" altLang="el-GR" dirty="0" smtClean="0"/>
              <a:t>Άρα ψάχνουμε μια ασφαλή ακολουθία εκτέλεσης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9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Κλειδάριθμος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πολλούς πόρους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</a:p>
        </p:txBody>
      </p:sp>
      <p:pic>
        <p:nvPicPr>
          <p:cNvPr id="20486" name="Picture 9" descr="Παράδειγμα αλγόριθμου εντοπισμού αδιεξόδων: Πρώτα μπορεί να εκτελεστεί η διεργασία 3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3"/>
          <a:stretch>
            <a:fillRect/>
          </a:stretch>
        </p:blipFill>
        <p:spPr bwMode="auto">
          <a:xfrm>
            <a:off x="2699235" y="1196752"/>
            <a:ext cx="4321036" cy="12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Παράδειγμα αλγόριθμου εντοπισμού αδιεξόδων: Μετά μπορεί να εκτελεστεί η διεργασία 2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5"/>
          <a:stretch>
            <a:fillRect/>
          </a:stretch>
        </p:blipFill>
        <p:spPr bwMode="auto">
          <a:xfrm>
            <a:off x="2293014" y="2364807"/>
            <a:ext cx="4727258" cy="9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Παράδειγμα αλγόριθμου εντοπισμού αδιεξόδων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Πρώτα μπορεί να εκτελεστεί η διεργασία 3</a:t>
            </a:r>
          </a:p>
          <a:p>
            <a:pPr lvl="2"/>
            <a:r>
              <a:rPr lang="el-GR" altLang="el-GR" dirty="0" smtClean="0"/>
              <a:t>Υπόλοιπο πόρων (2,2,2,0)</a:t>
            </a:r>
          </a:p>
          <a:p>
            <a:pPr lvl="1"/>
            <a:r>
              <a:rPr lang="el-GR" altLang="el-GR" dirty="0" smtClean="0"/>
              <a:t>Μετά μπορεί να εκτελεστεί η διεργασία 2</a:t>
            </a:r>
          </a:p>
          <a:p>
            <a:pPr lvl="2"/>
            <a:r>
              <a:rPr lang="el-GR" altLang="el-GR" dirty="0" smtClean="0"/>
              <a:t>Υπόλοιπο πόρων (4,2,2,1)</a:t>
            </a:r>
          </a:p>
          <a:p>
            <a:pPr lvl="1"/>
            <a:r>
              <a:rPr lang="el-GR" altLang="el-GR" dirty="0" smtClean="0"/>
              <a:t>Τέλος μπορεί να εκτελεστεί η διεργασία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Ανάκαμψη από αδιέξοδα (1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Πότε ελέγχουμε για αδιέξοδα;</a:t>
            </a:r>
          </a:p>
          <a:p>
            <a:pPr lvl="1"/>
            <a:r>
              <a:rPr lang="el-GR" altLang="el-GR" dirty="0" smtClean="0"/>
              <a:t>Είτε όποτε ζητείται κάποιος πόρος</a:t>
            </a:r>
          </a:p>
          <a:p>
            <a:pPr lvl="2"/>
            <a:r>
              <a:rPr lang="el-GR" altLang="el-GR" dirty="0" smtClean="0"/>
              <a:t>Μεγάλη επιβάρυνση</a:t>
            </a:r>
          </a:p>
          <a:p>
            <a:pPr lvl="1"/>
            <a:r>
              <a:rPr lang="el-GR" altLang="el-GR" dirty="0" smtClean="0"/>
              <a:t>Είτε περιοδικά</a:t>
            </a:r>
          </a:p>
          <a:p>
            <a:pPr lvl="2"/>
            <a:r>
              <a:rPr lang="el-GR" altLang="el-GR" dirty="0" smtClean="0"/>
              <a:t>Κάθε </a:t>
            </a:r>
            <a:r>
              <a:rPr lang="en-US" altLang="el-GR" dirty="0" smtClean="0"/>
              <a:t>k</a:t>
            </a:r>
            <a:r>
              <a:rPr lang="el-GR" altLang="el-GR" dirty="0" smtClean="0"/>
              <a:t> χτύπους του ρολογιού</a:t>
            </a:r>
          </a:p>
          <a:p>
            <a:pPr lvl="1"/>
            <a:r>
              <a:rPr lang="el-GR" altLang="el-GR" dirty="0" smtClean="0"/>
              <a:t>Είτε όταν ο φόρτος πέσει πολύ</a:t>
            </a:r>
          </a:p>
          <a:p>
            <a:pPr lvl="2"/>
            <a:r>
              <a:rPr lang="el-GR" altLang="el-GR" dirty="0" smtClean="0"/>
              <a:t>Μπορεί να οφείλεται σε αδιέξοδο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8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Ανάκαμψη από αδιέξοδα (2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Ανάκαμψη μέσω προεκτόπισης</a:t>
            </a:r>
          </a:p>
          <a:p>
            <a:pPr lvl="1"/>
            <a:r>
              <a:rPr lang="el-GR" altLang="el-GR" dirty="0" smtClean="0"/>
              <a:t>Παράδειγμα: αδιέξοδο που εμπλέκει τον εκτυπωτή</a:t>
            </a:r>
          </a:p>
          <a:p>
            <a:pPr lvl="2"/>
            <a:r>
              <a:rPr lang="el-GR" altLang="el-GR" dirty="0" smtClean="0"/>
              <a:t>Διακόπτουμε τη διεργασία που έχει τον εκτυπωτή</a:t>
            </a:r>
          </a:p>
          <a:p>
            <a:pPr lvl="2"/>
            <a:r>
              <a:rPr lang="el-GR" altLang="el-GR" dirty="0" smtClean="0"/>
              <a:t>Μαζεύουμε την έξοδό της και παραχωρούμε τον εκτυπωτή</a:t>
            </a:r>
          </a:p>
          <a:p>
            <a:pPr lvl="2"/>
            <a:r>
              <a:rPr lang="el-GR" altLang="el-GR" dirty="0" smtClean="0"/>
              <a:t>Όταν τελειώσει, ενεργοποιούμε ξανά την αρχική διεργασία</a:t>
            </a:r>
          </a:p>
          <a:p>
            <a:pPr lvl="1"/>
            <a:r>
              <a:rPr lang="el-GR" altLang="el-GR" dirty="0" smtClean="0"/>
              <a:t>Γενικά αυτό δεν είναι πάντα εφικτό</a:t>
            </a:r>
          </a:p>
          <a:p>
            <a:pPr lvl="2"/>
            <a:r>
              <a:rPr lang="el-GR" altLang="el-GR" dirty="0" smtClean="0"/>
              <a:t>Παράδειγμα: εγγραφέας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 που γράφει ένα </a:t>
            </a:r>
            <a:r>
              <a:rPr lang="en-US" altLang="el-GR" dirty="0" smtClean="0"/>
              <a:t>CD-R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6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αδιέξοδα </a:t>
            </a:r>
            <a:r>
              <a:rPr lang="el-GR" altLang="el-GR" dirty="0" smtClean="0"/>
              <a:t>(3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Ανάκαμψη μέσω ανασκευής </a:t>
            </a:r>
            <a:r>
              <a:rPr lang="en-US" altLang="el-GR" dirty="0" smtClean="0"/>
              <a:t>(rollback)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Περιοδική δημιουργία σημείων ελέγχου</a:t>
            </a:r>
          </a:p>
          <a:p>
            <a:pPr lvl="2"/>
            <a:r>
              <a:rPr lang="el-GR" altLang="el-GR" dirty="0" smtClean="0"/>
              <a:t>Λέγονται και </a:t>
            </a:r>
            <a:r>
              <a:rPr lang="en-US" altLang="el-GR" dirty="0" smtClean="0"/>
              <a:t>checkpoints</a:t>
            </a:r>
          </a:p>
          <a:p>
            <a:pPr lvl="2"/>
            <a:r>
              <a:rPr lang="el-GR" altLang="el-GR" dirty="0" smtClean="0"/>
              <a:t>Εγγραφή κατάστασης διεργασίας σε αρχείο</a:t>
            </a:r>
          </a:p>
          <a:p>
            <a:pPr lvl="2"/>
            <a:r>
              <a:rPr lang="el-GR" altLang="el-GR" dirty="0" smtClean="0"/>
              <a:t>Περιλαμβάνει εικόνα μνήμης και πόρους </a:t>
            </a:r>
          </a:p>
          <a:p>
            <a:pPr lvl="1"/>
            <a:r>
              <a:rPr lang="el-GR" altLang="el-GR" dirty="0"/>
              <a:t>Εντοπίζουμε τη διεργασία που εμπλέκεται</a:t>
            </a:r>
          </a:p>
          <a:p>
            <a:pPr lvl="1"/>
            <a:r>
              <a:rPr lang="el-GR" altLang="el-GR" dirty="0" smtClean="0"/>
              <a:t>Εντοπίζουμε τον πόρο που έχει πρόβλημα</a:t>
            </a:r>
          </a:p>
          <a:p>
            <a:pPr lvl="1"/>
            <a:r>
              <a:rPr lang="el-GR" altLang="el-GR" dirty="0" smtClean="0"/>
              <a:t>Επανεκκίνηση από προηγούμενο σημείο ελέγχου</a:t>
            </a:r>
          </a:p>
          <a:p>
            <a:pPr lvl="2"/>
            <a:r>
              <a:rPr lang="el-GR" altLang="el-GR" dirty="0" smtClean="0"/>
              <a:t>Πρέπει να μην έχει δεσμευθεί ακόμα ο πόρος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αδιέξοδα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Ανάκαμψη μέσω εξάλειψης διεργασιών</a:t>
            </a:r>
          </a:p>
          <a:p>
            <a:pPr lvl="1"/>
            <a:r>
              <a:rPr lang="el-GR" altLang="el-GR" dirty="0" smtClean="0"/>
              <a:t>Σκοτώνουμε </a:t>
            </a:r>
            <a:r>
              <a:rPr lang="el-GR" altLang="el-GR" dirty="0"/>
              <a:t>μία διεργασία του </a:t>
            </a:r>
            <a:r>
              <a:rPr lang="el-GR" altLang="el-GR" dirty="0" smtClean="0"/>
              <a:t>κύκλου</a:t>
            </a:r>
          </a:p>
          <a:p>
            <a:pPr lvl="2"/>
            <a:r>
              <a:rPr lang="el-GR" altLang="el-GR" dirty="0" smtClean="0"/>
              <a:t>Ελπίζουμε ότι ο κύκλος θα σπάσει</a:t>
            </a:r>
            <a:endParaRPr lang="el-GR" altLang="el-GR" dirty="0"/>
          </a:p>
          <a:p>
            <a:pPr lvl="1"/>
            <a:r>
              <a:rPr lang="el-GR" altLang="el-GR" dirty="0" smtClean="0"/>
              <a:t>Σκοτώνουμε </a:t>
            </a:r>
            <a:r>
              <a:rPr lang="el-GR" altLang="el-GR" dirty="0"/>
              <a:t>μία </a:t>
            </a:r>
            <a:r>
              <a:rPr lang="el-GR" altLang="el-GR" dirty="0" smtClean="0"/>
              <a:t>διεργασία </a:t>
            </a:r>
            <a:r>
              <a:rPr lang="el-GR" altLang="el-GR" dirty="0"/>
              <a:t>με κατάλληλους </a:t>
            </a:r>
            <a:r>
              <a:rPr lang="el-GR" altLang="el-GR" dirty="0" smtClean="0"/>
              <a:t>πόρους</a:t>
            </a:r>
          </a:p>
          <a:p>
            <a:pPr lvl="2"/>
            <a:r>
              <a:rPr lang="el-GR" altLang="el-GR" dirty="0" smtClean="0"/>
              <a:t>Αυτούς που ζητούνται στον κύκλο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στόχος είναι να σπάσει ο κύκλος αναμονής</a:t>
            </a:r>
          </a:p>
          <a:p>
            <a:pPr lvl="1"/>
            <a:r>
              <a:rPr lang="el-GR" altLang="el-GR" dirty="0"/>
              <a:t>Προτιμάμε </a:t>
            </a:r>
            <a:r>
              <a:rPr lang="el-GR" altLang="el-GR" dirty="0" smtClean="0"/>
              <a:t>διεργασίες </a:t>
            </a:r>
            <a:r>
              <a:rPr lang="el-GR" altLang="el-GR" dirty="0"/>
              <a:t>που </a:t>
            </a:r>
            <a:r>
              <a:rPr lang="el-GR" altLang="el-GR" dirty="0" smtClean="0"/>
              <a:t>τερματίζονται εύκολα</a:t>
            </a:r>
            <a:endParaRPr lang="el-GR" altLang="el-GR" dirty="0"/>
          </a:p>
          <a:p>
            <a:pPr lvl="2"/>
            <a:r>
              <a:rPr lang="el-GR" altLang="el-GR" dirty="0"/>
              <a:t>Κατάλληλη: </a:t>
            </a:r>
            <a:r>
              <a:rPr lang="el-GR" altLang="el-GR" dirty="0" smtClean="0"/>
              <a:t>μεταγλώττιση</a:t>
            </a:r>
          </a:p>
          <a:p>
            <a:pPr lvl="2"/>
            <a:r>
              <a:rPr lang="el-GR" altLang="el-GR" dirty="0"/>
              <a:t>Α</a:t>
            </a:r>
            <a:r>
              <a:rPr lang="el-GR" altLang="el-GR" dirty="0" smtClean="0"/>
              <a:t>κατάλληλη</a:t>
            </a:r>
            <a:r>
              <a:rPr lang="el-GR" altLang="el-GR" dirty="0"/>
              <a:t>: βάση δεδομένων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Αποφυγή αδιεξόδων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3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αποφυγή αδιεξόδων;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Είναι ρεαλιστικός ο εντοπισμός αδιεξόδων;</a:t>
            </a:r>
          </a:p>
          <a:p>
            <a:pPr lvl="1"/>
            <a:r>
              <a:rPr lang="el-GR" altLang="el-GR" dirty="0" smtClean="0"/>
              <a:t>Απαιτεί γνώση που σπάνια έχουμε</a:t>
            </a:r>
            <a:endParaRPr lang="el-GR" altLang="el-GR" dirty="0"/>
          </a:p>
          <a:p>
            <a:pPr lvl="2"/>
            <a:r>
              <a:rPr lang="el-GR" altLang="el-GR" dirty="0" smtClean="0"/>
              <a:t>Πρέπει να γνωρίζουμε τις απαιτήσεις πόρων!</a:t>
            </a:r>
          </a:p>
          <a:p>
            <a:pPr lvl="1"/>
            <a:r>
              <a:rPr lang="el-GR" altLang="el-GR" dirty="0" smtClean="0"/>
              <a:t>Είναι πολύ συντηρητικός </a:t>
            </a:r>
          </a:p>
          <a:p>
            <a:pPr lvl="2"/>
            <a:r>
              <a:rPr lang="el-GR" altLang="el-GR" dirty="0" smtClean="0"/>
              <a:t>Υποθέτει ότι η διεργασία θα τους ζητήσει όλους μαζί</a:t>
            </a:r>
          </a:p>
          <a:p>
            <a:pPr lvl="1"/>
            <a:r>
              <a:rPr lang="el-GR" altLang="el-GR" dirty="0" smtClean="0"/>
              <a:t>Χρειαζόμαστε πιο ρεαλιστική προσέγγιση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Τροχιές πόρων (1 από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Τροχιές πόρων</a:t>
            </a:r>
          </a:p>
          <a:p>
            <a:pPr lvl="1"/>
            <a:r>
              <a:rPr lang="el-GR" altLang="el-GR" dirty="0" smtClean="0"/>
              <a:t>Έστω ότι έχουμε δύο διεργασίες και δύο πόρους</a:t>
            </a:r>
          </a:p>
          <a:p>
            <a:pPr lvl="1"/>
            <a:r>
              <a:rPr lang="el-GR" altLang="el-GR" dirty="0" smtClean="0"/>
              <a:t>Κάθε διεργασία χρειάζεται τους πόρους για κάποιο διάστημα</a:t>
            </a:r>
          </a:p>
          <a:p>
            <a:pPr lvl="1"/>
            <a:r>
              <a:rPr lang="el-GR" altLang="el-GR" dirty="0" smtClean="0"/>
              <a:t>Άξονας: εξέλιξη μίας διεργασίας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χρόνο</a:t>
            </a:r>
          </a:p>
          <a:p>
            <a:pPr lvl="1"/>
            <a:r>
              <a:rPr lang="el-GR" altLang="el-GR" dirty="0" smtClean="0"/>
              <a:t>Η τεθλασμένη δείχνει την εξέλιξη των διεργασιών</a:t>
            </a:r>
          </a:p>
          <a:p>
            <a:pPr lvl="1"/>
            <a:r>
              <a:rPr lang="el-GR" altLang="el-GR" dirty="0" smtClean="0"/>
              <a:t>Κίνηση μόνο προς τα πάνω ή τα δεξιά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Τροχιές πόρων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24582" name="Picture 9" descr="Παράδειγμα τροχιάς πόρω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1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4126260"/>
            <a:ext cx="8229600" cy="1999903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Δεν μπορούμε να μπούμε στις σκιασμένες περιοχές</a:t>
            </a:r>
          </a:p>
          <a:p>
            <a:pPr lvl="1"/>
            <a:r>
              <a:rPr lang="el-GR" altLang="el-GR" dirty="0"/>
              <a:t>Αν το σύστημα μπει στην (Ε</a:t>
            </a:r>
            <a:r>
              <a:rPr lang="el-GR" altLang="el-GR" baseline="-25000" dirty="0"/>
              <a:t>1</a:t>
            </a:r>
            <a:r>
              <a:rPr lang="el-GR" altLang="el-GR" dirty="0"/>
              <a:t>,Ε</a:t>
            </a:r>
            <a:r>
              <a:rPr lang="el-GR" altLang="el-GR" baseline="-25000" dirty="0"/>
              <a:t>5</a:t>
            </a:r>
            <a:r>
              <a:rPr lang="el-GR" altLang="el-GR" dirty="0"/>
              <a:t>)-(Ε</a:t>
            </a:r>
            <a:r>
              <a:rPr lang="el-GR" altLang="el-GR" baseline="-25000" dirty="0"/>
              <a:t>2</a:t>
            </a:r>
            <a:r>
              <a:rPr lang="el-GR" altLang="el-GR" dirty="0"/>
              <a:t>,Ε</a:t>
            </a:r>
            <a:r>
              <a:rPr lang="el-GR" altLang="el-GR" baseline="-25000" dirty="0"/>
              <a:t>6</a:t>
            </a:r>
            <a:r>
              <a:rPr lang="el-GR" altLang="el-GR" dirty="0"/>
              <a:t>) έχουμε </a:t>
            </a:r>
            <a:r>
              <a:rPr lang="el-GR" altLang="el-GR" dirty="0" smtClean="0"/>
              <a:t>πρόβλημα</a:t>
            </a:r>
            <a:endParaRPr lang="el-GR" altLang="el-GR" dirty="0"/>
          </a:p>
          <a:p>
            <a:pPr lvl="1"/>
            <a:r>
              <a:rPr lang="el-GR" altLang="el-GR" dirty="0" smtClean="0"/>
              <a:t>Από το ε θα πρέπει να κινηθούμε δεξιά για αποφυγή</a:t>
            </a:r>
          </a:p>
          <a:p>
            <a:pPr lvl="1"/>
            <a:r>
              <a:rPr lang="el-GR" altLang="el-GR" dirty="0" smtClean="0"/>
              <a:t>Άρα στο ε δεν πρέπει να δώσουμε τον πόρο στην </a:t>
            </a:r>
            <a:r>
              <a:rPr lang="en-US" altLang="el-GR" dirty="0" smtClean="0"/>
              <a:t>B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21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Ασφαλείς </a:t>
            </a:r>
            <a:r>
              <a:rPr lang="el-GR" altLang="el-GR" dirty="0" smtClean="0"/>
              <a:t>καταστάσεις (1 από 2)</a:t>
            </a:r>
            <a:endParaRPr lang="el-GR" altLang="el-GR" dirty="0"/>
          </a:p>
        </p:txBody>
      </p:sp>
      <p:pic>
        <p:nvPicPr>
          <p:cNvPr id="25606" name="Picture 11" descr="Ασφαλείς και ανασφαλείς καταστάσει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8771"/>
            <a:ext cx="46815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2492375"/>
            <a:ext cx="8382000" cy="390842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Ασφαλείς και ανασφαλείς καταστάσεις</a:t>
            </a:r>
          </a:p>
          <a:p>
            <a:pPr lvl="1"/>
            <a:r>
              <a:rPr lang="el-GR" altLang="el-GR" dirty="0" smtClean="0"/>
              <a:t>Ίδια κατάσταση με τον αλγόριθμο εντοπισμού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Διανύσματα υπαρχόντων </a:t>
            </a:r>
            <a:r>
              <a:rPr lang="en-US" altLang="el-GR" dirty="0" smtClean="0"/>
              <a:t>Y </a:t>
            </a:r>
            <a:r>
              <a:rPr lang="el-GR" altLang="el-GR" dirty="0" smtClean="0"/>
              <a:t>και διαθέσιμων Θ</a:t>
            </a:r>
          </a:p>
          <a:p>
            <a:pPr lvl="2"/>
            <a:r>
              <a:rPr lang="el-GR" altLang="el-GR" dirty="0" smtClean="0"/>
              <a:t>Μητρώα κατανομής Τ και αιτήσεων Α</a:t>
            </a:r>
          </a:p>
          <a:p>
            <a:pPr lvl="1"/>
            <a:r>
              <a:rPr lang="el-GR" altLang="el-GR" dirty="0" smtClean="0"/>
              <a:t>Μία κατάσταση είναι ασφαλής (</a:t>
            </a:r>
            <a:r>
              <a:rPr lang="en-US" altLang="el-GR" dirty="0" smtClean="0"/>
              <a:t>safe)</a:t>
            </a:r>
            <a:r>
              <a:rPr lang="el-GR" altLang="el-GR" dirty="0" smtClean="0"/>
              <a:t> εάν</a:t>
            </a:r>
          </a:p>
          <a:p>
            <a:pPr lvl="2"/>
            <a:r>
              <a:rPr lang="el-GR" altLang="el-GR" dirty="0" smtClean="0"/>
              <a:t>Δεν είμαστε σε αδιέξοδο</a:t>
            </a:r>
          </a:p>
          <a:p>
            <a:pPr lvl="2"/>
            <a:r>
              <a:rPr lang="el-GR" altLang="el-GR" dirty="0" smtClean="0"/>
              <a:t>Υπάρχει κάποια σειρά ολοκλήρωσης των διεργασιών</a:t>
            </a:r>
          </a:p>
          <a:p>
            <a:pPr lvl="1"/>
            <a:r>
              <a:rPr lang="el-GR" altLang="el-GR" dirty="0" smtClean="0"/>
              <a:t>Παράδειγμα με έναν πόρο και τρεις διεργασίες</a:t>
            </a:r>
          </a:p>
          <a:p>
            <a:pPr lvl="2"/>
            <a:r>
              <a:rPr lang="el-GR" altLang="el-GR" dirty="0" smtClean="0"/>
              <a:t>Αρχικά εκτελείται η Β  και μετά η Γ μέχρι τέλους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5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έννοιας των πόρων και του προβλήματος των αδιεξόδων κατά τη χρήση των πόρων</a:t>
            </a:r>
          </a:p>
          <a:p>
            <a:r>
              <a:rPr lang="el-GR" dirty="0" smtClean="0"/>
              <a:t>Εξοικείωση με τις βασικές τεχνικές διαχείρισης αδιεξόδων: αγνόηση, εντοπισμός και ανάκαμψη, αποφυγή, αποτροπή</a:t>
            </a:r>
          </a:p>
          <a:p>
            <a:r>
              <a:rPr lang="el-GR" dirty="0" smtClean="0"/>
              <a:t>Κατανόηση των πρακτικών προβλημάτων στη διαχείριση αδιεξόδων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4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Ασφαλείς καταστάσεις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26630" name="Picture 9" descr="Παράδειγμα: Ένας πόρος και τρεις διεργασίε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9688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481039"/>
            <a:ext cx="8229600" cy="364512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Παράδειγμα με έναν πόρο και τρεις διεργασίες</a:t>
            </a:r>
          </a:p>
          <a:p>
            <a:pPr lvl="1"/>
            <a:r>
              <a:rPr lang="el-GR" altLang="el-GR" dirty="0" smtClean="0"/>
              <a:t>Έστω ότι 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ζητάει ένα ακόμη αντίγραφο του πόρου</a:t>
            </a:r>
          </a:p>
          <a:p>
            <a:pPr lvl="1"/>
            <a:r>
              <a:rPr lang="el-GR" altLang="el-GR" dirty="0" smtClean="0"/>
              <a:t>Αρχικά εκτελείται η Β μέχρι τέλους</a:t>
            </a:r>
          </a:p>
          <a:p>
            <a:pPr lvl="1"/>
            <a:r>
              <a:rPr lang="el-GR" altLang="el-GR" dirty="0" smtClean="0"/>
              <a:t>Μετά όμως δεν μπορεί να εκτελεστεί ούτε η Α ούτε η Γ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Άρα η κατάσταση δεν είναι ασφαλής</a:t>
            </a:r>
          </a:p>
          <a:p>
            <a:r>
              <a:rPr lang="el-GR" altLang="el-GR" dirty="0" smtClean="0"/>
              <a:t>Προσοχή: ανασφαλής κατάσταση &lt;&gt; αδιέξοδο</a:t>
            </a:r>
          </a:p>
          <a:p>
            <a:pPr lvl="1"/>
            <a:r>
              <a:rPr lang="el-GR" altLang="el-GR" dirty="0" smtClean="0"/>
              <a:t>Οι διεργασίες δεν ζητάνε απαραίτητα όλους τους πόρους</a:t>
            </a:r>
          </a:p>
          <a:p>
            <a:pPr lvl="1"/>
            <a:r>
              <a:rPr lang="el-GR" altLang="el-GR" dirty="0" smtClean="0"/>
              <a:t>Απλά δεν είναι εγγυημένο ότι δεν θα έχουμε αδιέξοδο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5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Αλγόριθμος τραπεζίτη (1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27654" name="Picture 9" descr="Παράδειγμα: Ο αλγόριθμος του τραπεζίτη για έναν πόρο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036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754089"/>
            <a:ext cx="8229600" cy="337207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αλγόριθμος του τραπεζίτη για έναν πόρο</a:t>
            </a:r>
          </a:p>
          <a:p>
            <a:pPr lvl="1"/>
            <a:r>
              <a:rPr lang="el-GR" altLang="el-GR" dirty="0" smtClean="0"/>
              <a:t>Επέκταση του αλγορίθμου εντοπισμού (</a:t>
            </a:r>
            <a:r>
              <a:rPr lang="en-US" altLang="el-GR" dirty="0" smtClean="0"/>
              <a:t>Dijkstra)</a:t>
            </a:r>
          </a:p>
          <a:p>
            <a:pPr lvl="2"/>
            <a:r>
              <a:rPr lang="el-GR" altLang="el-GR" dirty="0" smtClean="0"/>
              <a:t>Πριν δώσουμε πόρο, βλέπουμε αν πάμε σε ασφαλή κατάσταση</a:t>
            </a:r>
          </a:p>
          <a:p>
            <a:pPr lvl="2"/>
            <a:r>
              <a:rPr lang="el-GR" altLang="el-GR" dirty="0" smtClean="0"/>
              <a:t>Αν όχι, τότε δεν παραχωρούμε τον πόρο</a:t>
            </a:r>
          </a:p>
          <a:p>
            <a:pPr lvl="1"/>
            <a:r>
              <a:rPr lang="el-GR" altLang="el-GR" dirty="0" smtClean="0"/>
              <a:t>Παράδειγμα με έναν πόρο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α</a:t>
            </a:r>
            <a:r>
              <a:rPr lang="en-US" altLang="el-GR" dirty="0" smtClean="0"/>
              <a:t>)</a:t>
            </a:r>
            <a:r>
              <a:rPr lang="el-GR" altLang="el-GR" dirty="0" smtClean="0"/>
              <a:t> αρχική κατάσταση με μέγιστες απαιτήσεις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β</a:t>
            </a:r>
            <a:r>
              <a:rPr lang="en-US" altLang="el-GR" dirty="0" smtClean="0"/>
              <a:t>)</a:t>
            </a:r>
            <a:r>
              <a:rPr lang="el-GR" altLang="el-GR" dirty="0" smtClean="0"/>
              <a:t> ασφαλής κατάσταση (σειρά ολοκλήρωσης Γ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</a:t>
            </a:r>
            <a:r>
              <a:rPr lang="en-US" altLang="el-GR" dirty="0" smtClean="0"/>
              <a:t>, </a:t>
            </a:r>
            <a:r>
              <a:rPr lang="el-GR" altLang="el-GR" dirty="0" smtClean="0"/>
              <a:t>Β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γ</a:t>
            </a:r>
            <a:r>
              <a:rPr lang="en-US" altLang="el-GR" dirty="0" smtClean="0"/>
              <a:t>) </a:t>
            </a:r>
            <a:r>
              <a:rPr lang="el-GR" altLang="el-GR" dirty="0" smtClean="0"/>
              <a:t>ανασφαλής κατάσταση (δεν υπάρχει σειρά ολοκλήρωσης)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6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τραπεζίτη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αλγόριθμος του τραπεζίτη για πολλούς πόρους</a:t>
            </a:r>
          </a:p>
          <a:p>
            <a:pPr lvl="1"/>
            <a:r>
              <a:rPr lang="el-GR" altLang="el-GR" dirty="0" smtClean="0"/>
              <a:t>Μητρώο εκχώρησης και πρόσθετων αιτήσεων</a:t>
            </a:r>
          </a:p>
          <a:p>
            <a:pPr lvl="1"/>
            <a:r>
              <a:rPr lang="el-GR" altLang="el-GR" dirty="0" smtClean="0"/>
              <a:t>Διανύσματα πόρων (Υ</a:t>
            </a:r>
            <a:r>
              <a:rPr lang="en-US" altLang="el-GR" dirty="0" smtClean="0"/>
              <a:t>),</a:t>
            </a:r>
            <a:r>
              <a:rPr lang="el-GR" altLang="el-GR" dirty="0" smtClean="0"/>
              <a:t> εκχωρημένων (Κ</a:t>
            </a:r>
            <a:r>
              <a:rPr lang="en-US" altLang="el-GR" dirty="0" smtClean="0"/>
              <a:t>)</a:t>
            </a:r>
            <a:r>
              <a:rPr lang="el-GR" altLang="el-GR" dirty="0" smtClean="0"/>
              <a:t>, διαθεσίμων (Θ</a:t>
            </a:r>
            <a:r>
              <a:rPr lang="en-US" altLang="el-GR" dirty="0" smtClean="0"/>
              <a:t>)</a:t>
            </a:r>
          </a:p>
          <a:p>
            <a:pPr lvl="1">
              <a:buFontTx/>
              <a:buAutoNum type="arabicPeriod"/>
            </a:pPr>
            <a:r>
              <a:rPr lang="el-GR" altLang="el-GR" dirty="0" smtClean="0"/>
              <a:t>Βρες μία διεργασία </a:t>
            </a:r>
            <a:r>
              <a:rPr lang="en-US" altLang="el-GR" dirty="0" smtClean="0"/>
              <a:t>R </a:t>
            </a:r>
            <a:r>
              <a:rPr lang="el-GR" altLang="el-GR" dirty="0" smtClean="0"/>
              <a:t>που μπορεί να ολοκληρωθεί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γραμμή της </a:t>
            </a:r>
            <a:r>
              <a:rPr lang="en-US" altLang="el-GR" dirty="0" smtClean="0"/>
              <a:t>R </a:t>
            </a:r>
            <a:r>
              <a:rPr lang="el-GR" altLang="el-GR" dirty="0" smtClean="0"/>
              <a:t>πρέπει να είναι μικρότερη ή ίση του Θ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Θεωρούμε ότι δεσμεύονται οι πόροι και μετά τερματίζει η </a:t>
            </a:r>
            <a:r>
              <a:rPr lang="en-US" altLang="el-GR" dirty="0" smtClean="0"/>
              <a:t>R</a:t>
            </a:r>
            <a:endParaRPr lang="el-GR" altLang="el-GR" dirty="0" smtClean="0"/>
          </a:p>
          <a:p>
            <a:pPr lvl="1">
              <a:buFontTx/>
              <a:buAutoNum type="arabicPeriod"/>
            </a:pPr>
            <a:r>
              <a:rPr lang="el-GR" altLang="el-GR" dirty="0" smtClean="0"/>
              <a:t>Απελευθέρωσε τους πόρους προσθέτοντάς τους στο Θ</a:t>
            </a:r>
            <a:endParaRPr lang="en-US" altLang="el-GR" dirty="0" smtClean="0"/>
          </a:p>
          <a:p>
            <a:pPr lvl="1">
              <a:buFontTx/>
              <a:buAutoNum type="arabicPeriod"/>
            </a:pPr>
            <a:r>
              <a:rPr lang="el-GR" altLang="el-GR" dirty="0" smtClean="0"/>
              <a:t>Επανέλαβε τα βήματα 1 και 2 </a:t>
            </a:r>
          </a:p>
          <a:p>
            <a:pPr lvl="2"/>
            <a:r>
              <a:rPr lang="el-GR" altLang="el-GR" dirty="0" smtClean="0"/>
              <a:t>Είτε τερματίζουν όλες οι διεργασίες</a:t>
            </a:r>
          </a:p>
          <a:p>
            <a:pPr lvl="2"/>
            <a:r>
              <a:rPr lang="el-GR" altLang="el-GR" dirty="0" smtClean="0"/>
              <a:t>Είτε η κατάσταση ήταν ανασφαλής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τραπεζίτη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29702" name="Picture 9" descr="Παράδειγμα: Ο αλγόριθμος του τραπεζίτη για πολλούς πόρου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/>
          <a:stretch>
            <a:fillRect/>
          </a:stretch>
        </p:blipFill>
        <p:spPr bwMode="auto">
          <a:xfrm>
            <a:off x="2843808" y="1154435"/>
            <a:ext cx="3400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αλγόριθμος του τραπεζίτη για πολλούς πόρους</a:t>
            </a:r>
          </a:p>
          <a:p>
            <a:pPr lvl="1"/>
            <a:r>
              <a:rPr lang="el-GR" altLang="el-GR" dirty="0" smtClean="0"/>
              <a:t>Στο παράδειγμα η κατάσταση είναι ασφαλής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Σειρά τερματισμού Δ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Ε</a:t>
            </a:r>
            <a:r>
              <a:rPr lang="en-US" altLang="el-GR" dirty="0" smtClean="0"/>
              <a:t>, …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Έστω ότι η Β ζητάει έναν εκτυπωτή</a:t>
            </a:r>
          </a:p>
          <a:p>
            <a:pPr lvl="2"/>
            <a:r>
              <a:rPr lang="el-GR" altLang="el-GR" dirty="0" smtClean="0"/>
              <a:t>Πάλι σειρά τερματισμού Δ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Ε</a:t>
            </a:r>
            <a:r>
              <a:rPr lang="en-US" altLang="el-GR" dirty="0" smtClean="0"/>
              <a:t>, …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Έστω ότι η 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ζητάει τον τελευταίο εκτυπωτή</a:t>
            </a:r>
          </a:p>
          <a:p>
            <a:pPr lvl="2"/>
            <a:r>
              <a:rPr lang="el-GR" altLang="el-GR" dirty="0" smtClean="0"/>
              <a:t>Η κατάσταση είναι ανασφαλής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1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Αποτροπή αδιεξόδων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πρόληψη αδιεξόδων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</a:t>
            </a:r>
            <a:r>
              <a:rPr lang="el-GR" altLang="el-GR" dirty="0" smtClean="0"/>
              <a:t>ρεαλιστική είναι η αποφυγή αδιεξόδων;</a:t>
            </a:r>
          </a:p>
          <a:p>
            <a:pPr lvl="1"/>
            <a:r>
              <a:rPr lang="el-GR" altLang="el-GR" dirty="0" smtClean="0"/>
              <a:t>Λίγο καλύτερη από τον εντοπισμό</a:t>
            </a:r>
          </a:p>
          <a:p>
            <a:pPr lvl="2"/>
            <a:r>
              <a:rPr lang="el-GR" altLang="el-GR" dirty="0" smtClean="0"/>
              <a:t>Ελέγχουμε τους πόρους μόνο όταν ζητούνται</a:t>
            </a:r>
            <a:endParaRPr lang="el-GR" altLang="el-GR" dirty="0"/>
          </a:p>
          <a:p>
            <a:pPr lvl="1"/>
            <a:r>
              <a:rPr lang="el-GR" altLang="el-GR" dirty="0" smtClean="0"/>
              <a:t>Οι υποθέσεις όμως πάλι δεν είναι ρεαλιστικές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/>
              <a:t>απαιτήσεις των διεργασιών δεν είναι γνωστές</a:t>
            </a:r>
          </a:p>
          <a:p>
            <a:pPr lvl="1"/>
            <a:r>
              <a:rPr lang="el-GR" altLang="el-GR" dirty="0"/>
              <a:t>Νέες διεργασίες μπορεί να έρχονται στο </a:t>
            </a:r>
            <a:r>
              <a:rPr lang="el-GR" altLang="el-GR" dirty="0" smtClean="0"/>
              <a:t>σύστημα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2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Προσβολή των συνθηκών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Προσβολή των συνθηκών του </a:t>
            </a:r>
            <a:r>
              <a:rPr lang="en-US" altLang="el-GR" dirty="0"/>
              <a:t>Coffman</a:t>
            </a:r>
          </a:p>
          <a:p>
            <a:pPr lvl="1"/>
            <a:r>
              <a:rPr lang="el-GR" altLang="el-GR" dirty="0"/>
              <a:t>Φροντίζουμε τα αδιέξοδα να είναι αδύνατα</a:t>
            </a:r>
            <a:endParaRPr lang="en-US" altLang="el-GR" dirty="0"/>
          </a:p>
          <a:p>
            <a:pPr lvl="2"/>
            <a:r>
              <a:rPr lang="el-GR" altLang="el-GR" dirty="0"/>
              <a:t>Αρκεί να μην ισχύει ποτέ μία συνθήκη του </a:t>
            </a:r>
            <a:r>
              <a:rPr lang="en-US" altLang="el-GR" dirty="0"/>
              <a:t>Coffman</a:t>
            </a:r>
            <a:endParaRPr lang="el-GR" altLang="el-GR" dirty="0"/>
          </a:p>
          <a:p>
            <a:pPr lvl="2"/>
            <a:r>
              <a:rPr lang="el-GR" altLang="el-GR" dirty="0"/>
              <a:t>Πρέπει να ισχύουν </a:t>
            </a:r>
            <a:r>
              <a:rPr lang="el-GR" altLang="el-GR" i="1" dirty="0"/>
              <a:t>όλες </a:t>
            </a:r>
            <a:r>
              <a:rPr lang="el-GR" altLang="el-GR" dirty="0"/>
              <a:t>για να έχουμε αδιέξοδα</a:t>
            </a:r>
          </a:p>
          <a:p>
            <a:pPr lvl="1"/>
            <a:r>
              <a:rPr lang="el-GR" altLang="el-GR" dirty="0"/>
              <a:t>Πιο πρακτική λύση σε σχέση με την αποφυγή</a:t>
            </a:r>
          </a:p>
          <a:p>
            <a:pPr lvl="1"/>
            <a:r>
              <a:rPr lang="el-GR" altLang="el-GR" dirty="0"/>
              <a:t>Απαιτεί όμως επιβολή περιορισμών στο </a:t>
            </a:r>
            <a:r>
              <a:rPr lang="el-GR" altLang="el-GR" dirty="0" smtClean="0"/>
              <a:t>σύστημα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68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Συνθήκη αμοιβαίου αποκλεισμού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Προσβολή </a:t>
            </a:r>
            <a:r>
              <a:rPr lang="el-GR" altLang="el-GR" dirty="0" smtClean="0"/>
              <a:t>συνθήκης αμοιβαίου </a:t>
            </a:r>
            <a:r>
              <a:rPr lang="el-GR" altLang="el-GR" dirty="0"/>
              <a:t>αποκλεισμού</a:t>
            </a:r>
          </a:p>
          <a:p>
            <a:pPr lvl="1"/>
            <a:r>
              <a:rPr lang="el-GR" altLang="el-GR" dirty="0"/>
              <a:t>Ορισμένοι πόροι </a:t>
            </a:r>
            <a:r>
              <a:rPr lang="el-GR" altLang="el-GR" dirty="0" smtClean="0"/>
              <a:t>απαιτούν αμοιβαίο </a:t>
            </a:r>
            <a:r>
              <a:rPr lang="el-GR" altLang="el-GR" dirty="0"/>
              <a:t>αποκλεισμό</a:t>
            </a:r>
          </a:p>
          <a:p>
            <a:pPr lvl="2"/>
            <a:r>
              <a:rPr lang="el-GR" altLang="el-GR" dirty="0"/>
              <a:t>Παράδειγμα: ο εκτυπωτής</a:t>
            </a:r>
          </a:p>
          <a:p>
            <a:pPr lvl="1"/>
            <a:r>
              <a:rPr lang="el-GR" altLang="el-GR" dirty="0" smtClean="0"/>
              <a:t>Κρύβουμε τον </a:t>
            </a:r>
            <a:r>
              <a:rPr lang="el-GR" altLang="el-GR" dirty="0"/>
              <a:t>εκτυπωτή πίσω από μια διεργασία</a:t>
            </a:r>
          </a:p>
          <a:p>
            <a:pPr lvl="2"/>
            <a:r>
              <a:rPr lang="el-GR" altLang="el-GR" dirty="0"/>
              <a:t>Μόνο η διεργασία αυτή μπορεί να τυπώσει</a:t>
            </a:r>
          </a:p>
          <a:p>
            <a:pPr lvl="2"/>
            <a:r>
              <a:rPr lang="el-GR" altLang="el-GR" dirty="0"/>
              <a:t>Οι άλλες διεργασίες της στέλνουν δεδομένα για εκτύπωση</a:t>
            </a:r>
          </a:p>
          <a:p>
            <a:pPr lvl="2"/>
            <a:r>
              <a:rPr lang="el-GR" altLang="el-GR" dirty="0"/>
              <a:t>Η ίδια η διεργασία δεσμεύει μόνο τον εκτυπωτή</a:t>
            </a:r>
          </a:p>
          <a:p>
            <a:pPr lvl="2"/>
            <a:r>
              <a:rPr lang="el-GR" altLang="el-GR" dirty="0" smtClean="0"/>
              <a:t>Προσοχή όμως για </a:t>
            </a:r>
            <a:r>
              <a:rPr lang="el-GR" altLang="el-GR" dirty="0"/>
              <a:t>να αποφύγουμε άλλα αδιέξοδα</a:t>
            </a:r>
          </a:p>
          <a:p>
            <a:pPr lvl="2"/>
            <a:r>
              <a:rPr lang="el-GR" altLang="el-GR" dirty="0"/>
              <a:t>Παράδειγμα: αδιέξοδο στην ουρά εκτύπωσης!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9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Συνθήκη δέσμευσης και αναμονής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Προσβολή συνθήκης δέσμευσης και αναμονής</a:t>
            </a:r>
          </a:p>
          <a:p>
            <a:pPr lvl="1"/>
            <a:r>
              <a:rPr lang="el-GR" altLang="el-GR" dirty="0" smtClean="0"/>
              <a:t>Γιατί να μην δεσμεύονται οι πόροι από την αρχή;</a:t>
            </a:r>
          </a:p>
          <a:p>
            <a:pPr lvl="2"/>
            <a:r>
              <a:rPr lang="el-GR" altLang="el-GR" dirty="0" smtClean="0"/>
              <a:t>Είτε η διεργασία θα λάβει όλους τους πόρους</a:t>
            </a:r>
          </a:p>
          <a:p>
            <a:pPr lvl="2"/>
            <a:r>
              <a:rPr lang="el-GR" altLang="el-GR" dirty="0" smtClean="0"/>
              <a:t>Είτε δεν θα είναι διαθέσιμοι και θα περιμένει</a:t>
            </a:r>
          </a:p>
          <a:p>
            <a:pPr lvl="1"/>
            <a:r>
              <a:rPr lang="el-GR" altLang="el-GR" dirty="0" smtClean="0"/>
              <a:t>Πώς μπορούμε να ξέρουμε τι θα χρειαστούμε;</a:t>
            </a:r>
          </a:p>
          <a:p>
            <a:pPr lvl="2"/>
            <a:r>
              <a:rPr lang="el-GR" altLang="el-GR" dirty="0" smtClean="0"/>
              <a:t>Το ίδιο πρόβλημα με την αποφυγή αδιεξόδων</a:t>
            </a:r>
          </a:p>
          <a:p>
            <a:pPr lvl="1"/>
            <a:r>
              <a:rPr lang="el-GR" altLang="el-GR" dirty="0" smtClean="0"/>
              <a:t>Κακή χρήση των πόρων</a:t>
            </a:r>
          </a:p>
          <a:p>
            <a:pPr lvl="2"/>
            <a:r>
              <a:rPr lang="el-GR" altLang="el-GR" dirty="0" smtClean="0"/>
              <a:t>Έστω ότι ξέρουμε τις μέγιστες απαιτήσεις της διεργασίας</a:t>
            </a:r>
          </a:p>
          <a:p>
            <a:pPr lvl="2"/>
            <a:r>
              <a:rPr lang="el-GR" altLang="el-GR" dirty="0" smtClean="0"/>
              <a:t>Δεν χρειάζονται όλοι οι πόροι ταυτόχρονα</a:t>
            </a:r>
          </a:p>
          <a:p>
            <a:pPr lvl="2"/>
            <a:r>
              <a:rPr lang="el-GR" altLang="el-GR" dirty="0" smtClean="0"/>
              <a:t>Δεσμεύουμε πόρους που δεν χρειαζόμαστε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1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Συνθήκη μη προεκτόπισης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Προσβολή </a:t>
            </a:r>
            <a:r>
              <a:rPr lang="el-GR" altLang="el-GR" dirty="0" smtClean="0"/>
              <a:t>συνθήκης </a:t>
            </a:r>
            <a:r>
              <a:rPr lang="el-GR" altLang="el-GR" dirty="0"/>
              <a:t>μη προεκτόπισης</a:t>
            </a:r>
          </a:p>
          <a:p>
            <a:pPr lvl="1"/>
            <a:r>
              <a:rPr lang="el-GR" altLang="el-GR" dirty="0"/>
              <a:t>Γενικά μη εφικτό σε ορισμένες </a:t>
            </a:r>
            <a:r>
              <a:rPr lang="el-GR" altLang="el-GR" dirty="0" smtClean="0"/>
              <a:t>συσκευές</a:t>
            </a:r>
          </a:p>
          <a:p>
            <a:pPr lvl="2"/>
            <a:r>
              <a:rPr lang="el-GR" altLang="el-GR" dirty="0" smtClean="0"/>
              <a:t>Παράδειγμα: εκτυπωτής (χάνουμε χαρτί)</a:t>
            </a:r>
            <a:endParaRPr lang="el-GR" altLang="el-GR" dirty="0"/>
          </a:p>
          <a:p>
            <a:pPr lvl="2"/>
            <a:r>
              <a:rPr lang="el-GR" altLang="el-GR" dirty="0" smtClean="0"/>
              <a:t>Παράδειγμα: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εγγραφέας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 (χάνουμε το </a:t>
            </a:r>
            <a:r>
              <a:rPr lang="en-US" altLang="el-GR" dirty="0" smtClean="0"/>
              <a:t>CD)</a:t>
            </a:r>
            <a:endParaRPr lang="el-GR" altLang="el-GR" dirty="0"/>
          </a:p>
          <a:p>
            <a:pPr lvl="1"/>
            <a:r>
              <a:rPr lang="en-US" altLang="el-GR" dirty="0" smtClean="0"/>
              <a:t>X</a:t>
            </a:r>
            <a:r>
              <a:rPr lang="el-GR" altLang="el-GR" dirty="0" smtClean="0"/>
              <a:t>ρήση </a:t>
            </a:r>
            <a:r>
              <a:rPr lang="el-GR" altLang="el-GR" dirty="0"/>
              <a:t>διαχειριστών </a:t>
            </a:r>
            <a:r>
              <a:rPr lang="el-GR" altLang="el-GR" dirty="0" smtClean="0"/>
              <a:t>πόρων</a:t>
            </a:r>
          </a:p>
          <a:p>
            <a:pPr lvl="2"/>
            <a:r>
              <a:rPr lang="el-GR" altLang="el-GR" dirty="0" smtClean="0"/>
              <a:t>Διαχειριστής εκτυπώσεων</a:t>
            </a:r>
          </a:p>
          <a:p>
            <a:pPr lvl="2"/>
            <a:r>
              <a:rPr lang="el-GR" altLang="el-GR" dirty="0" smtClean="0"/>
              <a:t>Αποκρύπτει την ακολουθιακή χρήση των πόρων</a:t>
            </a:r>
            <a:endParaRPr lang="el-GR" altLang="el-GR" dirty="0"/>
          </a:p>
          <a:p>
            <a:pPr lvl="1"/>
            <a:r>
              <a:rPr lang="el-GR" altLang="el-GR" dirty="0"/>
              <a:t>Ίδια προσέγγιση με </a:t>
            </a:r>
            <a:r>
              <a:rPr lang="el-GR" altLang="el-GR" dirty="0" smtClean="0"/>
              <a:t>τον αμοιβαίο αποκλεισμό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6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Πόροι</a:t>
            </a:r>
          </a:p>
          <a:p>
            <a:r>
              <a:rPr lang="el-GR" dirty="0" smtClean="0"/>
              <a:t>Αδιέξοδα</a:t>
            </a:r>
          </a:p>
          <a:p>
            <a:r>
              <a:rPr lang="el-GR" dirty="0"/>
              <a:t>Αντιμετώπιση </a:t>
            </a:r>
            <a:r>
              <a:rPr lang="el-GR" dirty="0" smtClean="0"/>
              <a:t>αδιεξόδων</a:t>
            </a:r>
          </a:p>
          <a:p>
            <a:r>
              <a:rPr lang="el-GR" dirty="0" smtClean="0"/>
              <a:t>Εντοπισμός και ανάκαμψη</a:t>
            </a:r>
          </a:p>
          <a:p>
            <a:r>
              <a:rPr lang="el-GR" dirty="0" smtClean="0"/>
              <a:t>Αποφυγή αδιεξόδων</a:t>
            </a:r>
          </a:p>
          <a:p>
            <a:r>
              <a:rPr lang="el-GR" dirty="0" smtClean="0"/>
              <a:t>Αποτροπή αδιεξόδων</a:t>
            </a:r>
          </a:p>
          <a:p>
            <a:r>
              <a:rPr lang="el-GR" dirty="0" smtClean="0"/>
              <a:t>Άλλα θέματα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06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Συνθήκη κυκλικής αναμονής (1 από 2)</a:t>
            </a:r>
          </a:p>
        </p:txBody>
      </p:sp>
      <p:pic>
        <p:nvPicPr>
          <p:cNvPr id="32774" name="Picture 9" descr="Παράδειγμα κυκλικής αναμονή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67188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721322"/>
            <a:ext cx="8229600" cy="340484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Προσβολή συνθήκης κυκλικής αναμονής</a:t>
            </a:r>
          </a:p>
          <a:p>
            <a:pPr lvl="1"/>
            <a:r>
              <a:rPr lang="el-GR" altLang="el-GR" dirty="0" smtClean="0"/>
              <a:t>Αρίθμηση όλων των πόρων του συστήματος</a:t>
            </a:r>
          </a:p>
          <a:p>
            <a:pPr lvl="1"/>
            <a:r>
              <a:rPr lang="el-GR" altLang="el-GR" dirty="0" smtClean="0"/>
              <a:t>Οι διεργασίες ζητούν πόρους μόνο με αύξουσα σειρά</a:t>
            </a:r>
          </a:p>
          <a:p>
            <a:pPr lvl="2"/>
            <a:r>
              <a:rPr lang="el-GR" altLang="el-GR" dirty="0" smtClean="0"/>
              <a:t>Παράδειγμα: αν έχεις τον σαρωτή, μπορείς να ζητήσεις ταινία</a:t>
            </a:r>
          </a:p>
          <a:p>
            <a:pPr lvl="1"/>
            <a:r>
              <a:rPr lang="el-GR" altLang="el-GR" dirty="0" smtClean="0"/>
              <a:t>Ουσιαστικά απαγορεύουμε τους κύκλους</a:t>
            </a:r>
          </a:p>
          <a:p>
            <a:pPr lvl="2"/>
            <a:r>
              <a:rPr lang="el-GR" altLang="el-GR" dirty="0" smtClean="0"/>
              <a:t>Κάθε αλυσίδα πόρων περιλαμβάνει πόρους σε αύξουσα σειρά</a:t>
            </a:r>
          </a:p>
          <a:p>
            <a:pPr lvl="2"/>
            <a:r>
              <a:rPr lang="el-GR" altLang="el-GR" dirty="0" smtClean="0"/>
              <a:t>Άρα δεν μπορεί να υπάρξει κύκλος!</a:t>
            </a:r>
          </a:p>
          <a:p>
            <a:pPr lvl="1"/>
            <a:r>
              <a:rPr lang="el-GR" altLang="el-GR" dirty="0" smtClean="0"/>
              <a:t>Περιορίζουμε τον τρόπο λειτουργίας των διεργασιών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6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Συνθήκη κυκλικής αναμονής </a:t>
            </a:r>
            <a:r>
              <a:rPr lang="el-GR" altLang="el-GR" sz="3600" dirty="0" smtClean="0"/>
              <a:t>(2 από 2)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Προσβολή συνθήκης κυκλικής αναμονής</a:t>
            </a:r>
          </a:p>
          <a:p>
            <a:pPr lvl="1"/>
            <a:r>
              <a:rPr lang="el-GR" altLang="el-GR" dirty="0" smtClean="0"/>
              <a:t>Παραλλαγή: δεν ζητάς «μικρότερους» πόρους</a:t>
            </a:r>
          </a:p>
          <a:p>
            <a:pPr lvl="2"/>
            <a:r>
              <a:rPr lang="el-GR" altLang="el-GR" dirty="0" smtClean="0"/>
              <a:t>Πρώτα απελευθέρωση «μεγαλύτερων» πόρων</a:t>
            </a:r>
          </a:p>
          <a:p>
            <a:pPr lvl="2"/>
            <a:r>
              <a:rPr lang="el-GR" altLang="el-GR" dirty="0" smtClean="0"/>
              <a:t>Ζητάμε τον σαρωτή όταν αφήσουμε την ταινία</a:t>
            </a:r>
          </a:p>
          <a:p>
            <a:pPr lvl="2"/>
            <a:r>
              <a:rPr lang="el-GR" altLang="el-GR" dirty="0" smtClean="0"/>
              <a:t>Πάλι οι αλυσίδες δεν μπορούν να γίνουν κύκλοι</a:t>
            </a:r>
          </a:p>
          <a:p>
            <a:pPr lvl="1"/>
            <a:r>
              <a:rPr lang="el-GR" altLang="el-GR" dirty="0" smtClean="0"/>
              <a:t>Ποια είναι η σωστή αρίθμηση των πόρων;</a:t>
            </a:r>
          </a:p>
          <a:p>
            <a:pPr lvl="2"/>
            <a:r>
              <a:rPr lang="el-GR" altLang="el-GR" dirty="0" smtClean="0"/>
              <a:t>Δεν είναι καθόλου προφανές!</a:t>
            </a:r>
          </a:p>
          <a:p>
            <a:pPr lvl="2"/>
            <a:r>
              <a:rPr lang="el-GR" altLang="el-GR" dirty="0" smtClean="0"/>
              <a:t>Κάθε πρόγραμμα προτιμάει διαφορετική σειρά</a:t>
            </a:r>
          </a:p>
          <a:p>
            <a:pPr lvl="2"/>
            <a:r>
              <a:rPr lang="el-GR" altLang="el-GR" dirty="0" smtClean="0"/>
              <a:t>Με πολλούς πόρους είναι δύσκολο να βρεθεί σειρά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6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Σύγκριση</a:t>
            </a:r>
          </a:p>
        </p:txBody>
      </p:sp>
      <p:pic>
        <p:nvPicPr>
          <p:cNvPr id="33798" name="Picture 9" descr="Πίνακας με τις τέσσερις συνθήκες του Coffman και τις αντίστοιχες προσεγγίσεις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63" y="1340768"/>
            <a:ext cx="61198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726655"/>
            <a:ext cx="8229600" cy="339950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Τέσσερις συνθήκες του </a:t>
            </a:r>
            <a:r>
              <a:rPr lang="en-US" altLang="el-GR" dirty="0" smtClean="0"/>
              <a:t>Coffman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Μόνο δύο προσεγγίσεις λειτουργούν καλά</a:t>
            </a:r>
          </a:p>
          <a:p>
            <a:pPr lvl="2"/>
            <a:r>
              <a:rPr lang="el-GR" altLang="el-GR" dirty="0" smtClean="0"/>
              <a:t>Διαχειριστές αμοιβαία αποκλειόμενων πόρων</a:t>
            </a:r>
          </a:p>
          <a:p>
            <a:pPr lvl="2"/>
            <a:r>
              <a:rPr lang="el-GR" altLang="el-GR" dirty="0" smtClean="0"/>
              <a:t>Διατεταγμένη εκχώρηση πόρων</a:t>
            </a:r>
          </a:p>
          <a:p>
            <a:pPr lvl="1"/>
            <a:r>
              <a:rPr lang="el-GR" altLang="el-GR" dirty="0" smtClean="0"/>
              <a:t>Αλλιώς έχουμε σπατάλη πόρων</a:t>
            </a:r>
          </a:p>
          <a:p>
            <a:pPr lvl="2"/>
            <a:r>
              <a:rPr lang="el-GR" altLang="el-GR" dirty="0" smtClean="0"/>
              <a:t>Αφαίρεση ή πλήρης δέσμευση των πόρων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35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Άλλα θέματα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6:</a:t>
            </a:r>
            <a:r>
              <a:rPr lang="en-US" b="1" dirty="0"/>
              <a:t> </a:t>
            </a:r>
            <a:r>
              <a:rPr lang="el-GR" dirty="0"/>
              <a:t>Αδιέξοδα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9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Κλείδωμα σε δύο φάσεις (1 από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Κλείδωμα σε δύο φάσεις</a:t>
            </a:r>
          </a:p>
          <a:p>
            <a:pPr lvl="1"/>
            <a:r>
              <a:rPr lang="el-GR" altLang="el-GR" dirty="0" smtClean="0"/>
              <a:t>Χρησιμοποιείται σε βάσεις δεδομένων</a:t>
            </a:r>
          </a:p>
          <a:p>
            <a:pPr lvl="1"/>
            <a:r>
              <a:rPr lang="el-GR" altLang="el-GR" dirty="0" smtClean="0"/>
              <a:t>Φάση 1: προσπαθούμε να κλειδώσουμε τις εγγραφές</a:t>
            </a:r>
          </a:p>
          <a:p>
            <a:pPr lvl="2"/>
            <a:r>
              <a:rPr lang="el-GR" altLang="el-GR" dirty="0" smtClean="0"/>
              <a:t>Αν αποτύχουμε, ξεκλειδώνουμε τα πάντα και ξαναπροσπαθούμε</a:t>
            </a:r>
          </a:p>
          <a:p>
            <a:pPr lvl="1"/>
            <a:r>
              <a:rPr lang="el-GR" altLang="el-GR" dirty="0" smtClean="0"/>
              <a:t>Φάση 2: ενημερώνουμε τις εγγραφές</a:t>
            </a:r>
          </a:p>
          <a:p>
            <a:pPr lvl="2"/>
            <a:r>
              <a:rPr lang="el-GR" altLang="el-GR" dirty="0" smtClean="0"/>
              <a:t>Μετά απελευθερώνουμε όλα τα κλειδώματα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20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Κλείδωμα σε δύο φάσεις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l-GR" dirty="0" smtClean="0"/>
              <a:t>Δέσμευση όλων των πόρων από την αρχή</a:t>
            </a:r>
          </a:p>
          <a:p>
            <a:pPr lvl="2"/>
            <a:r>
              <a:rPr lang="el-GR" altLang="el-GR" dirty="0" smtClean="0"/>
              <a:t>Για κάθε ομάδα ενημερώσεων εγγραφών όμως</a:t>
            </a:r>
          </a:p>
          <a:p>
            <a:pPr lvl="1"/>
            <a:r>
              <a:rPr lang="el-GR" altLang="el-GR" dirty="0" smtClean="0"/>
              <a:t>Το κλείδωμα μπορεί να καθυστερήσει πάρα πολύ</a:t>
            </a:r>
          </a:p>
          <a:p>
            <a:pPr lvl="1"/>
            <a:r>
              <a:rPr lang="el-GR" altLang="el-GR" dirty="0" smtClean="0"/>
              <a:t>Πρέπει το πρόγραμμα να μπορεί να κάνει πίσω</a:t>
            </a:r>
          </a:p>
          <a:p>
            <a:pPr lvl="2"/>
            <a:r>
              <a:rPr lang="el-GR" altLang="el-GR" dirty="0" smtClean="0"/>
              <a:t>Απαιτείται κατάλληλη σχεδίαση του προγράμματος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Αδιέξοδα </a:t>
            </a:r>
            <a:r>
              <a:rPr lang="el-GR" altLang="el-GR" dirty="0" smtClean="0"/>
              <a:t>επικοινωνίας (1 από 3)</a:t>
            </a:r>
            <a:endParaRPr lang="el-GR" altLang="el-GR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Αδιέξοδα επικοινωνίας</a:t>
            </a:r>
          </a:p>
          <a:p>
            <a:pPr lvl="1"/>
            <a:r>
              <a:rPr lang="el-GR" altLang="el-GR" dirty="0" smtClean="0"/>
              <a:t>Η διεργασία Α στέλνει ένα μήνυμα στη Β</a:t>
            </a:r>
          </a:p>
          <a:p>
            <a:pPr lvl="1"/>
            <a:r>
              <a:rPr lang="el-GR" altLang="el-GR" dirty="0" smtClean="0"/>
              <a:t>Η διεργαία Α μπλοκάρει περιμένοντας απάντηση</a:t>
            </a:r>
          </a:p>
          <a:p>
            <a:pPr lvl="1"/>
            <a:r>
              <a:rPr lang="el-GR" altLang="el-GR" dirty="0" smtClean="0"/>
              <a:t>Αν χαθεί η απάντηση η Α θα μείνει μπλοκαρισμένη</a:t>
            </a:r>
          </a:p>
          <a:p>
            <a:pPr lvl="1"/>
            <a:r>
              <a:rPr lang="el-GR" altLang="el-GR" dirty="0" smtClean="0"/>
              <a:t>Η Β θα περιμένει για ένα νέο μήνυμα από την Α</a:t>
            </a:r>
          </a:p>
          <a:p>
            <a:pPr lvl="1"/>
            <a:r>
              <a:rPr lang="el-GR" altLang="el-GR" dirty="0" smtClean="0"/>
              <a:t>Έχουμε αδιέξοδο σύμφωνα με τον συνήθη ορισμό</a:t>
            </a:r>
          </a:p>
          <a:p>
            <a:pPr lvl="2"/>
            <a:r>
              <a:rPr lang="el-GR" altLang="el-GR" dirty="0" smtClean="0"/>
              <a:t>Όλες οι διεργασίες περιμένουν άλλες της ομάδας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6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Αδιέξοδα </a:t>
            </a:r>
            <a:r>
              <a:rPr lang="el-GR" altLang="el-GR" dirty="0" smtClean="0"/>
              <a:t>επικοινωνίας (2 από 3)</a:t>
            </a:r>
            <a:endParaRPr lang="el-GR" altLang="el-GR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l-GR" dirty="0" smtClean="0"/>
              <a:t>Η διαχείριση αδιεξόδων πόρων δεν λειτουργεί</a:t>
            </a:r>
          </a:p>
          <a:p>
            <a:pPr lvl="1"/>
            <a:r>
              <a:rPr lang="el-GR" altLang="el-GR" dirty="0" smtClean="0"/>
              <a:t>Υπάρχει μια άλλη λύση: τα χρονόμετρα</a:t>
            </a:r>
          </a:p>
          <a:p>
            <a:pPr lvl="2"/>
            <a:r>
              <a:rPr lang="el-GR" altLang="el-GR" dirty="0" smtClean="0"/>
              <a:t>Όταν στέλνεται ένα μήνυμα, ξεκινάει ένα χρονόμετρο</a:t>
            </a:r>
          </a:p>
          <a:p>
            <a:pPr lvl="2"/>
            <a:r>
              <a:rPr lang="el-GR" altLang="el-GR" dirty="0" smtClean="0"/>
              <a:t>Αν λήξει χωρίς απάντηση, επαναλαμβάνουμε</a:t>
            </a:r>
          </a:p>
          <a:p>
            <a:pPr lvl="2"/>
            <a:r>
              <a:rPr lang="el-GR" altLang="el-GR" dirty="0" smtClean="0"/>
              <a:t>Τι θα γίνει όμως αν το μήνυμα απλά άργησε;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6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Αδιέξοδα επικοινωνίας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από 3)</a:t>
            </a:r>
          </a:p>
        </p:txBody>
      </p:sp>
      <p:pic>
        <p:nvPicPr>
          <p:cNvPr id="36870" name="Picture 9" descr="Παράδειγμα διεξόδου πόρων σε δίκτυ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84" y="1192455"/>
            <a:ext cx="54006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Αδιέξοδο πόρων σε δίκτυα</a:t>
            </a:r>
          </a:p>
          <a:p>
            <a:pPr lvl="1"/>
            <a:r>
              <a:rPr lang="el-GR" altLang="el-GR" dirty="0" smtClean="0"/>
              <a:t>Οι υπολογιστές υπηρεσίες ανήκουν στους χρήστες</a:t>
            </a:r>
          </a:p>
          <a:p>
            <a:pPr lvl="1"/>
            <a:r>
              <a:rPr lang="el-GR" altLang="el-GR" dirty="0" smtClean="0"/>
              <a:t>Οι κόμβοι του δικτύου είναι δρομολογητές</a:t>
            </a:r>
          </a:p>
          <a:p>
            <a:pPr lvl="1"/>
            <a:r>
              <a:rPr lang="el-GR" altLang="el-GR" dirty="0" smtClean="0"/>
              <a:t>Οι δρομολογητές έχουν πεπερασμένο χώρο αποθήκευσης</a:t>
            </a:r>
          </a:p>
          <a:p>
            <a:pPr lvl="1"/>
            <a:r>
              <a:rPr lang="el-GR" altLang="el-GR" dirty="0" smtClean="0"/>
              <a:t>Στο παράδειγμα έχουν γεμίσει όλοι οι χώροι</a:t>
            </a:r>
          </a:p>
          <a:p>
            <a:pPr lvl="1"/>
            <a:r>
              <a:rPr lang="el-GR" altLang="el-GR" dirty="0" smtClean="0"/>
              <a:t>Κανένας δρομολογητής δεν μπορεί να στείλει μήνυμα!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8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Ενεργό αδιέξοδο </a:t>
            </a:r>
            <a:r>
              <a:rPr lang="el-GR" altLang="el-GR" dirty="0" smtClean="0"/>
              <a:t>(1 από 2)</a:t>
            </a:r>
            <a:endParaRPr lang="el-GR" altLang="el-GR" dirty="0"/>
          </a:p>
        </p:txBody>
      </p:sp>
      <p:pic>
        <p:nvPicPr>
          <p:cNvPr id="37894" name="Picture 10" descr="Παράδειγμα ενεργού αδιεξόδου σε κρίσιμες περιοχές. Διεργασία Α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8"/>
          <a:stretch>
            <a:fillRect/>
          </a:stretch>
        </p:blipFill>
        <p:spPr bwMode="auto">
          <a:xfrm>
            <a:off x="1907952" y="1196752"/>
            <a:ext cx="23034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Παράδειγμα ενεργού αδιεξόδου σε κρίσιμες περιοχές. Διεργασία 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2"/>
          <a:stretch>
            <a:fillRect/>
          </a:stretch>
        </p:blipFill>
        <p:spPr bwMode="auto">
          <a:xfrm>
            <a:off x="4643214" y="1196752"/>
            <a:ext cx="2305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708052"/>
            <a:ext cx="8229600" cy="34181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Ενεργό αδιέξοδο σε κρίσιμες περιοχές</a:t>
            </a:r>
          </a:p>
          <a:p>
            <a:pPr lvl="1"/>
            <a:r>
              <a:rPr lang="el-GR" altLang="el-GR" dirty="0" smtClean="0"/>
              <a:t>Έστω ότι χρησιμοποιούμε αναμονή με απασχόληση</a:t>
            </a:r>
          </a:p>
          <a:p>
            <a:pPr lvl="2"/>
            <a:r>
              <a:rPr lang="el-GR" altLang="el-GR" dirty="0" smtClean="0"/>
              <a:t>Για αποφυγή της επιβάρυνσης από το μπλοκάρισμα</a:t>
            </a:r>
          </a:p>
          <a:p>
            <a:pPr lvl="1"/>
            <a:r>
              <a:rPr lang="el-GR" altLang="el-GR" dirty="0" smtClean="0"/>
              <a:t>Οι δύο διεργασίες προσπαθούν να αποκτήσουν πόρους</a:t>
            </a:r>
          </a:p>
          <a:p>
            <a:pPr lvl="2"/>
            <a:r>
              <a:rPr lang="el-GR" altLang="el-GR" dirty="0" smtClean="0"/>
              <a:t>Με διαφορετική σειρά, οπότε αποκτούν από έναν πόρο</a:t>
            </a:r>
          </a:p>
          <a:p>
            <a:pPr lvl="1"/>
            <a:r>
              <a:rPr lang="el-GR" altLang="el-GR" dirty="0" smtClean="0"/>
              <a:t>Οι διεργασίες εκτελούνται χωρίς να κάνουν πρόοδο</a:t>
            </a:r>
          </a:p>
          <a:p>
            <a:pPr lvl="1"/>
            <a:r>
              <a:rPr lang="el-GR" altLang="el-GR" dirty="0" smtClean="0"/>
              <a:t>Η κατάσταση αυτή λέγεται ενεργό αδιέξοδο (</a:t>
            </a:r>
            <a:r>
              <a:rPr lang="en-US" altLang="el-GR" dirty="0" smtClean="0"/>
              <a:t>livelock)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έχουμε μπλοκάρισμα, αλλά δεν έχουμε και πρόοδο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0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Πόροι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Αδιέξοδα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Ενεργό </a:t>
            </a:r>
            <a:r>
              <a:rPr lang="el-GR" altLang="el-GR" dirty="0" smtClean="0"/>
              <a:t>αδιέξοδο (2 από 2)</a:t>
            </a:r>
            <a:endParaRPr lang="el-GR" altLang="el-GR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Πολλοί τρόποι να συμβεί ενεργό αδιέξοδο</a:t>
            </a:r>
          </a:p>
          <a:p>
            <a:r>
              <a:rPr lang="el-GR" altLang="el-GR" dirty="0" smtClean="0"/>
              <a:t>Συνήθως εξαντλείται κάποιος πεπερασμένος πόρος</a:t>
            </a:r>
          </a:p>
          <a:p>
            <a:pPr lvl="1"/>
            <a:r>
              <a:rPr lang="el-GR" altLang="el-GR" dirty="0" smtClean="0"/>
              <a:t>Παράδειγμα: πίνακας διεργασιών</a:t>
            </a:r>
          </a:p>
          <a:p>
            <a:pPr lvl="2"/>
            <a:r>
              <a:rPr lang="el-GR" altLang="el-GR" dirty="0" smtClean="0"/>
              <a:t>Ο πίνακας είναι γεμάτος και τα </a:t>
            </a:r>
            <a:r>
              <a:rPr lang="en-US" altLang="el-GR" dirty="0" smtClean="0"/>
              <a:t>fork()</a:t>
            </a:r>
            <a:r>
              <a:rPr lang="el-GR" altLang="el-GR" dirty="0" smtClean="0"/>
              <a:t> αποτυγχάνουν</a:t>
            </a:r>
          </a:p>
          <a:p>
            <a:pPr lvl="1"/>
            <a:r>
              <a:rPr lang="el-GR" altLang="el-GR" dirty="0" smtClean="0"/>
              <a:t>Παράδειγμα: πίνακας αρχείων</a:t>
            </a:r>
          </a:p>
          <a:p>
            <a:pPr lvl="2"/>
            <a:r>
              <a:rPr lang="el-GR" altLang="el-GR" dirty="0" smtClean="0"/>
              <a:t>Δεν μπορούν να ανοίξουν αρχεία και τα </a:t>
            </a:r>
            <a:r>
              <a:rPr lang="en-US" altLang="el-GR" dirty="0" smtClean="0"/>
              <a:t>open</a:t>
            </a:r>
            <a:r>
              <a:rPr lang="el-GR" altLang="el-GR" dirty="0" smtClean="0"/>
              <a:t>()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αποτυγχάνουν</a:t>
            </a:r>
          </a:p>
          <a:p>
            <a:pPr lvl="1"/>
            <a:r>
              <a:rPr lang="el-GR" altLang="el-GR" dirty="0" smtClean="0"/>
              <a:t>Τα περισσότερα συστήματα αγνοούν το πρόβλημα</a:t>
            </a:r>
          </a:p>
          <a:p>
            <a:pPr lvl="2"/>
            <a:r>
              <a:rPr lang="el-GR" altLang="el-GR" dirty="0" smtClean="0"/>
              <a:t>Είναι απίθανο να συμβεί με λογικό φόρτο</a:t>
            </a:r>
          </a:p>
          <a:p>
            <a:pPr lvl="2"/>
            <a:r>
              <a:rPr lang="el-GR" altLang="el-GR" dirty="0" smtClean="0"/>
              <a:t>Αρκεί να έχουμε διαστασιολογήσει σωστά τους πίνακες</a:t>
            </a:r>
          </a:p>
          <a:p>
            <a:pPr lvl="1"/>
            <a:r>
              <a:rPr lang="el-GR" altLang="el-GR" dirty="0" smtClean="0"/>
              <a:t>Οι διεργασίες μπορούν να είναι προετοιμασμένες</a:t>
            </a:r>
          </a:p>
          <a:p>
            <a:pPr lvl="2"/>
            <a:r>
              <a:rPr lang="el-GR" altLang="el-GR" dirty="0" smtClean="0"/>
              <a:t>Αν δεν δεσμευτεί ο πόρος </a:t>
            </a:r>
            <a:r>
              <a:rPr lang="en-US" altLang="el-GR" dirty="0" smtClean="0"/>
              <a:t>n</a:t>
            </a:r>
            <a:r>
              <a:rPr lang="el-GR" altLang="el-GR" dirty="0" smtClean="0"/>
              <a:t> φορές, αποτυχία και τερματισμός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5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Λιμοκτονία (1 από 2)</a:t>
            </a:r>
            <a:endParaRPr lang="el-GR" altLang="el-GR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Ποιος θα πάρει έναν πόρο που ζητούν πολλο</a:t>
            </a:r>
            <a:r>
              <a:rPr lang="el-GR" altLang="el-GR" dirty="0"/>
              <a:t>ί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Κάθε σύστημα εφαρμόζει κάποια πολιτική</a:t>
            </a:r>
          </a:p>
          <a:p>
            <a:r>
              <a:rPr lang="el-GR" altLang="el-GR" dirty="0" smtClean="0"/>
              <a:t>Παράδειγμα: εκτυπωτής</a:t>
            </a:r>
          </a:p>
          <a:p>
            <a:pPr lvl="1"/>
            <a:r>
              <a:rPr lang="el-GR" altLang="el-GR" dirty="0" smtClean="0"/>
              <a:t>Έστω ότι επιλέγουμε τη μικρότερη εκτύπωση</a:t>
            </a:r>
          </a:p>
          <a:p>
            <a:pPr lvl="2"/>
            <a:r>
              <a:rPr lang="el-GR" altLang="el-GR" dirty="0" smtClean="0"/>
              <a:t>Έτσι οι μικρές εκτυπώσεις εξυπηρετούνται γρήγορα</a:t>
            </a:r>
          </a:p>
          <a:p>
            <a:pPr lvl="2"/>
            <a:r>
              <a:rPr lang="el-GR" altLang="el-GR" dirty="0" smtClean="0"/>
              <a:t>Οι μεγάλες όμως μπορεί να μην εκτελεστούν ποτέ!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2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Λιμοκτονία (2 από 2)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αναβολή εξυπηρέτησης λέγεται λιμοκτονία </a:t>
            </a:r>
            <a:r>
              <a:rPr lang="en-US" altLang="el-GR" dirty="0" smtClean="0"/>
              <a:t>(starvation)</a:t>
            </a:r>
          </a:p>
          <a:p>
            <a:r>
              <a:rPr lang="el-GR" altLang="el-GR" dirty="0" smtClean="0"/>
              <a:t>Αποφεύγεται με κατάλληλους αλγόριθμους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FCFS</a:t>
            </a:r>
            <a:r>
              <a:rPr lang="el-GR" altLang="el-GR" dirty="0" smtClean="0"/>
              <a:t> δεν οδηγεί σε λιμοκτονία</a:t>
            </a:r>
          </a:p>
          <a:p>
            <a:pPr lvl="2"/>
            <a:r>
              <a:rPr lang="el-GR" altLang="el-GR" dirty="0" smtClean="0"/>
              <a:t>Αλλά δεν είναι αποδοτικός!</a:t>
            </a:r>
          </a:p>
          <a:p>
            <a:pPr lvl="1"/>
            <a:r>
              <a:rPr lang="en-US" altLang="el-GR" dirty="0" smtClean="0"/>
              <a:t>Round Robin</a:t>
            </a:r>
            <a:r>
              <a:rPr lang="el-GR" altLang="el-GR" dirty="0" smtClean="0"/>
              <a:t> (διεργασίες) και </a:t>
            </a:r>
            <a:r>
              <a:rPr lang="en-US" altLang="el-GR" dirty="0" smtClean="0"/>
              <a:t>SCAN (</a:t>
            </a:r>
            <a:r>
              <a:rPr lang="el-GR" altLang="el-GR" dirty="0" smtClean="0"/>
              <a:t>δίσκος)</a:t>
            </a:r>
          </a:p>
          <a:p>
            <a:pPr lvl="2"/>
            <a:r>
              <a:rPr lang="el-GR" altLang="el-GR" dirty="0" smtClean="0"/>
              <a:t>Δεν οδηγούν σε λιμοκτονία</a:t>
            </a:r>
          </a:p>
          <a:p>
            <a:pPr lvl="2"/>
            <a:r>
              <a:rPr lang="el-GR" altLang="el-GR" dirty="0" smtClean="0"/>
              <a:t>Είναι αποδοτικοί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1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#6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Αδιέξοδα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πόρων </a:t>
            </a:r>
            <a:r>
              <a:rPr lang="en-US" altLang="el-GR" dirty="0" smtClean="0"/>
              <a:t>(</a:t>
            </a:r>
            <a:r>
              <a:rPr lang="en-US" altLang="el-GR" dirty="0"/>
              <a:t>1 </a:t>
            </a:r>
            <a:r>
              <a:rPr lang="el-GR" altLang="el-GR" dirty="0"/>
              <a:t>από 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Ορισμένοι πόροι του ΛΣ δεν είναι κοινόχρηστοι</a:t>
            </a:r>
          </a:p>
          <a:p>
            <a:pPr lvl="1"/>
            <a:r>
              <a:rPr lang="el-GR" altLang="el-GR" dirty="0" smtClean="0"/>
              <a:t>Πόροι υλικού: εκτυπωτής</a:t>
            </a:r>
          </a:p>
          <a:p>
            <a:pPr lvl="1"/>
            <a:r>
              <a:rPr lang="el-GR" altLang="el-GR" dirty="0" smtClean="0"/>
              <a:t>Πόροι λογισμικού: πίνακας διεργασιών</a:t>
            </a:r>
          </a:p>
          <a:p>
            <a:r>
              <a:rPr lang="el-GR" altLang="el-GR" dirty="0" smtClean="0"/>
              <a:t>Η δέσμευση πόρων μπορεί να δώσει αδιέξοδο</a:t>
            </a:r>
          </a:p>
          <a:p>
            <a:pPr lvl="1"/>
            <a:r>
              <a:rPr lang="el-GR" altLang="el-GR" dirty="0" smtClean="0"/>
              <a:t>Η Α δεσμεύει το σαρωτή και ζητά τον εκτυπωτή</a:t>
            </a:r>
          </a:p>
          <a:p>
            <a:pPr lvl="1"/>
            <a:r>
              <a:rPr lang="el-GR" altLang="el-GR" dirty="0" smtClean="0"/>
              <a:t>Η Β δεσμεύει τον εκτυπωτή και ζητά το σαρωτή</a:t>
            </a:r>
          </a:p>
          <a:p>
            <a:r>
              <a:rPr lang="el-GR" altLang="el-GR" dirty="0" smtClean="0"/>
              <a:t>Τα αδιέξοδα είναι πολύ πιο γενικό πρόβλημα</a:t>
            </a:r>
          </a:p>
          <a:p>
            <a:pPr lvl="1"/>
            <a:r>
              <a:rPr lang="el-GR" altLang="el-GR" dirty="0" smtClean="0"/>
              <a:t>Συμβαίνουν με πολλές διεργασίες (κυκλική αναμονή)</a:t>
            </a:r>
          </a:p>
          <a:p>
            <a:pPr lvl="1"/>
            <a:r>
              <a:rPr lang="el-GR" altLang="el-GR" dirty="0" smtClean="0"/>
              <a:t>Συμβαίνουν σε βάσεις (κλειδώματα εγγραφών)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3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πόρων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/>
              <a:t> </a:t>
            </a:r>
            <a:r>
              <a:rPr lang="el-GR" altLang="el-GR" dirty="0"/>
              <a:t>από 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Πόρος (</a:t>
            </a:r>
            <a:r>
              <a:rPr lang="en-US" altLang="el-GR" dirty="0" smtClean="0"/>
              <a:t>resource)</a:t>
            </a:r>
          </a:p>
          <a:p>
            <a:pPr lvl="1"/>
            <a:r>
              <a:rPr lang="el-GR" altLang="el-GR" dirty="0" smtClean="0"/>
              <a:t>Γενικός όρος για οντότητες που δεσμεύουμε</a:t>
            </a:r>
          </a:p>
          <a:p>
            <a:pPr lvl="1"/>
            <a:r>
              <a:rPr lang="el-GR" altLang="el-GR" dirty="0" smtClean="0"/>
              <a:t>Πόροι υλικού (ταινίες) ή πληροφοριών (βάση)</a:t>
            </a:r>
          </a:p>
          <a:p>
            <a:pPr lvl="1"/>
            <a:r>
              <a:rPr lang="el-GR" altLang="el-GR" dirty="0" smtClean="0"/>
              <a:t>Μπορούμε να έχουμε πολλούς πόρους ενός τύπου</a:t>
            </a:r>
          </a:p>
          <a:p>
            <a:r>
              <a:rPr lang="el-GR" altLang="el-GR" dirty="0" smtClean="0"/>
              <a:t>Προεκτοπίσιμοι πόροι: αποσπώνται εύκολα</a:t>
            </a:r>
          </a:p>
          <a:p>
            <a:pPr lvl="1"/>
            <a:r>
              <a:rPr lang="el-GR" altLang="el-GR" dirty="0" smtClean="0"/>
              <a:t>Παράδειγμα: μνήμη</a:t>
            </a:r>
          </a:p>
          <a:p>
            <a:pPr lvl="2"/>
            <a:r>
              <a:rPr lang="el-GR" altLang="el-GR" dirty="0" smtClean="0"/>
              <a:t>Η διεργασία Α δεσμεύει όλη τη μνήμη και τον εκτυπωτή</a:t>
            </a:r>
          </a:p>
          <a:p>
            <a:pPr lvl="2"/>
            <a:r>
              <a:rPr lang="el-GR" altLang="el-GR" dirty="0" smtClean="0"/>
              <a:t>Η Β δεσμεύει όλη τη μνήμη αλλά όχι τον εκτυπωτή</a:t>
            </a:r>
          </a:p>
          <a:p>
            <a:pPr lvl="2"/>
            <a:r>
              <a:rPr lang="el-GR" altLang="el-GR" dirty="0" smtClean="0"/>
              <a:t>Δεν έχουμε αδιέξοδο: παίρνουμε τη μνήμη της 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7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πόρων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/>
              <a:t> </a:t>
            </a:r>
            <a:r>
              <a:rPr lang="el-GR" altLang="el-GR" dirty="0"/>
              <a:t>από 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Μη προεκτοπίσιμοι πόροι: δεν αποσπώνται εύκολα</a:t>
            </a:r>
          </a:p>
          <a:p>
            <a:pPr lvl="1"/>
            <a:r>
              <a:rPr lang="el-GR" altLang="el-GR" dirty="0" smtClean="0"/>
              <a:t>Παράδειγμα: εγγραφέας </a:t>
            </a:r>
            <a:r>
              <a:rPr lang="en-US" altLang="el-GR" dirty="0" smtClean="0"/>
              <a:t>CD</a:t>
            </a:r>
          </a:p>
          <a:p>
            <a:r>
              <a:rPr lang="el-GR" altLang="el-GR" dirty="0" smtClean="0"/>
              <a:t>Τα αδιέξοδα αφορούν </a:t>
            </a:r>
            <a:r>
              <a:rPr lang="el-GR" altLang="el-GR" i="1" dirty="0" smtClean="0"/>
              <a:t>μη προεκτοπίσιμους </a:t>
            </a:r>
            <a:r>
              <a:rPr lang="el-GR" altLang="el-GR" dirty="0" smtClean="0"/>
              <a:t>πόρους</a:t>
            </a:r>
          </a:p>
          <a:p>
            <a:r>
              <a:rPr lang="el-GR" altLang="el-GR" dirty="0" smtClean="0"/>
              <a:t>Ο τρόπος δέσμευσης εξαρτάται από το ΛΣ</a:t>
            </a:r>
          </a:p>
          <a:p>
            <a:pPr lvl="1"/>
            <a:r>
              <a:rPr lang="el-GR" altLang="el-GR" dirty="0" smtClean="0"/>
              <a:t>Δέσμευση </a:t>
            </a:r>
            <a:r>
              <a:rPr lang="el-GR" altLang="el-GR" dirty="0"/>
              <a:t>πόρου με κλήση συστήματος</a:t>
            </a:r>
            <a:r>
              <a:rPr lang="en-US" altLang="el-GR" dirty="0"/>
              <a:t> request</a:t>
            </a:r>
            <a:endParaRPr lang="el-GR" altLang="el-GR" dirty="0"/>
          </a:p>
          <a:p>
            <a:pPr lvl="1"/>
            <a:r>
              <a:rPr lang="el-GR" altLang="el-GR" dirty="0"/>
              <a:t>Δέσμευση πόρου με άνοιγμα αρχείου συσκευής</a:t>
            </a:r>
          </a:p>
          <a:p>
            <a:r>
              <a:rPr lang="el-GR" altLang="el-GR" dirty="0" smtClean="0"/>
              <a:t>Τι γίνεται όταν ένας πόρος δεν είναι διαθέσιμος</a:t>
            </a:r>
            <a:r>
              <a:rPr lang="en-US" altLang="el-GR" dirty="0" smtClean="0"/>
              <a:t>;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Είτε η διεργασία μπλοκάρεται και περιμένει</a:t>
            </a:r>
          </a:p>
          <a:p>
            <a:pPr lvl="1"/>
            <a:r>
              <a:rPr lang="el-GR" altLang="el-GR" dirty="0" smtClean="0"/>
              <a:t>Είτε επιστρέφει σφάλμα και ξαναπροσπαθεί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7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33CDDC0-DE68-4002-81F0-376AA999FB1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3145</Words>
  <Application>Microsoft Office PowerPoint</Application>
  <PresentationFormat>On-screen Show (4:3)</PresentationFormat>
  <Paragraphs>523</Paragraphs>
  <Slides>63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Θέμα του Office</vt:lpstr>
      <vt:lpstr>Equation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Πόροι</vt:lpstr>
      <vt:lpstr>Τύποι πόρων (1 από 3)</vt:lpstr>
      <vt:lpstr>Τύποι πόρων (2 από 3)</vt:lpstr>
      <vt:lpstr>Τύποι πόρων (3 από 3)</vt:lpstr>
      <vt:lpstr>Απόκτηση πόρων (1 από 2)</vt:lpstr>
      <vt:lpstr>Απόκτηση πόρων (2 από 2)</vt:lpstr>
      <vt:lpstr>Αδιέξοδα</vt:lpstr>
      <vt:lpstr>Ορισμός αδιεξόδου (1 από 2)</vt:lpstr>
      <vt:lpstr>Ορισμός αδιεξόδου (2 από 2)</vt:lpstr>
      <vt:lpstr>Συνθήκες του Coffman (1 από 3)</vt:lpstr>
      <vt:lpstr>Συνθήκες του Coffman (2 από 3)</vt:lpstr>
      <vt:lpstr>Μοντελοποίηση αδιεξόδων (1 από 3)</vt:lpstr>
      <vt:lpstr>Μοντελοποίηση αδιεξόδων (2 από 3)</vt:lpstr>
      <vt:lpstr>Μοντελοποίηση αδιεξόδων (3 από 3)</vt:lpstr>
      <vt:lpstr>Αντιμετώπιση αδιεξόδων</vt:lpstr>
      <vt:lpstr>Αγνόηση αδιεξόδων (1 από 2)</vt:lpstr>
      <vt:lpstr>Αγνόηση αδιεξόδων (2 από 2)</vt:lpstr>
      <vt:lpstr>Εντοπισμός και ανάκαμψη</vt:lpstr>
      <vt:lpstr>Με έναν πόρο (1 από 3)</vt:lpstr>
      <vt:lpstr>Με έναν πόρο (2 από 3)</vt:lpstr>
      <vt:lpstr>Με έναν πόρο (3 από 3)</vt:lpstr>
      <vt:lpstr>Με πολλούς πόρους (1 από 4)</vt:lpstr>
      <vt:lpstr>Με πολλούς πόρους (2 από 4)</vt:lpstr>
      <vt:lpstr>Με πολλούς πόρους (3 από 4)</vt:lpstr>
      <vt:lpstr>Με πολλούς πόρους (4 από 4)</vt:lpstr>
      <vt:lpstr>Ανάκαμψη από αδιέξοδα (1 από 4)</vt:lpstr>
      <vt:lpstr>Ανάκαμψη από αδιέξοδα (2 από 4)</vt:lpstr>
      <vt:lpstr>Ανάκαμψη από αδιέξοδα (3 από 4)</vt:lpstr>
      <vt:lpstr>Ανάκαμψη από αδιέξοδα (4 από 4)</vt:lpstr>
      <vt:lpstr>Αποφυγή αδιεξόδων</vt:lpstr>
      <vt:lpstr>Γιατί αποφυγή αδιεξόδων;</vt:lpstr>
      <vt:lpstr>Τροχιές πόρων (1 από 2)</vt:lpstr>
      <vt:lpstr>Τροχιές πόρων (2 από 2)</vt:lpstr>
      <vt:lpstr>Ασφαλείς καταστάσεις (1 από 2)</vt:lpstr>
      <vt:lpstr>Ασφαλείς καταστάσεις (2 από 2)</vt:lpstr>
      <vt:lpstr>Αλγόριθμος τραπεζίτη (1 από 3)</vt:lpstr>
      <vt:lpstr>Αλγόριθμος τραπεζίτη (2 από 3)</vt:lpstr>
      <vt:lpstr>Αλγόριθμος τραπεζίτη (3 από 3)</vt:lpstr>
      <vt:lpstr>Αποτροπή αδιεξόδων</vt:lpstr>
      <vt:lpstr>Γιατί πρόληψη αδιεξόδων</vt:lpstr>
      <vt:lpstr>Προσβολή των συνθηκών</vt:lpstr>
      <vt:lpstr>Συνθήκη αμοιβαίου αποκλεισμού</vt:lpstr>
      <vt:lpstr>Συνθήκη δέσμευσης και αναμονής</vt:lpstr>
      <vt:lpstr>Συνθήκη μη προεκτόπισης</vt:lpstr>
      <vt:lpstr>Συνθήκη κυκλικής αναμονής (1 από 2)</vt:lpstr>
      <vt:lpstr>Συνθήκη κυκλικής αναμονής (2 από 2)</vt:lpstr>
      <vt:lpstr>Σύγκριση</vt:lpstr>
      <vt:lpstr>Άλλα θέματα</vt:lpstr>
      <vt:lpstr>Κλείδωμα σε δύο φάσεις (1 από 2)</vt:lpstr>
      <vt:lpstr>Κλείδωμα σε δύο φάσεις (2 από 2)</vt:lpstr>
      <vt:lpstr>Αδιέξοδα επικοινωνίας (1 από 3)</vt:lpstr>
      <vt:lpstr>Αδιέξοδα επικοινωνίας (2 από 3)</vt:lpstr>
      <vt:lpstr>Αδιέξοδα επικοινωνίας (3 από 3)</vt:lpstr>
      <vt:lpstr>Ενεργό αδιέξοδο (1 από 2)</vt:lpstr>
      <vt:lpstr>Ενεργό αδιέξοδο (2 από 2)</vt:lpstr>
      <vt:lpstr>Λιμοκτονία (1 από 2)</vt:lpstr>
      <vt:lpstr>Λιμοκτονία (2 από 2)</vt:lpstr>
      <vt:lpstr>Τέλος Ενότητας #6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Αδιέξοδα</dc:title>
  <dc:subject>Λειτουργικά Συστήματα</dc:subject>
  <dc:creator>Γεώργιος Ξυλωμένος</dc:creator>
  <cp:keywords>Πόροι, αδιέξοδα</cp:keywords>
  <cp:lastModifiedBy>George Xylomenos</cp:lastModifiedBy>
  <cp:revision>240</cp:revision>
  <dcterms:created xsi:type="dcterms:W3CDTF">2012-09-06T09:03:05Z</dcterms:created>
  <dcterms:modified xsi:type="dcterms:W3CDTF">2015-03-24T21:09:15Z</dcterms:modified>
</cp:coreProperties>
</file>