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7" r:id="rId3"/>
    <p:sldId id="289" r:id="rId4"/>
    <p:sldId id="290" r:id="rId5"/>
    <p:sldId id="297" r:id="rId6"/>
    <p:sldId id="292" r:id="rId7"/>
    <p:sldId id="293" r:id="rId8"/>
    <p:sldId id="296" r:id="rId9"/>
    <p:sldId id="291" r:id="rId10"/>
    <p:sldId id="298" r:id="rId11"/>
    <p:sldId id="299"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19" autoAdjust="0"/>
  </p:normalViewPr>
  <p:slideViewPr>
    <p:cSldViewPr>
      <p:cViewPr varScale="1">
        <p:scale>
          <a:sx n="40" d="100"/>
          <a:sy n="40" d="100"/>
        </p:scale>
        <p:origin x="-138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453471-8131-4799-BD42-C0FDCCB13C6D}" type="datetimeFigureOut">
              <a:rPr lang="el-GR" smtClean="0"/>
              <a:t>22/10/2019</a:t>
            </a:fld>
            <a:endParaRPr lang="el-G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E130BC-080D-4B8D-B044-82EBB6273AF7}" type="slidenum">
              <a:rPr lang="el-GR" smtClean="0"/>
              <a:t>‹#›</a:t>
            </a:fld>
            <a:endParaRPr lang="el-GR" dirty="0"/>
          </a:p>
        </p:txBody>
      </p:sp>
    </p:spTree>
    <p:extLst>
      <p:ext uri="{BB962C8B-B14F-4D97-AF65-F5344CB8AC3E}">
        <p14:creationId xmlns:p14="http://schemas.microsoft.com/office/powerpoint/2010/main" val="108390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5E130BC-080D-4B8D-B044-82EBB6273AF7}" type="slidenum">
              <a:rPr lang="el-GR" smtClean="0"/>
              <a:t>1</a:t>
            </a:fld>
            <a:endParaRPr lang="el-GR" dirty="0"/>
          </a:p>
        </p:txBody>
      </p:sp>
    </p:spTree>
    <p:extLst>
      <p:ext uri="{BB962C8B-B14F-4D97-AF65-F5344CB8AC3E}">
        <p14:creationId xmlns:p14="http://schemas.microsoft.com/office/powerpoint/2010/main" val="904487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5E130BC-080D-4B8D-B044-82EBB6273AF7}" type="slidenum">
              <a:rPr lang="el-GR" smtClean="0"/>
              <a:t>5</a:t>
            </a:fld>
            <a:endParaRPr lang="el-GR" dirty="0"/>
          </a:p>
        </p:txBody>
      </p:sp>
    </p:spTree>
    <p:extLst>
      <p:ext uri="{BB962C8B-B14F-4D97-AF65-F5344CB8AC3E}">
        <p14:creationId xmlns:p14="http://schemas.microsoft.com/office/powerpoint/2010/main" val="1580208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9E8BBDC2-1E4A-45FE-B333-4FE066CB1A0B}"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72299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678D1BA-399B-47F8-A44D-94E0E1448AB5}"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392261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C821006-0839-432F-ADB7-93FB5897DE50}"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359501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278341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FFD28-61EF-4827-B4A5-C3C3682A914B}"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299195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6CC95145-DB32-443A-93CA-0321A3333D21}" type="datetime1">
              <a:rPr lang="el-GR" smtClean="0"/>
              <a:t>22/10/2019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58638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CA2CC1A0-1F15-4F45-8F41-49DE34BFBCFA}" type="datetime1">
              <a:rPr lang="el-GR" smtClean="0"/>
              <a:t>22/10/2019</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47969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CE0C8509-C1B2-4BE2-AA45-27FE459D73E9}" type="datetime1">
              <a:rPr lang="el-GR" smtClean="0"/>
              <a:t>22/10/2019</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508990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69436-4476-4F9A-8F88-3C373710DEDA}" type="datetime1">
              <a:rPr lang="el-GR" smtClean="0"/>
              <a:t>22/10/2019</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232236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3F709-2E53-4875-894C-CB7CD8268409}" type="datetime1">
              <a:rPr lang="el-GR" smtClean="0"/>
              <a:t>22/10/2019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161864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B8B2-F117-497F-932F-A5A3A4A7E242}" type="datetime1">
              <a:rPr lang="el-GR" smtClean="0"/>
              <a:t>22/10/2019</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F4219261-5AEA-44EF-8DA9-0E089F09D3A8}" type="slidenum">
              <a:rPr lang="el-GR" smtClean="0"/>
              <a:t>‹#›</a:t>
            </a:fld>
            <a:endParaRPr lang="el-GR" dirty="0"/>
          </a:p>
        </p:txBody>
      </p:sp>
    </p:spTree>
    <p:extLst>
      <p:ext uri="{BB962C8B-B14F-4D97-AF65-F5344CB8AC3E}">
        <p14:creationId xmlns:p14="http://schemas.microsoft.com/office/powerpoint/2010/main" val="98485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715E9-C77E-40A2-819C-5E6D2DF80197}" type="datetime1">
              <a:rPr lang="el-GR" smtClean="0"/>
              <a:t>22/10/2019</a:t>
            </a:fld>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219261-5AEA-44EF-8DA9-0E089F09D3A8}" type="slidenum">
              <a:rPr lang="el-GR" smtClean="0"/>
              <a:t>‹#›</a:t>
            </a:fld>
            <a:endParaRPr lang="el-GR" dirty="0"/>
          </a:p>
        </p:txBody>
      </p:sp>
    </p:spTree>
    <p:extLst>
      <p:ext uri="{BB962C8B-B14F-4D97-AF65-F5344CB8AC3E}">
        <p14:creationId xmlns:p14="http://schemas.microsoft.com/office/powerpoint/2010/main" val="3596974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2448272"/>
          </a:xfrm>
        </p:spPr>
        <p:txBody>
          <a:bodyPr>
            <a:normAutofit fontScale="90000"/>
          </a:bodyPr>
          <a:lstStyle/>
          <a:p>
            <a:r>
              <a:rPr lang="el-GR" dirty="0" smtClean="0"/>
              <a:t>Προγραμματισμός Ανθρώπινου Δυναμικού: Σχεδιασμός, Περιγραφή και Ανάλυση Θέσεων Εργασίας</a:t>
            </a:r>
            <a:r>
              <a:rPr lang="el-GR" dirty="0" smtClean="0"/>
              <a:t> </a:t>
            </a:r>
            <a:endParaRPr lang="el-GR" dirty="0"/>
          </a:p>
        </p:txBody>
      </p:sp>
      <p:sp>
        <p:nvSpPr>
          <p:cNvPr id="3" name="Subtitle 2"/>
          <p:cNvSpPr>
            <a:spLocks noGrp="1"/>
          </p:cNvSpPr>
          <p:nvPr>
            <p:ph type="subTitle" idx="1"/>
          </p:nvPr>
        </p:nvSpPr>
        <p:spPr>
          <a:xfrm>
            <a:off x="1475656" y="3853124"/>
            <a:ext cx="6735077" cy="1752600"/>
          </a:xfrm>
        </p:spPr>
        <p:txBody>
          <a:bodyPr/>
          <a:lstStyle/>
          <a:p>
            <a:endParaRPr lang="el-GR"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3863906"/>
            <a:ext cx="4248471" cy="2123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863906"/>
            <a:ext cx="3168352" cy="174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1541" y="332656"/>
            <a:ext cx="3096344" cy="1417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04578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Στόχοι Ανάλυσης Θέσης Εργασίας</a:t>
            </a:r>
            <a:endParaRPr lang="el-GR" dirty="0"/>
          </a:p>
        </p:txBody>
      </p:sp>
      <p:sp>
        <p:nvSpPr>
          <p:cNvPr id="3" name="Content Placeholder 2"/>
          <p:cNvSpPr>
            <a:spLocks noGrp="1"/>
          </p:cNvSpPr>
          <p:nvPr>
            <p:ph idx="1"/>
          </p:nvPr>
        </p:nvSpPr>
        <p:spPr/>
        <p:txBody>
          <a:bodyPr/>
          <a:lstStyle/>
          <a:p>
            <a:r>
              <a:rPr lang="el-GR" dirty="0" smtClean="0"/>
              <a:t>Περιγραφή της Θέσης Εργασίας</a:t>
            </a:r>
          </a:p>
          <a:p>
            <a:r>
              <a:rPr lang="el-GR" dirty="0" smtClean="0"/>
              <a:t>Ανάλυση του Ρόλου</a:t>
            </a:r>
          </a:p>
          <a:p>
            <a:r>
              <a:rPr lang="el-GR" dirty="0" smtClean="0"/>
              <a:t>Προδιαγραφές που απαιτούνται για τη Θέση</a:t>
            </a:r>
          </a:p>
          <a:p>
            <a:r>
              <a:rPr lang="el-GR" dirty="0" smtClean="0"/>
              <a:t>Ανάλυση των απαιτήσεων Απόδοσης</a:t>
            </a:r>
          </a:p>
          <a:p>
            <a:r>
              <a:rPr lang="el-GR" dirty="0" smtClean="0"/>
              <a:t>Προδιαγραφές Μάθησης ή Εκπαίδευσης</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10</a:t>
            </a:fld>
            <a:endParaRPr lang="el-G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4581128"/>
            <a:ext cx="4248472"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37549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Ομαδική Άσκηση </a:t>
            </a:r>
            <a:endParaRPr lang="el-GR" dirty="0"/>
          </a:p>
        </p:txBody>
      </p:sp>
      <p:sp>
        <p:nvSpPr>
          <p:cNvPr id="3" name="Content Placeholder 2"/>
          <p:cNvSpPr>
            <a:spLocks noGrp="1"/>
          </p:cNvSpPr>
          <p:nvPr>
            <p:ph idx="1"/>
          </p:nvPr>
        </p:nvSpPr>
        <p:spPr/>
        <p:txBody>
          <a:bodyPr/>
          <a:lstStyle/>
          <a:p>
            <a:pPr marL="0" indent="0">
              <a:buNone/>
            </a:pPr>
            <a:r>
              <a:rPr lang="el-GR" dirty="0" smtClean="0"/>
              <a:t>Στις Ομάδες μας χρησιμοποιούμε τον Πίνακα: </a:t>
            </a:r>
          </a:p>
          <a:p>
            <a:pPr marL="0" indent="0">
              <a:buNone/>
            </a:pPr>
            <a:r>
              <a:rPr lang="el-GR" b="1" i="1" dirty="0" smtClean="0"/>
              <a:t>Χρήσεις της Ανάλυσης της Θέσης Εργασίας στις υπόλοιπες Δραστηριότητες ΔΑΔ</a:t>
            </a:r>
          </a:p>
          <a:p>
            <a:pPr marL="0" indent="0">
              <a:buNone/>
            </a:pPr>
            <a:r>
              <a:rPr lang="el-GR" dirty="0" smtClean="0"/>
              <a:t>για να ερμηνεύσουμε και να αξιολογήσουμε </a:t>
            </a:r>
          </a:p>
          <a:p>
            <a:pPr marL="0" indent="0">
              <a:buNone/>
            </a:pPr>
            <a:r>
              <a:rPr lang="el-GR" dirty="0" smtClean="0"/>
              <a:t>την υπάρχουσα κατάσταση στα εργασιακά μας πλαίσια και στους Οργανισμούς μας!</a:t>
            </a:r>
            <a:endParaRPr lang="el-GR" dirty="0"/>
          </a:p>
          <a:p>
            <a:pPr marL="0" indent="0">
              <a:buNone/>
            </a:pPr>
            <a:r>
              <a:rPr lang="el-GR" b="1" i="1" dirty="0" smtClean="0"/>
              <a:t> </a:t>
            </a:r>
            <a:endParaRPr lang="el-GR" b="1" i="1"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11</a:t>
            </a:fld>
            <a:endParaRPr lang="el-GR"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5082841"/>
            <a:ext cx="3816424"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6721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Οργανωτικός Σχεδιασμός</a:t>
            </a:r>
            <a:br>
              <a:rPr lang="el-GR" dirty="0" smtClean="0"/>
            </a:br>
            <a:r>
              <a:rPr lang="el-GR" dirty="0" smtClean="0"/>
              <a:t>(</a:t>
            </a:r>
            <a:r>
              <a:rPr lang="en-US" dirty="0" smtClean="0"/>
              <a:t>Organizational Design)</a:t>
            </a:r>
            <a:r>
              <a:rPr lang="el-GR" dirty="0" smtClean="0"/>
              <a:t> </a:t>
            </a:r>
            <a:endParaRPr lang="el-GR" dirty="0"/>
          </a:p>
        </p:txBody>
      </p:sp>
      <p:sp>
        <p:nvSpPr>
          <p:cNvPr id="3" name="Content Placeholder 2"/>
          <p:cNvSpPr>
            <a:spLocks noGrp="1"/>
          </p:cNvSpPr>
          <p:nvPr>
            <p:ph idx="1"/>
          </p:nvPr>
        </p:nvSpPr>
        <p:spPr>
          <a:xfrm>
            <a:off x="395536" y="1844824"/>
            <a:ext cx="8229600" cy="4281339"/>
          </a:xfrm>
        </p:spPr>
        <p:txBody>
          <a:bodyPr>
            <a:normAutofit fontScale="77500" lnSpcReduction="20000"/>
          </a:bodyPr>
          <a:lstStyle/>
          <a:p>
            <a:r>
              <a:rPr lang="el-GR" sz="3100" dirty="0"/>
              <a:t>Η Διοίκηση Ανθρώπινου Δυναμικού έχει την κύρια ευθύνη του σχεδιασμού των οργανωτικών δομών όσο και της σωστής εφαρμογής αυτών  στην πράξη.</a:t>
            </a:r>
          </a:p>
          <a:p>
            <a:r>
              <a:rPr lang="el-GR" sz="3100" dirty="0"/>
              <a:t>Πρωταρχικό ζήτημα του οργανωσιακού σχεδιασμού είναι ο καθορισμός των θέσεων εργασίας που κάθε άτομο ή ομάδα θα αναλάβει. </a:t>
            </a:r>
          </a:p>
          <a:p>
            <a:r>
              <a:rPr lang="el-GR" sz="3100" dirty="0"/>
              <a:t>Το συνολικό έργο (δραστηριότητες, λειτουργίες) σύμφωνα με την αποστολή, τους στόχους και τα προγράμματα που ο οργανισμός έχει να υλοποιήσει , διαιρείται σε επιμέρους ρόλους,  συγκεκριμένες εργασίες ή καθήκοντα.  </a:t>
            </a:r>
          </a:p>
          <a:p>
            <a:r>
              <a:rPr lang="el-GR" sz="3100" dirty="0"/>
              <a:t>Από αυτή τη διαίρεση προκύπτουν οι θέσεις εργασίας με συγκεκριμένο περιεχόμενο καθηκόντων για τα άτομα που τις καταλαμβάνουν.</a:t>
            </a:r>
          </a:p>
          <a:p>
            <a:pPr marL="0" indent="0">
              <a:buNone/>
            </a:pPr>
            <a:endParaRPr lang="el-GR" sz="2800" b="1" dirty="0" smtClean="0">
              <a:solidFill>
                <a:srgbClr val="336699"/>
              </a:solidFill>
              <a:effectLst>
                <a:outerShdw blurRad="38100" dist="38100" dir="2700000" algn="tl">
                  <a:srgbClr val="C0C0C0"/>
                </a:outerShdw>
              </a:effectLst>
            </a:endParaRPr>
          </a:p>
          <a:p>
            <a:pPr marL="0" indent="0">
              <a:buNone/>
            </a:pPr>
            <a:endParaRPr lang="el-GR" sz="2800" b="1" dirty="0" smtClean="0">
              <a:solidFill>
                <a:srgbClr val="336699"/>
              </a:solidFill>
              <a:effectLst>
                <a:outerShdw blurRad="38100" dist="38100" dir="2700000" algn="tl">
                  <a:srgbClr val="C0C0C0"/>
                </a:outerShdw>
              </a:effectLst>
            </a:endParaRPr>
          </a:p>
          <a:p>
            <a:pPr marL="0" indent="0">
              <a:buNone/>
            </a:pPr>
            <a:endParaRPr lang="en-GB" sz="2800" b="1" dirty="0">
              <a:solidFill>
                <a:srgbClr val="336699"/>
              </a:solidFill>
              <a:effectLst>
                <a:outerShdw blurRad="38100" dist="38100" dir="2700000" algn="tl">
                  <a:srgbClr val="C0C0C0"/>
                </a:outerShdw>
              </a:effectLst>
            </a:endParaRPr>
          </a:p>
          <a:p>
            <a:endParaRPr lang="el-GR" dirty="0"/>
          </a:p>
        </p:txBody>
      </p:sp>
      <p:sp>
        <p:nvSpPr>
          <p:cNvPr id="4" name="Date Placeholder 3"/>
          <p:cNvSpPr>
            <a:spLocks noGrp="1"/>
          </p:cNvSpPr>
          <p:nvPr>
            <p:ph type="dt" sz="half" idx="10"/>
          </p:nvPr>
        </p:nvSpPr>
        <p:spPr/>
        <p:txBody>
          <a:bodyPr/>
          <a:lstStyle/>
          <a:p>
            <a:fld id="{E87DE4E2-DF56-4E4B-A89B-FAACD59613BE}"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2</a:t>
            </a:fld>
            <a:endParaRPr lang="el-GR" dirty="0"/>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62284"/>
            <a:ext cx="1547664" cy="1380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364726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Σχεδιασμός Θέσεων Εργασίας</a:t>
            </a:r>
            <a:endParaRPr lang="el-GR" dirty="0"/>
          </a:p>
        </p:txBody>
      </p:sp>
      <p:sp>
        <p:nvSpPr>
          <p:cNvPr id="3" name="Content Placeholder 2"/>
          <p:cNvSpPr>
            <a:spLocks noGrp="1"/>
          </p:cNvSpPr>
          <p:nvPr>
            <p:ph idx="1"/>
          </p:nvPr>
        </p:nvSpPr>
        <p:spPr/>
        <p:txBody>
          <a:bodyPr>
            <a:noAutofit/>
          </a:bodyPr>
          <a:lstStyle/>
          <a:p>
            <a:r>
              <a:rPr lang="el-GR" sz="2000" dirty="0" smtClean="0"/>
              <a:t>Η διαίρεση εργασίας συνδέεται με την εξειδίκευση των θέσεων εργασίας και των εργαζομένων.</a:t>
            </a:r>
          </a:p>
          <a:p>
            <a:r>
              <a:rPr lang="el-GR" sz="2000" dirty="0" smtClean="0"/>
              <a:t>Η εξειδίκευση της εργασίας προσδιορίζεται από δύο βασικές διαστάσεις: την οριζόντια και την κάθετη</a:t>
            </a:r>
          </a:p>
          <a:p>
            <a:r>
              <a:rPr lang="el-GR" sz="2000" dirty="0" smtClean="0"/>
              <a:t>Η οριζόντια εξειδίκευση αποτελεί τον κυρίαρχο τύπο της διαίρεσης της εργασίας και αναφέρεται στο εύρος της ποικιλίας των καθηκόντων που περιλαμβάνει μία θέση εργασίας. Όσο πιο πολλές οι επαναλήψεις της εκτέλεσης τόσο πιο στενό το εύρος της θέσης εργασίας.</a:t>
            </a:r>
          </a:p>
          <a:p>
            <a:r>
              <a:rPr lang="el-GR" sz="2000" dirty="0" smtClean="0"/>
              <a:t>Η κάθετη εξειδίκευση αναφέρεται στη διακριτική ευχέρεια ή τον έλεγχο ή το δικαίωμα για λήψη αποφάσεων που δίνεται στη θέση εργασίας και επομένως στο άτομο που ην κατέχει σχετικά με τα ζητήματα που αφορούν στην εκτέλεση των καθηκόντων του. Όσο πιο περιορισμένο είναι το εύρος αυτό, τόσο λιγότερο παίρνει αποφάσεις, τόσο περισσότερο διαχωρίζεται το εκτελεστικό από το διοικητικό έργο της θέσης.  </a:t>
            </a:r>
            <a:endParaRPr lang="el-GR" sz="2000"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3</a:t>
            </a:fld>
            <a:endParaRPr lang="el-G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043608" cy="1268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947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Εύρος Διοίκησης - Ελέγχου</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Ένα από τα πιο σημαντικά προβλήματα που τίθεται στα πλαίσια του οργανωτικού σχεδιασμού , σχετικά με τη διαμόρφωση των θέσεων εργασίας, είναι ο καθορισμός του εύρους διοίκησης ή ελέγχου (</a:t>
            </a:r>
            <a:r>
              <a:rPr lang="en-US" dirty="0" smtClean="0"/>
              <a:t>span of control)</a:t>
            </a:r>
          </a:p>
          <a:p>
            <a:r>
              <a:rPr lang="el-GR" dirty="0" smtClean="0"/>
              <a:t>Με τον όρο εύρος διοίκησης εννοείται ο αριθμός των θέσεων εργασίας, για τη διοίκηση των οποίων δημιουργείται μία νέα θέση διοικητικής ευθύνης, ή πιο απλά, ο αριθμός των υφισταμένων που θα αναφέρεται σε κάθε προϊστάμενο. </a:t>
            </a:r>
          </a:p>
          <a:p>
            <a:r>
              <a:rPr lang="el-GR" dirty="0" smtClean="0"/>
              <a:t>Με βάση τη διαίρεση αυτή, διαμορφώνονται και προκύπτουν τα ιεραρχικά επίπεδα στα οποία διανέμονται και κατανέμονται οι θέσεις εργασίας μέσα στον Οργανισμό.  Όσο πιο πολλά ιεραρχικά επίπεδα τόσο πιο πολύπλοκη και αναποτελεσματική διοίκηση! </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4</a:t>
            </a:fld>
            <a:endParaRPr lang="el-G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0"/>
            <a:ext cx="1152128"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2986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Σχεδιασμός θέσης εργασίας</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Ο καθορισμός των αναγκαίων θέσεων για τη λειτουργία του οργανισμού και η κατανομή τους σε επίπεδα, ώστε να εξασφαλίζεται ο μέγιστος βαθμός παραγωγικότητας (</a:t>
            </a:r>
            <a:r>
              <a:rPr lang="en-US" dirty="0" smtClean="0"/>
              <a:t>Job Design)</a:t>
            </a:r>
            <a:r>
              <a:rPr lang="el-GR" dirty="0" smtClean="0"/>
              <a:t>.</a:t>
            </a:r>
          </a:p>
          <a:p>
            <a:r>
              <a:rPr lang="el-GR" dirty="0" smtClean="0"/>
              <a:t>Ταυτόχρονα με το υψηλότερο δυνατό επίπεδο ικανοποίησης των εργαζομένων</a:t>
            </a:r>
          </a:p>
          <a:p>
            <a:r>
              <a:rPr lang="el-GR" dirty="0" smtClean="0"/>
              <a:t>Με την εξέλιξη της τεχνολογίας και την εισαγωγή της στην εργασιακή διαδικασία, η ΔΑΔ αναπροσαρμόζει το περιεχόμενο των θέσεων εργασίας. </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5</a:t>
            </a:fld>
            <a:endParaRPr lang="el-GR"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5637061"/>
            <a:ext cx="4251573" cy="1220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977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Περιγραφή θέσης εργασίας</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Με τον όρο αυτό εννοούμε τη γραπτή παρουσίαση της αποστολής – σκοπού, των υπευθυνοτήτων, των καθηκόντων, της εξουσίας της κάθε θέσης εργασίας και των σχέσεων της με τις άλλες θέσεις εργασίας.</a:t>
            </a:r>
          </a:p>
          <a:p>
            <a:r>
              <a:rPr lang="el-GR" dirty="0" smtClean="0"/>
              <a:t>Είναι μία ουσιαστική συμπλήρωση του οργανογράμματος</a:t>
            </a:r>
          </a:p>
          <a:p>
            <a:r>
              <a:rPr lang="el-GR" dirty="0" smtClean="0"/>
              <a:t>Είναι η ακτινογραφία των καθηκόντων της θέσης εργασίας, ωστόσο πολλές φορές μπορεί να αποτελεί πηγή δυσκαμψίας και να περιορίζει ευελιξία απαραίτητη για προσαρμογή σε </a:t>
            </a:r>
            <a:r>
              <a:rPr lang="el-GR" dirty="0" smtClean="0"/>
              <a:t>οργανωσιακή</a:t>
            </a:r>
            <a:r>
              <a:rPr lang="el-GR" dirty="0" smtClean="0"/>
              <a:t> αλλαγή! </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6</a:t>
            </a:fld>
            <a:endParaRPr lang="el-GR"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5661247"/>
            <a:ext cx="3168352" cy="11967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2341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lstStyle/>
          <a:p>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7</a:t>
            </a:fld>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8352928" cy="5976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6934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C69436-4476-4F9A-8F88-3C373710DEDA}" type="datetime1">
              <a:rPr lang="el-GR" smtClean="0"/>
              <a:t>22/10/2019</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F4219261-5AEA-44EF-8DA9-0E089F09D3A8}" type="slidenum">
              <a:rPr lang="el-GR" smtClean="0"/>
              <a:t>8</a:t>
            </a:fld>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76672"/>
            <a:ext cx="7560839"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9850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Ανάλυση θέσης εργασίας</a:t>
            </a:r>
            <a:endParaRPr lang="el-GR" dirty="0"/>
          </a:p>
        </p:txBody>
      </p:sp>
      <p:sp>
        <p:nvSpPr>
          <p:cNvPr id="3" name="Content Placeholder 2"/>
          <p:cNvSpPr>
            <a:spLocks noGrp="1"/>
          </p:cNvSpPr>
          <p:nvPr>
            <p:ph idx="1"/>
          </p:nvPr>
        </p:nvSpPr>
        <p:spPr/>
        <p:txBody>
          <a:bodyPr>
            <a:normAutofit lnSpcReduction="10000"/>
          </a:bodyPr>
          <a:lstStyle/>
          <a:p>
            <a:r>
              <a:rPr lang="el-GR" dirty="0" smtClean="0"/>
              <a:t>Η διαδικασία συγκέντρωσης και καταγραφής των σημαντικών αρμοδιοτήτων και δραστηριοτήτων, τις οποίες εκτελεί ένας εργαζόμενος, των απαιτήσεων και των τεχνικών και περιβαλλοντικών δεδομένων της θέσης, καθώς και του συνόλου των προσόντων, των γνώσεων, των ικανοτήτων και των </a:t>
            </a:r>
            <a:r>
              <a:rPr lang="el-GR" dirty="0"/>
              <a:t>υ</a:t>
            </a:r>
            <a:r>
              <a:rPr lang="el-GR" dirty="0" smtClean="0"/>
              <a:t>πευθυνοτήτων που πρέπει να συνδυάζει ο εργαζόμενος για την επιτυχή διεξαγωγή της εργασίας του (</a:t>
            </a:r>
            <a:r>
              <a:rPr lang="en-US" dirty="0" smtClean="0"/>
              <a:t>Job Analysis)</a:t>
            </a:r>
            <a:r>
              <a:rPr lang="el-GR" dirty="0" smtClean="0"/>
              <a:t>. </a:t>
            </a:r>
            <a:endParaRPr lang="el-GR" dirty="0"/>
          </a:p>
        </p:txBody>
      </p:sp>
      <p:sp>
        <p:nvSpPr>
          <p:cNvPr id="4" name="Date Placeholder 3"/>
          <p:cNvSpPr>
            <a:spLocks noGrp="1"/>
          </p:cNvSpPr>
          <p:nvPr>
            <p:ph type="dt" sz="half" idx="10"/>
          </p:nvPr>
        </p:nvSpPr>
        <p:spPr/>
        <p:txBody>
          <a:bodyPr/>
          <a:lstStyle/>
          <a:p>
            <a:fld id="{E5ADC531-D664-4507-AC3D-0F219C203E92}" type="datetime1">
              <a:rPr lang="el-GR" smtClean="0"/>
              <a:t>22/10/2019</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F4219261-5AEA-44EF-8DA9-0E089F09D3A8}" type="slidenum">
              <a:rPr lang="el-GR" smtClean="0"/>
              <a:t>9</a:t>
            </a:fld>
            <a:endParaRPr lang="el-GR" dirty="0"/>
          </a:p>
        </p:txBody>
      </p:sp>
    </p:spTree>
    <p:extLst>
      <p:ext uri="{BB962C8B-B14F-4D97-AF65-F5344CB8AC3E}">
        <p14:creationId xmlns:p14="http://schemas.microsoft.com/office/powerpoint/2010/main" val="3257984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409</TotalTime>
  <Words>644</Words>
  <Application>Microsoft Office PowerPoint</Application>
  <PresentationFormat>On-screen Show (4:3)</PresentationFormat>
  <Paragraphs>61</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Προγραμματισμός Ανθρώπινου Δυναμικού: Σχεδιασμός, Περιγραφή και Ανάλυση Θέσεων Εργασίας </vt:lpstr>
      <vt:lpstr>Οργανωτικός Σχεδιασμός (Organizational Design) </vt:lpstr>
      <vt:lpstr>Σχεδιασμός Θέσεων Εργασίας</vt:lpstr>
      <vt:lpstr>Εύρος Διοίκησης - Ελέγχου</vt:lpstr>
      <vt:lpstr>Σχεδιασμός θέσης εργασίας</vt:lpstr>
      <vt:lpstr>Περιγραφή θέσης εργασίας</vt:lpstr>
      <vt:lpstr>PowerPoint Presentation</vt:lpstr>
      <vt:lpstr>PowerPoint Presentation</vt:lpstr>
      <vt:lpstr>Ανάλυση θέσης εργασίας</vt:lpstr>
      <vt:lpstr>Στόχοι Ανάλυσης Θέσης Εργασίας</vt:lpstr>
      <vt:lpstr>Ομαδική Άσκηση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Ανθρώπινου Δυναμικού στον Δημόσιο και Ευρύτερο Δημόσιο Τομέα</dc:title>
  <dc:creator>Ioanna</dc:creator>
  <cp:lastModifiedBy>Ioanna</cp:lastModifiedBy>
  <cp:revision>59</cp:revision>
  <dcterms:created xsi:type="dcterms:W3CDTF">2019-10-14T05:22:49Z</dcterms:created>
  <dcterms:modified xsi:type="dcterms:W3CDTF">2019-10-22T13:13:19Z</dcterms:modified>
</cp:coreProperties>
</file>