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21"/>
  </p:notesMasterIdLst>
  <p:sldIdLst>
    <p:sldId id="293" r:id="rId4"/>
    <p:sldId id="294" r:id="rId5"/>
    <p:sldId id="295" r:id="rId6"/>
    <p:sldId id="258" r:id="rId7"/>
    <p:sldId id="259" r:id="rId8"/>
    <p:sldId id="260" r:id="rId9"/>
    <p:sldId id="261" r:id="rId10"/>
    <p:sldId id="262" r:id="rId11"/>
    <p:sldId id="264" r:id="rId12"/>
    <p:sldId id="265" r:id="rId13"/>
    <p:sldId id="266" r:id="rId14"/>
    <p:sldId id="267" r:id="rId15"/>
    <p:sldId id="268" r:id="rId16"/>
    <p:sldId id="269" r:id="rId17"/>
    <p:sldId id="270" r:id="rId18"/>
    <p:sldId id="271" r:id="rId19"/>
    <p:sldId id="299" r:id="rId2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4" d="100"/>
          <a:sy n="84" d="100"/>
        </p:scale>
        <p:origin x="72" y="1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17A47-BA6F-497E-8EC7-01D3C9F79818}" type="datetimeFigureOut">
              <a:rPr lang="el-GR" smtClean="0"/>
              <a:t>29/11/2015</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AABD-1255-496D-BA10-87FFD84197B5}" type="slidenum">
              <a:rPr lang="el-GR" smtClean="0"/>
              <a:t>‹#›</a:t>
            </a:fld>
            <a:endParaRPr lang="el-GR"/>
          </a:p>
        </p:txBody>
      </p:sp>
    </p:spTree>
    <p:extLst>
      <p:ext uri="{BB962C8B-B14F-4D97-AF65-F5344CB8AC3E}">
        <p14:creationId xmlns:p14="http://schemas.microsoft.com/office/powerpoint/2010/main" val="386003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dirty="0">
              <a:solidFill>
                <a:prstClr val="black"/>
              </a:solidFill>
            </a:endParaRPr>
          </a:p>
        </p:txBody>
      </p:sp>
    </p:spTree>
    <p:extLst>
      <p:ext uri="{BB962C8B-B14F-4D97-AF65-F5344CB8AC3E}">
        <p14:creationId xmlns:p14="http://schemas.microsoft.com/office/powerpoint/2010/main" val="279860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a:t>
            </a:fld>
            <a:endParaRPr lang="el-GR" dirty="0">
              <a:solidFill>
                <a:prstClr val="black"/>
              </a:solidFill>
            </a:endParaRPr>
          </a:p>
        </p:txBody>
      </p:sp>
    </p:spTree>
    <p:extLst>
      <p:ext uri="{BB962C8B-B14F-4D97-AF65-F5344CB8AC3E}">
        <p14:creationId xmlns:p14="http://schemas.microsoft.com/office/powerpoint/2010/main" val="2865254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a:t>
            </a:fld>
            <a:endParaRPr lang="el-GR" dirty="0">
              <a:solidFill>
                <a:prstClr val="black"/>
              </a:solidFill>
            </a:endParaRPr>
          </a:p>
        </p:txBody>
      </p:sp>
    </p:spTree>
    <p:extLst>
      <p:ext uri="{BB962C8B-B14F-4D97-AF65-F5344CB8AC3E}">
        <p14:creationId xmlns:p14="http://schemas.microsoft.com/office/powerpoint/2010/main" val="397371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17</a:t>
            </a:fld>
            <a:endParaRPr lang="el-GR" dirty="0">
              <a:solidFill>
                <a:prstClr val="black"/>
              </a:solidFill>
            </a:endParaRPr>
          </a:p>
        </p:txBody>
      </p:sp>
    </p:spTree>
    <p:extLst>
      <p:ext uri="{BB962C8B-B14F-4D97-AF65-F5344CB8AC3E}">
        <p14:creationId xmlns:p14="http://schemas.microsoft.com/office/powerpoint/2010/main" val="976240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7"/>
            <a:ext cx="7772400" cy="1470025"/>
          </a:xfrm>
        </p:spPr>
        <p:txBody>
          <a:bodyPr/>
          <a:lstStyle/>
          <a:p>
            <a:r>
              <a:rPr lang="el-GR"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l-GR" smtClean="0"/>
              <a:t>Στυλ κύριου υπότιτλου</a:t>
            </a:r>
            <a:endParaRPr lang="el-GR" dirty="0"/>
          </a:p>
        </p:txBody>
      </p:sp>
      <p:pic>
        <p:nvPicPr>
          <p:cNvPr id="4" name="Picture 3" descr="Λογότυπο Οικονομικού Πανεπιστημίου Αθηνών"/>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592" y="260648"/>
            <a:ext cx="7309104" cy="1908048"/>
          </a:xfrm>
          <a:prstGeom prst="rect">
            <a:avLst/>
          </a:prstGeom>
        </p:spPr>
      </p:pic>
    </p:spTree>
    <p:extLst>
      <p:ext uri="{BB962C8B-B14F-4D97-AF65-F5344CB8AC3E}">
        <p14:creationId xmlns:p14="http://schemas.microsoft.com/office/powerpoint/2010/main" val="30687808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37456637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40"/>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40"/>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2945634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6"/>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r>
              <a:rPr lang="en-GB" altLang="el-GR">
                <a:solidFill>
                  <a:prstClr val="black"/>
                </a:solidFill>
              </a:rPr>
              <a:t>Εα</a:t>
            </a:r>
            <a:r>
              <a:rPr lang="en-GB" altLang="el-GR" err="1">
                <a:solidFill>
                  <a:prstClr val="black"/>
                </a:solidFill>
              </a:rPr>
              <a:t>ρινό</a:t>
            </a:r>
            <a:r>
              <a:rPr lang="en-GB" altLang="el-GR">
                <a:solidFill>
                  <a:prstClr val="black"/>
                </a:solidFill>
              </a:rPr>
              <a:t> </a:t>
            </a:r>
            <a:r>
              <a:rPr lang="en-GB" altLang="el-GR" err="1" smtClean="0">
                <a:solidFill>
                  <a:prstClr val="black"/>
                </a:solidFill>
              </a:rPr>
              <a:t>Εξάμηνο</a:t>
            </a:r>
            <a:endParaRPr lang="en-GB" altLang="el-GR">
              <a:solidFill>
                <a:prstClr val="black"/>
              </a:solidFill>
            </a:endParaRPr>
          </a:p>
        </p:txBody>
      </p:sp>
      <p:sp>
        <p:nvSpPr>
          <p:cNvPr id="6" name="Rectangle 7"/>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r>
              <a:rPr lang="en-GB" altLang="el-GR">
                <a:solidFill>
                  <a:prstClr val="black"/>
                </a:solidFill>
              </a:rPr>
              <a:t>Δρ. Αγγ. Πουλυμενάκου, ΟΠΑ Αρχιτεκτονική ΣΕ</a:t>
            </a:r>
          </a:p>
        </p:txBody>
      </p:sp>
      <p:sp>
        <p:nvSpPr>
          <p:cNvPr id="7" name="Rectangle 8"/>
          <p:cNvSpPr>
            <a:spLocks noGrp="1" noChangeArrowheads="1"/>
          </p:cNvSpPr>
          <p:nvPr>
            <p:ph type="sldNum" sz="quarter" idx="12"/>
          </p:nvPr>
        </p:nvSpPr>
        <p:spPr/>
        <p:txBody>
          <a:bodyPr/>
          <a:lstStyle>
            <a:lvl1pPr>
              <a:defRPr/>
            </a:lvl1pPr>
          </a:lstStyle>
          <a:p>
            <a:pPr>
              <a:defRPr/>
            </a:pPr>
            <a:fld id="{C4899421-2D11-4AAA-B57C-F68ABA28D1F2}" type="slidenum">
              <a:rPr lang="en-GB" altLang="el-GR">
                <a:solidFill>
                  <a:prstClr val="black"/>
                </a:solidFill>
              </a:rPr>
              <a:pPr>
                <a:defRPr/>
              </a:pPr>
              <a:t>‹#›</a:t>
            </a:fld>
            <a:endParaRPr lang="en-GB" altLang="el-GR">
              <a:solidFill>
                <a:prstClr val="black"/>
              </a:solidFill>
            </a:endParaRPr>
          </a:p>
        </p:txBody>
      </p:sp>
    </p:spTree>
    <p:extLst>
      <p:ext uri="{BB962C8B-B14F-4D97-AF65-F5344CB8AC3E}">
        <p14:creationId xmlns:p14="http://schemas.microsoft.com/office/powerpoint/2010/main" val="3307318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600202"/>
            <a:ext cx="8229600" cy="4525963"/>
          </a:xfrm>
        </p:spPr>
        <p:txBody>
          <a:bodyPr/>
          <a:lstStyle/>
          <a:p>
            <a:pPr lvl="0"/>
            <a:endParaRPr lang="el-GR"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r>
              <a:rPr lang="en-GB" altLang="el-GR">
                <a:solidFill>
                  <a:prstClr val="black"/>
                </a:solidFill>
              </a:rPr>
              <a:t>Εα</a:t>
            </a:r>
            <a:r>
              <a:rPr lang="en-GB" altLang="el-GR" err="1">
                <a:solidFill>
                  <a:prstClr val="black"/>
                </a:solidFill>
              </a:rPr>
              <a:t>ρινό</a:t>
            </a:r>
            <a:r>
              <a:rPr lang="en-GB" altLang="el-GR">
                <a:solidFill>
                  <a:prstClr val="black"/>
                </a:solidFill>
              </a:rPr>
              <a:t> </a:t>
            </a:r>
            <a:r>
              <a:rPr lang="en-GB" altLang="el-GR" err="1" smtClean="0">
                <a:solidFill>
                  <a:prstClr val="black"/>
                </a:solidFill>
              </a:rPr>
              <a:t>Εξάμηνο</a:t>
            </a:r>
            <a:endParaRPr lang="en-GB" altLang="el-GR">
              <a:solidFill>
                <a:prstClr val="black"/>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r>
              <a:rPr lang="en-GB" altLang="el-GR">
                <a:solidFill>
                  <a:prstClr val="black"/>
                </a:solidFill>
              </a:rPr>
              <a:t>Δρ. Αγγ. Πουλυμενάκου, ΟΠΑ Αρχιτεκτονική ΣΕ</a:t>
            </a:r>
          </a:p>
        </p:txBody>
      </p:sp>
      <p:sp>
        <p:nvSpPr>
          <p:cNvPr id="6" name="Rectangle 6"/>
          <p:cNvSpPr>
            <a:spLocks noGrp="1" noChangeArrowheads="1"/>
          </p:cNvSpPr>
          <p:nvPr>
            <p:ph type="sldNum" sz="quarter" idx="12"/>
          </p:nvPr>
        </p:nvSpPr>
        <p:spPr/>
        <p:txBody>
          <a:bodyPr/>
          <a:lstStyle>
            <a:lvl1pPr>
              <a:defRPr/>
            </a:lvl1pPr>
          </a:lstStyle>
          <a:p>
            <a:pPr>
              <a:defRPr/>
            </a:pPr>
            <a:fld id="{C84EB06F-1EE0-495F-8C43-66ED0381D910}" type="slidenum">
              <a:rPr lang="en-GB" altLang="el-GR">
                <a:solidFill>
                  <a:prstClr val="black"/>
                </a:solidFill>
              </a:rPr>
              <a:pPr>
                <a:defRPr/>
              </a:pPr>
              <a:t>‹#›</a:t>
            </a:fld>
            <a:endParaRPr lang="en-GB" altLang="el-GR">
              <a:solidFill>
                <a:prstClr val="black"/>
              </a:solidFill>
            </a:endParaRPr>
          </a:p>
        </p:txBody>
      </p:sp>
    </p:spTree>
    <p:extLst>
      <p:ext uri="{BB962C8B-B14F-4D97-AF65-F5344CB8AC3E}">
        <p14:creationId xmlns:p14="http://schemas.microsoft.com/office/powerpoint/2010/main" val="207750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7"/>
            <a:ext cx="7772400" cy="1470025"/>
          </a:xfrm>
        </p:spPr>
        <p:txBody>
          <a:bodyPr/>
          <a:lstStyle/>
          <a:p>
            <a:r>
              <a:rPr lang="el-GR"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l-GR" smtClean="0"/>
              <a:t>Στυλ κύριου υπότιτλου</a:t>
            </a:r>
            <a:endParaRPr lang="el-GR" dirty="0"/>
          </a:p>
        </p:txBody>
      </p:sp>
      <p:pic>
        <p:nvPicPr>
          <p:cNvPr id="4" name="Picture 3" descr="Λογότυπο Οικονομικού Πανεπιστημίου Αθηνών"/>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592" y="260648"/>
            <a:ext cx="7309104" cy="1908048"/>
          </a:xfrm>
          <a:prstGeom prst="rect">
            <a:avLst/>
          </a:prstGeom>
        </p:spPr>
      </p:pic>
    </p:spTree>
    <p:extLst>
      <p:ext uri="{BB962C8B-B14F-4D97-AF65-F5344CB8AC3E}">
        <p14:creationId xmlns:p14="http://schemas.microsoft.com/office/powerpoint/2010/main" val="31392554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149212852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83568" y="2936927"/>
            <a:ext cx="7772400" cy="1362075"/>
          </a:xfrm>
        </p:spPr>
        <p:txBody>
          <a:bodyPr anchor="t"/>
          <a:lstStyle>
            <a:lvl1pPr algn="l">
              <a:defRPr sz="3000" b="1" cap="none" baseline="0"/>
            </a:lvl1pPr>
          </a:lstStyle>
          <a:p>
            <a:r>
              <a:rPr lang="el-GR" smtClean="0"/>
              <a:t>Στυλ κύριου τίτλου</a:t>
            </a:r>
            <a:endParaRPr lang="el-GR" dirty="0"/>
          </a:p>
        </p:txBody>
      </p:sp>
      <p:sp>
        <p:nvSpPr>
          <p:cNvPr id="3" name="Θέση κειμένου 2"/>
          <p:cNvSpPr>
            <a:spLocks noGrp="1"/>
          </p:cNvSpPr>
          <p:nvPr>
            <p:ph type="body" idx="1"/>
          </p:nvPr>
        </p:nvSpPr>
        <p:spPr>
          <a:xfrm>
            <a:off x="683568" y="4305079"/>
            <a:ext cx="7772400" cy="1500187"/>
          </a:xfrm>
        </p:spPr>
        <p:txBody>
          <a:bodyPr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smtClean="0"/>
              <a:t>Στυλ υποδείγματος κειμένου</a:t>
            </a:r>
          </a:p>
        </p:txBody>
      </p:sp>
      <p:pic>
        <p:nvPicPr>
          <p:cNvPr id="4" name="Picture 3" descr="Λογότυπο Οικονομικού Πανεπιστημίου Αθηνών"/>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592" y="260648"/>
            <a:ext cx="7309104" cy="1908048"/>
          </a:xfrm>
          <a:prstGeom prst="rect">
            <a:avLst/>
          </a:prstGeom>
        </p:spPr>
      </p:pic>
    </p:spTree>
    <p:extLst>
      <p:ext uri="{BB962C8B-B14F-4D97-AF65-F5344CB8AC3E}">
        <p14:creationId xmlns:p14="http://schemas.microsoft.com/office/powerpoint/2010/main" val="1642369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3" name="Θέση περιεχομένου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32319371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6" y="1574254"/>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6" y="2214016"/>
            <a:ext cx="4041775" cy="38792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Θέση αριθμού διαφάνειας 8"/>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36531923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5" name="Θέση αριθμού διαφάνειας 4"/>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37877174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32278218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5487718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1" y="1556792"/>
            <a:ext cx="3008313" cy="4608512"/>
          </a:xfrm>
        </p:spPr>
        <p:txBody>
          <a:bodyPr>
            <a:normAutofit/>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179219003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l-GR" smtClean="0"/>
              <a:t>Κάντε κλικ στο εικονίδιο για να προσθέσετε εικόνα</a:t>
            </a:r>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7618294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145197939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40"/>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40"/>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3211844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6"/>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r>
              <a:rPr lang="en-GB" altLang="el-GR">
                <a:solidFill>
                  <a:prstClr val="black"/>
                </a:solidFill>
              </a:rPr>
              <a:t>Εα</a:t>
            </a:r>
            <a:r>
              <a:rPr lang="en-GB" altLang="el-GR" err="1">
                <a:solidFill>
                  <a:prstClr val="black"/>
                </a:solidFill>
              </a:rPr>
              <a:t>ρινό</a:t>
            </a:r>
            <a:r>
              <a:rPr lang="en-GB" altLang="el-GR">
                <a:solidFill>
                  <a:prstClr val="black"/>
                </a:solidFill>
              </a:rPr>
              <a:t> </a:t>
            </a:r>
            <a:r>
              <a:rPr lang="en-GB" altLang="el-GR" err="1" smtClean="0">
                <a:solidFill>
                  <a:prstClr val="black"/>
                </a:solidFill>
              </a:rPr>
              <a:t>Εξάμηνο</a:t>
            </a:r>
            <a:endParaRPr lang="en-GB" altLang="el-GR">
              <a:solidFill>
                <a:prstClr val="black"/>
              </a:solidFill>
            </a:endParaRPr>
          </a:p>
        </p:txBody>
      </p:sp>
      <p:sp>
        <p:nvSpPr>
          <p:cNvPr id="6" name="Rectangle 7"/>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r>
              <a:rPr lang="en-GB" altLang="el-GR">
                <a:solidFill>
                  <a:prstClr val="black"/>
                </a:solidFill>
              </a:rPr>
              <a:t>Δρ. Αγγ. Πουλυμενάκου, ΟΠΑ Αρχιτεκτονική ΣΕ</a:t>
            </a:r>
          </a:p>
        </p:txBody>
      </p:sp>
      <p:sp>
        <p:nvSpPr>
          <p:cNvPr id="7" name="Rectangle 8"/>
          <p:cNvSpPr>
            <a:spLocks noGrp="1" noChangeArrowheads="1"/>
          </p:cNvSpPr>
          <p:nvPr>
            <p:ph type="sldNum" sz="quarter" idx="12"/>
          </p:nvPr>
        </p:nvSpPr>
        <p:spPr/>
        <p:txBody>
          <a:bodyPr/>
          <a:lstStyle>
            <a:lvl1pPr>
              <a:defRPr/>
            </a:lvl1pPr>
          </a:lstStyle>
          <a:p>
            <a:pPr>
              <a:defRPr/>
            </a:pPr>
            <a:fld id="{C4899421-2D11-4AAA-B57C-F68ABA28D1F2}" type="slidenum">
              <a:rPr lang="en-GB" altLang="el-GR">
                <a:solidFill>
                  <a:prstClr val="black"/>
                </a:solidFill>
              </a:rPr>
              <a:pPr>
                <a:defRPr/>
              </a:pPr>
              <a:t>‹#›</a:t>
            </a:fld>
            <a:endParaRPr lang="en-GB" altLang="el-GR">
              <a:solidFill>
                <a:prstClr val="black"/>
              </a:solidFill>
            </a:endParaRPr>
          </a:p>
        </p:txBody>
      </p:sp>
    </p:spTree>
    <p:extLst>
      <p:ext uri="{BB962C8B-B14F-4D97-AF65-F5344CB8AC3E}">
        <p14:creationId xmlns:p14="http://schemas.microsoft.com/office/powerpoint/2010/main" val="169189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600202"/>
            <a:ext cx="8229600" cy="4525963"/>
          </a:xfrm>
        </p:spPr>
        <p:txBody>
          <a:bodyPr/>
          <a:lstStyle/>
          <a:p>
            <a:pPr lvl="0"/>
            <a:endParaRPr lang="el-GR"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r>
              <a:rPr lang="en-GB" altLang="el-GR">
                <a:solidFill>
                  <a:prstClr val="black"/>
                </a:solidFill>
              </a:rPr>
              <a:t>Εα</a:t>
            </a:r>
            <a:r>
              <a:rPr lang="en-GB" altLang="el-GR" err="1">
                <a:solidFill>
                  <a:prstClr val="black"/>
                </a:solidFill>
              </a:rPr>
              <a:t>ρινό</a:t>
            </a:r>
            <a:r>
              <a:rPr lang="en-GB" altLang="el-GR">
                <a:solidFill>
                  <a:prstClr val="black"/>
                </a:solidFill>
              </a:rPr>
              <a:t> </a:t>
            </a:r>
            <a:r>
              <a:rPr lang="en-GB" altLang="el-GR" err="1" smtClean="0">
                <a:solidFill>
                  <a:prstClr val="black"/>
                </a:solidFill>
              </a:rPr>
              <a:t>Εξάμηνο</a:t>
            </a:r>
            <a:endParaRPr lang="en-GB" altLang="el-GR">
              <a:solidFill>
                <a:prstClr val="black"/>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r>
              <a:rPr lang="en-GB" altLang="el-GR">
                <a:solidFill>
                  <a:prstClr val="black"/>
                </a:solidFill>
              </a:rPr>
              <a:t>Δρ. Αγγ. Πουλυμενάκου, ΟΠΑ Αρχιτεκτονική ΣΕ</a:t>
            </a:r>
          </a:p>
        </p:txBody>
      </p:sp>
      <p:sp>
        <p:nvSpPr>
          <p:cNvPr id="6" name="Rectangle 6"/>
          <p:cNvSpPr>
            <a:spLocks noGrp="1" noChangeArrowheads="1"/>
          </p:cNvSpPr>
          <p:nvPr>
            <p:ph type="sldNum" sz="quarter" idx="12"/>
          </p:nvPr>
        </p:nvSpPr>
        <p:spPr/>
        <p:txBody>
          <a:bodyPr/>
          <a:lstStyle>
            <a:lvl1pPr>
              <a:defRPr/>
            </a:lvl1pPr>
          </a:lstStyle>
          <a:p>
            <a:pPr>
              <a:defRPr/>
            </a:pPr>
            <a:fld id="{C84EB06F-1EE0-495F-8C43-66ED0381D910}" type="slidenum">
              <a:rPr lang="en-GB" altLang="el-GR">
                <a:solidFill>
                  <a:prstClr val="black"/>
                </a:solidFill>
              </a:rPr>
              <a:pPr>
                <a:defRPr/>
              </a:pPr>
              <a:t>‹#›</a:t>
            </a:fld>
            <a:endParaRPr lang="en-GB" altLang="el-GR">
              <a:solidFill>
                <a:prstClr val="black"/>
              </a:solidFill>
            </a:endParaRPr>
          </a:p>
        </p:txBody>
      </p:sp>
    </p:spTree>
    <p:extLst>
      <p:ext uri="{BB962C8B-B14F-4D97-AF65-F5344CB8AC3E}">
        <p14:creationId xmlns:p14="http://schemas.microsoft.com/office/powerpoint/2010/main" val="415040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4A5C7D66-C6BD-4AA1-9BF1-45FEA98EA8F5}" type="datetimeFigureOut">
              <a:rPr lang="el-GR" smtClean="0"/>
              <a:t>29/11/2015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1854518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A5C7D66-C6BD-4AA1-9BF1-45FEA98EA8F5}" type="datetimeFigureOut">
              <a:rPr lang="el-GR" smtClean="0"/>
              <a:t>29/11/2015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1814474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4A5C7D66-C6BD-4AA1-9BF1-45FEA98EA8F5}" type="datetimeFigureOut">
              <a:rPr lang="el-GR" smtClean="0"/>
              <a:t>29/11/2015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397580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83568" y="2936927"/>
            <a:ext cx="7772400" cy="1362075"/>
          </a:xfrm>
        </p:spPr>
        <p:txBody>
          <a:bodyPr anchor="t"/>
          <a:lstStyle>
            <a:lvl1pPr algn="l">
              <a:defRPr sz="3000" b="1" cap="none" baseline="0"/>
            </a:lvl1pPr>
          </a:lstStyle>
          <a:p>
            <a:r>
              <a:rPr lang="el-GR" smtClean="0"/>
              <a:t>Στυλ κύριου τίτλου</a:t>
            </a:r>
            <a:endParaRPr lang="el-GR" dirty="0"/>
          </a:p>
        </p:txBody>
      </p:sp>
      <p:sp>
        <p:nvSpPr>
          <p:cNvPr id="3" name="Θέση κειμένου 2"/>
          <p:cNvSpPr>
            <a:spLocks noGrp="1"/>
          </p:cNvSpPr>
          <p:nvPr>
            <p:ph type="body" idx="1"/>
          </p:nvPr>
        </p:nvSpPr>
        <p:spPr>
          <a:xfrm>
            <a:off x="683568" y="4305079"/>
            <a:ext cx="7772400" cy="1500187"/>
          </a:xfrm>
        </p:spPr>
        <p:txBody>
          <a:bodyPr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smtClean="0"/>
              <a:t>Στυλ υποδείγματος κειμένου</a:t>
            </a:r>
          </a:p>
        </p:txBody>
      </p:sp>
      <p:pic>
        <p:nvPicPr>
          <p:cNvPr id="4" name="Picture 3" descr="Λογότυπο Οικονομικού Πανεπιστημίου Αθηνών"/>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592" y="260648"/>
            <a:ext cx="7309104" cy="1908048"/>
          </a:xfrm>
          <a:prstGeom prst="rect">
            <a:avLst/>
          </a:prstGeom>
        </p:spPr>
      </p:pic>
    </p:spTree>
    <p:extLst>
      <p:ext uri="{BB962C8B-B14F-4D97-AF65-F5344CB8AC3E}">
        <p14:creationId xmlns:p14="http://schemas.microsoft.com/office/powerpoint/2010/main" val="344430147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4A5C7D66-C6BD-4AA1-9BF1-45FEA98EA8F5}" type="datetimeFigureOut">
              <a:rPr lang="el-GR" smtClean="0"/>
              <a:t>29/11/2015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976630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4A5C7D66-C6BD-4AA1-9BF1-45FEA98EA8F5}" type="datetimeFigureOut">
              <a:rPr lang="el-GR" smtClean="0"/>
              <a:t>29/11/2015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3102378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4A5C7D66-C6BD-4AA1-9BF1-45FEA98EA8F5}" type="datetimeFigureOut">
              <a:rPr lang="el-GR" smtClean="0"/>
              <a:t>29/11/2015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803175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C7D66-C6BD-4AA1-9BF1-45FEA98EA8F5}" type="datetimeFigureOut">
              <a:rPr lang="el-GR" smtClean="0"/>
              <a:t>29/11/2015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1099616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A5C7D66-C6BD-4AA1-9BF1-45FEA98EA8F5}" type="datetimeFigureOut">
              <a:rPr lang="el-GR" smtClean="0"/>
              <a:t>29/11/2015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3516549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4A5C7D66-C6BD-4AA1-9BF1-45FEA98EA8F5}" type="datetimeFigureOut">
              <a:rPr lang="el-GR" smtClean="0"/>
              <a:t>29/11/2015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3009184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A5C7D66-C6BD-4AA1-9BF1-45FEA98EA8F5}" type="datetimeFigureOut">
              <a:rPr lang="el-GR" smtClean="0"/>
              <a:t>29/11/2015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3749207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A5C7D66-C6BD-4AA1-9BF1-45FEA98EA8F5}" type="datetimeFigureOut">
              <a:rPr lang="el-GR" smtClean="0"/>
              <a:t>29/11/2015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5C6018-0375-4C14-8621-75522DD1EA5B}" type="slidenum">
              <a:rPr lang="el-GR" smtClean="0"/>
              <a:t>‹#›</a:t>
            </a:fld>
            <a:endParaRPr lang="el-GR"/>
          </a:p>
        </p:txBody>
      </p:sp>
    </p:spTree>
    <p:extLst>
      <p:ext uri="{BB962C8B-B14F-4D97-AF65-F5344CB8AC3E}">
        <p14:creationId xmlns:p14="http://schemas.microsoft.com/office/powerpoint/2010/main" val="405310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3" name="Θέση περιεχομένου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22623009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6" y="1574254"/>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6" y="2214016"/>
            <a:ext cx="4041775" cy="38792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Θέση αριθμού διαφάνειας 8"/>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27634636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5" name="Θέση αριθμού διαφάνειας 4"/>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1154431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14885649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1" y="1556792"/>
            <a:ext cx="3008313" cy="4608512"/>
          </a:xfrm>
        </p:spPr>
        <p:txBody>
          <a:bodyPr>
            <a:normAutofit/>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23754813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l-GR" smtClean="0"/>
              <a:t>Κάντε κλικ στο εικονίδιο για να προσθέσετε εικόνα</a:t>
            </a:r>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solidFill>
                  <a:prstClr val="black"/>
                </a:solidFill>
              </a:rPr>
              <a:pPr/>
              <a:t>‹#›</a:t>
            </a:fld>
            <a:endParaRPr lang="el-GR" dirty="0">
              <a:solidFill>
                <a:prstClr val="black"/>
              </a:solidFill>
            </a:endParaRP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40365366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050">
                <a:solidFill>
                  <a:schemeClr val="tx1"/>
                </a:solidFill>
              </a:defRPr>
            </a:lvl1p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3809850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defTabSz="685800" rtl="0" eaLnBrk="1" latinLnBrk="0" hangingPunct="1">
        <a:spcBef>
          <a:spcPct val="0"/>
        </a:spcBef>
        <a:buNone/>
        <a:defRPr sz="33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050">
                <a:solidFill>
                  <a:schemeClr val="tx1"/>
                </a:solidFill>
              </a:defRPr>
            </a:lvl1pPr>
          </a:lstStyle>
          <a:p>
            <a:fld id="{53C4726A-630D-4CB4-B088-BAB00F4188E9}"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220660358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par>
    </p:tnLst>
  </p:timing>
  <p:hf hdr="0" ftr="0" dt="0"/>
  <p:txStyles>
    <p:titleStyle>
      <a:lvl1pPr algn="ctr" defTabSz="685800" rtl="0" eaLnBrk="1" latinLnBrk="0" hangingPunct="1">
        <a:spcBef>
          <a:spcPct val="0"/>
        </a:spcBef>
        <a:buNone/>
        <a:defRPr sz="33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C7D66-C6BD-4AA1-9BF1-45FEA98EA8F5}" type="datetimeFigureOut">
              <a:rPr lang="el-GR" smtClean="0"/>
              <a:t>29/11/2015</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C6018-0375-4C14-8621-75522DD1EA5B}" type="slidenum">
              <a:rPr lang="el-GR" smtClean="0"/>
              <a:t>‹#›</a:t>
            </a:fld>
            <a:endParaRPr lang="el-GR"/>
          </a:p>
        </p:txBody>
      </p:sp>
    </p:spTree>
    <p:extLst>
      <p:ext uri="{BB962C8B-B14F-4D97-AF65-F5344CB8AC3E}">
        <p14:creationId xmlns:p14="http://schemas.microsoft.com/office/powerpoint/2010/main" val="214752717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657350" y="2455070"/>
            <a:ext cx="5830974" cy="1316831"/>
          </a:xfrm>
        </p:spPr>
        <p:txBody>
          <a:bodyPr>
            <a:normAutofit fontScale="90000"/>
          </a:bodyPr>
          <a:lstStyle/>
          <a:p>
            <a:r>
              <a:rPr lang="en-US" altLang="el-GR" kern="0" dirty="0" smtClean="0"/>
              <a:t>Business Process Management</a:t>
            </a:r>
            <a:r>
              <a:rPr lang="en-US" altLang="el-GR" kern="0" dirty="0" smtClean="0"/>
              <a:t/>
            </a:r>
            <a:br>
              <a:rPr lang="en-US" altLang="el-GR" kern="0" dirty="0" smtClean="0"/>
            </a:br>
            <a:r>
              <a:rPr lang="el-GR" altLang="el-GR" kern="0" dirty="0"/>
              <a:t/>
            </a:r>
            <a:br>
              <a:rPr lang="el-GR" altLang="el-GR" kern="0" dirty="0"/>
            </a:br>
            <a:endParaRPr lang="el-GR" dirty="0"/>
          </a:p>
        </p:txBody>
      </p:sp>
      <p:pic>
        <p:nvPicPr>
          <p:cNvPr id="7" name="Picture 6" descr="Λογότυπο για Άδειες χρήσης Creative Commons BY-NC-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7754" y="5417517"/>
            <a:ext cx="1151573" cy="402908"/>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3599893" y="5234270"/>
            <a:ext cx="3232717" cy="769405"/>
          </a:xfrm>
          <a:prstGeom prst="rect">
            <a:avLst/>
          </a:prstGeom>
          <a:noFill/>
        </p:spPr>
      </p:pic>
      <p:sp>
        <p:nvSpPr>
          <p:cNvPr id="8" name="Υπότιτλος 2"/>
          <p:cNvSpPr>
            <a:spLocks noGrp="1"/>
          </p:cNvSpPr>
          <p:nvPr>
            <p:ph type="subTitle" idx="1"/>
          </p:nvPr>
        </p:nvSpPr>
        <p:spPr>
          <a:xfrm>
            <a:off x="1817694" y="3727848"/>
            <a:ext cx="5832648" cy="1314450"/>
          </a:xfrm>
        </p:spPr>
        <p:txBody>
          <a:bodyPr>
            <a:noAutofit/>
          </a:bodyPr>
          <a:lstStyle/>
          <a:p>
            <a:r>
              <a:rPr lang="el-GR" sz="2100" b="1" dirty="0"/>
              <a:t>Ενότητα </a:t>
            </a:r>
            <a:r>
              <a:rPr lang="en-US" sz="2100" b="1" dirty="0"/>
              <a:t># </a:t>
            </a:r>
            <a:r>
              <a:rPr lang="el-GR" sz="2100" b="1" dirty="0"/>
              <a:t>1:</a:t>
            </a:r>
            <a:r>
              <a:rPr lang="en-US" sz="2100" dirty="0"/>
              <a:t> </a:t>
            </a:r>
            <a:r>
              <a:rPr lang="en-US" sz="2100" dirty="0" smtClean="0"/>
              <a:t>Business Process Management –</a:t>
            </a:r>
          </a:p>
          <a:p>
            <a:r>
              <a:rPr lang="en-US" sz="2100" dirty="0" smtClean="0"/>
              <a:t> Basic Concepts</a:t>
            </a:r>
          </a:p>
          <a:p>
            <a:r>
              <a:rPr lang="el-GR" sz="2100" b="1" dirty="0" smtClean="0"/>
              <a:t>Διδάσκων</a:t>
            </a:r>
            <a:r>
              <a:rPr lang="el-GR" sz="2100" b="1" dirty="0"/>
              <a:t>: </a:t>
            </a:r>
            <a:r>
              <a:rPr lang="el-GR" sz="2100" dirty="0"/>
              <a:t>Δρ. Αγγελική </a:t>
            </a:r>
            <a:r>
              <a:rPr lang="el-GR" sz="2100" dirty="0" err="1"/>
              <a:t>Πουλυμενάκου</a:t>
            </a:r>
            <a:endParaRPr lang="el-GR" sz="2100" dirty="0"/>
          </a:p>
          <a:p>
            <a:r>
              <a:rPr lang="el-GR" sz="2100" b="1" dirty="0"/>
              <a:t>Τμήμα: </a:t>
            </a:r>
            <a:r>
              <a:rPr lang="el-GR" sz="2100" dirty="0"/>
              <a:t>Διοικητικής Επιστήμης &amp; Τεχνολογίας</a:t>
            </a:r>
          </a:p>
        </p:txBody>
      </p:sp>
    </p:spTree>
    <p:extLst>
      <p:ext uri="{BB962C8B-B14F-4D97-AF65-F5344CB8AC3E}">
        <p14:creationId xmlns:p14="http://schemas.microsoft.com/office/powerpoint/2010/main" val="2798746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4"/>
          <p:cNvSpPr>
            <a:spLocks noGrp="1" noChangeArrowheads="1"/>
          </p:cNvSpPr>
          <p:nvPr>
            <p:ph type="title"/>
          </p:nvPr>
        </p:nvSpPr>
        <p:spPr>
          <a:xfrm>
            <a:off x="1600200" y="393192"/>
            <a:ext cx="5829300" cy="1092708"/>
          </a:xfrm>
          <a:noFill/>
        </p:spPr>
        <p:txBody>
          <a:bodyPr>
            <a:noAutofit/>
          </a:bodyPr>
          <a:lstStyle/>
          <a:p>
            <a:pPr eaLnBrk="1" hangingPunct="1"/>
            <a:r>
              <a:rPr lang="en-US" altLang="el-GR" sz="4000" b="1" dirty="0" smtClean="0">
                <a:latin typeface="+mn-lt"/>
              </a:rPr>
              <a:t>Steps in Systems Analysis</a:t>
            </a:r>
            <a:endParaRPr lang="el-GR" altLang="el-GR" sz="4000" b="1" dirty="0" smtClean="0">
              <a:latin typeface="+mn-lt"/>
            </a:endParaRPr>
          </a:p>
        </p:txBody>
      </p:sp>
      <p:pic>
        <p:nvPicPr>
          <p:cNvPr id="2" name="Θέση περιεχομένου 1"/>
          <p:cNvPicPr>
            <a:picLocks noGrp="1" noChangeAspect="1"/>
          </p:cNvPicPr>
          <p:nvPr>
            <p:ph idx="1"/>
          </p:nvPr>
        </p:nvPicPr>
        <p:blipFill>
          <a:blip r:embed="rId2">
            <a:grayscl/>
          </a:blip>
          <a:stretch>
            <a:fillRect/>
          </a:stretch>
        </p:blipFill>
        <p:spPr>
          <a:xfrm>
            <a:off x="1149414" y="3311841"/>
            <a:ext cx="6584567" cy="3409635"/>
          </a:xfrm>
          <a:prstGeom prst="rect">
            <a:avLst/>
          </a:prstGeom>
        </p:spPr>
      </p:pic>
      <p:sp>
        <p:nvSpPr>
          <p:cNvPr id="14340"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0DDED626-4006-496C-8CE3-77AC150F60FC}" type="slidenum">
              <a:rPr lang="en-GB" altLang="el-GR" sz="1050"/>
              <a:pPr>
                <a:spcBef>
                  <a:spcPct val="0"/>
                </a:spcBef>
                <a:buFontTx/>
                <a:buNone/>
              </a:pPr>
              <a:t>10</a:t>
            </a:fld>
            <a:endParaRPr lang="en-GB" altLang="el-GR" sz="1050"/>
          </a:p>
        </p:txBody>
      </p:sp>
      <p:sp>
        <p:nvSpPr>
          <p:cNvPr id="3" name="Ορθογώνιο 2"/>
          <p:cNvSpPr/>
          <p:nvPr/>
        </p:nvSpPr>
        <p:spPr>
          <a:xfrm>
            <a:off x="1216152" y="1342150"/>
            <a:ext cx="6748272" cy="1938992"/>
          </a:xfrm>
          <a:prstGeom prst="rect">
            <a:avLst/>
          </a:prstGeom>
        </p:spPr>
        <p:txBody>
          <a:bodyPr wrap="square">
            <a:spAutoFit/>
          </a:bodyPr>
          <a:lstStyle/>
          <a:p>
            <a:r>
              <a:rPr lang="en-US" sz="2000" dirty="0"/>
              <a:t>Systems analysis iterates between defining the problem, describing the current situation, and </a:t>
            </a:r>
            <a:r>
              <a:rPr lang="en-US" sz="2000" dirty="0" smtClean="0"/>
              <a:t>designing potential </a:t>
            </a:r>
            <a:r>
              <a:rPr lang="en-US" sz="2000" dirty="0"/>
              <a:t>improvements.</a:t>
            </a:r>
          </a:p>
          <a:p>
            <a:r>
              <a:rPr lang="en-US" sz="2000" dirty="0"/>
              <a:t>The final step is deciding what to do. The WCA icon at each stage emphasizes that the framework can </a:t>
            </a:r>
            <a:r>
              <a:rPr lang="en-US" sz="2000" dirty="0" smtClean="0"/>
              <a:t>be used </a:t>
            </a:r>
            <a:r>
              <a:rPr lang="en-US" sz="2000" dirty="0"/>
              <a:t>throughout the analysis process.</a:t>
            </a:r>
            <a:endParaRPr lang="el-GR" sz="2000" dirty="0"/>
          </a:p>
        </p:txBody>
      </p:sp>
    </p:spTree>
    <p:extLst>
      <p:ext uri="{BB962C8B-B14F-4D97-AF65-F5344CB8AC3E}">
        <p14:creationId xmlns:p14="http://schemas.microsoft.com/office/powerpoint/2010/main" val="3043743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4"/>
          <p:cNvSpPr>
            <a:spLocks noGrp="1" noChangeArrowheads="1"/>
          </p:cNvSpPr>
          <p:nvPr>
            <p:ph type="title"/>
          </p:nvPr>
        </p:nvSpPr>
        <p:spPr>
          <a:xfrm>
            <a:off x="1656160" y="1107281"/>
            <a:ext cx="5829300" cy="857250"/>
          </a:xfrm>
          <a:noFill/>
        </p:spPr>
        <p:txBody>
          <a:bodyPr>
            <a:normAutofit fontScale="90000"/>
          </a:bodyPr>
          <a:lstStyle/>
          <a:p>
            <a:r>
              <a:rPr lang="en-US" altLang="el-GR" b="1" dirty="0">
                <a:latin typeface="+mn-lt"/>
              </a:rPr>
              <a:t>The 10 Issues in the Work-Centered Analysis Method</a:t>
            </a:r>
            <a:endParaRPr lang="el-GR" altLang="el-GR" b="1" dirty="0" smtClean="0">
              <a:latin typeface="+mn-lt"/>
            </a:endParaRPr>
          </a:p>
        </p:txBody>
      </p:sp>
      <p:pic>
        <p:nvPicPr>
          <p:cNvPr id="2" name="Θέση περιεχομένου 1"/>
          <p:cNvPicPr>
            <a:picLocks noGrp="1" noChangeAspect="1"/>
          </p:cNvPicPr>
          <p:nvPr>
            <p:ph idx="1"/>
          </p:nvPr>
        </p:nvPicPr>
        <p:blipFill>
          <a:blip r:embed="rId2">
            <a:grayscl/>
          </a:blip>
          <a:stretch>
            <a:fillRect/>
          </a:stretch>
        </p:blipFill>
        <p:spPr>
          <a:xfrm>
            <a:off x="1868758" y="3270251"/>
            <a:ext cx="5420153" cy="3086100"/>
          </a:xfrm>
          <a:prstGeom prst="rect">
            <a:avLst/>
          </a:prstGeom>
        </p:spPr>
      </p:pic>
      <p:sp>
        <p:nvSpPr>
          <p:cNvPr id="15364"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86134EBE-AD14-4498-A4C1-95CEA326A301}" type="slidenum">
              <a:rPr lang="en-GB" altLang="el-GR" sz="1050"/>
              <a:pPr>
                <a:spcBef>
                  <a:spcPct val="0"/>
                </a:spcBef>
                <a:buFontTx/>
                <a:buNone/>
              </a:pPr>
              <a:t>11</a:t>
            </a:fld>
            <a:endParaRPr lang="en-GB" altLang="el-GR" sz="1050"/>
          </a:p>
        </p:txBody>
      </p:sp>
      <p:sp>
        <p:nvSpPr>
          <p:cNvPr id="3" name="Ορθογώνιο 2"/>
          <p:cNvSpPr/>
          <p:nvPr/>
        </p:nvSpPr>
        <p:spPr>
          <a:xfrm>
            <a:off x="1862996" y="2074259"/>
            <a:ext cx="5404104" cy="923330"/>
          </a:xfrm>
          <a:prstGeom prst="rect">
            <a:avLst/>
          </a:prstGeom>
        </p:spPr>
        <p:txBody>
          <a:bodyPr wrap="square">
            <a:spAutoFit/>
          </a:bodyPr>
          <a:lstStyle/>
          <a:p>
            <a:r>
              <a:rPr lang="en-US" dirty="0" smtClean="0"/>
              <a:t>Work Centered Analysis Method is a practical approach business professionals can use for analyzing systems at whatever level of depth is appropriate in the situation</a:t>
            </a:r>
            <a:r>
              <a:rPr lang="en-US" dirty="0"/>
              <a:t>.</a:t>
            </a:r>
            <a:endParaRPr lang="el-GR" dirty="0"/>
          </a:p>
        </p:txBody>
      </p:sp>
    </p:spTree>
    <p:extLst>
      <p:ext uri="{BB962C8B-B14F-4D97-AF65-F5344CB8AC3E}">
        <p14:creationId xmlns:p14="http://schemas.microsoft.com/office/powerpoint/2010/main" val="2210778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4"/>
          <p:cNvSpPr>
            <a:spLocks noGrp="1" noChangeArrowheads="1"/>
          </p:cNvSpPr>
          <p:nvPr>
            <p:ph type="title"/>
          </p:nvPr>
        </p:nvSpPr>
        <p:spPr>
          <a:xfrm>
            <a:off x="1656160" y="405442"/>
            <a:ext cx="5829300" cy="1395974"/>
          </a:xfrm>
          <a:noFill/>
        </p:spPr>
        <p:txBody>
          <a:bodyPr>
            <a:noAutofit/>
          </a:bodyPr>
          <a:lstStyle/>
          <a:p>
            <a:pPr algn="ctr"/>
            <a:r>
              <a:rPr lang="en-US" altLang="el-GR" sz="3200" b="1" dirty="0">
                <a:latin typeface="+mn-lt"/>
              </a:rPr>
              <a:t>Common Systems Analysis Pitfalls Related to Elements of the WCA Framework</a:t>
            </a:r>
            <a:endParaRPr lang="el-GR" altLang="el-GR" sz="3200" b="1" dirty="0" smtClean="0">
              <a:latin typeface="+mn-lt"/>
            </a:endParaRPr>
          </a:p>
        </p:txBody>
      </p:sp>
      <p:sp>
        <p:nvSpPr>
          <p:cNvPr id="16388"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12DA22BA-F530-4A19-8B2C-17844C655788}" type="slidenum">
              <a:rPr lang="en-GB" altLang="el-GR" sz="1050"/>
              <a:pPr>
                <a:spcBef>
                  <a:spcPct val="0"/>
                </a:spcBef>
                <a:buFontTx/>
                <a:buNone/>
              </a:pPr>
              <a:t>12</a:t>
            </a:fld>
            <a:endParaRPr lang="en-GB" altLang="el-GR" sz="1050"/>
          </a:p>
        </p:txBody>
      </p:sp>
      <p:pic>
        <p:nvPicPr>
          <p:cNvPr id="4" name="Θέση περιεχομένου 3"/>
          <p:cNvPicPr>
            <a:picLocks noGrp="1" noChangeAspect="1"/>
          </p:cNvPicPr>
          <p:nvPr>
            <p:ph idx="1"/>
          </p:nvPr>
        </p:nvPicPr>
        <p:blipFill>
          <a:blip r:embed="rId2">
            <a:grayscl/>
          </a:blip>
          <a:stretch>
            <a:fillRect/>
          </a:stretch>
        </p:blipFill>
        <p:spPr>
          <a:xfrm>
            <a:off x="814617" y="1825625"/>
            <a:ext cx="7700733" cy="4895851"/>
          </a:xfrm>
          <a:prstGeom prst="rect">
            <a:avLst/>
          </a:prstGeom>
        </p:spPr>
      </p:pic>
    </p:spTree>
    <p:extLst>
      <p:ext uri="{BB962C8B-B14F-4D97-AF65-F5344CB8AC3E}">
        <p14:creationId xmlns:p14="http://schemas.microsoft.com/office/powerpoint/2010/main" val="256463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4"/>
          <p:cNvSpPr>
            <a:spLocks noGrp="1" noChangeArrowheads="1"/>
          </p:cNvSpPr>
          <p:nvPr>
            <p:ph type="title"/>
          </p:nvPr>
        </p:nvSpPr>
        <p:spPr>
          <a:xfrm>
            <a:off x="1656160" y="585216"/>
            <a:ext cx="5829300" cy="1057847"/>
          </a:xfrm>
          <a:noFill/>
        </p:spPr>
        <p:txBody>
          <a:bodyPr>
            <a:normAutofit fontScale="90000"/>
          </a:bodyPr>
          <a:lstStyle/>
          <a:p>
            <a:r>
              <a:rPr lang="en-US" altLang="el-GR" b="1" dirty="0">
                <a:latin typeface="+mn-lt"/>
              </a:rPr>
              <a:t>Common Pitfalls Related to the Five Perspectives</a:t>
            </a:r>
            <a:endParaRPr lang="el-GR" altLang="el-GR" b="1" dirty="0" smtClean="0">
              <a:latin typeface="+mn-lt"/>
            </a:endParaRPr>
          </a:p>
        </p:txBody>
      </p:sp>
      <p:sp>
        <p:nvSpPr>
          <p:cNvPr id="17414" name="Rectangle 5"/>
          <p:cNvSpPr>
            <a:spLocks noGrp="1" noChangeArrowheads="1"/>
          </p:cNvSpPr>
          <p:nvPr>
            <p:ph idx="1"/>
          </p:nvPr>
        </p:nvSpPr>
        <p:spPr>
          <a:xfrm>
            <a:off x="1657350" y="1714500"/>
            <a:ext cx="5829300" cy="3771900"/>
          </a:xfrm>
          <a:noFill/>
        </p:spPr>
        <p:txBody>
          <a:bodyPr>
            <a:normAutofit fontScale="92500" lnSpcReduction="10000"/>
          </a:bodyPr>
          <a:lstStyle/>
          <a:p>
            <a:pPr indent="0">
              <a:lnSpc>
                <a:spcPct val="80000"/>
              </a:lnSpc>
              <a:spcAft>
                <a:spcPct val="30000"/>
              </a:spcAft>
              <a:buNone/>
            </a:pPr>
            <a:r>
              <a:rPr lang="en-US" altLang="el-GR" sz="1500" dirty="0"/>
              <a:t>Peter </a:t>
            </a:r>
            <a:r>
              <a:rPr lang="en-US" altLang="el-GR" sz="1500" dirty="0" err="1"/>
              <a:t>Senge</a:t>
            </a:r>
            <a:r>
              <a:rPr lang="el-GR" altLang="el-GR" sz="1500" dirty="0"/>
              <a:t>: «…ένα προσλαμβανόμενο </a:t>
            </a:r>
            <a:r>
              <a:rPr lang="el-GR" altLang="el-GR" sz="1500" b="1" i="1" dirty="0"/>
              <a:t>όλον</a:t>
            </a:r>
            <a:r>
              <a:rPr lang="el-GR" altLang="el-GR" sz="1500" dirty="0"/>
              <a:t>, τα στοιχεία του οποίου </a:t>
            </a:r>
            <a:r>
              <a:rPr lang="el-GR" altLang="el-GR" sz="1500" b="1" i="1" dirty="0"/>
              <a:t>συναρμόζονται</a:t>
            </a:r>
            <a:r>
              <a:rPr lang="el-GR" altLang="el-GR" sz="1500" dirty="0"/>
              <a:t> γιατί ασκούν διαρκώς </a:t>
            </a:r>
            <a:r>
              <a:rPr lang="el-GR" altLang="el-GR" sz="1500" b="1" i="1" dirty="0"/>
              <a:t>αμοιβαίες επιρροές</a:t>
            </a:r>
            <a:r>
              <a:rPr lang="el-GR" altLang="el-GR" sz="1500" dirty="0"/>
              <a:t> και ενεργούν για έναν </a:t>
            </a:r>
            <a:r>
              <a:rPr lang="el-GR" altLang="el-GR" sz="1500" b="1" i="1" dirty="0"/>
              <a:t>κοινό σκοπό</a:t>
            </a:r>
            <a:r>
              <a:rPr lang="el-GR" altLang="el-GR" sz="1500" dirty="0"/>
              <a:t>»</a:t>
            </a:r>
          </a:p>
          <a:p>
            <a:pPr indent="0">
              <a:lnSpc>
                <a:spcPct val="80000"/>
              </a:lnSpc>
              <a:spcAft>
                <a:spcPct val="30000"/>
              </a:spcAft>
              <a:buNone/>
            </a:pPr>
            <a:r>
              <a:rPr lang="en-US" altLang="el-GR" sz="1500" dirty="0"/>
              <a:t>Stafford Beer:</a:t>
            </a:r>
            <a:r>
              <a:rPr lang="el-GR" altLang="el-GR" sz="1500" dirty="0"/>
              <a:t> «…μια </a:t>
            </a:r>
            <a:r>
              <a:rPr lang="el-GR" altLang="el-GR" sz="1500" dirty="0" err="1"/>
              <a:t>συνομάδωση</a:t>
            </a:r>
            <a:r>
              <a:rPr lang="el-GR" altLang="el-GR" sz="1500" dirty="0"/>
              <a:t> στοιχείων που είναι </a:t>
            </a:r>
            <a:r>
              <a:rPr lang="el-GR" altLang="el-GR" sz="1500" b="1" i="1" dirty="0"/>
              <a:t>δυναμικώς </a:t>
            </a:r>
            <a:r>
              <a:rPr lang="el-GR" altLang="el-GR" sz="1500" b="1" i="1" dirty="0" err="1"/>
              <a:t>συσχετιζόμενα</a:t>
            </a:r>
            <a:r>
              <a:rPr lang="el-GR" altLang="el-GR" sz="1500" dirty="0"/>
              <a:t> στο άνυσμα του χρόνου, συμπεριφερόμενα βάσει κάποιου </a:t>
            </a:r>
            <a:r>
              <a:rPr lang="el-GR" altLang="el-GR" sz="1500" b="1" i="1" dirty="0"/>
              <a:t>συναφούς μοτίβου</a:t>
            </a:r>
            <a:r>
              <a:rPr lang="el-GR" altLang="el-GR" sz="1500" dirty="0"/>
              <a:t>»</a:t>
            </a:r>
          </a:p>
          <a:p>
            <a:pPr indent="0">
              <a:lnSpc>
                <a:spcPct val="80000"/>
              </a:lnSpc>
              <a:spcAft>
                <a:spcPct val="30000"/>
              </a:spcAft>
              <a:buNone/>
            </a:pPr>
            <a:r>
              <a:rPr lang="el-GR" altLang="el-GR" sz="1500" dirty="0"/>
              <a:t>Δύο κρίσιμες έννοιες που εκμαιεύονται από τους ορισμούς</a:t>
            </a:r>
          </a:p>
          <a:p>
            <a:pPr lvl="1" indent="0">
              <a:lnSpc>
                <a:spcPct val="80000"/>
              </a:lnSpc>
              <a:buNone/>
            </a:pPr>
            <a:r>
              <a:rPr lang="el-GR" altLang="el-GR" sz="1500" i="1" dirty="0"/>
              <a:t>Τα συστήματα έχουν κάποιο </a:t>
            </a:r>
            <a:r>
              <a:rPr lang="el-GR" altLang="el-GR" sz="1500" b="1" i="1" dirty="0"/>
              <a:t>σκοπό (</a:t>
            </a:r>
            <a:r>
              <a:rPr lang="en-US" altLang="el-GR" sz="1500" b="1" i="1" dirty="0"/>
              <a:t>purpose</a:t>
            </a:r>
            <a:r>
              <a:rPr lang="el-GR" altLang="el-GR" sz="1500" b="1" i="1" dirty="0"/>
              <a:t>)</a:t>
            </a:r>
          </a:p>
          <a:p>
            <a:pPr lvl="2" indent="0">
              <a:lnSpc>
                <a:spcPct val="80000"/>
              </a:lnSpc>
              <a:buNone/>
            </a:pPr>
            <a:r>
              <a:rPr lang="el-GR" altLang="el-GR" sz="1350" dirty="0"/>
              <a:t>Ο λόγος δημιουργίας και επιβίωσης είναι η επίτευξη αυτού του σκοπού. Ο σκοπός δεν είναι </a:t>
            </a:r>
            <a:r>
              <a:rPr lang="el-GR" altLang="el-GR" sz="1350" b="1" dirty="0"/>
              <a:t>μόνο ένας</a:t>
            </a:r>
            <a:endParaRPr lang="el-GR" altLang="el-GR" sz="1350" b="1" i="1" dirty="0"/>
          </a:p>
          <a:p>
            <a:pPr lvl="1" indent="0">
              <a:lnSpc>
                <a:spcPct val="80000"/>
              </a:lnSpc>
              <a:buNone/>
            </a:pPr>
            <a:r>
              <a:rPr lang="el-GR" altLang="el-GR" sz="1500" i="1" dirty="0"/>
              <a:t>Τα συστήματα έχουν κάποια </a:t>
            </a:r>
            <a:r>
              <a:rPr lang="el-GR" altLang="el-GR" sz="1500" b="1" i="1" dirty="0"/>
              <a:t>συμπεριφορά (</a:t>
            </a:r>
            <a:r>
              <a:rPr lang="en-US" altLang="el-GR" sz="1500" b="1" i="1" dirty="0"/>
              <a:t>behavior</a:t>
            </a:r>
            <a:r>
              <a:rPr lang="el-GR" altLang="el-GR" sz="1500" b="1" i="1" dirty="0"/>
              <a:t>)</a:t>
            </a:r>
          </a:p>
          <a:p>
            <a:pPr lvl="2" indent="0">
              <a:lnSpc>
                <a:spcPct val="80000"/>
              </a:lnSpc>
              <a:buNone/>
            </a:pPr>
            <a:r>
              <a:rPr lang="el-GR" altLang="el-GR" sz="1350" dirty="0"/>
              <a:t>Δεν είναι μια στατική συνύπαρξη αλλά ένα δυναμικό όλον. Η επαναλαμβανόμενη συμπεριφορά είναι και το </a:t>
            </a:r>
            <a:r>
              <a:rPr lang="el-GR" altLang="el-GR" sz="1350" b="1" dirty="0"/>
              <a:t>κριτήριο διάκρισης</a:t>
            </a:r>
            <a:r>
              <a:rPr lang="el-GR" altLang="el-GR" sz="1350" dirty="0"/>
              <a:t> του συστήματος από το περιβάλλον.</a:t>
            </a:r>
          </a:p>
          <a:p>
            <a:pPr eaLnBrk="1" hangingPunct="1">
              <a:lnSpc>
                <a:spcPct val="80000"/>
              </a:lnSpc>
              <a:buFontTx/>
              <a:buNone/>
            </a:pPr>
            <a:r>
              <a:rPr lang="el-GR" altLang="el-GR" sz="1350" dirty="0"/>
              <a:t>Πηγές:</a:t>
            </a:r>
          </a:p>
          <a:p>
            <a:pPr eaLnBrk="1" hangingPunct="1">
              <a:lnSpc>
                <a:spcPct val="80000"/>
              </a:lnSpc>
              <a:buFontTx/>
              <a:buNone/>
            </a:pPr>
            <a:r>
              <a:rPr lang="el-GR" altLang="el-GR" sz="1350" dirty="0"/>
              <a:t>        1.Senge P. </a:t>
            </a:r>
            <a:r>
              <a:rPr lang="el-GR" altLang="el-GR" sz="1350" dirty="0" err="1"/>
              <a:t>et</a:t>
            </a:r>
            <a:r>
              <a:rPr lang="el-GR" altLang="el-GR" sz="1350" dirty="0"/>
              <a:t> </a:t>
            </a:r>
            <a:r>
              <a:rPr lang="el-GR" altLang="el-GR" sz="1350" dirty="0" err="1"/>
              <a:t>al</a:t>
            </a:r>
            <a:r>
              <a:rPr lang="el-GR" altLang="el-GR" sz="1350" dirty="0"/>
              <a:t>, «The </a:t>
            </a:r>
            <a:r>
              <a:rPr lang="el-GR" altLang="el-GR" sz="1350" dirty="0" err="1"/>
              <a:t>Fifth</a:t>
            </a:r>
            <a:r>
              <a:rPr lang="el-GR" altLang="el-GR" sz="1350" dirty="0"/>
              <a:t> </a:t>
            </a:r>
            <a:r>
              <a:rPr lang="el-GR" altLang="el-GR" sz="1350" dirty="0" err="1"/>
              <a:t>Discipline</a:t>
            </a:r>
            <a:r>
              <a:rPr lang="el-GR" altLang="el-GR" sz="1350" dirty="0"/>
              <a:t> </a:t>
            </a:r>
            <a:r>
              <a:rPr lang="el-GR" altLang="el-GR" sz="1350" dirty="0" err="1"/>
              <a:t>Fieldbook</a:t>
            </a:r>
            <a:r>
              <a:rPr lang="el-GR" altLang="el-GR" sz="1350" dirty="0"/>
              <a:t>», </a:t>
            </a:r>
            <a:r>
              <a:rPr lang="el-GR" altLang="el-GR" sz="1350" dirty="0" err="1"/>
              <a:t>Nicholas</a:t>
            </a:r>
            <a:r>
              <a:rPr lang="el-GR" altLang="el-GR" sz="1350" dirty="0"/>
              <a:t> </a:t>
            </a:r>
            <a:r>
              <a:rPr lang="el-GR" altLang="el-GR" sz="1350" dirty="0" err="1"/>
              <a:t>Brealy</a:t>
            </a:r>
            <a:r>
              <a:rPr lang="el-GR" altLang="el-GR" sz="1350" dirty="0"/>
              <a:t>, 1994.</a:t>
            </a:r>
          </a:p>
          <a:p>
            <a:pPr eaLnBrk="1" hangingPunct="1">
              <a:lnSpc>
                <a:spcPct val="80000"/>
              </a:lnSpc>
              <a:buFontTx/>
              <a:buNone/>
            </a:pPr>
            <a:r>
              <a:rPr lang="el-GR" altLang="el-GR" sz="1350" dirty="0"/>
              <a:t>        2.Beer </a:t>
            </a:r>
            <a:r>
              <a:rPr lang="el-GR" altLang="el-GR" sz="1350" dirty="0" err="1"/>
              <a:t>St</a:t>
            </a:r>
            <a:r>
              <a:rPr lang="el-GR" altLang="el-GR" sz="1350" dirty="0"/>
              <a:t>., «</a:t>
            </a:r>
            <a:r>
              <a:rPr lang="el-GR" altLang="el-GR" sz="1350" dirty="0" err="1"/>
              <a:t>Diagnosing</a:t>
            </a:r>
            <a:r>
              <a:rPr lang="el-GR" altLang="el-GR" sz="1350" dirty="0"/>
              <a:t> the </a:t>
            </a:r>
            <a:r>
              <a:rPr lang="el-GR" altLang="el-GR" sz="1350" dirty="0" err="1"/>
              <a:t>System</a:t>
            </a:r>
            <a:r>
              <a:rPr lang="el-GR" altLang="el-GR" sz="1350" dirty="0"/>
              <a:t>», </a:t>
            </a:r>
            <a:r>
              <a:rPr lang="el-GR" altLang="el-GR" sz="1350" dirty="0" err="1"/>
              <a:t>John</a:t>
            </a:r>
            <a:r>
              <a:rPr lang="el-GR" altLang="el-GR" sz="1350" dirty="0"/>
              <a:t> </a:t>
            </a:r>
            <a:r>
              <a:rPr lang="el-GR" altLang="el-GR" sz="1350" dirty="0" err="1"/>
              <a:t>Wiley</a:t>
            </a:r>
            <a:r>
              <a:rPr lang="el-GR" altLang="el-GR" sz="1350" dirty="0"/>
              <a:t>, 1991.</a:t>
            </a:r>
          </a:p>
        </p:txBody>
      </p:sp>
      <p:sp>
        <p:nvSpPr>
          <p:cNvPr id="1741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83548A03-526D-4A85-BF6F-20601A4DFF78}" type="slidenum">
              <a:rPr lang="en-GB" altLang="el-GR" sz="1050"/>
              <a:pPr>
                <a:spcBef>
                  <a:spcPct val="0"/>
                </a:spcBef>
                <a:buFontTx/>
                <a:buNone/>
              </a:pPr>
              <a:t>13</a:t>
            </a:fld>
            <a:endParaRPr lang="en-GB" altLang="el-GR" sz="1050"/>
          </a:p>
        </p:txBody>
      </p:sp>
    </p:spTree>
    <p:extLst>
      <p:ext uri="{BB962C8B-B14F-4D97-AF65-F5344CB8AC3E}">
        <p14:creationId xmlns:p14="http://schemas.microsoft.com/office/powerpoint/2010/main" val="1828146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5"/>
          <p:cNvSpPr>
            <a:spLocks noGrp="1" noChangeArrowheads="1"/>
          </p:cNvSpPr>
          <p:nvPr>
            <p:ph type="title"/>
          </p:nvPr>
        </p:nvSpPr>
        <p:spPr>
          <a:xfrm>
            <a:off x="1656160" y="210312"/>
            <a:ext cx="5829300" cy="1133904"/>
          </a:xfrm>
          <a:noFill/>
        </p:spPr>
        <p:txBody>
          <a:bodyPr>
            <a:noAutofit/>
          </a:bodyPr>
          <a:lstStyle/>
          <a:p>
            <a:pPr algn="ctr"/>
            <a:r>
              <a:rPr lang="en-US" altLang="el-GR" sz="4000" b="1" dirty="0">
                <a:latin typeface="+mn-lt"/>
              </a:rPr>
              <a:t>Impacts of Architectural </a:t>
            </a:r>
            <a:r>
              <a:rPr lang="en-US" altLang="el-GR" sz="4000" b="1" dirty="0" smtClean="0">
                <a:latin typeface="+mn-lt"/>
              </a:rPr>
              <a:t>Characteristics of BP</a:t>
            </a:r>
            <a:endParaRPr lang="el-GR" altLang="el-GR" sz="4000" b="1" dirty="0" smtClean="0">
              <a:latin typeface="+mn-lt"/>
            </a:endParaRPr>
          </a:p>
        </p:txBody>
      </p:sp>
      <p:sp>
        <p:nvSpPr>
          <p:cNvPr id="18436"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10C83712-4B64-466C-9FFD-1F48EFEE1EE3}" type="slidenum">
              <a:rPr lang="en-GB" altLang="el-GR" sz="1050"/>
              <a:pPr>
                <a:spcBef>
                  <a:spcPct val="0"/>
                </a:spcBef>
                <a:buFontTx/>
                <a:buNone/>
              </a:pPr>
              <a:t>14</a:t>
            </a:fld>
            <a:endParaRPr lang="en-GB" altLang="el-GR" sz="1050"/>
          </a:p>
        </p:txBody>
      </p:sp>
      <p:pic>
        <p:nvPicPr>
          <p:cNvPr id="2" name="Εικόνα 1"/>
          <p:cNvPicPr>
            <a:picLocks noChangeAspect="1"/>
          </p:cNvPicPr>
          <p:nvPr/>
        </p:nvPicPr>
        <p:blipFill>
          <a:blip r:embed="rId2">
            <a:grayscl/>
          </a:blip>
          <a:stretch>
            <a:fillRect/>
          </a:stretch>
        </p:blipFill>
        <p:spPr>
          <a:xfrm>
            <a:off x="729517" y="1344216"/>
            <a:ext cx="7917160" cy="4797537"/>
          </a:xfrm>
          <a:prstGeom prst="rect">
            <a:avLst/>
          </a:prstGeom>
        </p:spPr>
      </p:pic>
    </p:spTree>
    <p:extLst>
      <p:ext uri="{BB962C8B-B14F-4D97-AF65-F5344CB8AC3E}">
        <p14:creationId xmlns:p14="http://schemas.microsoft.com/office/powerpoint/2010/main" val="1297462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4"/>
          <p:cNvSpPr>
            <a:spLocks noGrp="1" noChangeArrowheads="1"/>
          </p:cNvSpPr>
          <p:nvPr>
            <p:ph type="title"/>
          </p:nvPr>
        </p:nvSpPr>
        <p:spPr>
          <a:xfrm>
            <a:off x="1656160" y="612648"/>
            <a:ext cx="5829300" cy="1159002"/>
          </a:xfrm>
          <a:noFill/>
        </p:spPr>
        <p:txBody>
          <a:bodyPr>
            <a:normAutofit fontScale="90000"/>
          </a:bodyPr>
          <a:lstStyle/>
          <a:p>
            <a:r>
              <a:rPr lang="en-US" altLang="el-GR" b="1" dirty="0">
                <a:latin typeface="+mn-lt"/>
              </a:rPr>
              <a:t>Evaluating the Product Performance</a:t>
            </a:r>
            <a:endParaRPr lang="el-GR" altLang="el-GR" b="1" dirty="0" smtClean="0">
              <a:latin typeface="+mn-lt"/>
            </a:endParaRPr>
          </a:p>
        </p:txBody>
      </p:sp>
      <p:sp>
        <p:nvSpPr>
          <p:cNvPr id="19461" name="Rectangle 3"/>
          <p:cNvSpPr>
            <a:spLocks noGrp="1" noChangeArrowheads="1"/>
          </p:cNvSpPr>
          <p:nvPr>
            <p:ph idx="1"/>
          </p:nvPr>
        </p:nvSpPr>
        <p:spPr>
          <a:xfrm>
            <a:off x="628650" y="1825625"/>
            <a:ext cx="7886700" cy="4530726"/>
          </a:xfrm>
        </p:spPr>
        <p:txBody>
          <a:bodyPr>
            <a:noAutofit/>
          </a:bodyPr>
          <a:lstStyle/>
          <a:p>
            <a:r>
              <a:rPr lang="en-US" sz="2000" dirty="0" smtClean="0"/>
              <a:t>Notice that these variables often interact, sometimes by working together and sometimes by working in opposite directions. For example, cost and reliability issues overlap because poor reliability, and conformance are sometimes viewed as partially overlapping aspects of quality</a:t>
            </a:r>
            <a:r>
              <a:rPr lang="en-US" sz="2000" dirty="0"/>
              <a:t>.</a:t>
            </a:r>
          </a:p>
          <a:p>
            <a:r>
              <a:rPr lang="en-US" sz="2000" dirty="0" smtClean="0"/>
              <a:t>In other cases, performance variables such as responsiveness and reliability may oppose each other because the product variations needed to increase responsiveness might diminish reliability</a:t>
            </a:r>
            <a:r>
              <a:rPr lang="en-US" sz="2000" dirty="0"/>
              <a:t>.</a:t>
            </a:r>
          </a:p>
          <a:p>
            <a:r>
              <a:rPr lang="en-US" sz="2000" dirty="0" smtClean="0"/>
              <a:t>Despite the overlaps and contradictions, it </a:t>
            </a:r>
            <a:r>
              <a:rPr lang="en-US" sz="2000" dirty="0" err="1" smtClean="0"/>
              <a:t>isuseful</a:t>
            </a:r>
            <a:r>
              <a:rPr lang="en-US" sz="2000" dirty="0" smtClean="0"/>
              <a:t> to consider ways in which each of these variables helps clarify the customer’s view of how good the product is and how it might be improved</a:t>
            </a:r>
            <a:r>
              <a:rPr lang="en-US" sz="2000" dirty="0"/>
              <a:t>.</a:t>
            </a:r>
          </a:p>
          <a:p>
            <a:r>
              <a:rPr lang="en-US" sz="2000" dirty="0" smtClean="0"/>
              <a:t>At least a few of the five product performance variables could be irrelevant in any particular situation, but each performance variable should be considered, if for no other reason than to assure your self that it is not important in a given situation</a:t>
            </a:r>
            <a:r>
              <a:rPr lang="en-US" sz="2000" dirty="0"/>
              <a:t>.</a:t>
            </a:r>
            <a:endParaRPr lang="en-GB" altLang="el-GR" sz="2000" b="1" i="1" dirty="0"/>
          </a:p>
        </p:txBody>
      </p:sp>
      <p:sp>
        <p:nvSpPr>
          <p:cNvPr id="19460"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403A9903-AF68-45BC-AFEC-1D1BE158ECF2}" type="slidenum">
              <a:rPr lang="en-GB" altLang="el-GR" sz="1050"/>
              <a:pPr>
                <a:spcBef>
                  <a:spcPct val="0"/>
                </a:spcBef>
                <a:buFontTx/>
                <a:buNone/>
              </a:pPr>
              <a:t>15</a:t>
            </a:fld>
            <a:endParaRPr lang="en-GB" altLang="el-GR" sz="1050"/>
          </a:p>
        </p:txBody>
      </p:sp>
    </p:spTree>
    <p:extLst>
      <p:ext uri="{BB962C8B-B14F-4D97-AF65-F5344CB8AC3E}">
        <p14:creationId xmlns:p14="http://schemas.microsoft.com/office/powerpoint/2010/main" val="1941481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4"/>
          <p:cNvSpPr>
            <a:spLocks noGrp="1" noChangeArrowheads="1"/>
          </p:cNvSpPr>
          <p:nvPr>
            <p:ph type="title"/>
          </p:nvPr>
        </p:nvSpPr>
        <p:spPr>
          <a:xfrm>
            <a:off x="1656160" y="457200"/>
            <a:ext cx="5829300" cy="1200150"/>
          </a:xfrm>
          <a:noFill/>
        </p:spPr>
        <p:txBody>
          <a:bodyPr>
            <a:normAutofit fontScale="90000"/>
          </a:bodyPr>
          <a:lstStyle/>
          <a:p>
            <a:pPr algn="ctr"/>
            <a:r>
              <a:rPr lang="en-US" altLang="el-GR" b="1" dirty="0">
                <a:latin typeface="+mn-lt"/>
              </a:rPr>
              <a:t>Evaluating Information Used in </a:t>
            </a:r>
            <a:r>
              <a:rPr lang="en-US" altLang="el-GR" b="1" dirty="0" smtClean="0">
                <a:latin typeface="+mn-lt"/>
              </a:rPr>
              <a:t>BP</a:t>
            </a:r>
            <a:endParaRPr lang="el-GR" altLang="el-GR" b="1" dirty="0" smtClean="0">
              <a:latin typeface="+mn-lt"/>
            </a:endParaRPr>
          </a:p>
        </p:txBody>
      </p:sp>
      <p:pic>
        <p:nvPicPr>
          <p:cNvPr id="2" name="Θέση περιεχομένου 1"/>
          <p:cNvPicPr>
            <a:picLocks noGrp="1" noChangeAspect="1"/>
          </p:cNvPicPr>
          <p:nvPr>
            <p:ph idx="1"/>
          </p:nvPr>
        </p:nvPicPr>
        <p:blipFill>
          <a:blip r:embed="rId2">
            <a:grayscl/>
          </a:blip>
          <a:stretch>
            <a:fillRect/>
          </a:stretch>
        </p:blipFill>
        <p:spPr>
          <a:xfrm>
            <a:off x="938114" y="1764397"/>
            <a:ext cx="7577236" cy="4484906"/>
          </a:xfrm>
          <a:prstGeom prst="rect">
            <a:avLst/>
          </a:prstGeom>
        </p:spPr>
      </p:pic>
      <p:sp>
        <p:nvSpPr>
          <p:cNvPr id="20484"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EF26AB8B-DB39-40FF-96A8-E9BC6610CCCC}" type="slidenum">
              <a:rPr lang="en-GB" altLang="el-GR" sz="1050"/>
              <a:pPr>
                <a:spcBef>
                  <a:spcPct val="0"/>
                </a:spcBef>
                <a:buFontTx/>
                <a:buNone/>
              </a:pPr>
              <a:t>16</a:t>
            </a:fld>
            <a:endParaRPr lang="en-GB" altLang="el-GR" sz="1050"/>
          </a:p>
        </p:txBody>
      </p:sp>
    </p:spTree>
    <p:extLst>
      <p:ext uri="{BB962C8B-B14F-4D97-AF65-F5344CB8AC3E}">
        <p14:creationId xmlns:p14="http://schemas.microsoft.com/office/powerpoint/2010/main" val="407782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 #</a:t>
            </a:r>
            <a:r>
              <a:rPr lang="en-US" dirty="0" smtClean="0"/>
              <a:t> </a:t>
            </a:r>
            <a:r>
              <a:rPr lang="el-GR" dirty="0"/>
              <a:t>1</a:t>
            </a:r>
          </a:p>
        </p:txBody>
      </p:sp>
      <p:sp>
        <p:nvSpPr>
          <p:cNvPr id="23" name="Θέση κειμένου 5"/>
          <p:cNvSpPr>
            <a:spLocks noGrp="1"/>
          </p:cNvSpPr>
          <p:nvPr>
            <p:ph type="subTitle" idx="1"/>
          </p:nvPr>
        </p:nvSpPr>
        <p:spPr/>
        <p:txBody>
          <a:bodyPr/>
          <a:lstStyle/>
          <a:p>
            <a:r>
              <a:rPr lang="el-GR" b="1" dirty="0"/>
              <a:t>Μάθημα: </a:t>
            </a:r>
            <a:r>
              <a:rPr lang="en-US" dirty="0" smtClean="0"/>
              <a:t>Business Process Management</a:t>
            </a:r>
            <a:endParaRPr lang="el-GR" dirty="0" smtClean="0"/>
          </a:p>
          <a:p>
            <a:r>
              <a:rPr lang="el-GR" dirty="0" smtClean="0"/>
              <a:t> </a:t>
            </a:r>
            <a:r>
              <a:rPr lang="el-GR" b="1" dirty="0"/>
              <a:t>Ενότητα </a:t>
            </a:r>
            <a:r>
              <a:rPr lang="en-US" b="1" dirty="0"/>
              <a:t># </a:t>
            </a:r>
            <a:r>
              <a:rPr lang="el-GR" b="1" dirty="0"/>
              <a:t>1</a:t>
            </a:r>
            <a:r>
              <a:rPr lang="el-GR" b="1" dirty="0" smtClean="0"/>
              <a:t>:</a:t>
            </a:r>
            <a:r>
              <a:rPr lang="en-US" b="1" dirty="0" smtClean="0"/>
              <a:t> </a:t>
            </a:r>
            <a:r>
              <a:rPr lang="en-US" dirty="0" smtClean="0"/>
              <a:t>Business Process Management – Basic Concepts </a:t>
            </a:r>
          </a:p>
          <a:p>
            <a:r>
              <a:rPr lang="el-GR" b="1" dirty="0" smtClean="0"/>
              <a:t>Διδάσκων</a:t>
            </a:r>
            <a:r>
              <a:rPr lang="el-GR" b="1" dirty="0"/>
              <a:t>: </a:t>
            </a:r>
            <a:r>
              <a:rPr lang="el-GR" dirty="0" smtClean="0"/>
              <a:t>Αγγελική </a:t>
            </a:r>
            <a:r>
              <a:rPr lang="el-GR" dirty="0" err="1" smtClean="0"/>
              <a:t>Πουλυμενάκου</a:t>
            </a:r>
            <a:endParaRPr lang="el-GR" dirty="0" smtClean="0"/>
          </a:p>
          <a:p>
            <a:r>
              <a:rPr lang="el-GR" dirty="0" smtClean="0"/>
              <a:t> </a:t>
            </a:r>
            <a:r>
              <a:rPr lang="el-GR" b="1" dirty="0" smtClean="0"/>
              <a:t>Τμήμα: </a:t>
            </a:r>
            <a:r>
              <a:rPr lang="el-GR" dirty="0" smtClean="0"/>
              <a:t>Διοικητικής Επιστήμης και Τεχνολογίας</a:t>
            </a:r>
            <a:endParaRPr lang="el-GR" dirty="0"/>
          </a:p>
          <a:p>
            <a:endParaRPr lang="el-GR" dirty="0"/>
          </a:p>
        </p:txBody>
      </p:sp>
      <p:pic>
        <p:nvPicPr>
          <p:cNvPr id="27" name="Picture 26" descr="Λογότυπο για Άδειες χρήσης Creative Commons BY-NC-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7754" y="5234269"/>
            <a:ext cx="1151573" cy="402908"/>
          </a:xfrm>
          <a:prstGeom prst="rect">
            <a:avLst/>
          </a:prstGeom>
        </p:spPr>
      </p:pic>
      <p:pic>
        <p:nvPicPr>
          <p:cNvPr id="26"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3560798" y="5051022"/>
            <a:ext cx="3232717" cy="769405"/>
          </a:xfrm>
          <a:prstGeom prst="rect">
            <a:avLst/>
          </a:prstGeom>
          <a:noFill/>
        </p:spPr>
      </p:pic>
    </p:spTree>
    <p:extLst>
      <p:ext uri="{BB962C8B-B14F-4D97-AF65-F5344CB8AC3E}">
        <p14:creationId xmlns:p14="http://schemas.microsoft.com/office/powerpoint/2010/main" val="1367563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1485900" y="1862827"/>
            <a:ext cx="6172200" cy="3394472"/>
          </a:xfrm>
        </p:spPr>
        <p:txBody>
          <a:bodyPr>
            <a:normAutofit/>
          </a:bodyPr>
          <a:lstStyle/>
          <a:p>
            <a:r>
              <a:rPr lang="el-GR" sz="1800" dirty="0"/>
              <a:t>Το παρόν εκπαιδευτικό υλικό έχει αναπτυχθεί στα πλαίσια του εκπαιδευτικού έργου του διδάσκοντα.</a:t>
            </a:r>
            <a:endParaRPr lang="en-US" sz="1800" dirty="0"/>
          </a:p>
          <a:p>
            <a:r>
              <a:rPr lang="el-GR" sz="1800" dirty="0"/>
              <a:t>Το έργο «</a:t>
            </a:r>
            <a:r>
              <a:rPr lang="el-GR" sz="1800" b="1" dirty="0"/>
              <a:t>Ανοικτά Ακαδημαϊκά Μαθήματα στο Οικονομικό Πανεπιστήμιο Αθηνών</a:t>
            </a:r>
            <a:r>
              <a:rPr lang="el-GR" sz="1800" dirty="0"/>
              <a:t>» έχει χρηματοδοτήσει μόνο τη αναδιαμόρφωση του εκπαιδευτικού υλικού. </a:t>
            </a:r>
          </a:p>
          <a:p>
            <a:r>
              <a:rPr lang="el-GR" sz="1800" dirty="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2142234" y="4648548"/>
            <a:ext cx="4860036" cy="1156716"/>
          </a:xfrm>
          <a:prstGeom prst="rect">
            <a:avLst/>
          </a:prstGeom>
          <a:noFill/>
        </p:spPr>
      </p:pic>
      <p:sp>
        <p:nvSpPr>
          <p:cNvPr id="4" name="Slide Number Placeholder 3"/>
          <p:cNvSpPr>
            <a:spLocks noGrp="1"/>
          </p:cNvSpPr>
          <p:nvPr>
            <p:ph type="sldNum" sz="quarter" idx="12"/>
          </p:nvPr>
        </p:nvSpPr>
        <p:spPr/>
        <p:txBody>
          <a:bodyPr/>
          <a:lstStyle/>
          <a:p>
            <a:fld id="{53C4726A-630D-4CB4-B088-BAB00F4188E9}" type="slidenum">
              <a:rPr lang="el-GR" smtClean="0">
                <a:solidFill>
                  <a:prstClr val="black"/>
                </a:solidFill>
              </a:rPr>
              <a:pPr/>
              <a:t>2</a:t>
            </a:fld>
            <a:endParaRPr lang="el-GR" dirty="0">
              <a:solidFill>
                <a:prstClr val="black"/>
              </a:solidFill>
            </a:endParaRPr>
          </a:p>
        </p:txBody>
      </p:sp>
    </p:spTree>
    <p:extLst>
      <p:ext uri="{BB962C8B-B14F-4D97-AF65-F5344CB8AC3E}">
        <p14:creationId xmlns:p14="http://schemas.microsoft.com/office/powerpoint/2010/main" val="3199604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100" dirty="0"/>
              <a:t>Το παρόν εκπαιδευτικό υλικό υπόκειται σε</a:t>
            </a:r>
            <a:r>
              <a:rPr lang="en-US" sz="2100" dirty="0"/>
              <a:t> </a:t>
            </a:r>
            <a:r>
              <a:rPr lang="el-GR" sz="2100" dirty="0"/>
              <a:t>άδειες χρήσης </a:t>
            </a:r>
            <a:r>
              <a:rPr lang="en-US" sz="2100" dirty="0"/>
              <a:t>Creative Commons. </a:t>
            </a:r>
            <a:endParaRPr lang="el-GR" sz="2100" dirty="0"/>
          </a:p>
          <a:p>
            <a:pPr marL="0" indent="0">
              <a:buNone/>
            </a:pPr>
            <a:endParaRPr lang="en-US" sz="2100" dirty="0"/>
          </a:p>
        </p:txBody>
      </p:sp>
      <p:pic>
        <p:nvPicPr>
          <p:cNvPr id="2" name="Picture 1"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3212976"/>
            <a:ext cx="2303145" cy="805815"/>
          </a:xfrm>
          <a:prstGeom prst="rect">
            <a:avLst/>
          </a:prstGeom>
        </p:spPr>
      </p:pic>
      <p:sp>
        <p:nvSpPr>
          <p:cNvPr id="3" name="Slide Number Placeholder 2"/>
          <p:cNvSpPr>
            <a:spLocks noGrp="1"/>
          </p:cNvSpPr>
          <p:nvPr>
            <p:ph type="sldNum" sz="quarter" idx="12"/>
          </p:nvPr>
        </p:nvSpPr>
        <p:spPr/>
        <p:txBody>
          <a:bodyPr/>
          <a:lstStyle/>
          <a:p>
            <a:fld id="{53C4726A-630D-4CB4-B088-BAB00F4188E9}" type="slidenum">
              <a:rPr lang="el-GR" smtClean="0">
                <a:solidFill>
                  <a:prstClr val="black"/>
                </a:solidFill>
              </a:rPr>
              <a:pPr/>
              <a:t>3</a:t>
            </a:fld>
            <a:endParaRPr lang="el-GR" dirty="0">
              <a:solidFill>
                <a:prstClr val="black"/>
              </a:solidFill>
            </a:endParaRPr>
          </a:p>
        </p:txBody>
      </p:sp>
    </p:spTree>
    <p:extLst>
      <p:ext uri="{BB962C8B-B14F-4D97-AF65-F5344CB8AC3E}">
        <p14:creationId xmlns:p14="http://schemas.microsoft.com/office/powerpoint/2010/main" val="2277041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pPr algn="ctr"/>
            <a:r>
              <a:rPr lang="en-US" altLang="en-US" sz="4000" b="1" dirty="0">
                <a:latin typeface="+mn-lt"/>
              </a:rPr>
              <a:t>Five perspectives for viewing </a:t>
            </a:r>
            <a:r>
              <a:rPr lang="en-US" altLang="en-US" sz="4000" b="1" dirty="0" smtClean="0">
                <a:latin typeface="+mn-lt"/>
              </a:rPr>
              <a:t/>
            </a:r>
            <a:br>
              <a:rPr lang="en-US" altLang="en-US" sz="4000" b="1" dirty="0" smtClean="0">
                <a:latin typeface="+mn-lt"/>
              </a:rPr>
            </a:br>
            <a:r>
              <a:rPr lang="en-US" altLang="en-US" sz="4000" b="1" dirty="0" smtClean="0">
                <a:latin typeface="+mn-lt"/>
              </a:rPr>
              <a:t>a </a:t>
            </a:r>
            <a:r>
              <a:rPr lang="en-US" altLang="en-US" sz="4000" b="1" dirty="0">
                <a:latin typeface="+mn-lt"/>
              </a:rPr>
              <a:t>work system</a:t>
            </a:r>
            <a:endParaRPr lang="el-GR" altLang="en-US" sz="4000" b="1" dirty="0" smtClean="0">
              <a:latin typeface="+mn-lt"/>
            </a:endParaRPr>
          </a:p>
        </p:txBody>
      </p:sp>
      <p:sp>
        <p:nvSpPr>
          <p:cNvPr id="7173"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8B9C2727-4A7A-4E40-8989-BD8916963C6B}" type="slidenum">
              <a:rPr lang="en-GB" altLang="el-GR" sz="1050"/>
              <a:pPr>
                <a:spcBef>
                  <a:spcPct val="0"/>
                </a:spcBef>
                <a:buFontTx/>
                <a:buNone/>
              </a:pPr>
              <a:t>4</a:t>
            </a:fld>
            <a:endParaRPr lang="en-GB" altLang="el-GR" sz="1050"/>
          </a:p>
        </p:txBody>
      </p:sp>
      <p:sp>
        <p:nvSpPr>
          <p:cNvPr id="2" name="Θέση περιεχομένου 1"/>
          <p:cNvSpPr>
            <a:spLocks noGrp="1"/>
          </p:cNvSpPr>
          <p:nvPr>
            <p:ph idx="1"/>
          </p:nvPr>
        </p:nvSpPr>
        <p:spPr/>
        <p:txBody>
          <a:bodyPr>
            <a:normAutofit/>
          </a:bodyPr>
          <a:lstStyle/>
          <a:p>
            <a:r>
              <a:rPr lang="en-US" sz="2000" dirty="0" smtClean="0"/>
              <a:t>The five perspectives include architecture, performance, infrastructure, context, and risk</a:t>
            </a:r>
            <a:r>
              <a:rPr lang="en-US" sz="2000" dirty="0"/>
              <a:t>.</a:t>
            </a:r>
          </a:p>
          <a:p>
            <a:r>
              <a:rPr lang="en-US" sz="2000" dirty="0" smtClean="0"/>
              <a:t>Architecture specifies how the current or proposed system operates mechanically by summarizing its components, the way the  components are linked, and the way the components operate together</a:t>
            </a:r>
            <a:r>
              <a:rPr lang="en-US" sz="2000" dirty="0"/>
              <a:t>.</a:t>
            </a:r>
          </a:p>
          <a:p>
            <a:r>
              <a:rPr lang="en-US" sz="2000" dirty="0" smtClean="0"/>
              <a:t>Performance describes how well the work system, its  components, or its products operate</a:t>
            </a:r>
            <a:r>
              <a:rPr lang="en-US" sz="2000" dirty="0"/>
              <a:t>.</a:t>
            </a:r>
          </a:p>
          <a:p>
            <a:r>
              <a:rPr lang="en-US" sz="2000" dirty="0" smtClean="0"/>
              <a:t>Infrastructure is the human and technical resources the system depends upon and shares with other systems</a:t>
            </a:r>
            <a:r>
              <a:rPr lang="en-US" sz="2000" dirty="0"/>
              <a:t>.</a:t>
            </a:r>
          </a:p>
          <a:p>
            <a:r>
              <a:rPr lang="en-US" sz="2000" dirty="0" smtClean="0"/>
              <a:t>Context is the organizational, competitive, technical, and regulatory realm within which the work system operates</a:t>
            </a:r>
            <a:r>
              <a:rPr lang="en-US" sz="2000" dirty="0"/>
              <a:t>.</a:t>
            </a:r>
          </a:p>
          <a:p>
            <a:r>
              <a:rPr lang="en-US" sz="2000" dirty="0" smtClean="0"/>
              <a:t>Risks consist of the foreseeable events whose occurrence could cause system degradation or failure</a:t>
            </a:r>
            <a:r>
              <a:rPr lang="en-US" sz="2000" dirty="0"/>
              <a:t>.</a:t>
            </a:r>
            <a:endParaRPr lang="el-GR" sz="2000" dirty="0"/>
          </a:p>
        </p:txBody>
      </p:sp>
    </p:spTree>
    <p:extLst>
      <p:ext uri="{BB962C8B-B14F-4D97-AF65-F5344CB8AC3E}">
        <p14:creationId xmlns:p14="http://schemas.microsoft.com/office/powerpoint/2010/main" val="2878628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4"/>
          <p:cNvSpPr>
            <a:spLocks noGrp="1" noChangeArrowheads="1"/>
          </p:cNvSpPr>
          <p:nvPr>
            <p:ph type="title"/>
          </p:nvPr>
        </p:nvSpPr>
        <p:spPr>
          <a:xfrm>
            <a:off x="1726362" y="637456"/>
            <a:ext cx="5829300" cy="880793"/>
          </a:xfrm>
          <a:noFill/>
        </p:spPr>
        <p:txBody>
          <a:bodyPr>
            <a:normAutofit fontScale="90000"/>
          </a:bodyPr>
          <a:lstStyle/>
          <a:p>
            <a:pPr algn="ctr"/>
            <a:r>
              <a:rPr lang="en-US" altLang="el-GR" b="1" dirty="0">
                <a:latin typeface="+mn-lt"/>
              </a:rPr>
              <a:t>Architecture, </a:t>
            </a:r>
            <a:br>
              <a:rPr lang="en-US" altLang="el-GR" b="1" dirty="0">
                <a:latin typeface="+mn-lt"/>
              </a:rPr>
            </a:br>
            <a:r>
              <a:rPr lang="en-US" altLang="el-GR" b="1" dirty="0" smtClean="0">
                <a:latin typeface="+mn-lt"/>
              </a:rPr>
              <a:t>Perspective </a:t>
            </a:r>
            <a:r>
              <a:rPr lang="en-US" altLang="el-GR" b="1" dirty="0">
                <a:latin typeface="+mn-lt"/>
              </a:rPr>
              <a:t>1</a:t>
            </a:r>
            <a:endParaRPr lang="el-GR" altLang="el-GR" b="1" dirty="0" smtClean="0">
              <a:latin typeface="+mn-lt"/>
            </a:endParaRPr>
          </a:p>
        </p:txBody>
      </p:sp>
      <p:sp>
        <p:nvSpPr>
          <p:cNvPr id="8196"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4A0A1EC5-3931-4252-AAC0-CB8AABCD7D23}" type="slidenum">
              <a:rPr lang="en-GB" altLang="el-GR" sz="1050"/>
              <a:pPr>
                <a:spcBef>
                  <a:spcPct val="0"/>
                </a:spcBef>
                <a:buFontTx/>
                <a:buNone/>
              </a:pPr>
              <a:t>5</a:t>
            </a:fld>
            <a:endParaRPr lang="en-GB" altLang="el-GR" sz="1050"/>
          </a:p>
        </p:txBody>
      </p:sp>
      <p:pic>
        <p:nvPicPr>
          <p:cNvPr id="6" name="Θέση περιεχομένου 5"/>
          <p:cNvPicPr>
            <a:picLocks noGrp="1" noChangeAspect="1"/>
          </p:cNvPicPr>
          <p:nvPr>
            <p:ph idx="1"/>
          </p:nvPr>
        </p:nvPicPr>
        <p:blipFill>
          <a:blip r:embed="rId2">
            <a:grayscl/>
          </a:blip>
          <a:stretch>
            <a:fillRect/>
          </a:stretch>
        </p:blipFill>
        <p:spPr>
          <a:xfrm>
            <a:off x="1107116" y="1768672"/>
            <a:ext cx="7067791" cy="4587679"/>
          </a:xfrm>
          <a:prstGeom prst="rect">
            <a:avLst/>
          </a:prstGeom>
        </p:spPr>
      </p:pic>
    </p:spTree>
    <p:extLst>
      <p:ext uri="{BB962C8B-B14F-4D97-AF65-F5344CB8AC3E}">
        <p14:creationId xmlns:p14="http://schemas.microsoft.com/office/powerpoint/2010/main" val="2890118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4"/>
          <p:cNvSpPr>
            <a:spLocks noGrp="1" noChangeArrowheads="1"/>
          </p:cNvSpPr>
          <p:nvPr>
            <p:ph type="title"/>
          </p:nvPr>
        </p:nvSpPr>
        <p:spPr>
          <a:xfrm>
            <a:off x="1763316" y="857250"/>
            <a:ext cx="5829300" cy="814831"/>
          </a:xfrm>
          <a:noFill/>
        </p:spPr>
        <p:txBody>
          <a:bodyPr>
            <a:normAutofit fontScale="90000"/>
          </a:bodyPr>
          <a:lstStyle/>
          <a:p>
            <a:pPr algn="ctr" eaLnBrk="1" hangingPunct="1"/>
            <a:r>
              <a:rPr lang="en-US" altLang="el-GR" b="1" dirty="0" smtClean="0">
                <a:latin typeface="+mn-lt"/>
              </a:rPr>
              <a:t>Performance – </a:t>
            </a:r>
            <a:br>
              <a:rPr lang="en-US" altLang="el-GR" b="1" dirty="0" smtClean="0">
                <a:latin typeface="+mn-lt"/>
              </a:rPr>
            </a:br>
            <a:r>
              <a:rPr lang="en-US" altLang="el-GR" b="1" dirty="0" smtClean="0">
                <a:latin typeface="+mn-lt"/>
              </a:rPr>
              <a:t>Perspective 2</a:t>
            </a:r>
            <a:endParaRPr lang="el-GR" altLang="el-GR" b="1" dirty="0" smtClean="0">
              <a:latin typeface="+mn-lt"/>
            </a:endParaRPr>
          </a:p>
        </p:txBody>
      </p:sp>
      <p:pic>
        <p:nvPicPr>
          <p:cNvPr id="2" name="Θέση περιεχομένου 1"/>
          <p:cNvPicPr>
            <a:picLocks noGrp="1" noChangeAspect="1"/>
          </p:cNvPicPr>
          <p:nvPr>
            <p:ph idx="1"/>
          </p:nvPr>
        </p:nvPicPr>
        <p:blipFill>
          <a:blip r:embed="rId2">
            <a:grayscl/>
          </a:blip>
          <a:stretch>
            <a:fillRect/>
          </a:stretch>
        </p:blipFill>
        <p:spPr>
          <a:xfrm>
            <a:off x="1657350" y="1828800"/>
            <a:ext cx="6169914" cy="4370832"/>
          </a:xfrm>
          <a:prstGeom prst="rect">
            <a:avLst/>
          </a:prstGeom>
        </p:spPr>
      </p:pic>
      <p:sp>
        <p:nvSpPr>
          <p:cNvPr id="9220"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7B5B3DD0-D852-42E1-9DCC-1303610F74E0}" type="slidenum">
              <a:rPr lang="en-GB" altLang="el-GR" sz="1050"/>
              <a:pPr>
                <a:spcBef>
                  <a:spcPct val="0"/>
                </a:spcBef>
                <a:buFontTx/>
                <a:buNone/>
              </a:pPr>
              <a:t>6</a:t>
            </a:fld>
            <a:endParaRPr lang="en-GB" altLang="el-GR" sz="1050"/>
          </a:p>
        </p:txBody>
      </p:sp>
    </p:spTree>
    <p:extLst>
      <p:ext uri="{BB962C8B-B14F-4D97-AF65-F5344CB8AC3E}">
        <p14:creationId xmlns:p14="http://schemas.microsoft.com/office/powerpoint/2010/main" val="3634536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4"/>
          <p:cNvSpPr>
            <a:spLocks noGrp="1" noChangeArrowheads="1"/>
          </p:cNvSpPr>
          <p:nvPr>
            <p:ph type="title"/>
          </p:nvPr>
        </p:nvSpPr>
        <p:spPr>
          <a:xfrm>
            <a:off x="1836468" y="564642"/>
            <a:ext cx="5829300" cy="857250"/>
          </a:xfrm>
          <a:noFill/>
        </p:spPr>
        <p:txBody>
          <a:bodyPr>
            <a:noAutofit/>
          </a:bodyPr>
          <a:lstStyle/>
          <a:p>
            <a:pPr algn="ctr" eaLnBrk="1" hangingPunct="1"/>
            <a:r>
              <a:rPr lang="en-US" altLang="el-GR" b="1" dirty="0" smtClean="0">
                <a:latin typeface="+mn-lt"/>
              </a:rPr>
              <a:t>Infrastructure – Perspective 3</a:t>
            </a:r>
            <a:endParaRPr lang="el-GR" altLang="el-GR" b="1" dirty="0">
              <a:latin typeface="+mn-lt"/>
            </a:endParaRPr>
          </a:p>
        </p:txBody>
      </p:sp>
      <p:sp>
        <p:nvSpPr>
          <p:cNvPr id="10244"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1CB67319-86C7-42CD-AC77-2DD65D2D1613}" type="slidenum">
              <a:rPr lang="en-GB" altLang="el-GR" sz="1050"/>
              <a:pPr>
                <a:spcBef>
                  <a:spcPct val="0"/>
                </a:spcBef>
                <a:buFontTx/>
                <a:buNone/>
              </a:pPr>
              <a:t>7</a:t>
            </a:fld>
            <a:endParaRPr lang="en-GB" altLang="el-GR" sz="1050"/>
          </a:p>
        </p:txBody>
      </p:sp>
      <p:pic>
        <p:nvPicPr>
          <p:cNvPr id="3" name="Εικόνα 2"/>
          <p:cNvPicPr>
            <a:picLocks noChangeAspect="1"/>
          </p:cNvPicPr>
          <p:nvPr/>
        </p:nvPicPr>
        <p:blipFill>
          <a:blip r:embed="rId2">
            <a:grayscl/>
          </a:blip>
          <a:stretch>
            <a:fillRect/>
          </a:stretch>
        </p:blipFill>
        <p:spPr>
          <a:xfrm>
            <a:off x="736295" y="1714500"/>
            <a:ext cx="7636552" cy="4567428"/>
          </a:xfrm>
          <a:prstGeom prst="rect">
            <a:avLst/>
          </a:prstGeom>
        </p:spPr>
      </p:pic>
    </p:spTree>
    <p:extLst>
      <p:ext uri="{BB962C8B-B14F-4D97-AF65-F5344CB8AC3E}">
        <p14:creationId xmlns:p14="http://schemas.microsoft.com/office/powerpoint/2010/main" val="1771430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4"/>
          <p:cNvSpPr>
            <a:spLocks noGrp="1" noChangeArrowheads="1"/>
          </p:cNvSpPr>
          <p:nvPr>
            <p:ph type="title"/>
          </p:nvPr>
        </p:nvSpPr>
        <p:spPr>
          <a:xfrm>
            <a:off x="1763316" y="857250"/>
            <a:ext cx="5829300" cy="857250"/>
          </a:xfrm>
          <a:noFill/>
        </p:spPr>
        <p:txBody>
          <a:bodyPr>
            <a:noAutofit/>
          </a:bodyPr>
          <a:lstStyle/>
          <a:p>
            <a:r>
              <a:rPr lang="en-US" altLang="el-GR" b="1" dirty="0" smtClean="0">
                <a:latin typeface="+mn-lt"/>
              </a:rPr>
              <a:t>Context </a:t>
            </a:r>
            <a:r>
              <a:rPr lang="en-US" altLang="el-GR" b="1" dirty="0">
                <a:latin typeface="+mn-lt"/>
              </a:rPr>
              <a:t>– Perspective </a:t>
            </a:r>
            <a:r>
              <a:rPr lang="en-US" altLang="el-GR" b="1" dirty="0" smtClean="0">
                <a:latin typeface="+mn-lt"/>
              </a:rPr>
              <a:t>4</a:t>
            </a:r>
            <a:endParaRPr lang="el-GR" altLang="el-GR" b="1" dirty="0">
              <a:latin typeface="+mn-lt"/>
            </a:endParaRPr>
          </a:p>
        </p:txBody>
      </p:sp>
      <p:sp>
        <p:nvSpPr>
          <p:cNvPr id="11268"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2CE801BB-0D79-43A5-99FB-B8400D3F6A63}" type="slidenum">
              <a:rPr lang="en-GB" altLang="el-GR" sz="1050"/>
              <a:pPr>
                <a:spcBef>
                  <a:spcPct val="0"/>
                </a:spcBef>
                <a:buFontTx/>
                <a:buNone/>
              </a:pPr>
              <a:t>8</a:t>
            </a:fld>
            <a:endParaRPr lang="en-GB" altLang="el-GR" sz="1050"/>
          </a:p>
        </p:txBody>
      </p:sp>
      <p:pic>
        <p:nvPicPr>
          <p:cNvPr id="2" name="Εικόνα 1"/>
          <p:cNvPicPr>
            <a:picLocks noChangeAspect="1"/>
          </p:cNvPicPr>
          <p:nvPr/>
        </p:nvPicPr>
        <p:blipFill>
          <a:blip r:embed="rId2">
            <a:grayscl/>
          </a:blip>
          <a:stretch>
            <a:fillRect/>
          </a:stretch>
        </p:blipFill>
        <p:spPr>
          <a:xfrm>
            <a:off x="1053065" y="1860958"/>
            <a:ext cx="7249801" cy="4348934"/>
          </a:xfrm>
          <a:prstGeom prst="rect">
            <a:avLst/>
          </a:prstGeom>
        </p:spPr>
      </p:pic>
    </p:spTree>
    <p:extLst>
      <p:ext uri="{BB962C8B-B14F-4D97-AF65-F5344CB8AC3E}">
        <p14:creationId xmlns:p14="http://schemas.microsoft.com/office/powerpoint/2010/main" val="3602013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4"/>
          <p:cNvSpPr>
            <a:spLocks noGrp="1" noChangeArrowheads="1"/>
          </p:cNvSpPr>
          <p:nvPr>
            <p:ph type="title"/>
          </p:nvPr>
        </p:nvSpPr>
        <p:spPr>
          <a:xfrm>
            <a:off x="1703070" y="811530"/>
            <a:ext cx="5829300" cy="886624"/>
          </a:xfrm>
          <a:noFill/>
        </p:spPr>
        <p:txBody>
          <a:bodyPr>
            <a:noAutofit/>
          </a:bodyPr>
          <a:lstStyle/>
          <a:p>
            <a:r>
              <a:rPr lang="en-US" altLang="el-GR" b="1" dirty="0" smtClean="0">
                <a:latin typeface="+mn-lt"/>
              </a:rPr>
              <a:t>Risk </a:t>
            </a:r>
            <a:r>
              <a:rPr lang="en-US" altLang="el-GR" b="1" dirty="0">
                <a:latin typeface="+mn-lt"/>
              </a:rPr>
              <a:t>– Perspective </a:t>
            </a:r>
            <a:r>
              <a:rPr lang="en-US" altLang="el-GR" b="1" dirty="0" smtClean="0">
                <a:latin typeface="+mn-lt"/>
              </a:rPr>
              <a:t>5</a:t>
            </a:r>
            <a:endParaRPr lang="el-GR" altLang="el-GR" b="1" dirty="0" smtClean="0">
              <a:latin typeface="+mn-lt"/>
            </a:endParaRPr>
          </a:p>
        </p:txBody>
      </p:sp>
      <p:pic>
        <p:nvPicPr>
          <p:cNvPr id="2" name="Θέση περιεχομένου 1"/>
          <p:cNvPicPr>
            <a:picLocks noGrp="1" noChangeAspect="1"/>
          </p:cNvPicPr>
          <p:nvPr>
            <p:ph idx="1"/>
          </p:nvPr>
        </p:nvPicPr>
        <p:blipFill>
          <a:blip r:embed="rId2">
            <a:grayscl/>
          </a:blip>
          <a:stretch>
            <a:fillRect/>
          </a:stretch>
        </p:blipFill>
        <p:spPr>
          <a:xfrm>
            <a:off x="1353312" y="2039113"/>
            <a:ext cx="6839712" cy="4129008"/>
          </a:xfrm>
          <a:prstGeom prst="rect">
            <a:avLst/>
          </a:prstGeom>
        </p:spPr>
      </p:pic>
      <p:sp>
        <p:nvSpPr>
          <p:cNvPr id="13316"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B6F35D98-7F14-437B-BB4F-4FAAD7FDE59D}" type="slidenum">
              <a:rPr lang="en-GB" altLang="el-GR" sz="1050"/>
              <a:pPr>
                <a:spcBef>
                  <a:spcPct val="0"/>
                </a:spcBef>
                <a:buFontTx/>
                <a:buNone/>
              </a:pPr>
              <a:t>9</a:t>
            </a:fld>
            <a:endParaRPr lang="en-GB" altLang="el-GR" sz="1050"/>
          </a:p>
        </p:txBody>
      </p:sp>
    </p:spTree>
    <p:extLst>
      <p:ext uri="{BB962C8B-B14F-4D97-AF65-F5344CB8AC3E}">
        <p14:creationId xmlns:p14="http://schemas.microsoft.com/office/powerpoint/2010/main" val="3401922165"/>
      </p:ext>
    </p:extLst>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701</Words>
  <Application>Microsoft Office PowerPoint</Application>
  <PresentationFormat>Προβολή στην οθόνη (4:3)</PresentationFormat>
  <Paragraphs>71</Paragraphs>
  <Slides>17</Slides>
  <Notes>4</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3</vt:i4>
      </vt:variant>
      <vt:variant>
        <vt:lpstr>Τίτλοι διαφανειών</vt:lpstr>
      </vt:variant>
      <vt:variant>
        <vt:i4>17</vt:i4>
      </vt:variant>
    </vt:vector>
  </HeadingPairs>
  <TitlesOfParts>
    <vt:vector size="23" baseType="lpstr">
      <vt:lpstr>Arial</vt:lpstr>
      <vt:lpstr>Calibri</vt:lpstr>
      <vt:lpstr>Calibri Light</vt:lpstr>
      <vt:lpstr>1_Θέμα του Office</vt:lpstr>
      <vt:lpstr>2_Θέμα του Office</vt:lpstr>
      <vt:lpstr>Θέμα του Office</vt:lpstr>
      <vt:lpstr>Business Process Management  </vt:lpstr>
      <vt:lpstr>Χρηματοδότηση</vt:lpstr>
      <vt:lpstr>Άδειες Χρήσης</vt:lpstr>
      <vt:lpstr>Five perspectives for viewing  a work system</vt:lpstr>
      <vt:lpstr>Architecture,  Perspective 1</vt:lpstr>
      <vt:lpstr>Performance –  Perspective 2</vt:lpstr>
      <vt:lpstr>Infrastructure – Perspective 3</vt:lpstr>
      <vt:lpstr>Context – Perspective 4</vt:lpstr>
      <vt:lpstr>Risk – Perspective 5</vt:lpstr>
      <vt:lpstr>Steps in Systems Analysis</vt:lpstr>
      <vt:lpstr>The 10 Issues in the Work-Centered Analysis Method</vt:lpstr>
      <vt:lpstr>Common Systems Analysis Pitfalls Related to Elements of the WCA Framework</vt:lpstr>
      <vt:lpstr>Common Pitfalls Related to the Five Perspectives</vt:lpstr>
      <vt:lpstr>Impacts of Architectural Characteristics of BP</vt:lpstr>
      <vt:lpstr>Evaluating the Product Performance</vt:lpstr>
      <vt:lpstr>Evaluating Information Used in BP</vt:lpstr>
      <vt:lpstr>Τέλος Ενότητας # 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Christina Polychronaki</dc:creator>
  <cp:lastModifiedBy>Christina Polychronaki</cp:lastModifiedBy>
  <cp:revision>28</cp:revision>
  <dcterms:created xsi:type="dcterms:W3CDTF">2015-09-22T19:30:12Z</dcterms:created>
  <dcterms:modified xsi:type="dcterms:W3CDTF">2015-11-29T14:17:28Z</dcterms:modified>
</cp:coreProperties>
</file>